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6"/>
  </p:notesMasterIdLst>
  <p:sldIdLst>
    <p:sldId id="257" r:id="rId2"/>
    <p:sldId id="258" r:id="rId3"/>
    <p:sldId id="260" r:id="rId4"/>
    <p:sldId id="283" r:id="rId5"/>
    <p:sldId id="274" r:id="rId6"/>
    <p:sldId id="261" r:id="rId7"/>
    <p:sldId id="288" r:id="rId8"/>
    <p:sldId id="285" r:id="rId9"/>
    <p:sldId id="276" r:id="rId10"/>
    <p:sldId id="271" r:id="rId11"/>
    <p:sldId id="272" r:id="rId12"/>
    <p:sldId id="273" r:id="rId13"/>
    <p:sldId id="269" r:id="rId14"/>
    <p:sldId id="268" r:id="rId15"/>
    <p:sldId id="290" r:id="rId16"/>
    <p:sldId id="289" r:id="rId17"/>
    <p:sldId id="287" r:id="rId18"/>
    <p:sldId id="267" r:id="rId19"/>
    <p:sldId id="263" r:id="rId20"/>
    <p:sldId id="264" r:id="rId21"/>
    <p:sldId id="265" r:id="rId22"/>
    <p:sldId id="266" r:id="rId23"/>
    <p:sldId id="284"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BC0"/>
    <a:srgbClr val="245B92"/>
    <a:srgbClr val="3279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0"/>
    <p:restoredTop sz="94730"/>
  </p:normalViewPr>
  <p:slideViewPr>
    <p:cSldViewPr snapToGrid="0" snapToObjects="1">
      <p:cViewPr varScale="1">
        <p:scale>
          <a:sx n="116" d="100"/>
          <a:sy n="116" d="100"/>
        </p:scale>
        <p:origin x="21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2" Type="http://schemas.openxmlformats.org/officeDocument/2006/relationships/hyperlink" Target="https://censusreporter.org/profiles/16000US0644000-los-angeles-ca/" TargetMode="External"/><Relationship Id="rId1" Type="http://schemas.openxmlformats.org/officeDocument/2006/relationships/hyperlink" Target="https://data.lacity.org/A-Safe-City/Crime-Data-from-2010-to-Present/y8tr-7khq"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censusreporter.org/profiles/16000US0644000-los-angeles-ca/" TargetMode="External"/><Relationship Id="rId1" Type="http://schemas.openxmlformats.org/officeDocument/2006/relationships/hyperlink" Target="https://data.lacity.org/A-Safe-City/Crime-Data-from-2010-to-Present/y8tr-7khq"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76846-86F0-40CB-96A8-9BB4CF695827}" type="doc">
      <dgm:prSet loTypeId="urn:microsoft.com/office/officeart/2016/7/layout/VerticalSolidActionList" loCatId="List" qsTypeId="urn:microsoft.com/office/officeart/2005/8/quickstyle/simple1" qsCatId="simple" csTypeId="urn:microsoft.com/office/officeart/2005/8/colors/accent3_2" csCatId="accent3" phldr="1"/>
      <dgm:spPr/>
      <dgm:t>
        <a:bodyPr/>
        <a:lstStyle/>
        <a:p>
          <a:endParaRPr lang="en-US"/>
        </a:p>
      </dgm:t>
    </dgm:pt>
    <dgm:pt modelId="{03E43B99-607F-4870-B3C5-DEE37B446CE4}">
      <dgm:prSet/>
      <dgm:spPr/>
      <dgm:t>
        <a:bodyPr/>
        <a:lstStyle/>
        <a:p>
          <a:r>
            <a:rPr lang="en-US" dirty="0"/>
            <a:t>Focus</a:t>
          </a:r>
        </a:p>
      </dgm:t>
    </dgm:pt>
    <dgm:pt modelId="{B69BBB5F-7E98-4C9F-B3DA-9B5001347C16}" type="parTrans" cxnId="{7223C730-DACE-4B47-BAA8-694F067DFBC8}">
      <dgm:prSet/>
      <dgm:spPr/>
      <dgm:t>
        <a:bodyPr/>
        <a:lstStyle/>
        <a:p>
          <a:endParaRPr lang="en-US"/>
        </a:p>
      </dgm:t>
    </dgm:pt>
    <dgm:pt modelId="{A895A6F9-38B7-4821-854B-5FB0919C44CD}" type="sibTrans" cxnId="{7223C730-DACE-4B47-BAA8-694F067DFBC8}">
      <dgm:prSet/>
      <dgm:spPr/>
      <dgm:t>
        <a:bodyPr/>
        <a:lstStyle/>
        <a:p>
          <a:endParaRPr lang="en-US"/>
        </a:p>
      </dgm:t>
    </dgm:pt>
    <dgm:pt modelId="{A9496DB0-6873-41FB-A436-821170923601}">
      <dgm:prSet custT="1"/>
      <dgm:spPr/>
      <dgm:t>
        <a:bodyPr/>
        <a:lstStyle/>
        <a:p>
          <a:r>
            <a:rPr lang="en-US" sz="2400" dirty="0"/>
            <a:t>Los Angeles City </a:t>
          </a:r>
        </a:p>
        <a:p>
          <a:r>
            <a:rPr lang="en-US" sz="2400" dirty="0"/>
            <a:t>2010 to 2017</a:t>
          </a:r>
        </a:p>
      </dgm:t>
    </dgm:pt>
    <dgm:pt modelId="{8B7B3435-FC92-4882-A6BF-32792E070E6D}" type="parTrans" cxnId="{0D5E8744-4C5E-43DF-8AF6-307DF2CDE470}">
      <dgm:prSet/>
      <dgm:spPr/>
      <dgm:t>
        <a:bodyPr/>
        <a:lstStyle/>
        <a:p>
          <a:endParaRPr lang="en-US"/>
        </a:p>
      </dgm:t>
    </dgm:pt>
    <dgm:pt modelId="{E34095DF-49D6-4A9C-B5A3-0157D71869F8}" type="sibTrans" cxnId="{0D5E8744-4C5E-43DF-8AF6-307DF2CDE470}">
      <dgm:prSet/>
      <dgm:spPr/>
      <dgm:t>
        <a:bodyPr/>
        <a:lstStyle/>
        <a:p>
          <a:endParaRPr lang="en-US"/>
        </a:p>
      </dgm:t>
    </dgm:pt>
    <dgm:pt modelId="{761B78C2-DF71-48B9-88F1-2BCEB776C797}">
      <dgm:prSet/>
      <dgm:spPr/>
      <dgm:t>
        <a:bodyPr/>
        <a:lstStyle/>
        <a:p>
          <a:r>
            <a:rPr lang="en-US" dirty="0"/>
            <a:t>Analyze Violent Crime</a:t>
          </a:r>
        </a:p>
      </dgm:t>
    </dgm:pt>
    <dgm:pt modelId="{9ACDBBA2-E29A-432E-81D7-74B9F9427D88}" type="parTrans" cxnId="{3D063CAC-C7BD-4686-BD26-86FF08BD0E7D}">
      <dgm:prSet/>
      <dgm:spPr/>
      <dgm:t>
        <a:bodyPr/>
        <a:lstStyle/>
        <a:p>
          <a:endParaRPr lang="en-US"/>
        </a:p>
      </dgm:t>
    </dgm:pt>
    <dgm:pt modelId="{107E5D57-82C2-444A-B419-0EA6D9C79685}" type="sibTrans" cxnId="{3D063CAC-C7BD-4686-BD26-86FF08BD0E7D}">
      <dgm:prSet/>
      <dgm:spPr/>
      <dgm:t>
        <a:bodyPr/>
        <a:lstStyle/>
        <a:p>
          <a:endParaRPr lang="en-US"/>
        </a:p>
      </dgm:t>
    </dgm:pt>
    <dgm:pt modelId="{6ABB89E2-6702-4CBC-AE05-F7AA4F2411FD}">
      <dgm:prSet custT="1"/>
      <dgm:spPr/>
      <dgm:t>
        <a:bodyPr/>
        <a:lstStyle/>
        <a:p>
          <a:pPr>
            <a:buFont typeface="Arial" panose="020B0604020202020204" pitchFamily="34" charset="0"/>
            <a:buChar char="•"/>
          </a:pPr>
          <a:r>
            <a:rPr lang="en-US" sz="2400" dirty="0"/>
            <a:t>Are certain months/years more crime prone? </a:t>
          </a:r>
          <a:endParaRPr lang="en-US" sz="1900" dirty="0"/>
        </a:p>
      </dgm:t>
    </dgm:pt>
    <dgm:pt modelId="{83371161-C915-4791-AC94-81F874A0F84B}" type="parTrans" cxnId="{04EB2207-380C-404B-BE72-3DA6AA336781}">
      <dgm:prSet/>
      <dgm:spPr/>
      <dgm:t>
        <a:bodyPr/>
        <a:lstStyle/>
        <a:p>
          <a:endParaRPr lang="en-US"/>
        </a:p>
      </dgm:t>
    </dgm:pt>
    <dgm:pt modelId="{D7C0CB64-11EF-4E30-93B2-1937B18B2B96}" type="sibTrans" cxnId="{04EB2207-380C-404B-BE72-3DA6AA336781}">
      <dgm:prSet/>
      <dgm:spPr/>
      <dgm:t>
        <a:bodyPr/>
        <a:lstStyle/>
        <a:p>
          <a:endParaRPr lang="en-US"/>
        </a:p>
      </dgm:t>
    </dgm:pt>
    <dgm:pt modelId="{8750F8AE-9631-4D8D-B0BE-AC3E56DF0357}">
      <dgm:prSet custT="1"/>
      <dgm:spPr/>
      <dgm:t>
        <a:bodyPr/>
        <a:lstStyle/>
        <a:p>
          <a:pPr>
            <a:buFont typeface="Arial" panose="020B0604020202020204" pitchFamily="34" charset="0"/>
            <a:buChar char="•"/>
          </a:pPr>
          <a:r>
            <a:rPr lang="en-US" sz="2400" dirty="0"/>
            <a:t>Do demographics of the place where the crime was committed matter?</a:t>
          </a:r>
        </a:p>
      </dgm:t>
    </dgm:pt>
    <dgm:pt modelId="{948F20AE-C3B3-4A70-A46D-F89AE6B5102F}" type="parTrans" cxnId="{A0C41D15-DAA4-4230-BAA2-F8B130874A47}">
      <dgm:prSet/>
      <dgm:spPr/>
      <dgm:t>
        <a:bodyPr/>
        <a:lstStyle/>
        <a:p>
          <a:endParaRPr lang="en-US"/>
        </a:p>
      </dgm:t>
    </dgm:pt>
    <dgm:pt modelId="{A30A0B56-D52C-456F-BEB8-9B26227F4381}" type="sibTrans" cxnId="{A0C41D15-DAA4-4230-BAA2-F8B130874A47}">
      <dgm:prSet/>
      <dgm:spPr/>
      <dgm:t>
        <a:bodyPr/>
        <a:lstStyle/>
        <a:p>
          <a:endParaRPr lang="en-US"/>
        </a:p>
      </dgm:t>
    </dgm:pt>
    <dgm:pt modelId="{509A4846-6B28-4D02-A0A3-37074FCB7525}">
      <dgm:prSet/>
      <dgm:spPr/>
      <dgm:t>
        <a:bodyPr/>
        <a:lstStyle/>
        <a:p>
          <a:r>
            <a:rPr lang="en-US" dirty="0"/>
            <a:t>Tools</a:t>
          </a:r>
        </a:p>
      </dgm:t>
    </dgm:pt>
    <dgm:pt modelId="{C66DA382-0679-4D3A-8024-B6287F9A359D}" type="parTrans" cxnId="{6915C280-DB4F-40C6-AE61-3C936B609FEB}">
      <dgm:prSet/>
      <dgm:spPr/>
      <dgm:t>
        <a:bodyPr/>
        <a:lstStyle/>
        <a:p>
          <a:endParaRPr lang="en-US"/>
        </a:p>
      </dgm:t>
    </dgm:pt>
    <dgm:pt modelId="{FDF540A9-79C8-4518-90B8-7E2FAC90B142}" type="sibTrans" cxnId="{6915C280-DB4F-40C6-AE61-3C936B609FEB}">
      <dgm:prSet/>
      <dgm:spPr/>
      <dgm:t>
        <a:bodyPr/>
        <a:lstStyle/>
        <a:p>
          <a:endParaRPr lang="en-US"/>
        </a:p>
      </dgm:t>
    </dgm:pt>
    <dgm:pt modelId="{F229BC80-C28F-4F19-A6B2-54D891F111E7}">
      <dgm:prSet custT="1"/>
      <dgm:spPr/>
      <dgm:t>
        <a:bodyPr/>
        <a:lstStyle/>
        <a:p>
          <a:r>
            <a:rPr lang="en-US" sz="2400" dirty="0"/>
            <a:t>Graphs and Charts</a:t>
          </a:r>
        </a:p>
      </dgm:t>
    </dgm:pt>
    <dgm:pt modelId="{4F2A8E41-C1BC-425F-995B-1E7633C8B4D9}" type="parTrans" cxnId="{9D1ABCD3-EAE6-4A4A-90F9-51332359ABE2}">
      <dgm:prSet/>
      <dgm:spPr/>
      <dgm:t>
        <a:bodyPr/>
        <a:lstStyle/>
        <a:p>
          <a:endParaRPr lang="en-US"/>
        </a:p>
      </dgm:t>
    </dgm:pt>
    <dgm:pt modelId="{4089D6A8-9CA5-4244-AF9E-3BFA86BDDA1C}" type="sibTrans" cxnId="{9D1ABCD3-EAE6-4A4A-90F9-51332359ABE2}">
      <dgm:prSet/>
      <dgm:spPr/>
      <dgm:t>
        <a:bodyPr/>
        <a:lstStyle/>
        <a:p>
          <a:endParaRPr lang="en-US"/>
        </a:p>
      </dgm:t>
    </dgm:pt>
    <dgm:pt modelId="{211CB13B-27E0-4A3E-9843-39312F888380}">
      <dgm:prSet custT="1"/>
      <dgm:spPr/>
      <dgm:t>
        <a:bodyPr/>
        <a:lstStyle/>
        <a:p>
          <a:r>
            <a:rPr lang="en-US" sz="2400" dirty="0"/>
            <a:t>Simple Regressions</a:t>
          </a:r>
        </a:p>
      </dgm:t>
    </dgm:pt>
    <dgm:pt modelId="{0C83D024-5D2D-4E65-9C69-02E009D376A4}" type="parTrans" cxnId="{C8F117DE-7B25-408F-8A41-923E10A5BD89}">
      <dgm:prSet/>
      <dgm:spPr/>
      <dgm:t>
        <a:bodyPr/>
        <a:lstStyle/>
        <a:p>
          <a:endParaRPr lang="en-US"/>
        </a:p>
      </dgm:t>
    </dgm:pt>
    <dgm:pt modelId="{D467F872-4E4C-47DE-AC39-4C6F7B8F4093}" type="sibTrans" cxnId="{C8F117DE-7B25-408F-8A41-923E10A5BD89}">
      <dgm:prSet/>
      <dgm:spPr/>
      <dgm:t>
        <a:bodyPr/>
        <a:lstStyle/>
        <a:p>
          <a:endParaRPr lang="en-US"/>
        </a:p>
      </dgm:t>
    </dgm:pt>
    <dgm:pt modelId="{3CBF7AD6-8B66-488C-8871-52B138D3496E}">
      <dgm:prSet custT="1"/>
      <dgm:spPr/>
      <dgm:t>
        <a:bodyPr/>
        <a:lstStyle/>
        <a:p>
          <a:r>
            <a:rPr lang="en-US" sz="2400" dirty="0"/>
            <a:t>Interactive Maps </a:t>
          </a:r>
        </a:p>
      </dgm:t>
    </dgm:pt>
    <dgm:pt modelId="{DA831B0E-A44C-4225-B161-56F3F519A181}" type="parTrans" cxnId="{73202096-4CA5-4F98-9C3F-A20401F0BACD}">
      <dgm:prSet/>
      <dgm:spPr/>
      <dgm:t>
        <a:bodyPr/>
        <a:lstStyle/>
        <a:p>
          <a:endParaRPr lang="en-US"/>
        </a:p>
      </dgm:t>
    </dgm:pt>
    <dgm:pt modelId="{04AC4EE8-BF13-4DE9-BBED-2A6E6BF89A5E}" type="sibTrans" cxnId="{73202096-4CA5-4F98-9C3F-A20401F0BACD}">
      <dgm:prSet/>
      <dgm:spPr/>
      <dgm:t>
        <a:bodyPr/>
        <a:lstStyle/>
        <a:p>
          <a:endParaRPr lang="en-US"/>
        </a:p>
      </dgm:t>
    </dgm:pt>
    <dgm:pt modelId="{9DA0124C-82C0-F94F-994E-138C70BE79A2}" type="pres">
      <dgm:prSet presAssocID="{AAE76846-86F0-40CB-96A8-9BB4CF695827}" presName="Name0" presStyleCnt="0">
        <dgm:presLayoutVars>
          <dgm:dir/>
          <dgm:animLvl val="lvl"/>
          <dgm:resizeHandles val="exact"/>
        </dgm:presLayoutVars>
      </dgm:prSet>
      <dgm:spPr/>
    </dgm:pt>
    <dgm:pt modelId="{4F257530-0A57-0546-9E3B-87E02E537E28}" type="pres">
      <dgm:prSet presAssocID="{03E43B99-607F-4870-B3C5-DEE37B446CE4}" presName="linNode" presStyleCnt="0"/>
      <dgm:spPr/>
    </dgm:pt>
    <dgm:pt modelId="{EF5E2CCE-4323-BF43-BF22-133E0F60D1B6}" type="pres">
      <dgm:prSet presAssocID="{03E43B99-607F-4870-B3C5-DEE37B446CE4}" presName="parentText" presStyleLbl="alignNode1" presStyleIdx="0" presStyleCnt="3">
        <dgm:presLayoutVars>
          <dgm:chMax val="1"/>
          <dgm:bulletEnabled/>
        </dgm:presLayoutVars>
      </dgm:prSet>
      <dgm:spPr/>
    </dgm:pt>
    <dgm:pt modelId="{F7E10552-FBA6-564B-9972-5AE5B2CE0A6B}" type="pres">
      <dgm:prSet presAssocID="{03E43B99-607F-4870-B3C5-DEE37B446CE4}" presName="descendantText" presStyleLbl="alignAccFollowNode1" presStyleIdx="0" presStyleCnt="3">
        <dgm:presLayoutVars>
          <dgm:bulletEnabled/>
        </dgm:presLayoutVars>
      </dgm:prSet>
      <dgm:spPr/>
    </dgm:pt>
    <dgm:pt modelId="{29A02793-CB71-9C44-8175-0D19D2686EF2}" type="pres">
      <dgm:prSet presAssocID="{A895A6F9-38B7-4821-854B-5FB0919C44CD}" presName="sp" presStyleCnt="0"/>
      <dgm:spPr/>
    </dgm:pt>
    <dgm:pt modelId="{AB6599C3-88AC-8246-A6F2-A27E0B150795}" type="pres">
      <dgm:prSet presAssocID="{761B78C2-DF71-48B9-88F1-2BCEB776C797}" presName="linNode" presStyleCnt="0"/>
      <dgm:spPr/>
    </dgm:pt>
    <dgm:pt modelId="{5C66E045-C11E-174C-B10C-CAB46410FC5B}" type="pres">
      <dgm:prSet presAssocID="{761B78C2-DF71-48B9-88F1-2BCEB776C797}" presName="parentText" presStyleLbl="alignNode1" presStyleIdx="1" presStyleCnt="3">
        <dgm:presLayoutVars>
          <dgm:chMax val="1"/>
          <dgm:bulletEnabled/>
        </dgm:presLayoutVars>
      </dgm:prSet>
      <dgm:spPr/>
    </dgm:pt>
    <dgm:pt modelId="{21292361-3B04-B14B-8EDE-3AE5742A9879}" type="pres">
      <dgm:prSet presAssocID="{761B78C2-DF71-48B9-88F1-2BCEB776C797}" presName="descendantText" presStyleLbl="alignAccFollowNode1" presStyleIdx="1" presStyleCnt="3">
        <dgm:presLayoutVars>
          <dgm:bulletEnabled/>
        </dgm:presLayoutVars>
      </dgm:prSet>
      <dgm:spPr/>
    </dgm:pt>
    <dgm:pt modelId="{4AFBAEC6-95FA-004C-BF38-246715ED4D7C}" type="pres">
      <dgm:prSet presAssocID="{107E5D57-82C2-444A-B419-0EA6D9C79685}" presName="sp" presStyleCnt="0"/>
      <dgm:spPr/>
    </dgm:pt>
    <dgm:pt modelId="{D94D90E5-B7A0-7946-B838-60FB72D27143}" type="pres">
      <dgm:prSet presAssocID="{509A4846-6B28-4D02-A0A3-37074FCB7525}" presName="linNode" presStyleCnt="0"/>
      <dgm:spPr/>
    </dgm:pt>
    <dgm:pt modelId="{8FA15FC1-C023-9D48-9528-45BE309A0EA7}" type="pres">
      <dgm:prSet presAssocID="{509A4846-6B28-4D02-A0A3-37074FCB7525}" presName="parentText" presStyleLbl="alignNode1" presStyleIdx="2" presStyleCnt="3">
        <dgm:presLayoutVars>
          <dgm:chMax val="1"/>
          <dgm:bulletEnabled/>
        </dgm:presLayoutVars>
      </dgm:prSet>
      <dgm:spPr/>
    </dgm:pt>
    <dgm:pt modelId="{9414E9A0-B484-5D49-9C6A-F7880C2C5246}" type="pres">
      <dgm:prSet presAssocID="{509A4846-6B28-4D02-A0A3-37074FCB7525}" presName="descendantText" presStyleLbl="alignAccFollowNode1" presStyleIdx="2" presStyleCnt="3">
        <dgm:presLayoutVars>
          <dgm:bulletEnabled/>
        </dgm:presLayoutVars>
      </dgm:prSet>
      <dgm:spPr/>
    </dgm:pt>
  </dgm:ptLst>
  <dgm:cxnLst>
    <dgm:cxn modelId="{04EB2207-380C-404B-BE72-3DA6AA336781}" srcId="{761B78C2-DF71-48B9-88F1-2BCEB776C797}" destId="{6ABB89E2-6702-4CBC-AE05-F7AA4F2411FD}" srcOrd="0" destOrd="0" parTransId="{83371161-C915-4791-AC94-81F874A0F84B}" sibTransId="{D7C0CB64-11EF-4E30-93B2-1937B18B2B96}"/>
    <dgm:cxn modelId="{AC6C480B-77A0-134D-8C45-9DACE07DAB19}" type="presOf" srcId="{6ABB89E2-6702-4CBC-AE05-F7AA4F2411FD}" destId="{21292361-3B04-B14B-8EDE-3AE5742A9879}" srcOrd="0" destOrd="0" presId="urn:microsoft.com/office/officeart/2016/7/layout/VerticalSolidActionList"/>
    <dgm:cxn modelId="{A0C41D15-DAA4-4230-BAA2-F8B130874A47}" srcId="{761B78C2-DF71-48B9-88F1-2BCEB776C797}" destId="{8750F8AE-9631-4D8D-B0BE-AC3E56DF0357}" srcOrd="1" destOrd="0" parTransId="{948F20AE-C3B3-4A70-A46D-F89AE6B5102F}" sibTransId="{A30A0B56-D52C-456F-BEB8-9B26227F4381}"/>
    <dgm:cxn modelId="{C7EE9323-88B7-2240-895B-487B09B918F7}" type="presOf" srcId="{761B78C2-DF71-48B9-88F1-2BCEB776C797}" destId="{5C66E045-C11E-174C-B10C-CAB46410FC5B}" srcOrd="0" destOrd="0" presId="urn:microsoft.com/office/officeart/2016/7/layout/VerticalSolidActionList"/>
    <dgm:cxn modelId="{7223C730-DACE-4B47-BAA8-694F067DFBC8}" srcId="{AAE76846-86F0-40CB-96A8-9BB4CF695827}" destId="{03E43B99-607F-4870-B3C5-DEE37B446CE4}" srcOrd="0" destOrd="0" parTransId="{B69BBB5F-7E98-4C9F-B3DA-9B5001347C16}" sibTransId="{A895A6F9-38B7-4821-854B-5FB0919C44CD}"/>
    <dgm:cxn modelId="{0D5E8744-4C5E-43DF-8AF6-307DF2CDE470}" srcId="{03E43B99-607F-4870-B3C5-DEE37B446CE4}" destId="{A9496DB0-6873-41FB-A436-821170923601}" srcOrd="0" destOrd="0" parTransId="{8B7B3435-FC92-4882-A6BF-32792E070E6D}" sibTransId="{E34095DF-49D6-4A9C-B5A3-0157D71869F8}"/>
    <dgm:cxn modelId="{F02A1B4C-C77E-3548-AEAE-9D461CA935EC}" type="presOf" srcId="{8750F8AE-9631-4D8D-B0BE-AC3E56DF0357}" destId="{21292361-3B04-B14B-8EDE-3AE5742A9879}" srcOrd="0" destOrd="1" presId="urn:microsoft.com/office/officeart/2016/7/layout/VerticalSolidActionList"/>
    <dgm:cxn modelId="{4E6F0360-580B-8E42-A194-28234BCD0F0B}" type="presOf" srcId="{211CB13B-27E0-4A3E-9843-39312F888380}" destId="{9414E9A0-B484-5D49-9C6A-F7880C2C5246}" srcOrd="0" destOrd="1" presId="urn:microsoft.com/office/officeart/2016/7/layout/VerticalSolidActionList"/>
    <dgm:cxn modelId="{E365DB7F-BF60-644D-9BA9-2A6BE1E5C963}" type="presOf" srcId="{509A4846-6B28-4D02-A0A3-37074FCB7525}" destId="{8FA15FC1-C023-9D48-9528-45BE309A0EA7}" srcOrd="0" destOrd="0" presId="urn:microsoft.com/office/officeart/2016/7/layout/VerticalSolidActionList"/>
    <dgm:cxn modelId="{6915C280-DB4F-40C6-AE61-3C936B609FEB}" srcId="{AAE76846-86F0-40CB-96A8-9BB4CF695827}" destId="{509A4846-6B28-4D02-A0A3-37074FCB7525}" srcOrd="2" destOrd="0" parTransId="{C66DA382-0679-4D3A-8024-B6287F9A359D}" sibTransId="{FDF540A9-79C8-4518-90B8-7E2FAC90B142}"/>
    <dgm:cxn modelId="{6D307888-27F5-524C-9A8D-01C1E6155124}" type="presOf" srcId="{03E43B99-607F-4870-B3C5-DEE37B446CE4}" destId="{EF5E2CCE-4323-BF43-BF22-133E0F60D1B6}" srcOrd="0" destOrd="0" presId="urn:microsoft.com/office/officeart/2016/7/layout/VerticalSolidActionList"/>
    <dgm:cxn modelId="{73202096-4CA5-4F98-9C3F-A20401F0BACD}" srcId="{509A4846-6B28-4D02-A0A3-37074FCB7525}" destId="{3CBF7AD6-8B66-488C-8871-52B138D3496E}" srcOrd="2" destOrd="0" parTransId="{DA831B0E-A44C-4225-B161-56F3F519A181}" sibTransId="{04AC4EE8-BF13-4DE9-BBED-2A6E6BF89A5E}"/>
    <dgm:cxn modelId="{3D063CAC-C7BD-4686-BD26-86FF08BD0E7D}" srcId="{AAE76846-86F0-40CB-96A8-9BB4CF695827}" destId="{761B78C2-DF71-48B9-88F1-2BCEB776C797}" srcOrd="1" destOrd="0" parTransId="{9ACDBBA2-E29A-432E-81D7-74B9F9427D88}" sibTransId="{107E5D57-82C2-444A-B419-0EA6D9C79685}"/>
    <dgm:cxn modelId="{D78BB7B5-6511-E643-9BFE-EE3AC45783B9}" type="presOf" srcId="{AAE76846-86F0-40CB-96A8-9BB4CF695827}" destId="{9DA0124C-82C0-F94F-994E-138C70BE79A2}" srcOrd="0" destOrd="0" presId="urn:microsoft.com/office/officeart/2016/7/layout/VerticalSolidActionList"/>
    <dgm:cxn modelId="{C4C597BA-FA7C-D845-9420-D4C8DD32B829}" type="presOf" srcId="{A9496DB0-6873-41FB-A436-821170923601}" destId="{F7E10552-FBA6-564B-9972-5AE5B2CE0A6B}" srcOrd="0" destOrd="0" presId="urn:microsoft.com/office/officeart/2016/7/layout/VerticalSolidActionList"/>
    <dgm:cxn modelId="{9D1ABCD3-EAE6-4A4A-90F9-51332359ABE2}" srcId="{509A4846-6B28-4D02-A0A3-37074FCB7525}" destId="{F229BC80-C28F-4F19-A6B2-54D891F111E7}" srcOrd="0" destOrd="0" parTransId="{4F2A8E41-C1BC-425F-995B-1E7633C8B4D9}" sibTransId="{4089D6A8-9CA5-4244-AF9E-3BFA86BDDA1C}"/>
    <dgm:cxn modelId="{C8F117DE-7B25-408F-8A41-923E10A5BD89}" srcId="{509A4846-6B28-4D02-A0A3-37074FCB7525}" destId="{211CB13B-27E0-4A3E-9843-39312F888380}" srcOrd="1" destOrd="0" parTransId="{0C83D024-5D2D-4E65-9C69-02E009D376A4}" sibTransId="{D467F872-4E4C-47DE-AC39-4C6F7B8F4093}"/>
    <dgm:cxn modelId="{25CB30F1-6DBD-3D42-8F3D-ED192EA08087}" type="presOf" srcId="{F229BC80-C28F-4F19-A6B2-54D891F111E7}" destId="{9414E9A0-B484-5D49-9C6A-F7880C2C5246}" srcOrd="0" destOrd="0" presId="urn:microsoft.com/office/officeart/2016/7/layout/VerticalSolidActionList"/>
    <dgm:cxn modelId="{C7009AFC-EE59-C24D-92E5-A9EE6515706C}" type="presOf" srcId="{3CBF7AD6-8B66-488C-8871-52B138D3496E}" destId="{9414E9A0-B484-5D49-9C6A-F7880C2C5246}" srcOrd="0" destOrd="2" presId="urn:microsoft.com/office/officeart/2016/7/layout/VerticalSolidActionList"/>
    <dgm:cxn modelId="{EC6AD240-941E-0F46-AB12-ED3887B33314}" type="presParOf" srcId="{9DA0124C-82C0-F94F-994E-138C70BE79A2}" destId="{4F257530-0A57-0546-9E3B-87E02E537E28}" srcOrd="0" destOrd="0" presId="urn:microsoft.com/office/officeart/2016/7/layout/VerticalSolidActionList"/>
    <dgm:cxn modelId="{1428F2C1-F3A2-9E4C-A322-E0BA3D43AF76}" type="presParOf" srcId="{4F257530-0A57-0546-9E3B-87E02E537E28}" destId="{EF5E2CCE-4323-BF43-BF22-133E0F60D1B6}" srcOrd="0" destOrd="0" presId="urn:microsoft.com/office/officeart/2016/7/layout/VerticalSolidActionList"/>
    <dgm:cxn modelId="{9C4FAD66-FA1D-4B49-AD2D-7F60B6A1520D}" type="presParOf" srcId="{4F257530-0A57-0546-9E3B-87E02E537E28}" destId="{F7E10552-FBA6-564B-9972-5AE5B2CE0A6B}" srcOrd="1" destOrd="0" presId="urn:microsoft.com/office/officeart/2016/7/layout/VerticalSolidActionList"/>
    <dgm:cxn modelId="{DCB80148-6EC0-CE48-87AF-B14EE6E45274}" type="presParOf" srcId="{9DA0124C-82C0-F94F-994E-138C70BE79A2}" destId="{29A02793-CB71-9C44-8175-0D19D2686EF2}" srcOrd="1" destOrd="0" presId="urn:microsoft.com/office/officeart/2016/7/layout/VerticalSolidActionList"/>
    <dgm:cxn modelId="{EF394ECE-4D6F-2244-9C5B-6B336045BD88}" type="presParOf" srcId="{9DA0124C-82C0-F94F-994E-138C70BE79A2}" destId="{AB6599C3-88AC-8246-A6F2-A27E0B150795}" srcOrd="2" destOrd="0" presId="urn:microsoft.com/office/officeart/2016/7/layout/VerticalSolidActionList"/>
    <dgm:cxn modelId="{24D010EE-219C-EC4E-824F-5A772A7B3F85}" type="presParOf" srcId="{AB6599C3-88AC-8246-A6F2-A27E0B150795}" destId="{5C66E045-C11E-174C-B10C-CAB46410FC5B}" srcOrd="0" destOrd="0" presId="urn:microsoft.com/office/officeart/2016/7/layout/VerticalSolidActionList"/>
    <dgm:cxn modelId="{90C2A948-FF49-7D46-AFBB-73517AAD14DB}" type="presParOf" srcId="{AB6599C3-88AC-8246-A6F2-A27E0B150795}" destId="{21292361-3B04-B14B-8EDE-3AE5742A9879}" srcOrd="1" destOrd="0" presId="urn:microsoft.com/office/officeart/2016/7/layout/VerticalSolidActionList"/>
    <dgm:cxn modelId="{7A3AD104-333E-6A4C-BEFE-4AE969F27A1F}" type="presParOf" srcId="{9DA0124C-82C0-F94F-994E-138C70BE79A2}" destId="{4AFBAEC6-95FA-004C-BF38-246715ED4D7C}" srcOrd="3" destOrd="0" presId="urn:microsoft.com/office/officeart/2016/7/layout/VerticalSolidActionList"/>
    <dgm:cxn modelId="{ECDDD4EE-D6A0-FE45-95DA-E300E463A066}" type="presParOf" srcId="{9DA0124C-82C0-F94F-994E-138C70BE79A2}" destId="{D94D90E5-B7A0-7946-B838-60FB72D27143}" srcOrd="4" destOrd="0" presId="urn:microsoft.com/office/officeart/2016/7/layout/VerticalSolidActionList"/>
    <dgm:cxn modelId="{88FC9811-2547-CB47-800A-2B6D451C6284}" type="presParOf" srcId="{D94D90E5-B7A0-7946-B838-60FB72D27143}" destId="{8FA15FC1-C023-9D48-9528-45BE309A0EA7}" srcOrd="0" destOrd="0" presId="urn:microsoft.com/office/officeart/2016/7/layout/VerticalSolidActionList"/>
    <dgm:cxn modelId="{0F18BC32-E3E2-3A4B-B6F1-20D8B0DA54E5}" type="presParOf" srcId="{D94D90E5-B7A0-7946-B838-60FB72D27143}" destId="{9414E9A0-B484-5D49-9C6A-F7880C2C524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F8C279-8070-4792-BFC2-BD04A189562B}" type="doc">
      <dgm:prSet loTypeId="urn:microsoft.com/office/officeart/2005/8/layout/vList2" loCatId="list" qsTypeId="urn:microsoft.com/office/officeart/2005/8/quickstyle/simple5" qsCatId="simple" csTypeId="urn:microsoft.com/office/officeart/2005/8/colors/accent3_2" csCatId="accent3"/>
      <dgm:spPr/>
      <dgm:t>
        <a:bodyPr/>
        <a:lstStyle/>
        <a:p>
          <a:endParaRPr lang="en-US"/>
        </a:p>
      </dgm:t>
    </dgm:pt>
    <dgm:pt modelId="{49F05AC9-62C5-4977-B497-7BB25257EDFB}">
      <dgm:prSet/>
      <dgm:spPr/>
      <dgm:t>
        <a:bodyPr/>
        <a:lstStyle/>
        <a:p>
          <a:r>
            <a:rPr lang="en-US"/>
            <a:t>Data Sources</a:t>
          </a:r>
        </a:p>
      </dgm:t>
    </dgm:pt>
    <dgm:pt modelId="{18E7136B-A4E4-4BF4-B676-2B2498902759}" type="parTrans" cxnId="{6F017EF4-C9D2-48B5-A626-E6E3F9BF636B}">
      <dgm:prSet/>
      <dgm:spPr/>
      <dgm:t>
        <a:bodyPr/>
        <a:lstStyle/>
        <a:p>
          <a:endParaRPr lang="en-US"/>
        </a:p>
      </dgm:t>
    </dgm:pt>
    <dgm:pt modelId="{3266064B-4802-409B-9E27-76311A7DB25E}" type="sibTrans" cxnId="{6F017EF4-C9D2-48B5-A626-E6E3F9BF636B}">
      <dgm:prSet/>
      <dgm:spPr/>
      <dgm:t>
        <a:bodyPr/>
        <a:lstStyle/>
        <a:p>
          <a:endParaRPr lang="en-US"/>
        </a:p>
      </dgm:t>
    </dgm:pt>
    <dgm:pt modelId="{534B2351-6689-4405-A6F2-115C6BA27D2C}">
      <dgm:prSet/>
      <dgm:spPr/>
      <dgm:t>
        <a:bodyPr/>
        <a:lstStyle/>
        <a:p>
          <a:r>
            <a:rPr lang="en-US"/>
            <a:t>Data Cleaning</a:t>
          </a:r>
        </a:p>
      </dgm:t>
    </dgm:pt>
    <dgm:pt modelId="{68138F1C-6988-43F1-B91E-40A989D0229E}" type="parTrans" cxnId="{B99F5FDB-3D59-4D32-94A7-A8940641807C}">
      <dgm:prSet/>
      <dgm:spPr/>
      <dgm:t>
        <a:bodyPr/>
        <a:lstStyle/>
        <a:p>
          <a:endParaRPr lang="en-US"/>
        </a:p>
      </dgm:t>
    </dgm:pt>
    <dgm:pt modelId="{7E8AF715-BF8F-4024-B455-2797BF25752B}" type="sibTrans" cxnId="{B99F5FDB-3D59-4D32-94A7-A8940641807C}">
      <dgm:prSet/>
      <dgm:spPr/>
      <dgm:t>
        <a:bodyPr/>
        <a:lstStyle/>
        <a:p>
          <a:endParaRPr lang="en-US"/>
        </a:p>
      </dgm:t>
    </dgm:pt>
    <dgm:pt modelId="{3EBD93F4-D0E3-4859-B76F-521F997A8947}">
      <dgm:prSet/>
      <dgm:spPr/>
      <dgm:t>
        <a:bodyPr/>
        <a:lstStyle/>
        <a:p>
          <a:r>
            <a:rPr lang="en-US"/>
            <a:t>Description</a:t>
          </a:r>
        </a:p>
      </dgm:t>
    </dgm:pt>
    <dgm:pt modelId="{47DB723E-2520-42DE-ABF7-40E8C0F3F1BA}" type="parTrans" cxnId="{7A224799-145F-4FD0-B211-96AFDD4A6BCC}">
      <dgm:prSet/>
      <dgm:spPr/>
      <dgm:t>
        <a:bodyPr/>
        <a:lstStyle/>
        <a:p>
          <a:endParaRPr lang="en-US"/>
        </a:p>
      </dgm:t>
    </dgm:pt>
    <dgm:pt modelId="{30385797-CE8C-4FEC-9562-05586AE31CA6}" type="sibTrans" cxnId="{7A224799-145F-4FD0-B211-96AFDD4A6BCC}">
      <dgm:prSet/>
      <dgm:spPr/>
      <dgm:t>
        <a:bodyPr/>
        <a:lstStyle/>
        <a:p>
          <a:endParaRPr lang="en-US"/>
        </a:p>
      </dgm:t>
    </dgm:pt>
    <dgm:pt modelId="{A1318390-7786-49FA-95B5-5D30659AB018}">
      <dgm:prSet/>
      <dgm:spPr/>
      <dgm:t>
        <a:bodyPr/>
        <a:lstStyle/>
        <a:p>
          <a:r>
            <a:rPr lang="en-US"/>
            <a:t>Results</a:t>
          </a:r>
        </a:p>
      </dgm:t>
    </dgm:pt>
    <dgm:pt modelId="{512910FC-9CD0-4036-AD28-AE7F49DD12A2}" type="parTrans" cxnId="{747C29CC-89C2-47EE-BDE8-ED12F2C19123}">
      <dgm:prSet/>
      <dgm:spPr/>
      <dgm:t>
        <a:bodyPr/>
        <a:lstStyle/>
        <a:p>
          <a:endParaRPr lang="en-US"/>
        </a:p>
      </dgm:t>
    </dgm:pt>
    <dgm:pt modelId="{3A012C83-3EFB-4A20-9DE1-A627E24F6A39}" type="sibTrans" cxnId="{747C29CC-89C2-47EE-BDE8-ED12F2C19123}">
      <dgm:prSet/>
      <dgm:spPr/>
      <dgm:t>
        <a:bodyPr/>
        <a:lstStyle/>
        <a:p>
          <a:endParaRPr lang="en-US"/>
        </a:p>
      </dgm:t>
    </dgm:pt>
    <dgm:pt modelId="{149923F8-3E59-4DDB-B528-002BBB2B89E0}">
      <dgm:prSet/>
      <dgm:spPr/>
      <dgm:t>
        <a:bodyPr/>
        <a:lstStyle/>
        <a:p>
          <a:r>
            <a:rPr lang="en-US"/>
            <a:t>Conclusions</a:t>
          </a:r>
        </a:p>
      </dgm:t>
    </dgm:pt>
    <dgm:pt modelId="{7050CD61-C336-405D-814D-E00FBB541356}" type="parTrans" cxnId="{150543AE-1068-4EB1-A4D5-82FC26108D77}">
      <dgm:prSet/>
      <dgm:spPr/>
      <dgm:t>
        <a:bodyPr/>
        <a:lstStyle/>
        <a:p>
          <a:endParaRPr lang="en-US"/>
        </a:p>
      </dgm:t>
    </dgm:pt>
    <dgm:pt modelId="{112891E8-77AA-4852-8203-84B657AA5132}" type="sibTrans" cxnId="{150543AE-1068-4EB1-A4D5-82FC26108D77}">
      <dgm:prSet/>
      <dgm:spPr/>
      <dgm:t>
        <a:bodyPr/>
        <a:lstStyle/>
        <a:p>
          <a:endParaRPr lang="en-US"/>
        </a:p>
      </dgm:t>
    </dgm:pt>
    <dgm:pt modelId="{F45D1E00-EAC4-4CAF-BB41-4E2E93DBB374}">
      <dgm:prSet/>
      <dgm:spPr/>
      <dgm:t>
        <a:bodyPr/>
        <a:lstStyle/>
        <a:p>
          <a:r>
            <a:rPr lang="en-US"/>
            <a:t>Future Work</a:t>
          </a:r>
        </a:p>
      </dgm:t>
    </dgm:pt>
    <dgm:pt modelId="{69E6D83A-60C8-42D9-AC3D-8D0BEB62A9BF}" type="parTrans" cxnId="{49E707AF-73CC-4C2F-8FD4-6FCAA929139D}">
      <dgm:prSet/>
      <dgm:spPr/>
      <dgm:t>
        <a:bodyPr/>
        <a:lstStyle/>
        <a:p>
          <a:endParaRPr lang="en-US"/>
        </a:p>
      </dgm:t>
    </dgm:pt>
    <dgm:pt modelId="{D623CF81-F761-4BCA-B0B6-ABDE2F6AB8F3}" type="sibTrans" cxnId="{49E707AF-73CC-4C2F-8FD4-6FCAA929139D}">
      <dgm:prSet/>
      <dgm:spPr/>
      <dgm:t>
        <a:bodyPr/>
        <a:lstStyle/>
        <a:p>
          <a:endParaRPr lang="en-US"/>
        </a:p>
      </dgm:t>
    </dgm:pt>
    <dgm:pt modelId="{37BCCC8B-BEA9-D947-8A1E-1F110323B735}" type="pres">
      <dgm:prSet presAssocID="{5FF8C279-8070-4792-BFC2-BD04A189562B}" presName="linear" presStyleCnt="0">
        <dgm:presLayoutVars>
          <dgm:animLvl val="lvl"/>
          <dgm:resizeHandles val="exact"/>
        </dgm:presLayoutVars>
      </dgm:prSet>
      <dgm:spPr/>
    </dgm:pt>
    <dgm:pt modelId="{BFDD57E7-47DA-5249-9EC8-24A80F170F67}" type="pres">
      <dgm:prSet presAssocID="{49F05AC9-62C5-4977-B497-7BB25257EDFB}" presName="parentText" presStyleLbl="node1" presStyleIdx="0" presStyleCnt="6">
        <dgm:presLayoutVars>
          <dgm:chMax val="0"/>
          <dgm:bulletEnabled val="1"/>
        </dgm:presLayoutVars>
      </dgm:prSet>
      <dgm:spPr/>
    </dgm:pt>
    <dgm:pt modelId="{F21EBAD3-FBCF-3D45-A351-58AB549D783C}" type="pres">
      <dgm:prSet presAssocID="{3266064B-4802-409B-9E27-76311A7DB25E}" presName="spacer" presStyleCnt="0"/>
      <dgm:spPr/>
    </dgm:pt>
    <dgm:pt modelId="{E5BBDE45-6077-054B-A811-BD3870EA160C}" type="pres">
      <dgm:prSet presAssocID="{534B2351-6689-4405-A6F2-115C6BA27D2C}" presName="parentText" presStyleLbl="node1" presStyleIdx="1" presStyleCnt="6">
        <dgm:presLayoutVars>
          <dgm:chMax val="0"/>
          <dgm:bulletEnabled val="1"/>
        </dgm:presLayoutVars>
      </dgm:prSet>
      <dgm:spPr/>
    </dgm:pt>
    <dgm:pt modelId="{A3B95BCC-588E-BC45-9D02-1E1CCD8592C9}" type="pres">
      <dgm:prSet presAssocID="{7E8AF715-BF8F-4024-B455-2797BF25752B}" presName="spacer" presStyleCnt="0"/>
      <dgm:spPr/>
    </dgm:pt>
    <dgm:pt modelId="{77183BFE-6467-9043-8E05-E546AFCA317D}" type="pres">
      <dgm:prSet presAssocID="{3EBD93F4-D0E3-4859-B76F-521F997A8947}" presName="parentText" presStyleLbl="node1" presStyleIdx="2" presStyleCnt="6">
        <dgm:presLayoutVars>
          <dgm:chMax val="0"/>
          <dgm:bulletEnabled val="1"/>
        </dgm:presLayoutVars>
      </dgm:prSet>
      <dgm:spPr/>
    </dgm:pt>
    <dgm:pt modelId="{973BD6B3-17DB-2C42-B861-654EDDE0521A}" type="pres">
      <dgm:prSet presAssocID="{30385797-CE8C-4FEC-9562-05586AE31CA6}" presName="spacer" presStyleCnt="0"/>
      <dgm:spPr/>
    </dgm:pt>
    <dgm:pt modelId="{6D5823EF-D8B4-6D44-92BD-491CC228CC51}" type="pres">
      <dgm:prSet presAssocID="{A1318390-7786-49FA-95B5-5D30659AB018}" presName="parentText" presStyleLbl="node1" presStyleIdx="3" presStyleCnt="6">
        <dgm:presLayoutVars>
          <dgm:chMax val="0"/>
          <dgm:bulletEnabled val="1"/>
        </dgm:presLayoutVars>
      </dgm:prSet>
      <dgm:spPr/>
    </dgm:pt>
    <dgm:pt modelId="{D24C2F38-5EBA-464F-926C-369875058B56}" type="pres">
      <dgm:prSet presAssocID="{3A012C83-3EFB-4A20-9DE1-A627E24F6A39}" presName="spacer" presStyleCnt="0"/>
      <dgm:spPr/>
    </dgm:pt>
    <dgm:pt modelId="{B896425C-1E5E-2A4F-914A-011430DB8CBD}" type="pres">
      <dgm:prSet presAssocID="{149923F8-3E59-4DDB-B528-002BBB2B89E0}" presName="parentText" presStyleLbl="node1" presStyleIdx="4" presStyleCnt="6">
        <dgm:presLayoutVars>
          <dgm:chMax val="0"/>
          <dgm:bulletEnabled val="1"/>
        </dgm:presLayoutVars>
      </dgm:prSet>
      <dgm:spPr/>
    </dgm:pt>
    <dgm:pt modelId="{D065B890-7E2E-584F-82FC-C367013D450B}" type="pres">
      <dgm:prSet presAssocID="{112891E8-77AA-4852-8203-84B657AA5132}" presName="spacer" presStyleCnt="0"/>
      <dgm:spPr/>
    </dgm:pt>
    <dgm:pt modelId="{898AF20D-1DBD-5843-9FA6-54CBAAD1F48E}" type="pres">
      <dgm:prSet presAssocID="{F45D1E00-EAC4-4CAF-BB41-4E2E93DBB374}" presName="parentText" presStyleLbl="node1" presStyleIdx="5" presStyleCnt="6">
        <dgm:presLayoutVars>
          <dgm:chMax val="0"/>
          <dgm:bulletEnabled val="1"/>
        </dgm:presLayoutVars>
      </dgm:prSet>
      <dgm:spPr/>
    </dgm:pt>
  </dgm:ptLst>
  <dgm:cxnLst>
    <dgm:cxn modelId="{B6A7AF1B-AAC6-9E43-8A82-953428CA87B7}" type="presOf" srcId="{3EBD93F4-D0E3-4859-B76F-521F997A8947}" destId="{77183BFE-6467-9043-8E05-E546AFCA317D}" srcOrd="0" destOrd="0" presId="urn:microsoft.com/office/officeart/2005/8/layout/vList2"/>
    <dgm:cxn modelId="{594AD931-CBB4-264D-8A80-EAC4C95F676A}" type="presOf" srcId="{149923F8-3E59-4DDB-B528-002BBB2B89E0}" destId="{B896425C-1E5E-2A4F-914A-011430DB8CBD}" srcOrd="0" destOrd="0" presId="urn:microsoft.com/office/officeart/2005/8/layout/vList2"/>
    <dgm:cxn modelId="{06BD4733-E614-1E47-9A4C-F8E8AB4A0EAB}" type="presOf" srcId="{F45D1E00-EAC4-4CAF-BB41-4E2E93DBB374}" destId="{898AF20D-1DBD-5843-9FA6-54CBAAD1F48E}" srcOrd="0" destOrd="0" presId="urn:microsoft.com/office/officeart/2005/8/layout/vList2"/>
    <dgm:cxn modelId="{D6E69B34-7A7F-104B-9574-FA29BD7CE5F5}" type="presOf" srcId="{A1318390-7786-49FA-95B5-5D30659AB018}" destId="{6D5823EF-D8B4-6D44-92BD-491CC228CC51}" srcOrd="0" destOrd="0" presId="urn:microsoft.com/office/officeart/2005/8/layout/vList2"/>
    <dgm:cxn modelId="{8B30A598-1053-8447-95BA-C2F603BC77CF}" type="presOf" srcId="{49F05AC9-62C5-4977-B497-7BB25257EDFB}" destId="{BFDD57E7-47DA-5249-9EC8-24A80F170F67}" srcOrd="0" destOrd="0" presId="urn:microsoft.com/office/officeart/2005/8/layout/vList2"/>
    <dgm:cxn modelId="{7A224799-145F-4FD0-B211-96AFDD4A6BCC}" srcId="{5FF8C279-8070-4792-BFC2-BD04A189562B}" destId="{3EBD93F4-D0E3-4859-B76F-521F997A8947}" srcOrd="2" destOrd="0" parTransId="{47DB723E-2520-42DE-ABF7-40E8C0F3F1BA}" sibTransId="{30385797-CE8C-4FEC-9562-05586AE31CA6}"/>
    <dgm:cxn modelId="{150543AE-1068-4EB1-A4D5-82FC26108D77}" srcId="{5FF8C279-8070-4792-BFC2-BD04A189562B}" destId="{149923F8-3E59-4DDB-B528-002BBB2B89E0}" srcOrd="4" destOrd="0" parTransId="{7050CD61-C336-405D-814D-E00FBB541356}" sibTransId="{112891E8-77AA-4852-8203-84B657AA5132}"/>
    <dgm:cxn modelId="{49E707AF-73CC-4C2F-8FD4-6FCAA929139D}" srcId="{5FF8C279-8070-4792-BFC2-BD04A189562B}" destId="{F45D1E00-EAC4-4CAF-BB41-4E2E93DBB374}" srcOrd="5" destOrd="0" parTransId="{69E6D83A-60C8-42D9-AC3D-8D0BEB62A9BF}" sibTransId="{D623CF81-F761-4BCA-B0B6-ABDE2F6AB8F3}"/>
    <dgm:cxn modelId="{747C29CC-89C2-47EE-BDE8-ED12F2C19123}" srcId="{5FF8C279-8070-4792-BFC2-BD04A189562B}" destId="{A1318390-7786-49FA-95B5-5D30659AB018}" srcOrd="3" destOrd="0" parTransId="{512910FC-9CD0-4036-AD28-AE7F49DD12A2}" sibTransId="{3A012C83-3EFB-4A20-9DE1-A627E24F6A39}"/>
    <dgm:cxn modelId="{B99F5FDB-3D59-4D32-94A7-A8940641807C}" srcId="{5FF8C279-8070-4792-BFC2-BD04A189562B}" destId="{534B2351-6689-4405-A6F2-115C6BA27D2C}" srcOrd="1" destOrd="0" parTransId="{68138F1C-6988-43F1-B91E-40A989D0229E}" sibTransId="{7E8AF715-BF8F-4024-B455-2797BF25752B}"/>
    <dgm:cxn modelId="{D5643AE4-6AA5-804E-AA0F-38D3CE62F429}" type="presOf" srcId="{534B2351-6689-4405-A6F2-115C6BA27D2C}" destId="{E5BBDE45-6077-054B-A811-BD3870EA160C}" srcOrd="0" destOrd="0" presId="urn:microsoft.com/office/officeart/2005/8/layout/vList2"/>
    <dgm:cxn modelId="{B9C45EEE-DF03-8847-81F8-5D49AEC8F2B3}" type="presOf" srcId="{5FF8C279-8070-4792-BFC2-BD04A189562B}" destId="{37BCCC8B-BEA9-D947-8A1E-1F110323B735}" srcOrd="0" destOrd="0" presId="urn:microsoft.com/office/officeart/2005/8/layout/vList2"/>
    <dgm:cxn modelId="{6F017EF4-C9D2-48B5-A626-E6E3F9BF636B}" srcId="{5FF8C279-8070-4792-BFC2-BD04A189562B}" destId="{49F05AC9-62C5-4977-B497-7BB25257EDFB}" srcOrd="0" destOrd="0" parTransId="{18E7136B-A4E4-4BF4-B676-2B2498902759}" sibTransId="{3266064B-4802-409B-9E27-76311A7DB25E}"/>
    <dgm:cxn modelId="{003915FB-5C01-3346-AB6E-F6E771823989}" type="presParOf" srcId="{37BCCC8B-BEA9-D947-8A1E-1F110323B735}" destId="{BFDD57E7-47DA-5249-9EC8-24A80F170F67}" srcOrd="0" destOrd="0" presId="urn:microsoft.com/office/officeart/2005/8/layout/vList2"/>
    <dgm:cxn modelId="{DE403050-6239-CF4E-9ED9-592D4467D3B6}" type="presParOf" srcId="{37BCCC8B-BEA9-D947-8A1E-1F110323B735}" destId="{F21EBAD3-FBCF-3D45-A351-58AB549D783C}" srcOrd="1" destOrd="0" presId="urn:microsoft.com/office/officeart/2005/8/layout/vList2"/>
    <dgm:cxn modelId="{703E0096-9027-274F-9DF3-3C375E8F9DE4}" type="presParOf" srcId="{37BCCC8B-BEA9-D947-8A1E-1F110323B735}" destId="{E5BBDE45-6077-054B-A811-BD3870EA160C}" srcOrd="2" destOrd="0" presId="urn:microsoft.com/office/officeart/2005/8/layout/vList2"/>
    <dgm:cxn modelId="{5B0FB3C5-4CD5-2446-A5E4-A9B8FCA823E1}" type="presParOf" srcId="{37BCCC8B-BEA9-D947-8A1E-1F110323B735}" destId="{A3B95BCC-588E-BC45-9D02-1E1CCD8592C9}" srcOrd="3" destOrd="0" presId="urn:microsoft.com/office/officeart/2005/8/layout/vList2"/>
    <dgm:cxn modelId="{B4B37C83-E469-D14C-B3E1-177EDC230B72}" type="presParOf" srcId="{37BCCC8B-BEA9-D947-8A1E-1F110323B735}" destId="{77183BFE-6467-9043-8E05-E546AFCA317D}" srcOrd="4" destOrd="0" presId="urn:microsoft.com/office/officeart/2005/8/layout/vList2"/>
    <dgm:cxn modelId="{B128AB5F-D5E1-6746-87E0-A02410731A74}" type="presParOf" srcId="{37BCCC8B-BEA9-D947-8A1E-1F110323B735}" destId="{973BD6B3-17DB-2C42-B861-654EDDE0521A}" srcOrd="5" destOrd="0" presId="urn:microsoft.com/office/officeart/2005/8/layout/vList2"/>
    <dgm:cxn modelId="{69F30A92-207B-C44E-A932-236590D6D147}" type="presParOf" srcId="{37BCCC8B-BEA9-D947-8A1E-1F110323B735}" destId="{6D5823EF-D8B4-6D44-92BD-491CC228CC51}" srcOrd="6" destOrd="0" presId="urn:microsoft.com/office/officeart/2005/8/layout/vList2"/>
    <dgm:cxn modelId="{18D60539-E818-6048-A5EB-50EFABE05661}" type="presParOf" srcId="{37BCCC8B-BEA9-D947-8A1E-1F110323B735}" destId="{D24C2F38-5EBA-464F-926C-369875058B56}" srcOrd="7" destOrd="0" presId="urn:microsoft.com/office/officeart/2005/8/layout/vList2"/>
    <dgm:cxn modelId="{1EB65BDD-C5E7-464A-B778-213E07F785B3}" type="presParOf" srcId="{37BCCC8B-BEA9-D947-8A1E-1F110323B735}" destId="{B896425C-1E5E-2A4F-914A-011430DB8CBD}" srcOrd="8" destOrd="0" presId="urn:microsoft.com/office/officeart/2005/8/layout/vList2"/>
    <dgm:cxn modelId="{2AB105DF-42AD-C140-9C4A-7F46AF92C125}" type="presParOf" srcId="{37BCCC8B-BEA9-D947-8A1E-1F110323B735}" destId="{D065B890-7E2E-584F-82FC-C367013D450B}" srcOrd="9" destOrd="0" presId="urn:microsoft.com/office/officeart/2005/8/layout/vList2"/>
    <dgm:cxn modelId="{A029B31E-17F2-1846-A108-E0276C15EBF9}" type="presParOf" srcId="{37BCCC8B-BEA9-D947-8A1E-1F110323B735}" destId="{898AF20D-1DBD-5843-9FA6-54CBAAD1F48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A03CEE-BA48-488C-8797-3F2A23B13FB7}" type="doc">
      <dgm:prSet loTypeId="urn:microsoft.com/office/officeart/2005/8/layout/hierarchy1" loCatId="hierarchy" qsTypeId="urn:microsoft.com/office/officeart/2005/8/quickstyle/simple4" qsCatId="simple" csTypeId="urn:microsoft.com/office/officeart/2005/8/colors/accent3_2" csCatId="accent3"/>
      <dgm:spPr/>
      <dgm:t>
        <a:bodyPr/>
        <a:lstStyle/>
        <a:p>
          <a:endParaRPr lang="en-US"/>
        </a:p>
      </dgm:t>
    </dgm:pt>
    <dgm:pt modelId="{2CAE0FEE-B943-4784-8DCF-8587187BF79B}">
      <dgm:prSet/>
      <dgm:spPr/>
      <dgm:t>
        <a:bodyPr/>
        <a:lstStyle/>
        <a:p>
          <a:r>
            <a:rPr lang="en-US"/>
            <a:t>Incidence of Crime Data: Los Angeles Open Data: (</a:t>
          </a:r>
          <a:r>
            <a:rPr lang="en-US" i="1">
              <a:hlinkClick xmlns:r="http://schemas.openxmlformats.org/officeDocument/2006/relationships" r:id="rId1"/>
            </a:rPr>
            <a:t>https://data.lacity.org/A-Safe-City/Crime-Data-from-2010-to-Present/y8tr-7khq</a:t>
          </a:r>
          <a:r>
            <a:rPr lang="en-US"/>
            <a:t>) </a:t>
          </a:r>
        </a:p>
      </dgm:t>
    </dgm:pt>
    <dgm:pt modelId="{4E814FA4-E4D7-4EE8-AD3D-D448E186EFA6}" type="parTrans" cxnId="{51A956E4-1759-4374-8ACB-DA6DA87CA412}">
      <dgm:prSet/>
      <dgm:spPr/>
      <dgm:t>
        <a:bodyPr/>
        <a:lstStyle/>
        <a:p>
          <a:endParaRPr lang="en-US"/>
        </a:p>
      </dgm:t>
    </dgm:pt>
    <dgm:pt modelId="{EA0F9D79-50C3-4F29-AF94-051C6F2EB77E}" type="sibTrans" cxnId="{51A956E4-1759-4374-8ACB-DA6DA87CA412}">
      <dgm:prSet/>
      <dgm:spPr/>
      <dgm:t>
        <a:bodyPr/>
        <a:lstStyle/>
        <a:p>
          <a:endParaRPr lang="en-US"/>
        </a:p>
      </dgm:t>
    </dgm:pt>
    <dgm:pt modelId="{E02C67DD-3E5B-4619-9453-1C957F572905}">
      <dgm:prSet/>
      <dgm:spPr/>
      <dgm:t>
        <a:bodyPr/>
        <a:lstStyle/>
        <a:p>
          <a:r>
            <a:rPr lang="en-US"/>
            <a:t>Demographic and Socio-Economic Data: Los Angeles Census Reporter: (</a:t>
          </a:r>
          <a:r>
            <a:rPr lang="en-US" i="1">
              <a:hlinkClick xmlns:r="http://schemas.openxmlformats.org/officeDocument/2006/relationships" r:id="rId2"/>
            </a:rPr>
            <a:t>https://censusreporter.org/profiles/16000US0644000-los-angeles-ca/</a:t>
          </a:r>
          <a:r>
            <a:rPr lang="en-US" i="1"/>
            <a:t>)</a:t>
          </a:r>
          <a:endParaRPr lang="en-US"/>
        </a:p>
      </dgm:t>
    </dgm:pt>
    <dgm:pt modelId="{24B9F596-74EB-4774-ADAC-329C330F3B42}" type="parTrans" cxnId="{663DDF08-8F43-4C17-A695-CD6DC6198042}">
      <dgm:prSet/>
      <dgm:spPr/>
      <dgm:t>
        <a:bodyPr/>
        <a:lstStyle/>
        <a:p>
          <a:endParaRPr lang="en-US"/>
        </a:p>
      </dgm:t>
    </dgm:pt>
    <dgm:pt modelId="{EAFC60DF-48E6-48E2-8DDB-BEB0EF63021E}" type="sibTrans" cxnId="{663DDF08-8F43-4C17-A695-CD6DC6198042}">
      <dgm:prSet/>
      <dgm:spPr/>
      <dgm:t>
        <a:bodyPr/>
        <a:lstStyle/>
        <a:p>
          <a:endParaRPr lang="en-US"/>
        </a:p>
      </dgm:t>
    </dgm:pt>
    <dgm:pt modelId="{05E0F7FB-9DA7-FB41-9A65-2A814FBD07AF}" type="pres">
      <dgm:prSet presAssocID="{62A03CEE-BA48-488C-8797-3F2A23B13FB7}" presName="hierChild1" presStyleCnt="0">
        <dgm:presLayoutVars>
          <dgm:chPref val="1"/>
          <dgm:dir/>
          <dgm:animOne val="branch"/>
          <dgm:animLvl val="lvl"/>
          <dgm:resizeHandles/>
        </dgm:presLayoutVars>
      </dgm:prSet>
      <dgm:spPr/>
    </dgm:pt>
    <dgm:pt modelId="{53E51231-2ADD-584A-8CFD-FF5AA94EB4A2}" type="pres">
      <dgm:prSet presAssocID="{2CAE0FEE-B943-4784-8DCF-8587187BF79B}" presName="hierRoot1" presStyleCnt="0"/>
      <dgm:spPr/>
    </dgm:pt>
    <dgm:pt modelId="{CE067546-6406-BD41-8363-901063CDA508}" type="pres">
      <dgm:prSet presAssocID="{2CAE0FEE-B943-4784-8DCF-8587187BF79B}" presName="composite" presStyleCnt="0"/>
      <dgm:spPr/>
    </dgm:pt>
    <dgm:pt modelId="{23F6E426-E6F8-974F-B5AF-38D12395CAED}" type="pres">
      <dgm:prSet presAssocID="{2CAE0FEE-B943-4784-8DCF-8587187BF79B}" presName="background" presStyleLbl="node0" presStyleIdx="0" presStyleCnt="2"/>
      <dgm:spPr/>
    </dgm:pt>
    <dgm:pt modelId="{69B5D89C-C09D-EB45-B2F6-318F5E46CD10}" type="pres">
      <dgm:prSet presAssocID="{2CAE0FEE-B943-4784-8DCF-8587187BF79B}" presName="text" presStyleLbl="fgAcc0" presStyleIdx="0" presStyleCnt="2">
        <dgm:presLayoutVars>
          <dgm:chPref val="3"/>
        </dgm:presLayoutVars>
      </dgm:prSet>
      <dgm:spPr/>
    </dgm:pt>
    <dgm:pt modelId="{D2924E2A-06EB-E845-AA6C-AD51B792B5D0}" type="pres">
      <dgm:prSet presAssocID="{2CAE0FEE-B943-4784-8DCF-8587187BF79B}" presName="hierChild2" presStyleCnt="0"/>
      <dgm:spPr/>
    </dgm:pt>
    <dgm:pt modelId="{46DBEF28-3405-2746-A81A-E71789C25AC5}" type="pres">
      <dgm:prSet presAssocID="{E02C67DD-3E5B-4619-9453-1C957F572905}" presName="hierRoot1" presStyleCnt="0"/>
      <dgm:spPr/>
    </dgm:pt>
    <dgm:pt modelId="{7D007FB3-2D32-FE49-A700-413F24C8CB42}" type="pres">
      <dgm:prSet presAssocID="{E02C67DD-3E5B-4619-9453-1C957F572905}" presName="composite" presStyleCnt="0"/>
      <dgm:spPr/>
    </dgm:pt>
    <dgm:pt modelId="{035049F1-C2D5-7A43-94D7-6BC710D8BA29}" type="pres">
      <dgm:prSet presAssocID="{E02C67DD-3E5B-4619-9453-1C957F572905}" presName="background" presStyleLbl="node0" presStyleIdx="1" presStyleCnt="2"/>
      <dgm:spPr/>
    </dgm:pt>
    <dgm:pt modelId="{A96684F0-10F2-E44F-9943-41798AA8C85B}" type="pres">
      <dgm:prSet presAssocID="{E02C67DD-3E5B-4619-9453-1C957F572905}" presName="text" presStyleLbl="fgAcc0" presStyleIdx="1" presStyleCnt="2">
        <dgm:presLayoutVars>
          <dgm:chPref val="3"/>
        </dgm:presLayoutVars>
      </dgm:prSet>
      <dgm:spPr/>
    </dgm:pt>
    <dgm:pt modelId="{FEBA8DDE-42F2-5749-BA2B-52E7C442F7FF}" type="pres">
      <dgm:prSet presAssocID="{E02C67DD-3E5B-4619-9453-1C957F572905}" presName="hierChild2" presStyleCnt="0"/>
      <dgm:spPr/>
    </dgm:pt>
  </dgm:ptLst>
  <dgm:cxnLst>
    <dgm:cxn modelId="{663DDF08-8F43-4C17-A695-CD6DC6198042}" srcId="{62A03CEE-BA48-488C-8797-3F2A23B13FB7}" destId="{E02C67DD-3E5B-4619-9453-1C957F572905}" srcOrd="1" destOrd="0" parTransId="{24B9F596-74EB-4774-ADAC-329C330F3B42}" sibTransId="{EAFC60DF-48E6-48E2-8DDB-BEB0EF63021E}"/>
    <dgm:cxn modelId="{EFBEB61C-0E78-F648-A173-D2AC53069329}" type="presOf" srcId="{2CAE0FEE-B943-4784-8DCF-8587187BF79B}" destId="{69B5D89C-C09D-EB45-B2F6-318F5E46CD10}" srcOrd="0" destOrd="0" presId="urn:microsoft.com/office/officeart/2005/8/layout/hierarchy1"/>
    <dgm:cxn modelId="{1FC0308A-05EE-B04E-AC66-736D0EED1CC1}" type="presOf" srcId="{E02C67DD-3E5B-4619-9453-1C957F572905}" destId="{A96684F0-10F2-E44F-9943-41798AA8C85B}" srcOrd="0" destOrd="0" presId="urn:microsoft.com/office/officeart/2005/8/layout/hierarchy1"/>
    <dgm:cxn modelId="{81A634B4-F499-844B-B741-2E3281484627}" type="presOf" srcId="{62A03CEE-BA48-488C-8797-3F2A23B13FB7}" destId="{05E0F7FB-9DA7-FB41-9A65-2A814FBD07AF}" srcOrd="0" destOrd="0" presId="urn:microsoft.com/office/officeart/2005/8/layout/hierarchy1"/>
    <dgm:cxn modelId="{51A956E4-1759-4374-8ACB-DA6DA87CA412}" srcId="{62A03CEE-BA48-488C-8797-3F2A23B13FB7}" destId="{2CAE0FEE-B943-4784-8DCF-8587187BF79B}" srcOrd="0" destOrd="0" parTransId="{4E814FA4-E4D7-4EE8-AD3D-D448E186EFA6}" sibTransId="{EA0F9D79-50C3-4F29-AF94-051C6F2EB77E}"/>
    <dgm:cxn modelId="{B097AB2D-6C57-D84A-B0F8-B0561CB67F62}" type="presParOf" srcId="{05E0F7FB-9DA7-FB41-9A65-2A814FBD07AF}" destId="{53E51231-2ADD-584A-8CFD-FF5AA94EB4A2}" srcOrd="0" destOrd="0" presId="urn:microsoft.com/office/officeart/2005/8/layout/hierarchy1"/>
    <dgm:cxn modelId="{D4A0324C-B5FC-CE49-8160-CB71800A9CF4}" type="presParOf" srcId="{53E51231-2ADD-584A-8CFD-FF5AA94EB4A2}" destId="{CE067546-6406-BD41-8363-901063CDA508}" srcOrd="0" destOrd="0" presId="urn:microsoft.com/office/officeart/2005/8/layout/hierarchy1"/>
    <dgm:cxn modelId="{D98ACDA0-6344-354B-A28C-8E6F57AB6FC1}" type="presParOf" srcId="{CE067546-6406-BD41-8363-901063CDA508}" destId="{23F6E426-E6F8-974F-B5AF-38D12395CAED}" srcOrd="0" destOrd="0" presId="urn:microsoft.com/office/officeart/2005/8/layout/hierarchy1"/>
    <dgm:cxn modelId="{1DE3D8BF-3737-534A-9AC2-2A735111F894}" type="presParOf" srcId="{CE067546-6406-BD41-8363-901063CDA508}" destId="{69B5D89C-C09D-EB45-B2F6-318F5E46CD10}" srcOrd="1" destOrd="0" presId="urn:microsoft.com/office/officeart/2005/8/layout/hierarchy1"/>
    <dgm:cxn modelId="{F170369F-1AB1-5A46-A1CE-152AF56F96B9}" type="presParOf" srcId="{53E51231-2ADD-584A-8CFD-FF5AA94EB4A2}" destId="{D2924E2A-06EB-E845-AA6C-AD51B792B5D0}" srcOrd="1" destOrd="0" presId="urn:microsoft.com/office/officeart/2005/8/layout/hierarchy1"/>
    <dgm:cxn modelId="{10DF704F-6055-5945-BAA7-F568CADF5B89}" type="presParOf" srcId="{05E0F7FB-9DA7-FB41-9A65-2A814FBD07AF}" destId="{46DBEF28-3405-2746-A81A-E71789C25AC5}" srcOrd="1" destOrd="0" presId="urn:microsoft.com/office/officeart/2005/8/layout/hierarchy1"/>
    <dgm:cxn modelId="{E7AD8A03-21E7-144F-BA03-05E09F51AC52}" type="presParOf" srcId="{46DBEF28-3405-2746-A81A-E71789C25AC5}" destId="{7D007FB3-2D32-FE49-A700-413F24C8CB42}" srcOrd="0" destOrd="0" presId="urn:microsoft.com/office/officeart/2005/8/layout/hierarchy1"/>
    <dgm:cxn modelId="{87414B87-7D19-2847-A1ED-6E2F934E0978}" type="presParOf" srcId="{7D007FB3-2D32-FE49-A700-413F24C8CB42}" destId="{035049F1-C2D5-7A43-94D7-6BC710D8BA29}" srcOrd="0" destOrd="0" presId="urn:microsoft.com/office/officeart/2005/8/layout/hierarchy1"/>
    <dgm:cxn modelId="{56E59F36-736D-D245-A7DB-0C158C90F4C5}" type="presParOf" srcId="{7D007FB3-2D32-FE49-A700-413F24C8CB42}" destId="{A96684F0-10F2-E44F-9943-41798AA8C85B}" srcOrd="1" destOrd="0" presId="urn:microsoft.com/office/officeart/2005/8/layout/hierarchy1"/>
    <dgm:cxn modelId="{5354FCC8-FEDC-2948-86E3-78EF89394885}" type="presParOf" srcId="{46DBEF28-3405-2746-A81A-E71789C25AC5}" destId="{FEBA8DDE-42F2-5749-BA2B-52E7C442F7F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10552-FBA6-564B-9972-5AE5B2CE0A6B}">
      <dsp:nvSpPr>
        <dsp:cNvPr id="0" name=""/>
        <dsp:cNvSpPr/>
      </dsp:nvSpPr>
      <dsp:spPr>
        <a:xfrm>
          <a:off x="1425582" y="2017"/>
          <a:ext cx="5702331" cy="2067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641" tIns="525247" rIns="110641" bIns="525247" numCol="1" spcCol="1270" anchor="ctr" anchorCtr="0">
          <a:noAutofit/>
        </a:bodyPr>
        <a:lstStyle/>
        <a:p>
          <a:pPr marL="0" lvl="0" indent="0" algn="l" defTabSz="1066800">
            <a:lnSpc>
              <a:spcPct val="90000"/>
            </a:lnSpc>
            <a:spcBef>
              <a:spcPct val="0"/>
            </a:spcBef>
            <a:spcAft>
              <a:spcPct val="35000"/>
            </a:spcAft>
            <a:buNone/>
          </a:pPr>
          <a:r>
            <a:rPr lang="en-US" sz="2400" kern="1200" dirty="0"/>
            <a:t>Los Angeles City </a:t>
          </a:r>
        </a:p>
        <a:p>
          <a:pPr marL="0" lvl="0" indent="0" algn="l" defTabSz="1066800">
            <a:lnSpc>
              <a:spcPct val="90000"/>
            </a:lnSpc>
            <a:spcBef>
              <a:spcPct val="0"/>
            </a:spcBef>
            <a:spcAft>
              <a:spcPct val="35000"/>
            </a:spcAft>
            <a:buNone/>
          </a:pPr>
          <a:r>
            <a:rPr lang="en-US" sz="2400" kern="1200" dirty="0"/>
            <a:t>2010 to 2017</a:t>
          </a:r>
        </a:p>
      </dsp:txBody>
      <dsp:txXfrm>
        <a:off x="1425582" y="2017"/>
        <a:ext cx="5702331" cy="2067900"/>
      </dsp:txXfrm>
    </dsp:sp>
    <dsp:sp modelId="{EF5E2CCE-4323-BF43-BF22-133E0F60D1B6}">
      <dsp:nvSpPr>
        <dsp:cNvPr id="0" name=""/>
        <dsp:cNvSpPr/>
      </dsp:nvSpPr>
      <dsp:spPr>
        <a:xfrm>
          <a:off x="0" y="2017"/>
          <a:ext cx="1425582" cy="20679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437" tIns="204263" rIns="75437" bIns="204263" numCol="1" spcCol="1270" anchor="ctr" anchorCtr="0">
          <a:noAutofit/>
        </a:bodyPr>
        <a:lstStyle/>
        <a:p>
          <a:pPr marL="0" lvl="0" indent="0" algn="ctr" defTabSz="1244600">
            <a:lnSpc>
              <a:spcPct val="90000"/>
            </a:lnSpc>
            <a:spcBef>
              <a:spcPct val="0"/>
            </a:spcBef>
            <a:spcAft>
              <a:spcPct val="35000"/>
            </a:spcAft>
            <a:buNone/>
          </a:pPr>
          <a:r>
            <a:rPr lang="en-US" sz="2800" kern="1200" dirty="0"/>
            <a:t>Focus</a:t>
          </a:r>
        </a:p>
      </dsp:txBody>
      <dsp:txXfrm>
        <a:off x="0" y="2017"/>
        <a:ext cx="1425582" cy="2067900"/>
      </dsp:txXfrm>
    </dsp:sp>
    <dsp:sp modelId="{21292361-3B04-B14B-8EDE-3AE5742A9879}">
      <dsp:nvSpPr>
        <dsp:cNvPr id="0" name=""/>
        <dsp:cNvSpPr/>
      </dsp:nvSpPr>
      <dsp:spPr>
        <a:xfrm>
          <a:off x="1425582" y="2193991"/>
          <a:ext cx="5702331" cy="2067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641" tIns="525247" rIns="110641" bIns="525247"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t>Are certain months/years more crime prone? </a:t>
          </a:r>
          <a:endParaRPr lang="en-US" sz="1900" kern="1200" dirty="0"/>
        </a:p>
        <a:p>
          <a:pPr marL="0" lvl="0" indent="0" algn="l" defTabSz="1066800">
            <a:lnSpc>
              <a:spcPct val="90000"/>
            </a:lnSpc>
            <a:spcBef>
              <a:spcPct val="0"/>
            </a:spcBef>
            <a:spcAft>
              <a:spcPct val="35000"/>
            </a:spcAft>
            <a:buFont typeface="Arial" panose="020B0604020202020204" pitchFamily="34" charset="0"/>
            <a:buNone/>
          </a:pPr>
          <a:r>
            <a:rPr lang="en-US" sz="2400" kern="1200" dirty="0"/>
            <a:t>Do demographics of the place where the crime was committed matter?</a:t>
          </a:r>
        </a:p>
      </dsp:txBody>
      <dsp:txXfrm>
        <a:off x="1425582" y="2193991"/>
        <a:ext cx="5702331" cy="2067900"/>
      </dsp:txXfrm>
    </dsp:sp>
    <dsp:sp modelId="{5C66E045-C11E-174C-B10C-CAB46410FC5B}">
      <dsp:nvSpPr>
        <dsp:cNvPr id="0" name=""/>
        <dsp:cNvSpPr/>
      </dsp:nvSpPr>
      <dsp:spPr>
        <a:xfrm>
          <a:off x="0" y="2193991"/>
          <a:ext cx="1425582" cy="20679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437" tIns="204263" rIns="75437" bIns="204263" numCol="1" spcCol="1270" anchor="ctr" anchorCtr="0">
          <a:noAutofit/>
        </a:bodyPr>
        <a:lstStyle/>
        <a:p>
          <a:pPr marL="0" lvl="0" indent="0" algn="ctr" defTabSz="1244600">
            <a:lnSpc>
              <a:spcPct val="90000"/>
            </a:lnSpc>
            <a:spcBef>
              <a:spcPct val="0"/>
            </a:spcBef>
            <a:spcAft>
              <a:spcPct val="35000"/>
            </a:spcAft>
            <a:buNone/>
          </a:pPr>
          <a:r>
            <a:rPr lang="en-US" sz="2800" kern="1200" dirty="0"/>
            <a:t>Analyze Violent Crime</a:t>
          </a:r>
        </a:p>
      </dsp:txBody>
      <dsp:txXfrm>
        <a:off x="0" y="2193991"/>
        <a:ext cx="1425582" cy="2067900"/>
      </dsp:txXfrm>
    </dsp:sp>
    <dsp:sp modelId="{9414E9A0-B484-5D49-9C6A-F7880C2C5246}">
      <dsp:nvSpPr>
        <dsp:cNvPr id="0" name=""/>
        <dsp:cNvSpPr/>
      </dsp:nvSpPr>
      <dsp:spPr>
        <a:xfrm>
          <a:off x="1425582" y="4385966"/>
          <a:ext cx="5702331" cy="206790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641" tIns="525247" rIns="110641" bIns="525247" numCol="1" spcCol="1270" anchor="ctr" anchorCtr="0">
          <a:noAutofit/>
        </a:bodyPr>
        <a:lstStyle/>
        <a:p>
          <a:pPr marL="0" lvl="0" indent="0" algn="l" defTabSz="1066800">
            <a:lnSpc>
              <a:spcPct val="90000"/>
            </a:lnSpc>
            <a:spcBef>
              <a:spcPct val="0"/>
            </a:spcBef>
            <a:spcAft>
              <a:spcPct val="35000"/>
            </a:spcAft>
            <a:buNone/>
          </a:pPr>
          <a:r>
            <a:rPr lang="en-US" sz="2400" kern="1200" dirty="0"/>
            <a:t>Graphs and Charts</a:t>
          </a:r>
        </a:p>
        <a:p>
          <a:pPr marL="0" lvl="0" indent="0" algn="l" defTabSz="1066800">
            <a:lnSpc>
              <a:spcPct val="90000"/>
            </a:lnSpc>
            <a:spcBef>
              <a:spcPct val="0"/>
            </a:spcBef>
            <a:spcAft>
              <a:spcPct val="35000"/>
            </a:spcAft>
            <a:buNone/>
          </a:pPr>
          <a:r>
            <a:rPr lang="en-US" sz="2400" kern="1200" dirty="0"/>
            <a:t>Simple Regressions</a:t>
          </a:r>
        </a:p>
        <a:p>
          <a:pPr marL="0" lvl="0" indent="0" algn="l" defTabSz="1066800">
            <a:lnSpc>
              <a:spcPct val="90000"/>
            </a:lnSpc>
            <a:spcBef>
              <a:spcPct val="0"/>
            </a:spcBef>
            <a:spcAft>
              <a:spcPct val="35000"/>
            </a:spcAft>
            <a:buNone/>
          </a:pPr>
          <a:r>
            <a:rPr lang="en-US" sz="2400" kern="1200" dirty="0"/>
            <a:t>Interactive Maps </a:t>
          </a:r>
        </a:p>
      </dsp:txBody>
      <dsp:txXfrm>
        <a:off x="1425582" y="4385966"/>
        <a:ext cx="5702331" cy="2067900"/>
      </dsp:txXfrm>
    </dsp:sp>
    <dsp:sp modelId="{8FA15FC1-C023-9D48-9528-45BE309A0EA7}">
      <dsp:nvSpPr>
        <dsp:cNvPr id="0" name=""/>
        <dsp:cNvSpPr/>
      </dsp:nvSpPr>
      <dsp:spPr>
        <a:xfrm>
          <a:off x="0" y="4385966"/>
          <a:ext cx="1425582" cy="20679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437" tIns="204263" rIns="75437" bIns="204263" numCol="1" spcCol="1270" anchor="ctr" anchorCtr="0">
          <a:noAutofit/>
        </a:bodyPr>
        <a:lstStyle/>
        <a:p>
          <a:pPr marL="0" lvl="0" indent="0" algn="ctr" defTabSz="1244600">
            <a:lnSpc>
              <a:spcPct val="90000"/>
            </a:lnSpc>
            <a:spcBef>
              <a:spcPct val="0"/>
            </a:spcBef>
            <a:spcAft>
              <a:spcPct val="35000"/>
            </a:spcAft>
            <a:buNone/>
          </a:pPr>
          <a:r>
            <a:rPr lang="en-US" sz="2800" kern="1200" dirty="0"/>
            <a:t>Tools</a:t>
          </a:r>
        </a:p>
      </dsp:txBody>
      <dsp:txXfrm>
        <a:off x="0" y="4385966"/>
        <a:ext cx="1425582" cy="2067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57E7-47DA-5249-9EC8-24A80F170F67}">
      <dsp:nvSpPr>
        <dsp:cNvPr id="0" name=""/>
        <dsp:cNvSpPr/>
      </dsp:nvSpPr>
      <dsp:spPr>
        <a:xfrm>
          <a:off x="0" y="6440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 Sources</a:t>
          </a:r>
        </a:p>
      </dsp:txBody>
      <dsp:txXfrm>
        <a:off x="35411" y="99811"/>
        <a:ext cx="5536228" cy="654577"/>
      </dsp:txXfrm>
    </dsp:sp>
    <dsp:sp modelId="{E5BBDE45-6077-054B-A811-BD3870EA160C}">
      <dsp:nvSpPr>
        <dsp:cNvPr id="0" name=""/>
        <dsp:cNvSpPr/>
      </dsp:nvSpPr>
      <dsp:spPr>
        <a:xfrm>
          <a:off x="0" y="87908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 Cleaning</a:t>
          </a:r>
        </a:p>
      </dsp:txBody>
      <dsp:txXfrm>
        <a:off x="35411" y="914491"/>
        <a:ext cx="5536228" cy="654577"/>
      </dsp:txXfrm>
    </dsp:sp>
    <dsp:sp modelId="{77183BFE-6467-9043-8E05-E546AFCA317D}">
      <dsp:nvSpPr>
        <dsp:cNvPr id="0" name=""/>
        <dsp:cNvSpPr/>
      </dsp:nvSpPr>
      <dsp:spPr>
        <a:xfrm>
          <a:off x="0" y="169376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Description</a:t>
          </a:r>
        </a:p>
      </dsp:txBody>
      <dsp:txXfrm>
        <a:off x="35411" y="1729171"/>
        <a:ext cx="5536228" cy="654577"/>
      </dsp:txXfrm>
    </dsp:sp>
    <dsp:sp modelId="{6D5823EF-D8B4-6D44-92BD-491CC228CC51}">
      <dsp:nvSpPr>
        <dsp:cNvPr id="0" name=""/>
        <dsp:cNvSpPr/>
      </dsp:nvSpPr>
      <dsp:spPr>
        <a:xfrm>
          <a:off x="0" y="250844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Results</a:t>
          </a:r>
        </a:p>
      </dsp:txBody>
      <dsp:txXfrm>
        <a:off x="35411" y="2543851"/>
        <a:ext cx="5536228" cy="654577"/>
      </dsp:txXfrm>
    </dsp:sp>
    <dsp:sp modelId="{B896425C-1E5E-2A4F-914A-011430DB8CBD}">
      <dsp:nvSpPr>
        <dsp:cNvPr id="0" name=""/>
        <dsp:cNvSpPr/>
      </dsp:nvSpPr>
      <dsp:spPr>
        <a:xfrm>
          <a:off x="0" y="332312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Conclusions</a:t>
          </a:r>
        </a:p>
      </dsp:txBody>
      <dsp:txXfrm>
        <a:off x="35411" y="3358531"/>
        <a:ext cx="5536228" cy="654577"/>
      </dsp:txXfrm>
    </dsp:sp>
    <dsp:sp modelId="{898AF20D-1DBD-5843-9FA6-54CBAAD1F48E}">
      <dsp:nvSpPr>
        <dsp:cNvPr id="0" name=""/>
        <dsp:cNvSpPr/>
      </dsp:nvSpPr>
      <dsp:spPr>
        <a:xfrm>
          <a:off x="0" y="4137800"/>
          <a:ext cx="5607050" cy="725399"/>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Future Work</a:t>
          </a:r>
        </a:p>
      </dsp:txBody>
      <dsp:txXfrm>
        <a:off x="35411" y="4173211"/>
        <a:ext cx="5536228" cy="654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6E426-E6F8-974F-B5AF-38D12395CAED}">
      <dsp:nvSpPr>
        <dsp:cNvPr id="0" name=""/>
        <dsp:cNvSpPr/>
      </dsp:nvSpPr>
      <dsp:spPr>
        <a:xfrm>
          <a:off x="1367" y="524966"/>
          <a:ext cx="4800607" cy="3048386"/>
        </a:xfrm>
        <a:prstGeom prst="roundRect">
          <a:avLst>
            <a:gd name="adj" fmla="val 10000"/>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9B5D89C-C09D-EB45-B2F6-318F5E46CD10}">
      <dsp:nvSpPr>
        <dsp:cNvPr id="0" name=""/>
        <dsp:cNvSpPr/>
      </dsp:nvSpPr>
      <dsp:spPr>
        <a:xfrm>
          <a:off x="534768" y="1031697"/>
          <a:ext cx="4800607" cy="3048386"/>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Incidence of Crime Data: Los Angeles Open Data: (</a:t>
          </a:r>
          <a:r>
            <a:rPr lang="en-US" sz="1700" i="1" kern="1200">
              <a:hlinkClick xmlns:r="http://schemas.openxmlformats.org/officeDocument/2006/relationships" r:id="rId1"/>
            </a:rPr>
            <a:t>https://data.lacity.org/A-Safe-City/Crime-Data-from-2010-to-Present/y8tr-7khq</a:t>
          </a:r>
          <a:r>
            <a:rPr lang="en-US" sz="1700" kern="1200"/>
            <a:t>) </a:t>
          </a:r>
        </a:p>
      </dsp:txBody>
      <dsp:txXfrm>
        <a:off x="624052" y="1120981"/>
        <a:ext cx="4622039" cy="2869818"/>
      </dsp:txXfrm>
    </dsp:sp>
    <dsp:sp modelId="{035049F1-C2D5-7A43-94D7-6BC710D8BA29}">
      <dsp:nvSpPr>
        <dsp:cNvPr id="0" name=""/>
        <dsp:cNvSpPr/>
      </dsp:nvSpPr>
      <dsp:spPr>
        <a:xfrm>
          <a:off x="5868777" y="524966"/>
          <a:ext cx="4800607" cy="3048386"/>
        </a:xfrm>
        <a:prstGeom prst="roundRect">
          <a:avLst>
            <a:gd name="adj" fmla="val 10000"/>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6684F0-10F2-E44F-9943-41798AA8C85B}">
      <dsp:nvSpPr>
        <dsp:cNvPr id="0" name=""/>
        <dsp:cNvSpPr/>
      </dsp:nvSpPr>
      <dsp:spPr>
        <a:xfrm>
          <a:off x="6402178" y="1031697"/>
          <a:ext cx="4800607" cy="3048386"/>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Demographic and Socio-Economic Data: Los Angeles Census Reporter: (</a:t>
          </a:r>
          <a:r>
            <a:rPr lang="en-US" sz="1700" i="1" kern="1200">
              <a:hlinkClick xmlns:r="http://schemas.openxmlformats.org/officeDocument/2006/relationships" r:id="rId2"/>
            </a:rPr>
            <a:t>https://censusreporter.org/profiles/16000US0644000-los-angeles-ca/</a:t>
          </a:r>
          <a:r>
            <a:rPr lang="en-US" sz="1700" i="1" kern="1200"/>
            <a:t>)</a:t>
          </a:r>
          <a:endParaRPr lang="en-US" sz="1700" kern="1200"/>
        </a:p>
      </dsp:txBody>
      <dsp:txXfrm>
        <a:off x="6491462" y="1120981"/>
        <a:ext cx="4622039" cy="286981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7179B-443D-5249-9575-0154B1136CED}" type="datetimeFigureOut">
              <a:rPr lang="en-US" smtClean="0"/>
              <a:t>8/21/18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3DEB2-733F-5C48-B474-D1DC0D26802D}" type="slidenum">
              <a:rPr lang="en-US" smtClean="0"/>
              <a:t>‹#›</a:t>
            </a:fld>
            <a:endParaRPr lang="en-US"/>
          </a:p>
        </p:txBody>
      </p:sp>
    </p:spTree>
    <p:extLst>
      <p:ext uri="{BB962C8B-B14F-4D97-AF65-F5344CB8AC3E}">
        <p14:creationId xmlns:p14="http://schemas.microsoft.com/office/powerpoint/2010/main" val="131849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hide it. It is just for reference.</a:t>
            </a:r>
          </a:p>
        </p:txBody>
      </p:sp>
      <p:sp>
        <p:nvSpPr>
          <p:cNvPr id="4" name="Slide Number Placeholder 3"/>
          <p:cNvSpPr>
            <a:spLocks noGrp="1"/>
          </p:cNvSpPr>
          <p:nvPr>
            <p:ph type="sldNum" sz="quarter" idx="5"/>
          </p:nvPr>
        </p:nvSpPr>
        <p:spPr/>
        <p:txBody>
          <a:bodyPr/>
          <a:lstStyle/>
          <a:p>
            <a:fld id="{E023DEB2-733F-5C48-B474-D1DC0D26802D}" type="slidenum">
              <a:rPr lang="en-US" smtClean="0"/>
              <a:t>2</a:t>
            </a:fld>
            <a:endParaRPr lang="en-US"/>
          </a:p>
        </p:txBody>
      </p:sp>
    </p:spTree>
    <p:extLst>
      <p:ext uri="{BB962C8B-B14F-4D97-AF65-F5344CB8AC3E}">
        <p14:creationId xmlns:p14="http://schemas.microsoft.com/office/powerpoint/2010/main" val="1503955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 that among the 15 largest counties in CA, only Kern and Los Angeles saw both violent and property crime rates increase in 2016.</a:t>
            </a:r>
          </a:p>
          <a:p>
            <a:endParaRPr lang="en-US" dirty="0"/>
          </a:p>
        </p:txBody>
      </p:sp>
      <p:sp>
        <p:nvSpPr>
          <p:cNvPr id="4" name="Slide Number Placeholder 3"/>
          <p:cNvSpPr>
            <a:spLocks noGrp="1"/>
          </p:cNvSpPr>
          <p:nvPr>
            <p:ph type="sldNum" sz="quarter" idx="5"/>
          </p:nvPr>
        </p:nvSpPr>
        <p:spPr/>
        <p:txBody>
          <a:bodyPr/>
          <a:lstStyle/>
          <a:p>
            <a:fld id="{E023DEB2-733F-5C48-B474-D1DC0D26802D}" type="slidenum">
              <a:rPr lang="en-US" smtClean="0"/>
              <a:t>3</a:t>
            </a:fld>
            <a:endParaRPr lang="en-US"/>
          </a:p>
        </p:txBody>
      </p:sp>
    </p:spTree>
    <p:extLst>
      <p:ext uri="{BB962C8B-B14F-4D97-AF65-F5344CB8AC3E}">
        <p14:creationId xmlns:p14="http://schemas.microsoft.com/office/powerpoint/2010/main" val="124631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34088945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8/21/18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7588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B2D9-5BB2-0E43-9C83-52819BF7F2F6}" type="datetimeFigureOut">
              <a:rPr lang="en-US" smtClean="0"/>
              <a:t>8/21/18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409806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54118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113573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60B2D9-5BB2-0E43-9C83-52819BF7F2F6}" type="datetimeFigureOut">
              <a:rPr lang="en-US" smtClean="0"/>
              <a:t>8/21/18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86846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AB60B2D9-5BB2-0E43-9C83-52819BF7F2F6}" type="datetimeFigureOut">
              <a:rPr lang="en-US" smtClean="0"/>
              <a:t>8/21/18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8879E-0DF1-EC45-A905-C970D319B40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513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0B2D9-5BB2-0E43-9C83-52819BF7F2F6}" type="datetimeFigureOut">
              <a:rPr lang="en-US" smtClean="0"/>
              <a:t>8/21/18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10251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0B2D9-5BB2-0E43-9C83-52819BF7F2F6}" type="datetimeFigureOut">
              <a:rPr lang="en-US" smtClean="0"/>
              <a:t>8/21/18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7342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60B2D9-5BB2-0E43-9C83-52819BF7F2F6}" type="datetimeFigureOut">
              <a:rPr lang="en-US" smtClean="0"/>
              <a:t>8/21/18</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19738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B60B2D9-5BB2-0E43-9C83-52819BF7F2F6}" type="datetimeFigureOut">
              <a:rPr lang="en-US" smtClean="0"/>
              <a:t>8/21/18</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09C8879E-0DF1-EC45-A905-C970D319B405}" type="slidenum">
              <a:rPr lang="en-US" smtClean="0"/>
              <a:t>‹#›</a:t>
            </a:fld>
            <a:endParaRPr lang="en-US"/>
          </a:p>
        </p:txBody>
      </p:sp>
    </p:spTree>
    <p:extLst>
      <p:ext uri="{BB962C8B-B14F-4D97-AF65-F5344CB8AC3E}">
        <p14:creationId xmlns:p14="http://schemas.microsoft.com/office/powerpoint/2010/main" val="229928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60B2D9-5BB2-0E43-9C83-52819BF7F2F6}" type="datetimeFigureOut">
              <a:rPr lang="en-US" smtClean="0"/>
              <a:t>8/21/18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C8879E-0DF1-EC45-A905-C970D319B405}" type="slidenum">
              <a:rPr lang="en-US" smtClean="0"/>
              <a:t>‹#›</a:t>
            </a:fld>
            <a:endParaRPr lang="en-US"/>
          </a:p>
        </p:txBody>
      </p:sp>
    </p:spTree>
    <p:extLst>
      <p:ext uri="{BB962C8B-B14F-4D97-AF65-F5344CB8AC3E}">
        <p14:creationId xmlns:p14="http://schemas.microsoft.com/office/powerpoint/2010/main" val="5408012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bjs.gov/index.cfm?ty=tp&amp;tid=9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log.dominodatalab.com/creating-interactive-crime-maps-with-foli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pic.org/publication/crime-trends-in-californi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5B9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B536-9ACE-4DDF-8119-54F597D11B0B}"/>
              </a:ext>
            </a:extLst>
          </p:cNvPr>
          <p:cNvSpPr>
            <a:spLocks noGrp="1"/>
          </p:cNvSpPr>
          <p:nvPr>
            <p:ph type="ctrTitle"/>
          </p:nvPr>
        </p:nvSpPr>
        <p:spPr>
          <a:xfrm>
            <a:off x="2961668" y="4430981"/>
            <a:ext cx="8915400" cy="1602504"/>
          </a:xfrm>
        </p:spPr>
        <p:txBody>
          <a:bodyPr>
            <a:normAutofit fontScale="90000"/>
          </a:bodyPr>
          <a:lstStyle/>
          <a:p>
            <a:pPr algn="l"/>
            <a:r>
              <a:rPr lang="en-US" b="1" dirty="0"/>
              <a:t>Analysis of Violent Crime in Los Angeles, CA (2010 – 2017)</a:t>
            </a:r>
          </a:p>
        </p:txBody>
      </p:sp>
      <p:sp>
        <p:nvSpPr>
          <p:cNvPr id="3" name="Subtitle 2">
            <a:extLst>
              <a:ext uri="{FF2B5EF4-FFF2-40B4-BE49-F238E27FC236}">
                <a16:creationId xmlns:a16="http://schemas.microsoft.com/office/drawing/2014/main" id="{B079A617-D06E-413A-B427-896482043A8E}"/>
              </a:ext>
            </a:extLst>
          </p:cNvPr>
          <p:cNvSpPr>
            <a:spLocks noGrp="1"/>
          </p:cNvSpPr>
          <p:nvPr>
            <p:ph type="subTitle" idx="1"/>
          </p:nvPr>
        </p:nvSpPr>
        <p:spPr>
          <a:xfrm>
            <a:off x="3107992" y="6030063"/>
            <a:ext cx="8915399" cy="747404"/>
          </a:xfrm>
        </p:spPr>
        <p:txBody>
          <a:bodyPr>
            <a:normAutofit/>
          </a:bodyPr>
          <a:lstStyle/>
          <a:p>
            <a:r>
              <a:rPr lang="en-US" dirty="0"/>
              <a:t>Jon Heston, Eleanora Trittipo, Shrawantee Saha</a:t>
            </a:r>
          </a:p>
        </p:txBody>
      </p:sp>
      <p:sp>
        <p:nvSpPr>
          <p:cNvPr id="7" name="Subtitle 2">
            <a:extLst>
              <a:ext uri="{FF2B5EF4-FFF2-40B4-BE49-F238E27FC236}">
                <a16:creationId xmlns:a16="http://schemas.microsoft.com/office/drawing/2014/main" id="{99ABFE61-B9EC-4A11-A6C5-618D93A8E989}"/>
              </a:ext>
            </a:extLst>
          </p:cNvPr>
          <p:cNvSpPr txBox="1">
            <a:spLocks/>
          </p:cNvSpPr>
          <p:nvPr/>
        </p:nvSpPr>
        <p:spPr>
          <a:xfrm>
            <a:off x="9501494" y="3778772"/>
            <a:ext cx="2375574" cy="46155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a:solidFill>
                  <a:schemeClr val="tx1"/>
                </a:solidFill>
              </a:rPr>
              <a:t>Los Angeles, CA</a:t>
            </a:r>
            <a:endParaRPr lang="en-US" dirty="0">
              <a:solidFill>
                <a:schemeClr val="tx1"/>
              </a:solidFill>
            </a:endParaRPr>
          </a:p>
        </p:txBody>
      </p:sp>
      <p:pic>
        <p:nvPicPr>
          <p:cNvPr id="6" name="Picture 5">
            <a:extLst>
              <a:ext uri="{FF2B5EF4-FFF2-40B4-BE49-F238E27FC236}">
                <a16:creationId xmlns:a16="http://schemas.microsoft.com/office/drawing/2014/main" id="{EB3FF48A-8950-9E4B-8398-C390CB3AAD67}"/>
              </a:ext>
            </a:extLst>
          </p:cNvPr>
          <p:cNvPicPr>
            <a:picLocks noChangeAspect="1"/>
          </p:cNvPicPr>
          <p:nvPr/>
        </p:nvPicPr>
        <p:blipFill>
          <a:blip r:embed="rId2"/>
          <a:stretch>
            <a:fillRect/>
          </a:stretch>
        </p:blipFill>
        <p:spPr>
          <a:xfrm>
            <a:off x="214391" y="115332"/>
            <a:ext cx="9140780" cy="4315649"/>
          </a:xfrm>
          <a:prstGeom prst="rect">
            <a:avLst/>
          </a:prstGeom>
        </p:spPr>
      </p:pic>
    </p:spTree>
    <p:extLst>
      <p:ext uri="{BB962C8B-B14F-4D97-AF65-F5344CB8AC3E}">
        <p14:creationId xmlns:p14="http://schemas.microsoft.com/office/powerpoint/2010/main" val="358300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6C6B-5618-EF44-A78F-79CA45E580E3}"/>
              </a:ext>
            </a:extLst>
          </p:cNvPr>
          <p:cNvSpPr>
            <a:spLocks noGrp="1"/>
          </p:cNvSpPr>
          <p:nvPr>
            <p:ph type="title"/>
          </p:nvPr>
        </p:nvSpPr>
        <p:spPr>
          <a:xfrm>
            <a:off x="3406934" y="545692"/>
            <a:ext cx="4805798" cy="682492"/>
          </a:xfrm>
        </p:spPr>
        <p:txBody>
          <a:bodyPr>
            <a:normAutofit fontScale="90000"/>
          </a:bodyPr>
          <a:lstStyle/>
          <a:p>
            <a:r>
              <a:rPr lang="en-US" dirty="0"/>
              <a:t>3. description</a:t>
            </a:r>
          </a:p>
        </p:txBody>
      </p:sp>
      <p:sp>
        <p:nvSpPr>
          <p:cNvPr id="3" name="Content Placeholder 2">
            <a:extLst>
              <a:ext uri="{FF2B5EF4-FFF2-40B4-BE49-F238E27FC236}">
                <a16:creationId xmlns:a16="http://schemas.microsoft.com/office/drawing/2014/main" id="{9330E0C7-99CA-F04B-9AEE-E850431672D7}"/>
              </a:ext>
            </a:extLst>
          </p:cNvPr>
          <p:cNvSpPr>
            <a:spLocks noGrp="1"/>
          </p:cNvSpPr>
          <p:nvPr>
            <p:ph idx="1"/>
          </p:nvPr>
        </p:nvSpPr>
        <p:spPr>
          <a:xfrm>
            <a:off x="1079292" y="1933264"/>
            <a:ext cx="10182924" cy="3538146"/>
          </a:xfrm>
        </p:spPr>
        <p:txBody>
          <a:bodyPr>
            <a:normAutofit/>
          </a:bodyPr>
          <a:lstStyle/>
          <a:p>
            <a:pPr>
              <a:lnSpc>
                <a:spcPct val="150000"/>
              </a:lnSpc>
            </a:pPr>
            <a:r>
              <a:rPr lang="en-US" sz="3600" dirty="0"/>
              <a:t>Number of observations (raw dataset) : 1,800,985</a:t>
            </a:r>
          </a:p>
          <a:p>
            <a:pPr>
              <a:lnSpc>
                <a:spcPct val="150000"/>
              </a:lnSpc>
            </a:pPr>
            <a:r>
              <a:rPr lang="en-US" sz="3600" dirty="0"/>
              <a:t>Years (raw dataset) : 2010 to 2018 (August)</a:t>
            </a:r>
          </a:p>
          <a:p>
            <a:pPr>
              <a:lnSpc>
                <a:spcPct val="150000"/>
              </a:lnSpc>
            </a:pPr>
            <a:r>
              <a:rPr lang="en-US" sz="3600" dirty="0"/>
              <a:t>Years (included in our analysis): 2010 to 2017</a:t>
            </a:r>
          </a:p>
        </p:txBody>
      </p:sp>
    </p:spTree>
    <p:extLst>
      <p:ext uri="{BB962C8B-B14F-4D97-AF65-F5344CB8AC3E}">
        <p14:creationId xmlns:p14="http://schemas.microsoft.com/office/powerpoint/2010/main" val="154612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92E4-EEE3-CD4C-BC99-0922259AE788}"/>
              </a:ext>
            </a:extLst>
          </p:cNvPr>
          <p:cNvSpPr>
            <a:spLocks noGrp="1"/>
          </p:cNvSpPr>
          <p:nvPr>
            <p:ph type="title"/>
          </p:nvPr>
        </p:nvSpPr>
        <p:spPr>
          <a:xfrm>
            <a:off x="1484416" y="223286"/>
            <a:ext cx="8476448" cy="944502"/>
          </a:xfrm>
        </p:spPr>
        <p:txBody>
          <a:bodyPr>
            <a:normAutofit fontScale="90000"/>
          </a:bodyPr>
          <a:lstStyle/>
          <a:p>
            <a:r>
              <a:rPr lang="en-US" dirty="0"/>
              <a:t>3. Data Description</a:t>
            </a:r>
            <a:br>
              <a:rPr lang="en-US" dirty="0"/>
            </a:br>
            <a:r>
              <a:rPr lang="en-US" dirty="0">
                <a:solidFill>
                  <a:srgbClr val="132BC0"/>
                </a:solidFill>
              </a:rPr>
              <a:t>Classification of crime</a:t>
            </a:r>
          </a:p>
        </p:txBody>
      </p:sp>
      <p:sp>
        <p:nvSpPr>
          <p:cNvPr id="3" name="Content Placeholder 2">
            <a:extLst>
              <a:ext uri="{FF2B5EF4-FFF2-40B4-BE49-F238E27FC236}">
                <a16:creationId xmlns:a16="http://schemas.microsoft.com/office/drawing/2014/main" id="{73FAD25A-F0AE-9C4E-B2F1-8130134BFFC7}"/>
              </a:ext>
            </a:extLst>
          </p:cNvPr>
          <p:cNvSpPr>
            <a:spLocks noGrp="1"/>
          </p:cNvSpPr>
          <p:nvPr>
            <p:ph idx="1"/>
          </p:nvPr>
        </p:nvSpPr>
        <p:spPr>
          <a:xfrm>
            <a:off x="1608461" y="1424362"/>
            <a:ext cx="8196551" cy="4716945"/>
          </a:xfrm>
        </p:spPr>
        <p:txBody>
          <a:bodyPr>
            <a:noAutofit/>
          </a:bodyPr>
          <a:lstStyle/>
          <a:p>
            <a:r>
              <a:rPr lang="en-US" sz="2400" dirty="0"/>
              <a:t>US Department of Justice classifies crime in two major groups: </a:t>
            </a:r>
          </a:p>
          <a:p>
            <a:pPr lvl="1"/>
            <a:r>
              <a:rPr lang="en-US" sz="2400" dirty="0"/>
              <a:t>Violent Crime </a:t>
            </a:r>
          </a:p>
          <a:p>
            <a:pPr lvl="1"/>
            <a:r>
              <a:rPr lang="en-US" sz="2400" dirty="0"/>
              <a:t>Property Crime</a:t>
            </a:r>
          </a:p>
          <a:p>
            <a:r>
              <a:rPr lang="en-US" sz="2400" b="1" dirty="0"/>
              <a:t>Violent crime includes</a:t>
            </a:r>
            <a:endParaRPr lang="en-US" sz="2400" dirty="0"/>
          </a:p>
          <a:p>
            <a:pPr lvl="4"/>
            <a:r>
              <a:rPr lang="en-US" sz="2400" dirty="0"/>
              <a:t>Homicide</a:t>
            </a:r>
          </a:p>
          <a:p>
            <a:pPr lvl="4"/>
            <a:r>
              <a:rPr lang="en-US" sz="2400" dirty="0"/>
              <a:t>Rape</a:t>
            </a:r>
          </a:p>
          <a:p>
            <a:pPr lvl="4"/>
            <a:r>
              <a:rPr lang="en-US" sz="2400" dirty="0"/>
              <a:t>Robbery</a:t>
            </a:r>
          </a:p>
          <a:p>
            <a:pPr lvl="4"/>
            <a:r>
              <a:rPr lang="en-US" sz="2400" dirty="0"/>
              <a:t>Assault</a:t>
            </a:r>
          </a:p>
          <a:p>
            <a:pPr lvl="4"/>
            <a:r>
              <a:rPr lang="en-US" sz="2400" dirty="0"/>
              <a:t>Purse snatching and pocket picking </a:t>
            </a:r>
          </a:p>
        </p:txBody>
      </p:sp>
      <p:sp>
        <p:nvSpPr>
          <p:cNvPr id="4" name="TextBox 3">
            <a:extLst>
              <a:ext uri="{FF2B5EF4-FFF2-40B4-BE49-F238E27FC236}">
                <a16:creationId xmlns:a16="http://schemas.microsoft.com/office/drawing/2014/main" id="{7A4001A8-626A-9344-B9A0-0D5E12B99F71}"/>
              </a:ext>
            </a:extLst>
          </p:cNvPr>
          <p:cNvSpPr txBox="1"/>
          <p:nvPr/>
        </p:nvSpPr>
        <p:spPr>
          <a:xfrm>
            <a:off x="642552" y="6141307"/>
            <a:ext cx="11034583" cy="369332"/>
          </a:xfrm>
          <a:prstGeom prst="rect">
            <a:avLst/>
          </a:prstGeom>
          <a:noFill/>
        </p:spPr>
        <p:txBody>
          <a:bodyPr wrap="square" rtlCol="0">
            <a:spAutoFit/>
          </a:bodyPr>
          <a:lstStyle/>
          <a:p>
            <a:r>
              <a:rPr lang="en-US" dirty="0"/>
              <a:t>*For more information: </a:t>
            </a:r>
            <a:r>
              <a:rPr lang="en-US" dirty="0">
                <a:hlinkClick r:id="rId2"/>
              </a:rPr>
              <a:t>https://www.bjs.gov/index.cfm?ty=tp&amp;tid=93</a:t>
            </a:r>
            <a:r>
              <a:rPr lang="en-US" dirty="0"/>
              <a:t> (as viewed on 18</a:t>
            </a:r>
            <a:r>
              <a:rPr lang="en-US" baseline="30000" dirty="0"/>
              <a:t>th</a:t>
            </a:r>
            <a:r>
              <a:rPr lang="en-US" dirty="0"/>
              <a:t> August 2018)</a:t>
            </a:r>
          </a:p>
        </p:txBody>
      </p:sp>
    </p:spTree>
    <p:extLst>
      <p:ext uri="{BB962C8B-B14F-4D97-AF65-F5344CB8AC3E}">
        <p14:creationId xmlns:p14="http://schemas.microsoft.com/office/powerpoint/2010/main" val="144320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302F-143C-5544-84B1-7EC73927C5A8}"/>
              </a:ext>
            </a:extLst>
          </p:cNvPr>
          <p:cNvSpPr>
            <a:spLocks noGrp="1"/>
          </p:cNvSpPr>
          <p:nvPr>
            <p:ph type="title"/>
          </p:nvPr>
        </p:nvSpPr>
        <p:spPr>
          <a:xfrm>
            <a:off x="2203375" y="173859"/>
            <a:ext cx="7315200" cy="564271"/>
          </a:xfrm>
          <a:solidFill>
            <a:srgbClr val="FFFF00"/>
          </a:solidFill>
        </p:spPr>
        <p:txBody>
          <a:bodyPr>
            <a:normAutofit fontScale="90000"/>
          </a:bodyPr>
          <a:lstStyle/>
          <a:p>
            <a:r>
              <a:rPr lang="en-US" dirty="0"/>
              <a:t>Violent Crime in LA City</a:t>
            </a:r>
          </a:p>
        </p:txBody>
      </p:sp>
      <p:sp>
        <p:nvSpPr>
          <p:cNvPr id="9" name="Rectangle 8">
            <a:extLst>
              <a:ext uri="{FF2B5EF4-FFF2-40B4-BE49-F238E27FC236}">
                <a16:creationId xmlns:a16="http://schemas.microsoft.com/office/drawing/2014/main" id="{985500F2-410F-6A4E-B540-0D72DB7DAC0F}"/>
              </a:ext>
            </a:extLst>
          </p:cNvPr>
          <p:cNvSpPr/>
          <p:nvPr/>
        </p:nvSpPr>
        <p:spPr>
          <a:xfrm>
            <a:off x="823098" y="837283"/>
            <a:ext cx="10436142" cy="5632311"/>
          </a:xfrm>
          <a:prstGeom prst="rect">
            <a:avLst/>
          </a:prstGeom>
        </p:spPr>
        <p:txBody>
          <a:bodyPr wrap="square">
            <a:spAutoFit/>
          </a:bodyPr>
          <a:lstStyle/>
          <a:p>
            <a:pPr algn="just"/>
            <a:r>
              <a:rPr lang="en-US" dirty="0"/>
              <a:t>"BATTERY - SIMPLE ASSAULT", "ASSAULT WITH DEADLY WEAPON, AGGRAVATED ASSAULT", "ROBBERY", "THEFT PERSON","INTIMATE PARTNER - AGGRAVATED ASSAULT", "BURGLARY, ATTEMPTED", "BATTERY WITH SEXUAL CONTACT", "RAPE, FORCIBLE", "CHILD ABUSE (PHYSICAL) - SIMPLE ASSAULT", "CRM AGNST CHLD (13 OR UNTER) (14-15 &amp; SUSP 10 YRS OLDER)0060", "CHILD NEGLECT", "BATTERY POLICE (SIMPLE)", "SEX, UNLAWFUL", "DISCHARGE FIREARMS/SHOTS FIRED", "ARSON","OTHER ASSAULT", "CRIMINAL HOMICIDE", "SHOTS FIRED AT INHABITED DWELLING", "EXTORTION", "KIDNAPPING", "ORAL COPULATION", "SEXUAL PENETRATION WITH A FOREIGN OBJECT", "CHILD ABUSE (PHYSICAL) - AGGRAVATED ASSAULT", "ASSAULT WITH DEADLY WEAPON ON POLICE OFFICER", "THROWING OBJECT AT MOVING VEHICLE", "LEWD CONDUCT", "SODOMY/SECUAL CONTACT B/W PENIS OF ONE PERS TO ANUS OTH 0007=02", "CHILD STEALING", "RAPE, ATTEMPTED", "FALSE IMPRISONMENT", "KIDNAPPING - GRAND ATTEMPT", "SEXUAL PENETRATION W/FOREIGN OBJECT", "PIMPING", "CRIM AGNST CHLD (13 OR UNDER) (14-15 &amp; SUSP 10 YRS OLDER)", "SEX,UNLAWFUL(INC MUTUAL CONSENT, PENETRATION W/ FRGN OBJ0059", "BATTERY ON A FIREFIGHTER", "THEFT FROM PERSON - ATTEMPT", "SHOTS FIRED AT MOVING VEHICLE, TRAIN OR AIRCRAFT", "SEX,UNLAWFUL(INC MUTUAL CONSENT, PENETRATION W/ FRGN OBJ", "HUMAN TRAFFICKING - COMMERCIAL SEX ACTS", "SODOMY/SEXUAL CONTACT B/W PENIS OF ONE PERS TO ANUS OTH", "LEWD/LASCIVIOUS ACTS WITH CHILD", "CHILD PORNOGRAPHY", "LYNCHING", "DRUGS, TO A MINOR", "HUMAN TRAFFICKING - INVOLUNTARY SERVITUDE", "LYNCHING - ATTEMPTED", "INCITING A RIOT", "INCEST (SEXUAL ACTS BETWEEN BLOOD RELATIVES)", "ABORTION/ILLEGAL", "MANSLAUGHTER, NEGLIGENT", "TRAIN WRECKING"]</a:t>
            </a:r>
          </a:p>
        </p:txBody>
      </p:sp>
    </p:spTree>
    <p:extLst>
      <p:ext uri="{BB962C8B-B14F-4D97-AF65-F5344CB8AC3E}">
        <p14:creationId xmlns:p14="http://schemas.microsoft.com/office/powerpoint/2010/main" val="210642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2DC18BC7-5FF5-42FD-8163-C0D34837F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20591FE-EB38-0949-8A8A-3724CAC605FC}"/>
              </a:ext>
            </a:extLst>
          </p:cNvPr>
          <p:cNvSpPr txBox="1"/>
          <p:nvPr/>
        </p:nvSpPr>
        <p:spPr>
          <a:xfrm>
            <a:off x="7884826" y="2068644"/>
            <a:ext cx="3731583" cy="3829236"/>
          </a:xfrm>
          <a:prstGeom prst="rect">
            <a:avLst/>
          </a:prstGeom>
        </p:spPr>
        <p:txBody>
          <a:bodyPr vert="horz" lIns="91440" tIns="45720" rIns="91440" bIns="45720" rtlCol="0" anchor="ctr">
            <a:normAutofit/>
          </a:bodyPr>
          <a:lstStyle/>
          <a:p>
            <a:pPr indent="-228600">
              <a:spcBef>
                <a:spcPts val="1000"/>
              </a:spcBef>
              <a:buClr>
                <a:schemeClr val="accent2"/>
              </a:buClr>
              <a:buFont typeface="Arial" panose="020B0604020202020204" pitchFamily="34" charset="0"/>
              <a:buChar char="•"/>
            </a:pPr>
            <a:r>
              <a:rPr lang="en-US" dirty="0">
                <a:solidFill>
                  <a:srgbClr val="FFFFFF"/>
                </a:solidFill>
              </a:rPr>
              <a:t>Need a legend here as well: </a:t>
            </a:r>
          </a:p>
          <a:p>
            <a:pPr indent="-228600">
              <a:spcBef>
                <a:spcPts val="1000"/>
              </a:spcBef>
              <a:buClr>
                <a:schemeClr val="accent2"/>
              </a:buClr>
              <a:buFont typeface="Arial" panose="020B0604020202020204" pitchFamily="34" charset="0"/>
              <a:buChar char="•"/>
            </a:pPr>
            <a:r>
              <a:rPr lang="en-US" dirty="0">
                <a:solidFill>
                  <a:srgbClr val="FFFFFF"/>
                </a:solidFill>
              </a:rPr>
              <a:t>For the year? I Am assuming this is for all the years in our dataset for the years 2010 to 2017</a:t>
            </a:r>
          </a:p>
        </p:txBody>
      </p:sp>
      <p:sp>
        <p:nvSpPr>
          <p:cNvPr id="4" name="Title 3">
            <a:extLst>
              <a:ext uri="{FF2B5EF4-FFF2-40B4-BE49-F238E27FC236}">
                <a16:creationId xmlns:a16="http://schemas.microsoft.com/office/drawing/2014/main" id="{51E6EEFD-2282-CA4C-96BF-B7F2BF2CFC7C}"/>
              </a:ext>
            </a:extLst>
          </p:cNvPr>
          <p:cNvSpPr>
            <a:spLocks noGrp="1"/>
          </p:cNvSpPr>
          <p:nvPr>
            <p:ph type="title"/>
          </p:nvPr>
        </p:nvSpPr>
        <p:spPr>
          <a:xfrm>
            <a:off x="5771213" y="230174"/>
            <a:ext cx="6335924" cy="1188720"/>
          </a:xfrm>
        </p:spPr>
        <p:txBody>
          <a:bodyPr/>
          <a:lstStyle/>
          <a:p>
            <a:r>
              <a:rPr lang="en-US" dirty="0"/>
              <a:t>3. Description: </a:t>
            </a:r>
            <a:br>
              <a:rPr lang="en-US" dirty="0"/>
            </a:br>
            <a:r>
              <a:rPr lang="en-US" dirty="0"/>
              <a:t>Violent vs property</a:t>
            </a:r>
          </a:p>
        </p:txBody>
      </p:sp>
      <p:pic>
        <p:nvPicPr>
          <p:cNvPr id="12" name="Content Placeholder 11">
            <a:extLst>
              <a:ext uri="{FF2B5EF4-FFF2-40B4-BE49-F238E27FC236}">
                <a16:creationId xmlns:a16="http://schemas.microsoft.com/office/drawing/2014/main" id="{C0F9C810-D724-9549-834F-5CA17CCB1FA5}"/>
              </a:ext>
            </a:extLst>
          </p:cNvPr>
          <p:cNvPicPr>
            <a:picLocks noGrp="1" noChangeAspect="1"/>
          </p:cNvPicPr>
          <p:nvPr>
            <p:ph idx="1"/>
          </p:nvPr>
        </p:nvPicPr>
        <p:blipFill>
          <a:blip r:embed="rId2"/>
          <a:stretch>
            <a:fillRect/>
          </a:stretch>
        </p:blipFill>
        <p:spPr>
          <a:xfrm>
            <a:off x="243634" y="1642328"/>
            <a:ext cx="6718479" cy="4478986"/>
          </a:xfrm>
        </p:spPr>
      </p:pic>
    </p:spTree>
    <p:extLst>
      <p:ext uri="{BB962C8B-B14F-4D97-AF65-F5344CB8AC3E}">
        <p14:creationId xmlns:p14="http://schemas.microsoft.com/office/powerpoint/2010/main" val="51118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2C25DD4D-AF7C-475A-A237-1E6041A94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323AEB7-BC1E-0949-9F29-15387A72DEDC}"/>
              </a:ext>
            </a:extLst>
          </p:cNvPr>
          <p:cNvSpPr>
            <a:spLocks noGrp="1"/>
          </p:cNvSpPr>
          <p:nvPr>
            <p:ph type="title"/>
          </p:nvPr>
        </p:nvSpPr>
        <p:spPr>
          <a:xfrm>
            <a:off x="1600200" y="4555721"/>
            <a:ext cx="8991600" cy="1264762"/>
          </a:xfrm>
        </p:spPr>
        <p:txBody>
          <a:bodyPr vert="horz" lIns="274320" tIns="182880" rIns="274320" bIns="182880" rtlCol="0" anchor="ctr" anchorCtr="1">
            <a:normAutofit/>
          </a:bodyPr>
          <a:lstStyle/>
          <a:p>
            <a:r>
              <a:rPr lang="en-US" sz="3200" dirty="0">
                <a:solidFill>
                  <a:srgbClr val="262626"/>
                </a:solidFill>
              </a:rPr>
              <a:t>3. Description</a:t>
            </a:r>
            <a:br>
              <a:rPr lang="en-US" sz="3200" dirty="0">
                <a:solidFill>
                  <a:srgbClr val="262626"/>
                </a:solidFill>
              </a:rPr>
            </a:br>
            <a:r>
              <a:rPr lang="en-US" sz="3200" dirty="0">
                <a:solidFill>
                  <a:srgbClr val="262626"/>
                </a:solidFill>
              </a:rPr>
              <a:t>by year and month</a:t>
            </a:r>
          </a:p>
        </p:txBody>
      </p:sp>
      <p:pic>
        <p:nvPicPr>
          <p:cNvPr id="6" name="Picture 5">
            <a:extLst>
              <a:ext uri="{FF2B5EF4-FFF2-40B4-BE49-F238E27FC236}">
                <a16:creationId xmlns:a16="http://schemas.microsoft.com/office/drawing/2014/main" id="{902F4E58-3933-6B42-8263-C9E60344DACA}"/>
              </a:ext>
            </a:extLst>
          </p:cNvPr>
          <p:cNvPicPr>
            <a:picLocks noChangeAspect="1"/>
          </p:cNvPicPr>
          <p:nvPr/>
        </p:nvPicPr>
        <p:blipFill>
          <a:blip r:embed="rId2"/>
          <a:stretch>
            <a:fillRect/>
          </a:stretch>
        </p:blipFill>
        <p:spPr>
          <a:xfrm>
            <a:off x="6048289" y="190946"/>
            <a:ext cx="6275885" cy="4053683"/>
          </a:xfrm>
          <a:prstGeom prst="rect">
            <a:avLst/>
          </a:prstGeom>
        </p:spPr>
      </p:pic>
      <p:pic>
        <p:nvPicPr>
          <p:cNvPr id="4" name="Content Placeholder 3">
            <a:extLst>
              <a:ext uri="{FF2B5EF4-FFF2-40B4-BE49-F238E27FC236}">
                <a16:creationId xmlns:a16="http://schemas.microsoft.com/office/drawing/2014/main" id="{CC60049F-DC31-A24C-8F8B-1F240861356F}"/>
              </a:ext>
            </a:extLst>
          </p:cNvPr>
          <p:cNvPicPr>
            <a:picLocks noGrp="1" noChangeAspect="1"/>
          </p:cNvPicPr>
          <p:nvPr>
            <p:ph idx="1"/>
          </p:nvPr>
        </p:nvPicPr>
        <p:blipFill>
          <a:blip r:embed="rId3"/>
          <a:stretch>
            <a:fillRect/>
          </a:stretch>
        </p:blipFill>
        <p:spPr>
          <a:xfrm>
            <a:off x="94561" y="138353"/>
            <a:ext cx="6001439" cy="4252511"/>
          </a:xfrm>
          <a:prstGeom prst="rect">
            <a:avLst/>
          </a:prstGeom>
        </p:spPr>
      </p:pic>
    </p:spTree>
    <p:extLst>
      <p:ext uri="{BB962C8B-B14F-4D97-AF65-F5344CB8AC3E}">
        <p14:creationId xmlns:p14="http://schemas.microsoft.com/office/powerpoint/2010/main" val="183296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82D54-3DF3-5D42-91CC-242B605E16B5}"/>
              </a:ext>
            </a:extLst>
          </p:cNvPr>
          <p:cNvSpPr>
            <a:spLocks noGrp="1"/>
          </p:cNvSpPr>
          <p:nvPr>
            <p:ph type="title"/>
          </p:nvPr>
        </p:nvSpPr>
        <p:spPr>
          <a:xfrm>
            <a:off x="1600200" y="5169971"/>
            <a:ext cx="8991600" cy="1264762"/>
          </a:xfrm>
        </p:spPr>
        <p:txBody>
          <a:bodyPr vert="horz" lIns="274320" tIns="182880" rIns="274320" bIns="182880" rtlCol="0" anchor="ctr" anchorCtr="1">
            <a:normAutofit/>
          </a:bodyPr>
          <a:lstStyle/>
          <a:p>
            <a:r>
              <a:rPr lang="en-US" sz="3200" dirty="0">
                <a:solidFill>
                  <a:srgbClr val="262626"/>
                </a:solidFill>
              </a:rPr>
              <a:t>3.Description</a:t>
            </a:r>
            <a:br>
              <a:rPr lang="en-US" sz="3200" dirty="0">
                <a:solidFill>
                  <a:srgbClr val="262626"/>
                </a:solidFill>
              </a:rPr>
            </a:br>
            <a:r>
              <a:rPr lang="en-US" sz="3200" dirty="0">
                <a:solidFill>
                  <a:srgbClr val="262626"/>
                </a:solidFill>
              </a:rPr>
              <a:t>Monthly Trends for top 10 crimes</a:t>
            </a:r>
          </a:p>
        </p:txBody>
      </p:sp>
      <p:pic>
        <p:nvPicPr>
          <p:cNvPr id="5" name="Content Placeholder 4">
            <a:extLst>
              <a:ext uri="{FF2B5EF4-FFF2-40B4-BE49-F238E27FC236}">
                <a16:creationId xmlns:a16="http://schemas.microsoft.com/office/drawing/2014/main" id="{4DB470CC-6E2F-5A45-AF02-B2544E9CF992}"/>
              </a:ext>
            </a:extLst>
          </p:cNvPr>
          <p:cNvPicPr>
            <a:picLocks noGrp="1" noChangeAspect="1"/>
          </p:cNvPicPr>
          <p:nvPr>
            <p:ph idx="1"/>
          </p:nvPr>
        </p:nvPicPr>
        <p:blipFill>
          <a:blip r:embed="rId2"/>
          <a:stretch>
            <a:fillRect/>
          </a:stretch>
        </p:blipFill>
        <p:spPr>
          <a:xfrm>
            <a:off x="683046" y="104599"/>
            <a:ext cx="10488058" cy="4813910"/>
          </a:xfrm>
          <a:prstGeom prst="rect">
            <a:avLst/>
          </a:prstGeom>
        </p:spPr>
      </p:pic>
    </p:spTree>
    <p:extLst>
      <p:ext uri="{BB962C8B-B14F-4D97-AF65-F5344CB8AC3E}">
        <p14:creationId xmlns:p14="http://schemas.microsoft.com/office/powerpoint/2010/main" val="333843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2C25DD4D-AF7C-475A-A237-1E6041A94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69B72-6A4F-DF4D-9E71-91A34C9299BE}"/>
              </a:ext>
            </a:extLst>
          </p:cNvPr>
          <p:cNvSpPr>
            <a:spLocks noGrp="1"/>
          </p:cNvSpPr>
          <p:nvPr>
            <p:ph type="title"/>
          </p:nvPr>
        </p:nvSpPr>
        <p:spPr>
          <a:xfrm>
            <a:off x="1699352" y="4677662"/>
            <a:ext cx="8991600" cy="1264762"/>
          </a:xfrm>
        </p:spPr>
        <p:txBody>
          <a:bodyPr vert="horz" lIns="274320" tIns="182880" rIns="274320" bIns="182880" rtlCol="0" anchor="ctr" anchorCtr="1">
            <a:normAutofit/>
          </a:bodyPr>
          <a:lstStyle/>
          <a:p>
            <a:r>
              <a:rPr lang="en-US" sz="3200">
                <a:solidFill>
                  <a:srgbClr val="262626"/>
                </a:solidFill>
              </a:rPr>
              <a:t>3. Description</a:t>
            </a:r>
            <a:br>
              <a:rPr lang="en-US" sz="3200">
                <a:solidFill>
                  <a:srgbClr val="262626"/>
                </a:solidFill>
              </a:rPr>
            </a:br>
            <a:r>
              <a:rPr lang="en-US" sz="3200">
                <a:solidFill>
                  <a:srgbClr val="262626"/>
                </a:solidFill>
              </a:rPr>
              <a:t>Victims by Sex &amp; age</a:t>
            </a:r>
          </a:p>
        </p:txBody>
      </p:sp>
      <p:pic>
        <p:nvPicPr>
          <p:cNvPr id="5" name="Content Placeholder 4">
            <a:extLst>
              <a:ext uri="{FF2B5EF4-FFF2-40B4-BE49-F238E27FC236}">
                <a16:creationId xmlns:a16="http://schemas.microsoft.com/office/drawing/2014/main" id="{63AF5365-E342-D742-B461-D5F66F44C212}"/>
              </a:ext>
            </a:extLst>
          </p:cNvPr>
          <p:cNvPicPr>
            <a:picLocks noGrp="1" noChangeAspect="1"/>
          </p:cNvPicPr>
          <p:nvPr>
            <p:ph idx="1"/>
          </p:nvPr>
        </p:nvPicPr>
        <p:blipFill rotWithShape="1">
          <a:blip r:embed="rId2">
            <a:alphaModFix/>
          </a:blip>
          <a:srcRect t="6781" r="-2" b="1795"/>
          <a:stretch/>
        </p:blipFill>
        <p:spPr>
          <a:xfrm>
            <a:off x="495758" y="262491"/>
            <a:ext cx="5982159" cy="3863702"/>
          </a:xfrm>
          <a:prstGeom prst="rect">
            <a:avLst/>
          </a:prstGeom>
        </p:spPr>
      </p:pic>
      <p:pic>
        <p:nvPicPr>
          <p:cNvPr id="8" name="Content Placeholder 4">
            <a:extLst>
              <a:ext uri="{FF2B5EF4-FFF2-40B4-BE49-F238E27FC236}">
                <a16:creationId xmlns:a16="http://schemas.microsoft.com/office/drawing/2014/main" id="{F2A04206-2777-9847-BF77-93FAD40D1F6D}"/>
              </a:ext>
            </a:extLst>
          </p:cNvPr>
          <p:cNvPicPr>
            <a:picLocks noChangeAspect="1"/>
          </p:cNvPicPr>
          <p:nvPr/>
        </p:nvPicPr>
        <p:blipFill rotWithShape="1">
          <a:blip r:embed="rId3"/>
          <a:srcRect l="17199" r="14404"/>
          <a:stretch/>
        </p:blipFill>
        <p:spPr>
          <a:xfrm>
            <a:off x="6575499" y="262492"/>
            <a:ext cx="4198997" cy="3863701"/>
          </a:xfrm>
          <a:prstGeom prst="rect">
            <a:avLst/>
          </a:prstGeom>
        </p:spPr>
      </p:pic>
    </p:spTree>
    <p:extLst>
      <p:ext uri="{BB962C8B-B14F-4D97-AF65-F5344CB8AC3E}">
        <p14:creationId xmlns:p14="http://schemas.microsoft.com/office/powerpoint/2010/main" val="161999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2449136" y="619049"/>
            <a:ext cx="7353614" cy="563968"/>
          </a:xfrm>
        </p:spPr>
        <p:txBody>
          <a:bodyPr>
            <a:normAutofit fontScale="90000"/>
          </a:bodyPr>
          <a:lstStyle/>
          <a:p>
            <a:r>
              <a:rPr lang="en-US" sz="4000" dirty="0"/>
              <a:t>Rest of the presentation</a:t>
            </a:r>
          </a:p>
        </p:txBody>
      </p:sp>
      <p:sp>
        <p:nvSpPr>
          <p:cNvPr id="6" name="TextBox 5">
            <a:extLst>
              <a:ext uri="{FF2B5EF4-FFF2-40B4-BE49-F238E27FC236}">
                <a16:creationId xmlns:a16="http://schemas.microsoft.com/office/drawing/2014/main" id="{AD9DB1C8-1735-7749-A35C-AF4B22EC4708}"/>
              </a:ext>
            </a:extLst>
          </p:cNvPr>
          <p:cNvSpPr txBox="1"/>
          <p:nvPr/>
        </p:nvSpPr>
        <p:spPr>
          <a:xfrm>
            <a:off x="1297172" y="1637414"/>
            <a:ext cx="9626240" cy="2487669"/>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600" dirty="0">
                <a:solidFill>
                  <a:srgbClr val="FF0000"/>
                </a:solidFill>
              </a:rPr>
              <a:t>Results</a:t>
            </a:r>
          </a:p>
          <a:p>
            <a:pPr marL="571500" indent="-571500">
              <a:lnSpc>
                <a:spcPct val="150000"/>
              </a:lnSpc>
              <a:buFont typeface="Arial" panose="020B0604020202020204" pitchFamily="34" charset="0"/>
              <a:buChar char="•"/>
            </a:pPr>
            <a:r>
              <a:rPr lang="en-US" sz="3600" dirty="0"/>
              <a:t>Conclusions</a:t>
            </a:r>
          </a:p>
          <a:p>
            <a:pPr marL="571500" indent="-571500">
              <a:lnSpc>
                <a:spcPct val="150000"/>
              </a:lnSpc>
              <a:buFont typeface="Arial" panose="020B0604020202020204" pitchFamily="34" charset="0"/>
              <a:buChar char="•"/>
            </a:pPr>
            <a:r>
              <a:rPr lang="en-US" sz="3600" dirty="0"/>
              <a:t>Future Work/Assignments</a:t>
            </a:r>
          </a:p>
        </p:txBody>
      </p:sp>
    </p:spTree>
    <p:extLst>
      <p:ext uri="{BB962C8B-B14F-4D97-AF65-F5344CB8AC3E}">
        <p14:creationId xmlns:p14="http://schemas.microsoft.com/office/powerpoint/2010/main" val="425666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53F7D5-6FBD-2E4D-9BFE-FEE56BDE23C0}"/>
              </a:ext>
            </a:extLst>
          </p:cNvPr>
          <p:cNvSpPr>
            <a:spLocks noGrp="1"/>
          </p:cNvSpPr>
          <p:nvPr>
            <p:ph type="title"/>
          </p:nvPr>
        </p:nvSpPr>
        <p:spPr>
          <a:xfrm>
            <a:off x="261882" y="105474"/>
            <a:ext cx="4841459" cy="759498"/>
          </a:xfrm>
        </p:spPr>
        <p:txBody>
          <a:bodyPr/>
          <a:lstStyle/>
          <a:p>
            <a:r>
              <a:rPr lang="en-US" dirty="0"/>
              <a:t>Results</a:t>
            </a:r>
          </a:p>
        </p:txBody>
      </p:sp>
      <p:pic>
        <p:nvPicPr>
          <p:cNvPr id="4" name="Content Placeholder 3">
            <a:extLst>
              <a:ext uri="{FF2B5EF4-FFF2-40B4-BE49-F238E27FC236}">
                <a16:creationId xmlns:a16="http://schemas.microsoft.com/office/drawing/2014/main" id="{3FFCDBBB-BD50-0644-8E45-85BBA88654E2}"/>
              </a:ext>
            </a:extLst>
          </p:cNvPr>
          <p:cNvPicPr>
            <a:picLocks noGrp="1" noChangeAspect="1"/>
          </p:cNvPicPr>
          <p:nvPr>
            <p:ph idx="1"/>
          </p:nvPr>
        </p:nvPicPr>
        <p:blipFill>
          <a:blip r:embed="rId2"/>
          <a:stretch>
            <a:fillRect/>
          </a:stretch>
        </p:blipFill>
        <p:spPr>
          <a:xfrm>
            <a:off x="535439" y="978597"/>
            <a:ext cx="6748689" cy="4390845"/>
          </a:xfrm>
          <a:prstGeom prst="rect">
            <a:avLst/>
          </a:prstGeom>
        </p:spPr>
      </p:pic>
      <p:sp>
        <p:nvSpPr>
          <p:cNvPr id="2" name="TextBox 1">
            <a:extLst>
              <a:ext uri="{FF2B5EF4-FFF2-40B4-BE49-F238E27FC236}">
                <a16:creationId xmlns:a16="http://schemas.microsoft.com/office/drawing/2014/main" id="{9419A4C5-105B-8E46-91D1-CFC71A5C4BD4}"/>
              </a:ext>
            </a:extLst>
          </p:cNvPr>
          <p:cNvSpPr txBox="1"/>
          <p:nvPr/>
        </p:nvSpPr>
        <p:spPr>
          <a:xfrm>
            <a:off x="8204886" y="864972"/>
            <a:ext cx="3311611" cy="830997"/>
          </a:xfrm>
          <a:prstGeom prst="rect">
            <a:avLst/>
          </a:prstGeom>
          <a:noFill/>
        </p:spPr>
        <p:txBody>
          <a:bodyPr wrap="square" rtlCol="0">
            <a:spAutoFit/>
          </a:bodyPr>
          <a:lstStyle/>
          <a:p>
            <a:r>
              <a:rPr lang="en-US" sz="2400" dirty="0">
                <a:solidFill>
                  <a:srgbClr val="FF0000"/>
                </a:solidFill>
              </a:rPr>
              <a:t>Need a legend for this pie chart</a:t>
            </a:r>
          </a:p>
        </p:txBody>
      </p:sp>
    </p:spTree>
    <p:extLst>
      <p:ext uri="{BB962C8B-B14F-4D97-AF65-F5344CB8AC3E}">
        <p14:creationId xmlns:p14="http://schemas.microsoft.com/office/powerpoint/2010/main" val="48076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261882" y="105474"/>
            <a:ext cx="4841459" cy="759498"/>
          </a:xfrm>
        </p:spPr>
        <p:txBody>
          <a:bodyPr/>
          <a:lstStyle/>
          <a:p>
            <a:r>
              <a:rPr lang="en-US" dirty="0"/>
              <a:t>Results</a:t>
            </a:r>
          </a:p>
        </p:txBody>
      </p:sp>
      <p:pic>
        <p:nvPicPr>
          <p:cNvPr id="5" name="Content Placeholder 4">
            <a:extLst>
              <a:ext uri="{FF2B5EF4-FFF2-40B4-BE49-F238E27FC236}">
                <a16:creationId xmlns:a16="http://schemas.microsoft.com/office/drawing/2014/main" id="{860EB01D-266E-0243-A4B4-0268ADA7CAC4}"/>
              </a:ext>
            </a:extLst>
          </p:cNvPr>
          <p:cNvPicPr>
            <a:picLocks noGrp="1" noChangeAspect="1"/>
          </p:cNvPicPr>
          <p:nvPr>
            <p:ph idx="1"/>
          </p:nvPr>
        </p:nvPicPr>
        <p:blipFill>
          <a:blip r:embed="rId2"/>
          <a:stretch>
            <a:fillRect/>
          </a:stretch>
        </p:blipFill>
        <p:spPr>
          <a:xfrm>
            <a:off x="261882" y="1452637"/>
            <a:ext cx="6082542" cy="4055028"/>
          </a:xfrm>
        </p:spPr>
      </p:pic>
    </p:spTree>
    <p:extLst>
      <p:ext uri="{BB962C8B-B14F-4D97-AF65-F5344CB8AC3E}">
        <p14:creationId xmlns:p14="http://schemas.microsoft.com/office/powerpoint/2010/main" val="79642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2BD7-5B74-42AC-B344-097090A2BE04}"/>
              </a:ext>
            </a:extLst>
          </p:cNvPr>
          <p:cNvSpPr>
            <a:spLocks noGrp="1"/>
          </p:cNvSpPr>
          <p:nvPr>
            <p:ph type="title"/>
          </p:nvPr>
        </p:nvSpPr>
        <p:spPr>
          <a:xfrm>
            <a:off x="1536858" y="366532"/>
            <a:ext cx="8911687" cy="728701"/>
          </a:xfrm>
        </p:spPr>
        <p:txBody>
          <a:bodyPr>
            <a:normAutofit fontScale="90000"/>
          </a:bodyPr>
          <a:lstStyle/>
          <a:p>
            <a:r>
              <a:rPr lang="en-US" dirty="0"/>
              <a:t>Project Requirements</a:t>
            </a:r>
          </a:p>
        </p:txBody>
      </p:sp>
      <p:sp>
        <p:nvSpPr>
          <p:cNvPr id="3" name="Content Placeholder 2">
            <a:extLst>
              <a:ext uri="{FF2B5EF4-FFF2-40B4-BE49-F238E27FC236}">
                <a16:creationId xmlns:a16="http://schemas.microsoft.com/office/drawing/2014/main" id="{2C60C703-4583-4865-9A82-536B44D243F5}"/>
              </a:ext>
            </a:extLst>
          </p:cNvPr>
          <p:cNvSpPr>
            <a:spLocks noGrp="1"/>
          </p:cNvSpPr>
          <p:nvPr>
            <p:ph idx="1"/>
          </p:nvPr>
        </p:nvSpPr>
        <p:spPr>
          <a:xfrm>
            <a:off x="243655" y="1221057"/>
            <a:ext cx="11285671" cy="5229170"/>
          </a:xfrm>
        </p:spPr>
        <p:txBody>
          <a:bodyPr>
            <a:noAutofit/>
          </a:bodyPr>
          <a:lstStyle/>
          <a:p>
            <a:r>
              <a:rPr lang="en-US" sz="2000" dirty="0"/>
              <a:t>The technical requirements for Project 1 are as follows.</a:t>
            </a:r>
          </a:p>
          <a:p>
            <a:pPr lvl="1"/>
            <a:r>
              <a:rPr lang="en-US" sz="2000" dirty="0"/>
              <a:t>Use Pandas to clean and format your data set(s)</a:t>
            </a:r>
          </a:p>
          <a:p>
            <a:pPr lvl="1"/>
            <a:r>
              <a:rPr lang="en-US" sz="2000" dirty="0"/>
              <a:t>Create a </a:t>
            </a:r>
            <a:r>
              <a:rPr lang="en-US" sz="2000" dirty="0" err="1"/>
              <a:t>Jupyter</a:t>
            </a:r>
            <a:r>
              <a:rPr lang="en-US" sz="2000" dirty="0"/>
              <a:t> Notebook describing the data exploration and cleanup process</a:t>
            </a:r>
          </a:p>
          <a:p>
            <a:pPr lvl="1"/>
            <a:r>
              <a:rPr lang="en-US" sz="2000" dirty="0"/>
              <a:t>Create a </a:t>
            </a:r>
            <a:r>
              <a:rPr lang="en-US" sz="2000" dirty="0" err="1"/>
              <a:t>Jupyter</a:t>
            </a:r>
            <a:r>
              <a:rPr lang="en-US" sz="2000" dirty="0"/>
              <a:t> Notebook illustrating the final data analysis</a:t>
            </a:r>
          </a:p>
          <a:p>
            <a:pPr lvl="1"/>
            <a:r>
              <a:rPr lang="en-US" sz="2000" dirty="0"/>
              <a:t>Use Matplotlib to create a total of 6-8 visualizations of your data (ideally, at least 2 per "question" you ask of your data)</a:t>
            </a:r>
          </a:p>
          <a:p>
            <a:pPr lvl="1"/>
            <a:r>
              <a:rPr lang="en-US" sz="2000" dirty="0"/>
              <a:t>Save PNG images of your visualizations to distribute to the class and instructional team, and for inclusion in your presentation</a:t>
            </a:r>
          </a:p>
          <a:p>
            <a:pPr lvl="1"/>
            <a:r>
              <a:rPr lang="en-US" sz="2000" dirty="0"/>
              <a:t>Optionally, use at least one API, if you can find an API with data pertinent to your primary research questions</a:t>
            </a:r>
          </a:p>
          <a:p>
            <a:pPr lvl="1"/>
            <a:r>
              <a:rPr lang="en-US" sz="2000" dirty="0"/>
              <a:t>Create a write-up summarizing your major findings. This should include a heading for each "question" you asked of your data, and under each heading, a short description of what you found and any relevant plots.</a:t>
            </a:r>
          </a:p>
        </p:txBody>
      </p:sp>
    </p:spTree>
    <p:extLst>
      <p:ext uri="{BB962C8B-B14F-4D97-AF65-F5344CB8AC3E}">
        <p14:creationId xmlns:p14="http://schemas.microsoft.com/office/powerpoint/2010/main" val="6763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C4C8C6-BF92-594C-977C-77D44E77D074}"/>
              </a:ext>
            </a:extLst>
          </p:cNvPr>
          <p:cNvSpPr>
            <a:spLocks noGrp="1"/>
          </p:cNvSpPr>
          <p:nvPr>
            <p:ph type="title"/>
          </p:nvPr>
        </p:nvSpPr>
        <p:spPr>
          <a:xfrm>
            <a:off x="261882" y="105474"/>
            <a:ext cx="4841459" cy="759498"/>
          </a:xfrm>
        </p:spPr>
        <p:txBody>
          <a:bodyPr/>
          <a:lstStyle/>
          <a:p>
            <a:r>
              <a:rPr lang="en-US" dirty="0"/>
              <a:t>Results</a:t>
            </a:r>
          </a:p>
        </p:txBody>
      </p:sp>
      <p:pic>
        <p:nvPicPr>
          <p:cNvPr id="5" name="Content Placeholder 4">
            <a:extLst>
              <a:ext uri="{FF2B5EF4-FFF2-40B4-BE49-F238E27FC236}">
                <a16:creationId xmlns:a16="http://schemas.microsoft.com/office/drawing/2014/main" id="{94D9E8F3-492A-7D4C-B004-5C27B1F91C12}"/>
              </a:ext>
            </a:extLst>
          </p:cNvPr>
          <p:cNvPicPr>
            <a:picLocks noGrp="1" noChangeAspect="1"/>
          </p:cNvPicPr>
          <p:nvPr>
            <p:ph idx="1"/>
          </p:nvPr>
        </p:nvPicPr>
        <p:blipFill>
          <a:blip r:embed="rId2"/>
          <a:stretch>
            <a:fillRect/>
          </a:stretch>
        </p:blipFill>
        <p:spPr>
          <a:xfrm>
            <a:off x="261882" y="1292475"/>
            <a:ext cx="6099500" cy="4066333"/>
          </a:xfrm>
        </p:spPr>
      </p:pic>
    </p:spTree>
    <p:extLst>
      <p:ext uri="{BB962C8B-B14F-4D97-AF65-F5344CB8AC3E}">
        <p14:creationId xmlns:p14="http://schemas.microsoft.com/office/powerpoint/2010/main" val="602088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56C5B34-CA34-F34D-86F2-F9829AEE4602}"/>
              </a:ext>
            </a:extLst>
          </p:cNvPr>
          <p:cNvSpPr>
            <a:spLocks noGrp="1"/>
          </p:cNvSpPr>
          <p:nvPr>
            <p:ph type="title"/>
          </p:nvPr>
        </p:nvSpPr>
        <p:spPr>
          <a:xfrm>
            <a:off x="261882" y="105474"/>
            <a:ext cx="4841459" cy="759498"/>
          </a:xfrm>
        </p:spPr>
        <p:txBody>
          <a:bodyPr/>
          <a:lstStyle/>
          <a:p>
            <a:r>
              <a:rPr lang="en-US" dirty="0"/>
              <a:t>Results</a:t>
            </a:r>
          </a:p>
        </p:txBody>
      </p:sp>
      <p:pic>
        <p:nvPicPr>
          <p:cNvPr id="5" name="Content Placeholder 4">
            <a:extLst>
              <a:ext uri="{FF2B5EF4-FFF2-40B4-BE49-F238E27FC236}">
                <a16:creationId xmlns:a16="http://schemas.microsoft.com/office/drawing/2014/main" id="{7439F800-7822-3A47-8CFB-E9EB1A30FF0D}"/>
              </a:ext>
            </a:extLst>
          </p:cNvPr>
          <p:cNvPicPr>
            <a:picLocks noGrp="1" noChangeAspect="1"/>
          </p:cNvPicPr>
          <p:nvPr>
            <p:ph idx="1"/>
          </p:nvPr>
        </p:nvPicPr>
        <p:blipFill>
          <a:blip r:embed="rId2"/>
          <a:stretch>
            <a:fillRect/>
          </a:stretch>
        </p:blipFill>
        <p:spPr>
          <a:xfrm>
            <a:off x="261882" y="1175156"/>
            <a:ext cx="6115992" cy="4077328"/>
          </a:xfrm>
        </p:spPr>
      </p:pic>
    </p:spTree>
    <p:extLst>
      <p:ext uri="{BB962C8B-B14F-4D97-AF65-F5344CB8AC3E}">
        <p14:creationId xmlns:p14="http://schemas.microsoft.com/office/powerpoint/2010/main" val="1691755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1343232" y="290477"/>
            <a:ext cx="9765964" cy="1280890"/>
          </a:xfrm>
        </p:spPr>
        <p:txBody>
          <a:bodyPr/>
          <a:lstStyle/>
          <a:p>
            <a:r>
              <a:rPr lang="en-US" dirty="0"/>
              <a:t>Conclusions</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1249251" y="1705233"/>
            <a:ext cx="10255361" cy="4205990"/>
          </a:xfrm>
        </p:spPr>
        <p:txBody>
          <a:bodyPr/>
          <a:lstStyle/>
          <a:p>
            <a:pPr algn="just"/>
            <a:r>
              <a:rPr lang="en-US" dirty="0"/>
              <a:t>1. </a:t>
            </a:r>
          </a:p>
          <a:p>
            <a:pPr algn="just"/>
            <a:r>
              <a:rPr lang="en-US" dirty="0"/>
              <a:t>2. </a:t>
            </a:r>
          </a:p>
          <a:p>
            <a:pPr algn="just"/>
            <a:r>
              <a:rPr lang="en-US" dirty="0"/>
              <a:t>3. </a:t>
            </a:r>
          </a:p>
          <a:p>
            <a:pPr algn="just"/>
            <a:endParaRPr lang="en-US" dirty="0"/>
          </a:p>
        </p:txBody>
      </p:sp>
    </p:spTree>
    <p:extLst>
      <p:ext uri="{BB962C8B-B14F-4D97-AF65-F5344CB8AC3E}">
        <p14:creationId xmlns:p14="http://schemas.microsoft.com/office/powerpoint/2010/main" val="93284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3062690" y="462709"/>
            <a:ext cx="5877760" cy="903384"/>
          </a:xfrm>
        </p:spPr>
        <p:txBody>
          <a:bodyPr>
            <a:normAutofit/>
          </a:bodyPr>
          <a:lstStyle/>
          <a:p>
            <a:r>
              <a:rPr lang="en-US" dirty="0">
                <a:solidFill>
                  <a:schemeClr val="tx1"/>
                </a:solidFill>
              </a:rPr>
              <a:t>Future Work</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826265" y="1927952"/>
            <a:ext cx="10598227" cy="2996587"/>
          </a:xfrm>
        </p:spPr>
        <p:txBody>
          <a:bodyPr>
            <a:normAutofit lnSpcReduction="10000"/>
          </a:bodyPr>
          <a:lstStyle/>
          <a:p>
            <a:pPr algn="just"/>
            <a:r>
              <a:rPr lang="en-US" sz="3200" dirty="0"/>
              <a:t>One of the trends that we did not explore was: </a:t>
            </a:r>
          </a:p>
          <a:p>
            <a:pPr lvl="1" algn="just"/>
            <a:r>
              <a:rPr lang="en-US" sz="3200" dirty="0"/>
              <a:t>“… but property crime decreased in most counties.” </a:t>
            </a:r>
          </a:p>
          <a:p>
            <a:pPr lvl="1" algn="just"/>
            <a:r>
              <a:rPr lang="en-US" sz="3200" dirty="0"/>
              <a:t>Expand our analysis on property crime. </a:t>
            </a:r>
          </a:p>
          <a:p>
            <a:pPr algn="just"/>
            <a:r>
              <a:rPr lang="en-US" sz="3200" dirty="0"/>
              <a:t>Work on the regressions. Multivariate regressions. </a:t>
            </a:r>
          </a:p>
          <a:p>
            <a:pPr algn="just"/>
            <a:r>
              <a:rPr lang="en-US" sz="3200" dirty="0"/>
              <a:t>Create more interactive maps </a:t>
            </a:r>
            <a:r>
              <a:rPr lang="en-US" sz="3200" dirty="0">
                <a:sym typeface="Wingdings" pitchFamily="2" charset="2"/>
              </a:rPr>
              <a:t> </a:t>
            </a:r>
            <a:r>
              <a:rPr lang="en-US" sz="3200" dirty="0"/>
              <a:t>Choropleth maps</a:t>
            </a:r>
          </a:p>
          <a:p>
            <a:pPr algn="just"/>
            <a:endParaRPr lang="en-US" sz="3200" dirty="0"/>
          </a:p>
          <a:p>
            <a:pPr algn="just"/>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161096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2">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B5BE-8818-1D40-AA3D-4804BA126112}"/>
              </a:ext>
            </a:extLst>
          </p:cNvPr>
          <p:cNvSpPr>
            <a:spLocks noGrp="1"/>
          </p:cNvSpPr>
          <p:nvPr>
            <p:ph type="title"/>
          </p:nvPr>
        </p:nvSpPr>
        <p:spPr>
          <a:xfrm>
            <a:off x="3344894" y="370336"/>
            <a:ext cx="4841567" cy="444912"/>
          </a:xfrm>
        </p:spPr>
        <p:txBody>
          <a:bodyPr>
            <a:normAutofit fontScale="90000"/>
          </a:bodyPr>
          <a:lstStyle/>
          <a:p>
            <a:r>
              <a:rPr lang="en-US" dirty="0"/>
              <a:t>Citations</a:t>
            </a:r>
          </a:p>
        </p:txBody>
      </p:sp>
      <p:sp>
        <p:nvSpPr>
          <p:cNvPr id="3" name="Content Placeholder 2">
            <a:extLst>
              <a:ext uri="{FF2B5EF4-FFF2-40B4-BE49-F238E27FC236}">
                <a16:creationId xmlns:a16="http://schemas.microsoft.com/office/drawing/2014/main" id="{9EBE3755-FC78-F441-92C0-9F6CC669855A}"/>
              </a:ext>
            </a:extLst>
          </p:cNvPr>
          <p:cNvSpPr>
            <a:spLocks noGrp="1"/>
          </p:cNvSpPr>
          <p:nvPr>
            <p:ph idx="1"/>
          </p:nvPr>
        </p:nvSpPr>
        <p:spPr>
          <a:xfrm>
            <a:off x="837282" y="1024569"/>
            <a:ext cx="10950766" cy="3808692"/>
          </a:xfrm>
        </p:spPr>
        <p:txBody>
          <a:bodyPr>
            <a:normAutofit/>
          </a:bodyPr>
          <a:lstStyle/>
          <a:p>
            <a:r>
              <a:rPr lang="en-US" sz="2400" dirty="0">
                <a:hlinkClick r:id="rId2"/>
              </a:rPr>
              <a:t>https://blog.dominodatalab.com/creating-interactive-crime-maps-with-folium/</a:t>
            </a:r>
            <a:endParaRPr lang="en-US" sz="2400" dirty="0"/>
          </a:p>
          <a:p>
            <a:r>
              <a:rPr lang="en-US" sz="2400" dirty="0"/>
              <a:t>U.S. Census Bureau (2016). </a:t>
            </a:r>
            <a:r>
              <a:rPr lang="en-US" sz="2400" i="1" dirty="0"/>
              <a:t>American Community Survey 1-year estimates.</a:t>
            </a:r>
            <a:r>
              <a:rPr lang="en-US" sz="2400" dirty="0"/>
              <a:t> Retrieved from </a:t>
            </a:r>
            <a:r>
              <a:rPr lang="en-US" sz="2400" i="1" dirty="0"/>
              <a:t>Census Reporter Profile page for Los Angeles, CA.</a:t>
            </a:r>
          </a:p>
          <a:p>
            <a:endParaRPr lang="en-US" sz="2400" dirty="0"/>
          </a:p>
        </p:txBody>
      </p:sp>
      <p:sp>
        <p:nvSpPr>
          <p:cNvPr id="4" name="TextBox 3">
            <a:extLst>
              <a:ext uri="{FF2B5EF4-FFF2-40B4-BE49-F238E27FC236}">
                <a16:creationId xmlns:a16="http://schemas.microsoft.com/office/drawing/2014/main" id="{841B5470-323E-1045-BAAC-4BA99DB7CE23}"/>
              </a:ext>
            </a:extLst>
          </p:cNvPr>
          <p:cNvSpPr txBox="1"/>
          <p:nvPr/>
        </p:nvSpPr>
        <p:spPr>
          <a:xfrm>
            <a:off x="3445836" y="6233342"/>
            <a:ext cx="4360285" cy="461665"/>
          </a:xfrm>
          <a:prstGeom prst="rect">
            <a:avLst/>
          </a:prstGeom>
          <a:noFill/>
        </p:spPr>
        <p:txBody>
          <a:bodyPr wrap="square" rtlCol="0">
            <a:spAutoFit/>
          </a:bodyPr>
          <a:lstStyle/>
          <a:p>
            <a:r>
              <a:rPr lang="en-US" sz="2400" dirty="0">
                <a:solidFill>
                  <a:srgbClr val="FF0000"/>
                </a:solidFill>
              </a:rPr>
              <a:t>Thanks to Sandip, Jake and Chris!</a:t>
            </a:r>
          </a:p>
        </p:txBody>
      </p:sp>
      <p:sp>
        <p:nvSpPr>
          <p:cNvPr id="5" name="Title 1">
            <a:extLst>
              <a:ext uri="{FF2B5EF4-FFF2-40B4-BE49-F238E27FC236}">
                <a16:creationId xmlns:a16="http://schemas.microsoft.com/office/drawing/2014/main" id="{83188584-34D9-EA4E-B9BA-31977A4C2424}"/>
              </a:ext>
            </a:extLst>
          </p:cNvPr>
          <p:cNvSpPr txBox="1">
            <a:spLocks/>
          </p:cNvSpPr>
          <p:nvPr/>
        </p:nvSpPr>
        <p:spPr>
          <a:xfrm>
            <a:off x="3090795" y="5044622"/>
            <a:ext cx="5349766"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solidFill>
                  <a:srgbClr val="00B050"/>
                </a:solidFill>
              </a:rPr>
              <a:t>We are ready to take Questions!</a:t>
            </a:r>
          </a:p>
        </p:txBody>
      </p:sp>
    </p:spTree>
    <p:extLst>
      <p:ext uri="{BB962C8B-B14F-4D97-AF65-F5344CB8AC3E}">
        <p14:creationId xmlns:p14="http://schemas.microsoft.com/office/powerpoint/2010/main" val="184675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750"/>
                            </p:stCondLst>
                            <p:childTnLst>
                              <p:par>
                                <p:cTn id="11" presetID="31"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90"/>
                                          </p:val>
                                        </p:tav>
                                        <p:tav tm="100000">
                                          <p:val>
                                            <p:fltVal val="0"/>
                                          </p:val>
                                        </p:tav>
                                      </p:tavLst>
                                    </p:anim>
                                    <p:animEffect transition="in" filter="fade">
                                      <p:cBhvr>
                                        <p:cTn id="16"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alpha val="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4311514" y="316034"/>
            <a:ext cx="3974036" cy="463384"/>
          </a:xfrm>
        </p:spPr>
        <p:txBody>
          <a:bodyPr>
            <a:normAutofit fontScale="90000"/>
          </a:bodyPr>
          <a:lstStyle/>
          <a:p>
            <a:r>
              <a:rPr lang="en-US" dirty="0"/>
              <a:t>Motivation</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325120" y="1450487"/>
            <a:ext cx="5344160" cy="4544422"/>
          </a:xfrm>
        </p:spPr>
        <p:txBody>
          <a:bodyPr>
            <a:noAutofit/>
          </a:bodyPr>
          <a:lstStyle/>
          <a:p>
            <a:pPr fontAlgn="base"/>
            <a:r>
              <a:rPr lang="en-US" sz="2100" u="sng" dirty="0"/>
              <a:t>Crime Trends in California(2016)*:</a:t>
            </a:r>
          </a:p>
          <a:p>
            <a:pPr lvl="1" fontAlgn="base"/>
            <a:r>
              <a:rPr lang="en-US" sz="2100" dirty="0"/>
              <a:t>California’s violent crime rate rose in 2016—but it remains historically low. </a:t>
            </a:r>
          </a:p>
          <a:p>
            <a:pPr lvl="1" fontAlgn="base"/>
            <a:r>
              <a:rPr lang="en-US" sz="2100" dirty="0"/>
              <a:t>The statewide property crime rate decreased in 2016. </a:t>
            </a:r>
          </a:p>
          <a:p>
            <a:pPr lvl="1" fontAlgn="base"/>
            <a:r>
              <a:rPr lang="en-US" sz="2100" dirty="0"/>
              <a:t>Crime rates vary dramatically by region and category. </a:t>
            </a:r>
          </a:p>
          <a:p>
            <a:pPr lvl="1" fontAlgn="base"/>
            <a:r>
              <a:rPr lang="en-US" sz="2100" dirty="0">
                <a:highlight>
                  <a:srgbClr val="FFFF00"/>
                </a:highlight>
              </a:rPr>
              <a:t>Violent crime increased in a majority of counties …</a:t>
            </a:r>
          </a:p>
          <a:p>
            <a:pPr lvl="1" fontAlgn="base"/>
            <a:r>
              <a:rPr lang="en-US" sz="2100" dirty="0"/>
              <a:t>… but property crime decreased in most counties. </a:t>
            </a:r>
          </a:p>
        </p:txBody>
      </p:sp>
      <p:sp>
        <p:nvSpPr>
          <p:cNvPr id="4" name="TextBox 3">
            <a:extLst>
              <a:ext uri="{FF2B5EF4-FFF2-40B4-BE49-F238E27FC236}">
                <a16:creationId xmlns:a16="http://schemas.microsoft.com/office/drawing/2014/main" id="{4E4DFEC3-4E16-B547-8C80-3E681B8EDC35}"/>
              </a:ext>
            </a:extLst>
          </p:cNvPr>
          <p:cNvSpPr txBox="1"/>
          <p:nvPr/>
        </p:nvSpPr>
        <p:spPr>
          <a:xfrm>
            <a:off x="685966" y="6306177"/>
            <a:ext cx="10623884" cy="338554"/>
          </a:xfrm>
          <a:prstGeom prst="rect">
            <a:avLst/>
          </a:prstGeom>
          <a:noFill/>
        </p:spPr>
        <p:txBody>
          <a:bodyPr wrap="square" rtlCol="0">
            <a:spAutoFit/>
          </a:bodyPr>
          <a:lstStyle/>
          <a:p>
            <a:r>
              <a:rPr lang="en-US" sz="1600" dirty="0"/>
              <a:t>*</a:t>
            </a:r>
            <a:r>
              <a:rPr lang="en-US" sz="1600" i="1" dirty="0"/>
              <a:t>Public Policy Institute of California publication (November</a:t>
            </a:r>
            <a:r>
              <a:rPr lang="en-US" sz="1600" i="1" cap="all" dirty="0"/>
              <a:t> 2017)</a:t>
            </a:r>
            <a:r>
              <a:rPr lang="en-US" sz="1600" i="1" dirty="0"/>
              <a:t>: </a:t>
            </a:r>
            <a:r>
              <a:rPr lang="en-US" sz="1600" i="1" dirty="0">
                <a:hlinkClick r:id="rId3"/>
              </a:rPr>
              <a:t>http://www.ppic.org/publication/crime-trends-in-california</a:t>
            </a:r>
            <a:r>
              <a:rPr lang="en-US" sz="1600" dirty="0">
                <a:hlinkClick r:id="rId3"/>
              </a:rPr>
              <a:t>/</a:t>
            </a:r>
            <a:endParaRPr lang="en-US" sz="1600" dirty="0"/>
          </a:p>
        </p:txBody>
      </p:sp>
      <p:pic>
        <p:nvPicPr>
          <p:cNvPr id="10" name="Picture 9">
            <a:extLst>
              <a:ext uri="{FF2B5EF4-FFF2-40B4-BE49-F238E27FC236}">
                <a16:creationId xmlns:a16="http://schemas.microsoft.com/office/drawing/2014/main" id="{FFE1970B-280A-5B47-AFCD-68327AF1B49F}"/>
              </a:ext>
            </a:extLst>
          </p:cNvPr>
          <p:cNvPicPr>
            <a:picLocks noChangeAspect="1"/>
          </p:cNvPicPr>
          <p:nvPr/>
        </p:nvPicPr>
        <p:blipFill>
          <a:blip r:embed="rId4"/>
          <a:stretch>
            <a:fillRect/>
          </a:stretch>
        </p:blipFill>
        <p:spPr>
          <a:xfrm>
            <a:off x="5669280" y="1450487"/>
            <a:ext cx="6272074" cy="3893673"/>
          </a:xfrm>
          <a:prstGeom prst="rect">
            <a:avLst/>
          </a:prstGeom>
          <a:noFill/>
          <a:effectLst/>
        </p:spPr>
      </p:pic>
    </p:spTree>
    <p:extLst>
      <p:ext uri="{BB962C8B-B14F-4D97-AF65-F5344CB8AC3E}">
        <p14:creationId xmlns:p14="http://schemas.microsoft.com/office/powerpoint/2010/main" val="209610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5A5A442-2A72-444E-BE0B-90CB6390A084}"/>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US" dirty="0">
                <a:solidFill>
                  <a:schemeClr val="bg1"/>
                </a:solidFill>
              </a:rPr>
              <a:t>What are we doing? </a:t>
            </a:r>
          </a:p>
        </p:txBody>
      </p:sp>
      <p:graphicFrame>
        <p:nvGraphicFramePr>
          <p:cNvPr id="6" name="Content Placeholder 2">
            <a:extLst>
              <a:ext uri="{FF2B5EF4-FFF2-40B4-BE49-F238E27FC236}">
                <a16:creationId xmlns:a16="http://schemas.microsoft.com/office/drawing/2014/main" id="{6A2348F8-7ECD-44A0-B88A-3B1D229CC5D1}"/>
              </a:ext>
            </a:extLst>
          </p:cNvPr>
          <p:cNvGraphicFramePr>
            <a:graphicFrameLocks noGrp="1"/>
          </p:cNvGraphicFramePr>
          <p:nvPr>
            <p:ph idx="1"/>
            <p:extLst>
              <p:ext uri="{D42A27DB-BD31-4B8C-83A1-F6EECF244321}">
                <p14:modId xmlns:p14="http://schemas.microsoft.com/office/powerpoint/2010/main" val="3709807551"/>
              </p:ext>
            </p:extLst>
          </p:nvPr>
        </p:nvGraphicFramePr>
        <p:xfrm>
          <a:off x="4781320" y="242371"/>
          <a:ext cx="7127914" cy="6455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vert="horz" wrap="square" lIns="182880" tIns="182880" rIns="182880" bIns="182880" rtlCol="0" anchor="ctr">
            <a:normAutofit/>
          </a:bodyPr>
          <a:lstStyle/>
          <a:p>
            <a:r>
              <a:rPr lang="en-US">
                <a:solidFill>
                  <a:schemeClr val="bg1"/>
                </a:solidFill>
              </a:rPr>
              <a:t>Rest of the presentation</a:t>
            </a:r>
          </a:p>
        </p:txBody>
      </p:sp>
      <p:graphicFrame>
        <p:nvGraphicFramePr>
          <p:cNvPr id="8" name="TextBox 5">
            <a:extLst>
              <a:ext uri="{FF2B5EF4-FFF2-40B4-BE49-F238E27FC236}">
                <a16:creationId xmlns:a16="http://schemas.microsoft.com/office/drawing/2014/main" id="{087FD812-A8BA-4D5D-B7BA-B1170408C992}"/>
              </a:ext>
            </a:extLst>
          </p:cNvPr>
          <p:cNvGraphicFramePr/>
          <p:nvPr>
            <p:extLst>
              <p:ext uri="{D42A27DB-BD31-4B8C-83A1-F6EECF244321}">
                <p14:modId xmlns:p14="http://schemas.microsoft.com/office/powerpoint/2010/main" val="1360057910"/>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64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2170969" y="410056"/>
            <a:ext cx="7729728" cy="1188720"/>
          </a:xfrm>
        </p:spPr>
        <p:txBody>
          <a:bodyPr>
            <a:normAutofit/>
          </a:bodyPr>
          <a:lstStyle/>
          <a:p>
            <a:r>
              <a:rPr lang="en-US" dirty="0"/>
              <a:t>1. Data Sources</a:t>
            </a:r>
          </a:p>
        </p:txBody>
      </p:sp>
      <p:graphicFrame>
        <p:nvGraphicFramePr>
          <p:cNvPr id="5" name="Content Placeholder 2">
            <a:extLst>
              <a:ext uri="{FF2B5EF4-FFF2-40B4-BE49-F238E27FC236}">
                <a16:creationId xmlns:a16="http://schemas.microsoft.com/office/drawing/2014/main" id="{70DE293A-4DF4-4ED7-A28B-C2DBE02B4783}"/>
              </a:ext>
            </a:extLst>
          </p:cNvPr>
          <p:cNvGraphicFramePr>
            <a:graphicFrameLocks noGrp="1"/>
          </p:cNvGraphicFramePr>
          <p:nvPr>
            <p:ph idx="1"/>
            <p:extLst>
              <p:ext uri="{D42A27DB-BD31-4B8C-83A1-F6EECF244321}">
                <p14:modId xmlns:p14="http://schemas.microsoft.com/office/powerpoint/2010/main" val="1717455036"/>
              </p:ext>
            </p:extLst>
          </p:nvPr>
        </p:nvGraphicFramePr>
        <p:xfrm>
          <a:off x="583894" y="1784733"/>
          <a:ext cx="11204154" cy="4605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821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BE7-C968-4C6E-B64E-28E7C87E7F1B}"/>
              </a:ext>
            </a:extLst>
          </p:cNvPr>
          <p:cNvSpPr>
            <a:spLocks noGrp="1"/>
          </p:cNvSpPr>
          <p:nvPr>
            <p:ph type="title"/>
          </p:nvPr>
        </p:nvSpPr>
        <p:spPr>
          <a:xfrm>
            <a:off x="4014842" y="181361"/>
            <a:ext cx="4042611" cy="479651"/>
          </a:xfrm>
        </p:spPr>
        <p:txBody>
          <a:bodyPr>
            <a:noAutofit/>
          </a:bodyPr>
          <a:lstStyle/>
          <a:p>
            <a:r>
              <a:rPr lang="en-US" dirty="0"/>
              <a:t>1. Data Sources</a:t>
            </a:r>
          </a:p>
        </p:txBody>
      </p:sp>
      <p:sp>
        <p:nvSpPr>
          <p:cNvPr id="3" name="Content Placeholder 2">
            <a:extLst>
              <a:ext uri="{FF2B5EF4-FFF2-40B4-BE49-F238E27FC236}">
                <a16:creationId xmlns:a16="http://schemas.microsoft.com/office/drawing/2014/main" id="{68EEF821-166E-43EC-9FC5-16D24568EFAB}"/>
              </a:ext>
            </a:extLst>
          </p:cNvPr>
          <p:cNvSpPr>
            <a:spLocks noGrp="1"/>
          </p:cNvSpPr>
          <p:nvPr>
            <p:ph idx="1"/>
          </p:nvPr>
        </p:nvSpPr>
        <p:spPr>
          <a:xfrm>
            <a:off x="434070" y="738130"/>
            <a:ext cx="11204153" cy="5894024"/>
          </a:xfrm>
        </p:spPr>
        <p:txBody>
          <a:bodyPr>
            <a:noAutofit/>
          </a:bodyPr>
          <a:lstStyle/>
          <a:p>
            <a:pPr marL="514350" indent="-514350" algn="just">
              <a:buFont typeface="+mj-lt"/>
              <a:buAutoNum type="romanUcPeriod"/>
            </a:pPr>
            <a:r>
              <a:rPr lang="en-US" sz="2500" dirty="0"/>
              <a:t>Incidence of Crime Data: Los Angeles Open Data:</a:t>
            </a:r>
          </a:p>
          <a:p>
            <a:pPr lvl="1" algn="just">
              <a:buFont typeface="Wingdings" pitchFamily="2" charset="2"/>
              <a:buChar char="ü"/>
            </a:pPr>
            <a:r>
              <a:rPr lang="en-US" sz="2100" dirty="0">
                <a:solidFill>
                  <a:srgbClr val="132BC0"/>
                </a:solidFill>
              </a:rPr>
              <a:t>Reflects incidents of crime in the City of Los Angeles dating back to 2010. </a:t>
            </a:r>
          </a:p>
          <a:p>
            <a:pPr lvl="1" algn="just">
              <a:buFont typeface="Wingdings" pitchFamily="2" charset="2"/>
              <a:buChar char="ü"/>
            </a:pPr>
            <a:r>
              <a:rPr lang="en-US" sz="2100" dirty="0">
                <a:solidFill>
                  <a:srgbClr val="132BC0"/>
                </a:solidFill>
              </a:rPr>
              <a:t>Data provided by Los Angeles Police Department. Last updated: August 14, 2018 </a:t>
            </a:r>
          </a:p>
          <a:p>
            <a:pPr lvl="1" algn="just">
              <a:buFont typeface="Wingdings" pitchFamily="2" charset="2"/>
              <a:buChar char="ü"/>
            </a:pPr>
            <a:r>
              <a:rPr lang="en-US" sz="2100" dirty="0">
                <a:solidFill>
                  <a:srgbClr val="132BC0"/>
                </a:solidFill>
              </a:rPr>
              <a:t>Transcribed from original crime reports that were typed on paper and therefore there may be some inaccuracies within the data. Address fields are only provided to the nearest hundred block in order to maintain privacy. </a:t>
            </a:r>
          </a:p>
          <a:p>
            <a:pPr marL="514350" indent="-514350" algn="just">
              <a:buFont typeface="+mj-lt"/>
              <a:buAutoNum type="romanUcPeriod"/>
            </a:pPr>
            <a:r>
              <a:rPr lang="en-US" sz="2500" dirty="0"/>
              <a:t>Demographic and Socio-Economic Data: Los Angeles Census Reporter</a:t>
            </a:r>
          </a:p>
          <a:p>
            <a:pPr lvl="1" algn="just">
              <a:buFont typeface="Wingdings" pitchFamily="2" charset="2"/>
              <a:buChar char="ü"/>
            </a:pPr>
            <a:r>
              <a:rPr lang="en-US" sz="2100" dirty="0">
                <a:solidFill>
                  <a:srgbClr val="132BC0"/>
                </a:solidFill>
              </a:rPr>
              <a:t>The American Community Survey is at the heart of Census Reporter. </a:t>
            </a:r>
          </a:p>
          <a:p>
            <a:pPr lvl="1" algn="just">
              <a:buFont typeface="Wingdings" pitchFamily="2" charset="2"/>
              <a:buChar char="ü"/>
            </a:pPr>
            <a:r>
              <a:rPr lang="en-US" sz="2100" dirty="0">
                <a:solidFill>
                  <a:srgbClr val="132BC0"/>
                </a:solidFill>
              </a:rPr>
              <a:t>This survey is conducted continuously, and data is released annually in two forms. </a:t>
            </a:r>
          </a:p>
          <a:p>
            <a:pPr lvl="1" algn="just">
              <a:buFont typeface="Wingdings" pitchFamily="2" charset="2"/>
              <a:buChar char="ü"/>
            </a:pPr>
            <a:r>
              <a:rPr lang="en-US" sz="2100" dirty="0">
                <a:solidFill>
                  <a:srgbClr val="132BC0"/>
                </a:solidFill>
              </a:rPr>
              <a:t>We use the 5-year release, which is available for almost all Census geographies, block group and larger. </a:t>
            </a:r>
          </a:p>
          <a:p>
            <a:pPr lvl="1" algn="just">
              <a:buFont typeface="Wingdings" pitchFamily="2" charset="2"/>
              <a:buChar char="ü"/>
            </a:pPr>
            <a:r>
              <a:rPr lang="en-US" sz="2100" dirty="0">
                <a:solidFill>
                  <a:srgbClr val="132BC0"/>
                </a:solidFill>
              </a:rPr>
              <a:t>It provides information on age, sex, race and housing, education, income, occupation, veteran status, ancestry, and other interesting topics. </a:t>
            </a:r>
          </a:p>
        </p:txBody>
      </p:sp>
    </p:spTree>
    <p:extLst>
      <p:ext uri="{BB962C8B-B14F-4D97-AF65-F5344CB8AC3E}">
        <p14:creationId xmlns:p14="http://schemas.microsoft.com/office/powerpoint/2010/main" val="46654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D095-0384-4E74-A61F-43B44B852868}"/>
              </a:ext>
            </a:extLst>
          </p:cNvPr>
          <p:cNvSpPr>
            <a:spLocks noGrp="1"/>
          </p:cNvSpPr>
          <p:nvPr>
            <p:ph type="title"/>
          </p:nvPr>
        </p:nvSpPr>
        <p:spPr>
          <a:xfrm>
            <a:off x="2449136" y="619049"/>
            <a:ext cx="7353614" cy="563968"/>
          </a:xfrm>
        </p:spPr>
        <p:txBody>
          <a:bodyPr>
            <a:normAutofit fontScale="90000"/>
          </a:bodyPr>
          <a:lstStyle/>
          <a:p>
            <a:r>
              <a:rPr lang="en-US" sz="4000" dirty="0"/>
              <a:t>Rest of the presentation</a:t>
            </a:r>
          </a:p>
        </p:txBody>
      </p:sp>
      <p:sp>
        <p:nvSpPr>
          <p:cNvPr id="6" name="TextBox 5">
            <a:extLst>
              <a:ext uri="{FF2B5EF4-FFF2-40B4-BE49-F238E27FC236}">
                <a16:creationId xmlns:a16="http://schemas.microsoft.com/office/drawing/2014/main" id="{AD9DB1C8-1735-7749-A35C-AF4B22EC4708}"/>
              </a:ext>
            </a:extLst>
          </p:cNvPr>
          <p:cNvSpPr txBox="1"/>
          <p:nvPr/>
        </p:nvSpPr>
        <p:spPr>
          <a:xfrm>
            <a:off x="1339702" y="1637414"/>
            <a:ext cx="9583710" cy="36988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3200" dirty="0"/>
              <a:t>Data Cleaning</a:t>
            </a:r>
          </a:p>
          <a:p>
            <a:pPr marL="457200" indent="-457200">
              <a:lnSpc>
                <a:spcPct val="150000"/>
              </a:lnSpc>
              <a:buFont typeface="Arial" panose="020B0604020202020204" pitchFamily="34" charset="0"/>
              <a:buChar char="•"/>
            </a:pPr>
            <a:r>
              <a:rPr lang="en-US" sz="3200" dirty="0"/>
              <a:t>Description</a:t>
            </a:r>
          </a:p>
          <a:p>
            <a:pPr marL="457200" indent="-457200">
              <a:lnSpc>
                <a:spcPct val="150000"/>
              </a:lnSpc>
              <a:buFont typeface="Arial" panose="020B0604020202020204" pitchFamily="34" charset="0"/>
              <a:buChar char="•"/>
            </a:pPr>
            <a:r>
              <a:rPr lang="en-US" sz="3200" dirty="0"/>
              <a:t>Results</a:t>
            </a:r>
          </a:p>
          <a:p>
            <a:pPr marL="457200" indent="-457200">
              <a:lnSpc>
                <a:spcPct val="150000"/>
              </a:lnSpc>
              <a:buFont typeface="Arial" panose="020B0604020202020204" pitchFamily="34" charset="0"/>
              <a:buChar char="•"/>
            </a:pPr>
            <a:r>
              <a:rPr lang="en-US" sz="3200" dirty="0"/>
              <a:t>Conclusions</a:t>
            </a:r>
          </a:p>
          <a:p>
            <a:pPr marL="457200" indent="-457200">
              <a:lnSpc>
                <a:spcPct val="150000"/>
              </a:lnSpc>
              <a:buFont typeface="Arial" panose="020B0604020202020204" pitchFamily="34" charset="0"/>
              <a:buChar char="•"/>
            </a:pPr>
            <a:r>
              <a:rPr lang="en-US" sz="3200" dirty="0"/>
              <a:t>Future Work/Assignments</a:t>
            </a:r>
          </a:p>
        </p:txBody>
      </p:sp>
    </p:spTree>
    <p:extLst>
      <p:ext uri="{BB962C8B-B14F-4D97-AF65-F5344CB8AC3E}">
        <p14:creationId xmlns:p14="http://schemas.microsoft.com/office/powerpoint/2010/main" val="120503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A109-D31F-8447-B07E-2D3B43636355}"/>
              </a:ext>
            </a:extLst>
          </p:cNvPr>
          <p:cNvSpPr>
            <a:spLocks noGrp="1"/>
          </p:cNvSpPr>
          <p:nvPr>
            <p:ph type="title"/>
          </p:nvPr>
        </p:nvSpPr>
        <p:spPr>
          <a:xfrm>
            <a:off x="3029638" y="211673"/>
            <a:ext cx="6021165" cy="713744"/>
          </a:xfrm>
        </p:spPr>
        <p:txBody>
          <a:bodyPr>
            <a:normAutofit fontScale="90000"/>
          </a:bodyPr>
          <a:lstStyle/>
          <a:p>
            <a:r>
              <a:rPr lang="en-US" dirty="0">
                <a:solidFill>
                  <a:schemeClr val="tx1"/>
                </a:solidFill>
              </a:rPr>
              <a:t>2. Data Cleaning</a:t>
            </a:r>
          </a:p>
        </p:txBody>
      </p:sp>
      <p:sp>
        <p:nvSpPr>
          <p:cNvPr id="3" name="TextBox 2">
            <a:extLst>
              <a:ext uri="{FF2B5EF4-FFF2-40B4-BE49-F238E27FC236}">
                <a16:creationId xmlns:a16="http://schemas.microsoft.com/office/drawing/2014/main" id="{A1F923EF-DD6B-D64F-AA57-B0A8C523E221}"/>
              </a:ext>
            </a:extLst>
          </p:cNvPr>
          <p:cNvSpPr txBox="1"/>
          <p:nvPr/>
        </p:nvSpPr>
        <p:spPr>
          <a:xfrm>
            <a:off x="716096" y="1233889"/>
            <a:ext cx="9805012" cy="2785378"/>
          </a:xfrm>
          <a:prstGeom prst="rect">
            <a:avLst/>
          </a:prstGeom>
          <a:noFill/>
        </p:spPr>
        <p:txBody>
          <a:bodyPr wrap="square" rtlCol="0">
            <a:spAutoFit/>
          </a:bodyPr>
          <a:lstStyle/>
          <a:p>
            <a:pPr marL="914400" lvl="1" indent="-457200">
              <a:buAutoNum type="arabicPeriod"/>
            </a:pPr>
            <a:r>
              <a:rPr lang="en-US" sz="2500" dirty="0"/>
              <a:t>Used Pandas to clean and format the data set(s). Code is available on a </a:t>
            </a:r>
            <a:r>
              <a:rPr lang="en-US" sz="2500" dirty="0" err="1"/>
              <a:t>Github</a:t>
            </a:r>
            <a:r>
              <a:rPr lang="en-US" sz="2500" dirty="0"/>
              <a:t> repository</a:t>
            </a:r>
          </a:p>
          <a:p>
            <a:pPr marL="914400" lvl="1" indent="-457200">
              <a:buAutoNum type="arabicPeriod"/>
            </a:pPr>
            <a:r>
              <a:rPr lang="en-US" sz="2500" dirty="0"/>
              <a:t>Create a </a:t>
            </a:r>
            <a:r>
              <a:rPr lang="en-US" sz="2500" dirty="0" err="1"/>
              <a:t>Jupyter</a:t>
            </a:r>
            <a:r>
              <a:rPr lang="en-US" sz="2500" dirty="0"/>
              <a:t> Notebook describing the data exploration and cleanup process</a:t>
            </a:r>
          </a:p>
          <a:p>
            <a:pPr marL="914400" lvl="1" indent="-457200">
              <a:buAutoNum type="arabicPeriod"/>
            </a:pPr>
            <a:r>
              <a:rPr lang="en-US" sz="2500" dirty="0"/>
              <a:t>Create a </a:t>
            </a:r>
            <a:r>
              <a:rPr lang="en-US" sz="2500" dirty="0" err="1"/>
              <a:t>Jupyter</a:t>
            </a:r>
            <a:r>
              <a:rPr lang="en-US" sz="2500" dirty="0"/>
              <a:t> Notebook illustrating the final data analysis</a:t>
            </a:r>
          </a:p>
          <a:p>
            <a:pPr marL="914400" lvl="1" indent="-457200">
              <a:buAutoNum type="arabicPeriod"/>
            </a:pPr>
            <a:endParaRPr lang="en-US" sz="2500" dirty="0"/>
          </a:p>
          <a:p>
            <a:endParaRPr lang="en-US" sz="2500" dirty="0"/>
          </a:p>
        </p:txBody>
      </p:sp>
    </p:spTree>
    <p:extLst>
      <p:ext uri="{BB962C8B-B14F-4D97-AF65-F5344CB8AC3E}">
        <p14:creationId xmlns:p14="http://schemas.microsoft.com/office/powerpoint/2010/main" val="1712794013"/>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{F72DDC90-D15B-3C4A-AA6A-9A4D32741B15}tf10001120</Template>
  <TotalTime>513</TotalTime>
  <Words>1209</Words>
  <Application>Microsoft Macintosh PowerPoint</Application>
  <PresentationFormat>Widescreen</PresentationFormat>
  <Paragraphs>114</Paragraphs>
  <Slides>24</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Gill Sans MT</vt:lpstr>
      <vt:lpstr>Wingdings</vt:lpstr>
      <vt:lpstr>Wingdings 3</vt:lpstr>
      <vt:lpstr>Parcel</vt:lpstr>
      <vt:lpstr>Analysis of Violent Crime in Los Angeles, CA (2010 – 2017)</vt:lpstr>
      <vt:lpstr>Project Requirements</vt:lpstr>
      <vt:lpstr>Motivation</vt:lpstr>
      <vt:lpstr>What are we doing? </vt:lpstr>
      <vt:lpstr>Rest of the presentation</vt:lpstr>
      <vt:lpstr>1. Data Sources</vt:lpstr>
      <vt:lpstr>1. Data Sources</vt:lpstr>
      <vt:lpstr>Rest of the presentation</vt:lpstr>
      <vt:lpstr>2. Data Cleaning</vt:lpstr>
      <vt:lpstr>3. description</vt:lpstr>
      <vt:lpstr>3. Data Description Classification of crime</vt:lpstr>
      <vt:lpstr>Violent Crime in LA City</vt:lpstr>
      <vt:lpstr>3. Description:  Violent vs property</vt:lpstr>
      <vt:lpstr>3. Description by year and month</vt:lpstr>
      <vt:lpstr>3.Description Monthly Trends for top 10 crimes</vt:lpstr>
      <vt:lpstr>3. Description Victims by Sex &amp; age</vt:lpstr>
      <vt:lpstr>Rest of the presentation</vt:lpstr>
      <vt:lpstr>Results</vt:lpstr>
      <vt:lpstr>Results</vt:lpstr>
      <vt:lpstr>Results</vt:lpstr>
      <vt:lpstr>Results</vt:lpstr>
      <vt:lpstr>Conclusions</vt:lpstr>
      <vt:lpstr>Future Work</vt:lpstr>
      <vt:lpstr>Citations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 Shrawantee</dc:creator>
  <cp:lastModifiedBy>Saha, Shrawantee</cp:lastModifiedBy>
  <cp:revision>80</cp:revision>
  <dcterms:created xsi:type="dcterms:W3CDTF">2018-08-18T17:50:26Z</dcterms:created>
  <dcterms:modified xsi:type="dcterms:W3CDTF">2018-08-21T17:52:31Z</dcterms:modified>
</cp:coreProperties>
</file>