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74" r:id="rId6"/>
    <p:sldId id="261" r:id="rId7"/>
    <p:sldId id="275" r:id="rId8"/>
    <p:sldId id="276" r:id="rId9"/>
    <p:sldId id="277" r:id="rId10"/>
    <p:sldId id="271" r:id="rId11"/>
    <p:sldId id="272" r:id="rId12"/>
    <p:sldId id="273" r:id="rId13"/>
    <p:sldId id="269" r:id="rId14"/>
    <p:sldId id="268" r:id="rId15"/>
    <p:sldId id="282" r:id="rId16"/>
    <p:sldId id="278" r:id="rId17"/>
    <p:sldId id="267" r:id="rId18"/>
    <p:sldId id="263" r:id="rId19"/>
    <p:sldId id="264" r:id="rId20"/>
    <p:sldId id="265" r:id="rId21"/>
    <p:sldId id="279" r:id="rId22"/>
    <p:sldId id="266" r:id="rId23"/>
    <p:sldId id="280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9"/>
    <p:restoredTop sz="94635"/>
  </p:normalViewPr>
  <p:slideViewPr>
    <p:cSldViewPr snapToGrid="0" snapToObjects="1">
      <p:cViewPr varScale="1">
        <p:scale>
          <a:sx n="125" d="100"/>
          <a:sy n="125" d="100"/>
        </p:scale>
        <p:origin x="1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2D9-5BB2-0E43-9C83-52819BF7F2F6}" type="datetimeFigureOut">
              <a:rPr lang="en-US" smtClean="0"/>
              <a:t>8/18/18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79E-0DF1-EC45-A905-C970D319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24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2D9-5BB2-0E43-9C83-52819BF7F2F6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79E-0DF1-EC45-A905-C970D319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7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2D9-5BB2-0E43-9C83-52819BF7F2F6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79E-0DF1-EC45-A905-C970D319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3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2D9-5BB2-0E43-9C83-52819BF7F2F6}" type="datetimeFigureOut">
              <a:rPr lang="en-US" smtClean="0"/>
              <a:t>8/18/18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79E-0DF1-EC45-A905-C970D319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2D9-5BB2-0E43-9C83-52819BF7F2F6}" type="datetimeFigureOut">
              <a:rPr lang="en-US" smtClean="0"/>
              <a:t>8/18/18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79E-0DF1-EC45-A905-C970D319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2D9-5BB2-0E43-9C83-52819BF7F2F6}" type="datetimeFigureOut">
              <a:rPr lang="en-US" smtClean="0"/>
              <a:t>8/18/18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79E-0DF1-EC45-A905-C970D319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2D9-5BB2-0E43-9C83-52819BF7F2F6}" type="datetimeFigureOut">
              <a:rPr lang="en-US" smtClean="0"/>
              <a:t>8/18/18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79E-0DF1-EC45-A905-C970D319B40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2D9-5BB2-0E43-9C83-52819BF7F2F6}" type="datetimeFigureOut">
              <a:rPr lang="en-US" smtClean="0"/>
              <a:t>8/18/18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79E-0DF1-EC45-A905-C970D319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7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2D9-5BB2-0E43-9C83-52819BF7F2F6}" type="datetimeFigureOut">
              <a:rPr lang="en-US" smtClean="0"/>
              <a:t>8/18/18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79E-0DF1-EC45-A905-C970D319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0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2D9-5BB2-0E43-9C83-52819BF7F2F6}" type="datetimeFigureOut">
              <a:rPr lang="en-US" smtClean="0"/>
              <a:t>8/18/18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79E-0DF1-EC45-A905-C970D319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5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B60B2D9-5BB2-0E43-9C83-52819BF7F2F6}" type="datetimeFigureOut">
              <a:rPr lang="en-US" smtClean="0"/>
              <a:t>8/18/18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8879E-0DF1-EC45-A905-C970D319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3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B60B2D9-5BB2-0E43-9C83-52819BF7F2F6}" type="datetimeFigureOut">
              <a:rPr lang="en-US" smtClean="0"/>
              <a:t>8/18/18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9C8879E-0DF1-EC45-A905-C970D319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js.gov/index.cfm?ty=tp&amp;tid=9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folium/" TargetMode="External"/><Relationship Id="rId2" Type="http://schemas.openxmlformats.org/officeDocument/2006/relationships/hyperlink" Target="https://censusreporter.org/profiles/16000US0644000-los-angeles-ca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B536-9ACE-4DDF-8119-54F597D11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1668" y="4430981"/>
            <a:ext cx="8915400" cy="160250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Analysis of Violent Crime Trends in Los Angeles, CA (2010 – 2017)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9A617-D06E-413A-B427-896482043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7992" y="6030063"/>
            <a:ext cx="8915399" cy="747404"/>
          </a:xfrm>
        </p:spPr>
        <p:txBody>
          <a:bodyPr>
            <a:normAutofit/>
          </a:bodyPr>
          <a:lstStyle/>
          <a:p>
            <a:r>
              <a:rPr lang="en-US" dirty="0"/>
              <a:t>Jon Heston, Eleanora Trittipo, Shrawantee Saha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9ABFE61-B9EC-4A11-A6C5-618D93A8E989}"/>
              </a:ext>
            </a:extLst>
          </p:cNvPr>
          <p:cNvSpPr txBox="1">
            <a:spLocks/>
          </p:cNvSpPr>
          <p:nvPr/>
        </p:nvSpPr>
        <p:spPr>
          <a:xfrm>
            <a:off x="9501494" y="3405793"/>
            <a:ext cx="2375574" cy="4615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Los Angeles, CA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FF48A-8950-9E4B-8398-C390CB3AA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14" y="118753"/>
            <a:ext cx="9140780" cy="43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07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6C6B-5618-EF44-A78F-79CA45E5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293" y="285071"/>
            <a:ext cx="7729728" cy="1188720"/>
          </a:xfrm>
        </p:spPr>
        <p:txBody>
          <a:bodyPr/>
          <a:lstStyle/>
          <a:p>
            <a:r>
              <a:rPr lang="en-US" dirty="0"/>
              <a:t>Description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E0C7-99CA-F04B-9AEE-E8504316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07" y="1624791"/>
            <a:ext cx="10243753" cy="4430021"/>
          </a:xfrm>
        </p:spPr>
        <p:txBody>
          <a:bodyPr>
            <a:normAutofit/>
          </a:bodyPr>
          <a:lstStyle/>
          <a:p>
            <a:r>
              <a:rPr lang="en-US" sz="2800" dirty="0"/>
              <a:t>Number of observations (raw dataset) : 1,800,985</a:t>
            </a:r>
          </a:p>
          <a:p>
            <a:r>
              <a:rPr lang="en-US" sz="2800" dirty="0"/>
              <a:t>Number of observations (after cleanup) : </a:t>
            </a:r>
            <a:r>
              <a:rPr lang="en-US" sz="2800" dirty="0">
                <a:solidFill>
                  <a:srgbClr val="FF0000"/>
                </a:solidFill>
              </a:rPr>
              <a:t>????</a:t>
            </a:r>
          </a:p>
          <a:p>
            <a:r>
              <a:rPr lang="en-US" sz="2800" dirty="0"/>
              <a:t>Years (raw dataset) : 2010 to 2018 (August)</a:t>
            </a:r>
          </a:p>
          <a:p>
            <a:r>
              <a:rPr lang="en-US" sz="2800" dirty="0"/>
              <a:t>Years (included in our analysis): 2010 to 2017</a:t>
            </a:r>
          </a:p>
        </p:txBody>
      </p:sp>
    </p:spTree>
    <p:extLst>
      <p:ext uri="{BB962C8B-B14F-4D97-AF65-F5344CB8AC3E}">
        <p14:creationId xmlns:p14="http://schemas.microsoft.com/office/powerpoint/2010/main" val="154612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92E4-EEE3-CD4C-BC99-0922259A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416" y="223286"/>
            <a:ext cx="8476448" cy="1188720"/>
          </a:xfrm>
        </p:spPr>
        <p:txBody>
          <a:bodyPr/>
          <a:lstStyle/>
          <a:p>
            <a:r>
              <a:rPr lang="en-US" dirty="0"/>
              <a:t>Data Description:</a:t>
            </a:r>
            <a:br>
              <a:rPr lang="en-US" dirty="0"/>
            </a:br>
            <a:r>
              <a:rPr lang="en-US" dirty="0"/>
              <a:t>Classification of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D25A-F0AE-9C4E-B2F1-8130134BF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581664"/>
            <a:ext cx="10663881" cy="4547287"/>
          </a:xfrm>
        </p:spPr>
        <p:txBody>
          <a:bodyPr>
            <a:noAutofit/>
          </a:bodyPr>
          <a:lstStyle/>
          <a:p>
            <a:r>
              <a:rPr lang="en-US" sz="2400" dirty="0"/>
              <a:t>US Department of Justice classifies crime in two major groups: </a:t>
            </a:r>
          </a:p>
          <a:p>
            <a:pPr lvl="1"/>
            <a:r>
              <a:rPr lang="en-US" sz="2400" dirty="0"/>
              <a:t>Violent Crime </a:t>
            </a:r>
          </a:p>
          <a:p>
            <a:pPr lvl="1"/>
            <a:r>
              <a:rPr lang="en-US" sz="2400" dirty="0"/>
              <a:t>Property Crime</a:t>
            </a:r>
          </a:p>
          <a:p>
            <a:r>
              <a:rPr lang="en-US" sz="2400" b="1" dirty="0"/>
              <a:t>Violent crime includes</a:t>
            </a:r>
            <a:endParaRPr lang="en-US" sz="2400" dirty="0"/>
          </a:p>
          <a:p>
            <a:pPr lvl="4"/>
            <a:r>
              <a:rPr lang="en-US" sz="2400" dirty="0"/>
              <a:t>Homicide</a:t>
            </a:r>
          </a:p>
          <a:p>
            <a:pPr lvl="4"/>
            <a:r>
              <a:rPr lang="en-US" sz="2400" dirty="0"/>
              <a:t>Rape</a:t>
            </a:r>
          </a:p>
          <a:p>
            <a:pPr lvl="4"/>
            <a:r>
              <a:rPr lang="en-US" sz="2400" dirty="0"/>
              <a:t>Robbery</a:t>
            </a:r>
          </a:p>
          <a:p>
            <a:pPr lvl="4"/>
            <a:r>
              <a:rPr lang="en-US" sz="2400" dirty="0"/>
              <a:t>Assault</a:t>
            </a:r>
          </a:p>
          <a:p>
            <a:pPr lvl="4"/>
            <a:r>
              <a:rPr lang="en-US" sz="2400" dirty="0"/>
              <a:t>Purse snatching and pocket picking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001A8-626A-9344-B9A0-0D5E12B99F71}"/>
              </a:ext>
            </a:extLst>
          </p:cNvPr>
          <p:cNvSpPr txBox="1"/>
          <p:nvPr/>
        </p:nvSpPr>
        <p:spPr>
          <a:xfrm>
            <a:off x="642552" y="6141307"/>
            <a:ext cx="1103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*For more information: </a:t>
            </a:r>
            <a:r>
              <a:rPr lang="en-US" dirty="0">
                <a:hlinkClick r:id="rId2"/>
              </a:rPr>
              <a:t>https://www.bjs.gov/index.cfm?ty=tp&amp;tid=93</a:t>
            </a:r>
            <a:r>
              <a:rPr lang="en-US" dirty="0"/>
              <a:t> (as viewed on 18</a:t>
            </a:r>
            <a:r>
              <a:rPr lang="en-US" baseline="30000" dirty="0"/>
              <a:t>th</a:t>
            </a:r>
            <a:r>
              <a:rPr lang="en-US" dirty="0"/>
              <a:t> August 2018)</a:t>
            </a:r>
          </a:p>
        </p:txBody>
      </p:sp>
    </p:spTree>
    <p:extLst>
      <p:ext uri="{BB962C8B-B14F-4D97-AF65-F5344CB8AC3E}">
        <p14:creationId xmlns:p14="http://schemas.microsoft.com/office/powerpoint/2010/main" val="144320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302F-143C-5544-84B1-7EC73927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298" y="173859"/>
            <a:ext cx="7729728" cy="1188720"/>
          </a:xfrm>
        </p:spPr>
        <p:txBody>
          <a:bodyPr/>
          <a:lstStyle/>
          <a:p>
            <a:r>
              <a:rPr lang="en-US" dirty="0"/>
              <a:t>Data Description: </a:t>
            </a:r>
            <a:br>
              <a:rPr lang="en-US" dirty="0"/>
            </a:br>
            <a:r>
              <a:rPr lang="en-US" dirty="0"/>
              <a:t>Violent Crime in LA 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38051-36FC-0244-8A55-C66113CDDD9D}"/>
              </a:ext>
            </a:extLst>
          </p:cNvPr>
          <p:cNvSpPr txBox="1"/>
          <p:nvPr/>
        </p:nvSpPr>
        <p:spPr>
          <a:xfrm>
            <a:off x="9700054" y="173859"/>
            <a:ext cx="1902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Need to clean this one!!!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5500F2-410F-6A4E-B540-0D72DB7DAC0F}"/>
              </a:ext>
            </a:extLst>
          </p:cNvPr>
          <p:cNvSpPr/>
          <p:nvPr/>
        </p:nvSpPr>
        <p:spPr>
          <a:xfrm>
            <a:off x="679622" y="1533102"/>
            <a:ext cx="103178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"BATTERY - SIMPLE ASSAULT", "ASSAULT WITH DEADLY WEAPON, AGGRAVATED ASSAULT", "ROBBERY", "THEFT PERSON","INTIMATE PARTNER - AGGRAVATED ASSAULT", "BURGLARY, ATTEMPTED", "BATTERY WITH SEXUAL CONTACT", "RAPE, FORCIBLE", "CHILD ABUSE (PHYSICAL) - SIMPLE ASSAULT", "CRM AGNST CHLD (13 OR UNTER) (14-15 &amp; SUSP 10 YRS OLDER)0060", "CHILD NEGLECT (SEE 300 W.I.C.)", "BATTERY POLICE (SIMPLE)", "SEX, UNLAWFUL", "DISCHARGE FIREARMS/SHOTS FIRED", "ARSON","OTHER ASSAULT", "CRIMINAL HOMICIDE", "SHOTS FIRED AT INHABITED DWELLING", "EXTORTION", "KIDNAPPING", "ORAL COPULATION", "SEXUAL PENETRATION WITH A FOREIGN OBJECT", "CHILD ABUSE (PHYSICAL) - AGGRAVATED ASSAULT", "ASSAULT WITH DEADLY WEAPON ON POLICE OFFICER", "THROWING OBJECT AT MOVING VEHICLE", "LEWD CONDUCT", "SODOMY/SECUAL CONTACT B/W PENIS OF ONE PERS TO ANUS OTH 0007=02", "CHILD STEALING", "RAPE, ATTEMPTED", "FALSE IMPRISONMENT", "KIDNAPPING - GRAND ATTEMPT", "SEXUAL PENETRATION W/FOREIGN OBJECT", "PIMPING", "CRIM AGNST CHLD (13 OR UNDER) (14-15 &amp; SUSP 10 YRS OLDER)", "SEX,UNLAWFUL(INC MUTUAL CONSENT, PENETRATION W/ FRGN OBJ0059", "BATTERY ON A FIREFIGHTER", "THEFT FROM PERSON - ATTEMPT", "SHOTS FIRED AT MOVING VEHICLE, TRAIN OR AIRCRAFT", "SEX,UNLAWFUL(INC MUTUAL CONSENT, PENETRATION W/ FRGN OBJ", "HUMAN TRAFFICKING - COMMERCIAL SEX ACTS", "SODOMY/SEXUAL CONTACT B/W PENIS OF ONE PERS TO ANUS OTH", "LEWD/LASCIVIOUS ACTS WITH CHILD", "CHILD PORNOGRAPHY", "LYNCHING", "DRUGS, TO A MINOR", "HUMAN TRAFFICKING - INVOLUNTARY SERVITUDE", "LYNCHING - ATTEMPTED", "INCITING A RIOT", "INCEST (SEXUAL ACTS BETWEEN BLOOD RELATIVES)", "ABORTION/ILLEGAL", "MANSLAUGHTER, NEGLIGENT", "TRAIN WRECKING"]</a:t>
            </a:r>
          </a:p>
        </p:txBody>
      </p:sp>
    </p:spTree>
    <p:extLst>
      <p:ext uri="{BB962C8B-B14F-4D97-AF65-F5344CB8AC3E}">
        <p14:creationId xmlns:p14="http://schemas.microsoft.com/office/powerpoint/2010/main" val="2106428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B42852-F904-F54B-8297-9F771594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82" y="105474"/>
            <a:ext cx="4841459" cy="759498"/>
          </a:xfrm>
        </p:spPr>
        <p:txBody>
          <a:bodyPr>
            <a:normAutofit fontScale="90000"/>
          </a:bodyPr>
          <a:lstStyle/>
          <a:p>
            <a:r>
              <a:rPr lang="en-US" dirty="0"/>
              <a:t>Trends from our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591FE-EB38-0949-8A8A-3724CAC605FC}"/>
              </a:ext>
            </a:extLst>
          </p:cNvPr>
          <p:cNvSpPr txBox="1"/>
          <p:nvPr/>
        </p:nvSpPr>
        <p:spPr>
          <a:xfrm>
            <a:off x="8019535" y="345989"/>
            <a:ext cx="3620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Need a legend here as well: </a:t>
            </a:r>
          </a:p>
          <a:p>
            <a:r>
              <a:rPr lang="en-US" dirty="0">
                <a:solidFill>
                  <a:srgbClr val="FF0000"/>
                </a:solidFill>
              </a:rPr>
              <a:t>For the year? I Am assuming this is for all the years in our dataset for the years 2010 to 2017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508DA1-86BA-8B40-AB46-7DE41C61C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459" y="946153"/>
            <a:ext cx="8319248" cy="5546166"/>
          </a:xfrm>
        </p:spPr>
      </p:pic>
    </p:spTree>
    <p:extLst>
      <p:ext uri="{BB962C8B-B14F-4D97-AF65-F5344CB8AC3E}">
        <p14:creationId xmlns:p14="http://schemas.microsoft.com/office/powerpoint/2010/main" val="51118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60049F-DC31-A24C-8F8B-1F2408613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313" y="994504"/>
            <a:ext cx="9648205" cy="556391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323AEB7-BC1E-0949-9F29-15387A72D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82" y="105474"/>
            <a:ext cx="4841459" cy="759498"/>
          </a:xfrm>
        </p:spPr>
        <p:txBody>
          <a:bodyPr>
            <a:normAutofit fontScale="90000"/>
          </a:bodyPr>
          <a:lstStyle/>
          <a:p>
            <a:r>
              <a:rPr lang="en-US" dirty="0"/>
              <a:t>Trends from our data</a:t>
            </a:r>
          </a:p>
        </p:txBody>
      </p:sp>
    </p:spTree>
    <p:extLst>
      <p:ext uri="{BB962C8B-B14F-4D97-AF65-F5344CB8AC3E}">
        <p14:creationId xmlns:p14="http://schemas.microsoft.com/office/powerpoint/2010/main" val="1832960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EBFF9F-C372-6B4F-9756-908097B3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82" y="105474"/>
            <a:ext cx="4841459" cy="759498"/>
          </a:xfrm>
        </p:spPr>
        <p:txBody>
          <a:bodyPr>
            <a:normAutofit fontScale="90000"/>
          </a:bodyPr>
          <a:lstStyle/>
          <a:p>
            <a:r>
              <a:rPr lang="en-US" dirty="0"/>
              <a:t>Trends from our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78DB83-8A8B-6649-8A26-E078DAEB7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31" y="1070969"/>
            <a:ext cx="8490967" cy="566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22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D095-0384-4E74-A61F-43B44B85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298" y="482779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Flow of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DB1C8-1735-7749-A35C-AF4B22EC4708}"/>
              </a:ext>
            </a:extLst>
          </p:cNvPr>
          <p:cNvSpPr txBox="1"/>
          <p:nvPr/>
        </p:nvSpPr>
        <p:spPr>
          <a:xfrm>
            <a:off x="1220191" y="1883572"/>
            <a:ext cx="95949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strike="sngStrike" dirty="0"/>
              <a:t>Questions</a:t>
            </a:r>
          </a:p>
          <a:p>
            <a:pPr marL="342900" indent="-342900">
              <a:buAutoNum type="arabicPeriod"/>
            </a:pPr>
            <a:r>
              <a:rPr lang="en-US" sz="3200" strike="sngStrike" dirty="0"/>
              <a:t>Data Sources</a:t>
            </a:r>
          </a:p>
          <a:p>
            <a:pPr marL="342900" indent="-342900">
              <a:buAutoNum type="arabicPeriod"/>
            </a:pPr>
            <a:r>
              <a:rPr lang="en-US" sz="3200" strike="sngStrike" dirty="0"/>
              <a:t>Data Cleaning &amp; Technical Applications</a:t>
            </a:r>
          </a:p>
          <a:p>
            <a:pPr marL="342900" indent="-342900">
              <a:buAutoNum type="arabicPeriod"/>
            </a:pPr>
            <a:r>
              <a:rPr lang="en-US" sz="3200" strike="sngStrike" dirty="0"/>
              <a:t>Data Description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Results</a:t>
            </a:r>
          </a:p>
          <a:p>
            <a:pPr marL="342900" indent="-342900">
              <a:buAutoNum type="arabicPeriod"/>
            </a:pPr>
            <a:r>
              <a:rPr lang="en-US" sz="3200" dirty="0"/>
              <a:t>Conclusions</a:t>
            </a:r>
          </a:p>
          <a:p>
            <a:pPr marL="342900" indent="-342900">
              <a:buAutoNum type="arabicPeriod"/>
            </a:pPr>
            <a:r>
              <a:rPr lang="en-US" sz="3200" dirty="0"/>
              <a:t>Future Work/Assignments</a:t>
            </a:r>
          </a:p>
        </p:txBody>
      </p:sp>
    </p:spTree>
    <p:extLst>
      <p:ext uri="{BB962C8B-B14F-4D97-AF65-F5344CB8AC3E}">
        <p14:creationId xmlns:p14="http://schemas.microsoft.com/office/powerpoint/2010/main" val="2080924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FCDBBB-BD50-0644-8E45-85BBA8865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78" y="1106187"/>
            <a:ext cx="7359091" cy="47879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D53F7D5-6FBD-2E4D-9BFE-FEE56BDE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82" y="105474"/>
            <a:ext cx="4841459" cy="75949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9A4C5-105B-8E46-91D1-CFC71A5C4BD4}"/>
              </a:ext>
            </a:extLst>
          </p:cNvPr>
          <p:cNvSpPr txBox="1"/>
          <p:nvPr/>
        </p:nvSpPr>
        <p:spPr>
          <a:xfrm>
            <a:off x="8204886" y="864972"/>
            <a:ext cx="3311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Need a legend for this pie chart</a:t>
            </a:r>
          </a:p>
        </p:txBody>
      </p:sp>
    </p:spTree>
    <p:extLst>
      <p:ext uri="{BB962C8B-B14F-4D97-AF65-F5344CB8AC3E}">
        <p14:creationId xmlns:p14="http://schemas.microsoft.com/office/powerpoint/2010/main" val="480767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7BE7-C968-4C6E-B64E-28E7C87E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82" y="105474"/>
            <a:ext cx="4841459" cy="75949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0EB01D-266E-0243-A4B4-0268ADA7C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984" y="1037968"/>
            <a:ext cx="9700054" cy="5542064"/>
          </a:xfrm>
        </p:spPr>
      </p:pic>
    </p:spTree>
    <p:extLst>
      <p:ext uri="{BB962C8B-B14F-4D97-AF65-F5344CB8AC3E}">
        <p14:creationId xmlns:p14="http://schemas.microsoft.com/office/powerpoint/2010/main" val="796429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9E8F3-492A-7D4C-B004-5C27B1F91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055" y="1016031"/>
            <a:ext cx="8426664" cy="561777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8C4C8C6-BF92-594C-977C-77D44E77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82" y="105474"/>
            <a:ext cx="4841459" cy="75949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0208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2BD7-5B74-42AC-B344-097090A2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858" y="366532"/>
            <a:ext cx="8911687" cy="728701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0C703-4583-4865-9A82-536B44D24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55" y="1221057"/>
            <a:ext cx="11285671" cy="5229170"/>
          </a:xfrm>
        </p:spPr>
        <p:txBody>
          <a:bodyPr>
            <a:noAutofit/>
          </a:bodyPr>
          <a:lstStyle/>
          <a:p>
            <a:r>
              <a:rPr lang="en-US" sz="2000" dirty="0"/>
              <a:t>The technical requirements for Project 1 are as follows.</a:t>
            </a:r>
          </a:p>
          <a:p>
            <a:pPr lvl="1"/>
            <a:r>
              <a:rPr lang="en-US" sz="2000" dirty="0"/>
              <a:t>Use Pandas to clean and format your data set(s)</a:t>
            </a:r>
          </a:p>
          <a:p>
            <a:pPr lvl="1"/>
            <a:r>
              <a:rPr lang="en-US" sz="2000" dirty="0"/>
              <a:t>Create a </a:t>
            </a:r>
            <a:r>
              <a:rPr lang="en-US" sz="2000" dirty="0" err="1"/>
              <a:t>Jupyter</a:t>
            </a:r>
            <a:r>
              <a:rPr lang="en-US" sz="2000" dirty="0"/>
              <a:t> Notebook describing the data exploration and cleanup process</a:t>
            </a:r>
          </a:p>
          <a:p>
            <a:pPr lvl="1"/>
            <a:r>
              <a:rPr lang="en-US" sz="2000" dirty="0"/>
              <a:t>Create a </a:t>
            </a:r>
            <a:r>
              <a:rPr lang="en-US" sz="2000" dirty="0" err="1"/>
              <a:t>Jupyter</a:t>
            </a:r>
            <a:r>
              <a:rPr lang="en-US" sz="2000" dirty="0"/>
              <a:t> Notebook illustrating the final data analysis</a:t>
            </a:r>
          </a:p>
          <a:p>
            <a:pPr lvl="1"/>
            <a:r>
              <a:rPr lang="en-US" sz="2000" dirty="0"/>
              <a:t>Use Matplotlib to create a total of 6-8 visualizations of your data (ideally, at least 2 per "question" you ask of your data)</a:t>
            </a:r>
          </a:p>
          <a:p>
            <a:pPr lvl="1"/>
            <a:r>
              <a:rPr lang="en-US" sz="2000" dirty="0"/>
              <a:t>Save PNG images of your visualizations to distribute to the class and instructional team, and for inclusion in your presentation</a:t>
            </a:r>
          </a:p>
          <a:p>
            <a:pPr lvl="1"/>
            <a:r>
              <a:rPr lang="en-US" sz="2000" dirty="0"/>
              <a:t>Optionally, use at least one API, if you can find an API with data pertinent to your primary research questions</a:t>
            </a:r>
          </a:p>
          <a:p>
            <a:pPr lvl="1"/>
            <a:r>
              <a:rPr lang="en-US" sz="2000" dirty="0"/>
              <a:t>Create a write-up summarizing your major findings. This should include a heading for each "question" you asked of your data, and under each heading, a short description of what you found and any relevant plots.</a:t>
            </a:r>
          </a:p>
        </p:txBody>
      </p:sp>
    </p:spTree>
    <p:extLst>
      <p:ext uri="{BB962C8B-B14F-4D97-AF65-F5344CB8AC3E}">
        <p14:creationId xmlns:p14="http://schemas.microsoft.com/office/powerpoint/2010/main" val="676392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9F800-7822-3A47-8CFB-E9EB1A30F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81" y="1143258"/>
            <a:ext cx="7819437" cy="5212959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56C5B34-CA34-F34D-86F2-F9829AEE4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82" y="105474"/>
            <a:ext cx="4841459" cy="75949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691755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D095-0384-4E74-A61F-43B44B85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298" y="482779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Flow of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DB1C8-1735-7749-A35C-AF4B22EC4708}"/>
              </a:ext>
            </a:extLst>
          </p:cNvPr>
          <p:cNvSpPr txBox="1"/>
          <p:nvPr/>
        </p:nvSpPr>
        <p:spPr>
          <a:xfrm>
            <a:off x="1220191" y="1883572"/>
            <a:ext cx="95949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strike="sngStrike" dirty="0"/>
              <a:t>Questions</a:t>
            </a:r>
          </a:p>
          <a:p>
            <a:pPr marL="342900" indent="-342900">
              <a:buAutoNum type="arabicPeriod"/>
            </a:pPr>
            <a:r>
              <a:rPr lang="en-US" sz="3200" strike="sngStrike" dirty="0"/>
              <a:t>Data Sources</a:t>
            </a:r>
          </a:p>
          <a:p>
            <a:pPr marL="342900" indent="-342900">
              <a:buAutoNum type="arabicPeriod"/>
            </a:pPr>
            <a:r>
              <a:rPr lang="en-US" sz="3200" strike="sngStrike" dirty="0"/>
              <a:t>Data Cleaning &amp; Technical Applications</a:t>
            </a:r>
          </a:p>
          <a:p>
            <a:pPr marL="342900" indent="-342900">
              <a:buAutoNum type="arabicPeriod"/>
            </a:pPr>
            <a:r>
              <a:rPr lang="en-US" sz="3200" strike="sngStrike" dirty="0"/>
              <a:t>Data Description</a:t>
            </a:r>
          </a:p>
          <a:p>
            <a:pPr marL="342900" indent="-342900">
              <a:buAutoNum type="arabicPeriod"/>
            </a:pPr>
            <a:r>
              <a:rPr lang="en-US" sz="3200" strike="sngStrike" dirty="0"/>
              <a:t>Results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Conclusions</a:t>
            </a:r>
          </a:p>
          <a:p>
            <a:pPr marL="342900" indent="-342900">
              <a:buAutoNum type="arabicPeriod"/>
            </a:pPr>
            <a:r>
              <a:rPr lang="en-US" sz="3200" dirty="0"/>
              <a:t>Future Work/Assignments</a:t>
            </a:r>
          </a:p>
        </p:txBody>
      </p:sp>
    </p:spTree>
    <p:extLst>
      <p:ext uri="{BB962C8B-B14F-4D97-AF65-F5344CB8AC3E}">
        <p14:creationId xmlns:p14="http://schemas.microsoft.com/office/powerpoint/2010/main" val="1864573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7BE7-C968-4C6E-B64E-28E7C87E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232" y="290477"/>
            <a:ext cx="9765964" cy="128089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F821-166E-43EC-9FC5-16D24568E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251" y="1705233"/>
            <a:ext cx="10255361" cy="4205990"/>
          </a:xfrm>
        </p:spPr>
        <p:txBody>
          <a:bodyPr/>
          <a:lstStyle/>
          <a:p>
            <a:pPr algn="just"/>
            <a:r>
              <a:rPr lang="en-US" dirty="0"/>
              <a:t>1. </a:t>
            </a:r>
          </a:p>
          <a:p>
            <a:pPr algn="just"/>
            <a:r>
              <a:rPr lang="en-US" dirty="0"/>
              <a:t>2. </a:t>
            </a:r>
          </a:p>
          <a:p>
            <a:pPr algn="just"/>
            <a:r>
              <a:rPr lang="en-US" dirty="0"/>
              <a:t>3.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47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D095-0384-4E74-A61F-43B44B85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298" y="482779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Flow of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DB1C8-1735-7749-A35C-AF4B22EC4708}"/>
              </a:ext>
            </a:extLst>
          </p:cNvPr>
          <p:cNvSpPr txBox="1"/>
          <p:nvPr/>
        </p:nvSpPr>
        <p:spPr>
          <a:xfrm>
            <a:off x="1220191" y="1883572"/>
            <a:ext cx="95949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strike="sngStrike" dirty="0"/>
              <a:t>Questions</a:t>
            </a:r>
          </a:p>
          <a:p>
            <a:pPr marL="342900" indent="-342900">
              <a:buAutoNum type="arabicPeriod"/>
            </a:pPr>
            <a:r>
              <a:rPr lang="en-US" sz="3200" strike="sngStrike" dirty="0"/>
              <a:t>Data Sources</a:t>
            </a:r>
          </a:p>
          <a:p>
            <a:pPr marL="342900" indent="-342900">
              <a:buAutoNum type="arabicPeriod"/>
            </a:pPr>
            <a:r>
              <a:rPr lang="en-US" sz="3200" strike="sngStrike" dirty="0"/>
              <a:t>Data Cleaning &amp; Technical Applications</a:t>
            </a:r>
          </a:p>
          <a:p>
            <a:pPr marL="342900" indent="-342900">
              <a:buAutoNum type="arabicPeriod"/>
            </a:pPr>
            <a:r>
              <a:rPr lang="en-US" sz="3200" strike="sngStrike" dirty="0"/>
              <a:t>Data Description</a:t>
            </a:r>
          </a:p>
          <a:p>
            <a:pPr marL="342900" indent="-342900">
              <a:buAutoNum type="arabicPeriod"/>
            </a:pPr>
            <a:r>
              <a:rPr lang="en-US" sz="3200" strike="sngStrike" dirty="0"/>
              <a:t>Results</a:t>
            </a:r>
          </a:p>
          <a:p>
            <a:pPr marL="342900" indent="-342900">
              <a:buAutoNum type="arabicPeriod"/>
            </a:pPr>
            <a:r>
              <a:rPr lang="en-US" sz="3200" strike="sngStrike" dirty="0"/>
              <a:t>Conclusions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Future Work/Assignments</a:t>
            </a:r>
          </a:p>
        </p:txBody>
      </p:sp>
    </p:spTree>
    <p:extLst>
      <p:ext uri="{BB962C8B-B14F-4D97-AF65-F5344CB8AC3E}">
        <p14:creationId xmlns:p14="http://schemas.microsoft.com/office/powerpoint/2010/main" val="290427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B5BE-8818-1D40-AA3D-4804BA12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3755-FC78-F441-92C0-9F6CC6698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53412"/>
            <a:ext cx="7729728" cy="3586615"/>
          </a:xfrm>
        </p:spPr>
        <p:txBody>
          <a:bodyPr/>
          <a:lstStyle/>
          <a:p>
            <a:r>
              <a:rPr lang="en-US" dirty="0"/>
              <a:t>1. https://</a:t>
            </a:r>
            <a:r>
              <a:rPr lang="en-US" dirty="0" err="1"/>
              <a:t>blog.dominodatalab.com</a:t>
            </a:r>
            <a:r>
              <a:rPr lang="en-US" dirty="0"/>
              <a:t>/creating-interactive-crime-maps-with-folium/</a:t>
            </a:r>
          </a:p>
        </p:txBody>
      </p:sp>
    </p:spTree>
    <p:extLst>
      <p:ext uri="{BB962C8B-B14F-4D97-AF65-F5344CB8AC3E}">
        <p14:creationId xmlns:p14="http://schemas.microsoft.com/office/powerpoint/2010/main" val="18467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D095-0384-4E74-A61F-43B44B85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298" y="482779"/>
            <a:ext cx="7729728" cy="930385"/>
          </a:xfrm>
        </p:spPr>
        <p:txBody>
          <a:bodyPr>
            <a:normAutofit/>
          </a:bodyPr>
          <a:lstStyle/>
          <a:p>
            <a:r>
              <a:rPr lang="en-US" sz="4000" dirty="0"/>
              <a:t>Flow of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DB1C8-1735-7749-A35C-AF4B22EC4708}"/>
              </a:ext>
            </a:extLst>
          </p:cNvPr>
          <p:cNvSpPr txBox="1"/>
          <p:nvPr/>
        </p:nvSpPr>
        <p:spPr>
          <a:xfrm>
            <a:off x="1220191" y="1883572"/>
            <a:ext cx="95949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Questions</a:t>
            </a:r>
          </a:p>
          <a:p>
            <a:pPr marL="342900" indent="-342900">
              <a:buAutoNum type="arabicPeriod"/>
            </a:pPr>
            <a:r>
              <a:rPr lang="en-US" sz="3200" dirty="0"/>
              <a:t>Data Sources</a:t>
            </a:r>
          </a:p>
          <a:p>
            <a:pPr marL="342900" indent="-342900">
              <a:buAutoNum type="arabicPeriod"/>
            </a:pPr>
            <a:r>
              <a:rPr lang="en-US" sz="3200" dirty="0"/>
              <a:t>Data Cleaning &amp; Technical Applications</a:t>
            </a:r>
          </a:p>
          <a:p>
            <a:pPr marL="342900" indent="-342900">
              <a:buAutoNum type="arabicPeriod"/>
            </a:pPr>
            <a:r>
              <a:rPr lang="en-US" sz="3200" dirty="0"/>
              <a:t>Data Description</a:t>
            </a:r>
          </a:p>
          <a:p>
            <a:pPr marL="342900" indent="-342900">
              <a:buAutoNum type="arabicPeriod"/>
            </a:pPr>
            <a:r>
              <a:rPr lang="en-US" sz="3200" dirty="0"/>
              <a:t>Results</a:t>
            </a:r>
          </a:p>
          <a:p>
            <a:pPr marL="342900" indent="-342900">
              <a:buAutoNum type="arabicPeriod"/>
            </a:pPr>
            <a:r>
              <a:rPr lang="en-US" sz="3200" dirty="0"/>
              <a:t>Conclusions</a:t>
            </a:r>
          </a:p>
          <a:p>
            <a:pPr marL="342900" indent="-342900">
              <a:buAutoNum type="arabicPeriod"/>
            </a:pPr>
            <a:r>
              <a:rPr lang="en-US" sz="3200" dirty="0"/>
              <a:t>Future Work/Assignments</a:t>
            </a:r>
          </a:p>
          <a:p>
            <a:pPr marL="342900" indent="-342900">
              <a:buAutoNum type="arabicPeriod"/>
            </a:pPr>
            <a:r>
              <a:rPr lang="en-US" sz="3200" dirty="0"/>
              <a:t>References(?)</a:t>
            </a:r>
          </a:p>
        </p:txBody>
      </p:sp>
    </p:spTree>
    <p:extLst>
      <p:ext uri="{BB962C8B-B14F-4D97-AF65-F5344CB8AC3E}">
        <p14:creationId xmlns:p14="http://schemas.microsoft.com/office/powerpoint/2010/main" val="71336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7BE7-C968-4C6E-B64E-28E7C87E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257" y="301877"/>
            <a:ext cx="7729728" cy="1188720"/>
          </a:xfrm>
        </p:spPr>
        <p:txBody>
          <a:bodyPr/>
          <a:lstStyle/>
          <a:p>
            <a:r>
              <a:rPr lang="en-US" dirty="0"/>
              <a:t>1.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F821-166E-43EC-9FC5-16D24568E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930" y="1709538"/>
            <a:ext cx="8915400" cy="44206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0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D095-0384-4E74-A61F-43B44B85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298" y="482779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Flow of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DB1C8-1735-7749-A35C-AF4B22EC4708}"/>
              </a:ext>
            </a:extLst>
          </p:cNvPr>
          <p:cNvSpPr txBox="1"/>
          <p:nvPr/>
        </p:nvSpPr>
        <p:spPr>
          <a:xfrm>
            <a:off x="1220191" y="1883572"/>
            <a:ext cx="95949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strike="sngStrike" dirty="0"/>
              <a:t>Questions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Data Sources</a:t>
            </a:r>
          </a:p>
          <a:p>
            <a:pPr marL="342900" indent="-342900">
              <a:buAutoNum type="arabicPeriod"/>
            </a:pPr>
            <a:r>
              <a:rPr lang="en-US" sz="3200" dirty="0"/>
              <a:t>Data Cleaning &amp; Technical applications</a:t>
            </a:r>
          </a:p>
          <a:p>
            <a:pPr marL="342900" indent="-342900">
              <a:buAutoNum type="arabicPeriod"/>
            </a:pPr>
            <a:r>
              <a:rPr lang="en-US" sz="3200" dirty="0"/>
              <a:t>Data Description</a:t>
            </a:r>
          </a:p>
          <a:p>
            <a:pPr marL="342900" indent="-342900">
              <a:buAutoNum type="arabicPeriod"/>
            </a:pPr>
            <a:r>
              <a:rPr lang="en-US" sz="3200" dirty="0"/>
              <a:t>Results</a:t>
            </a:r>
          </a:p>
          <a:p>
            <a:pPr marL="342900" indent="-342900">
              <a:buAutoNum type="arabicPeriod"/>
            </a:pPr>
            <a:r>
              <a:rPr lang="en-US" sz="3200" dirty="0"/>
              <a:t>Conclusions</a:t>
            </a:r>
          </a:p>
          <a:p>
            <a:pPr marL="342900" indent="-342900">
              <a:buAutoNum type="arabicPeriod"/>
            </a:pPr>
            <a:r>
              <a:rPr lang="en-US" sz="3200" dirty="0"/>
              <a:t>Future Work/Assignments</a:t>
            </a:r>
          </a:p>
        </p:txBody>
      </p:sp>
    </p:spTree>
    <p:extLst>
      <p:ext uri="{BB962C8B-B14F-4D97-AF65-F5344CB8AC3E}">
        <p14:creationId xmlns:p14="http://schemas.microsoft.com/office/powerpoint/2010/main" val="226464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7BE7-C968-4C6E-B64E-28E7C87E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530" y="301877"/>
            <a:ext cx="7729728" cy="1188720"/>
          </a:xfrm>
        </p:spPr>
        <p:txBody>
          <a:bodyPr/>
          <a:lstStyle/>
          <a:p>
            <a:r>
              <a:rPr lang="en-US" dirty="0"/>
              <a:t>2.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F821-166E-43EC-9FC5-16D24568E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330" y="1754660"/>
            <a:ext cx="10207467" cy="4769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1.  Incidence of Crime Data: Los Angeles Open Data (https://</a:t>
            </a:r>
            <a:r>
              <a:rPr lang="en-US" sz="2800" dirty="0" err="1"/>
              <a:t>data.Lacity.Org</a:t>
            </a:r>
            <a:r>
              <a:rPr lang="en-US" sz="2800" dirty="0"/>
              <a:t>/)</a:t>
            </a:r>
            <a:endParaRPr lang="en-US" sz="2800" cap="all" dirty="0"/>
          </a:p>
          <a:p>
            <a:pPr marL="0" indent="0">
              <a:buNone/>
            </a:pPr>
            <a:r>
              <a:rPr lang="en-US" sz="2800" dirty="0"/>
              <a:t>2.  Demographic and Socio-Economic Data: Los Angeles Census Reporter (</a:t>
            </a:r>
            <a:r>
              <a:rPr lang="en-US" sz="2800" dirty="0">
                <a:hlinkClick r:id="rId2"/>
              </a:rPr>
              <a:t>https://censusreporter.org/profiles/16000US0644000-los-angeles-ca/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3. Mapping Library: Folium 0.6.0 (</a:t>
            </a:r>
            <a:r>
              <a:rPr lang="en-US" sz="2800" dirty="0">
                <a:hlinkClick r:id="rId3"/>
              </a:rPr>
              <a:t>https://pypi.org/project/folium/</a:t>
            </a:r>
            <a:r>
              <a:rPr lang="en-US" sz="2800" dirty="0"/>
              <a:t>)(?)</a:t>
            </a:r>
          </a:p>
          <a:p>
            <a:pPr marL="0" indent="0">
              <a:buNone/>
            </a:pPr>
            <a:r>
              <a:rPr lang="en-US" sz="2800" dirty="0"/>
              <a:t>4. Boundary Files for Mapping:  L.A. Boundaries API (http://</a:t>
            </a:r>
            <a:r>
              <a:rPr lang="en-US" sz="2800" dirty="0" err="1"/>
              <a:t>boundaries.latimes.com</a:t>
            </a:r>
            <a:r>
              <a:rPr lang="en-US" sz="2800" dirty="0"/>
              <a:t>/sets/)(?)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821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D095-0384-4E74-A61F-43B44B85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298" y="482779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Flow of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DB1C8-1735-7749-A35C-AF4B22EC4708}"/>
              </a:ext>
            </a:extLst>
          </p:cNvPr>
          <p:cNvSpPr txBox="1"/>
          <p:nvPr/>
        </p:nvSpPr>
        <p:spPr>
          <a:xfrm>
            <a:off x="1220191" y="1883572"/>
            <a:ext cx="95949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strike="sngStrike" dirty="0"/>
              <a:t>Questions</a:t>
            </a:r>
          </a:p>
          <a:p>
            <a:pPr marL="342900" indent="-342900">
              <a:buAutoNum type="arabicPeriod"/>
            </a:pPr>
            <a:r>
              <a:rPr lang="en-US" sz="3200" strike="sngStrike" dirty="0"/>
              <a:t>Data Sources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Data Cleaning &amp; Technical Applications</a:t>
            </a:r>
          </a:p>
          <a:p>
            <a:pPr marL="342900" indent="-342900">
              <a:buAutoNum type="arabicPeriod"/>
            </a:pPr>
            <a:r>
              <a:rPr lang="en-US" sz="3200" dirty="0"/>
              <a:t>Data Description</a:t>
            </a:r>
          </a:p>
          <a:p>
            <a:pPr marL="342900" indent="-342900">
              <a:buAutoNum type="arabicPeriod"/>
            </a:pPr>
            <a:r>
              <a:rPr lang="en-US" sz="3200" dirty="0"/>
              <a:t>Results</a:t>
            </a:r>
          </a:p>
          <a:p>
            <a:pPr marL="342900" indent="-342900">
              <a:buAutoNum type="arabicPeriod"/>
            </a:pPr>
            <a:r>
              <a:rPr lang="en-US" sz="3200" dirty="0"/>
              <a:t>Conclusions</a:t>
            </a:r>
          </a:p>
          <a:p>
            <a:pPr marL="342900" indent="-342900">
              <a:buAutoNum type="arabicPeriod"/>
            </a:pPr>
            <a:r>
              <a:rPr lang="en-US" sz="3200" dirty="0"/>
              <a:t>Future Work/Assignments</a:t>
            </a:r>
          </a:p>
        </p:txBody>
      </p:sp>
    </p:spTree>
    <p:extLst>
      <p:ext uri="{BB962C8B-B14F-4D97-AF65-F5344CB8AC3E}">
        <p14:creationId xmlns:p14="http://schemas.microsoft.com/office/powerpoint/2010/main" val="57612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109-D31F-8447-B07E-2D3B4363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819" y="420993"/>
            <a:ext cx="8835700" cy="12348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Cleaning &amp; Technical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12794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D095-0384-4E74-A61F-43B44B85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298" y="482779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Flow of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DB1C8-1735-7749-A35C-AF4B22EC4708}"/>
              </a:ext>
            </a:extLst>
          </p:cNvPr>
          <p:cNvSpPr txBox="1"/>
          <p:nvPr/>
        </p:nvSpPr>
        <p:spPr>
          <a:xfrm>
            <a:off x="1220191" y="1821788"/>
            <a:ext cx="95949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strike="sngStrike" dirty="0"/>
              <a:t>Questions</a:t>
            </a:r>
          </a:p>
          <a:p>
            <a:pPr marL="342900" indent="-342900">
              <a:buAutoNum type="arabicPeriod"/>
            </a:pPr>
            <a:r>
              <a:rPr lang="en-US" sz="3200" strike="sngStrike" dirty="0"/>
              <a:t>Data Sources</a:t>
            </a:r>
          </a:p>
          <a:p>
            <a:pPr marL="342900" indent="-342900">
              <a:buAutoNum type="arabicPeriod"/>
            </a:pPr>
            <a:r>
              <a:rPr lang="en-US" sz="3200" strike="sngStrike" dirty="0"/>
              <a:t>Data Cleaning &amp; Technical Applications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Data Description</a:t>
            </a:r>
          </a:p>
          <a:p>
            <a:pPr marL="342900" indent="-342900">
              <a:buAutoNum type="arabicPeriod"/>
            </a:pPr>
            <a:r>
              <a:rPr lang="en-US" sz="3200" dirty="0"/>
              <a:t>Results</a:t>
            </a:r>
          </a:p>
          <a:p>
            <a:pPr marL="342900" indent="-342900">
              <a:buAutoNum type="arabicPeriod"/>
            </a:pPr>
            <a:r>
              <a:rPr lang="en-US" sz="3200" dirty="0"/>
              <a:t>Conclusions</a:t>
            </a:r>
          </a:p>
          <a:p>
            <a:pPr marL="342900" indent="-342900">
              <a:buAutoNum type="arabicPeriod"/>
            </a:pPr>
            <a:r>
              <a:rPr lang="en-US" sz="3200" dirty="0"/>
              <a:t>Future Work/Assignments</a:t>
            </a:r>
          </a:p>
        </p:txBody>
      </p:sp>
    </p:spTree>
    <p:extLst>
      <p:ext uri="{BB962C8B-B14F-4D97-AF65-F5344CB8AC3E}">
        <p14:creationId xmlns:p14="http://schemas.microsoft.com/office/powerpoint/2010/main" val="8409328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{F72DDC90-D15B-3C4A-AA6A-9A4D32741B15}tf10001120</Template>
  <TotalTime>117</TotalTime>
  <Words>973</Words>
  <Application>Microsoft Macintosh PowerPoint</Application>
  <PresentationFormat>Widescreen</PresentationFormat>
  <Paragraphs>111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Gill Sans MT</vt:lpstr>
      <vt:lpstr>Wingdings 3</vt:lpstr>
      <vt:lpstr>Parcel</vt:lpstr>
      <vt:lpstr>Analysis of Violent Crime Trends in Los Angeles, CA (2010 – 2017)</vt:lpstr>
      <vt:lpstr>Project Requirements</vt:lpstr>
      <vt:lpstr>Flow of presentation</vt:lpstr>
      <vt:lpstr>1. Questions</vt:lpstr>
      <vt:lpstr>Flow of presentation</vt:lpstr>
      <vt:lpstr>2. Data Sources</vt:lpstr>
      <vt:lpstr>Flow of presentation</vt:lpstr>
      <vt:lpstr>Data Cleaning &amp; Technical Applications</vt:lpstr>
      <vt:lpstr>Flow of presentation</vt:lpstr>
      <vt:lpstr>Description of the Data</vt:lpstr>
      <vt:lpstr>Data Description: Classification of crime</vt:lpstr>
      <vt:lpstr>Data Description:  Violent Crime in LA City</vt:lpstr>
      <vt:lpstr>Trends from our data</vt:lpstr>
      <vt:lpstr>Trends from our data</vt:lpstr>
      <vt:lpstr>Trends from our data</vt:lpstr>
      <vt:lpstr>Flow of presentation</vt:lpstr>
      <vt:lpstr>Results</vt:lpstr>
      <vt:lpstr>Results</vt:lpstr>
      <vt:lpstr>Results</vt:lpstr>
      <vt:lpstr>Results</vt:lpstr>
      <vt:lpstr>Flow of presentation</vt:lpstr>
      <vt:lpstr>Conclusions</vt:lpstr>
      <vt:lpstr>Flow of presentation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Saha, Shrawantee</dc:creator>
  <cp:lastModifiedBy>Saha, Shrawantee</cp:lastModifiedBy>
  <cp:revision>32</cp:revision>
  <dcterms:created xsi:type="dcterms:W3CDTF">2018-08-18T17:50:26Z</dcterms:created>
  <dcterms:modified xsi:type="dcterms:W3CDTF">2018-08-18T20:01:35Z</dcterms:modified>
</cp:coreProperties>
</file>