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Classic Bold" charset="1" panose="00000800000000000000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2744798" y="1987245"/>
            <a:ext cx="8971328" cy="7291243"/>
          </a:xfrm>
          <a:custGeom>
            <a:avLst/>
            <a:gdLst/>
            <a:ahLst/>
            <a:cxnLst/>
            <a:rect r="r" b="b" t="t" l="l"/>
            <a:pathLst>
              <a:path h="7291243" w="8971328">
                <a:moveTo>
                  <a:pt x="0" y="0"/>
                </a:moveTo>
                <a:lnTo>
                  <a:pt x="8971328" y="0"/>
                </a:lnTo>
                <a:lnTo>
                  <a:pt x="8971328" y="7291242"/>
                </a:lnTo>
                <a:lnTo>
                  <a:pt x="0" y="7291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8516" y="3642443"/>
            <a:ext cx="13617194" cy="94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8"/>
              </a:lnSpc>
            </a:pPr>
            <a:r>
              <a:rPr lang="en-US" sz="7048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SKIN CANCER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31212"/>
            <a:ext cx="4851878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b="true" sz="3499" spc="174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ABHA SHARMA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243363">
            <a:off x="-1355616" y="725899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4713" y="1501094"/>
            <a:ext cx="4954575" cy="4851355"/>
          </a:xfrm>
          <a:custGeom>
            <a:avLst/>
            <a:gdLst/>
            <a:ahLst/>
            <a:cxnLst/>
            <a:rect r="r" b="b" t="t" l="l"/>
            <a:pathLst>
              <a:path h="4851355" w="4954575">
                <a:moveTo>
                  <a:pt x="0" y="0"/>
                </a:moveTo>
                <a:lnTo>
                  <a:pt x="4954575" y="0"/>
                </a:lnTo>
                <a:lnTo>
                  <a:pt x="4954575" y="4851355"/>
                </a:lnTo>
                <a:lnTo>
                  <a:pt x="0" y="48513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5831" y="1742550"/>
            <a:ext cx="3442722" cy="3905924"/>
          </a:xfrm>
          <a:custGeom>
            <a:avLst/>
            <a:gdLst/>
            <a:ahLst/>
            <a:cxnLst/>
            <a:rect r="r" b="b" t="t" l="l"/>
            <a:pathLst>
              <a:path h="3905924" w="3442722">
                <a:moveTo>
                  <a:pt x="0" y="0"/>
                </a:moveTo>
                <a:lnTo>
                  <a:pt x="3442722" y="0"/>
                </a:lnTo>
                <a:lnTo>
                  <a:pt x="3442722" y="3905924"/>
                </a:lnTo>
                <a:lnTo>
                  <a:pt x="0" y="39059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20632" y="6102144"/>
            <a:ext cx="3442722" cy="3860070"/>
          </a:xfrm>
          <a:custGeom>
            <a:avLst/>
            <a:gdLst/>
            <a:ahLst/>
            <a:cxnLst/>
            <a:rect r="r" b="b" t="t" l="l"/>
            <a:pathLst>
              <a:path h="3860070" w="3442722">
                <a:moveTo>
                  <a:pt x="0" y="0"/>
                </a:moveTo>
                <a:lnTo>
                  <a:pt x="3442722" y="0"/>
                </a:lnTo>
                <a:lnTo>
                  <a:pt x="3442722" y="3860070"/>
                </a:lnTo>
                <a:lnTo>
                  <a:pt x="0" y="38600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57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6765" y="5648474"/>
            <a:ext cx="4799066" cy="4638526"/>
          </a:xfrm>
          <a:custGeom>
            <a:avLst/>
            <a:gdLst/>
            <a:ahLst/>
            <a:cxnLst/>
            <a:rect r="r" b="b" t="t" l="l"/>
            <a:pathLst>
              <a:path h="4638526" w="4799066">
                <a:moveTo>
                  <a:pt x="0" y="0"/>
                </a:moveTo>
                <a:lnTo>
                  <a:pt x="4799066" y="0"/>
                </a:lnTo>
                <a:lnTo>
                  <a:pt x="4799066" y="4638526"/>
                </a:lnTo>
                <a:lnTo>
                  <a:pt x="0" y="46385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41" r="0" b="-941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260875" y="3297491"/>
            <a:ext cx="1559025" cy="1695171"/>
            <a:chOff x="0" y="0"/>
            <a:chExt cx="410607" cy="4464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0607" cy="446465"/>
            </a:xfrm>
            <a:custGeom>
              <a:avLst/>
              <a:gdLst/>
              <a:ahLst/>
              <a:cxnLst/>
              <a:rect r="r" b="b" t="t" l="l"/>
              <a:pathLst>
                <a:path h="446465" w="410607">
                  <a:moveTo>
                    <a:pt x="205304" y="0"/>
                  </a:moveTo>
                  <a:lnTo>
                    <a:pt x="205304" y="0"/>
                  </a:lnTo>
                  <a:cubicBezTo>
                    <a:pt x="318690" y="0"/>
                    <a:pt x="410607" y="91918"/>
                    <a:pt x="410607" y="205304"/>
                  </a:cubicBezTo>
                  <a:lnTo>
                    <a:pt x="410607" y="241161"/>
                  </a:lnTo>
                  <a:cubicBezTo>
                    <a:pt x="410607" y="295611"/>
                    <a:pt x="388977" y="347831"/>
                    <a:pt x="350475" y="386333"/>
                  </a:cubicBezTo>
                  <a:cubicBezTo>
                    <a:pt x="311973" y="424835"/>
                    <a:pt x="259754" y="446465"/>
                    <a:pt x="205304" y="446465"/>
                  </a:cubicBezTo>
                  <a:lnTo>
                    <a:pt x="205304" y="446465"/>
                  </a:lnTo>
                  <a:cubicBezTo>
                    <a:pt x="150854" y="446465"/>
                    <a:pt x="98634" y="424835"/>
                    <a:pt x="60132" y="386333"/>
                  </a:cubicBezTo>
                  <a:cubicBezTo>
                    <a:pt x="21630" y="347831"/>
                    <a:pt x="0" y="295611"/>
                    <a:pt x="0" y="241161"/>
                  </a:cubicBezTo>
                  <a:lnTo>
                    <a:pt x="0" y="205304"/>
                  </a:lnTo>
                  <a:cubicBezTo>
                    <a:pt x="0" y="150854"/>
                    <a:pt x="21630" y="98634"/>
                    <a:pt x="60132" y="60132"/>
                  </a:cubicBezTo>
                  <a:cubicBezTo>
                    <a:pt x="98634" y="21630"/>
                    <a:pt x="150854" y="0"/>
                    <a:pt x="20530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10607" cy="484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Created CNN model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814631" y="7170304"/>
            <a:ext cx="1559025" cy="1695171"/>
            <a:chOff x="0" y="0"/>
            <a:chExt cx="410607" cy="4464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0607" cy="446465"/>
            </a:xfrm>
            <a:custGeom>
              <a:avLst/>
              <a:gdLst/>
              <a:ahLst/>
              <a:cxnLst/>
              <a:rect r="r" b="b" t="t" l="l"/>
              <a:pathLst>
                <a:path h="446465" w="410607">
                  <a:moveTo>
                    <a:pt x="205304" y="0"/>
                  </a:moveTo>
                  <a:lnTo>
                    <a:pt x="205304" y="0"/>
                  </a:lnTo>
                  <a:cubicBezTo>
                    <a:pt x="318690" y="0"/>
                    <a:pt x="410607" y="91918"/>
                    <a:pt x="410607" y="205304"/>
                  </a:cubicBezTo>
                  <a:lnTo>
                    <a:pt x="410607" y="241161"/>
                  </a:lnTo>
                  <a:cubicBezTo>
                    <a:pt x="410607" y="295611"/>
                    <a:pt x="388977" y="347831"/>
                    <a:pt x="350475" y="386333"/>
                  </a:cubicBezTo>
                  <a:cubicBezTo>
                    <a:pt x="311973" y="424835"/>
                    <a:pt x="259754" y="446465"/>
                    <a:pt x="205304" y="446465"/>
                  </a:cubicBezTo>
                  <a:lnTo>
                    <a:pt x="205304" y="446465"/>
                  </a:lnTo>
                  <a:cubicBezTo>
                    <a:pt x="150854" y="446465"/>
                    <a:pt x="98634" y="424835"/>
                    <a:pt x="60132" y="386333"/>
                  </a:cubicBezTo>
                  <a:cubicBezTo>
                    <a:pt x="21630" y="347831"/>
                    <a:pt x="0" y="295611"/>
                    <a:pt x="0" y="241161"/>
                  </a:cubicBezTo>
                  <a:lnTo>
                    <a:pt x="0" y="205304"/>
                  </a:lnTo>
                  <a:cubicBezTo>
                    <a:pt x="0" y="150854"/>
                    <a:pt x="21630" y="98634"/>
                    <a:pt x="60132" y="60132"/>
                  </a:cubicBezTo>
                  <a:cubicBezTo>
                    <a:pt x="98634" y="21630"/>
                    <a:pt x="150854" y="0"/>
                    <a:pt x="20530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10607" cy="484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Created CNN model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617704" y="3650934"/>
            <a:ext cx="6794438" cy="863228"/>
          </a:xfrm>
          <a:custGeom>
            <a:avLst/>
            <a:gdLst/>
            <a:ahLst/>
            <a:cxnLst/>
            <a:rect r="r" b="b" t="t" l="l"/>
            <a:pathLst>
              <a:path h="863228" w="6794438">
                <a:moveTo>
                  <a:pt x="0" y="0"/>
                </a:moveTo>
                <a:lnTo>
                  <a:pt x="6794438" y="0"/>
                </a:lnTo>
                <a:lnTo>
                  <a:pt x="6794438" y="863228"/>
                </a:lnTo>
                <a:lnTo>
                  <a:pt x="0" y="8632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58527" y="7663094"/>
            <a:ext cx="7496993" cy="709592"/>
          </a:xfrm>
          <a:custGeom>
            <a:avLst/>
            <a:gdLst/>
            <a:ahLst/>
            <a:cxnLst/>
            <a:rect r="r" b="b" t="t" l="l"/>
            <a:pathLst>
              <a:path h="709592" w="7496993">
                <a:moveTo>
                  <a:pt x="0" y="0"/>
                </a:moveTo>
                <a:lnTo>
                  <a:pt x="7496992" y="0"/>
                </a:lnTo>
                <a:lnTo>
                  <a:pt x="7496992" y="709592"/>
                </a:lnTo>
                <a:lnTo>
                  <a:pt x="0" y="7095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41954" y="587985"/>
            <a:ext cx="17237842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Evaluating the model : Test dataset images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736734" y="3775992"/>
            <a:ext cx="958096" cy="738170"/>
            <a:chOff x="0" y="0"/>
            <a:chExt cx="747466" cy="57588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7466" cy="575889"/>
            </a:xfrm>
            <a:custGeom>
              <a:avLst/>
              <a:gdLst/>
              <a:ahLst/>
              <a:cxnLst/>
              <a:rect r="r" b="b" t="t" l="l"/>
              <a:pathLst>
                <a:path h="575889" w="747466">
                  <a:moveTo>
                    <a:pt x="747466" y="287945"/>
                  </a:moveTo>
                  <a:lnTo>
                    <a:pt x="341066" y="0"/>
                  </a:lnTo>
                  <a:lnTo>
                    <a:pt x="341066" y="203200"/>
                  </a:lnTo>
                  <a:lnTo>
                    <a:pt x="0" y="203200"/>
                  </a:lnTo>
                  <a:lnTo>
                    <a:pt x="0" y="372689"/>
                  </a:lnTo>
                  <a:lnTo>
                    <a:pt x="341066" y="372689"/>
                  </a:lnTo>
                  <a:lnTo>
                    <a:pt x="341066" y="575889"/>
                  </a:lnTo>
                  <a:lnTo>
                    <a:pt x="747466" y="28794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645866" cy="20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915150" y="3810073"/>
            <a:ext cx="702554" cy="738170"/>
            <a:chOff x="0" y="0"/>
            <a:chExt cx="548103" cy="5758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8103" cy="575889"/>
            </a:xfrm>
            <a:custGeom>
              <a:avLst/>
              <a:gdLst/>
              <a:ahLst/>
              <a:cxnLst/>
              <a:rect r="r" b="b" t="t" l="l"/>
              <a:pathLst>
                <a:path h="575889" w="548103">
                  <a:moveTo>
                    <a:pt x="548103" y="287945"/>
                  </a:moveTo>
                  <a:lnTo>
                    <a:pt x="141703" y="0"/>
                  </a:lnTo>
                  <a:lnTo>
                    <a:pt x="141703" y="203200"/>
                  </a:lnTo>
                  <a:lnTo>
                    <a:pt x="0" y="203200"/>
                  </a:lnTo>
                  <a:lnTo>
                    <a:pt x="0" y="372689"/>
                  </a:lnTo>
                  <a:lnTo>
                    <a:pt x="141703" y="372689"/>
                  </a:lnTo>
                  <a:lnTo>
                    <a:pt x="141703" y="575889"/>
                  </a:lnTo>
                  <a:lnTo>
                    <a:pt x="548103" y="28794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446503" cy="20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463354" y="3810073"/>
            <a:ext cx="702554" cy="738170"/>
            <a:chOff x="0" y="0"/>
            <a:chExt cx="548103" cy="57588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48103" cy="575889"/>
            </a:xfrm>
            <a:custGeom>
              <a:avLst/>
              <a:gdLst/>
              <a:ahLst/>
              <a:cxnLst/>
              <a:rect r="r" b="b" t="t" l="l"/>
              <a:pathLst>
                <a:path h="575889" w="548103">
                  <a:moveTo>
                    <a:pt x="548103" y="287945"/>
                  </a:moveTo>
                  <a:lnTo>
                    <a:pt x="141703" y="0"/>
                  </a:lnTo>
                  <a:lnTo>
                    <a:pt x="141703" y="203200"/>
                  </a:lnTo>
                  <a:lnTo>
                    <a:pt x="0" y="203200"/>
                  </a:lnTo>
                  <a:lnTo>
                    <a:pt x="0" y="372689"/>
                  </a:lnTo>
                  <a:lnTo>
                    <a:pt x="141703" y="372689"/>
                  </a:lnTo>
                  <a:lnTo>
                    <a:pt x="141703" y="575889"/>
                  </a:lnTo>
                  <a:lnTo>
                    <a:pt x="548103" y="28794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65100"/>
              <a:ext cx="446503" cy="20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736734" y="7663094"/>
            <a:ext cx="702554" cy="738170"/>
            <a:chOff x="0" y="0"/>
            <a:chExt cx="548103" cy="57588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48103" cy="575889"/>
            </a:xfrm>
            <a:custGeom>
              <a:avLst/>
              <a:gdLst/>
              <a:ahLst/>
              <a:cxnLst/>
              <a:rect r="r" b="b" t="t" l="l"/>
              <a:pathLst>
                <a:path h="575889" w="548103">
                  <a:moveTo>
                    <a:pt x="548103" y="287945"/>
                  </a:moveTo>
                  <a:lnTo>
                    <a:pt x="141703" y="0"/>
                  </a:lnTo>
                  <a:lnTo>
                    <a:pt x="141703" y="203200"/>
                  </a:lnTo>
                  <a:lnTo>
                    <a:pt x="0" y="203200"/>
                  </a:lnTo>
                  <a:lnTo>
                    <a:pt x="0" y="372689"/>
                  </a:lnTo>
                  <a:lnTo>
                    <a:pt x="141703" y="372689"/>
                  </a:lnTo>
                  <a:lnTo>
                    <a:pt x="141703" y="575889"/>
                  </a:lnTo>
                  <a:lnTo>
                    <a:pt x="548103" y="28794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65100"/>
              <a:ext cx="446503" cy="20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031835" y="7663094"/>
            <a:ext cx="863039" cy="738170"/>
            <a:chOff x="0" y="0"/>
            <a:chExt cx="673307" cy="57588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73307" cy="575889"/>
            </a:xfrm>
            <a:custGeom>
              <a:avLst/>
              <a:gdLst/>
              <a:ahLst/>
              <a:cxnLst/>
              <a:rect r="r" b="b" t="t" l="l"/>
              <a:pathLst>
                <a:path h="575889" w="673307">
                  <a:moveTo>
                    <a:pt x="673307" y="287945"/>
                  </a:moveTo>
                  <a:lnTo>
                    <a:pt x="266907" y="0"/>
                  </a:lnTo>
                  <a:lnTo>
                    <a:pt x="266907" y="203200"/>
                  </a:lnTo>
                  <a:lnTo>
                    <a:pt x="0" y="203200"/>
                  </a:lnTo>
                  <a:lnTo>
                    <a:pt x="0" y="372689"/>
                  </a:lnTo>
                  <a:lnTo>
                    <a:pt x="266907" y="372689"/>
                  </a:lnTo>
                  <a:lnTo>
                    <a:pt x="266907" y="575889"/>
                  </a:lnTo>
                  <a:lnTo>
                    <a:pt x="673307" y="28794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65100"/>
              <a:ext cx="571707" cy="20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373656" y="7663094"/>
            <a:ext cx="702554" cy="738170"/>
            <a:chOff x="0" y="0"/>
            <a:chExt cx="548103" cy="57588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8103" cy="575889"/>
            </a:xfrm>
            <a:custGeom>
              <a:avLst/>
              <a:gdLst/>
              <a:ahLst/>
              <a:cxnLst/>
              <a:rect r="r" b="b" t="t" l="l"/>
              <a:pathLst>
                <a:path h="575889" w="548103">
                  <a:moveTo>
                    <a:pt x="548103" y="287945"/>
                  </a:moveTo>
                  <a:lnTo>
                    <a:pt x="141703" y="0"/>
                  </a:lnTo>
                  <a:lnTo>
                    <a:pt x="141703" y="203200"/>
                  </a:lnTo>
                  <a:lnTo>
                    <a:pt x="0" y="203200"/>
                  </a:lnTo>
                  <a:lnTo>
                    <a:pt x="0" y="372689"/>
                  </a:lnTo>
                  <a:lnTo>
                    <a:pt x="141703" y="372689"/>
                  </a:lnTo>
                  <a:lnTo>
                    <a:pt x="141703" y="575889"/>
                  </a:lnTo>
                  <a:lnTo>
                    <a:pt x="548103" y="28794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65100"/>
              <a:ext cx="446503" cy="20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243363">
            <a:off x="-1355616" y="725899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9886" y="1819867"/>
            <a:ext cx="4830861" cy="3521338"/>
          </a:xfrm>
          <a:custGeom>
            <a:avLst/>
            <a:gdLst/>
            <a:ahLst/>
            <a:cxnLst/>
            <a:rect r="r" b="b" t="t" l="l"/>
            <a:pathLst>
              <a:path h="3521338" w="4830861">
                <a:moveTo>
                  <a:pt x="0" y="0"/>
                </a:moveTo>
                <a:lnTo>
                  <a:pt x="4830861" y="0"/>
                </a:lnTo>
                <a:lnTo>
                  <a:pt x="4830861" y="3521338"/>
                </a:lnTo>
                <a:lnTo>
                  <a:pt x="0" y="3521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6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13238" y="2362497"/>
            <a:ext cx="2926829" cy="2953040"/>
          </a:xfrm>
          <a:custGeom>
            <a:avLst/>
            <a:gdLst/>
            <a:ahLst/>
            <a:cxnLst/>
            <a:rect r="r" b="b" t="t" l="l"/>
            <a:pathLst>
              <a:path h="2953040" w="2926829">
                <a:moveTo>
                  <a:pt x="0" y="0"/>
                </a:moveTo>
                <a:lnTo>
                  <a:pt x="2926829" y="0"/>
                </a:lnTo>
                <a:lnTo>
                  <a:pt x="2926829" y="2953040"/>
                </a:lnTo>
                <a:lnTo>
                  <a:pt x="0" y="29530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26280" y="3278598"/>
            <a:ext cx="6529096" cy="1180580"/>
          </a:xfrm>
          <a:custGeom>
            <a:avLst/>
            <a:gdLst/>
            <a:ahLst/>
            <a:cxnLst/>
            <a:rect r="r" b="b" t="t" l="l"/>
            <a:pathLst>
              <a:path h="1180580" w="6529096">
                <a:moveTo>
                  <a:pt x="0" y="0"/>
                </a:moveTo>
                <a:lnTo>
                  <a:pt x="6529095" y="0"/>
                </a:lnTo>
                <a:lnTo>
                  <a:pt x="6529095" y="1180580"/>
                </a:lnTo>
                <a:lnTo>
                  <a:pt x="0" y="11805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75" t="-4134" r="-144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0590" y="5884130"/>
            <a:ext cx="4665076" cy="3909296"/>
          </a:xfrm>
          <a:custGeom>
            <a:avLst/>
            <a:gdLst/>
            <a:ahLst/>
            <a:cxnLst/>
            <a:rect r="r" b="b" t="t" l="l"/>
            <a:pathLst>
              <a:path h="3909296" w="4665076">
                <a:moveTo>
                  <a:pt x="0" y="0"/>
                </a:moveTo>
                <a:lnTo>
                  <a:pt x="4665076" y="0"/>
                </a:lnTo>
                <a:lnTo>
                  <a:pt x="4665076" y="3909296"/>
                </a:lnTo>
                <a:lnTo>
                  <a:pt x="0" y="39092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77" r="0" b="-5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76943" y="6179300"/>
            <a:ext cx="3149258" cy="3079000"/>
          </a:xfrm>
          <a:custGeom>
            <a:avLst/>
            <a:gdLst/>
            <a:ahLst/>
            <a:cxnLst/>
            <a:rect r="r" b="b" t="t" l="l"/>
            <a:pathLst>
              <a:path h="3079000" w="3149258">
                <a:moveTo>
                  <a:pt x="0" y="0"/>
                </a:moveTo>
                <a:lnTo>
                  <a:pt x="3149258" y="0"/>
                </a:lnTo>
                <a:lnTo>
                  <a:pt x="3149258" y="3079000"/>
                </a:lnTo>
                <a:lnTo>
                  <a:pt x="0" y="3079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685" r="0" b="-268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20637" y="7102222"/>
            <a:ext cx="6219672" cy="1464164"/>
          </a:xfrm>
          <a:custGeom>
            <a:avLst/>
            <a:gdLst/>
            <a:ahLst/>
            <a:cxnLst/>
            <a:rect r="r" b="b" t="t" l="l"/>
            <a:pathLst>
              <a:path h="1464164" w="6219672">
                <a:moveTo>
                  <a:pt x="0" y="0"/>
                </a:moveTo>
                <a:lnTo>
                  <a:pt x="6219672" y="0"/>
                </a:lnTo>
                <a:lnTo>
                  <a:pt x="6219672" y="1464164"/>
                </a:lnTo>
                <a:lnTo>
                  <a:pt x="0" y="14641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125666" y="3469932"/>
            <a:ext cx="702554" cy="738170"/>
            <a:chOff x="0" y="0"/>
            <a:chExt cx="548103" cy="5758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8103" cy="575889"/>
            </a:xfrm>
            <a:custGeom>
              <a:avLst/>
              <a:gdLst/>
              <a:ahLst/>
              <a:cxnLst/>
              <a:rect r="r" b="b" t="t" l="l"/>
              <a:pathLst>
                <a:path h="575889" w="548103">
                  <a:moveTo>
                    <a:pt x="548103" y="287945"/>
                  </a:moveTo>
                  <a:lnTo>
                    <a:pt x="141703" y="0"/>
                  </a:lnTo>
                  <a:lnTo>
                    <a:pt x="141703" y="203200"/>
                  </a:lnTo>
                  <a:lnTo>
                    <a:pt x="0" y="203200"/>
                  </a:lnTo>
                  <a:lnTo>
                    <a:pt x="0" y="372689"/>
                  </a:lnTo>
                  <a:lnTo>
                    <a:pt x="141703" y="372689"/>
                  </a:lnTo>
                  <a:lnTo>
                    <a:pt x="141703" y="575889"/>
                  </a:lnTo>
                  <a:lnTo>
                    <a:pt x="548103" y="28794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446503" cy="20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389641" y="3495763"/>
            <a:ext cx="723281" cy="712340"/>
            <a:chOff x="0" y="0"/>
            <a:chExt cx="597833" cy="5887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97833" cy="588789"/>
            </a:xfrm>
            <a:custGeom>
              <a:avLst/>
              <a:gdLst/>
              <a:ahLst/>
              <a:cxnLst/>
              <a:rect r="r" b="b" t="t" l="l"/>
              <a:pathLst>
                <a:path h="588789" w="597833">
                  <a:moveTo>
                    <a:pt x="597833" y="294395"/>
                  </a:moveTo>
                  <a:lnTo>
                    <a:pt x="191433" y="0"/>
                  </a:lnTo>
                  <a:lnTo>
                    <a:pt x="191433" y="203200"/>
                  </a:lnTo>
                  <a:lnTo>
                    <a:pt x="0" y="203200"/>
                  </a:lnTo>
                  <a:lnTo>
                    <a:pt x="0" y="385589"/>
                  </a:lnTo>
                  <a:lnTo>
                    <a:pt x="191433" y="385589"/>
                  </a:lnTo>
                  <a:lnTo>
                    <a:pt x="191433" y="588789"/>
                  </a:lnTo>
                  <a:lnTo>
                    <a:pt x="597833" y="29439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496233" cy="22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106792" y="3021302"/>
            <a:ext cx="1559025" cy="1695171"/>
            <a:chOff x="0" y="0"/>
            <a:chExt cx="410607" cy="44646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10607" cy="446465"/>
            </a:xfrm>
            <a:custGeom>
              <a:avLst/>
              <a:gdLst/>
              <a:ahLst/>
              <a:cxnLst/>
              <a:rect r="r" b="b" t="t" l="l"/>
              <a:pathLst>
                <a:path h="446465" w="410607">
                  <a:moveTo>
                    <a:pt x="205304" y="0"/>
                  </a:moveTo>
                  <a:lnTo>
                    <a:pt x="205304" y="0"/>
                  </a:lnTo>
                  <a:cubicBezTo>
                    <a:pt x="318690" y="0"/>
                    <a:pt x="410607" y="91918"/>
                    <a:pt x="410607" y="205304"/>
                  </a:cubicBezTo>
                  <a:lnTo>
                    <a:pt x="410607" y="241161"/>
                  </a:lnTo>
                  <a:cubicBezTo>
                    <a:pt x="410607" y="295611"/>
                    <a:pt x="388977" y="347831"/>
                    <a:pt x="350475" y="386333"/>
                  </a:cubicBezTo>
                  <a:cubicBezTo>
                    <a:pt x="311973" y="424835"/>
                    <a:pt x="259754" y="446465"/>
                    <a:pt x="205304" y="446465"/>
                  </a:cubicBezTo>
                  <a:lnTo>
                    <a:pt x="205304" y="446465"/>
                  </a:lnTo>
                  <a:cubicBezTo>
                    <a:pt x="150854" y="446465"/>
                    <a:pt x="98634" y="424835"/>
                    <a:pt x="60132" y="386333"/>
                  </a:cubicBezTo>
                  <a:cubicBezTo>
                    <a:pt x="21630" y="347831"/>
                    <a:pt x="0" y="295611"/>
                    <a:pt x="0" y="241161"/>
                  </a:cubicBezTo>
                  <a:lnTo>
                    <a:pt x="0" y="205304"/>
                  </a:lnTo>
                  <a:cubicBezTo>
                    <a:pt x="0" y="150854"/>
                    <a:pt x="21630" y="98634"/>
                    <a:pt x="60132" y="60132"/>
                  </a:cubicBezTo>
                  <a:cubicBezTo>
                    <a:pt x="98634" y="21630"/>
                    <a:pt x="150854" y="0"/>
                    <a:pt x="20530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10607" cy="484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Created CNN model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59295" y="611182"/>
            <a:ext cx="16230600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Evaluating the model : Google Images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172575" y="6871215"/>
            <a:ext cx="1559025" cy="1695171"/>
            <a:chOff x="0" y="0"/>
            <a:chExt cx="410607" cy="4464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10607" cy="446465"/>
            </a:xfrm>
            <a:custGeom>
              <a:avLst/>
              <a:gdLst/>
              <a:ahLst/>
              <a:cxnLst/>
              <a:rect r="r" b="b" t="t" l="l"/>
              <a:pathLst>
                <a:path h="446465" w="410607">
                  <a:moveTo>
                    <a:pt x="205304" y="0"/>
                  </a:moveTo>
                  <a:lnTo>
                    <a:pt x="205304" y="0"/>
                  </a:lnTo>
                  <a:cubicBezTo>
                    <a:pt x="318690" y="0"/>
                    <a:pt x="410607" y="91918"/>
                    <a:pt x="410607" y="205304"/>
                  </a:cubicBezTo>
                  <a:lnTo>
                    <a:pt x="410607" y="241161"/>
                  </a:lnTo>
                  <a:cubicBezTo>
                    <a:pt x="410607" y="295611"/>
                    <a:pt x="388977" y="347831"/>
                    <a:pt x="350475" y="386333"/>
                  </a:cubicBezTo>
                  <a:cubicBezTo>
                    <a:pt x="311973" y="424835"/>
                    <a:pt x="259754" y="446465"/>
                    <a:pt x="205304" y="446465"/>
                  </a:cubicBezTo>
                  <a:lnTo>
                    <a:pt x="205304" y="446465"/>
                  </a:lnTo>
                  <a:cubicBezTo>
                    <a:pt x="150854" y="446465"/>
                    <a:pt x="98634" y="424835"/>
                    <a:pt x="60132" y="386333"/>
                  </a:cubicBezTo>
                  <a:cubicBezTo>
                    <a:pt x="21630" y="347831"/>
                    <a:pt x="0" y="295611"/>
                    <a:pt x="0" y="241161"/>
                  </a:cubicBezTo>
                  <a:lnTo>
                    <a:pt x="0" y="205304"/>
                  </a:lnTo>
                  <a:cubicBezTo>
                    <a:pt x="0" y="150854"/>
                    <a:pt x="21630" y="98634"/>
                    <a:pt x="60132" y="60132"/>
                  </a:cubicBezTo>
                  <a:cubicBezTo>
                    <a:pt x="98634" y="21630"/>
                    <a:pt x="150854" y="0"/>
                    <a:pt x="20530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10607" cy="484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Created CNN model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665817" y="3512718"/>
            <a:ext cx="760462" cy="712340"/>
            <a:chOff x="0" y="0"/>
            <a:chExt cx="628565" cy="58878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565" cy="588789"/>
            </a:xfrm>
            <a:custGeom>
              <a:avLst/>
              <a:gdLst/>
              <a:ahLst/>
              <a:cxnLst/>
              <a:rect r="r" b="b" t="t" l="l"/>
              <a:pathLst>
                <a:path h="588789" w="628565">
                  <a:moveTo>
                    <a:pt x="628565" y="294395"/>
                  </a:moveTo>
                  <a:lnTo>
                    <a:pt x="222165" y="0"/>
                  </a:lnTo>
                  <a:lnTo>
                    <a:pt x="222165" y="203200"/>
                  </a:lnTo>
                  <a:lnTo>
                    <a:pt x="0" y="203200"/>
                  </a:lnTo>
                  <a:lnTo>
                    <a:pt x="0" y="385589"/>
                  </a:lnTo>
                  <a:lnTo>
                    <a:pt x="222165" y="385589"/>
                  </a:lnTo>
                  <a:lnTo>
                    <a:pt x="222165" y="588789"/>
                  </a:lnTo>
                  <a:lnTo>
                    <a:pt x="628565" y="29439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65100"/>
              <a:ext cx="526965" cy="22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845562" y="7349715"/>
            <a:ext cx="867676" cy="738170"/>
            <a:chOff x="0" y="0"/>
            <a:chExt cx="676924" cy="57588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76924" cy="575889"/>
            </a:xfrm>
            <a:custGeom>
              <a:avLst/>
              <a:gdLst/>
              <a:ahLst/>
              <a:cxnLst/>
              <a:rect r="r" b="b" t="t" l="l"/>
              <a:pathLst>
                <a:path h="575889" w="676924">
                  <a:moveTo>
                    <a:pt x="676924" y="287945"/>
                  </a:moveTo>
                  <a:lnTo>
                    <a:pt x="270524" y="0"/>
                  </a:lnTo>
                  <a:lnTo>
                    <a:pt x="270524" y="203200"/>
                  </a:lnTo>
                  <a:lnTo>
                    <a:pt x="0" y="203200"/>
                  </a:lnTo>
                  <a:lnTo>
                    <a:pt x="0" y="372689"/>
                  </a:lnTo>
                  <a:lnTo>
                    <a:pt x="270524" y="372689"/>
                  </a:lnTo>
                  <a:lnTo>
                    <a:pt x="270524" y="575889"/>
                  </a:lnTo>
                  <a:lnTo>
                    <a:pt x="676924" y="28794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65100"/>
              <a:ext cx="575324" cy="20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449294" y="7478134"/>
            <a:ext cx="723281" cy="712340"/>
            <a:chOff x="0" y="0"/>
            <a:chExt cx="597833" cy="58878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97833" cy="588789"/>
            </a:xfrm>
            <a:custGeom>
              <a:avLst/>
              <a:gdLst/>
              <a:ahLst/>
              <a:cxnLst/>
              <a:rect r="r" b="b" t="t" l="l"/>
              <a:pathLst>
                <a:path h="588789" w="597833">
                  <a:moveTo>
                    <a:pt x="597833" y="294395"/>
                  </a:moveTo>
                  <a:lnTo>
                    <a:pt x="191433" y="0"/>
                  </a:lnTo>
                  <a:lnTo>
                    <a:pt x="191433" y="203200"/>
                  </a:lnTo>
                  <a:lnTo>
                    <a:pt x="0" y="203200"/>
                  </a:lnTo>
                  <a:lnTo>
                    <a:pt x="0" y="385589"/>
                  </a:lnTo>
                  <a:lnTo>
                    <a:pt x="191433" y="385589"/>
                  </a:lnTo>
                  <a:lnTo>
                    <a:pt x="191433" y="588789"/>
                  </a:lnTo>
                  <a:lnTo>
                    <a:pt x="597833" y="29439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65100"/>
              <a:ext cx="496233" cy="22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760175" y="7375546"/>
            <a:ext cx="760462" cy="712340"/>
            <a:chOff x="0" y="0"/>
            <a:chExt cx="628565" cy="58878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28565" cy="588789"/>
            </a:xfrm>
            <a:custGeom>
              <a:avLst/>
              <a:gdLst/>
              <a:ahLst/>
              <a:cxnLst/>
              <a:rect r="r" b="b" t="t" l="l"/>
              <a:pathLst>
                <a:path h="588789" w="628565">
                  <a:moveTo>
                    <a:pt x="628565" y="294395"/>
                  </a:moveTo>
                  <a:lnTo>
                    <a:pt x="222165" y="0"/>
                  </a:lnTo>
                  <a:lnTo>
                    <a:pt x="222165" y="203200"/>
                  </a:lnTo>
                  <a:lnTo>
                    <a:pt x="0" y="203200"/>
                  </a:lnTo>
                  <a:lnTo>
                    <a:pt x="0" y="385589"/>
                  </a:lnTo>
                  <a:lnTo>
                    <a:pt x="222165" y="385589"/>
                  </a:lnTo>
                  <a:lnTo>
                    <a:pt x="222165" y="588789"/>
                  </a:lnTo>
                  <a:lnTo>
                    <a:pt x="628565" y="294395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65100"/>
              <a:ext cx="526965" cy="22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56" y="942316"/>
            <a:ext cx="8773920" cy="67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</a:pPr>
            <a:r>
              <a:rPr lang="en-US" sz="5072" spc="-172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Future 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766807">
            <a:off x="14052572" y="6692207"/>
            <a:ext cx="7056934" cy="5735362"/>
          </a:xfrm>
          <a:custGeom>
            <a:avLst/>
            <a:gdLst/>
            <a:ahLst/>
            <a:cxnLst/>
            <a:rect r="r" b="b" t="t" l="l"/>
            <a:pathLst>
              <a:path h="5735362" w="7056934">
                <a:moveTo>
                  <a:pt x="0" y="0"/>
                </a:moveTo>
                <a:lnTo>
                  <a:pt x="7056934" y="0"/>
                </a:lnTo>
                <a:lnTo>
                  <a:pt x="7056934" y="5735363"/>
                </a:lnTo>
                <a:lnTo>
                  <a:pt x="0" y="5735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75456" y="5004495"/>
            <a:ext cx="102269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of cloud: AzureML, Vertex AI(GCP)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5456" y="5899210"/>
            <a:ext cx="15327402" cy="3480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749" indent="-266874" lvl="1">
              <a:lnSpc>
                <a:spcPts val="346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 &amp; Flexibility</a:t>
            </a:r>
            <a:r>
              <a:rPr lang="en-US" sz="24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Leverage clou</a:t>
            </a:r>
            <a:r>
              <a:rPr lang="en-US" sz="2472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resources (GPU/TPU) for on-demand scalability, enabling faster training and inference without hardware limitations.</a:t>
            </a:r>
          </a:p>
          <a:p>
            <a:pPr algn="l" marL="533749" indent="-266874" lvl="1">
              <a:lnSpc>
                <a:spcPts val="346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7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 Efficiency:</a:t>
            </a:r>
            <a:r>
              <a:rPr lang="en-US" sz="2472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Optimize spending with pay-as-you-go models and cost-saving options like preemptible/spot instances for non-critical tasks.</a:t>
            </a:r>
          </a:p>
          <a:p>
            <a:pPr algn="l" marL="533749" indent="-266874" lvl="1">
              <a:lnSpc>
                <a:spcPts val="346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7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End-to-End Automation</a:t>
            </a:r>
            <a:r>
              <a:rPr lang="en-US" sz="2472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Implement CI/CD pipelines for continuous training, testing, and deployment, accelerating model development and updates.</a:t>
            </a:r>
          </a:p>
          <a:p>
            <a:pPr algn="l">
              <a:lnSpc>
                <a:spcPts val="3461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40577" y="1788317"/>
            <a:ext cx="102269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improvement: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5456" y="2571512"/>
            <a:ext cx="16077650" cy="2149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613" indent="-267806" lvl="1">
              <a:lnSpc>
                <a:spcPts val="3473"/>
              </a:lnSpc>
              <a:buFont typeface="Arial"/>
              <a:buChar char="•"/>
            </a:pPr>
            <a:r>
              <a:rPr lang="en-US" b="true" sz="24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Optimize model architecture : </a:t>
            </a:r>
            <a:r>
              <a:rPr lang="en-US" sz="24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Experiment with different CNN architectures like VGG, ResNet, MobileNet, etc. to find the best performing model.</a:t>
            </a:r>
          </a:p>
          <a:p>
            <a:pPr algn="l" marL="535613" indent="-267806" lvl="1">
              <a:lnSpc>
                <a:spcPts val="3473"/>
              </a:lnSpc>
              <a:buFont typeface="Arial"/>
              <a:buChar char="•"/>
            </a:pPr>
            <a:r>
              <a:rPr lang="en-US" b="true" sz="24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Fine-tune hyper-parameters: </a:t>
            </a:r>
            <a:r>
              <a:rPr lang="en-US" sz="24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Adjust learning rates, batch sizes, and other training parameters for optimal performance.</a:t>
            </a:r>
          </a:p>
          <a:p>
            <a:pPr algn="l">
              <a:lnSpc>
                <a:spcPts val="347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6807">
            <a:off x="14052572" y="6692207"/>
            <a:ext cx="7056934" cy="5735362"/>
          </a:xfrm>
          <a:custGeom>
            <a:avLst/>
            <a:gdLst/>
            <a:ahLst/>
            <a:cxnLst/>
            <a:rect r="r" b="b" t="t" l="l"/>
            <a:pathLst>
              <a:path h="5735362" w="7056934">
                <a:moveTo>
                  <a:pt x="0" y="0"/>
                </a:moveTo>
                <a:lnTo>
                  <a:pt x="7056934" y="0"/>
                </a:lnTo>
                <a:lnTo>
                  <a:pt x="7056934" y="5735363"/>
                </a:lnTo>
                <a:lnTo>
                  <a:pt x="0" y="5735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6186" y="2392075"/>
            <a:ext cx="8468333" cy="3014990"/>
          </a:xfrm>
          <a:custGeom>
            <a:avLst/>
            <a:gdLst/>
            <a:ahLst/>
            <a:cxnLst/>
            <a:rect r="r" b="b" t="t" l="l"/>
            <a:pathLst>
              <a:path h="3014990" w="8468333">
                <a:moveTo>
                  <a:pt x="0" y="0"/>
                </a:moveTo>
                <a:lnTo>
                  <a:pt x="8468334" y="0"/>
                </a:lnTo>
                <a:lnTo>
                  <a:pt x="8468334" y="3014990"/>
                </a:lnTo>
                <a:lnTo>
                  <a:pt x="0" y="301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75456" y="942316"/>
            <a:ext cx="8773920" cy="67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</a:pPr>
            <a:r>
              <a:rPr lang="en-US" sz="5072" spc="-172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Summary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1039" y="5500292"/>
            <a:ext cx="17146961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the selected dataset, images were extracted from the training metadata set using the columns: ‘target’ and ‘isic_id’; 'target' ==1 indicating malignant cases, 'target' ==0 indicating benign cases.</a:t>
            </a:r>
          </a:p>
          <a:p>
            <a:pPr algn="l">
              <a:lnSpc>
                <a:spcPts val="3499"/>
              </a:lnSpc>
            </a:pP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image path and sizes were stored in training dataset under columns: 'path' and 'image_pixel'.</a:t>
            </a:r>
          </a:p>
          <a:p>
            <a:pPr algn="l">
              <a:lnSpc>
                <a:spcPts val="3499"/>
              </a:lnSpc>
            </a:pP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model achieved an overall accuracy of ~91% with AUC ~78%.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1039" y="1828947"/>
            <a:ext cx="1714696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reduced dataset of ~ 2400 images were considered for model training.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1849" y="4195356"/>
            <a:ext cx="12948273" cy="138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37"/>
              </a:lnSpc>
            </a:pPr>
            <a:r>
              <a:rPr lang="en-US" b="true" sz="10437" spc="-354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 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6231723" y="-612401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1115" y="1255323"/>
            <a:ext cx="11339643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9119" y="2573027"/>
            <a:ext cx="15035103" cy="238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develop an AI/ML model that can accurately detect and classify skin cancer from 3D Total Body Photography (3D-TBP) images. The model will distinguish between benign and malignant skin lesions and provide a reliable diagnostic tool for dermatologists.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12939514" y="5702550"/>
            <a:ext cx="6815724" cy="5539325"/>
          </a:xfrm>
          <a:custGeom>
            <a:avLst/>
            <a:gdLst/>
            <a:ahLst/>
            <a:cxnLst/>
            <a:rect r="r" b="b" t="t" l="l"/>
            <a:pathLst>
              <a:path h="5539325" w="6815724">
                <a:moveTo>
                  <a:pt x="0" y="0"/>
                </a:moveTo>
                <a:lnTo>
                  <a:pt x="6815723" y="0"/>
                </a:lnTo>
                <a:lnTo>
                  <a:pt x="6815723" y="5539325"/>
                </a:lnTo>
                <a:lnTo>
                  <a:pt x="0" y="5539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47012" y="3546037"/>
            <a:ext cx="8409999" cy="2900211"/>
          </a:xfrm>
          <a:custGeom>
            <a:avLst/>
            <a:gdLst/>
            <a:ahLst/>
            <a:cxnLst/>
            <a:rect r="r" b="b" t="t" l="l"/>
            <a:pathLst>
              <a:path h="2900211" w="8409999">
                <a:moveTo>
                  <a:pt x="0" y="0"/>
                </a:moveTo>
                <a:lnTo>
                  <a:pt x="8409999" y="0"/>
                </a:lnTo>
                <a:lnTo>
                  <a:pt x="8409999" y="2900212"/>
                </a:lnTo>
                <a:lnTo>
                  <a:pt x="0" y="2900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747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9945" y="6446249"/>
            <a:ext cx="16943063" cy="3157614"/>
          </a:xfrm>
          <a:custGeom>
            <a:avLst/>
            <a:gdLst/>
            <a:ahLst/>
            <a:cxnLst/>
            <a:rect r="r" b="b" t="t" l="l"/>
            <a:pathLst>
              <a:path h="3157614" w="16943063">
                <a:moveTo>
                  <a:pt x="0" y="0"/>
                </a:moveTo>
                <a:lnTo>
                  <a:pt x="16943063" y="0"/>
                </a:lnTo>
                <a:lnTo>
                  <a:pt x="16943063" y="3157614"/>
                </a:lnTo>
                <a:lnTo>
                  <a:pt x="0" y="3157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291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4963" y="3272415"/>
            <a:ext cx="3861498" cy="3173834"/>
          </a:xfrm>
          <a:custGeom>
            <a:avLst/>
            <a:gdLst/>
            <a:ahLst/>
            <a:cxnLst/>
            <a:rect r="r" b="b" t="t" l="l"/>
            <a:pathLst>
              <a:path h="3173834" w="3861498">
                <a:moveTo>
                  <a:pt x="0" y="0"/>
                </a:moveTo>
                <a:lnTo>
                  <a:pt x="3861498" y="0"/>
                </a:lnTo>
                <a:lnTo>
                  <a:pt x="3861498" y="3173834"/>
                </a:lnTo>
                <a:lnTo>
                  <a:pt x="0" y="31738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9945" y="925080"/>
            <a:ext cx="11339643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945" y="1826678"/>
            <a:ext cx="1488082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dataset is publicly available on https://www.kaggle.com/competitions/isic-2024-challenge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408728">
            <a:off x="9674610" y="-410657"/>
            <a:ext cx="12382343" cy="12382343"/>
          </a:xfrm>
          <a:custGeom>
            <a:avLst/>
            <a:gdLst/>
            <a:ahLst/>
            <a:cxnLst/>
            <a:rect r="r" b="b" t="t" l="l"/>
            <a:pathLst>
              <a:path h="12382343" w="12382343">
                <a:moveTo>
                  <a:pt x="0" y="0"/>
                </a:moveTo>
                <a:lnTo>
                  <a:pt x="12382343" y="0"/>
                </a:lnTo>
                <a:lnTo>
                  <a:pt x="12382343" y="12382343"/>
                </a:lnTo>
                <a:lnTo>
                  <a:pt x="0" y="1238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48401">
            <a:off x="15297701" y="384797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8571" y="1669779"/>
            <a:ext cx="15419578" cy="5057322"/>
          </a:xfrm>
          <a:custGeom>
            <a:avLst/>
            <a:gdLst/>
            <a:ahLst/>
            <a:cxnLst/>
            <a:rect r="r" b="b" t="t" l="l"/>
            <a:pathLst>
              <a:path h="5057322" w="15419578">
                <a:moveTo>
                  <a:pt x="0" y="0"/>
                </a:moveTo>
                <a:lnTo>
                  <a:pt x="15419578" y="0"/>
                </a:lnTo>
                <a:lnTo>
                  <a:pt x="15419578" y="5057322"/>
                </a:lnTo>
                <a:lnTo>
                  <a:pt x="0" y="5057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88" r="0" b="-68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9456" y="515786"/>
            <a:ext cx="16208147" cy="67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507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Convolutional Neural Nets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6262" y="6904227"/>
            <a:ext cx="17182915" cy="222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111" indent="-276055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Conv. Layers uses a set of kernels to filter the input image.</a:t>
            </a:r>
          </a:p>
          <a:p>
            <a:pPr algn="l" marL="552111" indent="-276055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Conv. layer is followed by a pooling layer.</a:t>
            </a:r>
          </a:p>
          <a:p>
            <a:pPr algn="l" marL="552111" indent="-276055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pooling layer reduces the size of the constructed feature map.This happens to recognize general patterns in the images. These general patterns are observable in resized image.</a:t>
            </a:r>
          </a:p>
          <a:p>
            <a:pPr algn="l" marL="552111" indent="-276055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dense (fully connected) layer plays a crucial role in the final classification or decision-making process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82301">
            <a:off x="6572493" y="6023053"/>
            <a:ext cx="11928886" cy="8231043"/>
          </a:xfrm>
          <a:custGeom>
            <a:avLst/>
            <a:gdLst/>
            <a:ahLst/>
            <a:cxnLst/>
            <a:rect r="r" b="b" t="t" l="l"/>
            <a:pathLst>
              <a:path h="8231043" w="11928886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1868644" y="-125066"/>
            <a:ext cx="5126119" cy="4166137"/>
          </a:xfrm>
          <a:custGeom>
            <a:avLst/>
            <a:gdLst/>
            <a:ahLst/>
            <a:cxnLst/>
            <a:rect r="r" b="b" t="t" l="l"/>
            <a:pathLst>
              <a:path h="4166137" w="5126119">
                <a:moveTo>
                  <a:pt x="5126119" y="0"/>
                </a:moveTo>
                <a:lnTo>
                  <a:pt x="0" y="0"/>
                </a:lnTo>
                <a:lnTo>
                  <a:pt x="0" y="4166137"/>
                </a:lnTo>
                <a:lnTo>
                  <a:pt x="5126119" y="4166137"/>
                </a:lnTo>
                <a:lnTo>
                  <a:pt x="5126119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404668" y="2303702"/>
            <a:ext cx="1979785" cy="1335810"/>
            <a:chOff x="0" y="0"/>
            <a:chExt cx="521425" cy="3518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1425" cy="351818"/>
            </a:xfrm>
            <a:custGeom>
              <a:avLst/>
              <a:gdLst/>
              <a:ahLst/>
              <a:cxnLst/>
              <a:rect r="r" b="b" t="t" l="l"/>
              <a:pathLst>
                <a:path h="351818" w="521425">
                  <a:moveTo>
                    <a:pt x="175909" y="0"/>
                  </a:moveTo>
                  <a:lnTo>
                    <a:pt x="345516" y="0"/>
                  </a:lnTo>
                  <a:cubicBezTo>
                    <a:pt x="392170" y="0"/>
                    <a:pt x="436913" y="18533"/>
                    <a:pt x="469902" y="51523"/>
                  </a:cubicBezTo>
                  <a:cubicBezTo>
                    <a:pt x="502892" y="84512"/>
                    <a:pt x="521425" y="129255"/>
                    <a:pt x="521425" y="175909"/>
                  </a:cubicBezTo>
                  <a:lnTo>
                    <a:pt x="521425" y="175909"/>
                  </a:lnTo>
                  <a:cubicBezTo>
                    <a:pt x="521425" y="273061"/>
                    <a:pt x="442668" y="351818"/>
                    <a:pt x="345516" y="351818"/>
                  </a:cubicBezTo>
                  <a:lnTo>
                    <a:pt x="175909" y="351818"/>
                  </a:lnTo>
                  <a:cubicBezTo>
                    <a:pt x="78757" y="351818"/>
                    <a:pt x="0" y="273061"/>
                    <a:pt x="0" y="175909"/>
                  </a:cubicBezTo>
                  <a:lnTo>
                    <a:pt x="0" y="175909"/>
                  </a:lnTo>
                  <a:cubicBezTo>
                    <a:pt x="0" y="78757"/>
                    <a:pt x="78757" y="0"/>
                    <a:pt x="175909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521425" cy="38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Preprocessing( image re-sizing, normalization etc)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49978" y="4616439"/>
            <a:ext cx="1943928" cy="1320334"/>
            <a:chOff x="0" y="0"/>
            <a:chExt cx="699936" cy="4754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936" cy="475403"/>
            </a:xfrm>
            <a:custGeom>
              <a:avLst/>
              <a:gdLst/>
              <a:ahLst/>
              <a:cxnLst/>
              <a:rect r="r" b="b" t="t" l="l"/>
              <a:pathLst>
                <a:path h="475403" w="699936">
                  <a:moveTo>
                    <a:pt x="203113" y="0"/>
                  </a:moveTo>
                  <a:lnTo>
                    <a:pt x="496822" y="0"/>
                  </a:lnTo>
                  <a:cubicBezTo>
                    <a:pt x="550691" y="0"/>
                    <a:pt x="602354" y="21399"/>
                    <a:pt x="640445" y="59491"/>
                  </a:cubicBezTo>
                  <a:cubicBezTo>
                    <a:pt x="678536" y="97582"/>
                    <a:pt x="699936" y="149244"/>
                    <a:pt x="699936" y="203113"/>
                  </a:cubicBezTo>
                  <a:lnTo>
                    <a:pt x="699936" y="272289"/>
                  </a:lnTo>
                  <a:cubicBezTo>
                    <a:pt x="699936" y="326158"/>
                    <a:pt x="678536" y="377821"/>
                    <a:pt x="640445" y="415912"/>
                  </a:cubicBezTo>
                  <a:cubicBezTo>
                    <a:pt x="602354" y="454004"/>
                    <a:pt x="550691" y="475403"/>
                    <a:pt x="496822" y="475403"/>
                  </a:cubicBezTo>
                  <a:lnTo>
                    <a:pt x="203113" y="475403"/>
                  </a:lnTo>
                  <a:cubicBezTo>
                    <a:pt x="149244" y="475403"/>
                    <a:pt x="97582" y="454004"/>
                    <a:pt x="59491" y="415912"/>
                  </a:cubicBezTo>
                  <a:cubicBezTo>
                    <a:pt x="21399" y="377821"/>
                    <a:pt x="0" y="326158"/>
                    <a:pt x="0" y="272289"/>
                  </a:cubicBezTo>
                  <a:lnTo>
                    <a:pt x="0" y="203113"/>
                  </a:lnTo>
                  <a:cubicBezTo>
                    <a:pt x="0" y="149244"/>
                    <a:pt x="21399" y="97582"/>
                    <a:pt x="59491" y="59491"/>
                  </a:cubicBezTo>
                  <a:cubicBezTo>
                    <a:pt x="97582" y="21399"/>
                    <a:pt x="149244" y="0"/>
                    <a:pt x="203113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9936" cy="503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16737" y="7268845"/>
            <a:ext cx="1400957" cy="1931144"/>
          </a:xfrm>
          <a:custGeom>
            <a:avLst/>
            <a:gdLst/>
            <a:ahLst/>
            <a:cxnLst/>
            <a:rect r="r" b="b" t="t" l="l"/>
            <a:pathLst>
              <a:path h="1931144" w="1400957">
                <a:moveTo>
                  <a:pt x="0" y="0"/>
                </a:moveTo>
                <a:lnTo>
                  <a:pt x="1400957" y="0"/>
                </a:lnTo>
                <a:lnTo>
                  <a:pt x="1400957" y="1931144"/>
                </a:lnTo>
                <a:lnTo>
                  <a:pt x="0" y="19311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10176" y="2062661"/>
            <a:ext cx="1406712" cy="1939077"/>
          </a:xfrm>
          <a:custGeom>
            <a:avLst/>
            <a:gdLst/>
            <a:ahLst/>
            <a:cxnLst/>
            <a:rect r="r" b="b" t="t" l="l"/>
            <a:pathLst>
              <a:path h="1939077" w="1406712">
                <a:moveTo>
                  <a:pt x="0" y="0"/>
                </a:moveTo>
                <a:lnTo>
                  <a:pt x="1406713" y="0"/>
                </a:lnTo>
                <a:lnTo>
                  <a:pt x="1406713" y="1939077"/>
                </a:lnTo>
                <a:lnTo>
                  <a:pt x="0" y="1939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36436" y="5171738"/>
            <a:ext cx="1386323" cy="1910972"/>
          </a:xfrm>
          <a:custGeom>
            <a:avLst/>
            <a:gdLst/>
            <a:ahLst/>
            <a:cxnLst/>
            <a:rect r="r" b="b" t="t" l="l"/>
            <a:pathLst>
              <a:path h="1910972" w="1386323">
                <a:moveTo>
                  <a:pt x="0" y="0"/>
                </a:moveTo>
                <a:lnTo>
                  <a:pt x="1386324" y="0"/>
                </a:lnTo>
                <a:lnTo>
                  <a:pt x="1386324" y="1910972"/>
                </a:lnTo>
                <a:lnTo>
                  <a:pt x="0" y="19109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984732" y="2303702"/>
            <a:ext cx="1979785" cy="1335810"/>
            <a:chOff x="0" y="0"/>
            <a:chExt cx="521425" cy="3518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1425" cy="351818"/>
            </a:xfrm>
            <a:custGeom>
              <a:avLst/>
              <a:gdLst/>
              <a:ahLst/>
              <a:cxnLst/>
              <a:rect r="r" b="b" t="t" l="l"/>
              <a:pathLst>
                <a:path h="351818" w="521425">
                  <a:moveTo>
                    <a:pt x="175909" y="0"/>
                  </a:moveTo>
                  <a:lnTo>
                    <a:pt x="345516" y="0"/>
                  </a:lnTo>
                  <a:cubicBezTo>
                    <a:pt x="392170" y="0"/>
                    <a:pt x="436913" y="18533"/>
                    <a:pt x="469902" y="51523"/>
                  </a:cubicBezTo>
                  <a:cubicBezTo>
                    <a:pt x="502892" y="84512"/>
                    <a:pt x="521425" y="129255"/>
                    <a:pt x="521425" y="175909"/>
                  </a:cubicBezTo>
                  <a:lnTo>
                    <a:pt x="521425" y="175909"/>
                  </a:lnTo>
                  <a:cubicBezTo>
                    <a:pt x="521425" y="273061"/>
                    <a:pt x="442668" y="351818"/>
                    <a:pt x="345516" y="351818"/>
                  </a:cubicBezTo>
                  <a:lnTo>
                    <a:pt x="175909" y="351818"/>
                  </a:lnTo>
                  <a:cubicBezTo>
                    <a:pt x="78757" y="351818"/>
                    <a:pt x="0" y="273061"/>
                    <a:pt x="0" y="175909"/>
                  </a:cubicBezTo>
                  <a:lnTo>
                    <a:pt x="0" y="175909"/>
                  </a:lnTo>
                  <a:cubicBezTo>
                    <a:pt x="0" y="78757"/>
                    <a:pt x="78757" y="0"/>
                    <a:pt x="175909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521425" cy="38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Convolutional Neural Nets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73792" y="5458754"/>
            <a:ext cx="1990724" cy="1343191"/>
            <a:chOff x="0" y="0"/>
            <a:chExt cx="521425" cy="3518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21425" cy="351818"/>
            </a:xfrm>
            <a:custGeom>
              <a:avLst/>
              <a:gdLst/>
              <a:ahLst/>
              <a:cxnLst/>
              <a:rect r="r" b="b" t="t" l="l"/>
              <a:pathLst>
                <a:path h="351818" w="521425">
                  <a:moveTo>
                    <a:pt x="175909" y="0"/>
                  </a:moveTo>
                  <a:lnTo>
                    <a:pt x="345516" y="0"/>
                  </a:lnTo>
                  <a:cubicBezTo>
                    <a:pt x="392170" y="0"/>
                    <a:pt x="436913" y="18533"/>
                    <a:pt x="469902" y="51523"/>
                  </a:cubicBezTo>
                  <a:cubicBezTo>
                    <a:pt x="502892" y="84512"/>
                    <a:pt x="521425" y="129255"/>
                    <a:pt x="521425" y="175909"/>
                  </a:cubicBezTo>
                  <a:lnTo>
                    <a:pt x="521425" y="175909"/>
                  </a:lnTo>
                  <a:cubicBezTo>
                    <a:pt x="521425" y="273061"/>
                    <a:pt x="442668" y="351818"/>
                    <a:pt x="345516" y="351818"/>
                  </a:cubicBezTo>
                  <a:lnTo>
                    <a:pt x="175909" y="351818"/>
                  </a:lnTo>
                  <a:cubicBezTo>
                    <a:pt x="78757" y="351818"/>
                    <a:pt x="0" y="273061"/>
                    <a:pt x="0" y="175909"/>
                  </a:cubicBezTo>
                  <a:lnTo>
                    <a:pt x="0" y="175909"/>
                  </a:lnTo>
                  <a:cubicBezTo>
                    <a:pt x="0" y="78757"/>
                    <a:pt x="78757" y="0"/>
                    <a:pt x="175909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521425" cy="38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Trained Convolutional Neural Nets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533898" y="5190296"/>
            <a:ext cx="1621847" cy="1892413"/>
            <a:chOff x="0" y="0"/>
            <a:chExt cx="69659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6590" cy="812800"/>
            </a:xfrm>
            <a:custGeom>
              <a:avLst/>
              <a:gdLst/>
              <a:ahLst/>
              <a:cxnLst/>
              <a:rect r="r" b="b" t="t" l="l"/>
              <a:pathLst>
                <a:path h="812800" w="696590">
                  <a:moveTo>
                    <a:pt x="348295" y="0"/>
                  </a:moveTo>
                  <a:lnTo>
                    <a:pt x="696590" y="406400"/>
                  </a:lnTo>
                  <a:lnTo>
                    <a:pt x="348295" y="812800"/>
                  </a:lnTo>
                  <a:lnTo>
                    <a:pt x="0" y="406400"/>
                  </a:lnTo>
                  <a:lnTo>
                    <a:pt x="348295" y="0"/>
                  </a:lnTo>
                  <a:close/>
                </a:path>
              </a:pathLst>
            </a:custGeom>
            <a:solidFill>
              <a:srgbClr val="6A7C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19726" y="101600"/>
              <a:ext cx="457137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94120" y="4802964"/>
            <a:ext cx="1917876" cy="9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5"/>
              </a:lnSpc>
            </a:pPr>
            <a:r>
              <a:rPr lang="en-US" sz="1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preprocessing( Shuffling..)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15972" y="2742035"/>
            <a:ext cx="1600917" cy="582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6"/>
              </a:lnSpc>
            </a:pPr>
            <a:r>
              <a:rPr lang="en-US" sz="171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Training Data(80%)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33898" y="5996324"/>
            <a:ext cx="1608833" cy="27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"/>
              </a:lnSpc>
              <a:spcBef>
                <a:spcPct val="0"/>
              </a:spcBef>
            </a:pPr>
            <a:r>
              <a:rPr lang="en-US" b="true" sz="162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Classification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5216889" y="3028738"/>
            <a:ext cx="118777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8384453" y="2971607"/>
            <a:ext cx="160027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flipV="true">
            <a:off x="1517216" y="5936773"/>
            <a:ext cx="4726" cy="133207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>
            <a:off x="2511996" y="5291867"/>
            <a:ext cx="1324440" cy="8353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flipV="true">
            <a:off x="2548425" y="4001738"/>
            <a:ext cx="1965107" cy="120040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flipH="true">
            <a:off x="10969154" y="3639512"/>
            <a:ext cx="5470" cy="18192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>
            <a:off x="11964517" y="6130349"/>
            <a:ext cx="1569382" cy="167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16194521" y="4848504"/>
            <a:ext cx="1712410" cy="856205"/>
            <a:chOff x="0" y="0"/>
            <a:chExt cx="812800" cy="4064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Benign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816737" y="7869076"/>
            <a:ext cx="1366513" cy="68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6"/>
              </a:lnSpc>
            </a:pPr>
            <a:r>
              <a:rPr lang="en-US" sz="19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ISIC Dataset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467481" y="7816530"/>
            <a:ext cx="1484714" cy="58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8"/>
              </a:lnSpc>
            </a:pPr>
            <a:r>
              <a:rPr lang="en-US" sz="16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Validation Data(20%)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836436" y="5908198"/>
            <a:ext cx="1600917" cy="594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6"/>
              </a:lnSpc>
            </a:pPr>
            <a:r>
              <a:rPr lang="en-US" sz="171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Validation Data(20%)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6199491" y="6415125"/>
            <a:ext cx="1707440" cy="853720"/>
            <a:chOff x="0" y="0"/>
            <a:chExt cx="812800" cy="406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Malignant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V="true">
            <a:off x="15155745" y="6131664"/>
            <a:ext cx="310386" cy="483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15461578" y="5343309"/>
            <a:ext cx="4647" cy="161051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V="true">
            <a:off x="15466225" y="5338055"/>
            <a:ext cx="728232" cy="525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>
            <a:off x="15466225" y="6953828"/>
            <a:ext cx="72829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5" id="45"/>
          <p:cNvGrpSpPr/>
          <p:nvPr/>
        </p:nvGrpSpPr>
        <p:grpSpPr>
          <a:xfrm rot="0">
            <a:off x="6534398" y="5459318"/>
            <a:ext cx="1979785" cy="1335810"/>
            <a:chOff x="0" y="0"/>
            <a:chExt cx="521425" cy="35181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425" cy="351818"/>
            </a:xfrm>
            <a:custGeom>
              <a:avLst/>
              <a:gdLst/>
              <a:ahLst/>
              <a:cxnLst/>
              <a:rect r="r" b="b" t="t" l="l"/>
              <a:pathLst>
                <a:path h="351818" w="521425">
                  <a:moveTo>
                    <a:pt x="175909" y="0"/>
                  </a:moveTo>
                  <a:lnTo>
                    <a:pt x="345516" y="0"/>
                  </a:lnTo>
                  <a:cubicBezTo>
                    <a:pt x="392170" y="0"/>
                    <a:pt x="436913" y="18533"/>
                    <a:pt x="469902" y="51523"/>
                  </a:cubicBezTo>
                  <a:cubicBezTo>
                    <a:pt x="502892" y="84512"/>
                    <a:pt x="521425" y="129255"/>
                    <a:pt x="521425" y="175909"/>
                  </a:cubicBezTo>
                  <a:lnTo>
                    <a:pt x="521425" y="175909"/>
                  </a:lnTo>
                  <a:cubicBezTo>
                    <a:pt x="521425" y="273061"/>
                    <a:pt x="442668" y="351818"/>
                    <a:pt x="345516" y="351818"/>
                  </a:cubicBezTo>
                  <a:lnTo>
                    <a:pt x="175909" y="351818"/>
                  </a:lnTo>
                  <a:cubicBezTo>
                    <a:pt x="78757" y="351818"/>
                    <a:pt x="0" y="273061"/>
                    <a:pt x="0" y="175909"/>
                  </a:cubicBezTo>
                  <a:lnTo>
                    <a:pt x="0" y="175909"/>
                  </a:lnTo>
                  <a:cubicBezTo>
                    <a:pt x="0" y="78757"/>
                    <a:pt x="78757" y="0"/>
                    <a:pt x="175909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521425" cy="38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Preprocessing( image re-sizing, normalization etc)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>
            <a:off x="5222760" y="6127224"/>
            <a:ext cx="13116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>
            <a:off x="8514183" y="6127224"/>
            <a:ext cx="1459609" cy="31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0" id="50"/>
          <p:cNvSpPr txBox="true"/>
          <p:nvPr/>
        </p:nvSpPr>
        <p:spPr>
          <a:xfrm rot="0">
            <a:off x="694415" y="813616"/>
            <a:ext cx="583998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pipeline</a:t>
            </a:r>
          </a:p>
        </p:txBody>
      </p:sp>
      <p:sp>
        <p:nvSpPr>
          <p:cNvPr name="AutoShape 51" id="51"/>
          <p:cNvSpPr/>
          <p:nvPr/>
        </p:nvSpPr>
        <p:spPr>
          <a:xfrm flipH="true" flipV="true">
            <a:off x="10973940" y="6802036"/>
            <a:ext cx="1367" cy="20696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2" id="52"/>
          <p:cNvGrpSpPr/>
          <p:nvPr/>
        </p:nvGrpSpPr>
        <p:grpSpPr>
          <a:xfrm rot="0">
            <a:off x="9984732" y="8621220"/>
            <a:ext cx="1998809" cy="1219426"/>
            <a:chOff x="0" y="0"/>
            <a:chExt cx="523542" cy="31940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23542" cy="319401"/>
            </a:xfrm>
            <a:custGeom>
              <a:avLst/>
              <a:gdLst/>
              <a:ahLst/>
              <a:cxnLst/>
              <a:rect r="r" b="b" t="t" l="l"/>
              <a:pathLst>
                <a:path h="319401" w="523542">
                  <a:moveTo>
                    <a:pt x="159700" y="0"/>
                  </a:moveTo>
                  <a:lnTo>
                    <a:pt x="363842" y="0"/>
                  </a:lnTo>
                  <a:cubicBezTo>
                    <a:pt x="452042" y="0"/>
                    <a:pt x="523542" y="71500"/>
                    <a:pt x="523542" y="159700"/>
                  </a:cubicBezTo>
                  <a:lnTo>
                    <a:pt x="523542" y="159700"/>
                  </a:lnTo>
                  <a:cubicBezTo>
                    <a:pt x="523542" y="247900"/>
                    <a:pt x="452042" y="319401"/>
                    <a:pt x="363842" y="319401"/>
                  </a:cubicBezTo>
                  <a:lnTo>
                    <a:pt x="159700" y="319401"/>
                  </a:lnTo>
                  <a:cubicBezTo>
                    <a:pt x="71500" y="319401"/>
                    <a:pt x="0" y="247900"/>
                    <a:pt x="0" y="159700"/>
                  </a:cubicBezTo>
                  <a:lnTo>
                    <a:pt x="0" y="159700"/>
                  </a:lnTo>
                  <a:cubicBezTo>
                    <a:pt x="0" y="71500"/>
                    <a:pt x="71500" y="0"/>
                    <a:pt x="1597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28575"/>
              <a:ext cx="523542" cy="3479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Sample images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073461">
            <a:off x="-9463629" y="-4911275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5521" y="834618"/>
            <a:ext cx="16556362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Sample Images of Benign And Malignant Cases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5400000">
            <a:off x="8778703" y="-4549008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44074" y="2948018"/>
            <a:ext cx="14670514" cy="2835354"/>
          </a:xfrm>
          <a:custGeom>
            <a:avLst/>
            <a:gdLst/>
            <a:ahLst/>
            <a:cxnLst/>
            <a:rect r="r" b="b" t="t" l="l"/>
            <a:pathLst>
              <a:path h="2835354" w="14670514">
                <a:moveTo>
                  <a:pt x="0" y="0"/>
                </a:moveTo>
                <a:lnTo>
                  <a:pt x="14670513" y="0"/>
                </a:lnTo>
                <a:lnTo>
                  <a:pt x="14670513" y="2835354"/>
                </a:lnTo>
                <a:lnTo>
                  <a:pt x="0" y="2835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4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44074" y="6830322"/>
            <a:ext cx="14670514" cy="2852922"/>
          </a:xfrm>
          <a:custGeom>
            <a:avLst/>
            <a:gdLst/>
            <a:ahLst/>
            <a:cxnLst/>
            <a:rect r="r" b="b" t="t" l="l"/>
            <a:pathLst>
              <a:path h="2852922" w="14670514">
                <a:moveTo>
                  <a:pt x="0" y="0"/>
                </a:moveTo>
                <a:lnTo>
                  <a:pt x="14670513" y="0"/>
                </a:lnTo>
                <a:lnTo>
                  <a:pt x="14670513" y="2852922"/>
                </a:lnTo>
                <a:lnTo>
                  <a:pt x="0" y="28529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4092584"/>
            <a:ext cx="3317001" cy="489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8"/>
              </a:lnSpc>
              <a:spcBef>
                <a:spcPct val="0"/>
              </a:spcBef>
            </a:pPr>
            <a:r>
              <a:rPr lang="en-US" b="true" sz="2870">
                <a:solidFill>
                  <a:srgbClr val="FF57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Malignant cases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14533" y="7997476"/>
            <a:ext cx="3746067" cy="47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64"/>
              </a:lnSpc>
              <a:spcBef>
                <a:spcPct val="0"/>
              </a:spcBef>
            </a:pPr>
            <a:r>
              <a:rPr lang="en-US" b="true" sz="2832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Benign cases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023448" y="-2009860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165" y="2436186"/>
            <a:ext cx="9448664" cy="6707071"/>
          </a:xfrm>
          <a:custGeom>
            <a:avLst/>
            <a:gdLst/>
            <a:ahLst/>
            <a:cxnLst/>
            <a:rect r="r" b="b" t="t" l="l"/>
            <a:pathLst>
              <a:path h="6707071" w="9448664">
                <a:moveTo>
                  <a:pt x="0" y="0"/>
                </a:moveTo>
                <a:lnTo>
                  <a:pt x="9448663" y="0"/>
                </a:lnTo>
                <a:lnTo>
                  <a:pt x="9448663" y="6707071"/>
                </a:lnTo>
                <a:lnTo>
                  <a:pt x="0" y="67070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" t="0" r="-2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49901" y="4037479"/>
            <a:ext cx="8251182" cy="3970881"/>
          </a:xfrm>
          <a:custGeom>
            <a:avLst/>
            <a:gdLst/>
            <a:ahLst/>
            <a:cxnLst/>
            <a:rect r="r" b="b" t="t" l="l"/>
            <a:pathLst>
              <a:path h="3970881" w="8251182">
                <a:moveTo>
                  <a:pt x="0" y="0"/>
                </a:moveTo>
                <a:lnTo>
                  <a:pt x="8251182" y="0"/>
                </a:lnTo>
                <a:lnTo>
                  <a:pt x="8251182" y="3970882"/>
                </a:lnTo>
                <a:lnTo>
                  <a:pt x="0" y="39708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4459" y="1114425"/>
            <a:ext cx="16556362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Model Training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80602"/>
            <a:ext cx="7728831" cy="5970175"/>
          </a:xfrm>
          <a:custGeom>
            <a:avLst/>
            <a:gdLst/>
            <a:ahLst/>
            <a:cxnLst/>
            <a:rect r="r" b="b" t="t" l="l"/>
            <a:pathLst>
              <a:path h="5970175" w="7728831">
                <a:moveTo>
                  <a:pt x="0" y="0"/>
                </a:moveTo>
                <a:lnTo>
                  <a:pt x="7728831" y="0"/>
                </a:lnTo>
                <a:lnTo>
                  <a:pt x="7728831" y="5970175"/>
                </a:lnTo>
                <a:lnTo>
                  <a:pt x="0" y="5970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17150" y="2546327"/>
            <a:ext cx="8322386" cy="5904450"/>
          </a:xfrm>
          <a:custGeom>
            <a:avLst/>
            <a:gdLst/>
            <a:ahLst/>
            <a:cxnLst/>
            <a:rect r="r" b="b" t="t" l="l"/>
            <a:pathLst>
              <a:path h="5904450" w="8322386">
                <a:moveTo>
                  <a:pt x="0" y="0"/>
                </a:moveTo>
                <a:lnTo>
                  <a:pt x="8322387" y="0"/>
                </a:lnTo>
                <a:lnTo>
                  <a:pt x="8322387" y="5904450"/>
                </a:lnTo>
                <a:lnTo>
                  <a:pt x="0" y="59044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32" r="0" b="-43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3292" y="995561"/>
            <a:ext cx="12981261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Output : Accuracy &amp; ROC Curve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6797" y="2724882"/>
            <a:ext cx="5972690" cy="5711213"/>
          </a:xfrm>
          <a:custGeom>
            <a:avLst/>
            <a:gdLst/>
            <a:ahLst/>
            <a:cxnLst/>
            <a:rect r="r" b="b" t="t" l="l"/>
            <a:pathLst>
              <a:path h="5711213" w="5972690">
                <a:moveTo>
                  <a:pt x="0" y="0"/>
                </a:moveTo>
                <a:lnTo>
                  <a:pt x="5972691" y="0"/>
                </a:lnTo>
                <a:lnTo>
                  <a:pt x="5972691" y="5711213"/>
                </a:lnTo>
                <a:lnTo>
                  <a:pt x="0" y="5711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79094" y="2972565"/>
            <a:ext cx="9706343" cy="4809186"/>
          </a:xfrm>
          <a:custGeom>
            <a:avLst/>
            <a:gdLst/>
            <a:ahLst/>
            <a:cxnLst/>
            <a:rect r="r" b="b" t="t" l="l"/>
            <a:pathLst>
              <a:path h="4809186" w="9706343">
                <a:moveTo>
                  <a:pt x="0" y="0"/>
                </a:moveTo>
                <a:lnTo>
                  <a:pt x="9706343" y="0"/>
                </a:lnTo>
                <a:lnTo>
                  <a:pt x="9706343" y="4809185"/>
                </a:lnTo>
                <a:lnTo>
                  <a:pt x="0" y="4809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07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3292" y="995561"/>
            <a:ext cx="10108144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Output : Confusion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DAGQm4gcFws</dc:identifier>
  <dcterms:modified xsi:type="dcterms:W3CDTF">2011-08-01T06:04:30Z</dcterms:modified>
  <cp:revision>1</cp:revision>
  <dc:title>Skin Cancer Detection</dc:title>
</cp:coreProperties>
</file>