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3" r:id="rId12"/>
    <p:sldId id="274" r:id="rId13"/>
    <p:sldId id="275" r:id="rId14"/>
    <p:sldId id="276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16" r:id="rId26"/>
    <p:sldId id="317" r:id="rId27"/>
    <p:sldId id="318" r:id="rId28"/>
    <p:sldId id="319" r:id="rId29"/>
    <p:sldId id="320" r:id="rId30"/>
    <p:sldId id="321" r:id="rId31"/>
    <p:sldId id="309" r:id="rId32"/>
    <p:sldId id="310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676400" y="1981200"/>
            <a:ext cx="7010400" cy="4114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04800" y="6477000"/>
            <a:ext cx="571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 13-</a:t>
            </a:r>
            <a:fld id="{B54C9C94-3269-46A6-AA3B-9F58E4FDF39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DA0D-EEA8-4F85-BEAD-D06C0F8A1898}" type="datetimeFigureOut">
              <a:rPr lang="zh-TW" altLang="en-US" smtClean="0"/>
              <a:pPr/>
              <a:t>2018/2/7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709E-E806-4879-A4CC-28A3195A8A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1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44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22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33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Linear Regression </a:t>
            </a:r>
            <a:r>
              <a:rPr lang="en-US" altLang="zh-TW" dirty="0" smtClean="0">
                <a:ea typeface="新細明體" charset="-120"/>
              </a:rPr>
              <a:t>Example Data</a:t>
            </a: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39985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306415"/>
              </p:ext>
            </p:extLst>
          </p:nvPr>
        </p:nvGraphicFramePr>
        <p:xfrm>
          <a:off x="457200" y="1600200"/>
          <a:ext cx="8229600" cy="45377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marL="107343" marR="10734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marL="107343" marR="1073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43816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02EB83C2-2339-4D58-A43B-1BE5641DDA7F}" type="slidenum">
              <a:rPr lang="en-US" altLang="zh-TW"/>
              <a:pPr/>
              <a:t>1</a:t>
            </a:fld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87C4B58-E4F7-4A9E-B615-EDE24C8C8891}" type="slidenum">
              <a:rPr lang="en-US" altLang="zh-TW"/>
              <a:pPr/>
              <a:t>10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Coefficient of Determination, r</a:t>
            </a:r>
            <a:r>
              <a:rPr lang="en-US" altLang="zh-TW" baseline="30000" dirty="0">
                <a:ea typeface="新細明體" charset="-120"/>
              </a:rPr>
              <a:t>2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3775" y="1625600"/>
            <a:ext cx="7620000" cy="4532313"/>
          </a:xfrm>
          <a:noFill/>
          <a:ln/>
        </p:spPr>
        <p:txBody>
          <a:bodyPr lIns="85342" tIns="42672" rIns="85342" bIns="42672"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The coefficient of determination is the portion of the total variation in the dependent variable that is explained by variation in the independent variable</a:t>
            </a:r>
          </a:p>
          <a:p>
            <a:r>
              <a:rPr lang="en-US" altLang="zh-TW" sz="2800" dirty="0">
                <a:ea typeface="新細明體" charset="-120"/>
              </a:rPr>
              <a:t>The coefficient of determination is also called r-squared and is denoted as r</a:t>
            </a:r>
            <a:r>
              <a:rPr lang="en-US" altLang="zh-TW" sz="2800" baseline="30000" dirty="0">
                <a:ea typeface="新細明體" charset="-120"/>
              </a:rPr>
              <a:t>2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886200" y="5562600"/>
          <a:ext cx="1831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1831975" cy="595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08175" y="4481513"/>
          <a:ext cx="57927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2667000" imgH="419100" progId="Equation.3">
                  <p:embed/>
                </p:oleObj>
              </mc:Choice>
              <mc:Fallback>
                <p:oleObj name="Equation" r:id="rId5" imgW="2667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81513"/>
                        <a:ext cx="5792788" cy="9064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533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33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733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657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657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381000" y="2133600"/>
            <a:ext cx="3124200" cy="4572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0426" name="Group 10"/>
          <p:cNvGraphicFramePr>
            <a:graphicFrameLocks noGrp="1"/>
          </p:cNvGraphicFramePr>
          <p:nvPr/>
        </p:nvGraphicFramePr>
        <p:xfrm>
          <a:off x="533400" y="1676400"/>
          <a:ext cx="8229600" cy="435483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3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E7A6533-9935-4370-872D-F897AE957231}" type="slidenum">
              <a:rPr lang="en-US" altLang="zh-TW"/>
              <a:pPr/>
              <a:t>11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Coefficient of Determination, r</a:t>
            </a:r>
            <a:r>
              <a:rPr lang="en-US" altLang="zh-TW" baseline="30000">
                <a:ea typeface="新細明體" charset="-120"/>
              </a:rPr>
              <a:t>2</a:t>
            </a:r>
          </a:p>
        </p:txBody>
      </p:sp>
      <p:sp>
        <p:nvSpPr>
          <p:cNvPr id="60542" name="Line 126"/>
          <p:cNvSpPr>
            <a:spLocks noChangeShapeType="1"/>
          </p:cNvSpPr>
          <p:nvPr/>
        </p:nvSpPr>
        <p:spPr bwMode="auto">
          <a:xfrm flipV="1">
            <a:off x="3429000" y="1981200"/>
            <a:ext cx="838200" cy="304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3" name="Text Box 127"/>
          <p:cNvSpPr txBox="1">
            <a:spLocks noChangeArrowheads="1"/>
          </p:cNvSpPr>
          <p:nvPr/>
        </p:nvSpPr>
        <p:spPr bwMode="auto">
          <a:xfrm>
            <a:off x="5105400" y="2514600"/>
            <a:ext cx="3692525" cy="1006475"/>
          </a:xfrm>
          <a:prstGeom prst="rect">
            <a:avLst/>
          </a:prstGeom>
          <a:solidFill>
            <a:srgbClr val="00B0F0">
              <a:alpha val="58824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58.08% of the variation in house prices is explained by variation in square feet</a:t>
            </a:r>
          </a:p>
        </p:txBody>
      </p:sp>
      <p:sp>
        <p:nvSpPr>
          <p:cNvPr id="60544" name="Line 128"/>
          <p:cNvSpPr>
            <a:spLocks noChangeShapeType="1"/>
          </p:cNvSpPr>
          <p:nvPr/>
        </p:nvSpPr>
        <p:spPr bwMode="auto">
          <a:xfrm>
            <a:off x="1524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5" name="Line 129"/>
          <p:cNvSpPr>
            <a:spLocks noChangeShapeType="1"/>
          </p:cNvSpPr>
          <p:nvPr/>
        </p:nvSpPr>
        <p:spPr bwMode="auto">
          <a:xfrm>
            <a:off x="1524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0546" name="Object 130"/>
          <p:cNvGraphicFramePr>
            <a:graphicFrameLocks noChangeAspect="1"/>
          </p:cNvGraphicFramePr>
          <p:nvPr/>
        </p:nvGraphicFramePr>
        <p:xfrm>
          <a:off x="4267200" y="1676400"/>
          <a:ext cx="41878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676400"/>
                        <a:ext cx="4187825" cy="757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47" name="Line 131"/>
          <p:cNvSpPr>
            <a:spLocks noChangeShapeType="1"/>
          </p:cNvSpPr>
          <p:nvPr/>
        </p:nvSpPr>
        <p:spPr bwMode="auto">
          <a:xfrm flipV="1">
            <a:off x="4114800" y="2286000"/>
            <a:ext cx="609600" cy="12954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60548" name="Rectangle 132"/>
          <p:cNvSpPr>
            <a:spLocks noChangeArrowheads="1"/>
          </p:cNvSpPr>
          <p:nvPr/>
        </p:nvSpPr>
        <p:spPr bwMode="auto">
          <a:xfrm>
            <a:off x="457200" y="3581400"/>
            <a:ext cx="4191000" cy="13716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E1F130D2-62C4-4FFB-93D8-77BD32BC867F}" type="slidenum">
              <a:rPr lang="en-US" altLang="zh-TW"/>
              <a:pPr/>
              <a:t>12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1066800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The standard deviation of the variation of observations around the regression line is estimated by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120900" y="3151188"/>
          <a:ext cx="504348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841500" imgH="660400" progId="Equation.3">
                  <p:embed/>
                </p:oleObj>
              </mc:Choice>
              <mc:Fallback>
                <p:oleObj name="Equation" r:id="rId3" imgW="1841500" imgH="660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151188"/>
                        <a:ext cx="5043488" cy="18018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447800" y="5089525"/>
            <a:ext cx="7086600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SSE  = error sum of squares</a:t>
            </a:r>
          </a:p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	      n = sample size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04800" y="2895600"/>
            <a:ext cx="3124200" cy="457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62469" name="Group 5"/>
          <p:cNvGraphicFramePr>
            <a:graphicFrameLocks noGrp="1"/>
          </p:cNvGraphicFramePr>
          <p:nvPr/>
        </p:nvGraphicFramePr>
        <p:xfrm>
          <a:off x="533400" y="1905000"/>
          <a:ext cx="8229600" cy="4368165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23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8A8521C-046F-4146-8F9C-9F030FC582BC}" type="slidenum">
              <a:rPr lang="en-US" altLang="zh-TW"/>
              <a:pPr/>
              <a:t>13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Standard Error of Estimate</a:t>
            </a:r>
          </a:p>
        </p:txBody>
      </p:sp>
      <p:sp>
        <p:nvSpPr>
          <p:cNvPr id="62585" name="Line 121"/>
          <p:cNvSpPr>
            <a:spLocks noChangeShapeType="1"/>
          </p:cNvSpPr>
          <p:nvPr/>
        </p:nvSpPr>
        <p:spPr bwMode="auto">
          <a:xfrm flipV="1">
            <a:off x="3276600" y="2362200"/>
            <a:ext cx="609600" cy="6858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62586" name="Object 122"/>
          <p:cNvGraphicFramePr>
            <a:graphicFrameLocks noChangeAspect="1"/>
          </p:cNvGraphicFramePr>
          <p:nvPr/>
        </p:nvGraphicFramePr>
        <p:xfrm>
          <a:off x="3886200" y="2057400"/>
          <a:ext cx="26876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1091726" imgH="215806" progId="Equation.3">
                  <p:embed/>
                </p:oleObj>
              </mc:Choice>
              <mc:Fallback>
                <p:oleObj name="Equation" r:id="rId3" imgW="1091726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2687638" cy="5286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8CF9166-E96E-49E3-9743-78646C3CAAA0}" type="slidenum">
              <a:rPr lang="en-US" altLang="zh-TW"/>
              <a:pPr/>
              <a:t>14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Comparing Standard Errors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5397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5413375" y="2973388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 rot="-7282380">
            <a:off x="5626100" y="3887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 rot="-7282380">
            <a:off x="562610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 rot="-7282380">
            <a:off x="7378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 rot="-7282380">
            <a:off x="753110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 rot="-7282380">
            <a:off x="60833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 rot="-7282380">
            <a:off x="73787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 rot="-7282380">
            <a:off x="692150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 rot="-7282380">
            <a:off x="6997700" y="2592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 rot="-7282380">
            <a:off x="64643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 rot="-7282380">
            <a:off x="554990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 rot="-7282380">
            <a:off x="577850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 rot="-7282380">
            <a:off x="6159500" y="338931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 rot="-7282380">
            <a:off x="699770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 rot="-7282380">
            <a:off x="661670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 rot="-7282380">
            <a:off x="6464300" y="3963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506888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5397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 rot="-7282380">
            <a:off x="775970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 rot="-7282380">
            <a:off x="69215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 rot="-7282380">
            <a:off x="6769100" y="2744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 rot="-7282380">
            <a:off x="623570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 rot="-7282380">
            <a:off x="7461250" y="3590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1365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 flipV="1">
            <a:off x="1381125" y="2971800"/>
            <a:ext cx="2581275" cy="874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 rot="-7282380">
            <a:off x="1517650" y="3811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 rot="-7282380">
            <a:off x="1593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 rot="-7282380">
            <a:off x="3727450" y="2820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 rot="-7282380">
            <a:off x="3498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2" name="Oval 34"/>
          <p:cNvSpPr>
            <a:spLocks noChangeArrowheads="1"/>
          </p:cNvSpPr>
          <p:nvPr/>
        </p:nvSpPr>
        <p:spPr bwMode="auto">
          <a:xfrm rot="-7282380">
            <a:off x="19748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3" name="Oval 35"/>
          <p:cNvSpPr>
            <a:spLocks noChangeArrowheads="1"/>
          </p:cNvSpPr>
          <p:nvPr/>
        </p:nvSpPr>
        <p:spPr bwMode="auto">
          <a:xfrm rot="-7282380">
            <a:off x="3346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4" name="Oval 36"/>
          <p:cNvSpPr>
            <a:spLocks noChangeArrowheads="1"/>
          </p:cNvSpPr>
          <p:nvPr/>
        </p:nvSpPr>
        <p:spPr bwMode="auto">
          <a:xfrm rot="-7282380">
            <a:off x="3117850" y="2973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5" name="Oval 37"/>
          <p:cNvSpPr>
            <a:spLocks noChangeArrowheads="1"/>
          </p:cNvSpPr>
          <p:nvPr/>
        </p:nvSpPr>
        <p:spPr bwMode="auto">
          <a:xfrm rot="-7282380">
            <a:off x="1822450" y="3430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6" name="Oval 38"/>
          <p:cNvSpPr>
            <a:spLocks noChangeArrowheads="1"/>
          </p:cNvSpPr>
          <p:nvPr/>
        </p:nvSpPr>
        <p:spPr bwMode="auto">
          <a:xfrm rot="-7282380">
            <a:off x="22034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3527" name="Oval 39"/>
          <p:cNvSpPr>
            <a:spLocks noChangeArrowheads="1"/>
          </p:cNvSpPr>
          <p:nvPr/>
        </p:nvSpPr>
        <p:spPr bwMode="auto">
          <a:xfrm rot="-7282380">
            <a:off x="2965450" y="33543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8" name="Oval 40"/>
          <p:cNvSpPr>
            <a:spLocks noChangeArrowheads="1"/>
          </p:cNvSpPr>
          <p:nvPr/>
        </p:nvSpPr>
        <p:spPr bwMode="auto">
          <a:xfrm rot="-7282380">
            <a:off x="2584450" y="35067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29" name="Oval 41"/>
          <p:cNvSpPr>
            <a:spLocks noChangeArrowheads="1"/>
          </p:cNvSpPr>
          <p:nvPr/>
        </p:nvSpPr>
        <p:spPr bwMode="auto">
          <a:xfrm rot="-7282380">
            <a:off x="2279650" y="3582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1036638" y="2514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1365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2" name="Oval 44"/>
          <p:cNvSpPr>
            <a:spLocks noChangeArrowheads="1"/>
          </p:cNvSpPr>
          <p:nvPr/>
        </p:nvSpPr>
        <p:spPr bwMode="auto">
          <a:xfrm rot="-7282380">
            <a:off x="2660650" y="32781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3" name="Oval 45"/>
          <p:cNvSpPr>
            <a:spLocks noChangeArrowheads="1"/>
          </p:cNvSpPr>
          <p:nvPr/>
        </p:nvSpPr>
        <p:spPr bwMode="auto">
          <a:xfrm rot="-7282380">
            <a:off x="28892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4" name="Oval 46"/>
          <p:cNvSpPr>
            <a:spLocks noChangeArrowheads="1"/>
          </p:cNvSpPr>
          <p:nvPr/>
        </p:nvSpPr>
        <p:spPr bwMode="auto">
          <a:xfrm rot="-7282380">
            <a:off x="2432050" y="32019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5" name="Oval 47"/>
          <p:cNvSpPr>
            <a:spLocks noChangeArrowheads="1"/>
          </p:cNvSpPr>
          <p:nvPr/>
        </p:nvSpPr>
        <p:spPr bwMode="auto">
          <a:xfrm rot="-7282380">
            <a:off x="3727450" y="3049588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575050" y="4191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7613650" y="4198938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aphicFrame>
        <p:nvGraphicFramePr>
          <p:cNvPr id="63538" name="Object 50"/>
          <p:cNvGraphicFramePr>
            <a:graphicFrameLocks noChangeAspect="1"/>
          </p:cNvGraphicFramePr>
          <p:nvPr/>
        </p:nvGraphicFramePr>
        <p:xfrm>
          <a:off x="1870075" y="4368800"/>
          <a:ext cx="1160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634449" imgH="215713" progId="Equation.3">
                  <p:embed/>
                </p:oleObj>
              </mc:Choice>
              <mc:Fallback>
                <p:oleObj name="Equation" r:id="rId3" imgW="634449" imgH="2157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368800"/>
                        <a:ext cx="1160463" cy="3968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9" name="Object 51"/>
          <p:cNvGraphicFramePr>
            <a:graphicFrameLocks noChangeAspect="1"/>
          </p:cNvGraphicFramePr>
          <p:nvPr/>
        </p:nvGraphicFramePr>
        <p:xfrm>
          <a:off x="5981700" y="4370388"/>
          <a:ext cx="1136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622030" imgH="215806" progId="Equation.3">
                  <p:embed/>
                </p:oleObj>
              </mc:Choice>
              <mc:Fallback>
                <p:oleObj name="Equation" r:id="rId5" imgW="622030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4370388"/>
                        <a:ext cx="1136650" cy="39528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1371600" y="1752600"/>
            <a:ext cx="64008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S</a:t>
            </a:r>
            <a:r>
              <a:rPr lang="en-US" altLang="zh-TW" sz="2400" baseline="-25000">
                <a:ea typeface="新細明體" charset="-120"/>
              </a:rPr>
              <a:t>YX</a:t>
            </a:r>
            <a:r>
              <a:rPr lang="en-US" altLang="zh-TW" sz="2400">
                <a:ea typeface="新細明體" charset="-120"/>
              </a:rPr>
              <a:t> is a measure of the variation of observed Y values from the regression line</a:t>
            </a:r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1066800" y="5257800"/>
            <a:ext cx="74676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magnitude of S</a:t>
            </a:r>
            <a:r>
              <a:rPr lang="en-US" altLang="zh-TW" sz="2400" baseline="-25000">
                <a:latin typeface="Times New Roman" pitchFamily="18" charset="0"/>
                <a:ea typeface="新細明體" charset="-120"/>
              </a:rPr>
              <a:t>YX</a:t>
            </a:r>
            <a:r>
              <a:rPr lang="en-US" altLang="zh-TW" sz="2400">
                <a:latin typeface="Times New Roman" pitchFamily="18" charset="0"/>
                <a:ea typeface="新細明體" charset="-120"/>
              </a:rPr>
              <a:t> should always be judged relative to the size of the Y values in the sample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C6172B03-4ADE-44D2-88ED-09AD92C46D69}" type="slidenum">
              <a:rPr lang="en-US" altLang="zh-TW"/>
              <a:pPr/>
              <a:t>15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Inferences About the Slope: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t Test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2743200"/>
          </a:xfrm>
          <a:noFill/>
          <a:ln/>
        </p:spPr>
        <p:txBody>
          <a:bodyPr lIns="85342" tIns="42672" rIns="85342" bIns="42672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 test for a population slope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Is there a linear relationship between X and Y?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Null and alternative hypotheses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= 0	(no linear relationship)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  H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:  </a:t>
            </a:r>
            <a:r>
              <a:rPr lang="el-GR" dirty="0"/>
              <a:t>β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cs typeface="Times New Roman" pitchFamily="18" charset="0"/>
              </a:rPr>
              <a:t>≠</a:t>
            </a:r>
            <a:r>
              <a:rPr lang="en-US" altLang="zh-TW" dirty="0">
                <a:ea typeface="新細明體" charset="-120"/>
              </a:rPr>
              <a:t> 0	(linear relationship does exist)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Test statistic  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500430" y="4643446"/>
          <a:ext cx="18764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660400" imgH="457200" progId="Equation.3">
                  <p:embed/>
                </p:oleObj>
              </mc:Choice>
              <mc:Fallback>
                <p:oleObj name="Equation" r:id="rId3" imgW="6604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643446"/>
                        <a:ext cx="1876425" cy="12969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3571868" y="6072206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710891" imgH="177723" progId="Equation.3">
                  <p:embed/>
                </p:oleObj>
              </mc:Choice>
              <mc:Fallback>
                <p:oleObj name="Equation" r:id="rId5" imgW="710891" imgH="17772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6072206"/>
                        <a:ext cx="1676400" cy="4191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172200" y="4267200"/>
            <a:ext cx="2819400" cy="20462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where: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b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regression slope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coefficient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l-GR">
                <a:solidFill>
                  <a:srgbClr val="000000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β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hypothesized slope</a:t>
            </a:r>
          </a:p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S</a:t>
            </a:r>
            <a:r>
              <a:rPr lang="en-US" altLang="zh-TW" baseline="-2500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b1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= standard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         error of the slope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BB8DB9D-E754-4C1D-91C0-96AB82606422}" type="slidenum">
              <a:rPr lang="en-US" altLang="zh-TW"/>
              <a:pPr/>
              <a:t>16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graphicFrame>
        <p:nvGraphicFramePr>
          <p:cNvPr id="77874" name="Group 50"/>
          <p:cNvGraphicFramePr>
            <a:graphicFrameLocks noGrp="1"/>
          </p:cNvGraphicFramePr>
          <p:nvPr/>
        </p:nvGraphicFramePr>
        <p:xfrm>
          <a:off x="381000" y="2057400"/>
          <a:ext cx="2819400" cy="3977640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(y)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1550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405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319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1700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70" name="Object 46"/>
          <p:cNvGraphicFramePr>
            <a:graphicFrameLocks noChangeAspect="1"/>
          </p:cNvGraphicFramePr>
          <p:nvPr/>
        </p:nvGraphicFramePr>
        <p:xfrm>
          <a:off x="4122738" y="2590800"/>
          <a:ext cx="4348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2425700" imgH="203200" progId="Equation.3">
                  <p:embed/>
                </p:oleObj>
              </mc:Choice>
              <mc:Fallback>
                <p:oleObj name="Equation" r:id="rId3" imgW="24257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590800"/>
                        <a:ext cx="4348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3657600" y="1900238"/>
            <a:ext cx="5029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Estimated Regression Equation: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3962400" y="3657600"/>
            <a:ext cx="4800600" cy="173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 slope of this model is 0.1098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Is there a relationship between the square footage of the house and its sales price?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5A9766B0-54BE-449F-9F4B-95E7F5D1B33C}" type="slidenum">
              <a:rPr lang="en-US" altLang="zh-TW"/>
              <a:pPr/>
              <a:t>17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cs typeface="Times New Roman" pitchFamily="18" charset="0"/>
              </a:rPr>
              <a:t>≠ </a:t>
            </a:r>
            <a:r>
              <a:rPr lang="en-US" altLang="zh-TW" sz="2400" dirty="0">
                <a:ea typeface="新細明體" charset="-120"/>
              </a:rPr>
              <a:t>0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78854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4495800" y="3429000"/>
            <a:ext cx="1104900" cy="3048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>
            <a:off x="6119813" y="3400425"/>
            <a:ext cx="1042987" cy="33337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>
            <a:off x="7153275" y="3381375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 flipH="1">
            <a:off x="5448300" y="2514600"/>
            <a:ext cx="10287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H="1">
            <a:off x="6972300" y="2514600"/>
            <a:ext cx="3048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V="1">
            <a:off x="6934200" y="3733800"/>
            <a:ext cx="533400" cy="914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8886" name="Object 38"/>
          <p:cNvGraphicFramePr>
            <a:graphicFrameLocks noChangeAspect="1"/>
          </p:cNvGraphicFramePr>
          <p:nvPr/>
        </p:nvGraphicFramePr>
        <p:xfrm>
          <a:off x="7212013" y="1981200"/>
          <a:ext cx="531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241195" imgH="241195" progId="Equation.3">
                  <p:embed/>
                </p:oleObj>
              </mc:Choice>
              <mc:Fallback>
                <p:oleObj name="Equation" r:id="rId3" imgW="241195" imgH="24119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1981200"/>
                        <a:ext cx="531812" cy="5334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5105400" y="46482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t</a:t>
            </a:r>
          </a:p>
        </p:txBody>
      </p:sp>
      <p:sp>
        <p:nvSpPr>
          <p:cNvPr id="78888" name="Text Box 40"/>
          <p:cNvSpPr txBox="1">
            <a:spLocks noChangeArrowheads="1"/>
          </p:cNvSpPr>
          <p:nvPr/>
        </p:nvSpPr>
        <p:spPr bwMode="auto">
          <a:xfrm>
            <a:off x="6324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b</a:t>
            </a:r>
            <a:r>
              <a:rPr lang="en-US" altLang="zh-TW" sz="2400" baseline="-25000">
                <a:ea typeface="新細明體" charset="-120"/>
              </a:rPr>
              <a:t>1</a:t>
            </a:r>
          </a:p>
        </p:txBody>
      </p:sp>
      <p:graphicFrame>
        <p:nvGraphicFramePr>
          <p:cNvPr id="78889" name="Object 41"/>
          <p:cNvGraphicFramePr>
            <a:graphicFrameLocks noChangeAspect="1"/>
          </p:cNvGraphicFramePr>
          <p:nvPr/>
        </p:nvGraphicFramePr>
        <p:xfrm>
          <a:off x="2038350" y="4419600"/>
          <a:ext cx="55054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2362200" imgH="457200" progId="Equation.3">
                  <p:embed/>
                </p:oleObj>
              </mc:Choice>
              <mc:Fallback>
                <p:oleObj name="Equation" r:id="rId5" imgW="23622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419600"/>
                        <a:ext cx="5505450" cy="10636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91F50963-EFD2-42FD-983E-6637FFCB38EB}" type="slidenum">
              <a:rPr lang="en-US" altLang="zh-TW"/>
              <a:pPr/>
              <a:t>18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524000" y="2133600"/>
            <a:ext cx="4038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Test Statistic:  </a:t>
            </a:r>
            <a:r>
              <a:rPr lang="en-US" altLang="zh-TW" sz="2800" b="1" dirty="0">
                <a:latin typeface="Times New Roman" pitchFamily="18" charset="0"/>
                <a:ea typeface="新細明體" charset="-120"/>
              </a:rPr>
              <a:t>t = 3.329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572000" y="4419600"/>
            <a:ext cx="4267200" cy="1370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There is sufficient evidence that square footage affects house price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572000" y="3657600"/>
            <a:ext cx="39719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</a:p>
        </p:txBody>
      </p:sp>
      <p:sp>
        <p:nvSpPr>
          <p:cNvPr id="79917" name="Rectangle 45"/>
          <p:cNvSpPr>
            <a:spLocks noChangeArrowheads="1"/>
          </p:cNvSpPr>
          <p:nvPr/>
        </p:nvSpPr>
        <p:spPr bwMode="auto">
          <a:xfrm>
            <a:off x="2438400" y="5562600"/>
            <a:ext cx="9144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8" name="Rectangle 46"/>
          <p:cNvSpPr>
            <a:spLocks noChangeArrowheads="1"/>
          </p:cNvSpPr>
          <p:nvPr/>
        </p:nvSpPr>
        <p:spPr bwMode="auto">
          <a:xfrm>
            <a:off x="838200" y="5562600"/>
            <a:ext cx="1066800" cy="22860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19" name="Text Box 47"/>
          <p:cNvSpPr txBox="1">
            <a:spLocks noChangeArrowheads="1"/>
          </p:cNvSpPr>
          <p:nvPr/>
        </p:nvSpPr>
        <p:spPr bwMode="auto">
          <a:xfrm>
            <a:off x="31242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990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21" name="Freeform 49"/>
          <p:cNvSpPr>
            <a:spLocks/>
          </p:cNvSpPr>
          <p:nvPr/>
        </p:nvSpPr>
        <p:spPr bwMode="auto">
          <a:xfrm>
            <a:off x="2890838" y="4241800"/>
            <a:ext cx="850900" cy="561975"/>
          </a:xfrm>
          <a:custGeom>
            <a:avLst/>
            <a:gdLst/>
            <a:ahLst/>
            <a:cxnLst>
              <a:cxn ang="0">
                <a:pos x="536" y="351"/>
              </a:cxn>
              <a:cxn ang="0">
                <a:pos x="535" y="312"/>
              </a:cxn>
              <a:cxn ang="0">
                <a:pos x="315" y="273"/>
              </a:cxn>
              <a:cxn ang="0">
                <a:pos x="188" y="208"/>
              </a:cxn>
              <a:cxn ang="0">
                <a:pos x="117" y="153"/>
              </a:cxn>
              <a:cxn ang="0">
                <a:pos x="3" y="0"/>
              </a:cxn>
              <a:cxn ang="0">
                <a:pos x="0" y="354"/>
              </a:cxn>
              <a:cxn ang="0">
                <a:pos x="527" y="351"/>
              </a:cxn>
              <a:cxn ang="0">
                <a:pos x="527" y="347"/>
              </a:cxn>
            </a:cxnLst>
            <a:rect l="0" t="0" r="r" b="b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2" name="Freeform 50"/>
          <p:cNvSpPr>
            <a:spLocks/>
          </p:cNvSpPr>
          <p:nvPr/>
        </p:nvSpPr>
        <p:spPr bwMode="auto">
          <a:xfrm>
            <a:off x="593725" y="4308475"/>
            <a:ext cx="85407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0" y="267"/>
              </a:cxn>
              <a:cxn ang="0">
                <a:pos x="219" y="235"/>
              </a:cxn>
              <a:cxn ang="0">
                <a:pos x="330" y="190"/>
              </a:cxn>
              <a:cxn ang="0">
                <a:pos x="403" y="141"/>
              </a:cxn>
              <a:cxn ang="0">
                <a:pos x="537" y="0"/>
              </a:cxn>
              <a:cxn ang="0">
                <a:pos x="538" y="309"/>
              </a:cxn>
              <a:cxn ang="0">
                <a:pos x="18" y="309"/>
              </a:cxn>
              <a:cxn ang="0">
                <a:pos x="18" y="305"/>
              </a:cxn>
            </a:cxnLst>
            <a:rect l="0" t="0" r="r" b="b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99CCFF"/>
          </a:solidFill>
          <a:ln w="12700" cap="rnd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3" name="Freeform 51"/>
          <p:cNvSpPr>
            <a:spLocks/>
          </p:cNvSpPr>
          <p:nvPr/>
        </p:nvSpPr>
        <p:spPr bwMode="auto">
          <a:xfrm>
            <a:off x="609600" y="3429000"/>
            <a:ext cx="1600200" cy="1295400"/>
          </a:xfrm>
          <a:custGeom>
            <a:avLst/>
            <a:gdLst/>
            <a:ahLst/>
            <a:cxnLst>
              <a:cxn ang="0">
                <a:pos x="0" y="575"/>
              </a:cxn>
              <a:cxn ang="0">
                <a:pos x="63" y="570"/>
              </a:cxn>
              <a:cxn ang="0">
                <a:pos x="95" y="562"/>
              </a:cxn>
              <a:cxn ang="0">
                <a:pos x="127" y="553"/>
              </a:cxn>
              <a:cxn ang="0">
                <a:pos x="158" y="540"/>
              </a:cxn>
              <a:cxn ang="0">
                <a:pos x="190" y="521"/>
              </a:cxn>
              <a:cxn ang="0">
                <a:pos x="222" y="498"/>
              </a:cxn>
              <a:cxn ang="0">
                <a:pos x="284" y="432"/>
              </a:cxn>
              <a:cxn ang="0">
                <a:pos x="347" y="338"/>
              </a:cxn>
              <a:cxn ang="0">
                <a:pos x="410" y="224"/>
              </a:cxn>
              <a:cxn ang="0">
                <a:pos x="441" y="167"/>
              </a:cxn>
              <a:cxn ang="0">
                <a:pos x="473" y="114"/>
              </a:cxn>
              <a:cxn ang="0">
                <a:pos x="505" y="67"/>
              </a:cxn>
              <a:cxn ang="0">
                <a:pos x="535" y="31"/>
              </a:cxn>
              <a:cxn ang="0">
                <a:pos x="567" y="8"/>
              </a:cxn>
              <a:cxn ang="0">
                <a:pos x="599" y="0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4" name="Freeform 52"/>
          <p:cNvSpPr>
            <a:spLocks/>
          </p:cNvSpPr>
          <p:nvPr/>
        </p:nvSpPr>
        <p:spPr bwMode="auto">
          <a:xfrm>
            <a:off x="2209800" y="3429000"/>
            <a:ext cx="1524000" cy="1295400"/>
          </a:xfrm>
          <a:custGeom>
            <a:avLst/>
            <a:gdLst/>
            <a:ahLst/>
            <a:cxnLst>
              <a:cxn ang="0">
                <a:pos x="575" y="575"/>
              </a:cxn>
              <a:cxn ang="0">
                <a:pos x="515" y="570"/>
              </a:cxn>
              <a:cxn ang="0">
                <a:pos x="484" y="562"/>
              </a:cxn>
              <a:cxn ang="0">
                <a:pos x="455" y="553"/>
              </a:cxn>
              <a:cxn ang="0">
                <a:pos x="424" y="540"/>
              </a:cxn>
              <a:cxn ang="0">
                <a:pos x="393" y="521"/>
              </a:cxn>
              <a:cxn ang="0">
                <a:pos x="364" y="498"/>
              </a:cxn>
              <a:cxn ang="0">
                <a:pos x="303" y="432"/>
              </a:cxn>
              <a:cxn ang="0">
                <a:pos x="242" y="338"/>
              </a:cxn>
              <a:cxn ang="0">
                <a:pos x="182" y="224"/>
              </a:cxn>
              <a:cxn ang="0">
                <a:pos x="151" y="167"/>
              </a:cxn>
              <a:cxn ang="0">
                <a:pos x="120" y="114"/>
              </a:cxn>
              <a:cxn ang="0">
                <a:pos x="91" y="67"/>
              </a:cxn>
              <a:cxn ang="0">
                <a:pos x="60" y="31"/>
              </a:cxn>
              <a:cxn ang="0">
                <a:pos x="30" y="8"/>
              </a:cxn>
              <a:cxn ang="0">
                <a:pos x="0" y="0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79925" name="Line 53"/>
          <p:cNvSpPr>
            <a:spLocks noChangeShapeType="1"/>
          </p:cNvSpPr>
          <p:nvPr/>
        </p:nvSpPr>
        <p:spPr bwMode="auto">
          <a:xfrm>
            <a:off x="533400" y="48006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1066800" y="42672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27" name="Rectangle 55"/>
          <p:cNvSpPr>
            <a:spLocks noChangeArrowheads="1"/>
          </p:cNvSpPr>
          <p:nvPr/>
        </p:nvSpPr>
        <p:spPr bwMode="auto">
          <a:xfrm flipH="1">
            <a:off x="457200" y="3962400"/>
            <a:ext cx="1066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28" name="Line 56"/>
          <p:cNvSpPr>
            <a:spLocks noChangeShapeType="1"/>
          </p:cNvSpPr>
          <p:nvPr/>
        </p:nvSpPr>
        <p:spPr bwMode="auto">
          <a:xfrm>
            <a:off x="2209800" y="34290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79929" name="Line 57"/>
          <p:cNvSpPr>
            <a:spLocks noChangeShapeType="1"/>
          </p:cNvSpPr>
          <p:nvPr/>
        </p:nvSpPr>
        <p:spPr bwMode="auto">
          <a:xfrm>
            <a:off x="14478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0" name="Text Box 58"/>
          <p:cNvSpPr txBox="1">
            <a:spLocks noChangeArrowheads="1"/>
          </p:cNvSpPr>
          <p:nvPr/>
        </p:nvSpPr>
        <p:spPr bwMode="auto">
          <a:xfrm>
            <a:off x="1066800" y="5105400"/>
            <a:ext cx="685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-t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1" name="Line 59"/>
          <p:cNvSpPr>
            <a:spLocks noChangeShapeType="1"/>
          </p:cNvSpPr>
          <p:nvPr/>
        </p:nvSpPr>
        <p:spPr bwMode="auto">
          <a:xfrm>
            <a:off x="1447800" y="5029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2" name="Text Box 60"/>
          <p:cNvSpPr txBox="1">
            <a:spLocks noChangeArrowheads="1"/>
          </p:cNvSpPr>
          <p:nvPr/>
        </p:nvSpPr>
        <p:spPr bwMode="auto">
          <a:xfrm>
            <a:off x="1371600" y="5029200"/>
            <a:ext cx="1524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79933" name="Line 61"/>
          <p:cNvSpPr>
            <a:spLocks noChangeShapeType="1"/>
          </p:cNvSpPr>
          <p:nvPr/>
        </p:nvSpPr>
        <p:spPr bwMode="auto">
          <a:xfrm>
            <a:off x="304800" y="50292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4" name="Text Box 62"/>
          <p:cNvSpPr txBox="1">
            <a:spLocks noChangeArrowheads="1"/>
          </p:cNvSpPr>
          <p:nvPr/>
        </p:nvSpPr>
        <p:spPr bwMode="auto">
          <a:xfrm>
            <a:off x="1981200" y="5257800"/>
            <a:ext cx="4572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0</a:t>
            </a:r>
            <a:endParaRPr lang="el-GR" baseline="-25000">
              <a:cs typeface="Arial" charset="0"/>
            </a:endParaRPr>
          </a:p>
        </p:txBody>
      </p:sp>
      <p:sp>
        <p:nvSpPr>
          <p:cNvPr id="79935" name="Text Box 63"/>
          <p:cNvSpPr txBox="1">
            <a:spLocks noChangeArrowheads="1"/>
          </p:cNvSpPr>
          <p:nvPr/>
        </p:nvSpPr>
        <p:spPr bwMode="auto">
          <a:xfrm>
            <a:off x="2667000" y="5105400"/>
            <a:ext cx="6096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t</a:t>
            </a:r>
            <a:r>
              <a:rPr lang="el-GR" sz="2000" baseline="-25000">
                <a:cs typeface="Arial" charset="0"/>
              </a:rPr>
              <a:t>α</a:t>
            </a:r>
            <a:r>
              <a:rPr lang="en-US" altLang="zh-TW" sz="2000" baseline="-25000">
                <a:ea typeface="新細明體" charset="-120"/>
                <a:cs typeface="Arial" charset="0"/>
              </a:rPr>
              <a:t>/2</a:t>
            </a:r>
            <a:endParaRPr lang="el-GR" sz="2000" baseline="-25000">
              <a:cs typeface="Arial" charset="0"/>
            </a:endParaRPr>
          </a:p>
        </p:txBody>
      </p:sp>
      <p:sp>
        <p:nvSpPr>
          <p:cNvPr id="79936" name="Line 64"/>
          <p:cNvSpPr>
            <a:spLocks noChangeShapeType="1"/>
          </p:cNvSpPr>
          <p:nvPr/>
        </p:nvSpPr>
        <p:spPr bwMode="auto">
          <a:xfrm>
            <a:off x="2895600" y="4876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7" name="Freeform 65"/>
          <p:cNvSpPr>
            <a:spLocks/>
          </p:cNvSpPr>
          <p:nvPr/>
        </p:nvSpPr>
        <p:spPr bwMode="auto">
          <a:xfrm>
            <a:off x="3048000" y="4237038"/>
            <a:ext cx="204788" cy="41116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249"/>
              </a:cxn>
            </a:cxnLst>
            <a:rect l="0" t="0" r="r" b="b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38" name="Rectangle 66"/>
          <p:cNvSpPr>
            <a:spLocks noChangeArrowheads="1"/>
          </p:cNvSpPr>
          <p:nvPr/>
        </p:nvSpPr>
        <p:spPr bwMode="auto">
          <a:xfrm flipH="1">
            <a:off x="2971800" y="3962400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>
                <a:latin typeface="Symbol" pitchFamily="18" charset="2"/>
                <a:ea typeface="新細明體" charset="-120"/>
              </a:rPr>
              <a:t>a</a:t>
            </a:r>
            <a:r>
              <a:rPr lang="en-US" altLang="zh-TW" sz="1600">
                <a:ea typeface="新細明體" charset="-120"/>
              </a:rPr>
              <a:t>/2=.025</a:t>
            </a:r>
          </a:p>
        </p:txBody>
      </p:sp>
      <p:sp>
        <p:nvSpPr>
          <p:cNvPr id="79939" name="Rectangle 67"/>
          <p:cNvSpPr>
            <a:spLocks noChangeArrowheads="1"/>
          </p:cNvSpPr>
          <p:nvPr/>
        </p:nvSpPr>
        <p:spPr bwMode="auto">
          <a:xfrm flipH="1">
            <a:off x="838200" y="5486400"/>
            <a:ext cx="12192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-2.3060</a:t>
            </a:r>
          </a:p>
        </p:txBody>
      </p:sp>
      <p:sp>
        <p:nvSpPr>
          <p:cNvPr id="79940" name="Rectangle 68"/>
          <p:cNvSpPr>
            <a:spLocks noChangeArrowheads="1"/>
          </p:cNvSpPr>
          <p:nvPr/>
        </p:nvSpPr>
        <p:spPr bwMode="auto">
          <a:xfrm flipH="1">
            <a:off x="2438400" y="5486400"/>
            <a:ext cx="990600" cy="393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2.3060</a:t>
            </a:r>
          </a:p>
        </p:txBody>
      </p:sp>
      <p:sp>
        <p:nvSpPr>
          <p:cNvPr id="79941" name="Rectangle 69"/>
          <p:cNvSpPr>
            <a:spLocks noChangeArrowheads="1"/>
          </p:cNvSpPr>
          <p:nvPr/>
        </p:nvSpPr>
        <p:spPr bwMode="auto">
          <a:xfrm flipH="1">
            <a:off x="3429000" y="5486400"/>
            <a:ext cx="838200" cy="4127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3.329</a:t>
            </a:r>
          </a:p>
        </p:txBody>
      </p:sp>
      <p:sp>
        <p:nvSpPr>
          <p:cNvPr id="79942" name="Rectangle 70"/>
          <p:cNvSpPr>
            <a:spLocks noChangeArrowheads="1"/>
          </p:cNvSpPr>
          <p:nvPr/>
        </p:nvSpPr>
        <p:spPr bwMode="auto">
          <a:xfrm flipH="1">
            <a:off x="228600" y="3276600"/>
            <a:ext cx="16764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10- 2 = 8</a:t>
            </a:r>
          </a:p>
        </p:txBody>
      </p:sp>
      <p:sp>
        <p:nvSpPr>
          <p:cNvPr id="79943" name="Line 71"/>
          <p:cNvSpPr>
            <a:spLocks noChangeShapeType="1"/>
          </p:cNvSpPr>
          <p:nvPr/>
        </p:nvSpPr>
        <p:spPr bwMode="auto">
          <a:xfrm>
            <a:off x="2895600" y="50292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79944" name="Line 72"/>
          <p:cNvSpPr>
            <a:spLocks noChangeShapeType="1"/>
          </p:cNvSpPr>
          <p:nvPr/>
        </p:nvSpPr>
        <p:spPr bwMode="auto">
          <a:xfrm flipV="1">
            <a:off x="3581400" y="4800600"/>
            <a:ext cx="0" cy="6858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948" name="Rectangle 76"/>
          <p:cNvSpPr>
            <a:spLocks noGrp="1" noChangeArrowheads="1"/>
          </p:cNvSpPr>
          <p:nvPr>
            <p:ph type="body" sz="half" idx="1"/>
          </p:nvPr>
        </p:nvSpPr>
        <p:spPr>
          <a:xfrm>
            <a:off x="6248400" y="2133600"/>
            <a:ext cx="2057400" cy="9906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3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2A8BF5D-8B33-40BD-B29F-7A114EA3B9C4}" type="slidenum">
              <a:rPr lang="en-US" altLang="zh-TW"/>
              <a:pPr/>
              <a:t>19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Inferences About the Slope: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 Test Example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429000"/>
            <a:ext cx="2057400" cy="990600"/>
          </a:xfrm>
          <a:solidFill>
            <a:schemeClr val="accent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514600" y="2209800"/>
            <a:ext cx="3667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From Excel output: </a:t>
            </a:r>
          </a:p>
        </p:txBody>
      </p:sp>
      <p:graphicFrame>
        <p:nvGraphicFramePr>
          <p:cNvPr id="80902" name="Group 6"/>
          <p:cNvGraphicFramePr>
            <a:graphicFrameLocks noGrp="1"/>
          </p:cNvGraphicFramePr>
          <p:nvPr/>
        </p:nvGraphicFramePr>
        <p:xfrm>
          <a:off x="2743200" y="2743200"/>
          <a:ext cx="6324600" cy="96012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676400"/>
                <a:gridCol w="955675"/>
                <a:gridCol w="949325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0930" name="Oval 34"/>
          <p:cNvSpPr>
            <a:spLocks noChangeArrowheads="1"/>
          </p:cNvSpPr>
          <p:nvPr/>
        </p:nvSpPr>
        <p:spPr bwMode="auto">
          <a:xfrm>
            <a:off x="8143875" y="3352800"/>
            <a:ext cx="1000125" cy="3524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8382000" y="2514600"/>
            <a:ext cx="22860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0933" name="Text Box 37"/>
          <p:cNvSpPr txBox="1">
            <a:spLocks noChangeArrowheads="1"/>
          </p:cNvSpPr>
          <p:nvPr/>
        </p:nvSpPr>
        <p:spPr bwMode="auto">
          <a:xfrm>
            <a:off x="7620000" y="20574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P-Value</a:t>
            </a:r>
            <a:endParaRPr lang="en-US" altLang="zh-TW" sz="2400" baseline="-25000" dirty="0">
              <a:ea typeface="新細明體" charset="-120"/>
            </a:endParaRPr>
          </a:p>
        </p:txBody>
      </p: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2743200" y="4800600"/>
            <a:ext cx="5638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There is sufficient evidence that square footage affects house price.</a:t>
            </a: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2743200" y="4038600"/>
            <a:ext cx="59436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Decision:  Reject H</a:t>
            </a:r>
            <a:r>
              <a:rPr lang="en-US" altLang="zh-TW" sz="2800" baseline="-25000">
                <a:latin typeface="Times New Roman" pitchFamily="18" charset="0"/>
                <a:ea typeface="新細明體" charset="-120"/>
              </a:rPr>
              <a:t>0</a:t>
            </a:r>
            <a:r>
              <a:rPr lang="en-US" altLang="zh-TW" sz="2800">
                <a:latin typeface="Times New Roman" pitchFamily="18" charset="0"/>
                <a:ea typeface="新細明體" charset="-120"/>
              </a:rPr>
              <a:t>, since p-value &lt; </a:t>
            </a:r>
            <a:r>
              <a:rPr lang="el-GR" sz="2800">
                <a:latin typeface="Times New Roman" pitchFamily="18" charset="0"/>
                <a:cs typeface="Times New Roman" pitchFamily="18" charset="0"/>
              </a:rPr>
              <a:t>α</a:t>
            </a:r>
            <a:endParaRPr lang="el-GR" sz="2800" baseline="-25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FF1DB0B8-A2F7-41FD-9000-7EF24A186244}" type="slidenum">
              <a:rPr lang="en-US" altLang="zh-TW"/>
              <a:pPr/>
              <a:t>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Scatterplot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447800" y="2286000"/>
          <a:ext cx="5715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715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5791200" cy="1174750"/>
          </a:xfrm>
          <a:noFill/>
          <a:ln/>
        </p:spPr>
        <p:txBody>
          <a:bodyPr lIns="85342" tIns="42672" rIns="85342" bIns="42672"/>
          <a:lstStyle/>
          <a:p>
            <a:r>
              <a:rPr lang="en-US" altLang="zh-TW">
                <a:ea typeface="新細明體" charset="-120"/>
              </a:rPr>
              <a:t>House price model:  scatter plot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8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5C173E5-AF66-408A-9BDF-2C00F7EB6F5F}" type="slidenum">
              <a:rPr lang="en-US" altLang="zh-TW"/>
              <a:pPr/>
              <a:t>20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1905000"/>
          </a:xfrm>
          <a:noFill/>
          <a:ln/>
        </p:spPr>
        <p:txBody>
          <a:bodyPr lIns="85342" tIns="42672" rIns="85342" bIns="42672">
            <a:normAutofit fontScale="47500" lnSpcReduction="20000"/>
          </a:bodyPr>
          <a:lstStyle/>
          <a:p>
            <a:r>
              <a:rPr lang="en-US" altLang="zh-TW">
                <a:ea typeface="新細明體" charset="-120"/>
              </a:rPr>
              <a:t>F Test statistic:</a:t>
            </a: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			where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   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962400" y="1676400"/>
          <a:ext cx="175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647419" imgH="393529" progId="Equation.3">
                  <p:embed/>
                </p:oleObj>
              </mc:Choice>
              <mc:Fallback>
                <p:oleObj name="Equation" r:id="rId3" imgW="647419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1755775" cy="1066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973513" y="3270250"/>
          <a:ext cx="188118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028254" imgH="812447" progId="Equation.3">
                  <p:embed/>
                </p:oleObj>
              </mc:Choice>
              <mc:Fallback>
                <p:oleObj name="Equation" r:id="rId5" imgW="1028254" imgH="812447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3270250"/>
                        <a:ext cx="1881187" cy="14859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838200" y="4953000"/>
            <a:ext cx="7848600" cy="1311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where F follows an F distribution with  k  numerator degrees of freedom and (n - k - 1)  denominator degrees of freedom </a:t>
            </a:r>
          </a:p>
          <a:p>
            <a:pPr eaLnBrk="1" hangingPunct="1"/>
            <a:endParaRPr lang="en-US" altLang="zh-TW" sz="2000">
              <a:latin typeface="Times New Roman" pitchFamily="18" charset="0"/>
              <a:ea typeface="新細明體" charset="-120"/>
            </a:endParaRPr>
          </a:p>
          <a:p>
            <a:pPr eaLnBrk="1" hangingPunct="1"/>
            <a:r>
              <a:rPr lang="en-US" altLang="zh-TW" sz="2000">
                <a:latin typeface="Times New Roman" pitchFamily="18" charset="0"/>
                <a:ea typeface="新細明體" charset="-120"/>
              </a:rPr>
              <a:t>(k = the number of independent variables in the regression model)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9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3AE91E8B-2471-4480-A9DE-4F5691CCE6BA}" type="slidenum">
              <a:rPr lang="en-US" altLang="zh-TW"/>
              <a:pPr/>
              <a:t>21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F-Test for Significance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83044" name="Group 100"/>
          <p:cNvGraphicFramePr>
            <a:graphicFrameLocks noGrp="1"/>
          </p:cNvGraphicFramePr>
          <p:nvPr/>
        </p:nvGraphicFramePr>
        <p:xfrm>
          <a:off x="609600" y="2209800"/>
          <a:ext cx="8229600" cy="3250566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1447800"/>
                <a:gridCol w="1079500"/>
                <a:gridCol w="792163"/>
                <a:gridCol w="1252537"/>
                <a:gridCol w="990600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033" name="Object 89"/>
          <p:cNvGraphicFramePr>
            <a:graphicFrameLocks noChangeAspect="1"/>
          </p:cNvGraphicFramePr>
          <p:nvPr/>
        </p:nvGraphicFramePr>
        <p:xfrm>
          <a:off x="3581400" y="2514600"/>
          <a:ext cx="4702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336800" imgH="393700" progId="Equation.3">
                  <p:embed/>
                </p:oleObj>
              </mc:Choice>
              <mc:Fallback>
                <p:oleObj name="Equation" r:id="rId3" imgW="2336800" imgH="393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0"/>
                        <a:ext cx="4702175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34" name="Line 90"/>
          <p:cNvSpPr>
            <a:spLocks noChangeShapeType="1"/>
          </p:cNvSpPr>
          <p:nvPr/>
        </p:nvSpPr>
        <p:spPr bwMode="auto">
          <a:xfrm flipV="1">
            <a:off x="32004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5" name="Line 91"/>
          <p:cNvSpPr>
            <a:spLocks noChangeShapeType="1"/>
          </p:cNvSpPr>
          <p:nvPr/>
        </p:nvSpPr>
        <p:spPr bwMode="auto">
          <a:xfrm flipV="1">
            <a:off x="6324600" y="31242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6" name="Line 92"/>
          <p:cNvSpPr>
            <a:spLocks noChangeShapeType="1"/>
          </p:cNvSpPr>
          <p:nvPr/>
        </p:nvSpPr>
        <p:spPr bwMode="auto">
          <a:xfrm flipV="1">
            <a:off x="7772400" y="4191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3039" name="Text Box 95"/>
          <p:cNvSpPr txBox="1">
            <a:spLocks noChangeArrowheads="1"/>
          </p:cNvSpPr>
          <p:nvPr/>
        </p:nvSpPr>
        <p:spPr bwMode="auto">
          <a:xfrm>
            <a:off x="3581400" y="3505200"/>
            <a:ext cx="23622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With 1 and 8 degrees of freedom</a:t>
            </a:r>
          </a:p>
        </p:txBody>
      </p:sp>
      <p:sp>
        <p:nvSpPr>
          <p:cNvPr id="83040" name="Text Box 96"/>
          <p:cNvSpPr txBox="1">
            <a:spLocks noChangeArrowheads="1"/>
          </p:cNvSpPr>
          <p:nvPr/>
        </p:nvSpPr>
        <p:spPr bwMode="auto">
          <a:xfrm>
            <a:off x="7543800" y="3581400"/>
            <a:ext cx="1295400" cy="581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600" b="1" dirty="0">
                <a:ea typeface="新細明體" charset="-120"/>
              </a:rPr>
              <a:t>P-value for the F-Test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29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0E66C7B1-FAB8-4992-88AA-0B4B873ED525}" type="slidenum">
              <a:rPr lang="en-US" altLang="zh-TW"/>
              <a:pPr/>
              <a:t>22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F-Test for Significance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81000" y="1752600"/>
            <a:ext cx="2209800" cy="9144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848100" cy="1828800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0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= 0</a:t>
            </a:r>
          </a:p>
          <a:p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: </a:t>
            </a:r>
            <a:r>
              <a:rPr lang="el-GR" sz="2400" dirty="0"/>
              <a:t>β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 ≠ 0</a:t>
            </a:r>
          </a:p>
          <a:p>
            <a:r>
              <a:rPr lang="en-US" altLang="zh-TW" sz="2400" dirty="0">
                <a:ea typeface="新細明體" charset="-120"/>
                <a:sym typeface="Symbol" pitchFamily="18" charset="2"/>
              </a:rPr>
              <a:t></a:t>
            </a:r>
            <a:r>
              <a:rPr lang="en-US" altLang="zh-TW" sz="2400" dirty="0">
                <a:ea typeface="新細明體" charset="-120"/>
              </a:rPr>
              <a:t> = .05</a:t>
            </a:r>
          </a:p>
          <a:p>
            <a:r>
              <a:rPr lang="en-US" altLang="zh-TW" sz="2400" dirty="0">
                <a:ea typeface="新細明體" charset="-120"/>
              </a:rPr>
              <a:t>df</a:t>
            </a:r>
            <a:r>
              <a:rPr lang="en-US" altLang="zh-TW" sz="2400" baseline="-25000" dirty="0">
                <a:ea typeface="新細明體" charset="-120"/>
              </a:rPr>
              <a:t>1</a:t>
            </a:r>
            <a:r>
              <a:rPr lang="en-US" altLang="zh-TW" sz="2400" dirty="0">
                <a:ea typeface="新細明體" charset="-120"/>
              </a:rPr>
              <a:t>= 1      df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= 8 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419600" y="16764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Test Statistic: 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Decision: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endParaRPr lang="en-US" altLang="zh-TW" sz="2800" b="1">
              <a:latin typeface="Times New Roman" pitchFamily="18" charset="0"/>
              <a:ea typeface="新細明體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 b="1">
                <a:latin typeface="Times New Roman" pitchFamily="18" charset="0"/>
                <a:ea typeface="新細明體" charset="-120"/>
              </a:rPr>
              <a:t>Conclusion:</a:t>
            </a:r>
            <a:endParaRPr lang="en-US" altLang="zh-TW" sz="2800">
              <a:latin typeface="Times New Roman" pitchFamily="18" charset="0"/>
              <a:ea typeface="新細明體" charset="-120"/>
            </a:endParaRPr>
          </a:p>
          <a:p>
            <a:pPr latinLnBrk="1">
              <a:spcBef>
                <a:spcPct val="20000"/>
              </a:spcBef>
            </a:pPr>
            <a:endParaRPr lang="en-US" altLang="zh-TW" sz="280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4648200" y="3733800"/>
            <a:ext cx="37338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Reject H</a:t>
            </a:r>
            <a:r>
              <a:rPr lang="en-US" altLang="zh-TW" sz="2800" baseline="-25000" dirty="0">
                <a:ea typeface="新細明體" charset="-120"/>
              </a:rPr>
              <a:t>0</a:t>
            </a:r>
            <a:r>
              <a:rPr lang="en-US" altLang="zh-TW" sz="2800" dirty="0">
                <a:ea typeface="新細明體" charset="-120"/>
              </a:rPr>
              <a:t> at  </a:t>
            </a:r>
            <a:r>
              <a:rPr lang="en-US" altLang="zh-TW" sz="2800" b="1" dirty="0">
                <a:latin typeface="Symbol" pitchFamily="18" charset="2"/>
                <a:ea typeface="新細明體" charset="-120"/>
              </a:rPr>
              <a:t></a:t>
            </a:r>
            <a:r>
              <a:rPr lang="en-US" altLang="zh-TW" sz="2800" dirty="0">
                <a:ea typeface="新細明體" charset="-120"/>
              </a:rPr>
              <a:t> = 0.05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495800" y="5257800"/>
            <a:ext cx="41148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There is sufficient evidence that house size affects selling price</a:t>
            </a:r>
          </a:p>
        </p:txBody>
      </p:sp>
      <p:sp>
        <p:nvSpPr>
          <p:cNvPr id="85001" name="Freeform 9"/>
          <p:cNvSpPr>
            <a:spLocks/>
          </p:cNvSpPr>
          <p:nvPr/>
        </p:nvSpPr>
        <p:spPr bwMode="auto">
          <a:xfrm>
            <a:off x="2051050" y="5486400"/>
            <a:ext cx="1555750" cy="223838"/>
          </a:xfrm>
          <a:custGeom>
            <a:avLst/>
            <a:gdLst/>
            <a:ahLst/>
            <a:cxnLst>
              <a:cxn ang="0">
                <a:pos x="4" y="154"/>
              </a:cxn>
              <a:cxn ang="0">
                <a:pos x="0" y="0"/>
              </a:cxn>
              <a:cxn ang="0">
                <a:pos x="83" y="39"/>
              </a:cxn>
              <a:cxn ang="0">
                <a:pos x="154" y="61"/>
              </a:cxn>
              <a:cxn ang="0">
                <a:pos x="209" y="76"/>
              </a:cxn>
              <a:cxn ang="0">
                <a:pos x="283" y="91"/>
              </a:cxn>
              <a:cxn ang="0">
                <a:pos x="428" y="111"/>
              </a:cxn>
              <a:cxn ang="0">
                <a:pos x="592" y="126"/>
              </a:cxn>
              <a:cxn ang="0">
                <a:pos x="979" y="141"/>
              </a:cxn>
              <a:cxn ang="0">
                <a:pos x="980" y="154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373063" y="4100513"/>
            <a:ext cx="3513137" cy="161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2"/>
              </a:cxn>
              <a:cxn ang="0">
                <a:pos x="3387" y="1022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52400" y="54864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0</a:t>
            </a:r>
            <a:r>
              <a:rPr lang="en-US" altLang="zh-TW" sz="3600" b="1">
                <a:ea typeface="新細明體" charset="-120"/>
              </a:rPr>
              <a:t> </a:t>
            </a:r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15938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05" name="Freeform 13"/>
          <p:cNvSpPr>
            <a:spLocks/>
          </p:cNvSpPr>
          <p:nvPr/>
        </p:nvSpPr>
        <p:spPr bwMode="auto">
          <a:xfrm>
            <a:off x="381000" y="4343400"/>
            <a:ext cx="3429000" cy="1392238"/>
          </a:xfrm>
          <a:custGeom>
            <a:avLst/>
            <a:gdLst/>
            <a:ahLst/>
            <a:cxnLst>
              <a:cxn ang="0">
                <a:pos x="0" y="1011"/>
              </a:cxn>
              <a:cxn ang="0">
                <a:pos x="162" y="837"/>
              </a:cxn>
              <a:cxn ang="0">
                <a:pos x="714" y="3"/>
              </a:cxn>
              <a:cxn ang="0">
                <a:pos x="1728" y="855"/>
              </a:cxn>
              <a:cxn ang="0">
                <a:pos x="3492" y="99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2057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 flipH="1">
            <a:off x="2362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1905000" y="49530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charset="-120"/>
                <a:sym typeface="Symbol" pitchFamily="18" charset="2"/>
              </a:rPr>
              <a:t> = .05</a:t>
            </a:r>
            <a:endParaRPr lang="en-US" altLang="zh-TW" sz="2000" baseline="-25000">
              <a:ea typeface="新細明體" charset="-120"/>
              <a:sym typeface="Symbol" pitchFamily="18" charset="2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1600200" y="6019800"/>
            <a:ext cx="15240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charset="-120"/>
              </a:rPr>
              <a:t>F</a:t>
            </a:r>
            <a:r>
              <a:rPr lang="en-US" altLang="zh-TW" sz="2000" b="1" baseline="-25000">
                <a:ea typeface="新細明體" charset="-120"/>
                <a:sym typeface="Symbol" pitchFamily="18" charset="2"/>
              </a:rPr>
              <a:t>.05 </a:t>
            </a:r>
            <a:r>
              <a:rPr lang="en-US" altLang="zh-TW" sz="2000" b="1">
                <a:ea typeface="新細明體" charset="-120"/>
              </a:rPr>
              <a:t>= 5.32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2057400" y="571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 flipH="1">
            <a:off x="457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 flipH="1">
            <a:off x="2057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2362200" y="58674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762000" y="58674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Do not </a:t>
            </a: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US" altLang="zh-TW" sz="1400">
                <a:ea typeface="新細明體" charset="-120"/>
              </a:rPr>
              <a:t>reject H</a:t>
            </a:r>
            <a:r>
              <a:rPr lang="en-US" altLang="zh-TW" sz="1400" baseline="-25000">
                <a:ea typeface="新細明體" charset="-120"/>
              </a:rPr>
              <a:t>0</a:t>
            </a:r>
          </a:p>
        </p:txBody>
      </p:sp>
      <p:graphicFrame>
        <p:nvGraphicFramePr>
          <p:cNvPr id="85015" name="Object 23"/>
          <p:cNvGraphicFramePr>
            <a:graphicFrameLocks noChangeAspect="1"/>
          </p:cNvGraphicFramePr>
          <p:nvPr/>
        </p:nvGraphicFramePr>
        <p:xfrm>
          <a:off x="4759325" y="2209800"/>
          <a:ext cx="26130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3" imgW="1180588" imgH="393529" progId="Equation.3">
                  <p:embed/>
                </p:oleObj>
              </mc:Choice>
              <mc:Fallback>
                <p:oleObj name="Equation" r:id="rId3" imgW="1180588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09800"/>
                        <a:ext cx="2613025" cy="8556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34290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 flipV="1">
            <a:off x="3429000" y="2743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1447800" y="3886200"/>
            <a:ext cx="18288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Critical Value:  </a:t>
            </a:r>
          </a:p>
          <a:p>
            <a:pPr>
              <a:spcBef>
                <a:spcPct val="50000"/>
              </a:spcBef>
            </a:pPr>
            <a:r>
              <a:rPr lang="en-US" altLang="zh-TW" sz="2000" b="1">
                <a:latin typeface="Times New Roman" pitchFamily="18" charset="0"/>
                <a:ea typeface="新細明體" charset="-120"/>
              </a:rPr>
              <a:t>F</a:t>
            </a:r>
            <a:r>
              <a:rPr lang="en-US" altLang="zh-TW" sz="2000" b="1" baseline="-25000">
                <a:latin typeface="Times New Roman" pitchFamily="18" charset="0"/>
                <a:ea typeface="新細明體" charset="-120"/>
                <a:sym typeface="Symbol" pitchFamily="18" charset="2"/>
              </a:rPr>
              <a:t> </a:t>
            </a:r>
            <a:r>
              <a:rPr lang="en-US" altLang="zh-TW" sz="2000" b="1">
                <a:latin typeface="Times New Roman" pitchFamily="18" charset="0"/>
                <a:ea typeface="新細明體" charset="-120"/>
              </a:rPr>
              <a:t>= 5.32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810000" y="5638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F</a:t>
            </a:r>
          </a:p>
        </p:txBody>
      </p:sp>
      <p:sp>
        <p:nvSpPr>
          <p:cNvPr id="85021" name="AutoShape 29"/>
          <p:cNvSpPr>
            <a:spLocks/>
          </p:cNvSpPr>
          <p:nvPr/>
        </p:nvSpPr>
        <p:spPr bwMode="auto">
          <a:xfrm rot="16200000">
            <a:off x="1562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3A652F6-2F65-4BA8-8A67-8290623FD5E1}" type="slidenum">
              <a:rPr lang="en-US" altLang="zh-TW"/>
              <a:pPr/>
              <a:t>23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Confidence Interval Estimate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for the Slope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447800" y="1905000"/>
            <a:ext cx="647700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latin typeface="Times New Roman" pitchFamily="18" charset="0"/>
                <a:ea typeface="新細明體" charset="-120"/>
              </a:rPr>
              <a:t>Confidence Interval Estimate of the Slope: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04800" y="3352800"/>
            <a:ext cx="45053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Excel Printout for House Prices: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85800" y="5181600"/>
            <a:ext cx="693420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At the 95% level of confidence, the confidence interval for the slope is (0.0337, 0.1858)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3657600" y="2438400"/>
          <a:ext cx="23907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723586" imgH="241195" progId="Equation.3">
                  <p:embed/>
                </p:oleObj>
              </mc:Choice>
              <mc:Fallback>
                <p:oleObj name="Equation" r:id="rId3" imgW="723586" imgH="241195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0"/>
                        <a:ext cx="2390775" cy="7937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Group 8"/>
          <p:cNvGraphicFramePr>
            <a:graphicFrameLocks noGrp="1"/>
          </p:cNvGraphicFramePr>
          <p:nvPr/>
        </p:nvGraphicFramePr>
        <p:xfrm>
          <a:off x="304800" y="37338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35052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7762875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0" name="Oval 44"/>
          <p:cNvSpPr>
            <a:spLocks noChangeArrowheads="1"/>
          </p:cNvSpPr>
          <p:nvPr/>
        </p:nvSpPr>
        <p:spPr bwMode="auto">
          <a:xfrm>
            <a:off x="6248400" y="36576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1" name="Oval 45"/>
          <p:cNvSpPr>
            <a:spLocks noChangeArrowheads="1"/>
          </p:cNvSpPr>
          <p:nvPr/>
        </p:nvSpPr>
        <p:spPr bwMode="auto">
          <a:xfrm>
            <a:off x="2057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 flipH="1">
            <a:off x="6400800" y="2667000"/>
            <a:ext cx="11430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err="1">
                <a:ea typeface="新細明體" charset="-120"/>
              </a:rPr>
              <a:t>d.f</a:t>
            </a:r>
            <a:r>
              <a:rPr lang="en-US" altLang="zh-TW" sz="1600" b="1" dirty="0">
                <a:ea typeface="新細明體" charset="-120"/>
              </a:rPr>
              <a:t>. = n - 2</a:t>
            </a:r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2895600" y="3124200"/>
            <a:ext cx="914400" cy="1143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4" name="Line 48"/>
          <p:cNvSpPr>
            <a:spLocks noChangeShapeType="1"/>
          </p:cNvSpPr>
          <p:nvPr/>
        </p:nvSpPr>
        <p:spPr bwMode="auto">
          <a:xfrm flipV="1">
            <a:off x="4267200" y="3048000"/>
            <a:ext cx="121920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6065" name="Oval 49"/>
          <p:cNvSpPr>
            <a:spLocks noChangeArrowheads="1"/>
          </p:cNvSpPr>
          <p:nvPr/>
        </p:nvSpPr>
        <p:spPr bwMode="auto">
          <a:xfrm>
            <a:off x="6629400" y="42672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4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8C1035C-2994-4036-8F90-B92335C4CCF8}" type="slidenum">
              <a:rPr lang="en-US" altLang="zh-TW"/>
              <a:pPr/>
              <a:t>24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Confidence Interval Estimate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for the Slope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143000" y="3505200"/>
            <a:ext cx="7543800" cy="1184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Since the units of the house price variable is $1000s, you are 95% confident that the mean change in sales price is between $33.74 and $185.80 per square foot of house size</a:t>
            </a:r>
          </a:p>
        </p:txBody>
      </p:sp>
      <p:graphicFrame>
        <p:nvGraphicFramePr>
          <p:cNvPr id="87084" name="Group 44"/>
          <p:cNvGraphicFramePr>
            <a:graphicFrameLocks noGrp="1"/>
          </p:cNvGraphicFramePr>
          <p:nvPr/>
        </p:nvGraphicFramePr>
        <p:xfrm>
          <a:off x="381000" y="2133600"/>
          <a:ext cx="8382000" cy="868680"/>
        </p:xfrm>
        <a:graphic>
          <a:graphicData uri="http://schemas.openxmlformats.org/drawingml/2006/table">
            <a:tbl>
              <a:tblPr/>
              <a:tblGrid>
                <a:gridCol w="1447800"/>
                <a:gridCol w="1219200"/>
                <a:gridCol w="1447800"/>
                <a:gridCol w="990600"/>
                <a:gridCol w="881063"/>
                <a:gridCol w="1252537"/>
                <a:gridCol w="1143000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079" name="Oval 39"/>
          <p:cNvSpPr>
            <a:spLocks noChangeArrowheads="1"/>
          </p:cNvSpPr>
          <p:nvPr/>
        </p:nvSpPr>
        <p:spPr bwMode="auto">
          <a:xfrm>
            <a:off x="6696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0" name="Oval 40"/>
          <p:cNvSpPr>
            <a:spLocks noChangeArrowheads="1"/>
          </p:cNvSpPr>
          <p:nvPr/>
        </p:nvSpPr>
        <p:spPr bwMode="auto">
          <a:xfrm>
            <a:off x="7839075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1" name="Oval 41"/>
          <p:cNvSpPr>
            <a:spLocks noChangeArrowheads="1"/>
          </p:cNvSpPr>
          <p:nvPr/>
        </p:nvSpPr>
        <p:spPr bwMode="auto">
          <a:xfrm>
            <a:off x="6324600" y="2057400"/>
            <a:ext cx="2590800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2" name="Oval 42"/>
          <p:cNvSpPr>
            <a:spLocks noChangeArrowheads="1"/>
          </p:cNvSpPr>
          <p:nvPr/>
        </p:nvSpPr>
        <p:spPr bwMode="auto">
          <a:xfrm>
            <a:off x="2133600" y="2667000"/>
            <a:ext cx="1000125" cy="428625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1219200" y="5029200"/>
            <a:ext cx="7470775" cy="115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This 95% confidence interval does not include 0.</a:t>
            </a:r>
          </a:p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Conclusion: There is a significant relationship between house price and square feet at the .05 level of significance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68288430-5163-4271-8F4B-DE1DCE790F36}" type="slidenum">
              <a:rPr lang="en-US" altLang="zh-TW"/>
              <a:pPr/>
              <a:t>25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458200" cy="3883025"/>
          </a:xfrm>
          <a:noFill/>
          <a:ln/>
        </p:spPr>
        <p:txBody>
          <a:bodyPr lIns="85342" tIns="42672" rIns="85342" bIns="42672">
            <a:spAutoFit/>
          </a:bodyPr>
          <a:lstStyle/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ea typeface="新細明體" charset="-120"/>
              </a:rPr>
              <a:t>residual</a:t>
            </a:r>
            <a:r>
              <a:rPr lang="en-US" altLang="zh-TW" sz="2400" dirty="0">
                <a:ea typeface="新細明體" charset="-120"/>
              </a:rPr>
              <a:t> for observation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</a:t>
            </a:r>
            <a:r>
              <a:rPr lang="en-US" altLang="zh-TW" sz="2400" b="1" dirty="0" err="1">
                <a:ea typeface="新細明體" charset="-120"/>
              </a:rPr>
              <a:t>e</a:t>
            </a:r>
            <a:r>
              <a:rPr lang="en-US" altLang="zh-TW" sz="2400" b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is the difference between its observed and predicted value</a:t>
            </a:r>
          </a:p>
          <a:p>
            <a:r>
              <a:rPr lang="en-US" altLang="zh-TW" sz="2400" dirty="0">
                <a:ea typeface="新細明體" charset="-120"/>
              </a:rPr>
              <a:t>Check the assumptions of regression by examining the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for </a:t>
            </a:r>
            <a:r>
              <a:rPr lang="en-US" altLang="zh-TW" sz="2400" u="sng" dirty="0">
                <a:ea typeface="新細明體" charset="-120"/>
              </a:rPr>
              <a:t>L</a:t>
            </a:r>
            <a:r>
              <a:rPr lang="en-US" altLang="zh-TW" sz="2400" dirty="0">
                <a:ea typeface="新細明體" charset="-120"/>
              </a:rPr>
              <a:t>inearity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ndependence assumption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Evaluate </a:t>
            </a:r>
            <a:r>
              <a:rPr lang="en-US" altLang="zh-TW" sz="2400" u="sng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ormal distribution assumption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Examine </a:t>
            </a:r>
            <a:r>
              <a:rPr lang="en-US" altLang="zh-TW" sz="2400" u="sng" dirty="0">
                <a:ea typeface="新細明體" charset="-120"/>
              </a:rPr>
              <a:t>E</a:t>
            </a:r>
            <a:r>
              <a:rPr lang="en-US" altLang="zh-TW" sz="2400" dirty="0">
                <a:ea typeface="新細明體" charset="-120"/>
              </a:rPr>
              <a:t>qual variance for all levels of X</a:t>
            </a:r>
          </a:p>
          <a:p>
            <a:r>
              <a:rPr lang="en-US" altLang="zh-TW" sz="2400" dirty="0">
                <a:ea typeface="新細明體" charset="-120"/>
              </a:rPr>
              <a:t>Graphical Analysis of Residuals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plot residuals vs. X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643306" y="1357298"/>
          <a:ext cx="17732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647419" imgH="253890" progId="Equation.3">
                  <p:embed/>
                </p:oleObj>
              </mc:Choice>
              <mc:Fallback>
                <p:oleObj name="Equation" r:id="rId3" imgW="647419" imgH="25389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357298"/>
                        <a:ext cx="1773238" cy="692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1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3AF6E6FE-7754-4A59-B27E-0D7407493D94}" type="slidenum">
              <a:rPr lang="en-US" altLang="zh-TW"/>
              <a:pPr/>
              <a:t>26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Linearity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676400" y="5791200"/>
            <a:ext cx="1843088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Not Linear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6248400" y="5791200"/>
            <a:ext cx="12620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ea typeface="新細明體" charset="-120"/>
              </a:rPr>
              <a:t>Linear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4" name="Arc 10"/>
          <p:cNvSpPr>
            <a:spLocks/>
          </p:cNvSpPr>
          <p:nvPr/>
        </p:nvSpPr>
        <p:spPr bwMode="auto">
          <a:xfrm rot="12394748">
            <a:off x="1117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5" name="Arc 11"/>
          <p:cNvSpPr>
            <a:spLocks/>
          </p:cNvSpPr>
          <p:nvPr/>
        </p:nvSpPr>
        <p:spPr bwMode="auto">
          <a:xfrm rot="12394774">
            <a:off x="1295400" y="5059363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8" name="Oval 24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4" name="Oval 30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5" name="Oval 31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 rot="16200000">
            <a:off x="-1508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4" name="Oval 40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5" name="Oval 41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6" name="Oval 42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7" name="Oval 43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8" name="Oval 44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29" name="Oval 45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0" name="Oval 46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2" name="Oval 48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3" name="Oval 49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4" name="Oval 50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5" name="Oval 51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6" name="Oval 52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7" name="Oval 53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8" name="Oval 54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39" name="Oval 55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0" name="Oval 56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1" name="Oval 57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2" name="Oval 58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3" name="Oval 59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4" name="Oval 60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5" name="Oval 61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6" name="Oval 62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0" name="Oval 66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1" name="Oval 67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2" name="Oval 68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3" name="Oval 69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4" name="Oval 70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5" name="Oval 71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6" name="Oval 72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7" name="Oval 73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8" name="Oval 74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59" name="Oval 75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0" name="Oval 76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1" name="Oval 77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2" name="Oval 78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3" name="Oval 79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4" name="Oval 80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5" name="Oval 81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6" name="Oval 82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7" name="Oval 83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8" name="Oval 84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69" name="Oval 85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0" name="Oval 86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1" name="Text Box 87"/>
          <p:cNvSpPr txBox="1">
            <a:spLocks noChangeArrowheads="1"/>
          </p:cNvSpPr>
          <p:nvPr/>
        </p:nvSpPr>
        <p:spPr bwMode="auto">
          <a:xfrm>
            <a:off x="5334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73" name="Line 89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4" name="Line 90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5" name="Oval 91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6" name="Oval 92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7" name="Oval 93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8" name="Oval 94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79" name="Oval 95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0" name="Oval 96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1" name="Oval 97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2" name="Oval 98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3" name="Oval 99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4" name="Oval 100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5" name="Oval 101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6" name="Oval 102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7" name="Oval 103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8" name="Oval 104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89" name="Oval 105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0" name="Oval 106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7691" name="Oval 107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2" name="Oval 108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3" name="Oval 109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4" name="Oval 110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5" name="Oval 111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6" name="Text Box 112"/>
          <p:cNvSpPr txBox="1">
            <a:spLocks noChangeArrowheads="1"/>
          </p:cNvSpPr>
          <p:nvPr/>
        </p:nvSpPr>
        <p:spPr bwMode="auto">
          <a:xfrm>
            <a:off x="4876800" y="19050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7697" name="Rectangle 113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699" name="Oval 115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700" name="Rectangle 116"/>
          <p:cNvSpPr>
            <a:spLocks noChangeArrowheads="1"/>
          </p:cNvSpPr>
          <p:nvPr/>
        </p:nvSpPr>
        <p:spPr bwMode="auto">
          <a:xfrm rot="16200000">
            <a:off x="42687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0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1E09431A-91CA-46AB-B9DB-8A79A39AB2B8}" type="slidenum">
              <a:rPr lang="en-US" altLang="zh-TW"/>
              <a:pPr/>
              <a:t>27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Residual Analysis for Independence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1219200" y="2133600"/>
            <a:ext cx="26670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Times New Roman" pitchFamily="18" charset="0"/>
                <a:ea typeface="新細明體" charset="-120"/>
              </a:rPr>
              <a:t>Not Independent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638800" y="2133600"/>
            <a:ext cx="2133600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Times New Roman" pitchFamily="18" charset="0"/>
                <a:ea typeface="新細明體" charset="-120"/>
              </a:rPr>
              <a:t>Independent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0" name="Oval 22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1" name="Oval 23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4" name="Oval 26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8" name="Oval 40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49" name="Oval 41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0" name="Oval 42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1" name="Oval 43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2" name="Oval 44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3" name="Oval 45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4" name="Oval 46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5" name="Oval 47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7" name="Oval 49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8" name="Oval 50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 rot="16200000">
            <a:off x="77787" y="342106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 rot="16200000">
            <a:off x="4344987" y="40370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3" name="Rectangle 55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8664" name="Oval 56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5" name="Oval 57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6" name="Oval 58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7" name="Oval 59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8" name="Oval 60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69" name="Oval 61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0" name="Oval 62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1" name="Oval 63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2" name="Oval 64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3" name="Oval 65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4" name="Oval 66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5" name="Oval 67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6" name="Oval 68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77" name="Rectangle 69"/>
          <p:cNvSpPr>
            <a:spLocks noChangeArrowheads="1"/>
          </p:cNvSpPr>
          <p:nvPr/>
        </p:nvSpPr>
        <p:spPr bwMode="auto">
          <a:xfrm rot="16200000">
            <a:off x="77787" y="53324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8678" name="Freeform 70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/>
            <a:ahLst/>
            <a:cxnLst>
              <a:cxn ang="0">
                <a:pos x="11" y="388"/>
              </a:cxn>
              <a:cxn ang="0">
                <a:pos x="65" y="352"/>
              </a:cxn>
              <a:cxn ang="0">
                <a:pos x="401" y="16"/>
              </a:cxn>
              <a:cxn ang="0">
                <a:pos x="833" y="400"/>
              </a:cxn>
              <a:cxn ang="0">
                <a:pos x="1217" y="16"/>
              </a:cxn>
              <a:cxn ang="0">
                <a:pos x="1697" y="304"/>
              </a:cxn>
              <a:cxn ang="0">
                <a:pos x="2081" y="160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79" name="Freeform 71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/>
            <a:ahLst/>
            <a:cxnLst>
              <a:cxn ang="0">
                <a:pos x="11" y="397"/>
              </a:cxn>
              <a:cxn ang="0">
                <a:pos x="65" y="359"/>
              </a:cxn>
              <a:cxn ang="0">
                <a:pos x="401" y="23"/>
              </a:cxn>
              <a:cxn ang="0">
                <a:pos x="833" y="407"/>
              </a:cxn>
              <a:cxn ang="0">
                <a:pos x="1217" y="23"/>
              </a:cxn>
              <a:cxn ang="0">
                <a:pos x="1703" y="271"/>
              </a:cxn>
              <a:cxn ang="0">
                <a:pos x="2141" y="79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68680" name="Line 72"/>
          <p:cNvSpPr>
            <a:spLocks noChangeShapeType="1"/>
          </p:cNvSpPr>
          <p:nvPr/>
        </p:nvSpPr>
        <p:spPr bwMode="auto">
          <a:xfrm>
            <a:off x="47244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55D7A29A-31A0-47C4-9905-A78D4FBE5305}" type="slidenum">
              <a:rPr lang="en-US" altLang="zh-TW"/>
              <a:pPr/>
              <a:t>28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Checking for Normality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7010400" cy="35814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-120"/>
              </a:rPr>
              <a:t>Examine the Stem-and-Leaf Display of the Residuals</a:t>
            </a:r>
          </a:p>
          <a:p>
            <a:r>
              <a:rPr lang="en-US" altLang="zh-TW" dirty="0">
                <a:ea typeface="新細明體" charset="-120"/>
              </a:rPr>
              <a:t>Examine the Box-and-Whisker Plot of the Residuals</a:t>
            </a:r>
          </a:p>
          <a:p>
            <a:r>
              <a:rPr lang="en-US" altLang="zh-TW" dirty="0">
                <a:ea typeface="新細明體" charset="-120"/>
              </a:rPr>
              <a:t>Examine the Histogram of the Residuals</a:t>
            </a:r>
          </a:p>
          <a:p>
            <a:r>
              <a:rPr lang="en-US" altLang="zh-TW" dirty="0">
                <a:ea typeface="新細明體" charset="-120"/>
              </a:rPr>
              <a:t>Construct a Normal Probability Plot of the Residuals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12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93AD4655-2291-4A52-9755-23AFCF885B87}" type="slidenum">
              <a:rPr lang="en-US" altLang="zh-TW"/>
              <a:pPr/>
              <a:t>29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Residual Analysis for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Equal Variance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43000" y="5867400"/>
            <a:ext cx="3357563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Unequal variance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791200" y="5867400"/>
            <a:ext cx="2974975" cy="45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charset="-120"/>
              </a:rPr>
              <a:t>Equal variance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8" name="Oval 26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0" name="Oval 38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1" name="Oval 39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2" name="Oval 40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3" name="Oval 41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4" name="Oval 42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5" name="Oval 43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6" name="Oval 44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7" name="Oval 45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8" name="Oval 46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79" name="Oval 47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0" name="Oval 48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1" name="Oval 49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2" name="Oval 50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3" name="Oval 51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5" name="Oval 53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6" name="Oval 54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7" name="Oval 55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8" name="Oval 56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89" name="Oval 57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2" name="Line 60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4" name="Oval 62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5" name="Oval 63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6" name="Oval 64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7" name="Oval 65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8" name="Oval 66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99" name="Oval 67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1" name="Oval 69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2" name="Oval 70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3" name="Oval 71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4" name="Oval 72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5" name="Oval 73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6" name="Oval 74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7" name="Oval 75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09" name="Oval 77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0" name="Oval 78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1" name="Oval 79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2" name="Oval 80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3" name="Text Box 81"/>
          <p:cNvSpPr txBox="1">
            <a:spLocks noChangeArrowheads="1"/>
          </p:cNvSpPr>
          <p:nvPr/>
        </p:nvSpPr>
        <p:spPr bwMode="auto">
          <a:xfrm>
            <a:off x="685800" y="20574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ea typeface="新細明體" charset="-120"/>
              </a:rPr>
              <a:t>Y</a:t>
            </a:r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5" name="Line 83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7" name="Rectangle 85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ea typeface="新細明體" charset="-120"/>
              </a:rPr>
              <a:t>x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19" name="Line 87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1" name="Oval 89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2" name="Oval 90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3" name="Oval 91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4" name="Oval 92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5" name="Oval 93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6" name="Oval 94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7" name="Oval 95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TW" altLang="zh-TW" sz="2400"/>
          </a:p>
        </p:txBody>
      </p:sp>
      <p:sp>
        <p:nvSpPr>
          <p:cNvPr id="69728" name="Oval 96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29" name="Oval 97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0" name="Oval 98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1" name="Oval 99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2" name="Oval 100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3" name="Oval 101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4" name="Oval 102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5" name="Oval 103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6" name="Oval 104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7" name="Oval 105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8" name="Oval 106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39" name="Text Box 107"/>
          <p:cNvSpPr txBox="1">
            <a:spLocks noChangeArrowheads="1"/>
          </p:cNvSpPr>
          <p:nvPr/>
        </p:nvSpPr>
        <p:spPr bwMode="auto">
          <a:xfrm>
            <a:off x="4968875" y="1939925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ea typeface="新細明體" charset="-120"/>
              </a:rPr>
              <a:t>Y</a:t>
            </a:r>
          </a:p>
        </p:txBody>
      </p:sp>
      <p:sp>
        <p:nvSpPr>
          <p:cNvPr id="69740" name="Oval 108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bg2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1" name="Line 109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2" name="Line 110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 rot="16200000">
            <a:off x="-74613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 rot="16200000">
            <a:off x="4344987" y="4875213"/>
            <a:ext cx="1304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residuals</a:t>
            </a:r>
          </a:p>
        </p:txBody>
      </p:sp>
      <p:sp>
        <p:nvSpPr>
          <p:cNvPr id="69745" name="Line 113"/>
          <p:cNvSpPr>
            <a:spLocks noChangeShapeType="1"/>
          </p:cNvSpPr>
          <p:nvPr/>
        </p:nvSpPr>
        <p:spPr bwMode="auto">
          <a:xfrm>
            <a:off x="4648200" y="1676400"/>
            <a:ext cx="0" cy="45720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2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822EFB1-3C87-4EF2-AED1-DFAA35F905ED}" type="slidenum">
              <a:rPr lang="en-US" altLang="zh-TW"/>
              <a:pPr/>
              <a:t>3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Output</a:t>
            </a:r>
          </a:p>
        </p:txBody>
      </p:sp>
      <p:graphicFrame>
        <p:nvGraphicFramePr>
          <p:cNvPr id="44162" name="Group 130"/>
          <p:cNvGraphicFramePr>
            <a:graphicFrameLocks noGrp="1"/>
          </p:cNvGraphicFramePr>
          <p:nvPr/>
        </p:nvGraphicFramePr>
        <p:xfrm>
          <a:off x="762000" y="1905000"/>
          <a:ext cx="8001000" cy="4318000"/>
        </p:xfrm>
        <a:graphic>
          <a:graphicData uri="http://schemas.openxmlformats.org/drawingml/2006/table">
            <a:tbl>
              <a:tblPr/>
              <a:tblGrid>
                <a:gridCol w="1555750"/>
                <a:gridCol w="1036638"/>
                <a:gridCol w="1408112"/>
                <a:gridCol w="1049338"/>
                <a:gridCol w="769937"/>
                <a:gridCol w="1217613"/>
                <a:gridCol w="963612"/>
              </a:tblGrid>
              <a:tr h="2555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 Statistics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Multiple 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0.76211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0.58082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Adjusted R Square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0.52842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41.33032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Observations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df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MS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Significance F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Regression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18934.9348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11.0848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13665.5652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1708.1957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Total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32600.5000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zh-TW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新細明體" charset="-120"/>
                          <a:cs typeface="Arial" charset="0"/>
                        </a:rPr>
                        <a:t> 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Coefficients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Standard Error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t Stat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P-value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Lower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Upper 95%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Intercept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98.24833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58.03348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1.69296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0.12892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-35.57720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232.07386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Square Feet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0.10977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0.03297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3.32938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0.01039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0.03374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0.18580</a:t>
                      </a:r>
                      <a:endParaRPr kumimoji="0" lang="en-US" altLang="zh-TW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54" name="Oval 122"/>
          <p:cNvSpPr>
            <a:spLocks noChangeArrowheads="1"/>
          </p:cNvSpPr>
          <p:nvPr/>
        </p:nvSpPr>
        <p:spPr bwMode="auto">
          <a:xfrm>
            <a:off x="457200" y="5181600"/>
            <a:ext cx="3124200" cy="1371600"/>
          </a:xfrm>
          <a:prstGeom prst="ellipse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155" name="Line 123"/>
          <p:cNvSpPr>
            <a:spLocks noChangeShapeType="1"/>
          </p:cNvSpPr>
          <p:nvPr/>
        </p:nvSpPr>
        <p:spPr bwMode="auto">
          <a:xfrm flipV="1">
            <a:off x="2438400" y="2667000"/>
            <a:ext cx="1752600" cy="2514600"/>
          </a:xfrm>
          <a:prstGeom prst="line">
            <a:avLst/>
          </a:prstGeom>
          <a:noFill/>
          <a:ln w="2857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44156" name="Text Box 124"/>
          <p:cNvSpPr txBox="1">
            <a:spLocks noChangeArrowheads="1"/>
          </p:cNvSpPr>
          <p:nvPr/>
        </p:nvSpPr>
        <p:spPr bwMode="auto">
          <a:xfrm>
            <a:off x="3352800" y="1828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>
                <a:latin typeface="Times New Roman" pitchFamily="18" charset="0"/>
                <a:ea typeface="新細明體" charset="-120"/>
              </a:rPr>
              <a:t>The regression equation is:</a:t>
            </a:r>
          </a:p>
        </p:txBody>
      </p:sp>
      <p:graphicFrame>
        <p:nvGraphicFramePr>
          <p:cNvPr id="44160" name="Object 128"/>
          <p:cNvGraphicFramePr>
            <a:graphicFrameLocks noGrp="1" noChangeAspect="1"/>
          </p:cNvGraphicFramePr>
          <p:nvPr>
            <p:ph idx="1"/>
          </p:nvPr>
        </p:nvGraphicFramePr>
        <p:xfrm>
          <a:off x="3429000" y="2286000"/>
          <a:ext cx="54864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54864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1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3765124-006B-4473-9784-A0663F021A6D}" type="slidenum">
              <a:rPr lang="en-US" altLang="zh-TW"/>
              <a:pPr/>
              <a:t>30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Excel Residual Output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3581400" y="1752600"/>
          <a:ext cx="5334000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Chart" r:id="rId3" imgW="4638502" imgH="3400517" progId="Excel.Sheet.8">
                  <p:embed/>
                </p:oleObj>
              </mc:Choice>
              <mc:Fallback>
                <p:oleObj name="Chart" r:id="rId3" imgW="4638502" imgH="3400517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5334000" cy="3840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1" name="Group 51"/>
          <p:cNvGraphicFramePr>
            <a:graphicFrameLocks noGrp="1"/>
          </p:cNvGraphicFramePr>
          <p:nvPr/>
        </p:nvGraphicFramePr>
        <p:xfrm>
          <a:off x="228600" y="1981200"/>
          <a:ext cx="3048000" cy="4069080"/>
        </p:xfrm>
        <a:graphic>
          <a:graphicData uri="http://schemas.openxmlformats.org/drawingml/2006/table">
            <a:tbl>
              <a:tblPr/>
              <a:tblGrid>
                <a:gridCol w="533400"/>
                <a:gridCol w="1295400"/>
                <a:gridCol w="1219200"/>
              </a:tblGrid>
              <a:tr h="161925"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 OUTPUT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zh-TW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Predicted House Price 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Residuals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251.92316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-6.923162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273.87671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38.12329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-5.853484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304.06284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3.937162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218.99284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-19.99284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268.38832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-49.38832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356.20251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48.79749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367.17929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-43.17929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254.6674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64.33264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284.85348</a:t>
                      </a:r>
                      <a:endParaRPr kumimoji="0" lang="en-US" altLang="zh-TW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  <a:cs typeface="Arial" charset="0"/>
                        </a:rPr>
                        <a:t>-29.85348</a:t>
                      </a:r>
                      <a:endParaRPr kumimoji="0" lang="en-US" altLang="zh-TW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3733800" y="5715000"/>
            <a:ext cx="5181600" cy="60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Does not appear to violate 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any regression assumptions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76E900C8-EFBF-4B06-A705-B453915C96D4}" type="slidenum">
              <a:rPr lang="en-US" altLang="zh-TW"/>
              <a:pPr/>
              <a:t>31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Start with a scatter plot of X on Y to observe possible relationship</a:t>
            </a:r>
          </a:p>
          <a:p>
            <a:r>
              <a:rPr lang="en-US" altLang="zh-TW" dirty="0">
                <a:ea typeface="新細明體" charset="-120"/>
              </a:rPr>
              <a:t>Perform residual analysis to check the assumptions</a:t>
            </a:r>
          </a:p>
          <a:p>
            <a:pPr lvl="1"/>
            <a:r>
              <a:rPr lang="en-US" altLang="zh-TW" dirty="0">
                <a:ea typeface="新細明體" charset="-120"/>
              </a:rPr>
              <a:t>Plot the residuals vs. X to check for violations of assumptions such as equal variance</a:t>
            </a:r>
          </a:p>
          <a:p>
            <a:pPr lvl="1"/>
            <a:r>
              <a:rPr lang="en-US" altLang="zh-TW" dirty="0">
                <a:ea typeface="新細明體" charset="-120"/>
              </a:rPr>
              <a:t>Use a histogram, stem-and-leaf display, box-and-whisker plot, or normal probability plot of the residuals to uncover possible non-normality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2F7B13DC-3EF8-4DAF-9F63-836AEBE48F43}" type="slidenum">
              <a:rPr lang="en-US" altLang="zh-TW"/>
              <a:pPr/>
              <a:t>32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Strategies for Avoiding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the Pitfalls of Regression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If there is violation of any assumption, use alternative methods or models</a:t>
            </a:r>
          </a:p>
          <a:p>
            <a:r>
              <a:rPr lang="en-US" altLang="zh-TW">
                <a:ea typeface="新細明體" charset="-120"/>
              </a:rPr>
              <a:t>If there is no evidence of assumption violation, then test for the significance of the regression coefficients and construct confidence intervals and prediction intervals</a:t>
            </a:r>
          </a:p>
          <a:p>
            <a:r>
              <a:rPr lang="en-US" altLang="zh-TW" dirty="0">
                <a:ea typeface="新細明體" charset="-120"/>
              </a:rPr>
              <a:t>Avoid making predictions or forecasts outside the relevant range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4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F81CE629-5A50-4518-9BD5-C8A45258DF23}" type="slidenum">
              <a:rPr lang="en-US" altLang="zh-TW"/>
              <a:pPr/>
              <a:t>4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Graphical Representation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4384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057400" y="5715000"/>
            <a:ext cx="60198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868488"/>
            <a:ext cx="8077200" cy="722312"/>
          </a:xfrm>
          <a:noFill/>
          <a:ln/>
        </p:spPr>
        <p:txBody>
          <a:bodyPr lIns="85342" tIns="42672" rIns="85342" bIns="42672">
            <a:normAutofit fontScale="85000" lnSpcReduction="10000"/>
          </a:bodyPr>
          <a:lstStyle/>
          <a:p>
            <a:r>
              <a:rPr lang="en-US" altLang="zh-TW">
                <a:ea typeface="新細明體" charset="-120"/>
              </a:rPr>
              <a:t>House price model:  scatter plot and regression line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2098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3200400" imgH="203200" progId="Equation.3">
                  <p:embed/>
                </p:oleObj>
              </mc:Choice>
              <mc:Fallback>
                <p:oleObj name="Equation" r:id="rId5" imgW="32004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Line 8"/>
          <p:cNvSpPr>
            <a:spLocks noChangeShapeType="1"/>
          </p:cNvSpPr>
          <p:nvPr/>
        </p:nvSpPr>
        <p:spPr bwMode="auto">
          <a:xfrm flipH="1">
            <a:off x="30480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239000" y="3124200"/>
            <a:ext cx="1371600" cy="717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Slope </a:t>
            </a:r>
          </a:p>
          <a:p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0.10977</a:t>
            </a:r>
            <a:endParaRPr lang="en-US" altLang="zh-TW" sz="2000" baseline="-250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295400" y="4724400"/>
            <a:ext cx="1219200" cy="687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Intercept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= 98.248  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H="1">
            <a:off x="62484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6629400" y="3048000"/>
            <a:ext cx="609600" cy="457200"/>
          </a:xfrm>
          <a:custGeom>
            <a:avLst/>
            <a:gdLst/>
            <a:ahLst/>
            <a:cxnLst>
              <a:cxn ang="0">
                <a:pos x="384" y="288"/>
              </a:cxn>
              <a:cxn ang="0">
                <a:pos x="96" y="240"/>
              </a:cxn>
              <a:cxn ang="0">
                <a:pos x="0" y="0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514600" y="4572000"/>
            <a:ext cx="762000" cy="6350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336"/>
              </a:cxn>
              <a:cxn ang="0">
                <a:pos x="480" y="0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8F01E16-2B7B-4346-9E2A-5CA0BF549C46}" type="slidenum">
              <a:rPr lang="en-US" altLang="zh-TW"/>
              <a:pPr/>
              <a:t>5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0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891490" cy="3139321"/>
          </a:xfrm>
          <a:solidFill>
            <a:schemeClr val="accent1">
              <a:lumMod val="20000"/>
              <a:lumOff val="80000"/>
            </a:schemeClr>
          </a:solidFill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dirty="0">
                <a:ea typeface="新細明體" charset="-120"/>
              </a:rPr>
              <a:t>b</a:t>
            </a:r>
            <a:r>
              <a:rPr lang="en-US" altLang="zh-TW" baseline="-25000" dirty="0"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is the estimated mean value of Y when the value of X is zero (if X = 0 is in the range of observed X values)</a:t>
            </a:r>
          </a:p>
          <a:p>
            <a:r>
              <a:rPr lang="en-US" altLang="zh-TW" dirty="0">
                <a:ea typeface="新細明體" charset="-120"/>
              </a:rPr>
              <a:t>Because the square footage of the house cannot be 0, the Y intercept has no practical application.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33400" y="20574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A53C0FF3-A9DF-475B-87A1-6B7F9639DBCF}" type="slidenum">
              <a:rPr lang="en-US" altLang="zh-TW"/>
              <a:pPr/>
              <a:t>6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Interpretation of b</a:t>
            </a:r>
            <a:r>
              <a:rPr lang="en-US" altLang="zh-TW" baseline="-25000">
                <a:ea typeface="新細明體" charset="-120"/>
              </a:rPr>
              <a:t>1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105804" cy="2326791"/>
          </a:xfrm>
          <a:noFill/>
          <a:ln/>
        </p:spPr>
        <p:txBody>
          <a:bodyPr wrap="square" lIns="85342" tIns="42672" rIns="85342" bIns="42672">
            <a:spAutoFit/>
          </a:bodyPr>
          <a:lstStyle/>
          <a:p>
            <a:r>
              <a:rPr lang="en-US" altLang="zh-TW" sz="2800" dirty="0">
                <a:ea typeface="新細明體" charset="-120"/>
              </a:rPr>
              <a:t>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measures the mean change in the average value of Y as a result of a one-unit change in X</a:t>
            </a:r>
          </a:p>
          <a:p>
            <a:r>
              <a:rPr lang="en-US" altLang="zh-TW" sz="2800" dirty="0">
                <a:ea typeface="新細明體" charset="-120"/>
              </a:rPr>
              <a:t>Here, b</a:t>
            </a:r>
            <a:r>
              <a:rPr lang="en-US" altLang="zh-TW" sz="2800" baseline="-25000" dirty="0">
                <a:ea typeface="新細明體" charset="-120"/>
              </a:rPr>
              <a:t>1</a:t>
            </a:r>
            <a:r>
              <a:rPr lang="en-US" altLang="zh-TW" sz="2800" dirty="0">
                <a:ea typeface="新細明體" charset="-120"/>
              </a:rPr>
              <a:t> = .10977 tells us that the mean value of a house increases by .10977($1000) = $109.77, on average, for each additional one square foot of size</a:t>
            </a: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09600" y="2133600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8A3EA44D-8FBF-4EC6-A4F3-476E77F24538}" type="slidenum">
              <a:rPr lang="en-US" altLang="zh-TW"/>
              <a:pPr/>
              <a:t>7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charset="-120"/>
              </a:rPr>
              <a:t>Linear Regression Example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Making Predictions</a:t>
            </a:r>
            <a:endParaRPr lang="en-US" altLang="zh-TW" baseline="-25000">
              <a:ea typeface="新細明體" charset="-120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76400" y="2743200"/>
          <a:ext cx="57912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438400" imgH="876300" progId="Equation.3">
                  <p:embed/>
                </p:oleObj>
              </mc:Choice>
              <mc:Fallback>
                <p:oleObj name="Equation" r:id="rId3" imgW="2438400" imgH="876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7912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762000" y="1981200"/>
            <a:ext cx="7620000" cy="51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Predict the price for a house with 2000 square feet: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85800" y="5105400"/>
            <a:ext cx="7924800" cy="942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latin typeface="Times New Roman" pitchFamily="18" charset="0"/>
                <a:ea typeface="新細明體" charset="-120"/>
              </a:rPr>
              <a:t>The predicted price for a house with 2000 square feet is 317.85($1,000s) = $317,850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6CB2249-E3A6-4E49-8064-37FE0B8745D5}" type="slidenum">
              <a:rPr lang="en-US" altLang="zh-TW"/>
              <a:pPr/>
              <a:t>8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新細明體" charset="-120"/>
              </a:rPr>
              <a:t>Linear Regression Example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Making Predictions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52400" y="35433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hart" r:id="rId3" imgW="5562600" imgH="3781552" progId="Excel.Sheet.8">
                  <p:embed/>
                </p:oleObj>
              </mc:Choice>
              <mc:Fallback>
                <p:oleObj name="Chart" r:id="rId3" imgW="5562600" imgH="3781552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433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77200" cy="1027113"/>
          </a:xfrm>
          <a:noFill/>
          <a:ln/>
        </p:spPr>
        <p:txBody>
          <a:bodyPr lIns="85342" tIns="42672" rIns="85342" bIns="42672">
            <a:normAutofit lnSpcReduction="10000"/>
          </a:bodyPr>
          <a:lstStyle/>
          <a:p>
            <a:r>
              <a:rPr lang="en-US" altLang="zh-TW">
                <a:ea typeface="新細明體" charset="-120"/>
              </a:rPr>
              <a:t>When using a regression model for prediction, only predict within the relevant range of data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H="1">
            <a:off x="762000" y="49149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3962400" y="34671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2860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4114800" y="35814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4" name="AutoShape 10"/>
          <p:cNvSpPr>
            <a:spLocks/>
          </p:cNvSpPr>
          <p:nvPr/>
        </p:nvSpPr>
        <p:spPr bwMode="auto">
          <a:xfrm rot="5400000">
            <a:off x="3048000" y="274320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057400" y="2743200"/>
            <a:ext cx="2286000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Relevant range for interpolation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334000" y="4343400"/>
            <a:ext cx="2286000" cy="1311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sz="2000" dirty="0">
                <a:latin typeface="Times New Roman" pitchFamily="18" charset="0"/>
                <a:ea typeface="新細明體" charset="-120"/>
              </a:rPr>
              <a:t>Do not try to extrapolate beyond the range of observed X’s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 flipV="1">
            <a:off x="4724400" y="3886200"/>
            <a:ext cx="609600" cy="1143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1600200" y="5029200"/>
            <a:ext cx="3733800" cy="304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Statistics for Managers Using Microsoft Excel, 5e © 2008 Prentice-Hall, Inc.</a:t>
            </a:r>
          </a:p>
          <a:p>
            <a:endParaRPr lang="en-US" altLang="zh-TW"/>
          </a:p>
        </p:txBody>
      </p:sp>
      <p:sp>
        <p:nvSpPr>
          <p:cNvPr id="1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Chap 13-</a:t>
            </a:r>
            <a:fld id="{46613BD8-F9EE-4812-BD70-2683DAECF36A}" type="slidenum">
              <a:rPr lang="en-US" altLang="zh-TW"/>
              <a:pPr/>
              <a:t>9</a:t>
            </a:fld>
            <a:endParaRPr lang="en-US" altLang="zh-TW"/>
          </a:p>
          <a:p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Measures of Variation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7010400" cy="671513"/>
          </a:xfrm>
          <a:noFill/>
          <a:ln/>
        </p:spPr>
        <p:txBody>
          <a:bodyPr lIns="85342" tIns="42672" rIns="85342" bIns="42672"/>
          <a:lstStyle/>
          <a:p>
            <a:pPr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Total variation is made up of two parts: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76400" y="2362200"/>
          <a:ext cx="58578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1688367" imgH="177723" progId="Equation.3">
                  <p:embed/>
                </p:oleObj>
              </mc:Choice>
              <mc:Fallback>
                <p:oleObj name="Equation" r:id="rId3" imgW="1688367" imgH="17772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85787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066800" y="3124200"/>
            <a:ext cx="1600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Total Sum of Squares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505200" y="3124200"/>
            <a:ext cx="2057400" cy="762000"/>
          </a:xfrm>
          <a:prstGeom prst="rect">
            <a:avLst/>
          </a:prstGeom>
          <a:solidFill>
            <a:srgbClr val="99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Regression Sum of Squares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477000" y="3124200"/>
            <a:ext cx="2057400" cy="762000"/>
          </a:xfrm>
          <a:prstGeom prst="rect">
            <a:avLst/>
          </a:prstGeom>
          <a:solidFill>
            <a:srgbClr val="00CCFF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85000"/>
              <a:buFont typeface="Wingdings" pitchFamily="2" charset="2"/>
              <a:buNone/>
            </a:pPr>
            <a:r>
              <a:rPr lang="en-US" altLang="zh-TW" b="1" dirty="0">
                <a:solidFill>
                  <a:schemeClr val="tx2"/>
                </a:solidFill>
                <a:latin typeface="Times New Roman" pitchFamily="18" charset="0"/>
                <a:ea typeface="新細明體" charset="-120"/>
              </a:rPr>
              <a:t>Error Sum of Squares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152400" y="4191000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244060" imgH="266584" progId="Equation.3">
                  <p:embed/>
                </p:oleObj>
              </mc:Choice>
              <mc:Fallback>
                <p:oleObj name="Equation" r:id="rId5" imgW="1244060" imgH="26658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2833688" cy="6032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5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096000" y="4191000"/>
          <a:ext cx="2860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7" imgW="1256755" imgH="266584" progId="Equation.3">
                  <p:embed/>
                </p:oleObj>
              </mc:Choice>
              <mc:Fallback>
                <p:oleObj name="Equation" r:id="rId7" imgW="1256755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91000"/>
                        <a:ext cx="2860675" cy="604838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3200400" y="4191000"/>
          <a:ext cx="2762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9" imgW="1256755" imgH="266584" progId="Equation.3">
                  <p:embed/>
                </p:oleObj>
              </mc:Choice>
              <mc:Fallback>
                <p:oleObj name="Equation" r:id="rId9" imgW="1256755" imgH="26658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2762250" cy="5826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981200" y="4800600"/>
            <a:ext cx="6324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TW">
                <a:latin typeface="Times New Roman" pitchFamily="18" charset="0"/>
                <a:ea typeface="新細明體" charset="-120"/>
              </a:rPr>
              <a:t>where: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i="1">
                <a:latin typeface="Times New Roman" pitchFamily="18" charset="0"/>
                <a:ea typeface="新細明體" charset="-120"/>
              </a:rPr>
              <a:t>  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Mean value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sz="2000"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sz="2000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= Observed values of the dependent variable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新細明體" charset="-120"/>
              </a:rPr>
              <a:t>	  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 = Predicted value of Y for the given X</a:t>
            </a:r>
            <a:r>
              <a:rPr lang="en-US" altLang="zh-TW" baseline="-25000">
                <a:latin typeface="Times New Roman" pitchFamily="18" charset="0"/>
                <a:ea typeface="新細明體" charset="-120"/>
              </a:rPr>
              <a:t>i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value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895600" y="58674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1" imgW="152268" imgH="203024" progId="Equation.3">
                  <p:embed/>
                </p:oleObj>
              </mc:Choice>
              <mc:Fallback>
                <p:oleObj name="Equation" r:id="rId11" imgW="152268" imgH="20302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2895600" y="5105400"/>
          <a:ext cx="288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3" imgW="152268" imgH="203024" progId="Equation.3">
                  <p:embed/>
                </p:oleObj>
              </mc:Choice>
              <mc:Fallback>
                <p:oleObj name="Equation" r:id="rId13" imgW="152268" imgH="2030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2889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0000"/>
        </a:solidFill>
        <a:ln w="12700">
          <a:noFill/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2024</Words>
  <Application>Microsoft Office PowerPoint</Application>
  <PresentationFormat>On-screen Show (4:3)</PresentationFormat>
  <Paragraphs>618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新細明體</vt:lpstr>
      <vt:lpstr>Symbol</vt:lpstr>
      <vt:lpstr>Times New Roman</vt:lpstr>
      <vt:lpstr>Wingdings</vt:lpstr>
      <vt:lpstr>Office 佈景主題</vt:lpstr>
      <vt:lpstr>Chart</vt:lpstr>
      <vt:lpstr>Equation</vt:lpstr>
      <vt:lpstr>Linear Regression Example Data</vt:lpstr>
      <vt:lpstr>Linear Regression Example Scatterplot</vt:lpstr>
      <vt:lpstr>Linear Regression Example Excel Output</vt:lpstr>
      <vt:lpstr>Linear Regression Example Graphical Representation</vt:lpstr>
      <vt:lpstr>Linear Regression Example Interpretation of b0</vt:lpstr>
      <vt:lpstr>Linear Regression Example Interpretation of b1</vt:lpstr>
      <vt:lpstr>Linear Regression Example Making Predictions</vt:lpstr>
      <vt:lpstr>Linear Regression Example Making Predictions</vt:lpstr>
      <vt:lpstr>Measures of Variation</vt:lpstr>
      <vt:lpstr>Coefficient of Determination, r2</vt:lpstr>
      <vt:lpstr>Linear Regression Example Coefficient of Determination, r2</vt:lpstr>
      <vt:lpstr>Standard Error of Estimate</vt:lpstr>
      <vt:lpstr>Linear Regression Example Standard Error of Estimate</vt:lpstr>
      <vt:lpstr>Comparing Standard Errors</vt:lpstr>
      <vt:lpstr>Inferences About the Slope:  t Test</vt:lpstr>
      <vt:lpstr>Inferences About the Slope:  t Test Example</vt:lpstr>
      <vt:lpstr>Inferences About the Slope:  t Test Example</vt:lpstr>
      <vt:lpstr>Inferences About the Slope:  t Test Example</vt:lpstr>
      <vt:lpstr>Inferences About the Slope:  t Test Example</vt:lpstr>
      <vt:lpstr>F-Test for Significance</vt:lpstr>
      <vt:lpstr>F-Test for Significance Excel Output</vt:lpstr>
      <vt:lpstr>F-Test for Significance</vt:lpstr>
      <vt:lpstr>Confidence Interval Estimate  for the Slope</vt:lpstr>
      <vt:lpstr>Confidence Interval Estimate  for the Slope</vt:lpstr>
      <vt:lpstr>Residual Analysis</vt:lpstr>
      <vt:lpstr>Residual Analysis for Linearity</vt:lpstr>
      <vt:lpstr>Residual Analysis for Independence</vt:lpstr>
      <vt:lpstr>Checking for Normality</vt:lpstr>
      <vt:lpstr>Residual Analysis for  Equal Variance</vt:lpstr>
      <vt:lpstr>Linear Regression Example Excel Residual Output</vt:lpstr>
      <vt:lpstr>Strategies for Avoiding  the Pitfalls of Regression</vt:lpstr>
      <vt:lpstr>Strategies for Avoiding  the Pitfalls of Regression</vt:lpstr>
    </vt:vector>
  </TitlesOfParts>
  <Company>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Example Data</dc:title>
  <dc:creator>Hsienming Lien</dc:creator>
  <cp:lastModifiedBy>parmar kirtan</cp:lastModifiedBy>
  <cp:revision>9</cp:revision>
  <dcterms:created xsi:type="dcterms:W3CDTF">2010-05-05T02:59:10Z</dcterms:created>
  <dcterms:modified xsi:type="dcterms:W3CDTF">2018-02-07T18:22:49Z</dcterms:modified>
</cp:coreProperties>
</file>