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3" r:id="rId3"/>
    <p:sldId id="285" r:id="rId4"/>
    <p:sldId id="286" r:id="rId5"/>
    <p:sldId id="287" r:id="rId6"/>
    <p:sldId id="288" r:id="rId7"/>
    <p:sldId id="289" r:id="rId8"/>
    <p:sldId id="258" r:id="rId9"/>
    <p:sldId id="277" r:id="rId10"/>
    <p:sldId id="275" r:id="rId11"/>
    <p:sldId id="274" r:id="rId12"/>
    <p:sldId id="261" r:id="rId13"/>
    <p:sldId id="262" r:id="rId14"/>
    <p:sldId id="263" r:id="rId15"/>
    <p:sldId id="265"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4B7CF-AE55-4239-A8A0-FF20CE695675}"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256492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4B7CF-AE55-4239-A8A0-FF20CE695675}"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235215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4B7CF-AE55-4239-A8A0-FF20CE695675}"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697175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14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0266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316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701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051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52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1002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252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4B7CF-AE55-4239-A8A0-FF20CE695675}"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2383085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4353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9401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65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4B7CF-AE55-4239-A8A0-FF20CE695675}"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10616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4B7CF-AE55-4239-A8A0-FF20CE695675}"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390875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4B7CF-AE55-4239-A8A0-FF20CE695675}"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338374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4B7CF-AE55-4239-A8A0-FF20CE695675}"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17498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4B7CF-AE55-4239-A8A0-FF20CE695675}"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285296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4B7CF-AE55-4239-A8A0-FF20CE695675}"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214772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4B7CF-AE55-4239-A8A0-FF20CE695675}"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628C0-8E55-4605-BAE5-C378055E4FA9}" type="slidenum">
              <a:rPr lang="en-US" smtClean="0"/>
              <a:t>‹#›</a:t>
            </a:fld>
            <a:endParaRPr lang="en-US"/>
          </a:p>
        </p:txBody>
      </p:sp>
    </p:spTree>
    <p:extLst>
      <p:ext uri="{BB962C8B-B14F-4D97-AF65-F5344CB8AC3E}">
        <p14:creationId xmlns:p14="http://schemas.microsoft.com/office/powerpoint/2010/main" val="117059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4B7CF-AE55-4239-A8A0-FF20CE695675}"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628C0-8E55-4605-BAE5-C378055E4FA9}" type="slidenum">
              <a:rPr lang="en-US" smtClean="0"/>
              <a:t>‹#›</a:t>
            </a:fld>
            <a:endParaRPr lang="en-US"/>
          </a:p>
        </p:txBody>
      </p:sp>
    </p:spTree>
    <p:extLst>
      <p:ext uri="{BB962C8B-B14F-4D97-AF65-F5344CB8AC3E}">
        <p14:creationId xmlns:p14="http://schemas.microsoft.com/office/powerpoint/2010/main" val="3179367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50D3-B558-4806-A782-3D37001DEE6E}" type="datetimeFigureOut">
              <a:rPr lang="en-US" smtClean="0">
                <a:solidFill>
                  <a:prstClr val="black">
                    <a:tint val="75000"/>
                  </a:prstClr>
                </a:solidFill>
              </a:rPr>
              <a:pPr/>
              <a:t>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D0937-6B8A-47B0-B777-18DA2B4D98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0365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Linear Regression: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0163"/>
            <a:ext cx="3798194" cy="4687910"/>
          </a:xfrm>
        </p:spPr>
      </p:pic>
    </p:spTree>
    <p:extLst>
      <p:ext uri="{BB962C8B-B14F-4D97-AF65-F5344CB8AC3E}">
        <p14:creationId xmlns:p14="http://schemas.microsoft.com/office/powerpoint/2010/main" val="252541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We have analysed example data to show a significant correlation between study time and science examination performance.</a:t>
            </a:r>
          </a:p>
          <a:p>
            <a:pPr algn="just"/>
            <a:r>
              <a:rPr lang="en-US" dirty="0" smtClean="0">
                <a:latin typeface="Times New Roman" panose="02020603050405020304" pitchFamily="18" charset="0"/>
                <a:cs typeface="Times New Roman" panose="02020603050405020304" pitchFamily="18" charset="0"/>
              </a:rPr>
              <a:t>We might decide a third variable, intelligence, could be influencing the correlation.</a:t>
            </a:r>
          </a:p>
          <a:p>
            <a:pPr algn="just"/>
            <a:r>
              <a:rPr lang="en-US" dirty="0" smtClean="0">
                <a:latin typeface="Times New Roman" panose="02020603050405020304" pitchFamily="18" charset="0"/>
                <a:cs typeface="Times New Roman" panose="02020603050405020304" pitchFamily="18" charset="0"/>
              </a:rPr>
              <a:t>If intelligence positively correlates with study time, that is, the more intelligent students spend the most time studying; and if it also positively correlates with examination performance, that is, more intelligent students get the higher marks in the examination, then the correlation of study time and examination performance might simply be due to the third factor ‘intelligence’.</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23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To answer the question of the influence of intelligence on the study time/examination performance correlation we need to examine the correlation of study time and examination performance after removing the effects of intelligence.</a:t>
            </a:r>
          </a:p>
          <a:p>
            <a:pPr algn="just"/>
            <a:r>
              <a:rPr lang="en-US" dirty="0" smtClean="0">
                <a:latin typeface="Times New Roman" panose="02020603050405020304" pitchFamily="18" charset="0"/>
                <a:cs typeface="Times New Roman" panose="02020603050405020304" pitchFamily="18" charset="0"/>
              </a:rPr>
              <a:t>If the correlation disappears then we know it was due to the third factor. </a:t>
            </a:r>
          </a:p>
          <a:p>
            <a:pPr algn="just"/>
            <a:r>
              <a:rPr lang="en-US" dirty="0" smtClean="0">
                <a:latin typeface="Times New Roman" panose="02020603050405020304" pitchFamily="18" charset="0"/>
                <a:cs typeface="Times New Roman" panose="02020603050405020304" pitchFamily="18" charset="0"/>
              </a:rPr>
              <a:t>To do this we calculate a partial correlation.</a:t>
            </a:r>
          </a:p>
        </p:txBody>
      </p:sp>
    </p:spTree>
    <p:extLst>
      <p:ext uri="{BB962C8B-B14F-4D97-AF65-F5344CB8AC3E}">
        <p14:creationId xmlns:p14="http://schemas.microsoft.com/office/powerpoint/2010/main" val="176846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1416006"/>
              </p:ext>
            </p:extLst>
          </p:nvPr>
        </p:nvGraphicFramePr>
        <p:xfrm>
          <a:off x="838200" y="1825628"/>
          <a:ext cx="10515600" cy="4549413"/>
        </p:xfrm>
        <a:graphic>
          <a:graphicData uri="http://schemas.openxmlformats.org/drawingml/2006/table">
            <a:tbl>
              <a:tblPr firstRow="1" bandRow="1">
                <a:tableStyleId>{5C22544A-7EE6-4342-B048-85BDC9FD1C3A}</a:tableStyleId>
              </a:tblPr>
              <a:tblGrid>
                <a:gridCol w="3505200"/>
                <a:gridCol w="3505200"/>
                <a:gridCol w="3505200"/>
              </a:tblGrid>
              <a:tr h="413583">
                <a:tc>
                  <a:txBody>
                    <a:bodyPr/>
                    <a:lstStyle/>
                    <a:p>
                      <a:pPr algn="ctr"/>
                      <a:r>
                        <a:rPr lang="en-US" dirty="0" smtClean="0"/>
                        <a:t>Study time</a:t>
                      </a:r>
                      <a:endParaRPr lang="en-US" dirty="0"/>
                    </a:p>
                  </a:txBody>
                  <a:tcPr/>
                </a:tc>
                <a:tc>
                  <a:txBody>
                    <a:bodyPr/>
                    <a:lstStyle/>
                    <a:p>
                      <a:pPr algn="ctr"/>
                      <a:r>
                        <a:rPr lang="en-US" dirty="0" smtClean="0"/>
                        <a:t>Science</a:t>
                      </a:r>
                      <a:endParaRPr lang="en-US" dirty="0"/>
                    </a:p>
                  </a:txBody>
                  <a:tcPr/>
                </a:tc>
                <a:tc>
                  <a:txBody>
                    <a:bodyPr/>
                    <a:lstStyle/>
                    <a:p>
                      <a:pPr algn="ctr"/>
                      <a:r>
                        <a:rPr lang="en-US" dirty="0" smtClean="0"/>
                        <a:t>Intelligence</a:t>
                      </a:r>
                      <a:endParaRPr lang="en-US" dirty="0"/>
                    </a:p>
                  </a:txBody>
                  <a:tcPr/>
                </a:tc>
              </a:tr>
              <a:tr h="413583">
                <a:tc>
                  <a:txBody>
                    <a:bodyPr/>
                    <a:lstStyle/>
                    <a:p>
                      <a:pPr algn="ctr"/>
                      <a:r>
                        <a:rPr lang="en-US" dirty="0" smtClean="0"/>
                        <a:t>40</a:t>
                      </a:r>
                      <a:endParaRPr lang="en-US" dirty="0"/>
                    </a:p>
                  </a:txBody>
                  <a:tcPr/>
                </a:tc>
                <a:tc>
                  <a:txBody>
                    <a:bodyPr/>
                    <a:lstStyle/>
                    <a:p>
                      <a:pPr algn="ctr"/>
                      <a:r>
                        <a:rPr lang="en-US" dirty="0" smtClean="0"/>
                        <a:t>58</a:t>
                      </a:r>
                      <a:endParaRPr lang="en-US" dirty="0"/>
                    </a:p>
                  </a:txBody>
                  <a:tcPr/>
                </a:tc>
                <a:tc>
                  <a:txBody>
                    <a:bodyPr/>
                    <a:lstStyle/>
                    <a:p>
                      <a:pPr algn="ctr"/>
                      <a:r>
                        <a:rPr lang="en-US" dirty="0" smtClean="0"/>
                        <a:t>118</a:t>
                      </a:r>
                      <a:endParaRPr lang="en-US" dirty="0"/>
                    </a:p>
                  </a:txBody>
                  <a:tcPr/>
                </a:tc>
              </a:tr>
              <a:tr h="413583">
                <a:tc>
                  <a:txBody>
                    <a:bodyPr/>
                    <a:lstStyle/>
                    <a:p>
                      <a:pPr algn="ctr"/>
                      <a:r>
                        <a:rPr lang="en-US" dirty="0" smtClean="0"/>
                        <a:t>43</a:t>
                      </a:r>
                      <a:endParaRPr lang="en-US" dirty="0"/>
                    </a:p>
                  </a:txBody>
                  <a:tcPr/>
                </a:tc>
                <a:tc>
                  <a:txBody>
                    <a:bodyPr/>
                    <a:lstStyle/>
                    <a:p>
                      <a:pPr algn="ctr"/>
                      <a:r>
                        <a:rPr lang="en-US" dirty="0" smtClean="0"/>
                        <a:t>73</a:t>
                      </a:r>
                      <a:endParaRPr lang="en-US" dirty="0"/>
                    </a:p>
                  </a:txBody>
                  <a:tcPr/>
                </a:tc>
                <a:tc>
                  <a:txBody>
                    <a:bodyPr/>
                    <a:lstStyle/>
                    <a:p>
                      <a:pPr algn="ctr"/>
                      <a:r>
                        <a:rPr lang="en-US" dirty="0" smtClean="0"/>
                        <a:t>128</a:t>
                      </a:r>
                      <a:endParaRPr lang="en-US" dirty="0"/>
                    </a:p>
                  </a:txBody>
                  <a:tcPr/>
                </a:tc>
              </a:tr>
              <a:tr h="413583">
                <a:tc>
                  <a:txBody>
                    <a:bodyPr/>
                    <a:lstStyle/>
                    <a:p>
                      <a:pPr algn="ctr"/>
                      <a:r>
                        <a:rPr lang="en-US" dirty="0" smtClean="0"/>
                        <a:t>18</a:t>
                      </a:r>
                      <a:endParaRPr lang="en-US" dirty="0"/>
                    </a:p>
                  </a:txBody>
                  <a:tcPr/>
                </a:tc>
                <a:tc>
                  <a:txBody>
                    <a:bodyPr/>
                    <a:lstStyle/>
                    <a:p>
                      <a:pPr algn="ctr"/>
                      <a:r>
                        <a:rPr lang="en-US" dirty="0" smtClean="0"/>
                        <a:t>56</a:t>
                      </a:r>
                      <a:endParaRPr lang="en-US" dirty="0"/>
                    </a:p>
                  </a:txBody>
                  <a:tcPr/>
                </a:tc>
                <a:tc>
                  <a:txBody>
                    <a:bodyPr/>
                    <a:lstStyle/>
                    <a:p>
                      <a:pPr algn="ctr"/>
                      <a:r>
                        <a:rPr lang="en-US" dirty="0" smtClean="0"/>
                        <a:t>110</a:t>
                      </a:r>
                      <a:endParaRPr lang="en-US" dirty="0"/>
                    </a:p>
                  </a:txBody>
                  <a:tcPr/>
                </a:tc>
              </a:tr>
              <a:tr h="413583">
                <a:tc>
                  <a:txBody>
                    <a:bodyPr/>
                    <a:lstStyle/>
                    <a:p>
                      <a:pPr algn="ctr"/>
                      <a:r>
                        <a:rPr lang="en-US" dirty="0" smtClean="0"/>
                        <a:t>10</a:t>
                      </a:r>
                      <a:endParaRPr lang="en-US" dirty="0"/>
                    </a:p>
                  </a:txBody>
                  <a:tcPr/>
                </a:tc>
                <a:tc>
                  <a:txBody>
                    <a:bodyPr/>
                    <a:lstStyle/>
                    <a:p>
                      <a:pPr algn="ctr"/>
                      <a:r>
                        <a:rPr lang="en-US" dirty="0" smtClean="0"/>
                        <a:t>47</a:t>
                      </a:r>
                      <a:endParaRPr lang="en-US" dirty="0"/>
                    </a:p>
                  </a:txBody>
                  <a:tcPr/>
                </a:tc>
                <a:tc>
                  <a:txBody>
                    <a:bodyPr/>
                    <a:lstStyle/>
                    <a:p>
                      <a:pPr algn="ctr"/>
                      <a:r>
                        <a:rPr lang="en-US" dirty="0" smtClean="0"/>
                        <a:t>114</a:t>
                      </a:r>
                      <a:endParaRPr lang="en-US" dirty="0"/>
                    </a:p>
                  </a:txBody>
                  <a:tcPr/>
                </a:tc>
              </a:tr>
              <a:tr h="413583">
                <a:tc>
                  <a:txBody>
                    <a:bodyPr/>
                    <a:lstStyle/>
                    <a:p>
                      <a:pPr algn="ctr"/>
                      <a:r>
                        <a:rPr lang="en-US" dirty="0" smtClean="0"/>
                        <a:t>25</a:t>
                      </a:r>
                      <a:endParaRPr lang="en-US" dirty="0"/>
                    </a:p>
                  </a:txBody>
                  <a:tcPr/>
                </a:tc>
                <a:tc>
                  <a:txBody>
                    <a:bodyPr/>
                    <a:lstStyle/>
                    <a:p>
                      <a:pPr algn="ctr"/>
                      <a:r>
                        <a:rPr lang="en-US" dirty="0" smtClean="0"/>
                        <a:t>58</a:t>
                      </a:r>
                      <a:endParaRPr lang="en-US" dirty="0"/>
                    </a:p>
                  </a:txBody>
                  <a:tcPr/>
                </a:tc>
                <a:tc>
                  <a:txBody>
                    <a:bodyPr/>
                    <a:lstStyle/>
                    <a:p>
                      <a:pPr algn="ctr"/>
                      <a:r>
                        <a:rPr lang="en-US" dirty="0" smtClean="0"/>
                        <a:t>138</a:t>
                      </a:r>
                      <a:endParaRPr lang="en-US" dirty="0"/>
                    </a:p>
                  </a:txBody>
                  <a:tcPr/>
                </a:tc>
              </a:tr>
              <a:tr h="413583">
                <a:tc>
                  <a:txBody>
                    <a:bodyPr/>
                    <a:lstStyle/>
                    <a:p>
                      <a:pPr algn="ctr"/>
                      <a:r>
                        <a:rPr lang="en-US" dirty="0" smtClean="0"/>
                        <a:t>33</a:t>
                      </a:r>
                      <a:endParaRPr lang="en-US" dirty="0"/>
                    </a:p>
                  </a:txBody>
                  <a:tcPr/>
                </a:tc>
                <a:tc>
                  <a:txBody>
                    <a:bodyPr/>
                    <a:lstStyle/>
                    <a:p>
                      <a:pPr algn="ctr"/>
                      <a:r>
                        <a:rPr lang="en-US" dirty="0" smtClean="0"/>
                        <a:t>54</a:t>
                      </a:r>
                      <a:endParaRPr lang="en-US" dirty="0"/>
                    </a:p>
                  </a:txBody>
                  <a:tcPr/>
                </a:tc>
                <a:tc>
                  <a:txBody>
                    <a:bodyPr/>
                    <a:lstStyle/>
                    <a:p>
                      <a:pPr algn="ctr"/>
                      <a:r>
                        <a:rPr lang="en-US" dirty="0" smtClean="0"/>
                        <a:t>120</a:t>
                      </a:r>
                      <a:endParaRPr lang="en-US" dirty="0"/>
                    </a:p>
                  </a:txBody>
                  <a:tcPr/>
                </a:tc>
              </a:tr>
              <a:tr h="413583">
                <a:tc>
                  <a:txBody>
                    <a:bodyPr/>
                    <a:lstStyle/>
                    <a:p>
                      <a:pPr algn="ctr"/>
                      <a:r>
                        <a:rPr lang="en-US" dirty="0" smtClean="0"/>
                        <a:t>27</a:t>
                      </a:r>
                      <a:endParaRPr lang="en-US" dirty="0"/>
                    </a:p>
                  </a:txBody>
                  <a:tcPr/>
                </a:tc>
                <a:tc>
                  <a:txBody>
                    <a:bodyPr/>
                    <a:lstStyle/>
                    <a:p>
                      <a:pPr algn="ctr"/>
                      <a:r>
                        <a:rPr lang="en-US" dirty="0" smtClean="0"/>
                        <a:t>45</a:t>
                      </a:r>
                      <a:endParaRPr lang="en-US" dirty="0"/>
                    </a:p>
                  </a:txBody>
                  <a:tcPr/>
                </a:tc>
                <a:tc>
                  <a:txBody>
                    <a:bodyPr/>
                    <a:lstStyle/>
                    <a:p>
                      <a:pPr algn="ctr"/>
                      <a:r>
                        <a:rPr lang="en-US" dirty="0" smtClean="0"/>
                        <a:t>106</a:t>
                      </a:r>
                      <a:endParaRPr lang="en-US" dirty="0"/>
                    </a:p>
                  </a:txBody>
                  <a:tcPr/>
                </a:tc>
              </a:tr>
              <a:tr h="413583">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124</a:t>
                      </a:r>
                      <a:endParaRPr lang="en-US" dirty="0"/>
                    </a:p>
                  </a:txBody>
                  <a:tcPr/>
                </a:tc>
              </a:tr>
              <a:tr h="413583">
                <a:tc>
                  <a:txBody>
                    <a:bodyPr/>
                    <a:lstStyle/>
                    <a:p>
                      <a:pPr algn="ctr"/>
                      <a:r>
                        <a:rPr lang="en-US" dirty="0" smtClean="0"/>
                        <a:t>30</a:t>
                      </a:r>
                      <a:endParaRPr lang="en-US" dirty="0"/>
                    </a:p>
                  </a:txBody>
                  <a:tcPr/>
                </a:tc>
                <a:tc>
                  <a:txBody>
                    <a:bodyPr/>
                    <a:lstStyle/>
                    <a:p>
                      <a:pPr algn="ctr"/>
                      <a:r>
                        <a:rPr lang="en-US" dirty="0" smtClean="0"/>
                        <a:t>68</a:t>
                      </a:r>
                      <a:endParaRPr lang="en-US" dirty="0"/>
                    </a:p>
                  </a:txBody>
                  <a:tcPr/>
                </a:tc>
                <a:tc>
                  <a:txBody>
                    <a:bodyPr/>
                    <a:lstStyle/>
                    <a:p>
                      <a:pPr algn="ctr"/>
                      <a:r>
                        <a:rPr lang="en-US" dirty="0" smtClean="0"/>
                        <a:t>132</a:t>
                      </a:r>
                      <a:endParaRPr lang="en-US" dirty="0"/>
                    </a:p>
                  </a:txBody>
                  <a:tcPr/>
                </a:tc>
              </a:tr>
              <a:tr h="413583">
                <a:tc>
                  <a:txBody>
                    <a:bodyPr/>
                    <a:lstStyle/>
                    <a:p>
                      <a:pPr algn="ctr"/>
                      <a:r>
                        <a:rPr lang="en-US" dirty="0" smtClean="0"/>
                        <a:t>47</a:t>
                      </a:r>
                      <a:endParaRPr lang="en-US" dirty="0"/>
                    </a:p>
                  </a:txBody>
                  <a:tcPr/>
                </a:tc>
                <a:tc>
                  <a:txBody>
                    <a:bodyPr/>
                    <a:lstStyle/>
                    <a:p>
                      <a:pPr algn="ctr"/>
                      <a:r>
                        <a:rPr lang="en-US" dirty="0" smtClean="0"/>
                        <a:t>69</a:t>
                      </a:r>
                      <a:endParaRPr lang="en-US" dirty="0"/>
                    </a:p>
                  </a:txBody>
                  <a:tcPr/>
                </a:tc>
                <a:tc>
                  <a:txBody>
                    <a:bodyPr/>
                    <a:lstStyle/>
                    <a:p>
                      <a:pPr algn="ctr"/>
                      <a:r>
                        <a:rPr lang="en-US" dirty="0" smtClean="0"/>
                        <a:t>130</a:t>
                      </a:r>
                      <a:endParaRPr lang="en-US" dirty="0"/>
                    </a:p>
                  </a:txBody>
                  <a:tcPr/>
                </a:tc>
              </a:tr>
            </a:tbl>
          </a:graphicData>
        </a:graphic>
      </p:graphicFrame>
    </p:spTree>
    <p:extLst>
      <p:ext uri="{BB962C8B-B14F-4D97-AF65-F5344CB8AC3E}">
        <p14:creationId xmlns:p14="http://schemas.microsoft.com/office/powerpoint/2010/main" val="205811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731"/>
            <a:ext cx="4363059" cy="4707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68" y="1834731"/>
            <a:ext cx="5988432" cy="4707737"/>
          </a:xfrm>
          <a:prstGeom prst="rect">
            <a:avLst/>
          </a:prstGeom>
        </p:spPr>
      </p:pic>
    </p:spTree>
    <p:extLst>
      <p:ext uri="{BB962C8B-B14F-4D97-AF65-F5344CB8AC3E}">
        <p14:creationId xmlns:p14="http://schemas.microsoft.com/office/powerpoint/2010/main" val="215766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The correlation test statistic = 0.6653.</a:t>
            </a:r>
          </a:p>
          <a:p>
            <a:pPr algn="just"/>
            <a:r>
              <a:rPr lang="en-US" dirty="0" smtClean="0">
                <a:latin typeface="Times New Roman" panose="02020603050405020304" pitchFamily="18" charset="0"/>
                <a:cs typeface="Times New Roman" panose="02020603050405020304" pitchFamily="18" charset="0"/>
              </a:rPr>
              <a:t>The p value is shown to be 0.025.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 this value is under 0.05 there is a significant correlation.</a:t>
            </a:r>
          </a:p>
          <a:p>
            <a:pPr algn="just"/>
            <a:r>
              <a:rPr lang="en-US" dirty="0" smtClean="0">
                <a:latin typeface="Times New Roman" panose="02020603050405020304" pitchFamily="18" charset="0"/>
                <a:cs typeface="Times New Roman" panose="02020603050405020304" pitchFamily="18" charset="0"/>
              </a:rPr>
              <a:t>A conventional way of reporting these figures would be r = 0.6653,   degrees of freedom = 7, p &lt; 0.05.</a:t>
            </a:r>
          </a:p>
          <a:p>
            <a:pPr algn="just"/>
            <a:r>
              <a:rPr lang="en-US" dirty="0" smtClean="0">
                <a:latin typeface="Times New Roman" panose="02020603050405020304" pitchFamily="18" charset="0"/>
                <a:cs typeface="Times New Roman" panose="02020603050405020304" pitchFamily="18" charset="0"/>
              </a:rPr>
              <a:t>These results indicate that as study time increases science exam performance also increases, when the effects of intelligence have been controlled for. </a:t>
            </a:r>
          </a:p>
          <a:p>
            <a:pPr algn="just"/>
            <a:r>
              <a:rPr lang="en-US" dirty="0" smtClean="0">
                <a:latin typeface="Times New Roman" panose="02020603050405020304" pitchFamily="18" charset="0"/>
                <a:cs typeface="Times New Roman" panose="02020603050405020304" pitchFamily="18" charset="0"/>
              </a:rPr>
              <a:t>This is a positive correlation. So, the relationship between study time and science exam performance is not a result of intelligence.</a:t>
            </a:r>
          </a:p>
        </p:txBody>
      </p:sp>
    </p:spTree>
    <p:extLst>
      <p:ext uri="{BB962C8B-B14F-4D97-AF65-F5344CB8AC3E}">
        <p14:creationId xmlns:p14="http://schemas.microsoft.com/office/powerpoint/2010/main" val="151364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Regression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Multiple regression analysis represents a logical extension of two variable regression analysis.</a:t>
            </a:r>
          </a:p>
          <a:p>
            <a:pPr algn="just"/>
            <a:r>
              <a:rPr lang="en-US" dirty="0" smtClean="0">
                <a:latin typeface="Times New Roman" panose="02020603050405020304" pitchFamily="18" charset="0"/>
                <a:cs typeface="Times New Roman" panose="02020603050405020304" pitchFamily="18" charset="0"/>
              </a:rPr>
              <a:t>Instead of single independent variable, two or more independent variables are used to estimate the vales of a dependent variable.</a:t>
            </a:r>
          </a:p>
          <a:p>
            <a:pPr algn="just"/>
            <a:r>
              <a:rPr lang="en-US" dirty="0" smtClean="0">
                <a:latin typeface="Times New Roman" panose="02020603050405020304" pitchFamily="18" charset="0"/>
                <a:cs typeface="Times New Roman" panose="02020603050405020304" pitchFamily="18" charset="0"/>
              </a:rPr>
              <a:t>If there are three variables 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and X</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the multiple regression will take the following form:</a:t>
            </a:r>
          </a:p>
          <a:p>
            <a:pPr marL="0" indent="0" algn="just">
              <a:buNone/>
            </a:pPr>
            <a:r>
              <a:rPr lang="en-US" dirty="0" smtClean="0">
                <a:latin typeface="Times New Roman" panose="02020603050405020304" pitchFamily="18" charset="0"/>
                <a:cs typeface="Times New Roman" panose="02020603050405020304" pitchFamily="18" charset="0"/>
              </a:rPr>
              <a:t>	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1.23</a:t>
            </a:r>
            <a:r>
              <a:rPr lang="en-US" dirty="0" smtClean="0">
                <a:latin typeface="Times New Roman" panose="02020603050405020304" pitchFamily="18" charset="0"/>
                <a:cs typeface="Times New Roman" panose="02020603050405020304" pitchFamily="18" charset="0"/>
              </a:rPr>
              <a:t> + b</a:t>
            </a:r>
            <a:r>
              <a:rPr lang="en-US" baseline="-25000" dirty="0" smtClean="0">
                <a:latin typeface="Times New Roman" panose="02020603050405020304" pitchFamily="18" charset="0"/>
                <a:cs typeface="Times New Roman" panose="02020603050405020304" pitchFamily="18" charset="0"/>
              </a:rPr>
              <a:t>12.3</a:t>
            </a:r>
            <a:r>
              <a:rPr lang="en-US" dirty="0" smtClean="0">
                <a:latin typeface="Times New Roman" panose="02020603050405020304" pitchFamily="18" charset="0"/>
                <a:cs typeface="Times New Roman" panose="02020603050405020304" pitchFamily="18" charset="0"/>
              </a:rPr>
              <a:t> 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b</a:t>
            </a:r>
            <a:r>
              <a:rPr lang="en-US" baseline="-25000" dirty="0" smtClean="0">
                <a:latin typeface="Times New Roman" panose="02020603050405020304" pitchFamily="18" charset="0"/>
                <a:cs typeface="Times New Roman" panose="02020603050405020304" pitchFamily="18" charset="0"/>
              </a:rPr>
              <a:t>13.2</a:t>
            </a:r>
            <a:r>
              <a:rPr lang="en-US" dirty="0" smtClean="0">
                <a:latin typeface="Times New Roman" panose="02020603050405020304" pitchFamily="18" charset="0"/>
                <a:cs typeface="Times New Roman" panose="02020603050405020304" pitchFamily="18" charset="0"/>
              </a:rPr>
              <a:t> X</a:t>
            </a:r>
            <a:r>
              <a:rPr lang="en-US" baseline="-25000" dirty="0" smtClean="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11857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Regression: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The following data relate to performance of 8 salesman</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35413825"/>
              </p:ext>
            </p:extLst>
          </p:nvPr>
        </p:nvGraphicFramePr>
        <p:xfrm>
          <a:off x="838200" y="2332514"/>
          <a:ext cx="10515600" cy="3337560"/>
        </p:xfrm>
        <a:graphic>
          <a:graphicData uri="http://schemas.openxmlformats.org/drawingml/2006/table">
            <a:tbl>
              <a:tblPr firstRow="1" bandRow="1">
                <a:tableStyleId>{5C22544A-7EE6-4342-B048-85BDC9FD1C3A}</a:tableStyleId>
              </a:tblPr>
              <a:tblGrid>
                <a:gridCol w="1415603"/>
                <a:gridCol w="3842197"/>
                <a:gridCol w="2628900"/>
                <a:gridCol w="2628900"/>
              </a:tblGrid>
              <a:tr h="370840">
                <a:tc>
                  <a:txBody>
                    <a:bodyPr/>
                    <a:lstStyle/>
                    <a:p>
                      <a:pPr algn="ctr"/>
                      <a:r>
                        <a:rPr lang="en-US" dirty="0" smtClean="0"/>
                        <a:t>Salesman</a:t>
                      </a:r>
                      <a:endParaRPr lang="en-US" dirty="0"/>
                    </a:p>
                  </a:txBody>
                  <a:tcPr/>
                </a:tc>
                <a:tc>
                  <a:txBody>
                    <a:bodyPr/>
                    <a:lstStyle/>
                    <a:p>
                      <a:pPr algn="ctr"/>
                      <a:r>
                        <a:rPr lang="en-US" dirty="0" smtClean="0"/>
                        <a:t>Sales Performance</a:t>
                      </a:r>
                      <a:r>
                        <a:rPr lang="en-US" baseline="0" dirty="0" smtClean="0"/>
                        <a:t> (in 000 Rs.) (x1)</a:t>
                      </a:r>
                      <a:endParaRPr lang="en-US" dirty="0"/>
                    </a:p>
                  </a:txBody>
                  <a:tcPr/>
                </a:tc>
                <a:tc>
                  <a:txBody>
                    <a:bodyPr/>
                    <a:lstStyle/>
                    <a:p>
                      <a:pPr algn="ctr"/>
                      <a:r>
                        <a:rPr lang="en-US" dirty="0" smtClean="0"/>
                        <a:t>Test</a:t>
                      </a:r>
                      <a:r>
                        <a:rPr lang="en-US" baseline="0" dirty="0" smtClean="0"/>
                        <a:t> Score (X2)</a:t>
                      </a:r>
                      <a:endParaRPr lang="en-US" dirty="0"/>
                    </a:p>
                  </a:txBody>
                  <a:tcPr/>
                </a:tc>
                <a:tc>
                  <a:txBody>
                    <a:bodyPr/>
                    <a:lstStyle/>
                    <a:p>
                      <a:pPr algn="ctr"/>
                      <a:r>
                        <a:rPr lang="en-US" dirty="0" smtClean="0"/>
                        <a:t>Effort Index (X3)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60</a:t>
                      </a:r>
                      <a:endParaRPr lang="en-US" dirty="0"/>
                    </a:p>
                  </a:txBody>
                  <a:tcPr/>
                </a:tc>
                <a:tc>
                  <a:txBody>
                    <a:bodyPr/>
                    <a:lstStyle/>
                    <a:p>
                      <a:pPr algn="ctr"/>
                      <a:r>
                        <a:rPr lang="en-US" dirty="0" smtClean="0"/>
                        <a:t>45</a:t>
                      </a:r>
                      <a:endParaRPr lang="en-US" dirty="0"/>
                    </a:p>
                  </a:txBody>
                  <a:tcPr/>
                </a:tc>
                <a:tc>
                  <a:txBody>
                    <a:bodyPr/>
                    <a:lstStyle/>
                    <a:p>
                      <a:pPr algn="ctr"/>
                      <a:r>
                        <a:rPr lang="en-US" dirty="0" smtClean="0"/>
                        <a:t>0.9</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70</a:t>
                      </a:r>
                      <a:endParaRPr lang="en-US" dirty="0"/>
                    </a:p>
                  </a:txBody>
                  <a:tcPr/>
                </a:tc>
                <a:tc>
                  <a:txBody>
                    <a:bodyPr/>
                    <a:lstStyle/>
                    <a:p>
                      <a:pPr algn="ctr"/>
                      <a:r>
                        <a:rPr lang="en-US" dirty="0" smtClean="0"/>
                        <a:t>80</a:t>
                      </a:r>
                      <a:endParaRPr lang="en-US" dirty="0"/>
                    </a:p>
                  </a:txBody>
                  <a:tcPr/>
                </a:tc>
                <a:tc>
                  <a:txBody>
                    <a:bodyPr/>
                    <a:lstStyle/>
                    <a:p>
                      <a:pPr algn="ctr"/>
                      <a:r>
                        <a:rPr lang="en-US" dirty="0" smtClean="0"/>
                        <a:t>0.3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90</a:t>
                      </a:r>
                      <a:endParaRPr lang="en-US" dirty="0"/>
                    </a:p>
                  </a:txBody>
                  <a:tcPr/>
                </a:tc>
                <a:tc>
                  <a:txBody>
                    <a:bodyPr/>
                    <a:lstStyle/>
                    <a:p>
                      <a:pPr algn="ctr"/>
                      <a:r>
                        <a:rPr lang="en-US" dirty="0" smtClean="0"/>
                        <a:t>70</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90</a:t>
                      </a:r>
                      <a:endParaRPr lang="en-US" dirty="0"/>
                    </a:p>
                  </a:txBody>
                  <a:tcPr/>
                </a:tc>
                <a:tc>
                  <a:txBody>
                    <a:bodyPr/>
                    <a:lstStyle/>
                    <a:p>
                      <a:pPr algn="ctr"/>
                      <a:r>
                        <a:rPr lang="en-US" dirty="0" smtClean="0"/>
                        <a:t>85</a:t>
                      </a:r>
                      <a:endParaRPr lang="en-US" dirty="0"/>
                    </a:p>
                  </a:txBody>
                  <a:tcPr/>
                </a:tc>
                <a:tc>
                  <a:txBody>
                    <a:bodyPr/>
                    <a:lstStyle/>
                    <a:p>
                      <a:pPr algn="ctr"/>
                      <a:r>
                        <a:rPr lang="en-US" dirty="0" smtClean="0"/>
                        <a:t>0.5</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70</a:t>
                      </a:r>
                      <a:endParaRPr lang="en-US" dirty="0"/>
                    </a:p>
                  </a:txBody>
                  <a:tcPr/>
                </a:tc>
                <a:tc>
                  <a:txBody>
                    <a:bodyPr/>
                    <a:lstStyle/>
                    <a:p>
                      <a:pPr algn="ctr"/>
                      <a:r>
                        <a:rPr lang="en-US" dirty="0" smtClean="0"/>
                        <a:t>60</a:t>
                      </a:r>
                      <a:endParaRPr lang="en-US" dirty="0"/>
                    </a:p>
                  </a:txBody>
                  <a:tcPr/>
                </a:tc>
                <a:tc>
                  <a:txBody>
                    <a:bodyPr/>
                    <a:lstStyle/>
                    <a:p>
                      <a:pPr algn="ctr"/>
                      <a:r>
                        <a:rPr lang="en-US" dirty="0" smtClean="0"/>
                        <a:t>0.4</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80</a:t>
                      </a:r>
                      <a:endParaRPr lang="en-US" dirty="0"/>
                    </a:p>
                  </a:txBody>
                  <a:tcPr/>
                </a:tc>
                <a:tc>
                  <a:txBody>
                    <a:bodyPr/>
                    <a:lstStyle/>
                    <a:p>
                      <a:pPr algn="ctr"/>
                      <a:r>
                        <a:rPr lang="en-US" dirty="0" smtClean="0"/>
                        <a:t>55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60</a:t>
                      </a:r>
                      <a:endParaRPr lang="en-US" dirty="0"/>
                    </a:p>
                  </a:txBody>
                  <a:tcPr/>
                </a:tc>
                <a:tc>
                  <a:txBody>
                    <a:bodyPr/>
                    <a:lstStyle/>
                    <a:p>
                      <a:pPr algn="ctr"/>
                      <a:r>
                        <a:rPr lang="en-US" dirty="0" smtClean="0"/>
                        <a:t>75</a:t>
                      </a:r>
                      <a:endParaRPr lang="en-US" dirty="0"/>
                    </a:p>
                  </a:txBody>
                  <a:tcPr/>
                </a:tc>
                <a:tc>
                  <a:txBody>
                    <a:bodyPr/>
                    <a:lstStyle/>
                    <a:p>
                      <a:pPr algn="ctr"/>
                      <a:r>
                        <a:rPr lang="en-US" dirty="0" smtClean="0"/>
                        <a:t>0.1</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120</a:t>
                      </a:r>
                      <a:endParaRPr lang="en-US" dirty="0"/>
                    </a:p>
                  </a:txBody>
                  <a:tcPr/>
                </a:tc>
                <a:tc>
                  <a:txBody>
                    <a:bodyPr/>
                    <a:lstStyle/>
                    <a:p>
                      <a:pPr algn="ctr"/>
                      <a:r>
                        <a:rPr lang="en-US" dirty="0" smtClean="0"/>
                        <a:t>90</a:t>
                      </a:r>
                      <a:endParaRPr lang="en-US" dirty="0"/>
                    </a:p>
                  </a:txBody>
                  <a:tcPr/>
                </a:tc>
                <a:tc>
                  <a:txBody>
                    <a:bodyPr/>
                    <a:lstStyle/>
                    <a:p>
                      <a:pPr algn="ctr"/>
                      <a:r>
                        <a:rPr lang="en-US" dirty="0" smtClean="0"/>
                        <a:t>2.0</a:t>
                      </a:r>
                      <a:endParaRPr lang="en-US" dirty="0"/>
                    </a:p>
                  </a:txBody>
                  <a:tcPr/>
                </a:tc>
              </a:tr>
            </a:tbl>
          </a:graphicData>
        </a:graphic>
      </p:graphicFrame>
    </p:spTree>
    <p:extLst>
      <p:ext uri="{BB962C8B-B14F-4D97-AF65-F5344CB8AC3E}">
        <p14:creationId xmlns:p14="http://schemas.microsoft.com/office/powerpoint/2010/main" val="374551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Regression: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Find out the regression line of 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on 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and x</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Our regression line is </a:t>
            </a:r>
          </a:p>
          <a:p>
            <a:pPr marL="0" indent="0" algn="just">
              <a:buNone/>
            </a:pP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1.23</a:t>
            </a:r>
            <a:r>
              <a:rPr lang="en-US" dirty="0">
                <a:latin typeface="Times New Roman" panose="02020603050405020304" pitchFamily="18" charset="0"/>
                <a:cs typeface="Times New Roman" panose="02020603050405020304" pitchFamily="18" charset="0"/>
              </a:rPr>
              <a:t> + b</a:t>
            </a:r>
            <a:r>
              <a:rPr lang="en-US" baseline="-25000" dirty="0">
                <a:latin typeface="Times New Roman" panose="02020603050405020304" pitchFamily="18" charset="0"/>
                <a:cs typeface="Times New Roman" panose="02020603050405020304" pitchFamily="18" charset="0"/>
              </a:rPr>
              <a:t>12.3</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b</a:t>
            </a:r>
            <a:r>
              <a:rPr lang="en-US" baseline="-25000" dirty="0">
                <a:latin typeface="Times New Roman" panose="02020603050405020304" pitchFamily="18" charset="0"/>
                <a:cs typeface="Times New Roman" panose="02020603050405020304" pitchFamily="18" charset="0"/>
              </a:rPr>
              <a:t>13.2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3</a:t>
            </a:r>
          </a:p>
          <a:p>
            <a:pPr algn="just"/>
            <a:r>
              <a:rPr lang="en-US" dirty="0" smtClean="0">
                <a:latin typeface="Times New Roman" panose="02020603050405020304" pitchFamily="18" charset="0"/>
                <a:cs typeface="Times New Roman" panose="02020603050405020304" pitchFamily="18" charset="0"/>
              </a:rPr>
              <a:t>Answer:</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5.798+0.788X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+ 21.786X</a:t>
            </a:r>
            <a:r>
              <a:rPr lang="en-US" baseline="-25000" dirty="0" smtClean="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92768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Regression: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61532"/>
            <a:ext cx="10515601" cy="4745330"/>
          </a:xfrm>
        </p:spPr>
      </p:pic>
    </p:spTree>
    <p:extLst>
      <p:ext uri="{BB962C8B-B14F-4D97-AF65-F5344CB8AC3E}">
        <p14:creationId xmlns:p14="http://schemas.microsoft.com/office/powerpoint/2010/main" val="290863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Regression: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4558"/>
            <a:ext cx="10515600" cy="4520484"/>
          </a:xfrm>
          <a:prstGeom prst="rect">
            <a:avLst/>
          </a:prstGeom>
          <a:ln>
            <a:noFill/>
          </a:ln>
          <a:effectLst>
            <a:softEdge rad="112500"/>
          </a:effectLst>
        </p:spPr>
      </p:pic>
    </p:spTree>
    <p:extLst>
      <p:ext uri="{BB962C8B-B14F-4D97-AF65-F5344CB8AC3E}">
        <p14:creationId xmlns:p14="http://schemas.microsoft.com/office/powerpoint/2010/main" val="81498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R Square</a:t>
            </a:r>
            <a:r>
              <a:rPr lang="en-US" dirty="0" smtClean="0">
                <a:latin typeface="Times New Roman" panose="02020603050405020304" pitchFamily="18" charset="0"/>
                <a:cs typeface="Times New Roman" panose="02020603050405020304" pitchFamily="18" charset="0"/>
              </a:rPr>
              <a:t> value is the </a:t>
            </a:r>
            <a:r>
              <a:rPr lang="en-US" b="1" dirty="0" smtClean="0">
                <a:latin typeface="Times New Roman" panose="02020603050405020304" pitchFamily="18" charset="0"/>
                <a:cs typeface="Times New Roman" panose="02020603050405020304" pitchFamily="18" charset="0"/>
              </a:rPr>
              <a:t>Model summary</a:t>
            </a:r>
            <a:r>
              <a:rPr lang="en-US" dirty="0" smtClean="0">
                <a:latin typeface="Times New Roman" panose="02020603050405020304" pitchFamily="18" charset="0"/>
                <a:cs typeface="Times New Roman" panose="02020603050405020304" pitchFamily="18" charset="0"/>
              </a:rPr>
              <a:t> table shows the amount of variance in the dependent variable that can be explained by the independent variable.</a:t>
            </a:r>
          </a:p>
          <a:p>
            <a:pPr algn="just"/>
            <a:r>
              <a:rPr lang="en-US" dirty="0" smtClean="0">
                <a:latin typeface="Times New Roman" panose="02020603050405020304" pitchFamily="18" charset="0"/>
                <a:cs typeface="Times New Roman" panose="02020603050405020304" pitchFamily="18" charset="0"/>
              </a:rPr>
              <a:t>In our example, the independent variable of study time accounts for 51.9 % of the variance in the scores of the science exam.</a:t>
            </a:r>
          </a:p>
          <a:p>
            <a:pPr algn="just"/>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 value (0.721) indicates that as study time increase the science score also increases, and this is a positive correlation, with r = 0.721.</a:t>
            </a:r>
          </a:p>
          <a:p>
            <a:pPr algn="just"/>
            <a:r>
              <a:rPr lang="en-US" dirty="0" smtClean="0">
                <a:latin typeface="Times New Roman" panose="02020603050405020304" pitchFamily="18" charset="0"/>
                <a:cs typeface="Times New Roman" panose="02020603050405020304" pitchFamily="18" charset="0"/>
              </a:rPr>
              <a:t>We know this to be statistically significant from the Pearson correlation output.</a:t>
            </a:r>
          </a:p>
        </p:txBody>
      </p:sp>
    </p:spTree>
    <p:extLst>
      <p:ext uri="{BB962C8B-B14F-4D97-AF65-F5344CB8AC3E}">
        <p14:creationId xmlns:p14="http://schemas.microsoft.com/office/powerpoint/2010/main" val="252656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Adjusted R Square</a:t>
            </a:r>
            <a:r>
              <a:rPr lang="en-US" dirty="0" smtClean="0">
                <a:latin typeface="Times New Roman" panose="02020603050405020304" pitchFamily="18" charset="0"/>
                <a:cs typeface="Times New Roman" panose="02020603050405020304" pitchFamily="18" charset="0"/>
              </a:rPr>
              <a:t> adjusts for a bias in R Square.</a:t>
            </a:r>
          </a:p>
          <a:p>
            <a:pPr algn="just"/>
            <a:r>
              <a:rPr lang="en-US" dirty="0" smtClean="0">
                <a:latin typeface="Times New Roman" panose="02020603050405020304" pitchFamily="18" charset="0"/>
                <a:cs typeface="Times New Roman" panose="02020603050405020304" pitchFamily="18" charset="0"/>
              </a:rPr>
              <a:t>R</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is sensitive to the number of variables and scores there are, and adjusted R</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corrects for this.</a:t>
            </a:r>
            <a:r>
              <a:rPr lang="en-US" baseline="30000" dirty="0" smtClean="0">
                <a:latin typeface="Times New Roman" panose="02020603050405020304" pitchFamily="18" charset="0"/>
                <a:cs typeface="Times New Roman" panose="02020603050405020304" pitchFamily="18" charset="0"/>
              </a:rPr>
              <a:t> </a:t>
            </a:r>
            <a:endParaRPr lang="en-US" baseline="30000"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can see from the table that F(1, 8) = 8.647, p &lt; 0.05, and therefore can conclude that the regression is statistically significant.</a:t>
            </a:r>
          </a:p>
          <a:p>
            <a:pPr algn="just"/>
            <a:endParaRPr lang="en-US" baseline="30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23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ANOVA tests the significance of the regression model.</a:t>
            </a:r>
          </a:p>
          <a:p>
            <a:pPr algn="just"/>
            <a:r>
              <a:rPr lang="en-US" sz="2600" dirty="0" smtClean="0">
                <a:latin typeface="Times New Roman" panose="02020603050405020304" pitchFamily="18" charset="0"/>
                <a:cs typeface="Times New Roman" panose="02020603050405020304" pitchFamily="18" charset="0"/>
              </a:rPr>
              <a:t>In our example does the independent variable, study time explain a significant amount of the variance in the dependent variable: science exam result?</a:t>
            </a:r>
          </a:p>
          <a:p>
            <a:pPr algn="just"/>
            <a:r>
              <a:rPr lang="en-US" sz="2600" dirty="0" smtClean="0">
                <a:latin typeface="Times New Roman" panose="02020603050405020304" pitchFamily="18" charset="0"/>
                <a:cs typeface="Times New Roman" panose="02020603050405020304" pitchFamily="18" charset="0"/>
              </a:rPr>
              <a:t>As with any ANOVA the essential pieces of information needed are the degrees of freedom, the F value, and the probability value.</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0515600" cy="1638792"/>
          </a:xfrm>
          <a:prstGeom prst="rect">
            <a:avLst/>
          </a:prstGeom>
        </p:spPr>
      </p:pic>
    </p:spTree>
    <p:extLst>
      <p:ext uri="{BB962C8B-B14F-4D97-AF65-F5344CB8AC3E}">
        <p14:creationId xmlns:p14="http://schemas.microsoft.com/office/powerpoint/2010/main" val="29845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unstandardized coefficients</a:t>
            </a:r>
            <a:r>
              <a:rPr lang="en-US" sz="2400" dirty="0" smtClean="0">
                <a:latin typeface="Times New Roman" panose="02020603050405020304" pitchFamily="18" charset="0"/>
                <a:cs typeface="Times New Roman" panose="02020603050405020304" pitchFamily="18" charset="0"/>
              </a:rPr>
              <a:t> B column gives us the value of the intercept (for the constant row) and the slope of the regression line (from the study time row).</a:t>
            </a:r>
          </a:p>
          <a:p>
            <a:pPr algn="just"/>
            <a:r>
              <a:rPr lang="en-US" sz="2400" dirty="0" smtClean="0">
                <a:latin typeface="Times New Roman" panose="02020603050405020304" pitchFamily="18" charset="0"/>
                <a:cs typeface="Times New Roman" panose="02020603050405020304" pitchFamily="18" charset="0"/>
              </a:rPr>
              <a:t>This gives us the following regression equation:</a:t>
            </a:r>
          </a:p>
          <a:p>
            <a:pPr marL="0" indent="0" algn="just">
              <a:buNone/>
            </a:pPr>
            <a:r>
              <a:rPr lang="en-US" sz="2400" dirty="0" smtClean="0">
                <a:latin typeface="Times New Roman" panose="02020603050405020304" pitchFamily="18" charset="0"/>
                <a:cs typeface="Times New Roman" panose="02020603050405020304" pitchFamily="18" charset="0"/>
              </a:rPr>
              <a:t>	Science exam score = 34.406 + 0.745 study time.</a:t>
            </a:r>
          </a:p>
          <a:p>
            <a:pPr algn="just"/>
            <a:r>
              <a:rPr lang="en-US" sz="2400" dirty="0" smtClean="0">
                <a:latin typeface="Times New Roman" panose="02020603050405020304" pitchFamily="18" charset="0"/>
                <a:cs typeface="Times New Roman" panose="02020603050405020304" pitchFamily="18" charset="0"/>
              </a:rPr>
              <a:t>The Standardized Beta Coefficient column informs us of the contribution that an individual variable makes to the model.</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17" y="1690688"/>
            <a:ext cx="10382965" cy="1712890"/>
          </a:xfrm>
          <a:prstGeom prst="rect">
            <a:avLst/>
          </a:prstGeom>
        </p:spPr>
      </p:pic>
    </p:spTree>
    <p:extLst>
      <p:ext uri="{BB962C8B-B14F-4D97-AF65-F5344CB8AC3E}">
        <p14:creationId xmlns:p14="http://schemas.microsoft.com/office/powerpoint/2010/main" val="293088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Example: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From the above </a:t>
            </a:r>
            <a:r>
              <a:rPr lang="en-US" dirty="0" smtClean="0">
                <a:latin typeface="Times New Roman" panose="02020603050405020304" pitchFamily="18" charset="0"/>
                <a:cs typeface="Times New Roman" panose="02020603050405020304" pitchFamily="18" charset="0"/>
              </a:rPr>
              <a:t>table, </a:t>
            </a:r>
            <a:r>
              <a:rPr lang="en-US" dirty="0">
                <a:latin typeface="Times New Roman" panose="02020603050405020304" pitchFamily="18" charset="0"/>
                <a:cs typeface="Times New Roman" panose="02020603050405020304" pitchFamily="18" charset="0"/>
              </a:rPr>
              <a:t>we can see that study time ‘contributes’ 0.721 to science exam performance, which is our Pearson’s r value.</a:t>
            </a:r>
          </a:p>
          <a:p>
            <a:pPr algn="just"/>
            <a:r>
              <a:rPr lang="en-US" dirty="0" smtClean="0">
                <a:latin typeface="Times New Roman" panose="02020603050405020304" pitchFamily="18" charset="0"/>
                <a:cs typeface="Times New Roman" panose="02020603050405020304" pitchFamily="18" charset="0"/>
              </a:rPr>
              <a:t>The t value (t = 4.539, p &lt; 0.01) for constant tells us that the intercept is significantly different from zero.</a:t>
            </a:r>
          </a:p>
          <a:p>
            <a:pPr algn="just"/>
            <a:r>
              <a:rPr lang="en-US" dirty="0" smtClean="0">
                <a:latin typeface="Times New Roman" panose="02020603050405020304" pitchFamily="18" charset="0"/>
                <a:cs typeface="Times New Roman" panose="02020603050405020304" pitchFamily="18" charset="0"/>
              </a:rPr>
              <a:t>The value for study time (t = 2.941, p &lt; 0.05) show that the regression is significant.</a:t>
            </a:r>
          </a:p>
        </p:txBody>
      </p:sp>
    </p:spTree>
    <p:extLst>
      <p:ext uri="{BB962C8B-B14F-4D97-AF65-F5344CB8AC3E}">
        <p14:creationId xmlns:p14="http://schemas.microsoft.com/office/powerpoint/2010/main" val="177561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Multiple correlation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In multiple correlation, we study </a:t>
            </a:r>
            <a:r>
              <a:rPr lang="en-US" b="1" dirty="0" smtClean="0">
                <a:latin typeface="Times New Roman" panose="02020603050405020304" pitchFamily="18" charset="0"/>
                <a:cs typeface="Times New Roman" panose="02020603050405020304" pitchFamily="18" charset="0"/>
              </a:rPr>
              <a:t>three or more variables</a:t>
            </a:r>
            <a:r>
              <a:rPr lang="en-US" dirty="0" smtClean="0">
                <a:latin typeface="Times New Roman" panose="02020603050405020304" pitchFamily="18" charset="0"/>
                <a:cs typeface="Times New Roman" panose="02020603050405020304" pitchFamily="18" charset="0"/>
              </a:rPr>
              <a:t> at a time.</a:t>
            </a:r>
          </a:p>
          <a:p>
            <a:pPr algn="just"/>
            <a:r>
              <a:rPr lang="en-US" dirty="0" smtClean="0">
                <a:latin typeface="Times New Roman" panose="02020603050405020304" pitchFamily="18" charset="0"/>
                <a:cs typeface="Times New Roman" panose="02020603050405020304" pitchFamily="18" charset="0"/>
              </a:rPr>
              <a:t>Whereas in case of partial correlation we study the relationship of two variables by making the other factors constant.</a:t>
            </a:r>
          </a:p>
          <a:p>
            <a:pPr algn="just"/>
            <a:r>
              <a:rPr lang="en-US" dirty="0" smtClean="0">
                <a:latin typeface="Times New Roman" panose="02020603050405020304" pitchFamily="18" charset="0"/>
                <a:cs typeface="Times New Roman" panose="02020603050405020304" pitchFamily="18" charset="0"/>
              </a:rPr>
              <a:t>In case of multiple correlation the effect of all the independent factors on a dependent factor is studied.</a:t>
            </a:r>
          </a:p>
          <a:p>
            <a:pPr algn="just"/>
            <a:r>
              <a:rPr lang="en-US" dirty="0" smtClean="0">
                <a:latin typeface="Times New Roman" panose="02020603050405020304" pitchFamily="18" charset="0"/>
                <a:cs typeface="Times New Roman" panose="02020603050405020304" pitchFamily="18" charset="0"/>
              </a:rPr>
              <a:t>The coefficient of multiple linear correlation is represented by R and the necessary subscripts are added to it.</a:t>
            </a:r>
          </a:p>
          <a:p>
            <a:pPr algn="just"/>
            <a:r>
              <a:rPr lang="en-US" dirty="0">
                <a:latin typeface="Times New Roman" panose="02020603050405020304" pitchFamily="18" charset="0"/>
                <a:cs typeface="Times New Roman" panose="02020603050405020304" pitchFamily="18" charset="0"/>
              </a:rPr>
              <a:t>If there are three variables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X</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then</a:t>
            </a:r>
          </a:p>
          <a:p>
            <a:pPr marL="0" indent="0" algn="just">
              <a:buNone/>
            </a:pP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1.23</a:t>
            </a:r>
            <a:r>
              <a:rPr lang="en-US" dirty="0">
                <a:latin typeface="Times New Roman" panose="02020603050405020304" pitchFamily="18" charset="0"/>
                <a:cs typeface="Times New Roman" panose="02020603050405020304" pitchFamily="18" charset="0"/>
              </a:rPr>
              <a:t> = Multiple correlation coefficient with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as dependent variable and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X</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as independent variables.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65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Partial correlation is special case of multiple correlation.</a:t>
            </a:r>
          </a:p>
          <a:p>
            <a:pPr algn="just"/>
            <a:r>
              <a:rPr lang="en-US" dirty="0" smtClean="0">
                <a:latin typeface="Times New Roman" panose="02020603050405020304" pitchFamily="18" charset="0"/>
                <a:cs typeface="Times New Roman" panose="02020603050405020304" pitchFamily="18" charset="0"/>
              </a:rPr>
              <a:t>A partial relation is between two variables excluding the effect of the others.</a:t>
            </a:r>
          </a:p>
          <a:p>
            <a:pPr algn="just"/>
            <a:r>
              <a:rPr lang="en-US" dirty="0">
                <a:latin typeface="Times New Roman" panose="02020603050405020304" pitchFamily="18" charset="0"/>
                <a:cs typeface="Times New Roman" panose="02020603050405020304" pitchFamily="18" charset="0"/>
              </a:rPr>
              <a:t>Partial correlation is also called </a:t>
            </a:r>
            <a:r>
              <a:rPr lang="en-US" b="1" dirty="0">
                <a:latin typeface="Times New Roman" panose="02020603050405020304" pitchFamily="18" charset="0"/>
                <a:cs typeface="Times New Roman" panose="02020603050405020304" pitchFamily="18" charset="0"/>
              </a:rPr>
              <a:t>net correlation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is a study of the relationship between one dependent variable and one independent variable by keeping the other independent variables constant. </a:t>
            </a:r>
          </a:p>
          <a:p>
            <a:pPr algn="just"/>
            <a:r>
              <a:rPr lang="en-US" dirty="0">
                <a:latin typeface="Times New Roman" panose="02020603050405020304" pitchFamily="18" charset="0"/>
                <a:cs typeface="Times New Roman" panose="02020603050405020304" pitchFamily="18" charset="0"/>
              </a:rPr>
              <a:t>Simple correlation between two variables is called the </a:t>
            </a:r>
            <a:r>
              <a:rPr lang="en-US" b="1" dirty="0">
                <a:latin typeface="Times New Roman" panose="02020603050405020304" pitchFamily="18" charset="0"/>
                <a:cs typeface="Times New Roman" panose="02020603050405020304" pitchFamily="18" charset="0"/>
              </a:rPr>
              <a:t>zero order coefficient</a:t>
            </a:r>
            <a:r>
              <a:rPr lang="en-US" dirty="0">
                <a:latin typeface="Times New Roman" panose="02020603050405020304" pitchFamily="18" charset="0"/>
                <a:cs typeface="Times New Roman" panose="02020603050405020304" pitchFamily="18" charset="0"/>
              </a:rPr>
              <a:t> as in simple correlation no factor is held constant.</a:t>
            </a: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38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Partial correlation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If a partial correlation is studied between two variables by keeping a third variable constant it would be called </a:t>
            </a:r>
            <a:r>
              <a:rPr lang="en-US" b="1" dirty="0" smtClean="0">
                <a:latin typeface="Times New Roman" panose="02020603050405020304" pitchFamily="18" charset="0"/>
                <a:cs typeface="Times New Roman" panose="02020603050405020304" pitchFamily="18" charset="0"/>
              </a:rPr>
              <a:t>a first order coefficient</a:t>
            </a:r>
            <a:r>
              <a:rPr lang="en-US" dirty="0" smtClean="0">
                <a:latin typeface="Times New Roman" panose="02020603050405020304" pitchFamily="18" charset="0"/>
                <a:cs typeface="Times New Roman" panose="02020603050405020304" pitchFamily="18" charset="0"/>
              </a:rPr>
              <a:t> as on variable is kept constant.</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e.g. r</a:t>
            </a:r>
            <a:r>
              <a:rPr lang="en-US" baseline="-25000" dirty="0" smtClean="0">
                <a:latin typeface="Times New Roman" panose="02020603050405020304" pitchFamily="18" charset="0"/>
                <a:cs typeface="Times New Roman" panose="02020603050405020304" pitchFamily="18" charset="0"/>
              </a:rPr>
              <a:t>12.3</a:t>
            </a:r>
            <a:r>
              <a:rPr lang="en-US" dirty="0" smtClean="0">
                <a:latin typeface="Times New Roman" panose="02020603050405020304" pitchFamily="18" charset="0"/>
                <a:cs typeface="Times New Roman" panose="02020603050405020304" pitchFamily="18" charset="0"/>
              </a:rPr>
              <a:t> which means that a partial correlation is being studied between variables (1) and (2) while the third variable is kept constant.</a:t>
            </a:r>
          </a:p>
          <a:p>
            <a:pPr algn="just"/>
            <a:r>
              <a:rPr lang="en-US" dirty="0">
                <a:latin typeface="Times New Roman" panose="02020603050405020304" pitchFamily="18" charset="0"/>
                <a:cs typeface="Times New Roman" panose="02020603050405020304" pitchFamily="18" charset="0"/>
              </a:rPr>
              <a:t>If a partial correlation is studied between two variables by keeping two other variables constant it would be called </a:t>
            </a:r>
            <a:r>
              <a:rPr lang="en-US" b="1" dirty="0">
                <a:latin typeface="Times New Roman" panose="02020603050405020304" pitchFamily="18" charset="0"/>
                <a:cs typeface="Times New Roman" panose="02020603050405020304" pitchFamily="18" charset="0"/>
              </a:rPr>
              <a:t>a second order coefficients</a:t>
            </a:r>
            <a:r>
              <a:rPr lang="en-US" dirty="0">
                <a:latin typeface="Times New Roman" panose="02020603050405020304" pitchFamily="18" charset="0"/>
                <a:cs typeface="Times New Roman" panose="02020603050405020304" pitchFamily="18" charset="0"/>
              </a:rPr>
              <a:t> as two variables are kept constant</a:t>
            </a:r>
            <a:r>
              <a:rPr lang="en-US" dirty="0" smtClean="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e.g. r</a:t>
            </a:r>
            <a:r>
              <a:rPr lang="en-US" baseline="-25000" dirty="0" smtClean="0">
                <a:latin typeface="Times New Roman" panose="02020603050405020304" pitchFamily="18" charset="0"/>
                <a:cs typeface="Times New Roman" panose="02020603050405020304" pitchFamily="18" charset="0"/>
              </a:rPr>
              <a:t>12.34 </a:t>
            </a:r>
            <a:r>
              <a:rPr lang="en-US" dirty="0">
                <a:latin typeface="Times New Roman" panose="02020603050405020304" pitchFamily="18" charset="0"/>
                <a:cs typeface="Times New Roman" panose="02020603050405020304" pitchFamily="18" charset="0"/>
              </a:rPr>
              <a:t>which means that a partial correlation is being studied between variables (1) and (2) while the </a:t>
            </a:r>
            <a:r>
              <a:rPr lang="en-US" dirty="0" smtClean="0">
                <a:latin typeface="Times New Roman" panose="02020603050405020304" pitchFamily="18" charset="0"/>
                <a:cs typeface="Times New Roman" panose="02020603050405020304" pitchFamily="18" charset="0"/>
              </a:rPr>
              <a:t>(3) and (4) variables are </a:t>
            </a:r>
            <a:r>
              <a:rPr lang="en-US" dirty="0">
                <a:latin typeface="Times New Roman" panose="02020603050405020304" pitchFamily="18" charset="0"/>
                <a:cs typeface="Times New Roman" panose="02020603050405020304" pitchFamily="18" charset="0"/>
              </a:rPr>
              <a:t>kept constant.</a:t>
            </a:r>
          </a:p>
          <a:p>
            <a:pPr algn="just"/>
            <a:endParaRPr lang="en-US" baseline="-25000" dirty="0">
              <a:latin typeface="Times New Roman" panose="02020603050405020304" pitchFamily="18" charset="0"/>
              <a:cs typeface="Times New Roman" panose="02020603050405020304" pitchFamily="18" charset="0"/>
            </a:endParaRPr>
          </a:p>
          <a:p>
            <a:pPr marL="0" indent="0" algn="just">
              <a:buNone/>
            </a:pPr>
            <a:endParaRPr lang="en-US" baseline="-25000"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89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999</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Tahoma</vt:lpstr>
      <vt:lpstr>Times New Roman</vt:lpstr>
      <vt:lpstr>Office Theme</vt:lpstr>
      <vt:lpstr>1_Office Theme</vt:lpstr>
      <vt:lpstr>Linear Regression: Example</vt:lpstr>
      <vt:lpstr>Example: Interpretation</vt:lpstr>
      <vt:lpstr>Example: Interpretation</vt:lpstr>
      <vt:lpstr>Example: Interpretation</vt:lpstr>
      <vt:lpstr>Example: Interpretation</vt:lpstr>
      <vt:lpstr>Example: Interpretation</vt:lpstr>
      <vt:lpstr>Multiple correlation</vt:lpstr>
      <vt:lpstr>Partial correlation</vt:lpstr>
      <vt:lpstr>Partial correlation</vt:lpstr>
      <vt:lpstr>Partial correlation</vt:lpstr>
      <vt:lpstr>Partial correlation: Example</vt:lpstr>
      <vt:lpstr>Partial correlation: Example</vt:lpstr>
      <vt:lpstr>Partial correlation: Example</vt:lpstr>
      <vt:lpstr>Example: Interpretation</vt:lpstr>
      <vt:lpstr>Multiple Regression</vt:lpstr>
      <vt:lpstr>Multiple Regression: Example</vt:lpstr>
      <vt:lpstr>Multiple Regression: Example</vt:lpstr>
      <vt:lpstr>Multiple Regression: Example</vt:lpstr>
      <vt:lpstr>Multiple Regression: Example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dc:title>
  <dc:creator>parmar kirtan</dc:creator>
  <cp:lastModifiedBy>parmar kirtan</cp:lastModifiedBy>
  <cp:revision>46</cp:revision>
  <dcterms:created xsi:type="dcterms:W3CDTF">2015-12-04T10:52:01Z</dcterms:created>
  <dcterms:modified xsi:type="dcterms:W3CDTF">2018-02-07T18:23:38Z</dcterms:modified>
</cp:coreProperties>
</file>