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89" r:id="rId5"/>
    <p:sldId id="290" r:id="rId6"/>
    <p:sldId id="278" r:id="rId7"/>
    <p:sldId id="279" r:id="rId8"/>
    <p:sldId id="280" r:id="rId9"/>
    <p:sldId id="282" r:id="rId10"/>
    <p:sldId id="283" r:id="rId11"/>
    <p:sldId id="284" r:id="rId12"/>
    <p:sldId id="259" r:id="rId13"/>
    <p:sldId id="291" r:id="rId14"/>
    <p:sldId id="302" r:id="rId15"/>
    <p:sldId id="292" r:id="rId16"/>
    <p:sldId id="293" r:id="rId17"/>
    <p:sldId id="295" r:id="rId18"/>
    <p:sldId id="294" r:id="rId19"/>
    <p:sldId id="300" r:id="rId20"/>
    <p:sldId id="301" r:id="rId21"/>
    <p:sldId id="296" r:id="rId22"/>
    <p:sldId id="303" r:id="rId23"/>
    <p:sldId id="304" r:id="rId24"/>
    <p:sldId id="305" r:id="rId25"/>
    <p:sldId id="306" r:id="rId26"/>
    <p:sldId id="307" r:id="rId27"/>
    <p:sldId id="311" r:id="rId28"/>
    <p:sldId id="312" r:id="rId29"/>
    <p:sldId id="313" r:id="rId30"/>
    <p:sldId id="308" r:id="rId31"/>
    <p:sldId id="309" r:id="rId32"/>
    <p:sldId id="31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E380BC-29EA-4BCD-AD0C-3E2220C050E6}"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319323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380BC-29EA-4BCD-AD0C-3E2220C050E6}"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189067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380BC-29EA-4BCD-AD0C-3E2220C050E6}"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302280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380BC-29EA-4BCD-AD0C-3E2220C050E6}"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7109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E380BC-29EA-4BCD-AD0C-3E2220C050E6}" type="datetimeFigureOut">
              <a:rPr lang="en-US" smtClean="0"/>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284349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E380BC-29EA-4BCD-AD0C-3E2220C050E6}"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382182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E380BC-29EA-4BCD-AD0C-3E2220C050E6}" type="datetimeFigureOut">
              <a:rPr lang="en-US" smtClean="0"/>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4817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E380BC-29EA-4BCD-AD0C-3E2220C050E6}" type="datetimeFigureOut">
              <a:rPr lang="en-US" smtClean="0"/>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297639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380BC-29EA-4BCD-AD0C-3E2220C050E6}" type="datetimeFigureOut">
              <a:rPr lang="en-US" smtClean="0"/>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144266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380BC-29EA-4BCD-AD0C-3E2220C050E6}"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189546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380BC-29EA-4BCD-AD0C-3E2220C050E6}" type="datetimeFigureOut">
              <a:rPr lang="en-US" smtClean="0"/>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DE6E1-14FB-45C9-BAE4-E1EB2939EECE}" type="slidenum">
              <a:rPr lang="en-US" smtClean="0"/>
              <a:t>‹#›</a:t>
            </a:fld>
            <a:endParaRPr lang="en-US"/>
          </a:p>
        </p:txBody>
      </p:sp>
    </p:spTree>
    <p:extLst>
      <p:ext uri="{BB962C8B-B14F-4D97-AF65-F5344CB8AC3E}">
        <p14:creationId xmlns:p14="http://schemas.microsoft.com/office/powerpoint/2010/main" val="374944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80BC-29EA-4BCD-AD0C-3E2220C050E6}" type="datetimeFigureOut">
              <a:rPr lang="en-US" smtClean="0"/>
              <a:t>12/18/2019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DE6E1-14FB-45C9-BAE4-E1EB2939EECE}" type="slidenum">
              <a:rPr lang="en-US" smtClean="0"/>
              <a:t>‹#›</a:t>
            </a:fld>
            <a:endParaRPr lang="en-US"/>
          </a:p>
        </p:txBody>
      </p:sp>
    </p:spTree>
    <p:extLst>
      <p:ext uri="{BB962C8B-B14F-4D97-AF65-F5344CB8AC3E}">
        <p14:creationId xmlns:p14="http://schemas.microsoft.com/office/powerpoint/2010/main" val="374832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cs typeface="Times New Roman" panose="02020603050405020304" pitchFamily="18" charset="0"/>
              </a:rPr>
              <a:t>St. Xavier’s College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style>
          <a:lnRef idx="3">
            <a:schemeClr val="lt1"/>
          </a:lnRef>
          <a:fillRef idx="1">
            <a:schemeClr val="accent1"/>
          </a:fillRef>
          <a:effectRef idx="1">
            <a:schemeClr val="accent1"/>
          </a:effectRef>
          <a:fontRef idx="minor">
            <a:schemeClr val="lt1"/>
          </a:fontRef>
        </p:style>
        <p:txBody>
          <a:bodyPr>
            <a:normAutofit/>
          </a:bodyPr>
          <a:lstStyle/>
          <a:p>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M. Sc. BDA</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76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One factor independent analysis of variance: Example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A research was interested in the effects of hints on a person’s ability to solve anagrams (an anagram is a jumbled up word). The time took a participant to solve five eight letter anagrams was measured. The same five anagrams were used in three conditions: </a:t>
            </a:r>
          </a:p>
          <a:p>
            <a:pPr algn="just"/>
            <a:r>
              <a:rPr lang="en-US" dirty="0" smtClean="0">
                <a:latin typeface="Times New Roman" panose="02020603050405020304" pitchFamily="18" charset="0"/>
                <a:cs typeface="Times New Roman" panose="02020603050405020304" pitchFamily="18" charset="0"/>
              </a:rPr>
              <a:t>First letter (where the first letter of the word was given)</a:t>
            </a:r>
          </a:p>
          <a:p>
            <a:pPr algn="just"/>
            <a:r>
              <a:rPr lang="en-US" dirty="0" smtClean="0">
                <a:latin typeface="Times New Roman" panose="02020603050405020304" pitchFamily="18" charset="0"/>
                <a:cs typeface="Times New Roman" panose="02020603050405020304" pitchFamily="18" charset="0"/>
              </a:rPr>
              <a:t>Last letter (where the last letter was given) and</a:t>
            </a:r>
          </a:p>
          <a:p>
            <a:pPr algn="just"/>
            <a:r>
              <a:rPr lang="en-US" dirty="0" smtClean="0">
                <a:latin typeface="Times New Roman" panose="02020603050405020304" pitchFamily="18" charset="0"/>
                <a:cs typeface="Times New Roman" panose="02020603050405020304" pitchFamily="18" charset="0"/>
              </a:rPr>
              <a:t>No letter (where no help was given).</a:t>
            </a:r>
          </a:p>
          <a:p>
            <a:pPr algn="just"/>
            <a:r>
              <a:rPr lang="en-US" dirty="0" smtClean="0">
                <a:latin typeface="Times New Roman" panose="02020603050405020304" pitchFamily="18" charset="0"/>
                <a:cs typeface="Times New Roman" panose="02020603050405020304" pitchFamily="18" charset="0"/>
              </a:rPr>
              <a:t>Thirty participants were chosen and ten were randomly allocated to each condition. The number of minutes it took to solve the five anagrams was recorded.</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63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independent analysis of variance: </a:t>
            </a:r>
            <a:r>
              <a:rPr lang="en-US" dirty="0" smtClean="0">
                <a:latin typeface="Times New Roman" panose="02020603050405020304" pitchFamily="18" charset="0"/>
                <a:ea typeface="Tahoma" panose="020B0604030504040204" pitchFamily="34" charset="0"/>
                <a:cs typeface="Times New Roman" panose="02020603050405020304" pitchFamily="18" charset="0"/>
              </a:rPr>
              <a:t>Example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7821358"/>
              </p:ext>
            </p:extLst>
          </p:nvPr>
        </p:nvGraphicFramePr>
        <p:xfrm>
          <a:off x="838200" y="1825625"/>
          <a:ext cx="10515600" cy="4626688"/>
        </p:xfrm>
        <a:graphic>
          <a:graphicData uri="http://schemas.openxmlformats.org/drawingml/2006/table">
            <a:tbl>
              <a:tblPr firstRow="1" bandRow="1">
                <a:tableStyleId>{5C22544A-7EE6-4342-B048-85BDC9FD1C3A}</a:tableStyleId>
              </a:tblPr>
              <a:tblGrid>
                <a:gridCol w="3505200"/>
                <a:gridCol w="3505200"/>
                <a:gridCol w="3505200"/>
              </a:tblGrid>
              <a:tr h="420608">
                <a:tc>
                  <a:txBody>
                    <a:bodyPr/>
                    <a:lstStyle/>
                    <a:p>
                      <a:pPr algn="ctr"/>
                      <a:r>
                        <a:rPr lang="en-US" dirty="0" smtClean="0">
                          <a:latin typeface="Times New Roman" panose="02020603050405020304" pitchFamily="18" charset="0"/>
                          <a:cs typeface="Times New Roman" panose="02020603050405020304" pitchFamily="18" charset="0"/>
                        </a:rPr>
                        <a:t>First</a:t>
                      </a:r>
                      <a:r>
                        <a:rPr lang="en-US" baseline="0" dirty="0" smtClean="0">
                          <a:latin typeface="Times New Roman" panose="02020603050405020304" pitchFamily="18" charset="0"/>
                          <a:cs typeface="Times New Roman" panose="02020603050405020304" pitchFamily="18" charset="0"/>
                        </a:rPr>
                        <a:t> letter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Last</a:t>
                      </a:r>
                      <a:r>
                        <a:rPr lang="en-US" baseline="0" dirty="0" smtClean="0">
                          <a:latin typeface="Times New Roman" panose="02020603050405020304" pitchFamily="18" charset="0"/>
                          <a:cs typeface="Times New Roman" panose="02020603050405020304" pitchFamily="18" charset="0"/>
                        </a:rPr>
                        <a:t> letter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No letter</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28</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28</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26</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25</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36</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28</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tr>
              <a:tr h="420608">
                <a:tc>
                  <a:txBody>
                    <a:bodyPr/>
                    <a:lstStyle/>
                    <a:p>
                      <a:pPr algn="ctr"/>
                      <a:r>
                        <a:rPr lang="en-US" dirty="0" smtClean="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25</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782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Entry</a:t>
            </a: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first_letter</a:t>
            </a:r>
            <a:r>
              <a:rPr lang="en-US" dirty="0" smtClean="0">
                <a:latin typeface="Times New Roman" panose="02020603050405020304" pitchFamily="18" charset="0"/>
                <a:cs typeface="Times New Roman" panose="02020603050405020304" pitchFamily="18" charset="0"/>
              </a:rPr>
              <a:t> = scan()</a:t>
            </a:r>
          </a:p>
          <a:p>
            <a:pPr marL="0" indent="0">
              <a:buNone/>
            </a:pPr>
            <a:r>
              <a:rPr lang="en-US" dirty="0" smtClean="0">
                <a:latin typeface="Times New Roman" panose="02020603050405020304" pitchFamily="18" charset="0"/>
                <a:cs typeface="Times New Roman" panose="02020603050405020304" pitchFamily="18" charset="0"/>
              </a:rPr>
              <a:t>15 20 14 13 18 16 13 12 18 11</a:t>
            </a:r>
          </a:p>
          <a:p>
            <a:r>
              <a:rPr lang="en-US" dirty="0" err="1" smtClean="0">
                <a:latin typeface="Times New Roman" panose="02020603050405020304" pitchFamily="18" charset="0"/>
                <a:cs typeface="Times New Roman" panose="02020603050405020304" pitchFamily="18" charset="0"/>
              </a:rPr>
              <a:t>last_letter</a:t>
            </a:r>
            <a:r>
              <a:rPr lang="en-US" dirty="0" smtClean="0">
                <a:latin typeface="Times New Roman" panose="02020603050405020304" pitchFamily="18" charset="0"/>
                <a:cs typeface="Times New Roman" panose="02020603050405020304" pitchFamily="18" charset="0"/>
              </a:rPr>
              <a:t> = scan()</a:t>
            </a:r>
          </a:p>
          <a:p>
            <a:pPr marL="0" indent="0">
              <a:buNone/>
            </a:pPr>
            <a:r>
              <a:rPr lang="en-US" dirty="0" smtClean="0">
                <a:latin typeface="Times New Roman" panose="02020603050405020304" pitchFamily="18" charset="0"/>
                <a:cs typeface="Times New Roman" panose="02020603050405020304" pitchFamily="18" charset="0"/>
              </a:rPr>
              <a:t>21 25 29 18 26 22 26 24 28 21</a:t>
            </a:r>
          </a:p>
          <a:p>
            <a:r>
              <a:rPr lang="en-US" dirty="0" err="1" smtClean="0">
                <a:latin typeface="Times New Roman" panose="02020603050405020304" pitchFamily="18" charset="0"/>
                <a:cs typeface="Times New Roman" panose="02020603050405020304" pitchFamily="18" charset="0"/>
              </a:rPr>
              <a:t>no_letter</a:t>
            </a:r>
            <a:r>
              <a:rPr lang="en-US" dirty="0" smtClean="0">
                <a:latin typeface="Times New Roman" panose="02020603050405020304" pitchFamily="18" charset="0"/>
                <a:cs typeface="Times New Roman" panose="02020603050405020304" pitchFamily="18" charset="0"/>
              </a:rPr>
              <a:t> = scan()</a:t>
            </a:r>
          </a:p>
          <a:p>
            <a:pPr marL="0" indent="0">
              <a:buNone/>
            </a:pPr>
            <a:r>
              <a:rPr lang="en-US" dirty="0" smtClean="0">
                <a:latin typeface="Times New Roman" panose="02020603050405020304" pitchFamily="18" charset="0"/>
                <a:cs typeface="Times New Roman" panose="02020603050405020304" pitchFamily="18" charset="0"/>
              </a:rPr>
              <a:t>28 30 32 28 26 30 25 36 20 25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Multiple comparison (post hoc)</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ex1 = </a:t>
            </a:r>
            <a:r>
              <a:rPr lang="en-US" dirty="0" err="1" smtClean="0">
                <a:latin typeface="Times New Roman" panose="02020603050405020304" pitchFamily="18" charset="0"/>
                <a:cs typeface="Times New Roman" panose="02020603050405020304" pitchFamily="18" charset="0"/>
              </a:rPr>
              <a:t>data.frame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first_letter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last_letter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no_letter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ex1 </a:t>
            </a:r>
            <a:r>
              <a:rPr lang="en-US" dirty="0" smtClean="0">
                <a:solidFill>
                  <a:srgbClr val="00B0F0"/>
                </a:solidFill>
                <a:latin typeface="Times New Roman" panose="02020603050405020304" pitchFamily="18" charset="0"/>
                <a:cs typeface="Times New Roman" panose="02020603050405020304" pitchFamily="18" charset="0"/>
              </a:rPr>
              <a:t>(show structure)</a:t>
            </a:r>
          </a:p>
          <a:p>
            <a:r>
              <a:rPr lang="en-US" dirty="0" smtClean="0">
                <a:latin typeface="Times New Roman" panose="02020603050405020304" pitchFamily="18" charset="0"/>
                <a:cs typeface="Times New Roman" panose="02020603050405020304" pitchFamily="18" charset="0"/>
              </a:rPr>
              <a:t>final.ex1 = stack(ex1) </a:t>
            </a:r>
            <a:r>
              <a:rPr lang="en-US" dirty="0" smtClean="0">
                <a:solidFill>
                  <a:srgbClr val="00B0F0"/>
                </a:solidFill>
                <a:latin typeface="Times New Roman" panose="02020603050405020304" pitchFamily="18" charset="0"/>
                <a:cs typeface="Times New Roman" panose="02020603050405020304" pitchFamily="18" charset="0"/>
              </a:rPr>
              <a:t>(arrange data in one column)</a:t>
            </a:r>
          </a:p>
          <a:p>
            <a:r>
              <a:rPr lang="en-US" dirty="0" smtClean="0">
                <a:latin typeface="Times New Roman" panose="02020603050405020304" pitchFamily="18" charset="0"/>
                <a:cs typeface="Times New Roman" panose="02020603050405020304" pitchFamily="18" charset="0"/>
              </a:rPr>
              <a:t>names(final.ex1) = c(‘minutes’, ‘</a:t>
            </a:r>
            <a:r>
              <a:rPr lang="en-US" dirty="0" err="1" smtClean="0">
                <a:latin typeface="Times New Roman" panose="02020603050405020304" pitchFamily="18" charset="0"/>
                <a:cs typeface="Times New Roman" panose="02020603050405020304" pitchFamily="18" charset="0"/>
              </a:rPr>
              <a:t>letter.types</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(give column title)</a:t>
            </a:r>
          </a:p>
          <a:p>
            <a:r>
              <a:rPr lang="en-US" dirty="0" smtClean="0">
                <a:latin typeface="Times New Roman" panose="02020603050405020304" pitchFamily="18" charset="0"/>
                <a:cs typeface="Times New Roman" panose="02020603050405020304" pitchFamily="18" charset="0"/>
              </a:rPr>
              <a:t>final.ex1 </a:t>
            </a:r>
            <a:r>
              <a:rPr lang="en-US" dirty="0" smtClean="0">
                <a:solidFill>
                  <a:srgbClr val="00B0F0"/>
                </a:solidFill>
                <a:latin typeface="Times New Roman" panose="02020603050405020304" pitchFamily="18" charset="0"/>
                <a:cs typeface="Times New Roman" panose="02020603050405020304" pitchFamily="18" charset="0"/>
              </a:rPr>
              <a:t>(show structure)</a:t>
            </a:r>
          </a:p>
          <a:p>
            <a:r>
              <a:rPr lang="en-US" dirty="0" smtClean="0">
                <a:latin typeface="Times New Roman" panose="02020603050405020304" pitchFamily="18" charset="0"/>
                <a:cs typeface="Times New Roman" panose="02020603050405020304" pitchFamily="18" charset="0"/>
              </a:rPr>
              <a:t>names(final.ex1) </a:t>
            </a:r>
            <a:r>
              <a:rPr lang="en-US" dirty="0" smtClean="0">
                <a:solidFill>
                  <a:srgbClr val="00B0F0"/>
                </a:solidFill>
                <a:latin typeface="Times New Roman" panose="02020603050405020304" pitchFamily="18" charset="0"/>
                <a:cs typeface="Times New Roman" panose="02020603050405020304" pitchFamily="18" charset="0"/>
              </a:rPr>
              <a:t>(show titles)</a:t>
            </a:r>
          </a:p>
          <a:p>
            <a:r>
              <a:rPr lang="en-US" dirty="0" smtClean="0">
                <a:latin typeface="Times New Roman" panose="02020603050405020304" pitchFamily="18" charset="0"/>
                <a:cs typeface="Times New Roman" panose="02020603050405020304" pitchFamily="18" charset="0"/>
              </a:rPr>
              <a:t>summary(final.ex1) </a:t>
            </a:r>
            <a:r>
              <a:rPr lang="en-US" dirty="0" smtClean="0">
                <a:solidFill>
                  <a:srgbClr val="00B0F0"/>
                </a:solidFill>
                <a:latin typeface="Times New Roman" panose="02020603050405020304" pitchFamily="18" charset="0"/>
                <a:cs typeface="Times New Roman" panose="02020603050405020304" pitchFamily="18" charset="0"/>
              </a:rPr>
              <a:t>(give summary)</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70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Homogeneity of variance test</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err="1" smtClean="0"/>
              <a:t>bartlett.test</a:t>
            </a:r>
            <a:r>
              <a:rPr lang="en-US" dirty="0" smtClean="0"/>
              <a:t>(</a:t>
            </a:r>
            <a:r>
              <a:rPr lang="en-US" dirty="0">
                <a:latin typeface="Times New Roman" panose="02020603050405020304" pitchFamily="18" charset="0"/>
                <a:cs typeface="Times New Roman" panose="02020603050405020304" pitchFamily="18" charset="0"/>
              </a:rPr>
              <a:t>minutes ~ </a:t>
            </a:r>
            <a:r>
              <a:rPr lang="en-US" dirty="0" err="1" smtClean="0">
                <a:latin typeface="Times New Roman" panose="02020603050405020304" pitchFamily="18" charset="0"/>
                <a:cs typeface="Times New Roman" panose="02020603050405020304" pitchFamily="18" charset="0"/>
              </a:rPr>
              <a:t>letter.types</a:t>
            </a:r>
            <a:r>
              <a:rPr lang="en-US" dirty="0">
                <a:latin typeface="Times New Roman" panose="02020603050405020304" pitchFamily="18" charset="0"/>
                <a:cs typeface="Times New Roman" panose="02020603050405020304" pitchFamily="18" charset="0"/>
              </a:rPr>
              <a:t>, data </a:t>
            </a:r>
            <a:r>
              <a:rPr lang="en-US" dirty="0" smtClean="0">
                <a:latin typeface="Times New Roman" panose="02020603050405020304" pitchFamily="18" charset="0"/>
                <a:cs typeface="Times New Roman" panose="02020603050405020304" pitchFamily="18" charset="0"/>
              </a:rPr>
              <a:t>= final.ex1)</a:t>
            </a: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(checking homogeneity of variance)</a:t>
            </a:r>
          </a:p>
          <a:p>
            <a:pPr algn="just"/>
            <a:r>
              <a:rPr lang="en-US" b="1" dirty="0" smtClean="0">
                <a:latin typeface="Times New Roman" panose="02020603050405020304" pitchFamily="18" charset="0"/>
                <a:cs typeface="Times New Roman" panose="02020603050405020304" pitchFamily="18" charset="0"/>
              </a:rPr>
              <a:t>Homogeneity </a:t>
            </a:r>
            <a:r>
              <a:rPr lang="en-US" b="1" dirty="0">
                <a:latin typeface="Times New Roman" panose="02020603050405020304" pitchFamily="18" charset="0"/>
                <a:cs typeface="Times New Roman" panose="02020603050405020304" pitchFamily="18" charset="0"/>
              </a:rPr>
              <a:t>of Variances </a:t>
            </a:r>
            <a:r>
              <a:rPr lang="en-US" b="1" dirty="0" smtClean="0">
                <a:latin typeface="Times New Roman" panose="02020603050405020304" pitchFamily="18" charset="0"/>
                <a:cs typeface="Times New Roman" panose="02020603050405020304" pitchFamily="18" charset="0"/>
              </a:rPr>
              <a:t>test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tells us if we have met </a:t>
            </a:r>
            <a:r>
              <a:rPr lang="en-US" dirty="0" smtClean="0">
                <a:latin typeface="Times New Roman" panose="02020603050405020304" pitchFamily="18" charset="0"/>
                <a:cs typeface="Times New Roman" panose="02020603050405020304" pitchFamily="18" charset="0"/>
              </a:rPr>
              <a:t>our assumption </a:t>
            </a:r>
            <a:r>
              <a:rPr lang="en-US" dirty="0">
                <a:latin typeface="Times New Roman" panose="02020603050405020304" pitchFamily="18" charset="0"/>
                <a:cs typeface="Times New Roman" panose="02020603050405020304" pitchFamily="18" charset="0"/>
              </a:rPr>
              <a:t>(the groups have approximately equal variance on the dependent </a:t>
            </a:r>
            <a:r>
              <a:rPr lang="en-US" dirty="0" smtClean="0">
                <a:latin typeface="Times New Roman" panose="02020603050405020304" pitchFamily="18" charset="0"/>
                <a:cs typeface="Times New Roman" panose="02020603050405020304" pitchFamily="18" charset="0"/>
              </a:rPr>
              <a:t>variable)</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p values &gt; 0.05 then we </a:t>
            </a:r>
            <a:r>
              <a:rPr lang="en-US" dirty="0">
                <a:latin typeface="Times New Roman" panose="02020603050405020304" pitchFamily="18" charset="0"/>
                <a:cs typeface="Times New Roman" panose="02020603050405020304" pitchFamily="18" charset="0"/>
              </a:rPr>
              <a:t>can therefore assume that variances are approximately equal.</a:t>
            </a:r>
          </a:p>
          <a:p>
            <a:pPr algn="just"/>
            <a:r>
              <a:rPr lang="en-US" dirty="0">
                <a:latin typeface="Times New Roman" panose="02020603050405020304" pitchFamily="18" charset="0"/>
                <a:cs typeface="Times New Roman" panose="02020603050405020304" pitchFamily="18" charset="0"/>
              </a:rPr>
              <a:t>If </a:t>
            </a:r>
            <a:r>
              <a:rPr lang="en-US" dirty="0" smtClean="0">
                <a:latin typeface="Times New Roman" panose="02020603050405020304" pitchFamily="18" charset="0"/>
                <a:cs typeface="Times New Roman" panose="02020603050405020304" pitchFamily="18" charset="0"/>
              </a:rPr>
              <a:t>p value &lt; </a:t>
            </a:r>
            <a:r>
              <a:rPr lang="en-US" dirty="0">
                <a:latin typeface="Times New Roman" panose="02020603050405020304" pitchFamily="18" charset="0"/>
                <a:cs typeface="Times New Roman" panose="02020603050405020304" pitchFamily="18" charset="0"/>
              </a:rPr>
              <a:t>0.05, then in this case you need to consider transformation to make your variances more homogenous</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oneway.test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minutes ~ </a:t>
            </a:r>
            <a:r>
              <a:rPr lang="en-US" dirty="0" err="1" smtClean="0">
                <a:latin typeface="Times New Roman" panose="02020603050405020304" pitchFamily="18" charset="0"/>
                <a:cs typeface="Times New Roman" panose="02020603050405020304" pitchFamily="18" charset="0"/>
              </a:rPr>
              <a:t>letter.types</a:t>
            </a:r>
            <a:r>
              <a:rPr lang="en-US" dirty="0">
                <a:latin typeface="Times New Roman" panose="02020603050405020304" pitchFamily="18" charset="0"/>
                <a:cs typeface="Times New Roman" panose="02020603050405020304" pitchFamily="18" charset="0"/>
              </a:rPr>
              <a:t>, data </a:t>
            </a:r>
            <a:r>
              <a:rPr lang="en-US" dirty="0" smtClean="0">
                <a:latin typeface="Times New Roman" panose="02020603050405020304" pitchFamily="18" charset="0"/>
                <a:cs typeface="Times New Roman" panose="02020603050405020304" pitchFamily="18" charset="0"/>
              </a:rPr>
              <a:t>= final.ex1</a:t>
            </a:r>
            <a:r>
              <a:rPr lang="en-US" dirty="0">
                <a:latin typeface="Times New Roman" panose="02020603050405020304" pitchFamily="18" charset="0"/>
                <a:cs typeface="Times New Roman" panose="02020603050405020304" pitchFamily="18" charset="0"/>
              </a:rPr>
              <a:t>)</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(Welch test for equal variance not assume)</a:t>
            </a:r>
            <a:endParaRPr lang="en-US" dirty="0">
              <a:solidFill>
                <a:srgbClr val="00B0F0"/>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a lot of variability due to other factor and much less due to error.</a:t>
            </a:r>
          </a:p>
          <a:p>
            <a:pPr algn="just"/>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4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for ANOVA</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ex1.aov = </a:t>
            </a:r>
            <a:r>
              <a:rPr lang="en-US" dirty="0" err="1">
                <a:latin typeface="Times New Roman" panose="02020603050405020304" pitchFamily="18" charset="0"/>
                <a:cs typeface="Times New Roman" panose="02020603050405020304" pitchFamily="18" charset="0"/>
              </a:rPr>
              <a:t>aov</a:t>
            </a:r>
            <a:r>
              <a:rPr lang="en-US" dirty="0">
                <a:latin typeface="Times New Roman" panose="02020603050405020304" pitchFamily="18" charset="0"/>
                <a:cs typeface="Times New Roman" panose="02020603050405020304" pitchFamily="18" charset="0"/>
              </a:rPr>
              <a:t>(minutes ~ </a:t>
            </a:r>
            <a:r>
              <a:rPr lang="en-US" dirty="0" err="1" smtClean="0">
                <a:latin typeface="Times New Roman" panose="02020603050405020304" pitchFamily="18" charset="0"/>
                <a:cs typeface="Times New Roman" panose="02020603050405020304" pitchFamily="18" charset="0"/>
              </a:rPr>
              <a:t>letter.types</a:t>
            </a:r>
            <a:r>
              <a:rPr lang="en-US" dirty="0">
                <a:latin typeface="Times New Roman" panose="02020603050405020304" pitchFamily="18" charset="0"/>
                <a:cs typeface="Times New Roman" panose="02020603050405020304" pitchFamily="18" charset="0"/>
              </a:rPr>
              <a:t>, data = final.ex1)</a:t>
            </a:r>
            <a:r>
              <a:rPr lang="en-US" dirty="0">
                <a:solidFill>
                  <a:srgbClr val="00B0F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(response variable (numeric) ~ grouping variable (predictor)) </a:t>
            </a:r>
            <a:endParaRPr lang="en-US" dirty="0" smtClean="0">
              <a:solidFill>
                <a:srgbClr val="00B0F0"/>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ex1.aov </a:t>
            </a:r>
            <a:r>
              <a:rPr lang="en-US" dirty="0" smtClean="0">
                <a:solidFill>
                  <a:srgbClr val="00B0F0"/>
                </a:solidFill>
                <a:latin typeface="Times New Roman" panose="02020603050405020304" pitchFamily="18" charset="0"/>
                <a:cs typeface="Times New Roman" panose="02020603050405020304" pitchFamily="18" charset="0"/>
              </a:rPr>
              <a:t>(show ANOVA output)</a:t>
            </a:r>
          </a:p>
          <a:p>
            <a:r>
              <a:rPr lang="en-US" dirty="0" smtClean="0">
                <a:latin typeface="Times New Roman" panose="02020603050405020304" pitchFamily="18" charset="0"/>
                <a:cs typeface="Times New Roman" panose="02020603050405020304" pitchFamily="18" charset="0"/>
              </a:rPr>
              <a:t>summary (ex1.aov) </a:t>
            </a:r>
            <a:r>
              <a:rPr lang="en-US" dirty="0" smtClean="0">
                <a:solidFill>
                  <a:srgbClr val="00B0F0"/>
                </a:solidFill>
                <a:latin typeface="Times New Roman" panose="02020603050405020304" pitchFamily="18" charset="0"/>
                <a:cs typeface="Times New Roman" panose="02020603050405020304" pitchFamily="18" charset="0"/>
              </a:rPr>
              <a:t>(show ANOVA table)</a:t>
            </a:r>
          </a:p>
          <a:p>
            <a:r>
              <a:rPr lang="en-US" dirty="0" smtClean="0">
                <a:latin typeface="Times New Roman" panose="02020603050405020304" pitchFamily="18" charset="0"/>
                <a:cs typeface="Times New Roman" panose="02020603050405020304" pitchFamily="18" charset="0"/>
              </a:rPr>
              <a:t>opt = par (</a:t>
            </a:r>
            <a:r>
              <a:rPr lang="en-US" dirty="0" err="1" smtClean="0">
                <a:latin typeface="Times New Roman" panose="02020603050405020304" pitchFamily="18" charset="0"/>
                <a:cs typeface="Times New Roman" panose="02020603050405020304" pitchFamily="18" charset="0"/>
              </a:rPr>
              <a:t>mfrow</a:t>
            </a:r>
            <a:r>
              <a:rPr lang="en-US" dirty="0" smtClean="0">
                <a:latin typeface="Times New Roman" panose="02020603050405020304" pitchFamily="18" charset="0"/>
                <a:cs typeface="Times New Roman" panose="02020603050405020304" pitchFamily="18" charset="0"/>
              </a:rPr>
              <a:t> = c(2, 2)) </a:t>
            </a:r>
            <a:r>
              <a:rPr lang="en-US" dirty="0" smtClean="0">
                <a:solidFill>
                  <a:srgbClr val="00B0F0"/>
                </a:solidFill>
                <a:latin typeface="Times New Roman" panose="02020603050405020304" pitchFamily="18" charset="0"/>
                <a:cs typeface="Times New Roman" panose="02020603050405020304" pitchFamily="18" charset="0"/>
              </a:rPr>
              <a:t>(show all figures in single window)</a:t>
            </a:r>
          </a:p>
          <a:p>
            <a:r>
              <a:rPr lang="en-US" dirty="0" smtClean="0">
                <a:latin typeface="Times New Roman" panose="02020603050405020304" pitchFamily="18" charset="0"/>
                <a:cs typeface="Times New Roman" panose="02020603050405020304" pitchFamily="18" charset="0"/>
              </a:rPr>
              <a:t>plot (ex1.aov)</a:t>
            </a:r>
          </a:p>
          <a:p>
            <a:r>
              <a:rPr lang="en-US" dirty="0" smtClean="0">
                <a:latin typeface="Times New Roman" panose="02020603050405020304" pitchFamily="18" charset="0"/>
                <a:cs typeface="Times New Roman" panose="02020603050405020304" pitchFamily="18" charset="0"/>
              </a:rPr>
              <a:t>par(opt)</a:t>
            </a:r>
          </a:p>
          <a:p>
            <a:pPr algn="just"/>
            <a:r>
              <a:rPr lang="en-US" dirty="0" smtClean="0">
                <a:latin typeface="Times New Roman" panose="02020603050405020304" pitchFamily="18" charset="0"/>
                <a:cs typeface="Times New Roman" panose="02020603050405020304" pitchFamily="18" charset="0"/>
              </a:rPr>
              <a:t>Here, p &lt; 0.05 in </a:t>
            </a:r>
            <a:r>
              <a:rPr lang="en-US" b="1" dirty="0" smtClean="0">
                <a:latin typeface="Times New Roman" panose="02020603050405020304" pitchFamily="18" charset="0"/>
                <a:cs typeface="Times New Roman" panose="02020603050405020304" pitchFamily="18" charset="0"/>
              </a:rPr>
              <a:t>ANOVA</a:t>
            </a:r>
            <a:r>
              <a:rPr lang="en-US" dirty="0" smtClean="0">
                <a:latin typeface="Times New Roman" panose="02020603050405020304" pitchFamily="18" charset="0"/>
                <a:cs typeface="Times New Roman" panose="02020603050405020304" pitchFamily="18" charset="0"/>
              </a:rPr>
              <a:t> table, this indicates that there is highly significant difference between the three groups.</a:t>
            </a:r>
          </a:p>
          <a:p>
            <a:pPr algn="just"/>
            <a:r>
              <a:rPr lang="en-US" dirty="0" smtClean="0">
                <a:latin typeface="Times New Roman" panose="02020603050405020304" pitchFamily="18" charset="0"/>
                <a:cs typeface="Times New Roman" panose="02020603050405020304" pitchFamily="18" charset="0"/>
              </a:rPr>
              <a:t>There is a lot of variability due to other factor and much less due to error.</a:t>
            </a:r>
          </a:p>
          <a:p>
            <a:endParaRPr 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5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Post hoc comparison: Tukey test</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(ex1.aov) </a:t>
            </a:r>
            <a:r>
              <a:rPr lang="en-US" dirty="0" smtClean="0">
                <a:solidFill>
                  <a:srgbClr val="00B0F0"/>
                </a:solidFill>
                <a:latin typeface="Times New Roman" panose="02020603050405020304" pitchFamily="18" charset="0"/>
                <a:cs typeface="Times New Roman" panose="02020603050405020304" pitchFamily="18" charset="0"/>
              </a:rPr>
              <a:t>(show pairwise comparison)</a:t>
            </a:r>
          </a:p>
          <a:p>
            <a:pPr algn="just"/>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multiple comparisons </a:t>
            </a:r>
            <a:r>
              <a:rPr lang="en-US" dirty="0" smtClean="0">
                <a:latin typeface="Times New Roman" panose="02020603050405020304" pitchFamily="18" charset="0"/>
                <a:cs typeface="Times New Roman" panose="02020603050405020304" pitchFamily="18" charset="0"/>
              </a:rPr>
              <a:t>table shows all the possible pairwise comparisons for our three groups of participants.</a:t>
            </a:r>
          </a:p>
          <a:p>
            <a:pPr algn="just"/>
            <a:r>
              <a:rPr lang="en-US" dirty="0" smtClean="0">
                <a:latin typeface="Times New Roman" panose="02020603050405020304" pitchFamily="18" charset="0"/>
                <a:cs typeface="Times New Roman" panose="02020603050405020304" pitchFamily="18" charset="0"/>
              </a:rPr>
              <a:t>We can see from our example that the difference between the first letter and last letter is significant, as is the difference between the first letter and no letter group as the p values are small and less than 0.05.</a:t>
            </a:r>
          </a:p>
          <a:p>
            <a:pPr algn="just"/>
            <a:r>
              <a:rPr lang="en-US" dirty="0" smtClean="0">
                <a:latin typeface="Times New Roman" panose="02020603050405020304" pitchFamily="18" charset="0"/>
                <a:cs typeface="Times New Roman" panose="02020603050405020304" pitchFamily="18" charset="0"/>
              </a:rPr>
              <a:t>We have not found significant difference between the last letter and no letter group as p &gt; 0.05.</a:t>
            </a:r>
          </a:p>
          <a:p>
            <a:pPr algn="just"/>
            <a:r>
              <a:rPr lang="en-US" dirty="0" smtClean="0">
                <a:latin typeface="Times New Roman" panose="02020603050405020304" pitchFamily="18" charset="0"/>
                <a:cs typeface="Times New Roman" panose="02020603050405020304" pitchFamily="18" charset="0"/>
              </a:rPr>
              <a:t>plot(</a:t>
            </a:r>
            <a:r>
              <a:rPr lang="en-US" dirty="0" err="1">
                <a:latin typeface="Times New Roman" panose="02020603050405020304" pitchFamily="18" charset="0"/>
                <a:cs typeface="Times New Roman" panose="02020603050405020304" pitchFamily="18" charset="0"/>
              </a:rPr>
              <a:t>TukeyHSD</a:t>
            </a:r>
            <a:r>
              <a:rPr lang="en-US" dirty="0">
                <a:latin typeface="Times New Roman" panose="02020603050405020304" pitchFamily="18" charset="0"/>
                <a:cs typeface="Times New Roman" panose="02020603050405020304" pitchFamily="18" charset="0"/>
              </a:rPr>
              <a:t>(ex1.aov</a:t>
            </a:r>
            <a:r>
              <a:rPr lang="en-US" dirty="0" smtClean="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(show </a:t>
            </a:r>
            <a:r>
              <a:rPr lang="en-US" dirty="0" smtClean="0">
                <a:solidFill>
                  <a:srgbClr val="00B0F0"/>
                </a:solidFill>
                <a:latin typeface="Times New Roman" panose="02020603050405020304" pitchFamily="18" charset="0"/>
                <a:cs typeface="Times New Roman" panose="02020603050405020304" pitchFamily="18" charset="0"/>
              </a:rPr>
              <a:t>plot of pairwise </a:t>
            </a:r>
            <a:r>
              <a:rPr lang="en-US" dirty="0">
                <a:solidFill>
                  <a:srgbClr val="00B0F0"/>
                </a:solidFill>
                <a:latin typeface="Times New Roman" panose="02020603050405020304" pitchFamily="18" charset="0"/>
                <a:cs typeface="Times New Roman" panose="02020603050405020304" pitchFamily="18" charset="0"/>
              </a:rPr>
              <a:t>comparison</a:t>
            </a:r>
            <a:r>
              <a:rPr lang="en-US" dirty="0" smtClean="0">
                <a:solidFill>
                  <a:srgbClr val="00B0F0"/>
                </a:solidFill>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smtClean="0">
              <a:solidFill>
                <a:srgbClr val="00B0F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58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Mean values for each groupin</a:t>
            </a:r>
            <a:r>
              <a:rPr lang="en-US" dirty="0" smtClean="0">
                <a:latin typeface="Times New Roman" panose="02020603050405020304" pitchFamily="18" charset="0"/>
                <a:ea typeface="Tahoma" panose="020B0604030504040204" pitchFamily="34" charset="0"/>
                <a:cs typeface="Times New Roman" panose="02020603050405020304" pitchFamily="18" charset="0"/>
              </a:rPr>
              <a:t>g variables</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model.tables</a:t>
            </a:r>
            <a:r>
              <a:rPr lang="en-US" dirty="0" smtClean="0">
                <a:solidFill>
                  <a:srgbClr val="00B0F0"/>
                </a:solidFill>
                <a:latin typeface="Times New Roman" panose="02020603050405020304" pitchFamily="18" charset="0"/>
                <a:cs typeface="Times New Roman" panose="02020603050405020304" pitchFamily="18" charset="0"/>
              </a:rPr>
              <a:t> (ex1.aov, type = ‘means’)</a:t>
            </a:r>
          </a:p>
          <a:p>
            <a:pPr algn="just"/>
            <a:r>
              <a:rPr lang="en-US" dirty="0" smtClean="0">
                <a:latin typeface="Times New Roman" panose="02020603050405020304" pitchFamily="18" charset="0"/>
                <a:cs typeface="Times New Roman" panose="02020603050405020304" pitchFamily="18" charset="0"/>
              </a:rPr>
              <a:t>It can b seen that when participants were not given any help to solve the anagrams (no letter), they took longer to generate the solution (mean time = 28 minutes).</a:t>
            </a:r>
          </a:p>
          <a:p>
            <a:pPr algn="just"/>
            <a:r>
              <a:rPr lang="en-US" dirty="0" smtClean="0">
                <a:latin typeface="Times New Roman" panose="02020603050405020304" pitchFamily="18" charset="0"/>
                <a:cs typeface="Times New Roman" panose="02020603050405020304" pitchFamily="18" charset="0"/>
              </a:rPr>
              <a:t>When given the last letter, participants solved the anagrams quicker than when not given any letter (mean time = 24 minutes) although not as quicker than when not first letter of the solution was given (mean time = 15 minutes).</a:t>
            </a:r>
          </a:p>
          <a:p>
            <a:endParaRPr lang="en-US" dirty="0"/>
          </a:p>
        </p:txBody>
      </p:sp>
    </p:spTree>
    <p:extLst>
      <p:ext uri="{BB962C8B-B14F-4D97-AF65-F5344CB8AC3E}">
        <p14:creationId xmlns:p14="http://schemas.microsoft.com/office/powerpoint/2010/main" val="40098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Graphical Presentation</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boxplot</a:t>
            </a:r>
            <a:r>
              <a:rPr lang="en-US" dirty="0" smtClean="0">
                <a:latin typeface="Times New Roman" panose="02020603050405020304" pitchFamily="18" charset="0"/>
                <a:cs typeface="Times New Roman" panose="02020603050405020304" pitchFamily="18" charset="0"/>
              </a:rPr>
              <a:t>(minute ~ </a:t>
            </a:r>
            <a:r>
              <a:rPr lang="en-US" dirty="0" err="1" smtClean="0">
                <a:latin typeface="Times New Roman" panose="02020603050405020304" pitchFamily="18" charset="0"/>
                <a:cs typeface="Times New Roman" panose="02020603050405020304" pitchFamily="18" charset="0"/>
              </a:rPr>
              <a:t>letter_types</a:t>
            </a:r>
            <a:r>
              <a:rPr lang="en-US" dirty="0" smtClean="0">
                <a:latin typeface="Times New Roman" panose="02020603050405020304" pitchFamily="18" charset="0"/>
                <a:cs typeface="Times New Roman" panose="02020603050405020304" pitchFamily="18" charset="0"/>
              </a:rPr>
              <a:t>, data = final.ex1)</a:t>
            </a:r>
          </a:p>
          <a:p>
            <a:r>
              <a:rPr lang="en-US" dirty="0" smtClean="0">
                <a:latin typeface="Times New Roman" panose="02020603050405020304" pitchFamily="18" charset="0"/>
                <a:cs typeface="Times New Roman" panose="02020603050405020304" pitchFamily="18" charset="0"/>
              </a:rPr>
              <a:t>title(</a:t>
            </a:r>
            <a:r>
              <a:rPr lang="en-US" dirty="0" err="1" smtClean="0">
                <a:latin typeface="Times New Roman" panose="02020603050405020304" pitchFamily="18" charset="0"/>
                <a:cs typeface="Times New Roman" panose="02020603050405020304" pitchFamily="18" charset="0"/>
              </a:rPr>
              <a:t>xlab</a:t>
            </a:r>
            <a:r>
              <a:rPr lang="en-US" dirty="0" smtClean="0">
                <a:latin typeface="Times New Roman" panose="02020603050405020304" pitchFamily="18" charset="0"/>
                <a:cs typeface="Times New Roman" panose="02020603050405020304" pitchFamily="18" charset="0"/>
              </a:rPr>
              <a:t> = ‘letter type’, </a:t>
            </a:r>
            <a:r>
              <a:rPr lang="en-US" dirty="0" err="1" smtClean="0">
                <a:latin typeface="Times New Roman" panose="02020603050405020304" pitchFamily="18" charset="0"/>
                <a:cs typeface="Times New Roman" panose="02020603050405020304" pitchFamily="18" charset="0"/>
              </a:rPr>
              <a:t>ylab</a:t>
            </a:r>
            <a:r>
              <a:rPr lang="en-US" dirty="0" smtClean="0">
                <a:latin typeface="Times New Roman" panose="02020603050405020304" pitchFamily="18" charset="0"/>
                <a:cs typeface="Times New Roman" panose="02020603050405020304" pitchFamily="18" charset="0"/>
              </a:rPr>
              <a:t> = ‘minutes’)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99317"/>
            <a:ext cx="10515600" cy="3412583"/>
          </a:xfrm>
          <a:prstGeom prst="rect">
            <a:avLst/>
          </a:prstGeom>
        </p:spPr>
      </p:pic>
    </p:spTree>
    <p:extLst>
      <p:ext uri="{BB962C8B-B14F-4D97-AF65-F5344CB8AC3E}">
        <p14:creationId xmlns:p14="http://schemas.microsoft.com/office/powerpoint/2010/main" val="16875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independent analysis of variance: </a:t>
            </a:r>
            <a:r>
              <a:rPr lang="en-US" dirty="0" smtClean="0">
                <a:latin typeface="Times New Roman" panose="02020603050405020304" pitchFamily="18" charset="0"/>
                <a:ea typeface="Tahoma" panose="020B0604030504040204" pitchFamily="34" charset="0"/>
                <a:cs typeface="Times New Roman" panose="02020603050405020304" pitchFamily="18" charset="0"/>
              </a:rPr>
              <a:t>Exercise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300" dirty="0" smtClean="0">
                <a:latin typeface="Times New Roman" panose="02020603050405020304" pitchFamily="18" charset="0"/>
                <a:cs typeface="Times New Roman" panose="02020603050405020304" pitchFamily="18" charset="0"/>
              </a:rPr>
              <a:t>In a class of 30 students, ten students each were randomly assigned to three different methods of memorizing word lists. </a:t>
            </a:r>
          </a:p>
          <a:p>
            <a:pPr algn="just"/>
            <a:r>
              <a:rPr lang="en-US" sz="2300" dirty="0" smtClean="0">
                <a:latin typeface="Times New Roman" panose="02020603050405020304" pitchFamily="18" charset="0"/>
                <a:cs typeface="Times New Roman" panose="02020603050405020304" pitchFamily="18" charset="0"/>
              </a:rPr>
              <a:t>In the first method, the student was instructed to repeat the word silently when it was presented.</a:t>
            </a:r>
          </a:p>
          <a:p>
            <a:pPr algn="just"/>
            <a:r>
              <a:rPr lang="en-US" sz="2300" dirty="0" smtClean="0">
                <a:latin typeface="Times New Roman" panose="02020603050405020304" pitchFamily="18" charset="0"/>
                <a:cs typeface="Times New Roman" panose="02020603050405020304" pitchFamily="18" charset="0"/>
              </a:rPr>
              <a:t>In the second method, the student was instructed to visualize the word and pronounce it silently.</a:t>
            </a:r>
          </a:p>
          <a:p>
            <a:pPr algn="just"/>
            <a:r>
              <a:rPr lang="en-US" sz="2300" dirty="0" smtClean="0">
                <a:latin typeface="Times New Roman" panose="02020603050405020304" pitchFamily="18" charset="0"/>
                <a:cs typeface="Times New Roman" panose="02020603050405020304" pitchFamily="18" charset="0"/>
              </a:rPr>
              <a:t>The third method required the student to associate each word with a strong memory.</a:t>
            </a:r>
          </a:p>
          <a:p>
            <a:pPr algn="just"/>
            <a:r>
              <a:rPr lang="en-US" sz="2300" dirty="0" smtClean="0">
                <a:latin typeface="Times New Roman" panose="02020603050405020304" pitchFamily="18" charset="0"/>
                <a:cs typeface="Times New Roman" panose="02020603050405020304" pitchFamily="18" charset="0"/>
              </a:rPr>
              <a:t>Each student saw the same 10 words flashed on a computer screen for five seconds each. The list was repeated in random order until each word had been presented a total of five times. A week later, students were asked to write down as many of the words as they could recall. For each of the three groups, the number of correctly- recalled words is shown in the following table.</a:t>
            </a:r>
          </a:p>
        </p:txBody>
      </p:sp>
    </p:spTree>
    <p:extLst>
      <p:ext uri="{BB962C8B-B14F-4D97-AF65-F5344CB8AC3E}">
        <p14:creationId xmlns:p14="http://schemas.microsoft.com/office/powerpoint/2010/main" val="130951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One factor analysis of variance: Introduction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We often wish to compare more than two conditions of an independent variable. </a:t>
            </a:r>
          </a:p>
          <a:p>
            <a:pPr algn="just"/>
            <a:r>
              <a:rPr lang="en-US" dirty="0" smtClean="0">
                <a:latin typeface="Times New Roman" panose="02020603050405020304" pitchFamily="18" charset="0"/>
                <a:cs typeface="Times New Roman" panose="02020603050405020304" pitchFamily="18" charset="0"/>
              </a:rPr>
              <a:t>When this is the case we can no longer use the t-test but use the analysis of variance (ANOVA).</a:t>
            </a:r>
          </a:p>
        </p:txBody>
      </p:sp>
    </p:spTree>
    <p:extLst>
      <p:ext uri="{BB962C8B-B14F-4D97-AF65-F5344CB8AC3E}">
        <p14:creationId xmlns:p14="http://schemas.microsoft.com/office/powerpoint/2010/main" val="29217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One factor independent analysis of variance: </a:t>
            </a:r>
            <a:r>
              <a:rPr lang="en-US" dirty="0" smtClean="0">
                <a:latin typeface="Times New Roman" panose="02020603050405020304" pitchFamily="18" charset="0"/>
                <a:ea typeface="Tahoma" panose="020B0604030504040204" pitchFamily="34" charset="0"/>
                <a:cs typeface="Times New Roman" panose="02020603050405020304" pitchFamily="18" charset="0"/>
              </a:rPr>
              <a:t>Exercise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838200" y="1825625"/>
          <a:ext cx="10515600" cy="4652450"/>
        </p:xfrm>
        <a:graphic>
          <a:graphicData uri="http://schemas.openxmlformats.org/drawingml/2006/table">
            <a:tbl>
              <a:tblPr firstRow="1" bandRow="1">
                <a:tableStyleId>{5C22544A-7EE6-4342-B048-85BDC9FD1C3A}</a:tableStyleId>
              </a:tblPr>
              <a:tblGrid>
                <a:gridCol w="3505200"/>
                <a:gridCol w="3505200"/>
                <a:gridCol w="3505200"/>
              </a:tblGrid>
              <a:tr h="422950">
                <a:tc>
                  <a:txBody>
                    <a:bodyPr/>
                    <a:lstStyle/>
                    <a:p>
                      <a:pPr algn="ctr"/>
                      <a:r>
                        <a:rPr lang="en-US" dirty="0" smtClean="0">
                          <a:latin typeface="Times New Roman" panose="02020603050405020304" pitchFamily="18" charset="0"/>
                          <a:cs typeface="Times New Roman" panose="02020603050405020304" pitchFamily="18" charset="0"/>
                        </a:rPr>
                        <a:t>Method</a:t>
                      </a:r>
                      <a:r>
                        <a:rPr lang="en-US" baseline="0"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Method</a:t>
                      </a:r>
                      <a:r>
                        <a:rPr lang="en-US" baseline="0" dirty="0" smtClean="0">
                          <a:latin typeface="Times New Roman" panose="02020603050405020304" pitchFamily="18" charset="0"/>
                          <a:cs typeface="Times New Roman" panose="02020603050405020304" pitchFamily="18" charset="0"/>
                        </a:rPr>
                        <a:t> 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Method 3</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r>
              <a:tr h="42295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2030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file: contrast comparison</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response to customer requests, an electronics firm is developing a new DVD player. Using a prototype, the marketing team has collected focus group data. ANOVA is being used to discover if consumers of various ages rated the design differently.</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Looking at the DVD data, market researchers ask:</a:t>
            </a:r>
          </a:p>
          <a:p>
            <a:pPr algn="just"/>
            <a:r>
              <a:rPr lang="en-US" dirty="0" smtClean="0">
                <a:latin typeface="Times New Roman" panose="02020603050405020304" pitchFamily="18" charset="0"/>
                <a:cs typeface="Times New Roman" panose="02020603050405020304" pitchFamily="18" charset="0"/>
              </a:rPr>
              <a:t>Are the two groups between the ages of 35 and 54 really different from each other? </a:t>
            </a:r>
          </a:p>
          <a:p>
            <a:pPr algn="just"/>
            <a:r>
              <a:rPr lang="en-US" dirty="0" smtClean="0">
                <a:latin typeface="Times New Roman" panose="02020603050405020304" pitchFamily="18" charset="0"/>
                <a:cs typeface="Times New Roman" panose="02020603050405020304" pitchFamily="18" charset="0"/>
              </a:rPr>
              <a:t>Can participants under 35 and over 54 be considered statistically equivalent?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37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a:t>
            </a:r>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file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2773220"/>
              </p:ext>
            </p:extLst>
          </p:nvPr>
        </p:nvGraphicFramePr>
        <p:xfrm>
          <a:off x="838200" y="1825625"/>
          <a:ext cx="10515600" cy="457200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29145">
                <a:tc>
                  <a:txBody>
                    <a:bodyPr/>
                    <a:lstStyle/>
                    <a:p>
                      <a:pPr algn="ctr"/>
                      <a:r>
                        <a:rPr lang="en-US" sz="1600" dirty="0" smtClean="0">
                          <a:latin typeface="Times New Roman" panose="02020603050405020304" pitchFamily="18" charset="0"/>
                          <a:cs typeface="Times New Roman" panose="02020603050405020304" pitchFamily="18" charset="0"/>
                        </a:rPr>
                        <a:t>Under 25 (13)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25</a:t>
                      </a:r>
                      <a:r>
                        <a:rPr lang="en-US" sz="1600" baseline="0" dirty="0" smtClean="0">
                          <a:latin typeface="Times New Roman" panose="02020603050405020304" pitchFamily="18" charset="0"/>
                          <a:cs typeface="Times New Roman" panose="02020603050405020304" pitchFamily="18" charset="0"/>
                        </a:rPr>
                        <a:t> – 34 (10)</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35</a:t>
                      </a:r>
                      <a:r>
                        <a:rPr lang="en-US" sz="1600" baseline="0" dirty="0" smtClean="0">
                          <a:latin typeface="Times New Roman" panose="02020603050405020304" pitchFamily="18" charset="0"/>
                          <a:cs typeface="Times New Roman" panose="02020603050405020304" pitchFamily="18" charset="0"/>
                        </a:rPr>
                        <a:t> – 44 (12)</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45 – 54 (10)</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55 – 64 (6)</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65</a:t>
                      </a:r>
                      <a:r>
                        <a:rPr lang="en-US" sz="1600" baseline="0" dirty="0" smtClean="0">
                          <a:latin typeface="Times New Roman" panose="02020603050405020304" pitchFamily="18" charset="0"/>
                          <a:cs typeface="Times New Roman" panose="02020603050405020304" pitchFamily="18" charset="0"/>
                        </a:rPr>
                        <a:t> and over(17)</a:t>
                      </a:r>
                      <a:endParaRPr lang="en-US" sz="1600" dirty="0">
                        <a:latin typeface="Times New Roman" panose="02020603050405020304" pitchFamily="18" charset="0"/>
                        <a:cs typeface="Times New Roman" panose="02020603050405020304" pitchFamily="18" charset="0"/>
                      </a:endParaRPr>
                    </a:p>
                  </a:txBody>
                  <a:tcPr/>
                </a:tc>
              </a:tr>
              <a:tr h="4220272">
                <a:tc>
                  <a:txBody>
                    <a:bodyPr/>
                    <a:lstStyle/>
                    <a:p>
                      <a:pPr algn="ctr"/>
                      <a:r>
                        <a:rPr lang="en-US" sz="1600" dirty="0" smtClean="0">
                          <a:latin typeface="Times New Roman" panose="02020603050405020304" pitchFamily="18" charset="0"/>
                          <a:cs typeface="Times New Roman" panose="02020603050405020304" pitchFamily="18" charset="0"/>
                        </a:rPr>
                        <a:t>30.45</a:t>
                      </a:r>
                    </a:p>
                    <a:p>
                      <a:pPr algn="ctr"/>
                      <a:r>
                        <a:rPr lang="en-US" sz="1600" dirty="0" smtClean="0">
                          <a:latin typeface="Times New Roman" panose="02020603050405020304" pitchFamily="18" charset="0"/>
                          <a:cs typeface="Times New Roman" panose="02020603050405020304" pitchFamily="18" charset="0"/>
                        </a:rPr>
                        <a:t>35.61</a:t>
                      </a:r>
                    </a:p>
                    <a:p>
                      <a:pPr algn="ctr"/>
                      <a:r>
                        <a:rPr lang="en-US" sz="1600" dirty="0" smtClean="0">
                          <a:latin typeface="Times New Roman" panose="02020603050405020304" pitchFamily="18" charset="0"/>
                          <a:cs typeface="Times New Roman" panose="02020603050405020304" pitchFamily="18" charset="0"/>
                        </a:rPr>
                        <a:t>40.47</a:t>
                      </a:r>
                    </a:p>
                    <a:p>
                      <a:pPr algn="ctr"/>
                      <a:r>
                        <a:rPr lang="en-US" sz="1600" dirty="0" smtClean="0">
                          <a:latin typeface="Times New Roman" panose="02020603050405020304" pitchFamily="18" charset="0"/>
                          <a:cs typeface="Times New Roman" panose="02020603050405020304" pitchFamily="18" charset="0"/>
                        </a:rPr>
                        <a:t>30.79</a:t>
                      </a:r>
                    </a:p>
                    <a:p>
                      <a:pPr algn="ctr"/>
                      <a:r>
                        <a:rPr lang="en-US" sz="1600" dirty="0" smtClean="0">
                          <a:latin typeface="Times New Roman" panose="02020603050405020304" pitchFamily="18" charset="0"/>
                          <a:cs typeface="Times New Roman" panose="02020603050405020304" pitchFamily="18" charset="0"/>
                        </a:rPr>
                        <a:t>27.42</a:t>
                      </a:r>
                    </a:p>
                    <a:p>
                      <a:pPr algn="ctr"/>
                      <a:r>
                        <a:rPr lang="en-US" sz="1600" dirty="0" smtClean="0">
                          <a:latin typeface="Times New Roman" panose="02020603050405020304" pitchFamily="18" charset="0"/>
                          <a:cs typeface="Times New Roman" panose="02020603050405020304" pitchFamily="18" charset="0"/>
                        </a:rPr>
                        <a:t>27.25</a:t>
                      </a:r>
                    </a:p>
                    <a:p>
                      <a:pPr algn="ctr"/>
                      <a:r>
                        <a:rPr lang="en-US" sz="1600" dirty="0" smtClean="0">
                          <a:latin typeface="Times New Roman" panose="02020603050405020304" pitchFamily="18" charset="0"/>
                          <a:cs typeface="Times New Roman" panose="02020603050405020304" pitchFamily="18" charset="0"/>
                        </a:rPr>
                        <a:t>21.64</a:t>
                      </a:r>
                    </a:p>
                    <a:p>
                      <a:pPr algn="ctr"/>
                      <a:r>
                        <a:rPr lang="en-US" sz="1600" dirty="0" smtClean="0">
                          <a:latin typeface="Times New Roman" panose="02020603050405020304" pitchFamily="18" charset="0"/>
                          <a:cs typeface="Times New Roman" panose="02020603050405020304" pitchFamily="18" charset="0"/>
                        </a:rPr>
                        <a:t>30.68</a:t>
                      </a:r>
                    </a:p>
                    <a:p>
                      <a:pPr algn="ctr"/>
                      <a:r>
                        <a:rPr lang="en-US" sz="1600" dirty="0" smtClean="0">
                          <a:latin typeface="Times New Roman" panose="02020603050405020304" pitchFamily="18" charset="0"/>
                          <a:cs typeface="Times New Roman" panose="02020603050405020304" pitchFamily="18" charset="0"/>
                        </a:rPr>
                        <a:t>25.22</a:t>
                      </a:r>
                    </a:p>
                    <a:p>
                      <a:pPr algn="ctr"/>
                      <a:r>
                        <a:rPr lang="en-US" sz="1600" dirty="0" smtClean="0">
                          <a:latin typeface="Times New Roman" panose="02020603050405020304" pitchFamily="18" charset="0"/>
                          <a:cs typeface="Times New Roman" panose="02020603050405020304" pitchFamily="18" charset="0"/>
                        </a:rPr>
                        <a:t>22.45</a:t>
                      </a:r>
                    </a:p>
                    <a:p>
                      <a:pPr algn="ctr"/>
                      <a:r>
                        <a:rPr lang="en-US" sz="1600" dirty="0" smtClean="0">
                          <a:latin typeface="Times New Roman" panose="02020603050405020304" pitchFamily="18" charset="0"/>
                          <a:cs typeface="Times New Roman" panose="02020603050405020304" pitchFamily="18" charset="0"/>
                        </a:rPr>
                        <a:t>26.45</a:t>
                      </a:r>
                    </a:p>
                    <a:p>
                      <a:pPr algn="ctr"/>
                      <a:r>
                        <a:rPr lang="en-US" sz="1600" dirty="0" smtClean="0">
                          <a:latin typeface="Times New Roman" panose="02020603050405020304" pitchFamily="18" charset="0"/>
                          <a:cs typeface="Times New Roman" panose="02020603050405020304" pitchFamily="18" charset="0"/>
                        </a:rPr>
                        <a:t>30.32</a:t>
                      </a:r>
                    </a:p>
                    <a:p>
                      <a:pPr algn="ctr"/>
                      <a:r>
                        <a:rPr lang="en-US" sz="1600" dirty="0" smtClean="0">
                          <a:latin typeface="Times New Roman" panose="02020603050405020304" pitchFamily="18" charset="0"/>
                          <a:cs typeface="Times New Roman" panose="02020603050405020304" pitchFamily="18" charset="0"/>
                        </a:rPr>
                        <a:t>24.99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38.17</a:t>
                      </a:r>
                    </a:p>
                    <a:p>
                      <a:pPr algn="ctr"/>
                      <a:r>
                        <a:rPr lang="en-US" sz="1600" dirty="0" smtClean="0">
                          <a:latin typeface="Times New Roman" panose="02020603050405020304" pitchFamily="18" charset="0"/>
                          <a:cs typeface="Times New Roman" panose="02020603050405020304" pitchFamily="18" charset="0"/>
                        </a:rPr>
                        <a:t>26.63</a:t>
                      </a:r>
                    </a:p>
                    <a:p>
                      <a:pPr algn="ctr"/>
                      <a:r>
                        <a:rPr lang="en-US" sz="1600" dirty="0" smtClean="0">
                          <a:latin typeface="Times New Roman" panose="02020603050405020304" pitchFamily="18" charset="0"/>
                          <a:cs typeface="Times New Roman" panose="02020603050405020304" pitchFamily="18" charset="0"/>
                        </a:rPr>
                        <a:t>30.67</a:t>
                      </a:r>
                    </a:p>
                    <a:p>
                      <a:pPr algn="ctr"/>
                      <a:r>
                        <a:rPr lang="en-US" sz="1600" dirty="0" smtClean="0">
                          <a:latin typeface="Times New Roman" panose="02020603050405020304" pitchFamily="18" charset="0"/>
                          <a:cs typeface="Times New Roman" panose="02020603050405020304" pitchFamily="18" charset="0"/>
                        </a:rPr>
                        <a:t>27.97</a:t>
                      </a:r>
                    </a:p>
                    <a:p>
                      <a:pPr algn="ctr"/>
                      <a:r>
                        <a:rPr lang="en-US" sz="1600" dirty="0" smtClean="0">
                          <a:latin typeface="Times New Roman" panose="02020603050405020304" pitchFamily="18" charset="0"/>
                          <a:cs typeface="Times New Roman" panose="02020603050405020304" pitchFamily="18" charset="0"/>
                        </a:rPr>
                        <a:t>36.90</a:t>
                      </a:r>
                    </a:p>
                    <a:p>
                      <a:pPr algn="ctr"/>
                      <a:r>
                        <a:rPr lang="en-US" sz="1600" dirty="0" smtClean="0">
                          <a:latin typeface="Times New Roman" panose="02020603050405020304" pitchFamily="18" charset="0"/>
                          <a:cs typeface="Times New Roman" panose="02020603050405020304" pitchFamily="18" charset="0"/>
                        </a:rPr>
                        <a:t>25.59</a:t>
                      </a:r>
                    </a:p>
                    <a:p>
                      <a:pPr algn="ctr"/>
                      <a:r>
                        <a:rPr lang="en-US" sz="1600" dirty="0" smtClean="0">
                          <a:latin typeface="Times New Roman" panose="02020603050405020304" pitchFamily="18" charset="0"/>
                          <a:cs typeface="Times New Roman" panose="02020603050405020304" pitchFamily="18" charset="0"/>
                        </a:rPr>
                        <a:t>38.68</a:t>
                      </a:r>
                    </a:p>
                    <a:p>
                      <a:pPr algn="ctr"/>
                      <a:r>
                        <a:rPr lang="en-US" sz="1600" dirty="0" smtClean="0">
                          <a:latin typeface="Times New Roman" panose="02020603050405020304" pitchFamily="18" charset="0"/>
                          <a:cs typeface="Times New Roman" panose="02020603050405020304" pitchFamily="18" charset="0"/>
                        </a:rPr>
                        <a:t>32.14</a:t>
                      </a:r>
                    </a:p>
                    <a:p>
                      <a:pPr algn="ctr"/>
                      <a:r>
                        <a:rPr lang="en-US" sz="1600" dirty="0" smtClean="0">
                          <a:latin typeface="Times New Roman" panose="02020603050405020304" pitchFamily="18" charset="0"/>
                          <a:cs typeface="Times New Roman" panose="02020603050405020304" pitchFamily="18" charset="0"/>
                        </a:rPr>
                        <a:t>37.27</a:t>
                      </a:r>
                    </a:p>
                    <a:p>
                      <a:pPr algn="ctr"/>
                      <a:r>
                        <a:rPr lang="en-US" sz="1600" dirty="0" smtClean="0">
                          <a:latin typeface="Times New Roman" panose="02020603050405020304" pitchFamily="18" charset="0"/>
                          <a:cs typeface="Times New Roman" panose="02020603050405020304" pitchFamily="18" charset="0"/>
                        </a:rPr>
                        <a:t>22.76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21.82</a:t>
                      </a:r>
                    </a:p>
                    <a:p>
                      <a:pPr algn="ctr"/>
                      <a:r>
                        <a:rPr lang="en-US" sz="1600" dirty="0" smtClean="0">
                          <a:latin typeface="Times New Roman" panose="02020603050405020304" pitchFamily="18" charset="0"/>
                          <a:cs typeface="Times New Roman" panose="02020603050405020304" pitchFamily="18" charset="0"/>
                        </a:rPr>
                        <a:t>34.90</a:t>
                      </a:r>
                    </a:p>
                    <a:p>
                      <a:pPr algn="ctr"/>
                      <a:r>
                        <a:rPr lang="en-US" sz="1600" dirty="0" smtClean="0">
                          <a:latin typeface="Times New Roman" panose="02020603050405020304" pitchFamily="18" charset="0"/>
                          <a:cs typeface="Times New Roman" panose="02020603050405020304" pitchFamily="18" charset="0"/>
                        </a:rPr>
                        <a:t>41.06</a:t>
                      </a:r>
                    </a:p>
                    <a:p>
                      <a:pPr algn="ctr"/>
                      <a:r>
                        <a:rPr lang="en-US" sz="1600" dirty="0" smtClean="0">
                          <a:latin typeface="Times New Roman" panose="02020603050405020304" pitchFamily="18" charset="0"/>
                          <a:cs typeface="Times New Roman" panose="02020603050405020304" pitchFamily="18" charset="0"/>
                        </a:rPr>
                        <a:t>45.95</a:t>
                      </a:r>
                    </a:p>
                    <a:p>
                      <a:pPr algn="ctr"/>
                      <a:r>
                        <a:rPr lang="en-US" sz="1600" dirty="0" smtClean="0">
                          <a:latin typeface="Times New Roman" panose="02020603050405020304" pitchFamily="18" charset="0"/>
                          <a:cs typeface="Times New Roman" panose="02020603050405020304" pitchFamily="18" charset="0"/>
                        </a:rPr>
                        <a:t>28.38</a:t>
                      </a:r>
                    </a:p>
                    <a:p>
                      <a:pPr algn="ctr"/>
                      <a:r>
                        <a:rPr lang="en-US" sz="1600" dirty="0" smtClean="0">
                          <a:latin typeface="Times New Roman" panose="02020603050405020304" pitchFamily="18" charset="0"/>
                          <a:cs typeface="Times New Roman" panose="02020603050405020304" pitchFamily="18" charset="0"/>
                        </a:rPr>
                        <a:t>26.23</a:t>
                      </a:r>
                    </a:p>
                    <a:p>
                      <a:pPr algn="ctr"/>
                      <a:r>
                        <a:rPr lang="en-US" sz="1600" dirty="0" smtClean="0">
                          <a:latin typeface="Times New Roman" panose="02020603050405020304" pitchFamily="18" charset="0"/>
                          <a:cs typeface="Times New Roman" panose="02020603050405020304" pitchFamily="18" charset="0"/>
                        </a:rPr>
                        <a:t>44.48</a:t>
                      </a:r>
                    </a:p>
                    <a:p>
                      <a:pPr algn="ctr"/>
                      <a:r>
                        <a:rPr lang="en-US" sz="1600" dirty="0" smtClean="0">
                          <a:latin typeface="Times New Roman" panose="02020603050405020304" pitchFamily="18" charset="0"/>
                          <a:cs typeface="Times New Roman" panose="02020603050405020304" pitchFamily="18" charset="0"/>
                        </a:rPr>
                        <a:t>40.29</a:t>
                      </a:r>
                    </a:p>
                    <a:p>
                      <a:pPr algn="ctr"/>
                      <a:r>
                        <a:rPr lang="en-US" sz="1600" dirty="0" smtClean="0">
                          <a:latin typeface="Times New Roman" panose="02020603050405020304" pitchFamily="18" charset="0"/>
                          <a:cs typeface="Times New Roman" panose="02020603050405020304" pitchFamily="18" charset="0"/>
                        </a:rPr>
                        <a:t>33.35</a:t>
                      </a:r>
                    </a:p>
                    <a:p>
                      <a:pPr algn="ctr"/>
                      <a:r>
                        <a:rPr lang="en-US" sz="1600" dirty="0" smtClean="0">
                          <a:latin typeface="Times New Roman" panose="02020603050405020304" pitchFamily="18" charset="0"/>
                          <a:cs typeface="Times New Roman" panose="02020603050405020304" pitchFamily="18" charset="0"/>
                        </a:rPr>
                        <a:t>41.34</a:t>
                      </a:r>
                    </a:p>
                    <a:p>
                      <a:pPr algn="ctr"/>
                      <a:r>
                        <a:rPr lang="en-US" sz="1600" dirty="0" smtClean="0">
                          <a:latin typeface="Times New Roman" panose="02020603050405020304" pitchFamily="18" charset="0"/>
                          <a:cs typeface="Times New Roman" panose="02020603050405020304" pitchFamily="18" charset="0"/>
                        </a:rPr>
                        <a:t>44.64</a:t>
                      </a:r>
                    </a:p>
                    <a:p>
                      <a:pPr algn="ctr"/>
                      <a:r>
                        <a:rPr lang="en-US" sz="1600" dirty="0" smtClean="0">
                          <a:latin typeface="Times New Roman" panose="02020603050405020304" pitchFamily="18" charset="0"/>
                          <a:cs typeface="Times New Roman" panose="02020603050405020304" pitchFamily="18" charset="0"/>
                        </a:rPr>
                        <a:t>41.77</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26.05</a:t>
                      </a:r>
                    </a:p>
                    <a:p>
                      <a:pPr algn="ctr"/>
                      <a:r>
                        <a:rPr lang="en-US" sz="1600" dirty="0" smtClean="0">
                          <a:latin typeface="Times New Roman" panose="02020603050405020304" pitchFamily="18" charset="0"/>
                          <a:cs typeface="Times New Roman" panose="02020603050405020304" pitchFamily="18" charset="0"/>
                        </a:rPr>
                        <a:t>33.43</a:t>
                      </a:r>
                    </a:p>
                    <a:p>
                      <a:pPr algn="ctr"/>
                      <a:r>
                        <a:rPr lang="en-US" sz="1600" dirty="0" smtClean="0">
                          <a:latin typeface="Times New Roman" panose="02020603050405020304" pitchFamily="18" charset="0"/>
                          <a:cs typeface="Times New Roman" panose="02020603050405020304" pitchFamily="18" charset="0"/>
                        </a:rPr>
                        <a:t>47.50</a:t>
                      </a:r>
                    </a:p>
                    <a:p>
                      <a:pPr algn="ctr"/>
                      <a:r>
                        <a:rPr lang="en-US" sz="1600" dirty="0" smtClean="0">
                          <a:latin typeface="Times New Roman" panose="02020603050405020304" pitchFamily="18" charset="0"/>
                          <a:cs typeface="Times New Roman" panose="02020603050405020304" pitchFamily="18" charset="0"/>
                        </a:rPr>
                        <a:t>40.83</a:t>
                      </a:r>
                    </a:p>
                    <a:p>
                      <a:pPr algn="ctr"/>
                      <a:r>
                        <a:rPr lang="en-US" sz="1600" dirty="0" smtClean="0">
                          <a:latin typeface="Times New Roman" panose="02020603050405020304" pitchFamily="18" charset="0"/>
                          <a:cs typeface="Times New Roman" panose="02020603050405020304" pitchFamily="18" charset="0"/>
                        </a:rPr>
                        <a:t>42.50</a:t>
                      </a:r>
                    </a:p>
                    <a:p>
                      <a:pPr algn="ctr"/>
                      <a:r>
                        <a:rPr lang="en-US" sz="1600" dirty="0" smtClean="0">
                          <a:latin typeface="Times New Roman" panose="02020603050405020304" pitchFamily="18" charset="0"/>
                          <a:cs typeface="Times New Roman" panose="02020603050405020304" pitchFamily="18" charset="0"/>
                        </a:rPr>
                        <a:t>40.97</a:t>
                      </a:r>
                    </a:p>
                    <a:p>
                      <a:pPr algn="ctr"/>
                      <a:r>
                        <a:rPr lang="en-US" sz="1600" dirty="0" smtClean="0">
                          <a:latin typeface="Times New Roman" panose="02020603050405020304" pitchFamily="18" charset="0"/>
                          <a:cs typeface="Times New Roman" panose="02020603050405020304" pitchFamily="18" charset="0"/>
                        </a:rPr>
                        <a:t>34.92</a:t>
                      </a:r>
                    </a:p>
                    <a:p>
                      <a:pPr algn="ctr"/>
                      <a:r>
                        <a:rPr lang="en-US" sz="1600" dirty="0" smtClean="0">
                          <a:latin typeface="Times New Roman" panose="02020603050405020304" pitchFamily="18" charset="0"/>
                          <a:cs typeface="Times New Roman" panose="02020603050405020304" pitchFamily="18" charset="0"/>
                        </a:rPr>
                        <a:t>41.21</a:t>
                      </a:r>
                    </a:p>
                    <a:p>
                      <a:pPr algn="ctr"/>
                      <a:r>
                        <a:rPr lang="en-US" sz="1600" dirty="0" smtClean="0">
                          <a:latin typeface="Times New Roman" panose="02020603050405020304" pitchFamily="18" charset="0"/>
                          <a:cs typeface="Times New Roman" panose="02020603050405020304" pitchFamily="18" charset="0"/>
                        </a:rPr>
                        <a:t>46.57</a:t>
                      </a:r>
                    </a:p>
                    <a:p>
                      <a:pPr algn="ctr"/>
                      <a:r>
                        <a:rPr lang="en-US" sz="1600" dirty="0" smtClean="0">
                          <a:latin typeface="Times New Roman" panose="02020603050405020304" pitchFamily="18" charset="0"/>
                          <a:cs typeface="Times New Roman" panose="02020603050405020304" pitchFamily="18" charset="0"/>
                        </a:rPr>
                        <a:t>37.20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17.67</a:t>
                      </a:r>
                    </a:p>
                    <a:p>
                      <a:pPr algn="ctr"/>
                      <a:r>
                        <a:rPr lang="en-US" sz="1600" dirty="0" smtClean="0">
                          <a:latin typeface="Times New Roman" panose="02020603050405020304" pitchFamily="18" charset="0"/>
                          <a:cs typeface="Times New Roman" panose="02020603050405020304" pitchFamily="18" charset="0"/>
                        </a:rPr>
                        <a:t>32.61</a:t>
                      </a:r>
                    </a:p>
                    <a:p>
                      <a:pPr algn="ctr"/>
                      <a:r>
                        <a:rPr lang="en-US" sz="1600" dirty="0" smtClean="0">
                          <a:latin typeface="Times New Roman" panose="02020603050405020304" pitchFamily="18" charset="0"/>
                          <a:cs typeface="Times New Roman" panose="02020603050405020304" pitchFamily="18" charset="0"/>
                        </a:rPr>
                        <a:t>29.29</a:t>
                      </a:r>
                    </a:p>
                    <a:p>
                      <a:pPr algn="ctr"/>
                      <a:r>
                        <a:rPr lang="en-US" sz="1600" dirty="0" smtClean="0">
                          <a:latin typeface="Times New Roman" panose="02020603050405020304" pitchFamily="18" charset="0"/>
                          <a:cs typeface="Times New Roman" panose="02020603050405020304" pitchFamily="18" charset="0"/>
                        </a:rPr>
                        <a:t>31.14</a:t>
                      </a:r>
                    </a:p>
                    <a:p>
                      <a:pPr algn="ctr"/>
                      <a:r>
                        <a:rPr lang="en-US" sz="1600" dirty="0" smtClean="0">
                          <a:latin typeface="Times New Roman" panose="02020603050405020304" pitchFamily="18" charset="0"/>
                          <a:cs typeface="Times New Roman" panose="02020603050405020304" pitchFamily="18" charset="0"/>
                        </a:rPr>
                        <a:t>29.15</a:t>
                      </a:r>
                    </a:p>
                    <a:p>
                      <a:pPr algn="ctr"/>
                      <a:r>
                        <a:rPr lang="en-US" sz="1600" dirty="0" smtClean="0">
                          <a:latin typeface="Times New Roman" panose="02020603050405020304" pitchFamily="18" charset="0"/>
                          <a:cs typeface="Times New Roman" panose="02020603050405020304" pitchFamily="18" charset="0"/>
                        </a:rPr>
                        <a:t>30.82</a:t>
                      </a:r>
                    </a:p>
                    <a:p>
                      <a:pPr algn="ct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a:t>
                      </a:r>
                    </a:p>
                    <a:p>
                      <a:pPr algn="ctr"/>
                      <a:r>
                        <a:rPr lang="en-US" sz="1600" dirty="0" smtClean="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38.45</a:t>
                      </a:r>
                    </a:p>
                    <a:p>
                      <a:pPr algn="ctr"/>
                      <a:r>
                        <a:rPr lang="en-US" sz="1600" dirty="0" smtClean="0">
                          <a:latin typeface="Times New Roman" panose="02020603050405020304" pitchFamily="18" charset="0"/>
                          <a:cs typeface="Times New Roman" panose="02020603050405020304" pitchFamily="18" charset="0"/>
                        </a:rPr>
                        <a:t>31.70</a:t>
                      </a:r>
                    </a:p>
                    <a:p>
                      <a:pPr algn="ctr"/>
                      <a:r>
                        <a:rPr lang="en-US" sz="1600" dirty="0" smtClean="0">
                          <a:latin typeface="Times New Roman" panose="02020603050405020304" pitchFamily="18" charset="0"/>
                          <a:cs typeface="Times New Roman" panose="02020603050405020304" pitchFamily="18" charset="0"/>
                        </a:rPr>
                        <a:t>25.92</a:t>
                      </a:r>
                    </a:p>
                    <a:p>
                      <a:pPr algn="ctr"/>
                      <a:r>
                        <a:rPr lang="en-US" sz="1600" dirty="0" smtClean="0">
                          <a:latin typeface="Times New Roman" panose="02020603050405020304" pitchFamily="18" charset="0"/>
                          <a:cs typeface="Times New Roman" panose="02020603050405020304" pitchFamily="18" charset="0"/>
                        </a:rPr>
                        <a:t>29.68</a:t>
                      </a:r>
                    </a:p>
                    <a:p>
                      <a:pPr algn="ctr"/>
                      <a:r>
                        <a:rPr lang="en-US" sz="1600" dirty="0" smtClean="0">
                          <a:latin typeface="Times New Roman" panose="02020603050405020304" pitchFamily="18" charset="0"/>
                          <a:cs typeface="Times New Roman" panose="02020603050405020304" pitchFamily="18" charset="0"/>
                        </a:rPr>
                        <a:t>23.51</a:t>
                      </a:r>
                    </a:p>
                    <a:p>
                      <a:pPr algn="ctr"/>
                      <a:r>
                        <a:rPr lang="en-US" sz="1600" dirty="0" smtClean="0">
                          <a:latin typeface="Times New Roman" panose="02020603050405020304" pitchFamily="18" charset="0"/>
                          <a:cs typeface="Times New Roman" panose="02020603050405020304" pitchFamily="18" charset="0"/>
                        </a:rPr>
                        <a:t>27.56</a:t>
                      </a:r>
                    </a:p>
                    <a:p>
                      <a:pPr algn="ctr"/>
                      <a:r>
                        <a:rPr lang="en-US" sz="1600" dirty="0" smtClean="0">
                          <a:latin typeface="Times New Roman" panose="02020603050405020304" pitchFamily="18" charset="0"/>
                          <a:cs typeface="Times New Roman" panose="02020603050405020304" pitchFamily="18" charset="0"/>
                        </a:rPr>
                        <a:t>26.73</a:t>
                      </a:r>
                    </a:p>
                    <a:p>
                      <a:pPr algn="ctr"/>
                      <a:r>
                        <a:rPr lang="en-US" sz="1600" dirty="0" smtClean="0">
                          <a:latin typeface="Times New Roman" panose="02020603050405020304" pitchFamily="18" charset="0"/>
                          <a:cs typeface="Times New Roman" panose="02020603050405020304" pitchFamily="18" charset="0"/>
                        </a:rPr>
                        <a:t>25.18</a:t>
                      </a:r>
                    </a:p>
                    <a:p>
                      <a:pPr algn="ctr"/>
                      <a:r>
                        <a:rPr lang="en-US" sz="1600" dirty="0" smtClean="0">
                          <a:latin typeface="Times New Roman" panose="02020603050405020304" pitchFamily="18" charset="0"/>
                          <a:cs typeface="Times New Roman" panose="02020603050405020304" pitchFamily="18" charset="0"/>
                        </a:rPr>
                        <a:t>27.84</a:t>
                      </a:r>
                    </a:p>
                    <a:p>
                      <a:pPr algn="ctr"/>
                      <a:r>
                        <a:rPr lang="en-US" sz="1600" dirty="0" smtClean="0">
                          <a:latin typeface="Times New Roman" panose="02020603050405020304" pitchFamily="18" charset="0"/>
                          <a:cs typeface="Times New Roman" panose="02020603050405020304" pitchFamily="18" charset="0"/>
                        </a:rPr>
                        <a:t>24.91</a:t>
                      </a:r>
                    </a:p>
                    <a:p>
                      <a:pPr algn="ctr"/>
                      <a:r>
                        <a:rPr lang="en-US" sz="1600" dirty="0" smtClean="0">
                          <a:latin typeface="Times New Roman" panose="02020603050405020304" pitchFamily="18" charset="0"/>
                          <a:cs typeface="Times New Roman" panose="02020603050405020304" pitchFamily="18" charset="0"/>
                        </a:rPr>
                        <a:t>15.73</a:t>
                      </a:r>
                    </a:p>
                    <a:p>
                      <a:pPr algn="ctr"/>
                      <a:r>
                        <a:rPr lang="en-US" sz="1600" dirty="0" smtClean="0">
                          <a:latin typeface="Times New Roman" panose="02020603050405020304" pitchFamily="18" charset="0"/>
                          <a:cs typeface="Times New Roman" panose="02020603050405020304" pitchFamily="18" charset="0"/>
                        </a:rPr>
                        <a:t>31.77</a:t>
                      </a:r>
                    </a:p>
                    <a:p>
                      <a:pPr algn="ctr"/>
                      <a:r>
                        <a:rPr lang="en-US" sz="1600" dirty="0" smtClean="0">
                          <a:latin typeface="Times New Roman" panose="02020603050405020304" pitchFamily="18" charset="0"/>
                          <a:cs typeface="Times New Roman" panose="02020603050405020304" pitchFamily="18" charset="0"/>
                        </a:rPr>
                        <a:t>24.48</a:t>
                      </a:r>
                    </a:p>
                    <a:p>
                      <a:pPr algn="ctr"/>
                      <a:r>
                        <a:rPr lang="en-US" sz="1600" dirty="0" smtClean="0">
                          <a:latin typeface="Times New Roman" panose="02020603050405020304" pitchFamily="18" charset="0"/>
                          <a:cs typeface="Times New Roman" panose="02020603050405020304" pitchFamily="18" charset="0"/>
                        </a:rPr>
                        <a:t>30.36</a:t>
                      </a:r>
                    </a:p>
                    <a:p>
                      <a:pPr algn="ctr"/>
                      <a:r>
                        <a:rPr lang="en-US" sz="1600" dirty="0" smtClean="0">
                          <a:latin typeface="Times New Roman" panose="02020603050405020304" pitchFamily="18" charset="0"/>
                          <a:cs typeface="Times New Roman" panose="02020603050405020304" pitchFamily="18" charset="0"/>
                        </a:rPr>
                        <a:t>34.68</a:t>
                      </a:r>
                    </a:p>
                    <a:p>
                      <a:pPr algn="ctr"/>
                      <a:r>
                        <a:rPr lang="en-US" sz="1600" dirty="0" smtClean="0">
                          <a:latin typeface="Times New Roman" panose="02020603050405020304" pitchFamily="18" charset="0"/>
                          <a:cs typeface="Times New Roman" panose="02020603050405020304" pitchFamily="18" charset="0"/>
                        </a:rPr>
                        <a:t>24.00</a:t>
                      </a:r>
                    </a:p>
                    <a:p>
                      <a:pPr algn="ctr"/>
                      <a:r>
                        <a:rPr lang="en-US" sz="1600" dirty="0" smtClean="0">
                          <a:latin typeface="Times New Roman" panose="02020603050405020304" pitchFamily="18" charset="0"/>
                          <a:cs typeface="Times New Roman" panose="02020603050405020304" pitchFamily="18" charset="0"/>
                        </a:rPr>
                        <a:t>33.54</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4937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Entry</a:t>
            </a: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under_25 = scan()</a:t>
            </a:r>
          </a:p>
          <a:p>
            <a:r>
              <a:rPr lang="en-US" dirty="0" smtClean="0">
                <a:latin typeface="Times New Roman" panose="02020603050405020304" pitchFamily="18" charset="0"/>
                <a:cs typeface="Times New Roman" panose="02020603050405020304" pitchFamily="18" charset="0"/>
              </a:rPr>
              <a:t>under_25=c(under_25, rep(NA, 4)</a:t>
            </a:r>
          </a:p>
          <a:p>
            <a:r>
              <a:rPr lang="en-US" dirty="0" smtClean="0">
                <a:latin typeface="Times New Roman" panose="02020603050405020304" pitchFamily="18" charset="0"/>
                <a:cs typeface="Times New Roman" panose="02020603050405020304" pitchFamily="18" charset="0"/>
              </a:rPr>
              <a:t>group_25_34 = scan()</a:t>
            </a:r>
          </a:p>
          <a:p>
            <a:r>
              <a:rPr lang="en-US" dirty="0">
                <a:latin typeface="Times New Roman" panose="02020603050405020304" pitchFamily="18" charset="0"/>
                <a:cs typeface="Times New Roman" panose="02020603050405020304" pitchFamily="18" charset="0"/>
              </a:rPr>
              <a:t>group_25_34 </a:t>
            </a:r>
            <a:r>
              <a:rPr lang="en-US" dirty="0" smtClean="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group_25_34</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rep(NA, </a:t>
            </a: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group_35_44 </a:t>
            </a:r>
            <a:r>
              <a:rPr lang="en-US" dirty="0">
                <a:latin typeface="Times New Roman" panose="02020603050405020304" pitchFamily="18" charset="0"/>
                <a:cs typeface="Times New Roman" panose="02020603050405020304" pitchFamily="18" charset="0"/>
              </a:rPr>
              <a:t>= scan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group_35_44 =c(group_35_44, </a:t>
            </a:r>
            <a:r>
              <a:rPr lang="en-US" dirty="0">
                <a:latin typeface="Times New Roman" panose="02020603050405020304" pitchFamily="18" charset="0"/>
                <a:cs typeface="Times New Roman" panose="02020603050405020304" pitchFamily="18" charset="0"/>
              </a:rPr>
              <a:t>rep(NA, </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group_45_54 </a:t>
            </a:r>
            <a:r>
              <a:rPr lang="en-US" dirty="0">
                <a:latin typeface="Times New Roman" panose="02020603050405020304" pitchFamily="18" charset="0"/>
                <a:cs typeface="Times New Roman" panose="02020603050405020304" pitchFamily="18" charset="0"/>
              </a:rPr>
              <a:t>= scan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group_45_54 =c(group_45_54, </a:t>
            </a:r>
            <a:r>
              <a:rPr lang="en-US" dirty="0">
                <a:latin typeface="Times New Roman" panose="02020603050405020304" pitchFamily="18" charset="0"/>
                <a:cs typeface="Times New Roman" panose="02020603050405020304" pitchFamily="18" charset="0"/>
              </a:rPr>
              <a:t>rep(NA, </a:t>
            </a:r>
            <a:r>
              <a:rPr lang="en-US" dirty="0" smtClean="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group_55_64 </a:t>
            </a:r>
            <a:r>
              <a:rPr lang="en-US" dirty="0">
                <a:latin typeface="Times New Roman" panose="02020603050405020304" pitchFamily="18" charset="0"/>
                <a:cs typeface="Times New Roman" panose="02020603050405020304" pitchFamily="18" charset="0"/>
              </a:rPr>
              <a:t>= scan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group_55_64 =c(group_55_64, </a:t>
            </a:r>
            <a:r>
              <a:rPr lang="en-US" dirty="0">
                <a:latin typeface="Times New Roman" panose="02020603050405020304" pitchFamily="18" charset="0"/>
                <a:cs typeface="Times New Roman" panose="02020603050405020304" pitchFamily="18" charset="0"/>
              </a:rPr>
              <a:t>rep(NA, </a:t>
            </a:r>
            <a:r>
              <a:rPr lang="en-US" dirty="0" smtClean="0">
                <a:latin typeface="Times New Roman" panose="02020603050405020304" pitchFamily="18" charset="0"/>
                <a:cs typeface="Times New Roman" panose="02020603050405020304" pitchFamily="18" charset="0"/>
              </a:rPr>
              <a:t>11)</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group_65_and_over </a:t>
            </a:r>
            <a:r>
              <a:rPr lang="en-US" dirty="0">
                <a:latin typeface="Times New Roman" panose="02020603050405020304" pitchFamily="18" charset="0"/>
                <a:cs typeface="Times New Roman" panose="02020603050405020304" pitchFamily="18" charset="0"/>
              </a:rPr>
              <a:t>= scan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55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Data Entry</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600" dirty="0" err="1" smtClean="0">
                <a:latin typeface="Times New Roman" panose="02020603050405020304" pitchFamily="18" charset="0"/>
                <a:cs typeface="Times New Roman" panose="02020603050405020304" pitchFamily="18" charset="0"/>
              </a:rPr>
              <a:t>dvdplayer</a:t>
            </a:r>
            <a:r>
              <a:rPr lang="en-US" sz="2600" dirty="0" err="1" smtClean="0">
                <a:latin typeface="Times New Roman" panose="02020603050405020304" pitchFamily="18" charset="0"/>
                <a:cs typeface="Times New Roman" panose="02020603050405020304" pitchFamily="18" charset="0"/>
              </a:rPr>
              <a:t>$agegroup</a:t>
            </a:r>
            <a:r>
              <a:rPr lang="en-US" sz="2600" dirty="0" smtClean="0">
                <a:latin typeface="Times New Roman" panose="02020603050405020304" pitchFamily="18" charset="0"/>
                <a:cs typeface="Times New Roman" panose="02020603050405020304" pitchFamily="18" charset="0"/>
              </a:rPr>
              <a:t>=factor(</a:t>
            </a:r>
            <a:r>
              <a:rPr lang="en-US" sz="2600" dirty="0" err="1" smtClean="0">
                <a:latin typeface="Times New Roman" panose="02020603050405020304" pitchFamily="18" charset="0"/>
                <a:cs typeface="Times New Roman" panose="02020603050405020304" pitchFamily="18" charset="0"/>
              </a:rPr>
              <a:t>dvdplayer$agegroup</a:t>
            </a:r>
            <a:r>
              <a:rPr lang="en-US"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n1=c</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under_25</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25-34</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35-44</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45-54</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55-64</a:t>
            </a: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65_and_over</a:t>
            </a:r>
            <a:r>
              <a:rPr lang="en-US" sz="2600" dirty="0" smtClean="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levels(</a:t>
            </a:r>
            <a:r>
              <a:rPr lang="en-US" sz="2600" dirty="0" err="1">
                <a:latin typeface="Times New Roman" panose="02020603050405020304" pitchFamily="18" charset="0"/>
                <a:cs typeface="Times New Roman" panose="02020603050405020304" pitchFamily="18" charset="0"/>
              </a:rPr>
              <a:t>dvdplayer$agegroup</a:t>
            </a:r>
            <a:r>
              <a:rPr lang="en-US" sz="2600" dirty="0">
                <a:latin typeface="Times New Roman" panose="02020603050405020304" pitchFamily="18" charset="0"/>
                <a:cs typeface="Times New Roman" panose="02020603050405020304" pitchFamily="18" charset="0"/>
              </a:rPr>
              <a:t>)=c(n1</a:t>
            </a:r>
            <a:r>
              <a:rPr lang="en-US" sz="2600"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ex2 </a:t>
            </a:r>
            <a:r>
              <a:rPr lang="en-US" dirty="0" smtClean="0">
                <a:solidFill>
                  <a:srgbClr val="00B0F0"/>
                </a:solidFill>
                <a:latin typeface="Times New Roman" panose="02020603050405020304" pitchFamily="18" charset="0"/>
                <a:cs typeface="Times New Roman" panose="02020603050405020304" pitchFamily="18" charset="0"/>
              </a:rPr>
              <a:t>(show structure)</a:t>
            </a:r>
          </a:p>
          <a:p>
            <a:r>
              <a:rPr lang="en-US" dirty="0" smtClean="0">
                <a:latin typeface="Times New Roman" panose="02020603050405020304" pitchFamily="18" charset="0"/>
                <a:cs typeface="Times New Roman" panose="02020603050405020304" pitchFamily="18" charset="0"/>
              </a:rPr>
              <a:t>#final.ex2 </a:t>
            </a:r>
            <a:r>
              <a:rPr lang="en-US" dirty="0" smtClean="0">
                <a:latin typeface="Times New Roman" panose="02020603050405020304" pitchFamily="18" charset="0"/>
                <a:cs typeface="Times New Roman" panose="02020603050405020304" pitchFamily="18" charset="0"/>
              </a:rPr>
              <a:t>= stack(ex2) </a:t>
            </a:r>
            <a:r>
              <a:rPr lang="en-US" dirty="0" smtClean="0">
                <a:solidFill>
                  <a:srgbClr val="00B0F0"/>
                </a:solidFill>
                <a:latin typeface="Times New Roman" panose="02020603050405020304" pitchFamily="18" charset="0"/>
                <a:cs typeface="Times New Roman" panose="02020603050405020304" pitchFamily="18" charset="0"/>
              </a:rPr>
              <a:t>(arrange data in one column)</a:t>
            </a:r>
          </a:p>
          <a:p>
            <a:r>
              <a:rPr lang="en-US" dirty="0" smtClean="0">
                <a:latin typeface="Times New Roman" panose="02020603050405020304" pitchFamily="18" charset="0"/>
                <a:cs typeface="Times New Roman" panose="02020603050405020304" pitchFamily="18" charset="0"/>
              </a:rPr>
              <a:t>#names(final.ex2</a:t>
            </a:r>
            <a:r>
              <a:rPr lang="en-US" dirty="0" smtClean="0">
                <a:latin typeface="Times New Roman" panose="02020603050405020304" pitchFamily="18" charset="0"/>
                <a:cs typeface="Times New Roman" panose="02020603050405020304" pitchFamily="18" charset="0"/>
              </a:rPr>
              <a:t>) = c(‘</a:t>
            </a:r>
            <a:r>
              <a:rPr lang="en-US" dirty="0" err="1" smtClean="0">
                <a:latin typeface="Times New Roman" panose="02020603050405020304" pitchFamily="18" charset="0"/>
                <a:cs typeface="Times New Roman" panose="02020603050405020304" pitchFamily="18" charset="0"/>
              </a:rPr>
              <a:t>dvdscore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age.groups</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(give column title)</a:t>
            </a:r>
          </a:p>
          <a:p>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na.omit</a:t>
            </a:r>
            <a:r>
              <a:rPr lang="en-US" dirty="0" smtClean="0">
                <a:latin typeface="Times New Roman" panose="02020603050405020304" pitchFamily="18" charset="0"/>
                <a:cs typeface="Times New Roman" panose="02020603050405020304" pitchFamily="18" charset="0"/>
              </a:rPr>
              <a:t>(final.ex2</a:t>
            </a:r>
            <a:r>
              <a:rPr lang="en-US"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#final.ex2 </a:t>
            </a:r>
            <a:r>
              <a:rPr lang="en-US" dirty="0" smtClean="0">
                <a:solidFill>
                  <a:srgbClr val="00B0F0"/>
                </a:solidFill>
                <a:latin typeface="Times New Roman" panose="02020603050405020304" pitchFamily="18" charset="0"/>
                <a:cs typeface="Times New Roman" panose="02020603050405020304" pitchFamily="18" charset="0"/>
              </a:rPr>
              <a:t>(show structure)</a:t>
            </a:r>
          </a:p>
          <a:p>
            <a:r>
              <a:rPr lang="en-US" dirty="0" smtClean="0">
                <a:latin typeface="Times New Roman" panose="02020603050405020304" pitchFamily="18" charset="0"/>
                <a:cs typeface="Times New Roman" panose="02020603050405020304" pitchFamily="18" charset="0"/>
              </a:rPr>
              <a:t>#names(final.ex2</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(show titles)</a:t>
            </a:r>
          </a:p>
          <a:p>
            <a:r>
              <a:rPr lang="en-US" dirty="0" smtClean="0">
                <a:latin typeface="Times New Roman" panose="02020603050405020304" pitchFamily="18" charset="0"/>
                <a:cs typeface="Times New Roman" panose="02020603050405020304" pitchFamily="18" charset="0"/>
              </a:rPr>
              <a:t>summary(final.ex2</a:t>
            </a: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(give summary)</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33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Multiple comparisons (contrast)</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err="1" smtClean="0">
                <a:latin typeface="Times New Roman" panose="02020603050405020304" pitchFamily="18" charset="0"/>
                <a:cs typeface="Times New Roman" panose="02020603050405020304" pitchFamily="18" charset="0"/>
              </a:rPr>
              <a:t>bartlett.test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dvdscore</a:t>
            </a:r>
            <a:r>
              <a:rPr lang="en-US" dirty="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agegroups</a:t>
            </a:r>
            <a:r>
              <a:rPr lang="en-US" dirty="0">
                <a:latin typeface="Times New Roman" panose="02020603050405020304" pitchFamily="18" charset="0"/>
                <a:cs typeface="Times New Roman" panose="02020603050405020304" pitchFamily="18" charset="0"/>
              </a:rPr>
              <a:t>, data = final.ex2</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ex2.aov </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dvdscore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agegroups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 </a:t>
            </a:r>
            <a:r>
              <a:rPr lang="en-US" dirty="0" smtClean="0">
                <a:latin typeface="Times New Roman" panose="02020603050405020304" pitchFamily="18" charset="0"/>
                <a:cs typeface="Times New Roman" panose="02020603050405020304" pitchFamily="18" charset="0"/>
              </a:rPr>
              <a:t>final.ex2) </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ex2.aov</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summary (</a:t>
            </a:r>
            <a:r>
              <a:rPr lang="en-US" dirty="0" smtClean="0">
                <a:latin typeface="Times New Roman" panose="02020603050405020304" pitchFamily="18" charset="0"/>
                <a:cs typeface="Times New Roman" panose="02020603050405020304" pitchFamily="18" charset="0"/>
              </a:rPr>
              <a:t>ex2.aov)</a:t>
            </a:r>
          </a:p>
          <a:p>
            <a:pPr algn="just"/>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(ex2.aov</a:t>
            </a:r>
            <a:r>
              <a:rPr lang="en-US" dirty="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plot(</a:t>
            </a:r>
            <a:r>
              <a:rPr lang="en-US" dirty="0" err="1" smtClean="0">
                <a:latin typeface="Times New Roman" panose="02020603050405020304" pitchFamily="18" charset="0"/>
                <a:cs typeface="Times New Roman" panose="02020603050405020304" pitchFamily="18" charset="0"/>
              </a:rPr>
              <a:t>TukeyHSD</a:t>
            </a:r>
            <a:r>
              <a:rPr lang="en-US" dirty="0" smtClean="0">
                <a:latin typeface="Times New Roman" panose="02020603050405020304" pitchFamily="18" charset="0"/>
                <a:cs typeface="Times New Roman" panose="02020603050405020304" pitchFamily="18" charset="0"/>
              </a:rPr>
              <a:t>(ex2.aov))</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contrast1= c(0, 0, -1, 1, 0, 0)</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(The </a:t>
            </a:r>
            <a:r>
              <a:rPr lang="en-US" dirty="0">
                <a:solidFill>
                  <a:srgbClr val="00B0F0"/>
                </a:solidFill>
                <a:latin typeface="Times New Roman" panose="02020603050405020304" pitchFamily="18" charset="0"/>
                <a:cs typeface="Times New Roman" panose="02020603050405020304" pitchFamily="18" charset="0"/>
              </a:rPr>
              <a:t>first contrast compares only groups 3 and 4; the others are </a:t>
            </a:r>
            <a:r>
              <a:rPr lang="en-US" dirty="0" smtClean="0">
                <a:solidFill>
                  <a:srgbClr val="00B0F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eliminated </a:t>
            </a:r>
            <a:r>
              <a:rPr lang="en-US" dirty="0">
                <a:solidFill>
                  <a:srgbClr val="00B0F0"/>
                </a:solidFill>
                <a:latin typeface="Times New Roman" panose="02020603050405020304" pitchFamily="18" charset="0"/>
                <a:cs typeface="Times New Roman" panose="02020603050405020304" pitchFamily="18" charset="0"/>
              </a:rPr>
              <a:t>by giving them weights of </a:t>
            </a:r>
            <a:r>
              <a:rPr lang="en-US" dirty="0" smtClean="0">
                <a:solidFill>
                  <a:srgbClr val="00B0F0"/>
                </a:solidFill>
                <a:latin typeface="Times New Roman" panose="02020603050405020304" pitchFamily="18" charset="0"/>
                <a:cs typeface="Times New Roman" panose="02020603050405020304" pitchFamily="18" charset="0"/>
              </a:rPr>
              <a:t>0)</a:t>
            </a:r>
          </a:p>
          <a:p>
            <a:pPr algn="just"/>
            <a:r>
              <a:rPr lang="en-US" dirty="0" smtClean="0">
                <a:latin typeface="Times New Roman" panose="02020603050405020304" pitchFamily="18" charset="0"/>
                <a:cs typeface="Times New Roman" panose="02020603050405020304" pitchFamily="18" charset="0"/>
              </a:rPr>
              <a:t>contrast2=c(0.5, 0.5, 0, 0, -0.5, -0.5)</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(The </a:t>
            </a:r>
            <a:r>
              <a:rPr lang="en-US" dirty="0">
                <a:solidFill>
                  <a:srgbClr val="00B0F0"/>
                </a:solidFill>
                <a:latin typeface="Times New Roman" panose="02020603050405020304" pitchFamily="18" charset="0"/>
                <a:cs typeface="Times New Roman" panose="02020603050405020304" pitchFamily="18" charset="0"/>
              </a:rPr>
              <a:t>second contrast compares groups 1 and 2 with groups 5 and 6. </a:t>
            </a:r>
            <a:endParaRPr lang="en-US"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B0F0"/>
                </a:solidFill>
                <a:latin typeface="Times New Roman" panose="02020603050405020304" pitchFamily="18" charset="0"/>
                <a:cs typeface="Times New Roman" panose="02020603050405020304" pitchFamily="18" charset="0"/>
              </a:rPr>
              <a:t> </a:t>
            </a:r>
            <a:r>
              <a:rPr lang="en-US" dirty="0" smtClean="0">
                <a:solidFill>
                  <a:srgbClr val="00B0F0"/>
                </a:solidFill>
                <a:latin typeface="Times New Roman" panose="02020603050405020304" pitchFamily="18" charset="0"/>
                <a:cs typeface="Times New Roman" panose="02020603050405020304" pitchFamily="18" charset="0"/>
              </a:rPr>
              <a:t>  Groups </a:t>
            </a:r>
            <a:r>
              <a:rPr lang="en-US" dirty="0">
                <a:solidFill>
                  <a:srgbClr val="00B0F0"/>
                </a:solidFill>
                <a:latin typeface="Times New Roman" panose="02020603050405020304" pitchFamily="18" charset="0"/>
                <a:cs typeface="Times New Roman" panose="02020603050405020304" pitchFamily="18" charset="0"/>
              </a:rPr>
              <a:t>3 and 4 are </a:t>
            </a:r>
            <a:r>
              <a:rPr lang="en-US" dirty="0" smtClean="0">
                <a:solidFill>
                  <a:srgbClr val="00B0F0"/>
                </a:solidFill>
                <a:latin typeface="Times New Roman" panose="02020603050405020304" pitchFamily="18" charset="0"/>
                <a:cs typeface="Times New Roman" panose="02020603050405020304" pitchFamily="18" charset="0"/>
              </a:rPr>
              <a:t>eliminated)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29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1000"/>
                                        <p:tgtEl>
                                          <p:spTgt spid="3">
                                            <p:txEl>
                                              <p:pRg st="9" end="9"/>
                                            </p:txEl>
                                          </p:spTgt>
                                        </p:tgtEl>
                                      </p:cBhvr>
                                    </p:animEffect>
                                    <p:anim calcmode="lin" valueType="num">
                                      <p:cBhvr>
                                        <p:cTn id="7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0" end="10"/>
                                            </p:txEl>
                                          </p:spTgt>
                                        </p:tgtEl>
                                        <p:attrNameLst>
                                          <p:attrName>style.visibility</p:attrName>
                                        </p:attrNameLst>
                                      </p:cBhvr>
                                      <p:to>
                                        <p:strVal val="visible"/>
                                      </p:to>
                                    </p:set>
                                    <p:animEffect transition="in" filter="fade">
                                      <p:cBhvr>
                                        <p:cTn id="78" dur="1000"/>
                                        <p:tgtEl>
                                          <p:spTgt spid="3">
                                            <p:txEl>
                                              <p:pRg st="10" end="10"/>
                                            </p:txEl>
                                          </p:spTgt>
                                        </p:tgtEl>
                                      </p:cBhvr>
                                    </p:animEffect>
                                    <p:anim calcmode="lin" valueType="num">
                                      <p:cBhvr>
                                        <p:cTn id="7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Effect transition="in" filter="fade">
                                      <p:cBhvr>
                                        <p:cTn id="83" dur="1000"/>
                                        <p:tgtEl>
                                          <p:spTgt spid="3">
                                            <p:txEl>
                                              <p:pRg st="11" end="11"/>
                                            </p:txEl>
                                          </p:spTgt>
                                        </p:tgtEl>
                                      </p:cBhvr>
                                    </p:animEffect>
                                    <p:anim calcmode="lin" valueType="num">
                                      <p:cBhvr>
                                        <p:cTn id="8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Procedure: Multiple comparisons (contrast)</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err="1" smtClean="0">
                <a:latin typeface="Times New Roman" panose="02020603050405020304" pitchFamily="18" charset="0"/>
                <a:cs typeface="Times New Roman" panose="02020603050405020304" pitchFamily="18" charset="0"/>
              </a:rPr>
              <a:t>cont.comb</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cbind</a:t>
            </a:r>
            <a:r>
              <a:rPr lang="en-US" dirty="0" smtClean="0">
                <a:latin typeface="Times New Roman" panose="02020603050405020304" pitchFamily="18" charset="0"/>
                <a:cs typeface="Times New Roman" panose="02020603050405020304" pitchFamily="18" charset="0"/>
              </a:rPr>
              <a:t> (contrast1, contrast2)</a:t>
            </a:r>
          </a:p>
          <a:p>
            <a:pPr algn="just"/>
            <a:r>
              <a:rPr lang="en-US" dirty="0" smtClean="0">
                <a:latin typeface="Times New Roman" panose="02020603050405020304" pitchFamily="18" charset="0"/>
                <a:cs typeface="Times New Roman" panose="02020603050405020304" pitchFamily="18" charset="0"/>
              </a:rPr>
              <a:t>contrasts(final.ex2$agegroups</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cont.comb</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ex2.aov = </a:t>
            </a:r>
            <a:r>
              <a:rPr lang="en-US" dirty="0" err="1" smtClean="0">
                <a:latin typeface="Times New Roman" panose="02020603050405020304" pitchFamily="18" charset="0"/>
                <a:cs typeface="Times New Roman" panose="02020603050405020304" pitchFamily="18" charset="0"/>
              </a:rPr>
              <a:t>aov</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dvdscore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agegroups</a:t>
            </a:r>
            <a:r>
              <a:rPr lang="en-US" dirty="0">
                <a:latin typeface="Times New Roman" panose="02020603050405020304" pitchFamily="18" charset="0"/>
                <a:cs typeface="Times New Roman" panose="02020603050405020304" pitchFamily="18" charset="0"/>
              </a:rPr>
              <a:t>, data = final.ex2)</a:t>
            </a:r>
          </a:p>
          <a:p>
            <a:pPr algn="just"/>
            <a:r>
              <a:rPr lang="en-US" dirty="0" smtClean="0">
                <a:latin typeface="Times New Roman" panose="02020603050405020304" pitchFamily="18" charset="0"/>
                <a:cs typeface="Times New Roman" panose="02020603050405020304" pitchFamily="18" charset="0"/>
              </a:rPr>
              <a:t>summary(ex2.aov</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summary.aov</a:t>
            </a:r>
            <a:r>
              <a:rPr lang="en-US" dirty="0" smtClean="0">
                <a:latin typeface="Times New Roman" panose="02020603050405020304" pitchFamily="18" charset="0"/>
                <a:cs typeface="Times New Roman" panose="02020603050405020304" pitchFamily="18" charset="0"/>
              </a:rPr>
              <a:t>(ex2.aov, split=list(</a:t>
            </a:r>
            <a:r>
              <a:rPr lang="en-US" dirty="0" err="1" smtClean="0">
                <a:latin typeface="Times New Roman" panose="02020603050405020304" pitchFamily="18" charset="0"/>
                <a:cs typeface="Times New Roman" panose="02020603050405020304" pitchFamily="18" charset="0"/>
              </a:rPr>
              <a:t>agegroup</a:t>
            </a:r>
            <a:r>
              <a:rPr lang="en-US" dirty="0" smtClean="0">
                <a:latin typeface="Times New Roman" panose="02020603050405020304" pitchFamily="18" charset="0"/>
                <a:cs typeface="Times New Roman" panose="02020603050405020304" pitchFamily="18" charset="0"/>
              </a:rPr>
              <a:t>=list(“3 &amp; 4” =1, “1 &amp; 2 vs 5 &amp; 6”=2)))</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#opt </a:t>
            </a:r>
            <a:r>
              <a:rPr lang="en-US" dirty="0" smtClean="0">
                <a:latin typeface="Times New Roman" panose="02020603050405020304" pitchFamily="18" charset="0"/>
                <a:cs typeface="Times New Roman" panose="02020603050405020304" pitchFamily="18" charset="0"/>
              </a:rPr>
              <a:t>= par (</a:t>
            </a:r>
            <a:r>
              <a:rPr lang="en-US" dirty="0" err="1" smtClean="0">
                <a:latin typeface="Times New Roman" panose="02020603050405020304" pitchFamily="18" charset="0"/>
                <a:cs typeface="Times New Roman" panose="02020603050405020304" pitchFamily="18" charset="0"/>
              </a:rPr>
              <a:t>mfrow</a:t>
            </a:r>
            <a:r>
              <a:rPr lang="en-US" dirty="0" smtClean="0">
                <a:latin typeface="Times New Roman" panose="02020603050405020304" pitchFamily="18" charset="0"/>
                <a:cs typeface="Times New Roman" panose="02020603050405020304" pitchFamily="18" charset="0"/>
              </a:rPr>
              <a:t> = c(2, 2))</a:t>
            </a:r>
          </a:p>
          <a:p>
            <a:pPr algn="just"/>
            <a:r>
              <a:rPr lang="en-US" dirty="0" smtClean="0">
                <a:latin typeface="Times New Roman" panose="02020603050405020304" pitchFamily="18" charset="0"/>
                <a:cs typeface="Times New Roman" panose="02020603050405020304" pitchFamily="18" charset="0"/>
              </a:rPr>
              <a:t>#plot(ex2.aov</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#par(opt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model.tables</a:t>
            </a:r>
            <a:r>
              <a:rPr lang="en-US" dirty="0" smtClean="0">
                <a:solidFill>
                  <a:srgbClr val="00B0F0"/>
                </a:solidFill>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(ex2.aov, type = ‘means’)</a:t>
            </a:r>
          </a:p>
          <a:p>
            <a:pPr algn="just"/>
            <a:r>
              <a:rPr lang="en-US" dirty="0" smtClean="0">
                <a:latin typeface="Times New Roman" panose="02020603050405020304" pitchFamily="18" charset="0"/>
                <a:cs typeface="Times New Roman" panose="02020603050405020304" pitchFamily="18" charset="0"/>
              </a:rPr>
              <a:t>#boxplot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dvdscore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age.groups</a:t>
            </a:r>
            <a:r>
              <a:rPr lang="en-US" dirty="0">
                <a:latin typeface="Times New Roman" panose="02020603050405020304" pitchFamily="18" charset="0"/>
                <a:cs typeface="Times New Roman" panose="02020603050405020304" pitchFamily="18" charset="0"/>
              </a:rPr>
              <a:t>, data = </a:t>
            </a:r>
            <a:r>
              <a:rPr lang="en-US" dirty="0" smtClean="0">
                <a:latin typeface="Times New Roman" panose="02020603050405020304" pitchFamily="18" charset="0"/>
                <a:cs typeface="Times New Roman" panose="02020603050405020304" pitchFamily="18" charset="0"/>
              </a:rPr>
              <a:t>final.ex2, las =3,col=“Red”)</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#title</a:t>
            </a:r>
            <a:r>
              <a:rPr lang="en-US" dirty="0" smtClean="0">
                <a:latin typeface="Times New Roman" panose="02020603050405020304" pitchFamily="18" charset="0"/>
                <a:cs typeface="Times New Roman" panose="02020603050405020304" pitchFamily="18" charset="0"/>
              </a:rPr>
              <a:t>(‘Box Plot: Age groups v/s DVD score’)</a:t>
            </a: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49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Contrast Interpretation</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If the mean assessments of the DVD player for the 35-44 and 45-54 age groups are equal, then you would expect the observed difference in the mean assessment for these groups to be near 0. By specifying -1 and 1 as the contrast coefficients for these groups, the first contrast tests whether the observed difference is statistically significant. </a:t>
            </a:r>
          </a:p>
          <a:p>
            <a:pPr algn="just"/>
            <a:r>
              <a:rPr lang="en-US" dirty="0">
                <a:latin typeface="Times New Roman" panose="02020603050405020304" pitchFamily="18" charset="0"/>
                <a:cs typeface="Times New Roman" panose="02020603050405020304" pitchFamily="18" charset="0"/>
              </a:rPr>
              <a:t>Similarly, if the mean assessments of the under-35 age groups and over-54 age groups are equal, you would expect the sum of the first two groups to be equal to the sum of the last two groups, and the difference of these sums to be near 0.</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40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Contrast Interpretation</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case, the variances of the groups are assumed </a:t>
            </a:r>
            <a:r>
              <a:rPr lang="en-US" dirty="0" smtClean="0">
                <a:latin typeface="Times New Roman" panose="02020603050405020304" pitchFamily="18" charset="0"/>
                <a:cs typeface="Times New Roman" panose="02020603050405020304" pitchFamily="18" charset="0"/>
              </a:rPr>
              <a:t>equal.</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significance values for the tests of the first contrast are both larger than 0.05. This indicates that the 45-54 age group is not significantly more favorable toward the DVD player than the 35-44 age group. </a:t>
            </a:r>
          </a:p>
          <a:p>
            <a:pPr algn="just"/>
            <a:r>
              <a:rPr lang="en-US" dirty="0">
                <a:latin typeface="Times New Roman" panose="02020603050405020304" pitchFamily="18" charset="0"/>
                <a:cs typeface="Times New Roman" panose="02020603050405020304" pitchFamily="18" charset="0"/>
              </a:rPr>
              <a:t>Likewise, the significance values for the tests of the second contrast are larger than 0.05. Participants under 35 and over 54 have statistically equivalent assessment scores.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66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file: exercise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sales manager has analyzed training data using One-Way ANOVA. While significant group differences were found, there are no prior hypotheses about how the three groups should differ. Therefore, he has decided to simply compare every group to every other group.</a:t>
            </a:r>
          </a:p>
          <a:p>
            <a:pPr algn="just"/>
            <a:r>
              <a:rPr lang="en-US" dirty="0" smtClean="0">
                <a:latin typeface="Times New Roman" panose="02020603050405020304" pitchFamily="18" charset="0"/>
                <a:cs typeface="Times New Roman" panose="02020603050405020304" pitchFamily="18" charset="0"/>
              </a:rPr>
              <a:t>Compare group 1 with group 2.</a:t>
            </a:r>
          </a:p>
          <a:p>
            <a:pPr algn="just"/>
            <a:r>
              <a:rPr lang="en-US" dirty="0" smtClean="0">
                <a:latin typeface="Times New Roman" panose="02020603050405020304" pitchFamily="18" charset="0"/>
                <a:cs typeface="Times New Roman" panose="02020603050405020304" pitchFamily="18" charset="0"/>
              </a:rPr>
              <a:t>Combine group2 and group 3 and compare with group 1.</a:t>
            </a:r>
          </a:p>
        </p:txBody>
      </p:sp>
    </p:spTree>
    <p:extLst>
      <p:ext uri="{BB962C8B-B14F-4D97-AF65-F5344CB8AC3E}">
        <p14:creationId xmlns:p14="http://schemas.microsoft.com/office/powerpoint/2010/main" val="205635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One factor analysis of variance: Assumption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Dependent variable is measured in ratio or interval scale.</a:t>
            </a:r>
          </a:p>
          <a:p>
            <a:pPr algn="just"/>
            <a:r>
              <a:rPr lang="en-US" dirty="0" smtClean="0">
                <a:latin typeface="Times New Roman" panose="02020603050405020304" pitchFamily="18" charset="0"/>
                <a:cs typeface="Times New Roman" panose="02020603050405020304" pitchFamily="18" charset="0"/>
              </a:rPr>
              <a:t>Sample mean is normally distributed.</a:t>
            </a:r>
          </a:p>
          <a:p>
            <a:pPr algn="just"/>
            <a:r>
              <a:rPr lang="en-US" dirty="0" smtClean="0">
                <a:latin typeface="Times New Roman" panose="02020603050405020304" pitchFamily="18" charset="0"/>
                <a:cs typeface="Times New Roman" panose="02020603050405020304" pitchFamily="18" charset="0"/>
              </a:rPr>
              <a:t>Respondents are selected randomly.</a:t>
            </a:r>
          </a:p>
          <a:p>
            <a:pPr algn="just"/>
            <a:r>
              <a:rPr lang="en-US" dirty="0" smtClean="0">
                <a:latin typeface="Times New Roman" panose="02020603050405020304" pitchFamily="18" charset="0"/>
                <a:cs typeface="Times New Roman" panose="02020603050405020304" pitchFamily="18" charset="0"/>
              </a:rPr>
              <a:t>Respondents of all the groups are not related.</a:t>
            </a:r>
          </a:p>
          <a:p>
            <a:pPr algn="just"/>
            <a:r>
              <a:rPr lang="en-US" dirty="0" smtClean="0">
                <a:latin typeface="Times New Roman" panose="02020603050405020304" pitchFamily="18" charset="0"/>
                <a:cs typeface="Times New Roman" panose="02020603050405020304" pitchFamily="18" charset="0"/>
              </a:rPr>
              <a:t>Variances of all the groups are equal.</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23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file: exercise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609735"/>
              </p:ext>
            </p:extLst>
          </p:nvPr>
        </p:nvGraphicFramePr>
        <p:xfrm>
          <a:off x="838200" y="1825625"/>
          <a:ext cx="10515600" cy="4278961"/>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95030">
                <a:tc>
                  <a:txBody>
                    <a:bodyPr/>
                    <a:lstStyle/>
                    <a:p>
                      <a:pPr algn="ctr"/>
                      <a:r>
                        <a:rPr lang="en-US" sz="2400" dirty="0" smtClean="0">
                          <a:latin typeface="Times New Roman" panose="02020603050405020304" pitchFamily="18" charset="0"/>
                          <a:cs typeface="Times New Roman" panose="02020603050405020304" pitchFamily="18" charset="0"/>
                        </a:rPr>
                        <a:t>Group – 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Group</a:t>
                      </a:r>
                      <a:r>
                        <a:rPr lang="en-US" sz="2400" baseline="0" dirty="0" smtClean="0">
                          <a:latin typeface="Times New Roman" panose="02020603050405020304" pitchFamily="18" charset="0"/>
                          <a:cs typeface="Times New Roman" panose="02020603050405020304" pitchFamily="18" charset="0"/>
                        </a:rPr>
                        <a:t> – 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Group – 2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Group – 2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Group – 3 </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Group – 3</a:t>
                      </a:r>
                      <a:endParaRPr lang="en-US" sz="2400" dirty="0">
                        <a:latin typeface="Times New Roman" panose="02020603050405020304" pitchFamily="18" charset="0"/>
                        <a:cs typeface="Times New Roman" panose="02020603050405020304" pitchFamily="18" charset="0"/>
                      </a:endParaRPr>
                    </a:p>
                  </a:txBody>
                  <a:tcPr/>
                </a:tc>
              </a:tr>
              <a:tr h="3783931">
                <a:tc>
                  <a:txBody>
                    <a:bodyPr/>
                    <a:lstStyle/>
                    <a:p>
                      <a:pPr algn="ctr"/>
                      <a:r>
                        <a:rPr lang="en-US" sz="2400" dirty="0" smtClean="0">
                          <a:latin typeface="Times New Roman" panose="02020603050405020304" pitchFamily="18" charset="0"/>
                          <a:cs typeface="Times New Roman" panose="02020603050405020304" pitchFamily="18" charset="0"/>
                        </a:rPr>
                        <a:t>63.33</a:t>
                      </a:r>
                    </a:p>
                    <a:p>
                      <a:pPr algn="ctr"/>
                      <a:r>
                        <a:rPr lang="en-US" sz="2400" dirty="0" smtClean="0">
                          <a:latin typeface="Times New Roman" panose="02020603050405020304" pitchFamily="18" charset="0"/>
                          <a:cs typeface="Times New Roman" panose="02020603050405020304" pitchFamily="18" charset="0"/>
                        </a:rPr>
                        <a:t>68.32</a:t>
                      </a:r>
                    </a:p>
                    <a:p>
                      <a:pPr algn="ctr"/>
                      <a:r>
                        <a:rPr lang="en-US" sz="2400" dirty="0" smtClean="0">
                          <a:latin typeface="Times New Roman" panose="02020603050405020304" pitchFamily="18" charset="0"/>
                          <a:cs typeface="Times New Roman" panose="02020603050405020304" pitchFamily="18" charset="0"/>
                        </a:rPr>
                        <a:t>86.66</a:t>
                      </a:r>
                    </a:p>
                    <a:p>
                      <a:pPr algn="ctr"/>
                      <a:r>
                        <a:rPr lang="en-US" sz="2400" dirty="0" smtClean="0">
                          <a:latin typeface="Times New Roman" panose="02020603050405020304" pitchFamily="18" charset="0"/>
                          <a:cs typeface="Times New Roman" panose="02020603050405020304" pitchFamily="18" charset="0"/>
                        </a:rPr>
                        <a:t>52.82</a:t>
                      </a:r>
                    </a:p>
                    <a:p>
                      <a:pPr algn="ctr"/>
                      <a:r>
                        <a:rPr lang="en-US" sz="2400" dirty="0" smtClean="0">
                          <a:latin typeface="Times New Roman" panose="02020603050405020304" pitchFamily="18" charset="0"/>
                          <a:cs typeface="Times New Roman" panose="02020603050405020304" pitchFamily="18" charset="0"/>
                        </a:rPr>
                        <a:t>75.01</a:t>
                      </a:r>
                    </a:p>
                    <a:p>
                      <a:pPr algn="ctr"/>
                      <a:r>
                        <a:rPr lang="en-US" sz="2400" dirty="0" smtClean="0">
                          <a:latin typeface="Times New Roman" panose="02020603050405020304" pitchFamily="18" charset="0"/>
                          <a:cs typeface="Times New Roman" panose="02020603050405020304" pitchFamily="18" charset="0"/>
                        </a:rPr>
                        <a:t>57.99</a:t>
                      </a:r>
                    </a:p>
                    <a:p>
                      <a:pPr algn="ctr"/>
                      <a:r>
                        <a:rPr lang="en-US" sz="2400" dirty="0" smtClean="0">
                          <a:latin typeface="Times New Roman" panose="02020603050405020304" pitchFamily="18" charset="0"/>
                          <a:cs typeface="Times New Roman" panose="02020603050405020304" pitchFamily="18" charset="0"/>
                        </a:rPr>
                        <a:t>69.48</a:t>
                      </a:r>
                    </a:p>
                    <a:p>
                      <a:pPr algn="ctr"/>
                      <a:r>
                        <a:rPr lang="en-US" sz="2400" dirty="0" smtClean="0">
                          <a:latin typeface="Times New Roman" panose="02020603050405020304" pitchFamily="18" charset="0"/>
                          <a:cs typeface="Times New Roman" panose="02020603050405020304" pitchFamily="18" charset="0"/>
                        </a:rPr>
                        <a:t>32.68</a:t>
                      </a:r>
                    </a:p>
                    <a:p>
                      <a:pPr algn="ctr"/>
                      <a:r>
                        <a:rPr lang="en-US" sz="2400" dirty="0" smtClean="0">
                          <a:latin typeface="Times New Roman" panose="02020603050405020304" pitchFamily="18" charset="0"/>
                          <a:cs typeface="Times New Roman" panose="02020603050405020304" pitchFamily="18" charset="0"/>
                        </a:rPr>
                        <a:t>60.88</a:t>
                      </a:r>
                    </a:p>
                    <a:p>
                      <a:pPr algn="ctr"/>
                      <a:r>
                        <a:rPr lang="en-US" sz="2400" dirty="0" smtClean="0">
                          <a:latin typeface="Times New Roman" panose="02020603050405020304" pitchFamily="18" charset="0"/>
                          <a:cs typeface="Times New Roman" panose="02020603050405020304" pitchFamily="18" charset="0"/>
                        </a:rPr>
                        <a:t>58.24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45.54</a:t>
                      </a:r>
                    </a:p>
                    <a:p>
                      <a:pPr algn="ctr"/>
                      <a:r>
                        <a:rPr lang="en-US" sz="2400" dirty="0" smtClean="0">
                          <a:latin typeface="Times New Roman" panose="02020603050405020304" pitchFamily="18" charset="0"/>
                          <a:cs typeface="Times New Roman" panose="02020603050405020304" pitchFamily="18" charset="0"/>
                        </a:rPr>
                        <a:t>44.92</a:t>
                      </a:r>
                    </a:p>
                    <a:p>
                      <a:pPr algn="ctr"/>
                      <a:r>
                        <a:rPr lang="en-US" sz="2400" dirty="0" smtClean="0">
                          <a:latin typeface="Times New Roman" panose="02020603050405020304" pitchFamily="18" charset="0"/>
                          <a:cs typeface="Times New Roman" panose="02020603050405020304" pitchFamily="18" charset="0"/>
                        </a:rPr>
                        <a:t>67.04</a:t>
                      </a:r>
                    </a:p>
                    <a:p>
                      <a:pPr algn="ctr"/>
                      <a:r>
                        <a:rPr lang="en-US" sz="2400" dirty="0" smtClean="0">
                          <a:latin typeface="Times New Roman" panose="02020603050405020304" pitchFamily="18" charset="0"/>
                          <a:cs typeface="Times New Roman" panose="02020603050405020304" pitchFamily="18" charset="0"/>
                        </a:rPr>
                        <a:t>62.99</a:t>
                      </a:r>
                    </a:p>
                    <a:p>
                      <a:pPr algn="ctr"/>
                      <a:r>
                        <a:rPr lang="en-US" sz="2400" dirty="0" smtClean="0">
                          <a:latin typeface="Times New Roman" panose="02020603050405020304" pitchFamily="18" charset="0"/>
                          <a:cs typeface="Times New Roman" panose="02020603050405020304" pitchFamily="18" charset="0"/>
                        </a:rPr>
                        <a:t>66.63</a:t>
                      </a:r>
                    </a:p>
                    <a:p>
                      <a:pPr algn="ctr"/>
                      <a:r>
                        <a:rPr lang="en-US" sz="2400" dirty="0" smtClean="0">
                          <a:latin typeface="Times New Roman" panose="02020603050405020304" pitchFamily="18" charset="0"/>
                          <a:cs typeface="Times New Roman" panose="02020603050405020304" pitchFamily="18" charset="0"/>
                        </a:rPr>
                        <a:t>65.53</a:t>
                      </a:r>
                    </a:p>
                    <a:p>
                      <a:pPr algn="ctr"/>
                      <a:r>
                        <a:rPr lang="en-US" sz="2400" dirty="0" smtClean="0">
                          <a:latin typeface="Times New Roman" panose="02020603050405020304" pitchFamily="18" charset="0"/>
                          <a:cs typeface="Times New Roman" panose="02020603050405020304" pitchFamily="18" charset="0"/>
                        </a:rPr>
                        <a:t>59.58</a:t>
                      </a:r>
                    </a:p>
                    <a:p>
                      <a:pPr algn="ctr"/>
                      <a:r>
                        <a:rPr lang="en-US" sz="2400" dirty="0" smtClean="0">
                          <a:latin typeface="Times New Roman" panose="02020603050405020304" pitchFamily="18" charset="0"/>
                          <a:cs typeface="Times New Roman" panose="02020603050405020304" pitchFamily="18" charset="0"/>
                        </a:rPr>
                        <a:t>85.65</a:t>
                      </a:r>
                    </a:p>
                    <a:p>
                      <a:pPr algn="ctr"/>
                      <a:r>
                        <a:rPr lang="en-US" sz="2400" dirty="0" smtClean="0">
                          <a:latin typeface="Times New Roman" panose="02020603050405020304" pitchFamily="18" charset="0"/>
                          <a:cs typeface="Times New Roman" panose="02020603050405020304" pitchFamily="18" charset="0"/>
                        </a:rPr>
                        <a:t>64.55</a:t>
                      </a:r>
                    </a:p>
                    <a:p>
                      <a:pPr algn="ctr"/>
                      <a:r>
                        <a:rPr lang="en-US" sz="2400" dirty="0" smtClean="0">
                          <a:latin typeface="Times New Roman" panose="02020603050405020304" pitchFamily="18" charset="0"/>
                          <a:cs typeface="Times New Roman" panose="02020603050405020304" pitchFamily="18" charset="0"/>
                        </a:rPr>
                        <a:t>83.74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72.85</a:t>
                      </a:r>
                    </a:p>
                    <a:p>
                      <a:pPr algn="ctr"/>
                      <a:r>
                        <a:rPr lang="en-US" sz="2400" dirty="0" smtClean="0">
                          <a:latin typeface="Times New Roman" panose="02020603050405020304" pitchFamily="18" charset="0"/>
                          <a:cs typeface="Times New Roman" panose="02020603050405020304" pitchFamily="18" charset="0"/>
                        </a:rPr>
                        <a:t>88.17</a:t>
                      </a:r>
                    </a:p>
                    <a:p>
                      <a:pPr algn="ctr"/>
                      <a:r>
                        <a:rPr lang="en-US" sz="2400" dirty="0" smtClean="0">
                          <a:latin typeface="Times New Roman" panose="02020603050405020304" pitchFamily="18" charset="0"/>
                          <a:cs typeface="Times New Roman" panose="02020603050405020304" pitchFamily="18" charset="0"/>
                        </a:rPr>
                        <a:t>80.82</a:t>
                      </a:r>
                    </a:p>
                    <a:p>
                      <a:pPr algn="ctr"/>
                      <a:r>
                        <a:rPr lang="en-US" sz="2400" dirty="0" smtClean="0">
                          <a:latin typeface="Times New Roman" panose="02020603050405020304" pitchFamily="18" charset="0"/>
                          <a:cs typeface="Times New Roman" panose="02020603050405020304" pitchFamily="18" charset="0"/>
                        </a:rPr>
                        <a:t>71.27</a:t>
                      </a:r>
                    </a:p>
                    <a:p>
                      <a:pPr algn="ctr"/>
                      <a:r>
                        <a:rPr lang="en-US" sz="2400" dirty="0" smtClean="0">
                          <a:latin typeface="Times New Roman" panose="02020603050405020304" pitchFamily="18" charset="0"/>
                          <a:cs typeface="Times New Roman" panose="02020603050405020304" pitchFamily="18" charset="0"/>
                        </a:rPr>
                        <a:t>81.50</a:t>
                      </a:r>
                    </a:p>
                    <a:p>
                      <a:pPr algn="ctr"/>
                      <a:r>
                        <a:rPr lang="en-US" sz="2400" dirty="0" smtClean="0">
                          <a:latin typeface="Times New Roman" panose="02020603050405020304" pitchFamily="18" charset="0"/>
                          <a:cs typeface="Times New Roman" panose="02020603050405020304" pitchFamily="18" charset="0"/>
                        </a:rPr>
                        <a:t>47.56</a:t>
                      </a:r>
                    </a:p>
                    <a:p>
                      <a:pPr algn="ctr"/>
                      <a:r>
                        <a:rPr lang="en-US" sz="2400" dirty="0" smtClean="0">
                          <a:latin typeface="Times New Roman" panose="02020603050405020304" pitchFamily="18" charset="0"/>
                          <a:cs typeface="Times New Roman" panose="02020603050405020304" pitchFamily="18" charset="0"/>
                        </a:rPr>
                        <a:t>81.04</a:t>
                      </a:r>
                    </a:p>
                    <a:p>
                      <a:pPr algn="ctr"/>
                      <a:r>
                        <a:rPr lang="en-US" sz="2400" dirty="0" smtClean="0">
                          <a:latin typeface="Times New Roman" panose="02020603050405020304" pitchFamily="18" charset="0"/>
                          <a:cs typeface="Times New Roman" panose="02020603050405020304" pitchFamily="18" charset="0"/>
                        </a:rPr>
                        <a:t>81.38</a:t>
                      </a:r>
                    </a:p>
                    <a:p>
                      <a:pPr algn="ctr"/>
                      <a:r>
                        <a:rPr lang="en-US" sz="2400" dirty="0" smtClean="0">
                          <a:latin typeface="Times New Roman" panose="02020603050405020304" pitchFamily="18" charset="0"/>
                          <a:cs typeface="Times New Roman" panose="02020603050405020304" pitchFamily="18" charset="0"/>
                        </a:rPr>
                        <a:t>82.96</a:t>
                      </a:r>
                    </a:p>
                    <a:p>
                      <a:pPr algn="ctr"/>
                      <a:r>
                        <a:rPr lang="en-US" sz="2400" dirty="0" smtClean="0">
                          <a:latin typeface="Times New Roman" panose="02020603050405020304" pitchFamily="18" charset="0"/>
                          <a:cs typeface="Times New Roman" panose="02020603050405020304" pitchFamily="18" charset="0"/>
                        </a:rPr>
                        <a:t>75.98</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77.35</a:t>
                      </a:r>
                    </a:p>
                    <a:p>
                      <a:pPr algn="ctr"/>
                      <a:r>
                        <a:rPr lang="en-US" sz="2400" dirty="0" smtClean="0">
                          <a:latin typeface="Times New Roman" panose="02020603050405020304" pitchFamily="18" charset="0"/>
                          <a:cs typeface="Times New Roman" panose="02020603050405020304" pitchFamily="18" charset="0"/>
                        </a:rPr>
                        <a:t>69.31</a:t>
                      </a:r>
                    </a:p>
                    <a:p>
                      <a:pPr algn="ctr"/>
                      <a:r>
                        <a:rPr lang="en-US" sz="2400" dirty="0" smtClean="0">
                          <a:latin typeface="Times New Roman" panose="02020603050405020304" pitchFamily="18" charset="0"/>
                          <a:cs typeface="Times New Roman" panose="02020603050405020304" pitchFamily="18" charset="0"/>
                        </a:rPr>
                        <a:t>61.69</a:t>
                      </a:r>
                    </a:p>
                    <a:p>
                      <a:pPr algn="ctr"/>
                      <a:r>
                        <a:rPr lang="en-US" sz="2400" dirty="0" smtClean="0">
                          <a:latin typeface="Times New Roman" panose="02020603050405020304" pitchFamily="18" charset="0"/>
                          <a:cs typeface="Times New Roman" panose="02020603050405020304" pitchFamily="18" charset="0"/>
                        </a:rPr>
                        <a:t>64.87</a:t>
                      </a:r>
                    </a:p>
                    <a:p>
                      <a:pPr algn="ctr"/>
                      <a:r>
                        <a:rPr lang="en-US" sz="2400" dirty="0" smtClean="0">
                          <a:latin typeface="Times New Roman" panose="02020603050405020304" pitchFamily="18" charset="0"/>
                          <a:cs typeface="Times New Roman" panose="02020603050405020304" pitchFamily="18" charset="0"/>
                        </a:rPr>
                        <a:t>75.43</a:t>
                      </a:r>
                    </a:p>
                    <a:p>
                      <a:pPr algn="ctr"/>
                      <a:r>
                        <a:rPr lang="en-US" sz="2400" dirty="0" smtClean="0">
                          <a:latin typeface="Times New Roman" panose="02020603050405020304" pitchFamily="18" charset="0"/>
                          <a:cs typeface="Times New Roman" panose="02020603050405020304" pitchFamily="18" charset="0"/>
                        </a:rPr>
                        <a:t>59.83</a:t>
                      </a:r>
                    </a:p>
                    <a:p>
                      <a:pPr algn="ctr"/>
                      <a:r>
                        <a:rPr lang="en-US" sz="2400" dirty="0" smtClean="0">
                          <a:latin typeface="Times New Roman" panose="02020603050405020304" pitchFamily="18" charset="0"/>
                          <a:cs typeface="Times New Roman" panose="02020603050405020304" pitchFamily="18" charset="0"/>
                        </a:rPr>
                        <a:t>89.65</a:t>
                      </a:r>
                    </a:p>
                    <a:p>
                      <a:pPr algn="ctr"/>
                      <a:r>
                        <a:rPr lang="en-US" sz="2400" dirty="0" smtClean="0">
                          <a:latin typeface="Times New Roman" panose="02020603050405020304" pitchFamily="18" charset="0"/>
                          <a:cs typeface="Times New Roman" panose="02020603050405020304" pitchFamily="18" charset="0"/>
                        </a:rPr>
                        <a:t>59.10</a:t>
                      </a:r>
                    </a:p>
                    <a:p>
                      <a:pPr algn="ctr"/>
                      <a:r>
                        <a:rPr lang="en-US" sz="2400" dirty="0" smtClean="0">
                          <a:latin typeface="Times New Roman" panose="02020603050405020304" pitchFamily="18" charset="0"/>
                          <a:cs typeface="Times New Roman" panose="02020603050405020304" pitchFamily="18" charset="0"/>
                        </a:rPr>
                        <a:t>76.14</a:t>
                      </a:r>
                    </a:p>
                    <a:p>
                      <a:pPr algn="ctr"/>
                      <a:r>
                        <a:rPr lang="en-US" sz="2400" dirty="0" smtClean="0">
                          <a:latin typeface="Times New Roman" panose="02020603050405020304" pitchFamily="18" charset="0"/>
                          <a:cs typeface="Times New Roman" panose="02020603050405020304" pitchFamily="18" charset="0"/>
                        </a:rPr>
                        <a:t>74.46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82.33</a:t>
                      </a:r>
                    </a:p>
                    <a:p>
                      <a:pPr algn="ctr"/>
                      <a:r>
                        <a:rPr lang="en-US" sz="2400" dirty="0" smtClean="0">
                          <a:latin typeface="Times New Roman" panose="02020603050405020304" pitchFamily="18" charset="0"/>
                          <a:cs typeface="Times New Roman" panose="02020603050405020304" pitchFamily="18" charset="0"/>
                        </a:rPr>
                        <a:t>89.69</a:t>
                      </a:r>
                    </a:p>
                    <a:p>
                      <a:pPr algn="ctr"/>
                      <a:r>
                        <a:rPr lang="en-US" sz="2400" dirty="0" smtClean="0">
                          <a:latin typeface="Times New Roman" panose="02020603050405020304" pitchFamily="18" charset="0"/>
                          <a:cs typeface="Times New Roman" panose="02020603050405020304" pitchFamily="18" charset="0"/>
                        </a:rPr>
                        <a:t>81.01</a:t>
                      </a:r>
                    </a:p>
                    <a:p>
                      <a:pPr algn="ctr"/>
                      <a:r>
                        <a:rPr lang="en-US" sz="2400" dirty="0" smtClean="0">
                          <a:latin typeface="Times New Roman" panose="02020603050405020304" pitchFamily="18" charset="0"/>
                          <a:cs typeface="Times New Roman" panose="02020603050405020304" pitchFamily="18" charset="0"/>
                        </a:rPr>
                        <a:t>85.09</a:t>
                      </a:r>
                    </a:p>
                    <a:p>
                      <a:pPr algn="ctr"/>
                      <a:r>
                        <a:rPr lang="en-US" sz="2400" dirty="0" smtClean="0">
                          <a:latin typeface="Times New Roman" panose="02020603050405020304" pitchFamily="18" charset="0"/>
                          <a:cs typeface="Times New Roman" panose="02020603050405020304" pitchFamily="18" charset="0"/>
                        </a:rPr>
                        <a:t>74.14</a:t>
                      </a:r>
                    </a:p>
                    <a:p>
                      <a:pPr algn="ctr"/>
                      <a:r>
                        <a:rPr lang="en-US" sz="2400" dirty="0" smtClean="0">
                          <a:latin typeface="Times New Roman" panose="02020603050405020304" pitchFamily="18" charset="0"/>
                          <a:cs typeface="Times New Roman" panose="02020603050405020304" pitchFamily="18" charset="0"/>
                        </a:rPr>
                        <a:t>75.93</a:t>
                      </a:r>
                    </a:p>
                    <a:p>
                      <a:pPr algn="ctr"/>
                      <a:r>
                        <a:rPr lang="en-US" sz="2400" dirty="0" smtClean="0">
                          <a:latin typeface="Times New Roman" panose="02020603050405020304" pitchFamily="18" charset="0"/>
                          <a:cs typeface="Times New Roman" panose="02020603050405020304" pitchFamily="18" charset="0"/>
                        </a:rPr>
                        <a:t>74.74</a:t>
                      </a:r>
                    </a:p>
                    <a:p>
                      <a:pPr algn="ctr"/>
                      <a:r>
                        <a:rPr lang="en-US" sz="2400" dirty="0" smtClean="0">
                          <a:latin typeface="Times New Roman" panose="02020603050405020304" pitchFamily="18" charset="0"/>
                          <a:cs typeface="Times New Roman" panose="02020603050405020304" pitchFamily="18" charset="0"/>
                        </a:rPr>
                        <a:t>81.13</a:t>
                      </a:r>
                    </a:p>
                    <a:p>
                      <a:pPr algn="ctr"/>
                      <a:r>
                        <a:rPr lang="en-US" sz="2400" dirty="0" smtClean="0">
                          <a:latin typeface="Times New Roman" panose="02020603050405020304" pitchFamily="18" charset="0"/>
                          <a:cs typeface="Times New Roman" panose="02020603050405020304" pitchFamily="18" charset="0"/>
                        </a:rPr>
                        <a:t>76.36</a:t>
                      </a:r>
                    </a:p>
                    <a:p>
                      <a:pPr algn="ctr"/>
                      <a:r>
                        <a:rPr lang="en-US" sz="2400" dirty="0" smtClean="0">
                          <a:latin typeface="Times New Roman" panose="02020603050405020304" pitchFamily="18" charset="0"/>
                          <a:cs typeface="Times New Roman" panose="02020603050405020304" pitchFamily="18" charset="0"/>
                        </a:rPr>
                        <a:t>81.77</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83.32</a:t>
                      </a:r>
                    </a:p>
                    <a:p>
                      <a:pPr algn="ctr"/>
                      <a:r>
                        <a:rPr lang="en-US" sz="2400" dirty="0" smtClean="0">
                          <a:latin typeface="Times New Roman" panose="02020603050405020304" pitchFamily="18" charset="0"/>
                          <a:cs typeface="Times New Roman" panose="02020603050405020304" pitchFamily="18" charset="0"/>
                        </a:rPr>
                        <a:t>81.66</a:t>
                      </a:r>
                    </a:p>
                    <a:p>
                      <a:pPr algn="ctr"/>
                      <a:r>
                        <a:rPr lang="en-US" sz="2400" dirty="0" smtClean="0">
                          <a:latin typeface="Times New Roman" panose="02020603050405020304" pitchFamily="18" charset="0"/>
                          <a:cs typeface="Times New Roman" panose="02020603050405020304" pitchFamily="18" charset="0"/>
                        </a:rPr>
                        <a:t>71.77</a:t>
                      </a:r>
                    </a:p>
                    <a:p>
                      <a:pPr algn="ctr"/>
                      <a:r>
                        <a:rPr lang="en-US" sz="2400" dirty="0" smtClean="0">
                          <a:latin typeface="Times New Roman" panose="02020603050405020304" pitchFamily="18" charset="0"/>
                          <a:cs typeface="Times New Roman" panose="02020603050405020304" pitchFamily="18" charset="0"/>
                        </a:rPr>
                        <a:t>81.04</a:t>
                      </a:r>
                    </a:p>
                    <a:p>
                      <a:pPr algn="ctr"/>
                      <a:r>
                        <a:rPr lang="en-US" sz="2400" dirty="0" smtClean="0">
                          <a:latin typeface="Times New Roman" panose="02020603050405020304" pitchFamily="18" charset="0"/>
                          <a:cs typeface="Times New Roman" panose="02020603050405020304" pitchFamily="18" charset="0"/>
                        </a:rPr>
                        <a:t>78.67</a:t>
                      </a:r>
                    </a:p>
                    <a:p>
                      <a:pPr algn="ctr"/>
                      <a:r>
                        <a:rPr lang="en-US" sz="2400" dirty="0" smtClean="0">
                          <a:latin typeface="Times New Roman" panose="02020603050405020304" pitchFamily="18" charset="0"/>
                          <a:cs typeface="Times New Roman" panose="02020603050405020304" pitchFamily="18" charset="0"/>
                        </a:rPr>
                        <a:t>74.86</a:t>
                      </a:r>
                    </a:p>
                    <a:p>
                      <a:pPr algn="ctr"/>
                      <a:r>
                        <a:rPr lang="en-US" sz="2400" dirty="0" smtClean="0">
                          <a:latin typeface="Times New Roman" panose="02020603050405020304" pitchFamily="18" charset="0"/>
                          <a:cs typeface="Times New Roman" panose="02020603050405020304" pitchFamily="18" charset="0"/>
                        </a:rPr>
                        <a:t>77.45</a:t>
                      </a:r>
                    </a:p>
                    <a:p>
                      <a:pPr algn="ctr"/>
                      <a:r>
                        <a:rPr lang="en-US" sz="2400" dirty="0" smtClean="0">
                          <a:latin typeface="Times New Roman" panose="02020603050405020304" pitchFamily="18" charset="0"/>
                          <a:cs typeface="Times New Roman" panose="02020603050405020304" pitchFamily="18" charset="0"/>
                        </a:rPr>
                        <a:t>79.37</a:t>
                      </a:r>
                    </a:p>
                    <a:p>
                      <a:pPr algn="ctr"/>
                      <a:r>
                        <a:rPr lang="en-US" sz="2400" dirty="0" smtClean="0">
                          <a:latin typeface="Times New Roman" panose="02020603050405020304" pitchFamily="18" charset="0"/>
                          <a:cs typeface="Times New Roman" panose="02020603050405020304" pitchFamily="18" charset="0"/>
                        </a:rPr>
                        <a:t>73.89</a:t>
                      </a:r>
                    </a:p>
                    <a:p>
                      <a:pPr algn="ctr"/>
                      <a:r>
                        <a:rPr lang="en-US" sz="2400" dirty="0" smtClean="0">
                          <a:latin typeface="Times New Roman" panose="02020603050405020304" pitchFamily="18" charset="0"/>
                          <a:cs typeface="Times New Roman" panose="02020603050405020304" pitchFamily="18" charset="0"/>
                        </a:rPr>
                        <a:t>81.38</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240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file: exercise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Following are the speeds (in km/</a:t>
            </a:r>
            <a:r>
              <a:rPr lang="en-US" dirty="0" err="1" smtClean="0">
                <a:latin typeface="Times New Roman" panose="02020603050405020304" pitchFamily="18" charset="0"/>
                <a:cs typeface="Times New Roman" panose="02020603050405020304" pitchFamily="18" charset="0"/>
              </a:rPr>
              <a:t>hr</a:t>
            </a:r>
            <a:r>
              <a:rPr lang="en-US" dirty="0" smtClean="0">
                <a:latin typeface="Times New Roman" panose="02020603050405020304" pitchFamily="18" charset="0"/>
                <a:cs typeface="Times New Roman" panose="02020603050405020304" pitchFamily="18" charset="0"/>
              </a:rPr>
              <a:t>) of cars on four different types (road conditions). Using analysis of variance table, test if the road condition differ with accept to average speed. Check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type-1 </a:t>
            </a:r>
            <a:r>
              <a:rPr lang="en-US" smtClean="0">
                <a:latin typeface="Times New Roman" panose="02020603050405020304" pitchFamily="18" charset="0"/>
                <a:cs typeface="Times New Roman" panose="02020603050405020304" pitchFamily="18" charset="0"/>
              </a:rPr>
              <a:t>versus </a:t>
            </a:r>
            <a:r>
              <a:rPr lang="en-US" smtClean="0">
                <a:latin typeface="Times New Roman" panose="02020603050405020304" pitchFamily="18" charset="0"/>
                <a:cs typeface="Times New Roman" panose="02020603050405020304" pitchFamily="18" charset="0"/>
              </a:rPr>
              <a:t>type-4?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ombine </a:t>
            </a:r>
            <a:r>
              <a:rPr lang="en-US" dirty="0" smtClean="0">
                <a:latin typeface="Times New Roman" panose="02020603050405020304" pitchFamily="18" charset="0"/>
                <a:cs typeface="Times New Roman" panose="02020603050405020304" pitchFamily="18" charset="0"/>
              </a:rPr>
              <a:t>type-2 </a:t>
            </a:r>
            <a:r>
              <a:rPr lang="en-US" dirty="0" smtClean="0">
                <a:latin typeface="Times New Roman" panose="02020603050405020304" pitchFamily="18" charset="0"/>
                <a:cs typeface="Times New Roman" panose="02020603050405020304" pitchFamily="18" charset="0"/>
              </a:rPr>
              <a:t>and type-3 and compare with type-1?</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40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smtClean="0">
                <a:solidFill>
                  <a:schemeClr val="lt1"/>
                </a:solidFill>
                <a:latin typeface="Times New Roman" panose="02020603050405020304" pitchFamily="18" charset="0"/>
                <a:ea typeface="Tahoma" panose="020B0604030504040204" pitchFamily="34" charset="0"/>
                <a:cs typeface="Times New Roman" panose="02020603050405020304" pitchFamily="18" charset="0"/>
              </a:rPr>
              <a:t>Data file: exercise</a:t>
            </a:r>
            <a:endPar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4828795"/>
              </p:ext>
            </p:extLst>
          </p:nvPr>
        </p:nvGraphicFramePr>
        <p:xfrm>
          <a:off x="838200" y="1825625"/>
          <a:ext cx="10515600" cy="4609830"/>
        </p:xfrm>
        <a:graphic>
          <a:graphicData uri="http://schemas.openxmlformats.org/drawingml/2006/table">
            <a:tbl>
              <a:tblPr firstRow="1" bandRow="1">
                <a:tableStyleId>{5C22544A-7EE6-4342-B048-85BDC9FD1C3A}</a:tableStyleId>
              </a:tblPr>
              <a:tblGrid>
                <a:gridCol w="2628900"/>
                <a:gridCol w="2628900"/>
                <a:gridCol w="2628900"/>
                <a:gridCol w="2628900"/>
              </a:tblGrid>
              <a:tr h="495030">
                <a:tc>
                  <a:txBody>
                    <a:bodyPr/>
                    <a:lstStyle/>
                    <a:p>
                      <a:pPr algn="ctr"/>
                      <a:r>
                        <a:rPr lang="en-US" sz="2400" dirty="0" smtClean="0">
                          <a:latin typeface="Times New Roman" panose="02020603050405020304" pitchFamily="18" charset="0"/>
                          <a:cs typeface="Times New Roman" panose="02020603050405020304" pitchFamily="18" charset="0"/>
                        </a:rPr>
                        <a:t>Type – 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Type</a:t>
                      </a:r>
                      <a:r>
                        <a:rPr lang="en-US" sz="2400" baseline="0" dirty="0" smtClean="0">
                          <a:latin typeface="Times New Roman" panose="02020603050405020304" pitchFamily="18" charset="0"/>
                          <a:cs typeface="Times New Roman" panose="02020603050405020304" pitchFamily="18" charset="0"/>
                        </a:rPr>
                        <a:t> – 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Typ3 – 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Type – 4 </a:t>
                      </a:r>
                      <a:endParaRPr lang="en-US" sz="2400" dirty="0">
                        <a:latin typeface="Times New Roman" panose="02020603050405020304" pitchFamily="18" charset="0"/>
                        <a:cs typeface="Times New Roman" panose="02020603050405020304" pitchFamily="18" charset="0"/>
                      </a:endParaRPr>
                    </a:p>
                  </a:txBody>
                  <a:tcPr/>
                </a:tc>
              </a:tr>
              <a:tr h="3783931">
                <a:tc>
                  <a:txBody>
                    <a:bodyPr/>
                    <a:lstStyle/>
                    <a:p>
                      <a:pPr algn="ctr"/>
                      <a:r>
                        <a:rPr lang="en-US" sz="2400" dirty="0" smtClean="0">
                          <a:latin typeface="Times New Roman" panose="02020603050405020304" pitchFamily="18" charset="0"/>
                          <a:cs typeface="Times New Roman" panose="02020603050405020304" pitchFamily="18" charset="0"/>
                        </a:rPr>
                        <a:t>77</a:t>
                      </a:r>
                    </a:p>
                    <a:p>
                      <a:pPr algn="ctr"/>
                      <a:r>
                        <a:rPr lang="en-US" sz="2400" dirty="0" smtClean="0">
                          <a:latin typeface="Times New Roman" panose="02020603050405020304" pitchFamily="18" charset="0"/>
                          <a:cs typeface="Times New Roman" panose="02020603050405020304" pitchFamily="18" charset="0"/>
                        </a:rPr>
                        <a:t>70</a:t>
                      </a:r>
                    </a:p>
                    <a:p>
                      <a:pPr algn="ctr"/>
                      <a:r>
                        <a:rPr lang="en-US" sz="2400" dirty="0" smtClean="0">
                          <a:latin typeface="Times New Roman" panose="02020603050405020304" pitchFamily="18" charset="0"/>
                          <a:cs typeface="Times New Roman" panose="02020603050405020304" pitchFamily="18" charset="0"/>
                        </a:rPr>
                        <a:t>63</a:t>
                      </a:r>
                    </a:p>
                    <a:p>
                      <a:pPr algn="ctr"/>
                      <a:r>
                        <a:rPr lang="en-US" sz="2400" dirty="0" smtClean="0">
                          <a:latin typeface="Times New Roman" panose="02020603050405020304" pitchFamily="18" charset="0"/>
                          <a:cs typeface="Times New Roman" panose="02020603050405020304" pitchFamily="18" charset="0"/>
                        </a:rPr>
                        <a:t>84</a:t>
                      </a:r>
                    </a:p>
                    <a:p>
                      <a:pPr algn="ctr"/>
                      <a:r>
                        <a:rPr lang="en-US" sz="2400" dirty="0" smtClean="0">
                          <a:latin typeface="Times New Roman" panose="02020603050405020304" pitchFamily="18" charset="0"/>
                          <a:cs typeface="Times New Roman" panose="02020603050405020304" pitchFamily="18" charset="0"/>
                        </a:rPr>
                        <a:t>96</a:t>
                      </a:r>
                    </a:p>
                    <a:p>
                      <a:pPr algn="ctr"/>
                      <a:r>
                        <a:rPr lang="en-US" sz="2400" dirty="0" smtClean="0">
                          <a:latin typeface="Times New Roman" panose="02020603050405020304" pitchFamily="18" charset="0"/>
                          <a:cs typeface="Times New Roman" panose="02020603050405020304" pitchFamily="18" charset="0"/>
                        </a:rPr>
                        <a:t>81</a:t>
                      </a:r>
                    </a:p>
                    <a:p>
                      <a:pPr algn="ctr"/>
                      <a:r>
                        <a:rPr lang="en-US" sz="2400" dirty="0" smtClean="0">
                          <a:latin typeface="Times New Roman" panose="02020603050405020304" pitchFamily="18" charset="0"/>
                          <a:cs typeface="Times New Roman" panose="02020603050405020304" pitchFamily="18" charset="0"/>
                        </a:rPr>
                        <a:t>88</a:t>
                      </a:r>
                    </a:p>
                    <a:p>
                      <a:pPr algn="ctr"/>
                      <a:r>
                        <a:rPr lang="en-US" sz="2400" dirty="0" smtClean="0">
                          <a:latin typeface="Times New Roman" panose="02020603050405020304" pitchFamily="18" charset="0"/>
                          <a:cs typeface="Times New Roman" panose="02020603050405020304" pitchFamily="18" charset="0"/>
                        </a:rPr>
                        <a:t>75</a:t>
                      </a:r>
                    </a:p>
                    <a:p>
                      <a:pPr algn="ctr"/>
                      <a:r>
                        <a:rPr lang="en-US" sz="2400" dirty="0" smtClean="0">
                          <a:latin typeface="Times New Roman" panose="02020603050405020304" pitchFamily="18" charset="0"/>
                          <a:cs typeface="Times New Roman" panose="02020603050405020304" pitchFamily="18" charset="0"/>
                        </a:rPr>
                        <a:t>92</a:t>
                      </a:r>
                    </a:p>
                    <a:p>
                      <a:pPr algn="ctr"/>
                      <a:r>
                        <a:rPr lang="en-US" sz="2400" dirty="0" smtClean="0">
                          <a:latin typeface="Times New Roman" panose="02020603050405020304" pitchFamily="18" charset="0"/>
                          <a:cs typeface="Times New Roman" panose="02020603050405020304" pitchFamily="18" charset="0"/>
                        </a:rPr>
                        <a:t>82</a:t>
                      </a:r>
                    </a:p>
                    <a:p>
                      <a:pPr algn="ctr"/>
                      <a:r>
                        <a:rPr lang="en-US" sz="2400" dirty="0" smtClean="0">
                          <a:latin typeface="Times New Roman" panose="02020603050405020304" pitchFamily="18" charset="0"/>
                          <a:cs typeface="Times New Roman" panose="02020603050405020304" pitchFamily="18" charset="0"/>
                        </a:rPr>
                        <a:t>94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90</a:t>
                      </a:r>
                    </a:p>
                    <a:p>
                      <a:pPr algn="ctr"/>
                      <a:r>
                        <a:rPr lang="en-US" sz="2400" dirty="0" smtClean="0">
                          <a:latin typeface="Times New Roman" panose="02020603050405020304" pitchFamily="18" charset="0"/>
                          <a:cs typeface="Times New Roman" panose="02020603050405020304" pitchFamily="18" charset="0"/>
                        </a:rPr>
                        <a:t>73</a:t>
                      </a:r>
                    </a:p>
                    <a:p>
                      <a:pPr algn="ctr"/>
                      <a:r>
                        <a:rPr lang="en-US" sz="2400" dirty="0" smtClean="0">
                          <a:latin typeface="Times New Roman" panose="02020603050405020304" pitchFamily="18" charset="0"/>
                          <a:cs typeface="Times New Roman" panose="02020603050405020304" pitchFamily="18" charset="0"/>
                        </a:rPr>
                        <a:t>71</a:t>
                      </a:r>
                    </a:p>
                    <a:p>
                      <a:pPr algn="ctr"/>
                      <a:r>
                        <a:rPr lang="en-US" sz="2400" dirty="0" smtClean="0">
                          <a:latin typeface="Times New Roman" panose="02020603050405020304" pitchFamily="18" charset="0"/>
                          <a:cs typeface="Times New Roman" panose="02020603050405020304" pitchFamily="18" charset="0"/>
                        </a:rPr>
                        <a:t>91</a:t>
                      </a:r>
                    </a:p>
                    <a:p>
                      <a:pPr algn="ctr"/>
                      <a:r>
                        <a:rPr lang="en-US" sz="2400" dirty="0" smtClean="0">
                          <a:latin typeface="Times New Roman" panose="02020603050405020304" pitchFamily="18" charset="0"/>
                          <a:cs typeface="Times New Roman" panose="02020603050405020304" pitchFamily="18" charset="0"/>
                        </a:rPr>
                        <a:t>93</a:t>
                      </a:r>
                    </a:p>
                    <a:p>
                      <a:pPr algn="ctr"/>
                      <a:r>
                        <a:rPr lang="en-US" sz="2400" dirty="0" smtClean="0">
                          <a:latin typeface="Times New Roman" panose="02020603050405020304" pitchFamily="18" charset="0"/>
                          <a:cs typeface="Times New Roman" panose="02020603050405020304" pitchFamily="18" charset="0"/>
                        </a:rPr>
                        <a:t>86</a:t>
                      </a:r>
                    </a:p>
                    <a:p>
                      <a:pPr algn="ctr"/>
                      <a:r>
                        <a:rPr lang="en-US" sz="2400" dirty="0" smtClean="0">
                          <a:latin typeface="Times New Roman" panose="02020603050405020304" pitchFamily="18" charset="0"/>
                          <a:cs typeface="Times New Roman" panose="02020603050405020304" pitchFamily="18" charset="0"/>
                        </a:rPr>
                        <a:t>85</a:t>
                      </a:r>
                    </a:p>
                    <a:p>
                      <a:pPr algn="ctr"/>
                      <a:r>
                        <a:rPr lang="en-US" sz="2400" dirty="0" smtClean="0">
                          <a:latin typeface="Times New Roman" panose="02020603050405020304" pitchFamily="18" charset="0"/>
                          <a:cs typeface="Times New Roman" panose="02020603050405020304" pitchFamily="18" charset="0"/>
                        </a:rPr>
                        <a:t>79</a:t>
                      </a:r>
                    </a:p>
                    <a:p>
                      <a:pPr algn="ctr"/>
                      <a:r>
                        <a:rPr lang="en-US" sz="2400" dirty="0" smtClean="0">
                          <a:latin typeface="Times New Roman" panose="02020603050405020304" pitchFamily="18" charset="0"/>
                          <a:cs typeface="Times New Roman" panose="02020603050405020304" pitchFamily="18" charset="0"/>
                        </a:rPr>
                        <a:t>95</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46</a:t>
                      </a:r>
                    </a:p>
                    <a:p>
                      <a:pPr algn="ctr"/>
                      <a:r>
                        <a:rPr lang="en-US" sz="2400" dirty="0" smtClean="0">
                          <a:latin typeface="Times New Roman" panose="02020603050405020304" pitchFamily="18" charset="0"/>
                          <a:cs typeface="Times New Roman" panose="02020603050405020304" pitchFamily="18" charset="0"/>
                        </a:rPr>
                        <a:t>54</a:t>
                      </a:r>
                    </a:p>
                    <a:p>
                      <a:pPr algn="ctr"/>
                      <a:r>
                        <a:rPr lang="en-US" sz="2400" dirty="0" smtClean="0">
                          <a:latin typeface="Times New Roman" panose="02020603050405020304" pitchFamily="18" charset="0"/>
                          <a:cs typeface="Times New Roman" panose="02020603050405020304" pitchFamily="18" charset="0"/>
                        </a:rPr>
                        <a:t>60</a:t>
                      </a:r>
                    </a:p>
                    <a:p>
                      <a:pPr algn="ctr"/>
                      <a:r>
                        <a:rPr lang="en-US" sz="2400" dirty="0" smtClean="0">
                          <a:latin typeface="Times New Roman" panose="02020603050405020304" pitchFamily="18" charset="0"/>
                          <a:cs typeface="Times New Roman" panose="02020603050405020304" pitchFamily="18" charset="0"/>
                        </a:rPr>
                        <a:t>70</a:t>
                      </a:r>
                    </a:p>
                    <a:p>
                      <a:pPr algn="ctr"/>
                      <a:r>
                        <a:rPr lang="en-US" sz="2400" dirty="0" smtClean="0">
                          <a:latin typeface="Times New Roman" panose="02020603050405020304" pitchFamily="18" charset="0"/>
                          <a:cs typeface="Times New Roman" panose="02020603050405020304" pitchFamily="18" charset="0"/>
                        </a:rPr>
                        <a:t>74</a:t>
                      </a:r>
                    </a:p>
                    <a:p>
                      <a:pPr algn="ctr"/>
                      <a:r>
                        <a:rPr lang="en-US" sz="2400" dirty="0" smtClean="0">
                          <a:latin typeface="Times New Roman" panose="02020603050405020304" pitchFamily="18" charset="0"/>
                          <a:cs typeface="Times New Roman" panose="02020603050405020304" pitchFamily="18" charset="0"/>
                        </a:rPr>
                        <a:t>49</a:t>
                      </a:r>
                    </a:p>
                    <a:p>
                      <a:pPr algn="ctr"/>
                      <a:r>
                        <a:rPr lang="en-US" sz="2400" dirty="0" smtClean="0">
                          <a:latin typeface="Times New Roman" panose="02020603050405020304" pitchFamily="18" charset="0"/>
                          <a:cs typeface="Times New Roman" panose="02020603050405020304" pitchFamily="18" charset="0"/>
                        </a:rPr>
                        <a:t>58</a:t>
                      </a:r>
                    </a:p>
                    <a:p>
                      <a:pPr algn="ctr"/>
                      <a:r>
                        <a:rPr lang="en-US" sz="2400" dirty="0" smtClean="0">
                          <a:latin typeface="Times New Roman" panose="02020603050405020304" pitchFamily="18" charset="0"/>
                          <a:cs typeface="Times New Roman" panose="02020603050405020304" pitchFamily="18" charset="0"/>
                        </a:rPr>
                        <a:t>80</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69</a:t>
                      </a:r>
                    </a:p>
                    <a:p>
                      <a:pPr algn="ctr"/>
                      <a:r>
                        <a:rPr lang="en-US" sz="2400" dirty="0" smtClean="0">
                          <a:latin typeface="Times New Roman" panose="02020603050405020304" pitchFamily="18" charset="0"/>
                          <a:cs typeface="Times New Roman" panose="02020603050405020304" pitchFamily="18" charset="0"/>
                        </a:rPr>
                        <a:t>76</a:t>
                      </a:r>
                    </a:p>
                    <a:p>
                      <a:pPr algn="ctr"/>
                      <a:r>
                        <a:rPr lang="en-US" sz="2400" dirty="0" smtClean="0">
                          <a:latin typeface="Times New Roman" panose="02020603050405020304" pitchFamily="18" charset="0"/>
                          <a:cs typeface="Times New Roman" panose="02020603050405020304" pitchFamily="18" charset="0"/>
                        </a:rPr>
                        <a:t>81</a:t>
                      </a:r>
                    </a:p>
                    <a:p>
                      <a:pPr algn="ctr"/>
                      <a:r>
                        <a:rPr lang="en-US" sz="2400" dirty="0" smtClean="0">
                          <a:latin typeface="Times New Roman" panose="02020603050405020304" pitchFamily="18" charset="0"/>
                          <a:cs typeface="Times New Roman" panose="02020603050405020304" pitchFamily="18" charset="0"/>
                        </a:rPr>
                        <a:t>83</a:t>
                      </a:r>
                    </a:p>
                    <a:p>
                      <a:pPr algn="ctr"/>
                      <a:r>
                        <a:rPr lang="en-US" sz="2400" dirty="0" smtClean="0">
                          <a:latin typeface="Times New Roman" panose="02020603050405020304" pitchFamily="18" charset="0"/>
                          <a:cs typeface="Times New Roman" panose="02020603050405020304" pitchFamily="18" charset="0"/>
                        </a:rPr>
                        <a:t>89</a:t>
                      </a:r>
                    </a:p>
                    <a:p>
                      <a:pPr algn="ctr"/>
                      <a:r>
                        <a:rPr lang="en-US" sz="2400" dirty="0" smtClean="0">
                          <a:latin typeface="Times New Roman" panose="02020603050405020304" pitchFamily="18" charset="0"/>
                          <a:cs typeface="Times New Roman" panose="02020603050405020304" pitchFamily="18" charset="0"/>
                        </a:rPr>
                        <a:t>65</a:t>
                      </a:r>
                    </a:p>
                    <a:p>
                      <a:pPr algn="ctr"/>
                      <a:r>
                        <a:rPr lang="en-US" sz="2400" dirty="0" smtClean="0">
                          <a:latin typeface="Times New Roman" panose="02020603050405020304" pitchFamily="18" charset="0"/>
                          <a:cs typeface="Times New Roman" panose="02020603050405020304" pitchFamily="18" charset="0"/>
                        </a:rPr>
                        <a:t>72</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p>
                    <a:p>
                      <a:pPr algn="ct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6049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Analysis of Variance for One or Two Way Classification: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When in example, if we have </a:t>
            </a:r>
            <a:r>
              <a:rPr lang="en-US" b="1" dirty="0">
                <a:latin typeface="Times New Roman" panose="02020603050405020304" pitchFamily="18" charset="0"/>
                <a:cs typeface="Times New Roman" panose="02020603050405020304" pitchFamily="18" charset="0"/>
              </a:rPr>
              <a:t>3 and more than 3 data</a:t>
            </a:r>
            <a:r>
              <a:rPr lang="en-US" dirty="0">
                <a:latin typeface="Times New Roman" panose="02020603050405020304" pitchFamily="18" charset="0"/>
                <a:cs typeface="Times New Roman" panose="02020603050405020304" pitchFamily="18" charset="0"/>
              </a:rPr>
              <a:t>, we use </a:t>
            </a:r>
            <a:r>
              <a:rPr lang="en-US" b="1" dirty="0">
                <a:latin typeface="Times New Roman" panose="02020603050405020304" pitchFamily="18" charset="0"/>
                <a:cs typeface="Times New Roman" panose="02020603050405020304" pitchFamily="18" charset="0"/>
              </a:rPr>
              <a:t>one way</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two way</a:t>
            </a:r>
            <a:r>
              <a:rPr lang="en-US" dirty="0">
                <a:latin typeface="Times New Roman" panose="02020603050405020304" pitchFamily="18" charset="0"/>
                <a:cs typeface="Times New Roman" panose="02020603050405020304" pitchFamily="18" charset="0"/>
              </a:rPr>
              <a:t> classification</a:t>
            </a:r>
            <a:r>
              <a:rPr lang="en-US" dirty="0" smtClean="0">
                <a:latin typeface="Times New Roman" panose="02020603050405020304" pitchFamily="18" charset="0"/>
                <a:cs typeface="Times New Roman" panose="02020603050405020304" pitchFamily="18" charset="0"/>
              </a:rPr>
              <a:t>.</a:t>
            </a:r>
          </a:p>
          <a:p>
            <a:pPr marL="0" indent="0">
              <a:buNone/>
            </a:pPr>
            <a:r>
              <a:rPr lang="en-US" b="1" u="sng" dirty="0">
                <a:latin typeface="Times New Roman" panose="02020603050405020304" pitchFamily="18" charset="0"/>
                <a:cs typeface="Times New Roman" panose="02020603050405020304" pitchFamily="18" charset="0"/>
              </a:rPr>
              <a:t>Step – 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Write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μ</a:t>
            </a:r>
            <a:r>
              <a:rPr lang="en-US" baseline="-25000"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 μ</a:t>
            </a:r>
            <a:r>
              <a:rPr lang="en-US" baseline="-25000"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 μ</a:t>
            </a:r>
            <a:r>
              <a:rPr lang="en-US" baseline="-25000" dirty="0">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v/s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μ</a:t>
            </a:r>
            <a:r>
              <a:rPr lang="en-US" baseline="-25000" dirty="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  μ</a:t>
            </a:r>
            <a:r>
              <a:rPr lang="en-US" baseline="-25000"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  μ</a:t>
            </a:r>
            <a:r>
              <a:rPr lang="en-US" baseline="-25000" dirty="0">
                <a:latin typeface="Times New Roman" panose="02020603050405020304" pitchFamily="18" charset="0"/>
                <a:cs typeface="Times New Roman" panose="02020603050405020304" pitchFamily="18" charset="0"/>
              </a:rPr>
              <a:t> </a:t>
            </a:r>
            <a:r>
              <a:rPr lang="en-US" baseline="-25000" dirty="0" smtClean="0">
                <a:latin typeface="Times New Roman" panose="02020603050405020304" pitchFamily="18" charset="0"/>
                <a:cs typeface="Times New Roman" panose="02020603050405020304" pitchFamily="18" charset="0"/>
              </a:rPr>
              <a:t>3</a:t>
            </a:r>
          </a:p>
          <a:p>
            <a:pPr marL="0" indent="0">
              <a:buNone/>
            </a:pPr>
            <a:r>
              <a:rPr lang="en-US" b="1" u="sng" dirty="0" smtClean="0">
                <a:latin typeface="Times New Roman" panose="02020603050405020304" pitchFamily="18" charset="0"/>
                <a:cs typeface="Times New Roman" panose="02020603050405020304" pitchFamily="18" charset="0"/>
              </a:rPr>
              <a:t>Step – 2</a:t>
            </a:r>
            <a:r>
              <a:rPr lang="en-US" b="1" dirty="0" smtClean="0">
                <a:latin typeface="Times New Roman" panose="02020603050405020304" pitchFamily="18" charset="0"/>
                <a:cs typeface="Times New Roman" panose="02020603050405020304" pitchFamily="18" charset="0"/>
              </a:rPr>
              <a:t>: Correction Factor (C. F.) = </a:t>
            </a:r>
            <a:r>
              <a:rPr lang="en-US" dirty="0" smtClean="0">
                <a:latin typeface="Times New Roman" panose="02020603050405020304" pitchFamily="18" charset="0"/>
                <a:cs typeface="Times New Roman" panose="02020603050405020304" pitchFamily="18" charset="0"/>
              </a:rPr>
              <a:t>T</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/N</a:t>
            </a:r>
          </a:p>
          <a:p>
            <a:pPr marL="0" indent="0">
              <a:buNone/>
            </a:pPr>
            <a:r>
              <a:rPr lang="en-US" b="1" u="sng" dirty="0">
                <a:latin typeface="Times New Roman" panose="02020603050405020304" pitchFamily="18" charset="0"/>
                <a:cs typeface="Times New Roman" panose="02020603050405020304" pitchFamily="18" charset="0"/>
              </a:rPr>
              <a:t>Step – 3</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Total </a:t>
            </a:r>
            <a:r>
              <a:rPr lang="en-US" b="1" dirty="0">
                <a:latin typeface="Times New Roman" panose="02020603050405020304" pitchFamily="18" charset="0"/>
                <a:cs typeface="Times New Roman" panose="02020603050405020304" pitchFamily="18" charset="0"/>
              </a:rPr>
              <a:t>Sum of Squares (T.S.S.)</a:t>
            </a:r>
            <a:r>
              <a:rPr lang="en-US" dirty="0">
                <a:latin typeface="Times New Roman" panose="02020603050405020304" pitchFamily="18" charset="0"/>
                <a:cs typeface="Times New Roman" panose="02020603050405020304" pitchFamily="18" charset="0"/>
              </a:rPr>
              <a:t> = ∑ ∑ x</a:t>
            </a:r>
            <a:r>
              <a:rPr lang="en-US" baseline="-25000" dirty="0">
                <a:latin typeface="Times New Roman" panose="02020603050405020304" pitchFamily="18" charset="0"/>
                <a:cs typeface="Times New Roman" panose="02020603050405020304" pitchFamily="18" charset="0"/>
              </a:rPr>
              <a:t>ij</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C.F. </a:t>
            </a:r>
          </a:p>
          <a:p>
            <a:pPr marL="0" indent="0">
              <a:buNone/>
            </a:pPr>
            <a:r>
              <a:rPr lang="en-US" b="1" u="sng" dirty="0">
                <a:latin typeface="Times New Roman" panose="02020603050405020304" pitchFamily="18" charset="0"/>
                <a:cs typeface="Times New Roman" panose="02020603050405020304" pitchFamily="18" charset="0"/>
              </a:rPr>
              <a:t>Step – 4</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Total </a:t>
            </a:r>
            <a:r>
              <a:rPr lang="en-US" b="1" dirty="0">
                <a:latin typeface="Times New Roman" panose="02020603050405020304" pitchFamily="18" charset="0"/>
                <a:cs typeface="Times New Roman" panose="02020603050405020304" pitchFamily="18" charset="0"/>
              </a:rPr>
              <a:t>Sum of Squares due to Row (R.S.S</a:t>
            </a:r>
            <a:r>
              <a:rPr lang="en-US" b="1"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Σ</a:t>
            </a:r>
            <a:r>
              <a:rPr lang="en-US" dirty="0" smtClean="0">
                <a:latin typeface="Times New Roman" panose="02020603050405020304" pitchFamily="18" charset="0"/>
                <a:cs typeface="Times New Roman" panose="02020603050405020304" pitchFamily="18" charset="0"/>
              </a:rPr>
              <a:t>R</a:t>
            </a:r>
            <a:r>
              <a:rPr lang="en-US" baseline="-25000" dirty="0"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k</a:t>
            </a:r>
            <a:r>
              <a:rPr lang="en-US" baseline="-25000" dirty="0" err="1" smtClean="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 </a:t>
            </a:r>
            <a:r>
              <a:rPr lang="en-US" baseline="300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 F.</a:t>
            </a:r>
            <a:endParaRPr lang="en-US" baseline="-25000" dirty="0" smtClean="0">
              <a:latin typeface="Times New Roman" panose="02020603050405020304" pitchFamily="18" charset="0"/>
              <a:cs typeface="Times New Roman" panose="02020603050405020304" pitchFamily="18" charset="0"/>
            </a:endParaRPr>
          </a:p>
          <a:p>
            <a:pPr marL="0" indent="0">
              <a:buNone/>
            </a:pPr>
            <a:r>
              <a:rPr lang="en-US" b="1" u="sng" dirty="0">
                <a:latin typeface="Times New Roman" panose="02020603050405020304" pitchFamily="18" charset="0"/>
                <a:cs typeface="Times New Roman" panose="02020603050405020304" pitchFamily="18" charset="0"/>
              </a:rPr>
              <a:t>Step – 5</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Total </a:t>
            </a:r>
            <a:r>
              <a:rPr lang="en-US" b="1" dirty="0">
                <a:latin typeface="Times New Roman" panose="02020603050405020304" pitchFamily="18" charset="0"/>
                <a:cs typeface="Times New Roman" panose="02020603050405020304" pitchFamily="18" charset="0"/>
              </a:rPr>
              <a:t>Sum of Squares due to Column (C.S.S</a:t>
            </a:r>
            <a:r>
              <a:rPr lang="en-US" b="1" dirty="0" smtClean="0">
                <a:latin typeface="Times New Roman" panose="02020603050405020304" pitchFamily="18" charset="0"/>
                <a:cs typeface="Times New Roman" panose="02020603050405020304" pitchFamily="18" charset="0"/>
              </a:rPr>
              <a:t>.) = </a:t>
            </a:r>
            <a:r>
              <a:rPr lang="el-GR" dirty="0" smtClean="0">
                <a:latin typeface="Times New Roman" panose="02020603050405020304" pitchFamily="18" charset="0"/>
                <a:cs typeface="Times New Roman" panose="02020603050405020304" pitchFamily="18" charset="0"/>
              </a:rPr>
              <a:t>Σ</a:t>
            </a:r>
            <a:r>
              <a:rPr lang="en-US" dirty="0" smtClean="0">
                <a:latin typeface="Times New Roman" panose="02020603050405020304" pitchFamily="18" charset="0"/>
                <a:cs typeface="Times New Roman" panose="02020603050405020304" pitchFamily="18" charset="0"/>
              </a:rPr>
              <a:t>C</a:t>
            </a:r>
            <a:r>
              <a:rPr lang="en-US" baseline="-25000" dirty="0" smtClean="0">
                <a:latin typeface="Times New Roman" panose="02020603050405020304" pitchFamily="18" charset="0"/>
                <a:cs typeface="Times New Roman" panose="02020603050405020304" pitchFamily="18" charset="0"/>
              </a:rPr>
              <a:t>i</a:t>
            </a:r>
            <a:r>
              <a:rPr lang="en-US" baseline="30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k</a:t>
            </a:r>
            <a:r>
              <a:rPr lang="en-US" baseline="-25000" dirty="0" err="1"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 </a:t>
            </a:r>
            <a:r>
              <a:rPr lang="en-US" baseline="30000"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CF</a:t>
            </a:r>
          </a:p>
          <a:p>
            <a:pPr marL="0" indent="0">
              <a:buNone/>
            </a:pPr>
            <a:r>
              <a:rPr lang="en-US" b="1" u="sng" dirty="0">
                <a:latin typeface="Times New Roman" panose="02020603050405020304" pitchFamily="18" charset="0"/>
                <a:cs typeface="Times New Roman" panose="02020603050405020304" pitchFamily="18" charset="0"/>
              </a:rPr>
              <a:t>Step – 6</a:t>
            </a:r>
            <a:r>
              <a:rPr lang="en-US" b="1" dirty="0">
                <a:latin typeface="Times New Roman" panose="02020603050405020304" pitchFamily="18" charset="0"/>
                <a:cs typeface="Times New Roman" panose="02020603050405020304" pitchFamily="18" charset="0"/>
              </a:rPr>
              <a:t>:  Error Sum of Squares (E.S.S.) = </a:t>
            </a:r>
            <a:r>
              <a:rPr lang="en-US" dirty="0">
                <a:latin typeface="Times New Roman" panose="02020603050405020304" pitchFamily="18" charset="0"/>
                <a:cs typeface="Times New Roman" panose="02020603050405020304" pitchFamily="18" charset="0"/>
              </a:rPr>
              <a:t>T.S.S. – (R.S.S. + C.S.S.)</a:t>
            </a:r>
          </a:p>
          <a:p>
            <a:pPr marL="0" indent="0">
              <a:buNone/>
            </a:pPr>
            <a:endParaRPr lang="en-US" baseline="-250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5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US" dirty="0">
                <a:solidFill>
                  <a:schemeClr val="lt1"/>
                </a:solidFill>
                <a:latin typeface="Times New Roman" panose="02020603050405020304" pitchFamily="18" charset="0"/>
                <a:ea typeface="Tahoma" panose="020B0604030504040204" pitchFamily="34" charset="0"/>
                <a:cs typeface="Times New Roman" panose="02020603050405020304" pitchFamily="18" charset="0"/>
              </a:rPr>
              <a:t>Analysis of Variance for One or Two Way Classification: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Step – 7:  TWO ANOVA </a:t>
            </a:r>
            <a:r>
              <a:rPr lang="en-US" b="1" dirty="0" smtClean="0">
                <a:latin typeface="Times New Roman" panose="02020603050405020304" pitchFamily="18" charset="0"/>
                <a:cs typeface="Times New Roman" panose="02020603050405020304" pitchFamily="18" charset="0"/>
              </a:rPr>
              <a:t>TABLE</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b="1" dirty="0"/>
              <a:t>Note: </a:t>
            </a:r>
            <a:r>
              <a:rPr lang="en-US" dirty="0"/>
              <a:t>If we have </a:t>
            </a:r>
            <a:r>
              <a:rPr lang="en-US" b="1" dirty="0"/>
              <a:t>one way classification</a:t>
            </a:r>
            <a:r>
              <a:rPr lang="en-US" dirty="0"/>
              <a:t> then we have </a:t>
            </a:r>
            <a:r>
              <a:rPr lang="en-US" b="1" dirty="0"/>
              <a:t>either row wise or column </a:t>
            </a:r>
            <a:r>
              <a:rPr lang="en-US" b="1" dirty="0" smtClean="0"/>
              <a:t>wise</a:t>
            </a:r>
            <a:r>
              <a:rPr lang="en-US" dirty="0" smtClean="0"/>
              <a:t> </a:t>
            </a:r>
            <a:r>
              <a:rPr lang="en-US" b="1" dirty="0" smtClean="0"/>
              <a:t>value</a:t>
            </a:r>
            <a:r>
              <a:rPr lang="en-US" dirty="0" smtClean="0"/>
              <a:t> </a:t>
            </a:r>
            <a:r>
              <a:rPr lang="en-US" b="1" dirty="0"/>
              <a:t>in</a:t>
            </a:r>
            <a:r>
              <a:rPr lang="en-US" dirty="0"/>
              <a:t> </a:t>
            </a:r>
            <a:r>
              <a:rPr lang="en-US" b="1" dirty="0"/>
              <a:t>calculation</a:t>
            </a:r>
            <a:r>
              <a:rPr lang="en-US" dirty="0"/>
              <a:t> and also </a:t>
            </a:r>
            <a:r>
              <a:rPr lang="en-US" b="1" dirty="0"/>
              <a:t>in table</a:t>
            </a:r>
            <a:r>
              <a:rPr lang="en-US" dirty="0"/>
              <a:t> means </a:t>
            </a:r>
            <a:r>
              <a:rPr lang="en-US" b="1" dirty="0"/>
              <a:t>R.S.S. or C.S.S.</a:t>
            </a:r>
            <a:r>
              <a:rPr lang="en-US" dirty="0"/>
              <a:t> </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37131100"/>
              </p:ext>
            </p:extLst>
          </p:nvPr>
        </p:nvGraphicFramePr>
        <p:xfrm>
          <a:off x="838201" y="2434109"/>
          <a:ext cx="10515598" cy="2367136"/>
        </p:xfrm>
        <a:graphic>
          <a:graphicData uri="http://schemas.openxmlformats.org/drawingml/2006/table">
            <a:tbl>
              <a:tblPr firstRow="1" firstCol="1" lastRow="1" lastCol="1" bandRow="1" bandCol="1">
                <a:tableStyleId>{5C22544A-7EE6-4342-B048-85BDC9FD1C3A}</a:tableStyleId>
              </a:tblPr>
              <a:tblGrid>
                <a:gridCol w="2330002"/>
                <a:gridCol w="1346504"/>
                <a:gridCol w="1976616"/>
                <a:gridCol w="3426136"/>
                <a:gridCol w="790646"/>
                <a:gridCol w="645694"/>
              </a:tblGrid>
              <a:tr h="408904">
                <a:tc>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Source of Variation</a:t>
                      </a:r>
                      <a:endParaRPr lang="en-US" sz="1600" dirty="0">
                        <a:effectLst/>
                        <a:latin typeface="Times New Roman" panose="02020603050405020304" pitchFamily="18" charset="0"/>
                        <a:ea typeface="Times New Roman" panose="02020603050405020304" pitchFamily="18" charset="0"/>
                        <a:cs typeface="Device Font 10cpi"/>
                      </a:endParaRPr>
                    </a:p>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(S.V.)</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Sum of </a:t>
                      </a:r>
                      <a:r>
                        <a:rPr lang="en-US" sz="1600" b="1" dirty="0" smtClean="0">
                          <a:effectLst/>
                          <a:latin typeface="Times New Roman" panose="02020603050405020304" pitchFamily="18" charset="0"/>
                          <a:ea typeface="Times New Roman" panose="02020603050405020304" pitchFamily="18" charset="0"/>
                          <a:cs typeface="Device Font 10cpi"/>
                        </a:rPr>
                        <a:t>Squares (</a:t>
                      </a:r>
                      <a:r>
                        <a:rPr lang="en-US" sz="1600" b="1" dirty="0">
                          <a:effectLst/>
                          <a:latin typeface="Times New Roman" panose="02020603050405020304" pitchFamily="18" charset="0"/>
                          <a:ea typeface="Times New Roman" panose="02020603050405020304" pitchFamily="18" charset="0"/>
                          <a:cs typeface="Device Font 10cpi"/>
                        </a:rPr>
                        <a:t>S.S)</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b="1">
                          <a:effectLst/>
                          <a:latin typeface="Times New Roman" panose="02020603050405020304" pitchFamily="18" charset="0"/>
                          <a:ea typeface="Times New Roman" panose="02020603050405020304" pitchFamily="18" charset="0"/>
                          <a:cs typeface="Device Font 10cpi"/>
                        </a:rPr>
                        <a:t>Degree of Freedom</a:t>
                      </a:r>
                      <a:endParaRPr lang="en-US" sz="1600">
                        <a:effectLst/>
                        <a:latin typeface="Times New Roman" panose="02020603050405020304" pitchFamily="18" charset="0"/>
                        <a:ea typeface="Times New Roman" panose="02020603050405020304" pitchFamily="18" charset="0"/>
                        <a:cs typeface="Device Font 10cpi"/>
                      </a:endParaRPr>
                    </a:p>
                    <a:p>
                      <a:pPr marL="0" marR="0" algn="ctr">
                        <a:spcBef>
                          <a:spcPts val="0"/>
                        </a:spcBef>
                        <a:spcAft>
                          <a:spcPts val="0"/>
                        </a:spcAft>
                      </a:pPr>
                      <a:r>
                        <a:rPr lang="en-US" sz="1600" b="1">
                          <a:effectLst/>
                          <a:latin typeface="Times New Roman" panose="02020603050405020304" pitchFamily="18" charset="0"/>
                          <a:ea typeface="Times New Roman" panose="02020603050405020304" pitchFamily="18" charset="0"/>
                          <a:cs typeface="Device Font 10cpi"/>
                        </a:rPr>
                        <a:t>(d. f.)</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Mean sum of </a:t>
                      </a:r>
                      <a:endParaRPr lang="en-US" sz="1600" dirty="0">
                        <a:effectLst/>
                        <a:latin typeface="Times New Roman" panose="02020603050405020304" pitchFamily="18" charset="0"/>
                        <a:ea typeface="Times New Roman" panose="02020603050405020304" pitchFamily="18" charset="0"/>
                        <a:cs typeface="Device Font 10cpi"/>
                      </a:endParaRPr>
                    </a:p>
                    <a:p>
                      <a:pPr marL="0" marR="0" algn="ctr">
                        <a:spcBef>
                          <a:spcPts val="0"/>
                        </a:spcBef>
                        <a:spcAft>
                          <a:spcPts val="0"/>
                        </a:spcAft>
                      </a:pPr>
                      <a:r>
                        <a:rPr lang="en-US" sz="1600" b="1" dirty="0" smtClean="0">
                          <a:effectLst/>
                          <a:latin typeface="Times New Roman" panose="02020603050405020304" pitchFamily="18" charset="0"/>
                          <a:ea typeface="Times New Roman" panose="02020603050405020304" pitchFamily="18" charset="0"/>
                          <a:cs typeface="Device Font 10cpi"/>
                        </a:rPr>
                        <a:t>Squares (</a:t>
                      </a:r>
                      <a:r>
                        <a:rPr lang="en-US" sz="1600" b="1" dirty="0">
                          <a:effectLst/>
                          <a:latin typeface="Times New Roman" panose="02020603050405020304" pitchFamily="18" charset="0"/>
                          <a:ea typeface="Times New Roman" panose="02020603050405020304" pitchFamily="18" charset="0"/>
                          <a:cs typeface="Device Font 10cpi"/>
                        </a:rPr>
                        <a:t>M.S.S</a:t>
                      </a:r>
                      <a:r>
                        <a:rPr lang="en-US" sz="1600" b="1" dirty="0" smtClean="0">
                          <a:effectLst/>
                          <a:latin typeface="Times New Roman" panose="02020603050405020304" pitchFamily="18" charset="0"/>
                          <a:ea typeface="Times New Roman" panose="02020603050405020304" pitchFamily="18" charset="0"/>
                          <a:cs typeface="Device Font 10cpi"/>
                        </a:rPr>
                        <a:t>.)</a:t>
                      </a:r>
                    </a:p>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b="1">
                          <a:effectLst/>
                          <a:latin typeface="Times New Roman" panose="02020603050405020304" pitchFamily="18" charset="0"/>
                          <a:ea typeface="Times New Roman" panose="02020603050405020304" pitchFamily="18" charset="0"/>
                          <a:cs typeface="Device Font 10cpi"/>
                        </a:rPr>
                        <a:t> </a:t>
                      </a:r>
                      <a:endParaRPr lang="en-US" sz="1600">
                        <a:effectLst/>
                        <a:latin typeface="Times New Roman" panose="02020603050405020304" pitchFamily="18" charset="0"/>
                        <a:ea typeface="Times New Roman" panose="02020603050405020304" pitchFamily="18" charset="0"/>
                        <a:cs typeface="Device Font 10cpi"/>
                      </a:endParaRPr>
                    </a:p>
                    <a:p>
                      <a:pPr marL="0" marR="0" algn="ctr">
                        <a:spcBef>
                          <a:spcPts val="0"/>
                        </a:spcBef>
                        <a:spcAft>
                          <a:spcPts val="0"/>
                        </a:spcAft>
                      </a:pPr>
                      <a:r>
                        <a:rPr lang="en-US" sz="1600" b="1">
                          <a:effectLst/>
                          <a:latin typeface="Times New Roman" panose="02020603050405020304" pitchFamily="18" charset="0"/>
                          <a:ea typeface="Times New Roman" panose="02020603050405020304" pitchFamily="18" charset="0"/>
                          <a:cs typeface="Device Font 10cpi"/>
                        </a:rPr>
                        <a:t>Fc</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 </a:t>
                      </a:r>
                      <a:endParaRPr lang="en-US" sz="1600" dirty="0">
                        <a:effectLst/>
                        <a:latin typeface="Times New Roman" panose="02020603050405020304" pitchFamily="18" charset="0"/>
                        <a:ea typeface="Times New Roman" panose="02020603050405020304" pitchFamily="18" charset="0"/>
                        <a:cs typeface="Device Font 10cpi"/>
                      </a:endParaRPr>
                    </a:p>
                    <a:p>
                      <a:pPr marL="0" marR="0" algn="ctr">
                        <a:spcBef>
                          <a:spcPts val="0"/>
                        </a:spcBef>
                        <a:spcAft>
                          <a:spcPts val="0"/>
                        </a:spcAft>
                      </a:pPr>
                      <a:r>
                        <a:rPr lang="en-US" sz="1600" b="1" dirty="0">
                          <a:effectLst/>
                          <a:latin typeface="Times New Roman" panose="02020603050405020304" pitchFamily="18" charset="0"/>
                          <a:ea typeface="Times New Roman" panose="02020603050405020304" pitchFamily="18" charset="0"/>
                          <a:cs typeface="Device Font 10cpi"/>
                        </a:rPr>
                        <a:t>Ft</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r>
              <a:tr h="408904">
                <a:tc>
                  <a:txBody>
                    <a:bodyPr/>
                    <a:lstStyle/>
                    <a:p>
                      <a:pPr marL="0" marR="0" algn="just">
                        <a:spcBef>
                          <a:spcPts val="0"/>
                        </a:spcBef>
                        <a:spcAft>
                          <a:spcPts val="0"/>
                        </a:spcAft>
                      </a:pPr>
                      <a:r>
                        <a:rPr lang="en-US" sz="1600" dirty="0">
                          <a:effectLst/>
                        </a:rPr>
                        <a:t>Due to </a:t>
                      </a:r>
                      <a:r>
                        <a:rPr lang="en-US" sz="1600" dirty="0" smtClean="0">
                          <a:effectLst/>
                        </a:rPr>
                        <a:t>Rows/within</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R.S.S.</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h – 1 </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R.S.S. / h – 1 = x</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x / z</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just">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r>
              <a:tr h="408904">
                <a:tc>
                  <a:txBody>
                    <a:bodyPr/>
                    <a:lstStyle/>
                    <a:p>
                      <a:pPr marL="0" marR="0" algn="just">
                        <a:spcBef>
                          <a:spcPts val="0"/>
                        </a:spcBef>
                        <a:spcAft>
                          <a:spcPts val="0"/>
                        </a:spcAft>
                      </a:pPr>
                      <a:r>
                        <a:rPr lang="en-US" sz="1600" dirty="0">
                          <a:effectLst/>
                        </a:rPr>
                        <a:t>Due to </a:t>
                      </a:r>
                      <a:r>
                        <a:rPr lang="en-US" sz="1600" dirty="0" smtClean="0">
                          <a:effectLst/>
                        </a:rPr>
                        <a:t>Columns/between</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C.S.S.</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k – 1</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C.S.S. / k – 1 = y</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a:effectLst/>
                        </a:rPr>
                        <a:t>y / z</a:t>
                      </a:r>
                      <a:endParaRPr lang="en-US" sz="160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just">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r>
              <a:tr h="408904">
                <a:tc>
                  <a:txBody>
                    <a:bodyPr/>
                    <a:lstStyle/>
                    <a:p>
                      <a:pPr marL="0" marR="0" algn="just">
                        <a:spcBef>
                          <a:spcPts val="0"/>
                        </a:spcBef>
                        <a:spcAft>
                          <a:spcPts val="0"/>
                        </a:spcAft>
                      </a:pPr>
                      <a:r>
                        <a:rPr lang="en-US" sz="1600" dirty="0">
                          <a:effectLst/>
                        </a:rPr>
                        <a:t>Due to </a:t>
                      </a:r>
                      <a:r>
                        <a:rPr lang="en-US" sz="1600" dirty="0" smtClean="0">
                          <a:effectLst/>
                        </a:rPr>
                        <a:t>Errors/residuals</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dirty="0">
                          <a:effectLst/>
                        </a:rPr>
                        <a:t>E.S.S.</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dirty="0">
                          <a:effectLst/>
                        </a:rPr>
                        <a:t>(h – 1)( k – 1)</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dirty="0">
                          <a:effectLst/>
                        </a:rPr>
                        <a:t>E.S.S. / (h – 1)( k – 1) = z</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rowSpan="2" gridSpan="2">
                  <a:txBody>
                    <a:bodyPr/>
                    <a:lstStyle/>
                    <a:p>
                      <a:pPr marL="0" marR="0" algn="just">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rowSpan="2" hMerge="1">
                  <a:txBody>
                    <a:bodyPr/>
                    <a:lstStyle/>
                    <a:p>
                      <a:endParaRPr lang="en-US"/>
                    </a:p>
                  </a:txBody>
                  <a:tcPr/>
                </a:tc>
              </a:tr>
              <a:tr h="408904">
                <a:tc>
                  <a:txBody>
                    <a:bodyPr/>
                    <a:lstStyle/>
                    <a:p>
                      <a:pPr marL="0" marR="0" algn="just">
                        <a:spcBef>
                          <a:spcPts val="0"/>
                        </a:spcBef>
                        <a:spcAft>
                          <a:spcPts val="0"/>
                        </a:spcAft>
                      </a:pPr>
                      <a:r>
                        <a:rPr lang="en-US" sz="1600" dirty="0" smtClean="0">
                          <a:effectLst/>
                        </a:rPr>
                        <a:t>Total variations</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dirty="0">
                          <a:effectLst/>
                        </a:rPr>
                        <a:t>T.S.S.</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ctr">
                        <a:spcBef>
                          <a:spcPts val="0"/>
                        </a:spcBef>
                        <a:spcAft>
                          <a:spcPts val="0"/>
                        </a:spcAft>
                      </a:pPr>
                      <a:r>
                        <a:rPr lang="en-US" sz="1600" dirty="0" err="1">
                          <a:effectLst/>
                        </a:rPr>
                        <a:t>hk</a:t>
                      </a:r>
                      <a:r>
                        <a:rPr lang="en-US" sz="1600" dirty="0">
                          <a:effectLst/>
                        </a:rPr>
                        <a:t> – 1</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a:txBody>
                    <a:bodyPr/>
                    <a:lstStyle/>
                    <a:p>
                      <a:pPr marL="0" marR="0" algn="just">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cs typeface="Device Font 10cpi"/>
                      </a:endParaRPr>
                    </a:p>
                  </a:txBody>
                  <a:tcPr marL="68580" marR="68580" marT="0" marB="0"/>
                </a:tc>
                <a:tc gridSpan="2" vMerge="1">
                  <a:txBody>
                    <a:bodyPr/>
                    <a:lstStyle/>
                    <a:p>
                      <a:endParaRPr lang="en-US"/>
                    </a:p>
                  </a:txBody>
                  <a:tcPr/>
                </a:tc>
                <a:tc hMerge="1" vMerge="1">
                  <a:txBody>
                    <a:bodyPr/>
                    <a:lstStyle/>
                    <a:p>
                      <a:endParaRPr lang="en-US"/>
                    </a:p>
                  </a:txBody>
                  <a:tcPr/>
                </a:tc>
              </a:tr>
            </a:tbl>
          </a:graphicData>
        </a:graphic>
      </p:graphicFrame>
    </p:spTree>
    <p:extLst>
      <p:ext uri="{BB962C8B-B14F-4D97-AF65-F5344CB8AC3E}">
        <p14:creationId xmlns:p14="http://schemas.microsoft.com/office/powerpoint/2010/main" val="239640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Planned contrasts and post hoc multiple comparison tests: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your analysis you should decide which is the most appropriate test for your data.</a:t>
            </a:r>
          </a:p>
          <a:p>
            <a:pPr algn="just"/>
            <a:r>
              <a:rPr lang="en-US" dirty="0" smtClean="0">
                <a:latin typeface="Times New Roman" panose="02020603050405020304" pitchFamily="18" charset="0"/>
                <a:cs typeface="Times New Roman" panose="02020603050405020304" pitchFamily="18" charset="0"/>
              </a:rPr>
              <a:t>A general ‘rule of thumb’ would be if you are testing a specific hypothesis, </a:t>
            </a:r>
            <a:r>
              <a:rPr lang="en-US" b="1" dirty="0" smtClean="0">
                <a:latin typeface="Times New Roman" panose="02020603050405020304" pitchFamily="18" charset="0"/>
                <a:cs typeface="Times New Roman" panose="02020603050405020304" pitchFamily="18" charset="0"/>
              </a:rPr>
              <a:t>planned contrasts</a:t>
            </a:r>
            <a:r>
              <a:rPr lang="en-US" dirty="0" smtClean="0">
                <a:latin typeface="Times New Roman" panose="02020603050405020304" pitchFamily="18" charset="0"/>
                <a:cs typeface="Times New Roman" panose="02020603050405020304" pitchFamily="18" charset="0"/>
              </a:rPr>
              <a:t> might be the most appropriate.</a:t>
            </a:r>
          </a:p>
          <a:p>
            <a:pPr algn="just"/>
            <a:r>
              <a:rPr lang="en-US" dirty="0" smtClean="0">
                <a:latin typeface="Times New Roman" panose="02020603050405020304" pitchFamily="18" charset="0"/>
                <a:cs typeface="Times New Roman" panose="02020603050405020304" pitchFamily="18" charset="0"/>
              </a:rPr>
              <a:t>If you are unsure of the directionally of your test, employing  pairwise comparisons via a </a:t>
            </a:r>
            <a:r>
              <a:rPr lang="en-US" b="1" dirty="0" smtClean="0">
                <a:latin typeface="Times New Roman" panose="02020603050405020304" pitchFamily="18" charset="0"/>
                <a:cs typeface="Times New Roman" panose="02020603050405020304" pitchFamily="18" charset="0"/>
              </a:rPr>
              <a:t>post hoc test</a:t>
            </a:r>
            <a:r>
              <a:rPr lang="en-US" dirty="0" smtClean="0">
                <a:latin typeface="Times New Roman" panose="02020603050405020304" pitchFamily="18" charset="0"/>
                <a:cs typeface="Times New Roman" panose="02020603050405020304" pitchFamily="18" charset="0"/>
              </a:rPr>
              <a:t> may be the most suitable option.</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29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Planned contrasts: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If you wish to make use of planned contrasts with this method, the following procedure, which is unique to this method, should be adopted.</a:t>
            </a:r>
          </a:p>
          <a:p>
            <a:pPr algn="just"/>
            <a:r>
              <a:rPr lang="en-US" dirty="0" smtClean="0">
                <a:latin typeface="Times New Roman" panose="02020603050405020304" pitchFamily="18" charset="0"/>
                <a:cs typeface="Times New Roman" panose="02020603050405020304" pitchFamily="18" charset="0"/>
              </a:rPr>
              <a:t>It is necessary to weight the groups using coefficients that total zero.</a:t>
            </a:r>
          </a:p>
          <a:p>
            <a:pPr algn="just"/>
            <a:r>
              <a:rPr lang="en-US" dirty="0" smtClean="0">
                <a:latin typeface="Times New Roman" panose="02020603050405020304" pitchFamily="18" charset="0"/>
                <a:cs typeface="Times New Roman" panose="02020603050405020304" pitchFamily="18" charset="0"/>
              </a:rPr>
              <a:t>Such planned contrasts tell which groups to combiner and which to compare.</a:t>
            </a:r>
          </a:p>
          <a:p>
            <a:pPr algn="just"/>
            <a:r>
              <a:rPr lang="en-US" dirty="0" smtClean="0">
                <a:latin typeface="Times New Roman" panose="02020603050405020304" pitchFamily="18" charset="0"/>
                <a:cs typeface="Times New Roman" panose="02020603050405020304" pitchFamily="18" charset="0"/>
              </a:rPr>
              <a:t>We choose the values of the coefficients to weight the groups according to the following rules:</a:t>
            </a:r>
          </a:p>
          <a:p>
            <a:pPr marL="514350" indent="-514350" algn="just">
              <a:buFont typeface="+mj-lt"/>
              <a:buAutoNum type="arabicPeriod"/>
            </a:pPr>
            <a:r>
              <a:rPr lang="en-US" dirty="0" smtClean="0">
                <a:latin typeface="Times New Roman" panose="02020603050405020304" pitchFamily="18" charset="0"/>
                <a:cs typeface="Times New Roman" panose="02020603050405020304" pitchFamily="18" charset="0"/>
              </a:rPr>
              <a:t>Coefficients for groups on one side of the comparison have positive coefficients (+) and coefficients on the other side have negative coefficients (-).</a:t>
            </a:r>
          </a:p>
          <a:p>
            <a:pPr marL="514350" indent="-514350" algn="just">
              <a:buFont typeface="+mj-lt"/>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64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Planned contrasts: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2. It is necessary to weight the groups using coefficients that total zero.</a:t>
            </a:r>
          </a:p>
          <a:p>
            <a:pPr marL="0" indent="0" algn="just">
              <a:buNone/>
            </a:pPr>
            <a:r>
              <a:rPr lang="en-US" dirty="0" smtClean="0">
                <a:latin typeface="Times New Roman" panose="02020603050405020304" pitchFamily="18" charset="0"/>
                <a:cs typeface="Times New Roman" panose="02020603050405020304" pitchFamily="18" charset="0"/>
              </a:rPr>
              <a:t>3. Both sides of the coefficients are weighted equally, so if two groups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are given +1 on one side of the comparison, the other side of the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comparison must have a weight of -2. </a:t>
            </a:r>
          </a:p>
          <a:p>
            <a:pPr marL="0" indent="0" algn="just">
              <a:buNone/>
            </a:pPr>
            <a:r>
              <a:rPr lang="en-US" dirty="0" smtClean="0">
                <a:latin typeface="Times New Roman" panose="02020603050405020304" pitchFamily="18" charset="0"/>
                <a:cs typeface="Times New Roman" panose="02020603050405020304" pitchFamily="18" charset="0"/>
              </a:rPr>
              <a:t>4. Our chosen comparison is to contrast the combined effects of groups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one and two against three (first and last letter against no letter).</a:t>
            </a:r>
          </a:p>
          <a:p>
            <a:pPr marL="0" indent="0" algn="just">
              <a:buNone/>
            </a:pPr>
            <a:r>
              <a:rPr lang="en-US" dirty="0" smtClean="0">
                <a:latin typeface="Times New Roman" panose="02020603050405020304" pitchFamily="18" charset="0"/>
                <a:cs typeface="Times New Roman" panose="02020603050405020304" pitchFamily="18" charset="0"/>
              </a:rPr>
              <a:t>5. For this combination we need to assign the coefficient of -1 to each of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first two groups and combine their effects against the third group </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 which we assign the coefficients +2.</a:t>
            </a:r>
          </a:p>
        </p:txBody>
      </p:sp>
    </p:spTree>
    <p:extLst>
      <p:ext uri="{BB962C8B-B14F-4D97-AF65-F5344CB8AC3E}">
        <p14:creationId xmlns:p14="http://schemas.microsoft.com/office/powerpoint/2010/main" val="16073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1000"/>
                                        <p:tgtEl>
                                          <p:spTgt spid="3">
                                            <p:txEl>
                                              <p:pRg st="8" end="8"/>
                                            </p:txEl>
                                          </p:spTgt>
                                        </p:tgtEl>
                                      </p:cBhvr>
                                    </p:animEffect>
                                    <p:anim calcmode="lin" valueType="num">
                                      <p:cBhvr>
                                        <p:cTn id="6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latin typeface="Times New Roman" panose="02020603050405020304" pitchFamily="18" charset="0"/>
                <a:ea typeface="Tahoma" panose="020B0604030504040204" pitchFamily="34" charset="0"/>
                <a:cs typeface="Times New Roman" panose="02020603050405020304" pitchFamily="18" charset="0"/>
              </a:rPr>
              <a:t>Post hoc tests:</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If your analysis is best served by post hoc multiple pairwise comparisons, then the post hoc option is the most efficient way to generate these as part of ANOVA procedure.</a:t>
            </a:r>
          </a:p>
          <a:p>
            <a:pPr algn="just"/>
            <a:r>
              <a:rPr lang="en-US" dirty="0" smtClean="0">
                <a:latin typeface="Times New Roman" panose="02020603050405020304" pitchFamily="18" charset="0"/>
                <a:cs typeface="Times New Roman" panose="02020603050405020304" pitchFamily="18" charset="0"/>
              </a:rPr>
              <a:t>There are advantages and disadvantages of the different post hoc tests. We recommend the Tukey as it controls the overall Type-I error rate and is reasonably powerful.</a:t>
            </a:r>
          </a:p>
          <a:p>
            <a:pPr marL="0" indent="0" algn="just">
              <a:buNone/>
            </a:pP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66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2725</Words>
  <Application>Microsoft Office PowerPoint</Application>
  <PresentationFormat>Widescreen</PresentationFormat>
  <Paragraphs>511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Device Font 10cpi</vt:lpstr>
      <vt:lpstr>Tahoma</vt:lpstr>
      <vt:lpstr>Times New Roman</vt:lpstr>
      <vt:lpstr>Office Theme</vt:lpstr>
      <vt:lpstr>St. Xavier’s College</vt:lpstr>
      <vt:lpstr>One factor analysis of variance: Introduction</vt:lpstr>
      <vt:lpstr>One factor analysis of variance: Assumption</vt:lpstr>
      <vt:lpstr>Analysis of Variance for One or Two Way Classification:</vt:lpstr>
      <vt:lpstr>Analysis of Variance for One or Two Way Classification:</vt:lpstr>
      <vt:lpstr>Planned contrasts and post hoc multiple comparison tests:</vt:lpstr>
      <vt:lpstr>Planned contrasts:</vt:lpstr>
      <vt:lpstr>Planned contrasts:</vt:lpstr>
      <vt:lpstr>Post hoc tests:</vt:lpstr>
      <vt:lpstr>One factor independent analysis of variance: Example</vt:lpstr>
      <vt:lpstr>One factor independent analysis of variance: Example </vt:lpstr>
      <vt:lpstr>Data Entry</vt:lpstr>
      <vt:lpstr>Procedure: Multiple comparison (post hoc)</vt:lpstr>
      <vt:lpstr>Homogeneity of variance test</vt:lpstr>
      <vt:lpstr>Procedure for ANOVA</vt:lpstr>
      <vt:lpstr>Post hoc comparison: Tukey test</vt:lpstr>
      <vt:lpstr>Mean values for each grouping variables</vt:lpstr>
      <vt:lpstr>Graphical Presentation</vt:lpstr>
      <vt:lpstr>One factor independent analysis of variance: Exercise</vt:lpstr>
      <vt:lpstr>One factor independent analysis of variance: Exercise</vt:lpstr>
      <vt:lpstr>Data file: contrast comparison</vt:lpstr>
      <vt:lpstr>Data file</vt:lpstr>
      <vt:lpstr>Data Entry</vt:lpstr>
      <vt:lpstr>Data Entry</vt:lpstr>
      <vt:lpstr>Procedure: Multiple comparisons (contrast)</vt:lpstr>
      <vt:lpstr>Procedure: Multiple comparisons (contrast)</vt:lpstr>
      <vt:lpstr>Contrast Interpretation</vt:lpstr>
      <vt:lpstr>Contrast Interpretation</vt:lpstr>
      <vt:lpstr>Data file: exercise</vt:lpstr>
      <vt:lpstr>Data file: exercise</vt:lpstr>
      <vt:lpstr>Data file: exercise</vt:lpstr>
      <vt:lpstr>Data file: exercise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Xavier’s College</dc:title>
  <dc:creator>parmar kirtan</dc:creator>
  <cp:lastModifiedBy>parmar kirtan</cp:lastModifiedBy>
  <cp:revision>130</cp:revision>
  <dcterms:created xsi:type="dcterms:W3CDTF">2016-12-15T14:16:20Z</dcterms:created>
  <dcterms:modified xsi:type="dcterms:W3CDTF">2019-12-18T04:09:51Z</dcterms:modified>
</cp:coreProperties>
</file>