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71" r:id="rId8"/>
    <p:sldId id="272" r:id="rId9"/>
    <p:sldId id="266" r:id="rId10"/>
    <p:sldId id="267" r:id="rId11"/>
    <p:sldId id="273" r:id="rId12"/>
    <p:sldId id="274" r:id="rId13"/>
    <p:sldId id="268" r:id="rId14"/>
    <p:sldId id="269" r:id="rId15"/>
    <p:sldId id="270"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FF8941-5DB0-402C-9E92-CFB715EC526E}"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301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FF8941-5DB0-402C-9E92-CFB715EC526E}"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127644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FF8941-5DB0-402C-9E92-CFB715EC526E}"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87359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FF8941-5DB0-402C-9E92-CFB715EC526E}"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186548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FF8941-5DB0-402C-9E92-CFB715EC526E}"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381884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FF8941-5DB0-402C-9E92-CFB715EC526E}"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367550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FF8941-5DB0-402C-9E92-CFB715EC526E}" type="datetimeFigureOut">
              <a:rPr lang="en-US" smtClean="0"/>
              <a:t>09-Jan-17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356933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FF8941-5DB0-402C-9E92-CFB715EC526E}" type="datetimeFigureOut">
              <a:rPr lang="en-US" smtClean="0"/>
              <a:t>09-Jan-17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419866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F8941-5DB0-402C-9E92-CFB715EC526E}" type="datetimeFigureOut">
              <a:rPr lang="en-US" smtClean="0"/>
              <a:t>09-Jan-17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157035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F8941-5DB0-402C-9E92-CFB715EC526E}"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261677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F8941-5DB0-402C-9E92-CFB715EC526E}"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EA976-5A76-4BFF-8F67-9DC84A3A1C65}" type="slidenum">
              <a:rPr lang="en-US" smtClean="0"/>
              <a:t>‹#›</a:t>
            </a:fld>
            <a:endParaRPr lang="en-US"/>
          </a:p>
        </p:txBody>
      </p:sp>
    </p:spTree>
    <p:extLst>
      <p:ext uri="{BB962C8B-B14F-4D97-AF65-F5344CB8AC3E}">
        <p14:creationId xmlns:p14="http://schemas.microsoft.com/office/powerpoint/2010/main" val="427850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F8941-5DB0-402C-9E92-CFB715EC526E}" type="datetimeFigureOut">
              <a:rPr lang="en-US" smtClean="0"/>
              <a:t>09-Jan-17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EA976-5A76-4BFF-8F67-9DC84A3A1C65}" type="slidenum">
              <a:rPr lang="en-US" smtClean="0"/>
              <a:t>‹#›</a:t>
            </a:fld>
            <a:endParaRPr lang="en-US"/>
          </a:p>
        </p:txBody>
      </p:sp>
    </p:spTree>
    <p:extLst>
      <p:ext uri="{BB962C8B-B14F-4D97-AF65-F5344CB8AC3E}">
        <p14:creationId xmlns:p14="http://schemas.microsoft.com/office/powerpoint/2010/main" val="335242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cs typeface="Times New Roman" panose="02020603050405020304" pitchFamily="18" charset="0"/>
              </a:rPr>
              <a:t>St. Xavier’s College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style>
          <a:lnRef idx="3">
            <a:schemeClr val="lt1"/>
          </a:lnRef>
          <a:fillRef idx="1">
            <a:schemeClr val="accent1"/>
          </a:fillRef>
          <a:effectRef idx="1">
            <a:schemeClr val="accent1"/>
          </a:effectRef>
          <a:fontRef idx="minor">
            <a:schemeClr val="lt1"/>
          </a:fontRef>
        </p:style>
        <p:txBody>
          <a:bodyPr>
            <a:normAutofit/>
          </a:bodyPr>
          <a:lstStyle/>
          <a:p>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M. Sc. BDA</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212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We can see from the Test of </a:t>
            </a:r>
            <a:r>
              <a:rPr lang="en-US" b="1" dirty="0" smtClean="0">
                <a:latin typeface="Times New Roman" panose="02020603050405020304" pitchFamily="18" charset="0"/>
                <a:cs typeface="Times New Roman" panose="02020603050405020304" pitchFamily="18" charset="0"/>
              </a:rPr>
              <a:t>Between Subjects Effects </a:t>
            </a:r>
            <a:r>
              <a:rPr lang="en-US" dirty="0" smtClean="0">
                <a:latin typeface="Times New Roman" panose="02020603050405020304" pitchFamily="18" charset="0"/>
                <a:cs typeface="Times New Roman" panose="02020603050405020304" pitchFamily="18" charset="0"/>
              </a:rPr>
              <a:t>table that for our factor ‘experience’ we have not found a significant main effect, F(1, 20) = 1.667, p &gt; 0.05.</a:t>
            </a:r>
          </a:p>
          <a:p>
            <a:pPr algn="just"/>
            <a:r>
              <a:rPr lang="en-US" dirty="0" smtClean="0">
                <a:latin typeface="Times New Roman" panose="02020603050405020304" pitchFamily="18" charset="0"/>
                <a:cs typeface="Times New Roman" panose="02020603050405020304" pitchFamily="18" charset="0"/>
              </a:rPr>
              <a:t>We have found a significant main effect for our factor ‘machine’,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e. whether our participants were using old or new machinery.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F(1, 20) = 53. 519, p &lt; 0.001.</a:t>
            </a:r>
          </a:p>
          <a:p>
            <a:pPr algn="just"/>
            <a:r>
              <a:rPr lang="en-US" dirty="0" smtClean="0">
                <a:latin typeface="Times New Roman" panose="02020603050405020304" pitchFamily="18" charset="0"/>
                <a:cs typeface="Times New Roman" panose="02020603050405020304" pitchFamily="18" charset="0"/>
              </a:rPr>
              <a:t>Our results also indicate a significant interaction between our two factors F(1, 20) = 66.852, p &lt; 0.001.</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57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Graphical Presentation</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boxplot(</a:t>
            </a:r>
            <a:r>
              <a:rPr lang="en-US" dirty="0" err="1" smtClean="0">
                <a:latin typeface="Times New Roman" panose="02020603050405020304" pitchFamily="18" charset="0"/>
                <a:cs typeface="Times New Roman" panose="02020603050405020304" pitchFamily="18" charset="0"/>
              </a:rPr>
              <a:t>errors~person</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machine,data</a:t>
            </a:r>
            <a:r>
              <a:rPr lang="en-US" dirty="0" smtClean="0">
                <a:latin typeface="Times New Roman" panose="02020603050405020304" pitchFamily="18" charset="0"/>
                <a:cs typeface="Times New Roman" panose="02020603050405020304" pitchFamily="18" charset="0"/>
              </a:rPr>
              <a:t>=ex2)</a:t>
            </a:r>
          </a:p>
          <a:p>
            <a:r>
              <a:rPr lang="en-US" dirty="0" smtClean="0">
                <a:latin typeface="Times New Roman" panose="02020603050405020304" pitchFamily="18" charset="0"/>
                <a:cs typeface="Times New Roman" panose="02020603050405020304" pitchFamily="18" charset="0"/>
              </a:rPr>
              <a:t>title(</a:t>
            </a:r>
            <a:r>
              <a:rPr lang="en-US" dirty="0" err="1" smtClean="0">
                <a:latin typeface="Times New Roman" panose="02020603050405020304" pitchFamily="18" charset="0"/>
                <a:cs typeface="Times New Roman" panose="02020603050405020304" pitchFamily="18" charset="0"/>
              </a:rPr>
              <a:t>xlab</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Intersaction</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ylab</a:t>
            </a:r>
            <a:r>
              <a:rPr lang="en-US" dirty="0" smtClean="0">
                <a:latin typeface="Times New Roman" panose="02020603050405020304" pitchFamily="18" charset="0"/>
                <a:cs typeface="Times New Roman" panose="02020603050405020304" pitchFamily="18" charset="0"/>
              </a:rPr>
              <a:t>=‘Errors’)</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21000"/>
            <a:ext cx="10515600" cy="3569952"/>
          </a:xfrm>
          <a:prstGeom prst="rect">
            <a:avLst/>
          </a:prstGeom>
        </p:spPr>
      </p:pic>
    </p:spTree>
    <p:extLst>
      <p:ext uri="{BB962C8B-B14F-4D97-AF65-F5344CB8AC3E}">
        <p14:creationId xmlns:p14="http://schemas.microsoft.com/office/powerpoint/2010/main" val="330377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Graphical Presentation</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t>Interaction.plot</a:t>
            </a:r>
            <a:r>
              <a:rPr lang="en-US" dirty="0" smtClean="0"/>
              <a:t>(</a:t>
            </a:r>
            <a:r>
              <a:rPr lang="en-US" dirty="0" err="1" smtClean="0"/>
              <a:t>person,machine,errors,col</a:t>
            </a:r>
            <a:r>
              <a:rPr lang="en-US" dirty="0" smtClean="0"/>
              <a:t>=c(‘</a:t>
            </a:r>
            <a:r>
              <a:rPr lang="en-US" dirty="0" err="1" smtClean="0"/>
              <a:t>red’,’blue</a:t>
            </a:r>
            <a:r>
              <a:rPr lang="en-US" dirty="0" smtClean="0"/>
              <a:t>’)</a:t>
            </a:r>
          </a:p>
          <a:p>
            <a:r>
              <a:rPr lang="en-US" dirty="0" smtClean="0"/>
              <a:t>with(ex2, </a:t>
            </a:r>
            <a:r>
              <a:rPr lang="en-US" dirty="0" err="1" smtClean="0"/>
              <a:t>tapply</a:t>
            </a:r>
            <a:r>
              <a:rPr lang="en-US" dirty="0" smtClean="0"/>
              <a:t>(errors, machine, </a:t>
            </a:r>
            <a:r>
              <a:rPr lang="en-US" dirty="0"/>
              <a:t>sum))</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794714"/>
            <a:ext cx="10515601" cy="3517185"/>
          </a:xfrm>
          <a:prstGeom prst="rect">
            <a:avLst/>
          </a:prstGeom>
        </p:spPr>
      </p:pic>
    </p:spTree>
    <p:extLst>
      <p:ext uri="{BB962C8B-B14F-4D97-AF65-F5344CB8AC3E}">
        <p14:creationId xmlns:p14="http://schemas.microsoft.com/office/powerpoint/2010/main" val="124254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We can see from the interaction plot that the experienced workers, not surprisingly, made the fewest errors on the old machine, but made the most errors on the new machine.</a:t>
            </a:r>
          </a:p>
          <a:p>
            <a:pPr algn="just"/>
            <a:r>
              <a:rPr lang="en-US" dirty="0" smtClean="0">
                <a:latin typeface="Times New Roman" panose="02020603050405020304" pitchFamily="18" charset="0"/>
                <a:cs typeface="Times New Roman" panose="02020603050405020304" pitchFamily="18" charset="0"/>
              </a:rPr>
              <a:t>The novice workers appear to perform with equal accuracy on both machines.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474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Assume that you are studying the effects of observing violent acts on subsequent aggressive behavior. </a:t>
            </a:r>
          </a:p>
          <a:p>
            <a:pPr algn="just"/>
            <a:r>
              <a:rPr lang="en-US" dirty="0" smtClean="0">
                <a:latin typeface="Times New Roman" panose="02020603050405020304" pitchFamily="18" charset="0"/>
                <a:cs typeface="Times New Roman" panose="02020603050405020304" pitchFamily="18" charset="0"/>
              </a:rPr>
              <a:t>You are interested in the kind of violence observed: a violent cartoon versus a video of real action violence.9</a:t>
            </a:r>
          </a:p>
          <a:p>
            <a:pPr algn="just"/>
            <a:r>
              <a:rPr lang="en-US" dirty="0" smtClean="0">
                <a:latin typeface="Times New Roman" panose="02020603050405020304" pitchFamily="18" charset="0"/>
                <a:cs typeface="Times New Roman" panose="02020603050405020304" pitchFamily="18" charset="0"/>
              </a:rPr>
              <a:t>A second factor is the amount of time one is exposed to violence: ten minutes or thirty minutes.</a:t>
            </a:r>
          </a:p>
          <a:p>
            <a:pPr algn="just"/>
            <a:r>
              <a:rPr lang="en-US" dirty="0" smtClean="0">
                <a:latin typeface="Times New Roman" panose="02020603050405020304" pitchFamily="18" charset="0"/>
                <a:cs typeface="Times New Roman" panose="02020603050405020304" pitchFamily="18" charset="0"/>
              </a:rPr>
              <a:t>You randomly assign 8 children to each group. After the child watches the violent carton or action video, the child plays a Tetris like computer video game for thirty minutes.</a:t>
            </a:r>
          </a:p>
          <a:p>
            <a:pPr algn="just"/>
            <a:r>
              <a:rPr lang="en-US" dirty="0" smtClean="0">
                <a:latin typeface="Times New Roman" panose="02020603050405020304" pitchFamily="18" charset="0"/>
                <a:cs typeface="Times New Roman" panose="02020603050405020304" pitchFamily="18" charset="0"/>
              </a:rPr>
              <a:t>The game provides options for points without interfering with the other player. The program provides 100 opportunities for the player to make an aggressive choice and records the number of times the child choses an aggressive when the game provides the choice.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696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repeated measures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838200" y="1798979"/>
          <a:ext cx="10515600" cy="5059021"/>
        </p:xfrm>
        <a:graphic>
          <a:graphicData uri="http://schemas.openxmlformats.org/drawingml/2006/table">
            <a:tbl>
              <a:tblPr firstRow="1" bandRow="1">
                <a:tableStyleId>{5C22544A-7EE6-4342-B048-85BDC9FD1C3A}</a:tableStyleId>
              </a:tblPr>
              <a:tblGrid>
                <a:gridCol w="2628900"/>
                <a:gridCol w="2628900"/>
                <a:gridCol w="2628900"/>
                <a:gridCol w="2628900"/>
              </a:tblGrid>
              <a:tr h="281453">
                <a:tc>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endParaRPr lang="en-US" sz="1200">
                        <a:latin typeface="Times New Roman" panose="02020603050405020304" pitchFamily="18" charset="0"/>
                        <a:cs typeface="Times New Roman" panose="02020603050405020304" pitchFamily="18" charset="0"/>
                      </a:endParaRPr>
                    </a:p>
                  </a:txBody>
                  <a:tcPr/>
                </a:tc>
                <a:tc gridSpan="2">
                  <a:txBody>
                    <a:bodyPr/>
                    <a:lstStyle/>
                    <a:p>
                      <a:pPr algn="ctr"/>
                      <a:r>
                        <a:rPr lang="en-US" sz="1200" dirty="0" smtClean="0">
                          <a:latin typeface="Times New Roman" panose="02020603050405020304" pitchFamily="18" charset="0"/>
                          <a:cs typeface="Times New Roman" panose="02020603050405020304" pitchFamily="18" charset="0"/>
                        </a:rPr>
                        <a:t>Kind</a:t>
                      </a:r>
                      <a:r>
                        <a:rPr lang="en-US" sz="1200" baseline="0" dirty="0" smtClean="0">
                          <a:latin typeface="Times New Roman" panose="02020603050405020304" pitchFamily="18" charset="0"/>
                          <a:cs typeface="Times New Roman" panose="02020603050405020304" pitchFamily="18" charset="0"/>
                        </a:rPr>
                        <a:t> of Violence</a:t>
                      </a:r>
                      <a:endParaRPr lang="en-US" sz="12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r>
              <a:tr h="281453">
                <a:tc>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endParaRPr lang="en-US" sz="1200">
                        <a:latin typeface="Times New Roman" panose="02020603050405020304" pitchFamily="18" charset="0"/>
                        <a:cs typeface="Times New Roman" panose="02020603050405020304" pitchFamily="18" charset="0"/>
                      </a:endParaRPr>
                    </a:p>
                  </a:txBody>
                  <a:tcPr/>
                </a:tc>
                <a:tc>
                  <a:txBody>
                    <a:bodyPr/>
                    <a:lstStyle/>
                    <a:p>
                      <a:pPr algn="ctr"/>
                      <a:r>
                        <a:rPr lang="en-US" sz="1200" b="1" dirty="0" smtClean="0">
                          <a:latin typeface="Times New Roman" panose="02020603050405020304" pitchFamily="18" charset="0"/>
                          <a:cs typeface="Times New Roman" panose="02020603050405020304" pitchFamily="18" charset="0"/>
                        </a:rPr>
                        <a:t>Cartoon</a:t>
                      </a:r>
                      <a:endParaRPr 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smtClean="0">
                          <a:latin typeface="Times New Roman" panose="02020603050405020304" pitchFamily="18" charset="0"/>
                          <a:cs typeface="Times New Roman" panose="02020603050405020304" pitchFamily="18" charset="0"/>
                        </a:rPr>
                        <a:t>Real Action</a:t>
                      </a:r>
                      <a:endParaRPr lang="en-US" sz="1200" b="1" dirty="0">
                        <a:latin typeface="Times New Roman" panose="02020603050405020304" pitchFamily="18" charset="0"/>
                        <a:cs typeface="Times New Roman" panose="02020603050405020304" pitchFamily="18" charset="0"/>
                      </a:endParaRPr>
                    </a:p>
                  </a:txBody>
                  <a:tcPr/>
                </a:tc>
              </a:tr>
              <a:tr h="281453">
                <a:tc rowSpan="16">
                  <a:txBody>
                    <a:bodyPr/>
                    <a:lstStyle/>
                    <a:p>
                      <a:pPr algn="ctr"/>
                      <a:r>
                        <a:rPr lang="en-US" sz="1200" dirty="0" smtClean="0">
                          <a:latin typeface="Times New Roman" panose="02020603050405020304" pitchFamily="18" charset="0"/>
                          <a:cs typeface="Times New Roman" panose="02020603050405020304" pitchFamily="18" charset="0"/>
                        </a:rPr>
                        <a:t>Time</a:t>
                      </a:r>
                      <a:endParaRPr lang="en-US" sz="1200" dirty="0">
                        <a:latin typeface="Times New Roman" panose="02020603050405020304" pitchFamily="18" charset="0"/>
                        <a:cs typeface="Times New Roman" panose="02020603050405020304" pitchFamily="18" charset="0"/>
                      </a:endParaRPr>
                    </a:p>
                  </a:txBody>
                  <a:tcPr anchor="ctr"/>
                </a:tc>
                <a:tc rowSpan="8">
                  <a:txBody>
                    <a:bodyPr/>
                    <a:lstStyle/>
                    <a:p>
                      <a:pPr algn="ctr"/>
                      <a:r>
                        <a:rPr lang="en-US" sz="1200" dirty="0" smtClean="0">
                          <a:latin typeface="Times New Roman" panose="02020603050405020304" pitchFamily="18" charset="0"/>
                          <a:cs typeface="Times New Roman" panose="02020603050405020304" pitchFamily="18" charset="0"/>
                        </a:rPr>
                        <a:t>10</a:t>
                      </a:r>
                      <a:r>
                        <a:rPr lang="en-US" sz="1200" baseline="0" dirty="0" smtClean="0">
                          <a:latin typeface="Times New Roman" panose="02020603050405020304" pitchFamily="18" charset="0"/>
                          <a:cs typeface="Times New Roman" panose="02020603050405020304" pitchFamily="18" charset="0"/>
                        </a:rPr>
                        <a:t> minutes</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smtClean="0">
                          <a:latin typeface="Times New Roman" panose="02020603050405020304" pitchFamily="18" charset="0"/>
                          <a:cs typeface="Times New Roman" panose="02020603050405020304" pitchFamily="18" charset="0"/>
                        </a:rPr>
                        <a:t>47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52</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62</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48</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57</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49</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46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64</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44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39</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50</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50</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48</a:t>
                      </a:r>
                      <a:endParaRPr lang="en-US" sz="1200" dirty="0">
                        <a:latin typeface="Times New Roman" panose="02020603050405020304" pitchFamily="18" charset="0"/>
                        <a:cs typeface="Times New Roman" panose="02020603050405020304" pitchFamily="18" charset="0"/>
                      </a:endParaRPr>
                    </a:p>
                  </a:txBody>
                  <a:tcPr/>
                </a:tc>
              </a:tr>
              <a:tr h="222116">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rowSpan="8">
                  <a:txBody>
                    <a:bodyPr/>
                    <a:lstStyle/>
                    <a:p>
                      <a:pPr algn="ctr"/>
                      <a:r>
                        <a:rPr lang="en-US" sz="1200" dirty="0" smtClean="0">
                          <a:latin typeface="Times New Roman" panose="02020603050405020304" pitchFamily="18" charset="0"/>
                          <a:cs typeface="Times New Roman" panose="02020603050405020304" pitchFamily="18" charset="0"/>
                        </a:rPr>
                        <a:t>30 minutes</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smtClean="0">
                          <a:latin typeface="Times New Roman" panose="02020603050405020304" pitchFamily="18" charset="0"/>
                          <a:cs typeface="Times New Roman" panose="02020603050405020304" pitchFamily="18" charset="0"/>
                        </a:rPr>
                        <a:t>67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81</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92</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65</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82</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92</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82</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69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94</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86</a:t>
                      </a:r>
                      <a:endParaRPr lang="en-US" sz="1200" dirty="0">
                        <a:latin typeface="Times New Roman" panose="02020603050405020304" pitchFamily="18" charset="0"/>
                        <a:cs typeface="Times New Roman" panose="02020603050405020304" pitchFamily="18" charset="0"/>
                      </a:endParaRPr>
                    </a:p>
                  </a:txBody>
                  <a:tcPr/>
                </a:tc>
              </a:tr>
              <a:tr h="281453">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v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72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83</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9698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way ANOVA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7336014"/>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t>Plant</a:t>
                      </a:r>
                      <a:endParaRPr lang="en-US" dirty="0"/>
                    </a:p>
                  </a:txBody>
                  <a:tcPr/>
                </a:tc>
                <a:tc gridSpan="3">
                  <a:txBody>
                    <a:bodyPr/>
                    <a:lstStyle/>
                    <a:p>
                      <a:pPr algn="ctr"/>
                      <a:r>
                        <a:rPr lang="en-US" dirty="0" smtClean="0"/>
                        <a:t>Water</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dirty="0"/>
                    </a:p>
                  </a:txBody>
                  <a:tcPr/>
                </a:tc>
                <a:tc>
                  <a:txBody>
                    <a:bodyPr/>
                    <a:lstStyle/>
                    <a:p>
                      <a:pPr algn="ctr"/>
                      <a:r>
                        <a:rPr lang="en-US" dirty="0" smtClean="0"/>
                        <a:t>Low</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High</a:t>
                      </a:r>
                      <a:endParaRPr lang="en-US" dirty="0"/>
                    </a:p>
                  </a:txBody>
                  <a:tcPr/>
                </a:tc>
              </a:tr>
              <a:tr h="370840">
                <a:tc>
                  <a:txBody>
                    <a:bodyPr/>
                    <a:lstStyle/>
                    <a:p>
                      <a:pPr algn="ctr"/>
                      <a:r>
                        <a:rPr lang="en-US" dirty="0" smtClean="0"/>
                        <a:t>Vulgaris</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28</a:t>
                      </a:r>
                      <a:endParaRPr lang="en-US" dirty="0"/>
                    </a:p>
                  </a:txBody>
                  <a:tcPr/>
                </a:tc>
              </a:tr>
              <a:tr h="370840">
                <a:tc>
                  <a:txBody>
                    <a:bodyPr/>
                    <a:lstStyle/>
                    <a:p>
                      <a:pPr algn="ctr"/>
                      <a:endParaRPr lang="en-US" dirty="0"/>
                    </a:p>
                  </a:txBody>
                  <a:tcPr/>
                </a:tc>
                <a:tc>
                  <a:txBody>
                    <a:bodyPr/>
                    <a:lstStyle/>
                    <a:p>
                      <a:pPr algn="ctr"/>
                      <a:r>
                        <a:rPr lang="en-US" dirty="0" smtClean="0"/>
                        <a:t>11</a:t>
                      </a:r>
                      <a:endParaRPr lang="en-US" dirty="0"/>
                    </a:p>
                  </a:txBody>
                  <a:tcPr/>
                </a:tc>
                <a:tc>
                  <a:txBody>
                    <a:bodyPr/>
                    <a:lstStyle/>
                    <a:p>
                      <a:pPr algn="ctr"/>
                      <a:r>
                        <a:rPr lang="en-US" dirty="0" smtClean="0"/>
                        <a:t>17</a:t>
                      </a:r>
                      <a:endParaRPr lang="en-US" dirty="0"/>
                    </a:p>
                  </a:txBody>
                  <a:tcPr/>
                </a:tc>
                <a:tc>
                  <a:txBody>
                    <a:bodyPr/>
                    <a:lstStyle/>
                    <a:p>
                      <a:pPr algn="ctr"/>
                      <a:r>
                        <a:rPr lang="en-US" dirty="0" smtClean="0"/>
                        <a:t>31</a:t>
                      </a:r>
                      <a:endParaRPr lang="en-US" dirty="0"/>
                    </a:p>
                  </a:txBody>
                  <a:tcPr/>
                </a:tc>
              </a:tr>
              <a:tr h="370840">
                <a:tc>
                  <a:txBody>
                    <a:bodyPr/>
                    <a:lstStyle/>
                    <a:p>
                      <a:pPr algn="ctr"/>
                      <a:endParaRPr lang="en-US" dirty="0"/>
                    </a:p>
                  </a:txBody>
                  <a:tcPr/>
                </a:tc>
                <a:tc>
                  <a:txBody>
                    <a:bodyPr/>
                    <a:lstStyle/>
                    <a:p>
                      <a:pPr algn="ctr"/>
                      <a:r>
                        <a:rPr lang="en-US" dirty="0" smtClean="0"/>
                        <a:t>6</a:t>
                      </a:r>
                      <a:endParaRPr lang="en-US" dirty="0"/>
                    </a:p>
                  </a:txBody>
                  <a:tcPr/>
                </a:tc>
                <a:tc>
                  <a:txBody>
                    <a:bodyPr/>
                    <a:lstStyle/>
                    <a:p>
                      <a:pPr algn="ctr"/>
                      <a:r>
                        <a:rPr lang="en-US" dirty="0" smtClean="0"/>
                        <a:t>19</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Sativa</a:t>
                      </a:r>
                      <a:endParaRPr lang="en-US" dirty="0"/>
                    </a:p>
                  </a:txBody>
                  <a:tcPr/>
                </a:tc>
                <a:tc>
                  <a:txBody>
                    <a:bodyPr/>
                    <a:lstStyle/>
                    <a:p>
                      <a:pPr algn="ctr"/>
                      <a:r>
                        <a:rPr lang="en-US" dirty="0" smtClean="0"/>
                        <a:t>7</a:t>
                      </a:r>
                      <a:endParaRPr lang="en-US" dirty="0"/>
                    </a:p>
                  </a:txBody>
                  <a:tcPr/>
                </a:tc>
                <a:tc>
                  <a:txBody>
                    <a:bodyPr/>
                    <a:lstStyle/>
                    <a:p>
                      <a:pPr algn="ctr"/>
                      <a:r>
                        <a:rPr lang="en-US" dirty="0" smtClean="0"/>
                        <a:t>14</a:t>
                      </a:r>
                      <a:endParaRPr lang="en-US" dirty="0"/>
                    </a:p>
                  </a:txBody>
                  <a:tcPr/>
                </a:tc>
                <a:tc>
                  <a:txBody>
                    <a:bodyPr/>
                    <a:lstStyle/>
                    <a:p>
                      <a:pPr algn="ctr"/>
                      <a:r>
                        <a:rPr lang="en-US" dirty="0" smtClean="0"/>
                        <a:t>44</a:t>
                      </a:r>
                      <a:endParaRPr lang="en-US" dirty="0"/>
                    </a:p>
                  </a:txBody>
                  <a:tcPr/>
                </a:tc>
              </a:tr>
              <a:tr h="370840">
                <a:tc>
                  <a:txBody>
                    <a:bodyPr/>
                    <a:lstStyle/>
                    <a:p>
                      <a:pPr algn="ctr"/>
                      <a:endParaRPr lang="en-US" dirty="0"/>
                    </a:p>
                  </a:txBody>
                  <a:tcPr/>
                </a:tc>
                <a:tc>
                  <a:txBody>
                    <a:bodyPr/>
                    <a:lstStyle/>
                    <a:p>
                      <a:pPr algn="ctr"/>
                      <a:r>
                        <a:rPr lang="en-US" dirty="0" smtClean="0"/>
                        <a:t>6</a:t>
                      </a:r>
                      <a:endParaRPr lang="en-US" dirty="0"/>
                    </a:p>
                  </a:txBody>
                  <a:tcPr/>
                </a:tc>
                <a:tc>
                  <a:txBody>
                    <a:bodyPr/>
                    <a:lstStyle/>
                    <a:p>
                      <a:pPr algn="ctr"/>
                      <a:r>
                        <a:rPr lang="en-US" dirty="0" smtClean="0"/>
                        <a:t>17</a:t>
                      </a:r>
                      <a:endParaRPr lang="en-US" dirty="0"/>
                    </a:p>
                  </a:txBody>
                  <a:tcPr/>
                </a:tc>
                <a:tc>
                  <a:txBody>
                    <a:bodyPr/>
                    <a:lstStyle/>
                    <a:p>
                      <a:pPr algn="ctr"/>
                      <a:r>
                        <a:rPr lang="en-US" dirty="0" smtClean="0"/>
                        <a:t>38</a:t>
                      </a:r>
                      <a:endParaRPr lang="en-US" dirty="0"/>
                    </a:p>
                  </a:txBody>
                  <a:tcPr/>
                </a:tc>
              </a:tr>
              <a:tr h="370840">
                <a:tc>
                  <a:txBody>
                    <a:bodyPr/>
                    <a:lstStyle/>
                    <a:p>
                      <a:pPr algn="ctr"/>
                      <a:endParaRPr lang="en-US" dirty="0"/>
                    </a:p>
                  </a:txBody>
                  <a:tcPr/>
                </a:tc>
                <a:tc>
                  <a:txBody>
                    <a:bodyPr/>
                    <a:lstStyle/>
                    <a:p>
                      <a:pPr algn="ctr"/>
                      <a:r>
                        <a:rPr lang="en-US" dirty="0" smtClean="0"/>
                        <a:t>5</a:t>
                      </a:r>
                      <a:endParaRPr lang="en-US" dirty="0"/>
                    </a:p>
                  </a:txBody>
                  <a:tcPr/>
                </a:tc>
                <a:tc>
                  <a:txBody>
                    <a:bodyPr/>
                    <a:lstStyle/>
                    <a:p>
                      <a:pPr algn="ctr"/>
                      <a:r>
                        <a:rPr lang="en-US" dirty="0" smtClean="0"/>
                        <a:t>15</a:t>
                      </a:r>
                      <a:endParaRPr lang="en-US" dirty="0"/>
                    </a:p>
                  </a:txBody>
                  <a:tcPr/>
                </a:tc>
                <a:tc>
                  <a:txBody>
                    <a:bodyPr/>
                    <a:lstStyle/>
                    <a:p>
                      <a:pPr algn="ctr"/>
                      <a:r>
                        <a:rPr lang="en-US" dirty="0" smtClean="0"/>
                        <a:t>37</a:t>
                      </a:r>
                      <a:endParaRPr lang="en-US" dirty="0"/>
                    </a:p>
                  </a:txBody>
                  <a:tcPr/>
                </a:tc>
              </a:tr>
            </a:tbl>
          </a:graphicData>
        </a:graphic>
      </p:graphicFrame>
    </p:spTree>
    <p:extLst>
      <p:ext uri="{BB962C8B-B14F-4D97-AF65-F5344CB8AC3E}">
        <p14:creationId xmlns:p14="http://schemas.microsoft.com/office/powerpoint/2010/main" val="159173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Data entry</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eight=scan()</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9 11 6 14 17 19 28 31 32 7 6 5 14 17 15 44 38 37</a:t>
            </a:r>
          </a:p>
          <a:p>
            <a:pPr algn="just"/>
            <a:r>
              <a:rPr lang="en-US" dirty="0" smtClean="0">
                <a:latin typeface="Times New Roman" panose="02020603050405020304" pitchFamily="18" charset="0"/>
                <a:cs typeface="Times New Roman" panose="02020603050405020304" pitchFamily="18" charset="0"/>
              </a:rPr>
              <a:t>plant=factor(c(rep,”vulgaris”,9),(rep”sativa”,9))</a:t>
            </a:r>
          </a:p>
          <a:p>
            <a:pPr algn="just"/>
            <a:r>
              <a:rPr lang="en-US" dirty="0" smtClean="0">
                <a:latin typeface="Times New Roman" panose="02020603050405020304" pitchFamily="18" charset="0"/>
                <a:cs typeface="Times New Roman" panose="02020603050405020304" pitchFamily="18" charset="0"/>
              </a:rPr>
              <a:t>water=factor(c(rep,”low”,3),(rep,”med”,3),(rep,”high”,</a:t>
            </a:r>
            <a:r>
              <a:rPr lang="en-US" dirty="0">
                <a:latin typeface="Times New Roman" panose="02020603050405020304" pitchFamily="18" charset="0"/>
                <a:cs typeface="Times New Roman" panose="02020603050405020304" pitchFamily="18" charset="0"/>
              </a:rPr>
              <a:t>3), (rep,”low”,3),(rep,”med”,3),(rep,”high”,3</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pw=</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height,plant,water</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summary(pw)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313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height~plant+water</a:t>
            </a:r>
            <a:r>
              <a:rPr lang="en-US" dirty="0" smtClean="0">
                <a:latin typeface="Times New Roman" panose="02020603050405020304" pitchFamily="18" charset="0"/>
                <a:cs typeface="Times New Roman" panose="02020603050405020304" pitchFamily="18" charset="0"/>
              </a:rPr>
              <a:t>, data=pw)</a:t>
            </a:r>
          </a:p>
          <a:p>
            <a:pPr algn="just"/>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height~plant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water,data</a:t>
            </a:r>
            <a:r>
              <a:rPr lang="en-US" dirty="0" smtClean="0">
                <a:latin typeface="Times New Roman" panose="02020603050405020304" pitchFamily="18" charset="0"/>
                <a:cs typeface="Times New Roman" panose="02020603050405020304" pitchFamily="18" charset="0"/>
              </a:rPr>
              <a:t>=pw</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 which=“water”)</a:t>
            </a:r>
          </a:p>
          <a:p>
            <a:pPr algn="just"/>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 which=c(“</a:t>
            </a:r>
            <a:r>
              <a:rPr lang="en-US" dirty="0" err="1" smtClean="0">
                <a:latin typeface="Times New Roman" panose="02020603050405020304" pitchFamily="18" charset="0"/>
                <a:cs typeface="Times New Roman" panose="02020603050405020304" pitchFamily="18" charset="0"/>
              </a:rPr>
              <a:t>plant”,”water</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 which=“</a:t>
            </a:r>
            <a:r>
              <a:rPr lang="en-US" dirty="0" err="1" smtClean="0">
                <a:latin typeface="Times New Roman" panose="02020603050405020304" pitchFamily="18" charset="0"/>
                <a:cs typeface="Times New Roman" panose="02020603050405020304" pitchFamily="18" charset="0"/>
              </a:rPr>
              <a:t>plant:water</a:t>
            </a:r>
            <a:r>
              <a:rPr lang="en-US" dirty="0" smtClean="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TukeyHSD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pw.aov</a:t>
            </a:r>
            <a:r>
              <a:rPr lang="en-US" dirty="0">
                <a:latin typeface="Times New Roman" panose="02020603050405020304" pitchFamily="18" charset="0"/>
                <a:cs typeface="Times New Roman" panose="02020603050405020304" pitchFamily="18" charset="0"/>
              </a:rPr>
              <a:t>, which=“</a:t>
            </a:r>
            <a:r>
              <a:rPr lang="en-US" dirty="0" err="1" smtClean="0">
                <a:latin typeface="Times New Roman" panose="02020603050405020304" pitchFamily="18" charset="0"/>
                <a:cs typeface="Times New Roman" panose="02020603050405020304" pitchFamily="18" charset="0"/>
              </a:rPr>
              <a:t>plant:water,ordered</a:t>
            </a:r>
            <a:r>
              <a:rPr lang="en-US" dirty="0" smtClean="0">
                <a:latin typeface="Times New Roman" panose="02020603050405020304" pitchFamily="18" charset="0"/>
                <a:cs typeface="Times New Roman" panose="02020603050405020304" pitchFamily="18" charset="0"/>
              </a:rPr>
              <a:t>=TRUE)</a:t>
            </a:r>
            <a:endParaRPr lang="en-US" dirty="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a:latin typeface="Times New Roman" panose="02020603050405020304" pitchFamily="18" charset="0"/>
                <a:cs typeface="Times New Roman" panose="02020603050405020304" pitchFamily="18" charset="0"/>
              </a:rPr>
              <a:t>, which=“</a:t>
            </a:r>
            <a:r>
              <a:rPr lang="en-US" dirty="0" err="1">
                <a:latin typeface="Times New Roman" panose="02020603050405020304" pitchFamily="18" charset="0"/>
                <a:cs typeface="Times New Roman" panose="02020603050405020304" pitchFamily="18" charset="0"/>
              </a:rPr>
              <a:t>plant:water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conf.level</a:t>
            </a:r>
            <a:r>
              <a:rPr lang="en-US" dirty="0">
                <a:latin typeface="Times New Roman" panose="02020603050405020304" pitchFamily="18" charset="0"/>
                <a:cs typeface="Times New Roman" panose="02020603050405020304" pitchFamily="18" charset="0"/>
              </a:rPr>
              <a:t>=0.99)</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770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boxplot(</a:t>
            </a:r>
            <a:r>
              <a:rPr lang="en-US" dirty="0" err="1" smtClean="0">
                <a:latin typeface="Times New Roman" panose="02020603050405020304" pitchFamily="18" charset="0"/>
                <a:cs typeface="Times New Roman" panose="02020603050405020304" pitchFamily="18" charset="0"/>
              </a:rPr>
              <a:t>height~plant</a:t>
            </a:r>
            <a:r>
              <a:rPr lang="en-US" dirty="0" smtClean="0">
                <a:latin typeface="Times New Roman" panose="02020603050405020304" pitchFamily="18" charset="0"/>
                <a:cs typeface="Times New Roman" panose="02020603050405020304" pitchFamily="18" charset="0"/>
              </a:rPr>
              <a:t>*water, data=pw, </a:t>
            </a:r>
            <a:r>
              <a:rPr lang="en-US" dirty="0" err="1" smtClean="0">
                <a:latin typeface="Times New Roman" panose="02020603050405020304" pitchFamily="18" charset="0"/>
                <a:cs typeface="Times New Roman" panose="02020603050405020304" pitchFamily="18" charset="0"/>
              </a:rPr>
              <a:t>cex.axis</a:t>
            </a:r>
            <a:r>
              <a:rPr lang="en-US" dirty="0" smtClean="0">
                <a:latin typeface="Times New Roman" panose="02020603050405020304" pitchFamily="18" charset="0"/>
                <a:cs typeface="Times New Roman" panose="02020603050405020304" pitchFamily="18" charset="0"/>
              </a:rPr>
              <a:t>=0.9)</a:t>
            </a:r>
          </a:p>
          <a:p>
            <a:pPr algn="just"/>
            <a:r>
              <a:rPr lang="en-US" dirty="0" smtClean="0">
                <a:solidFill>
                  <a:srgbClr val="00B0F0"/>
                </a:solidFill>
                <a:latin typeface="Times New Roman" panose="02020603050405020304" pitchFamily="18" charset="0"/>
                <a:cs typeface="Times New Roman" panose="02020603050405020304" pitchFamily="18" charset="0"/>
              </a:rPr>
              <a:t>(</a:t>
            </a:r>
            <a:r>
              <a:rPr lang="en-US" dirty="0" err="1" smtClean="0">
                <a:solidFill>
                  <a:srgbClr val="00B0F0"/>
                </a:solidFill>
                <a:latin typeface="Times New Roman" panose="02020603050405020304" pitchFamily="18" charset="0"/>
                <a:cs typeface="Times New Roman" panose="02020603050405020304" pitchFamily="18" charset="0"/>
              </a:rPr>
              <a:t>cex</a:t>
            </a:r>
            <a:r>
              <a:rPr lang="en-US" dirty="0" smtClean="0">
                <a:solidFill>
                  <a:srgbClr val="00B0F0"/>
                </a:solidFill>
                <a:latin typeface="Times New Roman" panose="02020603050405020304" pitchFamily="18" charset="0"/>
                <a:cs typeface="Times New Roman" panose="02020603050405020304" pitchFamily="18" charset="0"/>
              </a:rPr>
              <a:t> makes the axis labels a bit smaller so they fit and display)</a:t>
            </a:r>
          </a:p>
          <a:p>
            <a:pPr algn="just"/>
            <a:r>
              <a:rPr lang="en-US" dirty="0" smtClean="0">
                <a:latin typeface="Times New Roman" panose="02020603050405020304" pitchFamily="18" charset="0"/>
                <a:cs typeface="Times New Roman" panose="02020603050405020304" pitchFamily="18" charset="0"/>
              </a:rPr>
              <a:t>title(</a:t>
            </a:r>
            <a:r>
              <a:rPr lang="en-US" dirty="0" err="1" smtClean="0">
                <a:latin typeface="Times New Roman" panose="02020603050405020304" pitchFamily="18" charset="0"/>
                <a:cs typeface="Times New Roman" panose="02020603050405020304" pitchFamily="18" charset="0"/>
              </a:rPr>
              <a:t>xlab</a:t>
            </a:r>
            <a:r>
              <a:rPr lang="en-US" dirty="0" smtClean="0">
                <a:latin typeface="Times New Roman" panose="02020603050405020304" pitchFamily="18" charset="0"/>
                <a:cs typeface="Times New Roman" panose="02020603050405020304" pitchFamily="18" charset="0"/>
              </a:rPr>
              <a:t>=“Interaction”,</a:t>
            </a:r>
            <a:r>
              <a:rPr lang="en-US" dirty="0" err="1" smtClean="0">
                <a:latin typeface="Times New Roman" panose="02020603050405020304" pitchFamily="18" charset="0"/>
                <a:cs typeface="Times New Roman" panose="02020603050405020304" pitchFamily="18" charset="0"/>
              </a:rPr>
              <a:t>ylab</a:t>
            </a:r>
            <a:r>
              <a:rPr lang="en-US" dirty="0" smtClean="0">
                <a:latin typeface="Times New Roman" panose="02020603050405020304" pitchFamily="18" charset="0"/>
                <a:cs typeface="Times New Roman" panose="02020603050405020304" pitchFamily="18" charset="0"/>
              </a:rPr>
              <a:t>=“Height”)</a:t>
            </a:r>
          </a:p>
          <a:p>
            <a:pPr algn="just"/>
            <a:r>
              <a:rPr lang="en-US" dirty="0" err="1">
                <a:latin typeface="Times New Roman" panose="02020603050405020304" pitchFamily="18" charset="0"/>
                <a:cs typeface="Times New Roman" panose="02020603050405020304" pitchFamily="18" charset="0"/>
              </a:rPr>
              <a:t>plot.design</a:t>
            </a:r>
            <a:r>
              <a:rPr lang="en-US" dirty="0">
                <a:latin typeface="Times New Roman" panose="02020603050405020304" pitchFamily="18" charset="0"/>
                <a:cs typeface="Times New Roman" panose="02020603050405020304" pitchFamily="18" charset="0"/>
              </a:rPr>
              <a:t>(pw)</a:t>
            </a:r>
          </a:p>
          <a:p>
            <a:pPr algn="just"/>
            <a:r>
              <a:rPr lang="en-US" dirty="0" smtClean="0">
                <a:latin typeface="Times New Roman" panose="02020603050405020304" pitchFamily="18" charset="0"/>
                <a:cs typeface="Times New Roman" panose="02020603050405020304" pitchFamily="18" charset="0"/>
              </a:rPr>
              <a:t>plot(</a:t>
            </a:r>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a:t>
            </a:r>
          </a:p>
          <a:p>
            <a:pPr algn="just"/>
            <a:r>
              <a:rPr lang="en-US" dirty="0" smtClean="0">
                <a:solidFill>
                  <a:srgbClr val="00B0F0"/>
                </a:solidFill>
                <a:latin typeface="Times New Roman" panose="02020603050405020304" pitchFamily="18" charset="0"/>
                <a:cs typeface="Times New Roman" panose="02020603050405020304" pitchFamily="18" charset="0"/>
              </a:rPr>
              <a:t>(not readable)</a:t>
            </a:r>
          </a:p>
          <a:p>
            <a:pPr algn="just"/>
            <a:r>
              <a:rPr lang="en-US" dirty="0" smtClean="0">
                <a:latin typeface="Times New Roman" panose="02020603050405020304" pitchFamily="18" charset="0"/>
                <a:cs typeface="Times New Roman" panose="02020603050405020304" pitchFamily="18" charset="0"/>
              </a:rPr>
              <a:t>op =par(mar=c(5,8,4,2))</a:t>
            </a:r>
          </a:p>
          <a:p>
            <a:pPr algn="just"/>
            <a:r>
              <a:rPr lang="en-US" dirty="0" smtClean="0">
                <a:latin typeface="Times New Roman" panose="02020603050405020304" pitchFamily="18" charset="0"/>
                <a:cs typeface="Times New Roman" panose="02020603050405020304" pitchFamily="18" charset="0"/>
              </a:rPr>
              <a:t>(set margin bottom, left, top and right)</a:t>
            </a:r>
          </a:p>
        </p:txBody>
      </p:sp>
    </p:spTree>
    <p:extLst>
      <p:ext uri="{BB962C8B-B14F-4D97-AF65-F5344CB8AC3E}">
        <p14:creationId xmlns:p14="http://schemas.microsoft.com/office/powerpoint/2010/main" val="4112437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Introduction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We perform a two factor ANOVA when we wish to examine the effect of two independent variables on one dependent variable and the assumptions of a parametric test are met.</a:t>
            </a:r>
          </a:p>
          <a:p>
            <a:pPr algn="just"/>
            <a:r>
              <a:rPr lang="en-US" dirty="0" smtClean="0">
                <a:latin typeface="Times New Roman" panose="02020603050405020304" pitchFamily="18" charset="0"/>
                <a:cs typeface="Times New Roman" panose="02020603050405020304" pitchFamily="18" charset="0"/>
              </a:rPr>
              <a:t>There are three types of two factor ANOVA and we need to make sure that we select the correct one for our data.</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When both the independent variables are independent measures, we perform a two factor independent measures ANOVA.</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When both independent variables have repeated measures across the conditions, we undertake a two factor repeated measures ANOVA.</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When one independent variable is independent measures and the other repeated measures we perform a two factor mixed design ANOVA.</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854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plot(</a:t>
            </a:r>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a:t>
            </a:r>
            <a:r>
              <a:rPr lang="en-US" dirty="0" smtClean="0">
                <a:latin typeface="Times New Roman" panose="02020603050405020304" pitchFamily="18" charset="0"/>
                <a:cs typeface="Times New Roman" panose="02020603050405020304" pitchFamily="18" charset="0"/>
              </a:rPr>
              <a:t>, ordered=T),</a:t>
            </a:r>
            <a:r>
              <a:rPr lang="en-US" dirty="0" err="1" smtClean="0">
                <a:latin typeface="Times New Roman" panose="02020603050405020304" pitchFamily="18" charset="0"/>
                <a:cs typeface="Times New Roman" panose="02020603050405020304" pitchFamily="18" charset="0"/>
              </a:rPr>
              <a:t>cex.axis</a:t>
            </a:r>
            <a:r>
              <a:rPr lang="en-US" dirty="0" smtClean="0">
                <a:latin typeface="Times New Roman" panose="02020603050405020304" pitchFamily="18" charset="0"/>
                <a:cs typeface="Times New Roman" panose="02020603050405020304" pitchFamily="18" charset="0"/>
              </a:rPr>
              <a:t>=0.7,las=1)</a:t>
            </a:r>
          </a:p>
          <a:p>
            <a:pPr algn="just"/>
            <a:r>
              <a:rPr lang="en-US" sz="2600" dirty="0" smtClean="0">
                <a:solidFill>
                  <a:srgbClr val="00B0F0"/>
                </a:solidFill>
                <a:latin typeface="Times New Roman" panose="02020603050405020304" pitchFamily="18" charset="0"/>
                <a:cs typeface="Times New Roman" panose="02020603050405020304" pitchFamily="18" charset="0"/>
              </a:rPr>
              <a:t>(las=0,1,2,3 = labels parallel to the axis, </a:t>
            </a:r>
            <a:r>
              <a:rPr lang="en-US" sz="2600" dirty="0" err="1" smtClean="0">
                <a:solidFill>
                  <a:srgbClr val="00B0F0"/>
                </a:solidFill>
                <a:latin typeface="Times New Roman" panose="02020603050405020304" pitchFamily="18" charset="0"/>
                <a:cs typeface="Times New Roman" panose="02020603050405020304" pitchFamily="18" charset="0"/>
              </a:rPr>
              <a:t>horizontal,perpendicular,vertical</a:t>
            </a:r>
            <a:r>
              <a:rPr lang="en-US" sz="2600" dirty="0" smtClean="0">
                <a:solidFill>
                  <a:srgbClr val="00B0F0"/>
                </a:solidFill>
                <a:latin typeface="Times New Roman" panose="02020603050405020304" pitchFamily="18" charset="0"/>
                <a:cs typeface="Times New Roman" panose="02020603050405020304" pitchFamily="18" charset="0"/>
              </a:rPr>
              <a:t>) </a:t>
            </a:r>
          </a:p>
          <a:p>
            <a:pPr algn="just"/>
            <a:r>
              <a:rPr lang="en-US" dirty="0" err="1" smtClean="0">
                <a:latin typeface="Times New Roman" panose="02020603050405020304" pitchFamily="18" charset="0"/>
                <a:cs typeface="Times New Roman" panose="02020603050405020304" pitchFamily="18" charset="0"/>
              </a:rPr>
              <a:t>abline</a:t>
            </a:r>
            <a:r>
              <a:rPr lang="en-US" dirty="0" smtClean="0">
                <a:latin typeface="Times New Roman" panose="02020603050405020304" pitchFamily="18" charset="0"/>
                <a:cs typeface="Times New Roman" panose="02020603050405020304" pitchFamily="18" charset="0"/>
              </a:rPr>
              <a:t>(v=0, </a:t>
            </a:r>
            <a:r>
              <a:rPr lang="en-US" dirty="0" err="1" smtClean="0">
                <a:latin typeface="Times New Roman" panose="02020603050405020304" pitchFamily="18" charset="0"/>
                <a:cs typeface="Times New Roman" panose="02020603050405020304" pitchFamily="18" charset="0"/>
              </a:rPr>
              <a:t>lty</a:t>
            </a:r>
            <a:r>
              <a:rPr lang="en-US" dirty="0" smtClean="0">
                <a:latin typeface="Times New Roman" panose="02020603050405020304" pitchFamily="18" charset="0"/>
                <a:cs typeface="Times New Roman" panose="02020603050405020304" pitchFamily="18" charset="0"/>
              </a:rPr>
              <a:t>=2,col=“Red”)</a:t>
            </a:r>
          </a:p>
          <a:p>
            <a:pPr algn="just"/>
            <a:r>
              <a:rPr lang="en-US" dirty="0" smtClean="0">
                <a:latin typeface="Times New Roman" panose="02020603050405020304" pitchFamily="18" charset="0"/>
                <a:cs typeface="Times New Roman" panose="02020603050405020304" pitchFamily="18" charset="0"/>
              </a:rPr>
              <a:t>par(op)</a:t>
            </a:r>
          </a:p>
          <a:p>
            <a:pPr algn="just"/>
            <a:r>
              <a:rPr lang="en-US" dirty="0" err="1" smtClean="0">
                <a:latin typeface="Times New Roman" panose="02020603050405020304" pitchFamily="18" charset="0"/>
                <a:cs typeface="Times New Roman" panose="02020603050405020304" pitchFamily="18" charset="0"/>
              </a:rPr>
              <a:t>model.types</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pw.aov,type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means”,se</a:t>
            </a:r>
            <a:r>
              <a:rPr lang="en-US" dirty="0" smtClean="0">
                <a:latin typeface="Times New Roman" panose="02020603050405020304" pitchFamily="18" charset="0"/>
                <a:cs typeface="Times New Roman" panose="02020603050405020304" pitchFamily="18" charset="0"/>
              </a:rPr>
              <a:t>=T)</a:t>
            </a:r>
          </a:p>
          <a:p>
            <a:pPr algn="just"/>
            <a:r>
              <a:rPr lang="en-US" dirty="0" err="1">
                <a:latin typeface="Times New Roman" panose="02020603050405020304" pitchFamily="18" charset="0"/>
                <a:cs typeface="Times New Roman" panose="02020603050405020304" pitchFamily="18" charset="0"/>
              </a:rPr>
              <a:t>model.types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pw.aov,type</a:t>
            </a:r>
            <a:r>
              <a:rPr lang="en-US" dirty="0">
                <a:latin typeface="Times New Roman" panose="02020603050405020304" pitchFamily="18" charset="0"/>
                <a:cs typeface="Times New Roman" panose="02020603050405020304" pitchFamily="18" charset="0"/>
              </a:rPr>
              <a:t>=“means</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cterms</a:t>
            </a:r>
            <a:r>
              <a:rPr lang="en-US" dirty="0" smtClean="0">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plant:water</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pw.mt=</a:t>
            </a:r>
            <a:r>
              <a:rPr lang="en-US" dirty="0" err="1">
                <a:latin typeface="Times New Roman" panose="02020603050405020304" pitchFamily="18" charset="0"/>
                <a:cs typeface="Times New Roman" panose="02020603050405020304" pitchFamily="18" charset="0"/>
              </a:rPr>
              <a:t>model.types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pw.aov,type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means”,se</a:t>
            </a:r>
            <a:r>
              <a:rPr lang="en-US" dirty="0">
                <a:latin typeface="Times New Roman" panose="02020603050405020304" pitchFamily="18" charset="0"/>
                <a:cs typeface="Times New Roman" panose="02020603050405020304" pitchFamily="18" charset="0"/>
              </a:rPr>
              <a:t>=T)</a:t>
            </a:r>
          </a:p>
          <a:p>
            <a:pPr algn="just"/>
            <a:r>
              <a:rPr lang="en-US" dirty="0" smtClean="0">
                <a:latin typeface="Times New Roman" panose="02020603050405020304" pitchFamily="18" charset="0"/>
                <a:cs typeface="Times New Roman" panose="02020603050405020304" pitchFamily="18" charset="0"/>
              </a:rPr>
              <a:t>names(pw.mt)</a:t>
            </a:r>
          </a:p>
          <a:p>
            <a:pPr algn="just"/>
            <a:r>
              <a:rPr lang="en-US" dirty="0" smtClean="0">
                <a:latin typeface="Times New Roman" panose="02020603050405020304" pitchFamily="18" charset="0"/>
                <a:cs typeface="Times New Roman" panose="02020603050405020304" pitchFamily="18" charset="0"/>
              </a:rPr>
              <a:t>names(</a:t>
            </a:r>
            <a:r>
              <a:rPr lang="en-US" dirty="0" err="1" smtClean="0">
                <a:latin typeface="Times New Roman" panose="02020603050405020304" pitchFamily="18" charset="0"/>
                <a:cs typeface="Times New Roman" panose="02020603050405020304" pitchFamily="18" charset="0"/>
              </a:rPr>
              <a:t>pw.mt$tables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pw.</a:t>
            </a:r>
            <a:r>
              <a:rPr lang="en-US" dirty="0" err="1" smtClean="0">
                <a:latin typeface="Times New Roman" panose="02020603050405020304" pitchFamily="18" charset="0"/>
                <a:cs typeface="Times New Roman" panose="02020603050405020304" pitchFamily="18" charset="0"/>
              </a:rPr>
              <a:t>mt$tables</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plant:water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21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attach(pw)</a:t>
            </a:r>
          </a:p>
          <a:p>
            <a:pPr algn="just"/>
            <a:r>
              <a:rPr lang="en-US" dirty="0" err="1" smtClean="0">
                <a:latin typeface="Times New Roman" panose="02020603050405020304" pitchFamily="18" charset="0"/>
                <a:cs typeface="Times New Roman" panose="02020603050405020304" pitchFamily="18" charset="0"/>
              </a:rPr>
              <a:t>tapply</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height,list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plant,water</a:t>
            </a:r>
            <a:r>
              <a:rPr lang="en-US" dirty="0" smtClean="0">
                <a:latin typeface="Times New Roman" panose="02020603050405020304" pitchFamily="18" charset="0"/>
                <a:cs typeface="Times New Roman" panose="02020603050405020304" pitchFamily="18" charset="0"/>
              </a:rPr>
              <a:t>),FUN=mean)</a:t>
            </a:r>
          </a:p>
          <a:p>
            <a:pPr algn="just"/>
            <a:r>
              <a:rPr lang="en-US" dirty="0" err="1" smtClean="0">
                <a:latin typeface="Times New Roman" panose="02020603050405020304" pitchFamily="18" charset="0"/>
                <a:cs typeface="Times New Roman" panose="02020603050405020304" pitchFamily="18" charset="0"/>
              </a:rPr>
              <a:t>detacth</a:t>
            </a:r>
            <a:r>
              <a:rPr lang="en-US" dirty="0" smtClean="0">
                <a:latin typeface="Times New Roman" panose="02020603050405020304" pitchFamily="18" charset="0"/>
                <a:cs typeface="Times New Roman" panose="02020603050405020304" pitchFamily="18" charset="0"/>
              </a:rPr>
              <a:t>(pw)</a:t>
            </a:r>
            <a:endParaRPr lang="en-US" dirty="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interaction.plot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water,plant,height</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interaction.plot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plant,water,height</a:t>
            </a:r>
            <a:r>
              <a:rPr lang="en-US" dirty="0" smtClean="0">
                <a:latin typeface="Times New Roman" panose="02020603050405020304" pitchFamily="18" charset="0"/>
                <a:cs typeface="Times New Roman" panose="02020603050405020304" pitchFamily="18" charset="0"/>
              </a:rPr>
              <a:t>, type=“b”,</a:t>
            </a:r>
            <a:r>
              <a:rPr lang="en-US" dirty="0" err="1" smtClean="0">
                <a:latin typeface="Times New Roman" panose="02020603050405020304" pitchFamily="18" charset="0"/>
                <a:cs typeface="Times New Roman" panose="02020603050405020304" pitchFamily="18" charset="0"/>
              </a:rPr>
              <a:t>pch</a:t>
            </a:r>
            <a:r>
              <a:rPr lang="en-US" dirty="0" smtClean="0">
                <a:latin typeface="Times New Roman" panose="02020603050405020304" pitchFamily="18" charset="0"/>
                <a:cs typeface="Times New Roman" panose="02020603050405020304" pitchFamily="18" charset="0"/>
              </a:rPr>
              <a:t>=3:1,lty=3:1,col=c(“</a:t>
            </a:r>
            <a:r>
              <a:rPr lang="en-US" dirty="0" err="1" smtClean="0">
                <a:latin typeface="Times New Roman" panose="02020603050405020304" pitchFamily="18" charset="0"/>
                <a:cs typeface="Times New Roman" panose="02020603050405020304" pitchFamily="18" charset="0"/>
              </a:rPr>
              <a:t>Red”,”Green”,Blue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xlab</a:t>
            </a:r>
            <a:r>
              <a:rPr lang="en-US" dirty="0" smtClean="0">
                <a:latin typeface="Times New Roman" panose="02020603050405020304" pitchFamily="18" charset="0"/>
                <a:cs typeface="Times New Roman" panose="02020603050405020304" pitchFamily="18" charset="0"/>
              </a:rPr>
              <a:t>=“Plant </a:t>
            </a:r>
            <a:r>
              <a:rPr lang="en-US" dirty="0" err="1" smtClean="0">
                <a:latin typeface="Times New Roman" panose="02020603050405020304" pitchFamily="18" charset="0"/>
                <a:cs typeface="Times New Roman" panose="02020603050405020304" pitchFamily="18" charset="0"/>
              </a:rPr>
              <a:t>treatement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ylab</a:t>
            </a:r>
            <a:r>
              <a:rPr lang="en-US" dirty="0" smtClean="0">
                <a:latin typeface="Times New Roman" panose="02020603050405020304" pitchFamily="18" charset="0"/>
                <a:cs typeface="Times New Roman" panose="02020603050405020304" pitchFamily="18" charset="0"/>
              </a:rPr>
              <a:t>=“Mean plant height </a:t>
            </a:r>
            <a:r>
              <a:rPr lang="en-US" dirty="0" err="1" smtClean="0">
                <a:latin typeface="Times New Roman" panose="02020603050405020304" pitchFamily="18" charset="0"/>
                <a:cs typeface="Times New Roman" panose="02020603050405020304" pitchFamily="18" charset="0"/>
              </a:rPr>
              <a:t>cm”,main</a:t>
            </a:r>
            <a:r>
              <a:rPr lang="en-US" dirty="0" smtClean="0">
                <a:latin typeface="Times New Roman" panose="02020603050405020304" pitchFamily="18" charset="0"/>
                <a:cs typeface="Times New Roman" panose="02020603050405020304" pitchFamily="18" charset="0"/>
              </a:rPr>
              <a:t> = “Interaction plot”)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48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Introduction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If we are comparing the effects of gender (boys and girls) and birth position (first born, middle, youngest child) on reading ability in 10 year old children, both variables are independent measures.</a:t>
            </a:r>
          </a:p>
          <a:p>
            <a:pPr algn="just"/>
            <a:r>
              <a:rPr lang="en-US" dirty="0" smtClean="0">
                <a:latin typeface="Times New Roman" panose="02020603050405020304" pitchFamily="18" charset="0"/>
                <a:cs typeface="Times New Roman" panose="02020603050405020304" pitchFamily="18" charset="0"/>
              </a:rPr>
              <a:t>The important aspect of the two factor independent measures ANOVA is that we examine the two factor together, so we produce an interaction as well as the main effects of gender and birth position.</a:t>
            </a:r>
          </a:p>
          <a:p>
            <a:pPr algn="just"/>
            <a:r>
              <a:rPr lang="en-US" dirty="0" smtClean="0">
                <a:latin typeface="Times New Roman" panose="02020603050405020304" pitchFamily="18" charset="0"/>
                <a:cs typeface="Times New Roman" panose="02020603050405020304" pitchFamily="18" charset="0"/>
              </a:rPr>
              <a:t>If for example, first born boys read better than boys in other birth position. But the youngest girls read better than the other girls than boys, in other found an interaction of the two factors: gender and birth order.</a:t>
            </a:r>
          </a:p>
        </p:txBody>
      </p:sp>
    </p:spTree>
    <p:extLst>
      <p:ext uri="{BB962C8B-B14F-4D97-AF65-F5344CB8AC3E}">
        <p14:creationId xmlns:p14="http://schemas.microsoft.com/office/powerpoint/2010/main" val="1474139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Assumption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data is randomly sampled.</a:t>
            </a:r>
          </a:p>
          <a:p>
            <a:pPr algn="just"/>
            <a:r>
              <a:rPr lang="en-US" dirty="0" smtClean="0">
                <a:latin typeface="Times New Roman" panose="02020603050405020304" pitchFamily="18" charset="0"/>
                <a:cs typeface="Times New Roman" panose="02020603050405020304" pitchFamily="18" charset="0"/>
              </a:rPr>
              <a:t>The scores are measured on an interval scale and are from normally distributed populations.</a:t>
            </a:r>
          </a:p>
          <a:p>
            <a:pPr algn="just"/>
            <a:r>
              <a:rPr lang="en-US" dirty="0" smtClean="0">
                <a:latin typeface="Times New Roman" panose="02020603050405020304" pitchFamily="18" charset="0"/>
                <a:cs typeface="Times New Roman" panose="02020603050405020304" pitchFamily="18" charset="0"/>
              </a:rPr>
              <a:t>The samples in each condition are drawn from populations with equal variances (the homogeneity of variance assumption).</a:t>
            </a:r>
          </a:p>
        </p:txBody>
      </p:sp>
    </p:spTree>
    <p:extLst>
      <p:ext uri="{BB962C8B-B14F-4D97-AF65-F5344CB8AC3E}">
        <p14:creationId xmlns:p14="http://schemas.microsoft.com/office/powerpoint/2010/main" val="3960934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An expanding company wanted to know how to introduce a new type of machine into the factory. Should it transfer staff working on the old machine to operate if or employ new staff who had not worked on any machine before?</a:t>
            </a:r>
          </a:p>
          <a:p>
            <a:pPr algn="just"/>
            <a:r>
              <a:rPr lang="en-US" dirty="0" smtClean="0">
                <a:latin typeface="Times New Roman" panose="02020603050405020304" pitchFamily="18" charset="0"/>
                <a:cs typeface="Times New Roman" panose="02020603050405020304" pitchFamily="18" charset="0"/>
              </a:rPr>
              <a:t>A researcher selected 12 staff who had experience of the old machine and 12 staff who had no such experience. Half the participants from each group were allocated to the new machine and half to the old machine. </a:t>
            </a:r>
          </a:p>
          <a:p>
            <a:pPr algn="just"/>
            <a:r>
              <a:rPr lang="en-US" dirty="0" smtClean="0">
                <a:latin typeface="Times New Roman" panose="02020603050405020304" pitchFamily="18" charset="0"/>
                <a:cs typeface="Times New Roman" panose="02020603050405020304" pitchFamily="18" charset="0"/>
              </a:rPr>
              <a:t>The number of errors made by the participants over a set period was measured. </a:t>
            </a:r>
          </a:p>
        </p:txBody>
      </p:sp>
    </p:spTree>
    <p:extLst>
      <p:ext uri="{BB962C8B-B14F-4D97-AF65-F5344CB8AC3E}">
        <p14:creationId xmlns:p14="http://schemas.microsoft.com/office/powerpoint/2010/main" val="3783714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5183273"/>
              </p:ext>
            </p:extLst>
          </p:nvPr>
        </p:nvGraphicFramePr>
        <p:xfrm>
          <a:off x="838200" y="1753794"/>
          <a:ext cx="10515600" cy="4693920"/>
        </p:xfrm>
        <a:graphic>
          <a:graphicData uri="http://schemas.openxmlformats.org/drawingml/2006/table">
            <a:tbl>
              <a:tblPr firstRow="1" bandRow="1">
                <a:tableStyleId>{5C22544A-7EE6-4342-B048-85BDC9FD1C3A}</a:tableStyleId>
              </a:tblPr>
              <a:tblGrid>
                <a:gridCol w="3505200"/>
                <a:gridCol w="3505200"/>
                <a:gridCol w="3505200"/>
              </a:tblGrid>
              <a:tr h="318130">
                <a:tc>
                  <a:txBody>
                    <a:bodyPr/>
                    <a:lstStyle/>
                    <a:p>
                      <a:endParaRPr lang="en-US" sz="1600" dirty="0"/>
                    </a:p>
                  </a:txBody>
                  <a:tcPr/>
                </a:tc>
                <a:tc gridSpan="2">
                  <a:txBody>
                    <a:bodyPr/>
                    <a:lstStyle/>
                    <a:p>
                      <a:pPr algn="ctr"/>
                      <a:r>
                        <a:rPr lang="en-US" sz="1600" dirty="0" smtClean="0"/>
                        <a:t>Machine</a:t>
                      </a:r>
                      <a:endParaRPr lang="en-US" sz="1600" dirty="0"/>
                    </a:p>
                  </a:txBody>
                  <a:tcPr/>
                </a:tc>
                <a:tc hMerge="1">
                  <a:txBody>
                    <a:bodyPr/>
                    <a:lstStyle/>
                    <a:p>
                      <a:pPr algn="ctr"/>
                      <a:endParaRPr lang="en-US" dirty="0"/>
                    </a:p>
                  </a:txBody>
                  <a:tcPr/>
                </a:tc>
              </a:tr>
              <a:tr h="318130">
                <a:tc>
                  <a:txBody>
                    <a:bodyPr/>
                    <a:lstStyle/>
                    <a:p>
                      <a:pPr algn="ctr"/>
                      <a:r>
                        <a:rPr lang="en-US" sz="1600" dirty="0" smtClean="0"/>
                        <a:t>Experience</a:t>
                      </a:r>
                      <a:endParaRPr lang="en-US" sz="1600" dirty="0"/>
                    </a:p>
                  </a:txBody>
                  <a:tcPr/>
                </a:tc>
                <a:tc>
                  <a:txBody>
                    <a:bodyPr/>
                    <a:lstStyle/>
                    <a:p>
                      <a:pPr algn="ctr"/>
                      <a:r>
                        <a:rPr lang="en-US" sz="1600" dirty="0" smtClean="0"/>
                        <a:t>Old</a:t>
                      </a:r>
                      <a:endParaRPr lang="en-US" sz="1600" dirty="0"/>
                    </a:p>
                  </a:txBody>
                  <a:tcPr/>
                </a:tc>
                <a:tc>
                  <a:txBody>
                    <a:bodyPr/>
                    <a:lstStyle/>
                    <a:p>
                      <a:pPr algn="ctr"/>
                      <a:r>
                        <a:rPr lang="en-US" sz="1600" dirty="0" smtClean="0"/>
                        <a:t>New</a:t>
                      </a:r>
                      <a:endParaRPr lang="en-US" sz="1600" dirty="0"/>
                    </a:p>
                  </a:txBody>
                  <a:tcPr/>
                </a:tc>
              </a:tr>
              <a:tr h="318130">
                <a:tc>
                  <a:txBody>
                    <a:bodyPr/>
                    <a:lstStyle/>
                    <a:p>
                      <a:pPr algn="ctr"/>
                      <a:r>
                        <a:rPr lang="en-US" sz="1600" dirty="0" smtClean="0"/>
                        <a:t>Newly</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r>
              <a:tr h="318130">
                <a:tc>
                  <a:txBody>
                    <a:bodyPr/>
                    <a:lstStyle/>
                    <a:p>
                      <a:pPr algn="ctr"/>
                      <a:r>
                        <a:rPr lang="en-US" sz="1600" dirty="0" smtClean="0"/>
                        <a:t>Newly</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r>
              <a:tr h="318130">
                <a:tc>
                  <a:txBody>
                    <a:bodyPr/>
                    <a:lstStyle/>
                    <a:p>
                      <a:pPr algn="ctr"/>
                      <a:r>
                        <a:rPr lang="en-US" sz="1600" dirty="0" smtClean="0"/>
                        <a:t>Newly</a:t>
                      </a:r>
                      <a:endParaRPr lang="en-US" sz="1600" dirty="0"/>
                    </a:p>
                  </a:txBody>
                  <a:tcPr/>
                </a:tc>
                <a:tc>
                  <a:txBody>
                    <a:bodyPr/>
                    <a:lstStyle/>
                    <a:p>
                      <a:pPr algn="ctr"/>
                      <a:r>
                        <a:rPr lang="en-US" sz="1600" dirty="0" smtClean="0"/>
                        <a:t>7</a:t>
                      </a:r>
                      <a:endParaRPr lang="en-US" sz="1600" dirty="0"/>
                    </a:p>
                  </a:txBody>
                  <a:tcPr/>
                </a:tc>
                <a:tc>
                  <a:txBody>
                    <a:bodyPr/>
                    <a:lstStyle/>
                    <a:p>
                      <a:pPr algn="ctr"/>
                      <a:r>
                        <a:rPr lang="en-US" sz="1600" dirty="0" smtClean="0"/>
                        <a:t>5</a:t>
                      </a:r>
                      <a:endParaRPr lang="en-US" sz="1600" dirty="0"/>
                    </a:p>
                  </a:txBody>
                  <a:tcPr/>
                </a:tc>
              </a:tr>
              <a:tr h="318130">
                <a:tc>
                  <a:txBody>
                    <a:bodyPr/>
                    <a:lstStyle/>
                    <a:p>
                      <a:pPr algn="ctr"/>
                      <a:r>
                        <a:rPr lang="en-US" sz="1600" dirty="0" smtClean="0"/>
                        <a:t>Newly</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6</a:t>
                      </a:r>
                      <a:endParaRPr lang="en-US" sz="1600" dirty="0"/>
                    </a:p>
                  </a:txBody>
                  <a:tcPr/>
                </a:tc>
              </a:tr>
              <a:tr h="318130">
                <a:tc>
                  <a:txBody>
                    <a:bodyPr/>
                    <a:lstStyle/>
                    <a:p>
                      <a:pPr algn="ctr"/>
                      <a:r>
                        <a:rPr lang="en-US" sz="1600" dirty="0" smtClean="0"/>
                        <a:t>Newly</a:t>
                      </a:r>
                      <a:endParaRPr lang="en-US" sz="1600" dirty="0"/>
                    </a:p>
                  </a:txBody>
                  <a:tcPr/>
                </a:tc>
                <a:tc>
                  <a:txBody>
                    <a:bodyPr/>
                    <a:lstStyle/>
                    <a:p>
                      <a:pPr algn="ctr"/>
                      <a:r>
                        <a:rPr lang="en-US" sz="1600" dirty="0" smtClean="0"/>
                        <a:t>8</a:t>
                      </a:r>
                      <a:endParaRPr lang="en-US" sz="1600" dirty="0"/>
                    </a:p>
                  </a:txBody>
                  <a:tcPr/>
                </a:tc>
                <a:tc>
                  <a:txBody>
                    <a:bodyPr/>
                    <a:lstStyle/>
                    <a:p>
                      <a:pPr algn="ctr"/>
                      <a:r>
                        <a:rPr lang="en-US" sz="1600" dirty="0" smtClean="0"/>
                        <a:t>5</a:t>
                      </a:r>
                      <a:endParaRPr lang="en-US" sz="1600" dirty="0"/>
                    </a:p>
                  </a:txBody>
                  <a:tcPr/>
                </a:tc>
              </a:tr>
              <a:tr h="318130">
                <a:tc>
                  <a:txBody>
                    <a:bodyPr/>
                    <a:lstStyle/>
                    <a:p>
                      <a:pPr algn="ctr"/>
                      <a:r>
                        <a:rPr lang="en-US" sz="1600" smtClean="0"/>
                        <a:t>Newly</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r>
              <a:tr h="318130">
                <a:tc>
                  <a:txBody>
                    <a:bodyPr/>
                    <a:lstStyle/>
                    <a:p>
                      <a:pPr algn="ctr"/>
                      <a:r>
                        <a:rPr lang="en-US" sz="1600" dirty="0" smtClean="0"/>
                        <a:t>Experience</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8</a:t>
                      </a:r>
                      <a:endParaRPr lang="en-US" sz="1600" dirty="0"/>
                    </a:p>
                  </a:txBody>
                  <a:tcPr/>
                </a:tc>
              </a:tr>
              <a:tr h="31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Experience</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9</a:t>
                      </a:r>
                      <a:endParaRPr lang="en-US" sz="1600" dirty="0"/>
                    </a:p>
                  </a:txBody>
                  <a:tcPr/>
                </a:tc>
              </a:tr>
              <a:tr h="31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Experience</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8</a:t>
                      </a:r>
                      <a:endParaRPr lang="en-US" sz="1600" dirty="0"/>
                    </a:p>
                  </a:txBody>
                  <a:tcPr/>
                </a:tc>
              </a:tr>
              <a:tr h="31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Experience</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8</a:t>
                      </a:r>
                      <a:endParaRPr lang="en-US" sz="1600" dirty="0"/>
                    </a:p>
                  </a:txBody>
                  <a:tcPr/>
                </a:tc>
              </a:tr>
              <a:tr h="31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Experience</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7</a:t>
                      </a:r>
                      <a:endParaRPr lang="en-US" sz="1600" dirty="0"/>
                    </a:p>
                  </a:txBody>
                  <a:tcPr/>
                </a:tc>
              </a:tr>
              <a:tr h="31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Experience</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smtClean="0"/>
                        <a:t>9</a:t>
                      </a:r>
                      <a:endParaRPr lang="en-US" sz="1600" dirty="0"/>
                    </a:p>
                  </a:txBody>
                  <a:tcPr/>
                </a:tc>
              </a:tr>
            </a:tbl>
          </a:graphicData>
        </a:graphic>
      </p:graphicFrame>
    </p:spTree>
    <p:extLst>
      <p:ext uri="{BB962C8B-B14F-4D97-AF65-F5344CB8AC3E}">
        <p14:creationId xmlns:p14="http://schemas.microsoft.com/office/powerpoint/2010/main" val="2697436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Entry</a:t>
            </a:r>
          </a:p>
        </p:txBody>
      </p:sp>
      <p:sp>
        <p:nvSpPr>
          <p:cNvPr id="3" name="Content Placeholder 2"/>
          <p:cNvSpPr>
            <a:spLocks noGrp="1"/>
          </p:cNvSpPr>
          <p:nvPr>
            <p:ph idx="1"/>
          </p:nvPr>
        </p:nvSpPr>
        <p:spPr/>
        <p:txBody>
          <a:bodyPr/>
          <a:lstStyle/>
          <a:p>
            <a:r>
              <a:rPr lang="en-US" dirty="0" smtClean="0"/>
              <a:t>errors=scan()</a:t>
            </a:r>
          </a:p>
          <a:p>
            <a:pPr marL="0" indent="0">
              <a:buNone/>
            </a:pPr>
            <a:r>
              <a:rPr lang="en-US" dirty="0" smtClean="0"/>
              <a:t>4 5 7 6 8 5 1 2 2 3 2 3 5 6 5 6 5 6 8 9 8 8 7 9</a:t>
            </a:r>
          </a:p>
          <a:p>
            <a:r>
              <a:rPr lang="en-US" dirty="0" smtClean="0"/>
              <a:t>person=c(rep(‘newly’,6),rep(‘exp’,6),rep(‘newly’,6),rep(‘exp’,6))</a:t>
            </a:r>
          </a:p>
          <a:p>
            <a:r>
              <a:rPr lang="en-US" dirty="0" smtClean="0"/>
              <a:t>machine=c(rep(‘old’,12),rep(‘new’,12))</a:t>
            </a:r>
          </a:p>
          <a:p>
            <a:r>
              <a:rPr lang="en-US" dirty="0" smtClean="0"/>
              <a:t>ex2=</a:t>
            </a:r>
            <a:r>
              <a:rPr lang="en-US" dirty="0" err="1" smtClean="0"/>
              <a:t>data.frame</a:t>
            </a:r>
            <a:r>
              <a:rPr lang="en-US" dirty="0" smtClean="0"/>
              <a:t>(</a:t>
            </a:r>
            <a:r>
              <a:rPr lang="en-US" dirty="0" err="1" smtClean="0"/>
              <a:t>errors,person,machine</a:t>
            </a:r>
            <a:r>
              <a:rPr lang="en-US" dirty="0" smtClean="0"/>
              <a:t>)</a:t>
            </a:r>
          </a:p>
          <a:p>
            <a:r>
              <a:rPr lang="en-US" dirty="0" smtClean="0"/>
              <a:t>ex2</a:t>
            </a:r>
          </a:p>
          <a:p>
            <a:r>
              <a:rPr lang="en-US" dirty="0" smtClean="0"/>
              <a:t>Summary(ex2)</a:t>
            </a:r>
          </a:p>
          <a:p>
            <a:pPr marL="0" indent="0">
              <a:buNone/>
            </a:pPr>
            <a:endParaRPr lang="en-US" dirty="0"/>
          </a:p>
        </p:txBody>
      </p:sp>
    </p:spTree>
    <p:extLst>
      <p:ext uri="{BB962C8B-B14F-4D97-AF65-F5344CB8AC3E}">
        <p14:creationId xmlns:p14="http://schemas.microsoft.com/office/powerpoint/2010/main" val="19374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ex2.aov=</a:t>
            </a:r>
            <a:r>
              <a:rPr lang="en-US" dirty="0" err="1" smtClean="0">
                <a:latin typeface="Times New Roman" panose="02020603050405020304" pitchFamily="18" charset="0"/>
                <a:cs typeface="Times New Roman" panose="02020603050405020304" pitchFamily="18" charset="0"/>
              </a:rPr>
              <a:t>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errors~person+machine+person:machine,data</a:t>
            </a:r>
            <a:r>
              <a:rPr lang="en-US" dirty="0" smtClean="0">
                <a:latin typeface="Times New Roman" panose="02020603050405020304" pitchFamily="18" charset="0"/>
                <a:cs typeface="Times New Roman" panose="02020603050405020304" pitchFamily="18" charset="0"/>
              </a:rPr>
              <a:t>=ex2)</a:t>
            </a:r>
          </a:p>
          <a:p>
            <a:pPr algn="just"/>
            <a:r>
              <a:rPr lang="en-US" dirty="0" smtClean="0">
                <a:latin typeface="Times New Roman" panose="02020603050405020304" pitchFamily="18" charset="0"/>
                <a:cs typeface="Times New Roman" panose="02020603050405020304" pitchFamily="18" charset="0"/>
              </a:rPr>
              <a:t>(+ this takes into account the variability due to each other separately,   : indicates the interaction between these two predictor variables)</a:t>
            </a:r>
          </a:p>
          <a:p>
            <a:pPr algn="just"/>
            <a:r>
              <a:rPr lang="en-US" dirty="0" err="1" smtClean="0">
                <a:latin typeface="Times New Roman" panose="02020603050405020304" pitchFamily="18" charset="0"/>
                <a:cs typeface="Times New Roman" panose="02020603050405020304" pitchFamily="18" charset="0"/>
              </a:rPr>
              <a:t>model.tables</a:t>
            </a:r>
            <a:r>
              <a:rPr lang="en-US" dirty="0" smtClean="0">
                <a:latin typeface="Times New Roman" panose="02020603050405020304" pitchFamily="18" charset="0"/>
                <a:cs typeface="Times New Roman" panose="02020603050405020304" pitchFamily="18" charset="0"/>
              </a:rPr>
              <a:t>(ex2.aov,type=‘means’)</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14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independent analysis of variance</a:t>
            </a:r>
            <a:r>
              <a:rPr lang="en-US" smtClean="0">
                <a:latin typeface="Times New Roman" panose="02020603050405020304" pitchFamily="18" charset="0"/>
                <a:ea typeface="Tahoma" panose="020B0604030504040204" pitchFamily="34" charset="0"/>
                <a:cs typeface="Times New Roman" panose="02020603050405020304" pitchFamily="18" charset="0"/>
              </a:rPr>
              <a:t>: Interpretation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No post hoc tests were required as both independent factors only had two levels. For two factor independent measures ANOVAs, where one or both factors have three or more levels.</a:t>
            </a:r>
          </a:p>
          <a:p>
            <a:pPr algn="just"/>
            <a:r>
              <a:rPr lang="en-US" dirty="0" smtClean="0">
                <a:latin typeface="Times New Roman" panose="02020603050405020304" pitchFamily="18" charset="0"/>
                <a:cs typeface="Times New Roman" panose="02020603050405020304" pitchFamily="18" charset="0"/>
              </a:rPr>
              <a:t>The novice workers were making almost the same number of errors on the old machine type (5.8333) as on the new machine type (5.500).</a:t>
            </a:r>
          </a:p>
          <a:p>
            <a:pPr algn="just"/>
            <a:r>
              <a:rPr lang="en-US" dirty="0" smtClean="0">
                <a:latin typeface="Times New Roman" panose="02020603050405020304" pitchFamily="18" charset="0"/>
                <a:cs typeface="Times New Roman" panose="02020603050405020304" pitchFamily="18" charset="0"/>
              </a:rPr>
              <a:t>The experience workers, however, were making fewer errors on the old machine (2.1667) than on the new machine (8.1667).</a:t>
            </a:r>
          </a:p>
        </p:txBody>
      </p:sp>
    </p:spTree>
    <p:extLst>
      <p:ext uri="{BB962C8B-B14F-4D97-AF65-F5344CB8AC3E}">
        <p14:creationId xmlns:p14="http://schemas.microsoft.com/office/powerpoint/2010/main" val="2695728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1335</Words>
  <Application>Microsoft Office PowerPoint</Application>
  <PresentationFormat>Widescreen</PresentationFormat>
  <Paragraphs>206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Tahoma</vt:lpstr>
      <vt:lpstr>Times New Roman</vt:lpstr>
      <vt:lpstr>Office Theme</vt:lpstr>
      <vt:lpstr>St. Xavier’s College</vt:lpstr>
      <vt:lpstr>Two factor independent analysis of variance: Introduction</vt:lpstr>
      <vt:lpstr>Two factor independent analysis of variance: Introduction</vt:lpstr>
      <vt:lpstr>Two factor independent analysis of variance: Assumption</vt:lpstr>
      <vt:lpstr>Two factor independent analysis of variance: Example</vt:lpstr>
      <vt:lpstr>Two factor independent analysis of variance: Example</vt:lpstr>
      <vt:lpstr>Data Entry</vt:lpstr>
      <vt:lpstr>Procedure</vt:lpstr>
      <vt:lpstr>Two factor independent analysis of variance: Interpretation</vt:lpstr>
      <vt:lpstr>Two factor independent analysis of variance: Interpretation</vt:lpstr>
      <vt:lpstr>Graphical Presentation</vt:lpstr>
      <vt:lpstr>Graphical Presentation</vt:lpstr>
      <vt:lpstr>Two factor independent analysis of variance: Interpretation</vt:lpstr>
      <vt:lpstr>Two factor independent analysis of variance: Example</vt:lpstr>
      <vt:lpstr>Two factor repeated measures analysis of variance: Example</vt:lpstr>
      <vt:lpstr>Two way ANOVA example</vt:lpstr>
      <vt:lpstr>Data entry</vt:lpstr>
      <vt:lpstr>Procedure</vt:lpstr>
      <vt:lpstr>Procedure</vt:lpstr>
      <vt:lpstr>Procedure</vt:lpstr>
      <vt:lpstr>Procedure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parmar kirtan</dc:creator>
  <cp:lastModifiedBy>parmar kirtan</cp:lastModifiedBy>
  <cp:revision>25</cp:revision>
  <dcterms:created xsi:type="dcterms:W3CDTF">2016-12-15T17:42:40Z</dcterms:created>
  <dcterms:modified xsi:type="dcterms:W3CDTF">2017-01-09T07:13:40Z</dcterms:modified>
</cp:coreProperties>
</file>