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4" r:id="rId3"/>
    <p:sldId id="259" r:id="rId4"/>
    <p:sldId id="260" r:id="rId5"/>
    <p:sldId id="263" r:id="rId6"/>
    <p:sldId id="267" r:id="rId7"/>
    <p:sldId id="285" r:id="rId8"/>
    <p:sldId id="286" r:id="rId9"/>
    <p:sldId id="287" r:id="rId10"/>
    <p:sldId id="288" r:id="rId11"/>
    <p:sldId id="289" r:id="rId12"/>
    <p:sldId id="290" r:id="rId13"/>
    <p:sldId id="291" r:id="rId14"/>
    <p:sldId id="292" r:id="rId15"/>
    <p:sldId id="296" r:id="rId16"/>
    <p:sldId id="297" r:id="rId17"/>
    <p:sldId id="270" r:id="rId18"/>
    <p:sldId id="271" r:id="rId19"/>
    <p:sldId id="275" r:id="rId20"/>
    <p:sldId id="293" r:id="rId21"/>
    <p:sldId id="294" r:id="rId22"/>
    <p:sldId id="295" r:id="rId23"/>
    <p:sldId id="272" r:id="rId24"/>
    <p:sldId id="273" r:id="rId25"/>
    <p:sldId id="274" r:id="rId26"/>
    <p:sldId id="277" r:id="rId27"/>
    <p:sldId id="278" r:id="rId28"/>
    <p:sldId id="280" r:id="rId29"/>
    <p:sldId id="279" r:id="rId30"/>
    <p:sldId id="283" r:id="rId31"/>
    <p:sldId id="281"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67E68D-CFB4-47D1-8F74-769F00D9381F}"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423016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7E68D-CFB4-47D1-8F74-769F00D9381F}"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30770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7E68D-CFB4-47D1-8F74-769F00D9381F}"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12998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67E68D-CFB4-47D1-8F74-769F00D9381F}"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199037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67E68D-CFB4-47D1-8F74-769F00D9381F}"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395535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67E68D-CFB4-47D1-8F74-769F00D9381F}"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349802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67E68D-CFB4-47D1-8F74-769F00D9381F}"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419387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67E68D-CFB4-47D1-8F74-769F00D9381F}"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298569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7E68D-CFB4-47D1-8F74-769F00D9381F}" type="datetimeFigureOut">
              <a:rPr lang="en-US" smtClean="0"/>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391864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7E68D-CFB4-47D1-8F74-769F00D9381F}"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98352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7E68D-CFB4-47D1-8F74-769F00D9381F}"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A6BB7-669B-49C5-8751-97C9C260D3FF}" type="slidenum">
              <a:rPr lang="en-US" smtClean="0"/>
              <a:t>‹#›</a:t>
            </a:fld>
            <a:endParaRPr lang="en-US"/>
          </a:p>
        </p:txBody>
      </p:sp>
    </p:spTree>
    <p:extLst>
      <p:ext uri="{BB962C8B-B14F-4D97-AF65-F5344CB8AC3E}">
        <p14:creationId xmlns:p14="http://schemas.microsoft.com/office/powerpoint/2010/main" val="33639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7E68D-CFB4-47D1-8F74-769F00D9381F}" type="datetimeFigureOut">
              <a:rPr lang="en-US" smtClean="0"/>
              <a:t>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A6BB7-669B-49C5-8751-97C9C260D3FF}" type="slidenum">
              <a:rPr lang="en-US" smtClean="0"/>
              <a:t>‹#›</a:t>
            </a:fld>
            <a:endParaRPr lang="en-US"/>
          </a:p>
        </p:txBody>
      </p:sp>
    </p:spTree>
    <p:extLst>
      <p:ext uri="{BB962C8B-B14F-4D97-AF65-F5344CB8AC3E}">
        <p14:creationId xmlns:p14="http://schemas.microsoft.com/office/powerpoint/2010/main" val="425432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cs typeface="Times New Roman" panose="02020603050405020304" pitchFamily="18" charset="0"/>
              </a:rPr>
              <a:t>St. Xavier’s College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style>
          <a:lnRef idx="3">
            <a:schemeClr val="lt1"/>
          </a:lnRef>
          <a:fillRef idx="1">
            <a:schemeClr val="accent1"/>
          </a:fillRef>
          <a:effectRef idx="1">
            <a:schemeClr val="accent1"/>
          </a:effectRef>
          <a:fontRef idx="minor">
            <a:schemeClr val="lt1"/>
          </a:fontRef>
        </p:style>
        <p:txBody>
          <a:bodyPr>
            <a:normAutofit/>
          </a:bodyPr>
          <a:lstStyle/>
          <a:p>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M. Sc. BDA</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161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Procedure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with(groceries, </a:t>
            </a:r>
            <a:r>
              <a:rPr lang="en-US" dirty="0" err="1" smtClean="0">
                <a:latin typeface="Times New Roman" panose="02020603050405020304" pitchFamily="18" charset="0"/>
                <a:cs typeface="Times New Roman" panose="02020603050405020304" pitchFamily="18" charset="0"/>
              </a:rPr>
              <a:t>tapply</a:t>
            </a:r>
            <a:r>
              <a:rPr lang="en-US" dirty="0" smtClean="0">
                <a:latin typeface="Times New Roman" panose="02020603050405020304" pitchFamily="18" charset="0"/>
                <a:cs typeface="Times New Roman" panose="02020603050405020304" pitchFamily="18" charset="0"/>
              </a:rPr>
              <a:t>(price, store, sum))</a:t>
            </a:r>
          </a:p>
          <a:p>
            <a:r>
              <a:rPr lang="en-US" dirty="0" err="1" smtClean="0">
                <a:latin typeface="Times New Roman" panose="02020603050405020304" pitchFamily="18" charset="0"/>
                <a:cs typeface="Times New Roman" panose="02020603050405020304" pitchFamily="18" charset="0"/>
              </a:rPr>
              <a:t>gro.aov</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aov</a:t>
            </a:r>
            <a:r>
              <a:rPr lang="en-US" dirty="0" smtClean="0">
                <a:latin typeface="Times New Roman" panose="02020603050405020304" pitchFamily="18" charset="0"/>
                <a:cs typeface="Times New Roman" panose="02020603050405020304" pitchFamily="18" charset="0"/>
              </a:rPr>
              <a:t>(price ~ store + Error(subject/store), data=groceries)</a:t>
            </a:r>
          </a:p>
          <a:p>
            <a:pPr algn="just"/>
            <a:r>
              <a:rPr lang="en-US" dirty="0" smtClean="0">
                <a:solidFill>
                  <a:srgbClr val="00B0F0"/>
                </a:solidFill>
                <a:latin typeface="Times New Roman" panose="02020603050405020304" pitchFamily="18" charset="0"/>
                <a:cs typeface="Times New Roman" panose="02020603050405020304" pitchFamily="18" charset="0"/>
              </a:rPr>
              <a:t>“Store</a:t>
            </a:r>
            <a:r>
              <a:rPr lang="en-US" dirty="0">
                <a:solidFill>
                  <a:srgbClr val="00B0F0"/>
                </a:solidFill>
                <a:latin typeface="Times New Roman" panose="02020603050405020304" pitchFamily="18" charset="0"/>
                <a:cs typeface="Times New Roman" panose="02020603050405020304" pitchFamily="18" charset="0"/>
              </a:rPr>
              <a:t>" and "subject" are our sources of variability. The treatment we are interested in is "store" (that's what we want to see the effect of), and this treatment effect is visible within each subject (i.e., nested within each subject). So the proper Error term is "subject/store", which is read as "store within subject." Notice that once all that "subject" variability is parceled out, we do have a significant "store" main effect. (Note: Error(subject) will work just as well for the error term</a:t>
            </a:r>
            <a:r>
              <a:rPr lang="en-US" dirty="0" smtClean="0">
                <a:solidFill>
                  <a:srgbClr val="00B0F0"/>
                </a:solidFill>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ummary(</a:t>
            </a:r>
            <a:r>
              <a:rPr lang="en-US" dirty="0" err="1" smtClean="0">
                <a:latin typeface="Times New Roman" panose="02020603050405020304" pitchFamily="18" charset="0"/>
                <a:cs typeface="Times New Roman" panose="02020603050405020304" pitchFamily="18" charset="0"/>
              </a:rPr>
              <a:t>gro.aov</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37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Post Hoc Tests</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solidFill>
                  <a:srgbClr val="00B0F0"/>
                </a:solidFill>
                <a:latin typeface="Times New Roman" panose="02020603050405020304" pitchFamily="18" charset="0"/>
                <a:cs typeface="Times New Roman" panose="02020603050405020304" pitchFamily="18" charset="0"/>
              </a:rPr>
              <a:t>The Tukey HSD test will not run on this model object, </a:t>
            </a:r>
            <a:r>
              <a:rPr lang="en-US" dirty="0" smtClean="0">
                <a:solidFill>
                  <a:srgbClr val="00B0F0"/>
                </a:solidFill>
                <a:latin typeface="Times New Roman" panose="02020603050405020304" pitchFamily="18" charset="0"/>
                <a:cs typeface="Times New Roman" panose="02020603050405020304" pitchFamily="18" charset="0"/>
              </a:rPr>
              <a:t>so </a:t>
            </a:r>
            <a:r>
              <a:rPr lang="en-US" dirty="0">
                <a:solidFill>
                  <a:srgbClr val="00B0F0"/>
                </a:solidFill>
                <a:latin typeface="Times New Roman" panose="02020603050405020304" pitchFamily="18" charset="0"/>
                <a:cs typeface="Times New Roman" panose="02020603050405020304" pitchFamily="18" charset="0"/>
              </a:rPr>
              <a:t>pairwise t-tests with adjusted p-values to see which stores are significantly different. </a:t>
            </a:r>
            <a:endParaRPr lang="en-US" dirty="0" smtClean="0">
              <a:solidFill>
                <a:srgbClr val="00B0F0"/>
              </a:solidFill>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with(groceries, </a:t>
            </a:r>
            <a:r>
              <a:rPr lang="en-US" sz="2600" dirty="0" err="1" smtClean="0">
                <a:latin typeface="Times New Roman" panose="02020603050405020304" pitchFamily="18" charset="0"/>
                <a:cs typeface="Times New Roman" panose="02020603050405020304" pitchFamily="18" charset="0"/>
              </a:rPr>
              <a:t>pairwise.t.test</a:t>
            </a:r>
            <a:r>
              <a:rPr lang="en-US" sz="2600" dirty="0" smtClean="0">
                <a:latin typeface="Times New Roman" panose="02020603050405020304" pitchFamily="18" charset="0"/>
                <a:cs typeface="Times New Roman" panose="02020603050405020304" pitchFamily="18" charset="0"/>
              </a:rPr>
              <a:t>(x=price, g=store, </a:t>
            </a:r>
            <a:r>
              <a:rPr lang="en-US" sz="2600" dirty="0" err="1" smtClean="0">
                <a:latin typeface="Times New Roman" panose="02020603050405020304" pitchFamily="18" charset="0"/>
                <a:cs typeface="Times New Roman" panose="02020603050405020304" pitchFamily="18" charset="0"/>
              </a:rPr>
              <a:t>p.adjust.method</a:t>
            </a:r>
            <a:r>
              <a:rPr lang="en-US" sz="2600" dirty="0" smtClean="0">
                <a:latin typeface="Times New Roman" panose="02020603050405020304" pitchFamily="18" charset="0"/>
                <a:cs typeface="Times New Roman" panose="02020603050405020304" pitchFamily="18" charset="0"/>
              </a:rPr>
              <a:t>=“none”, paired=T))</a:t>
            </a:r>
          </a:p>
          <a:p>
            <a:pPr algn="just"/>
            <a:r>
              <a:rPr lang="en-US" sz="2600" dirty="0">
                <a:latin typeface="Times New Roman" panose="02020603050405020304" pitchFamily="18" charset="0"/>
                <a:cs typeface="Times New Roman" panose="02020603050405020304" pitchFamily="18" charset="0"/>
              </a:rPr>
              <a:t>with(groceries, </a:t>
            </a:r>
            <a:r>
              <a:rPr lang="en-US" sz="2600" dirty="0" err="1">
                <a:latin typeface="Times New Roman" panose="02020603050405020304" pitchFamily="18" charset="0"/>
                <a:cs typeface="Times New Roman" panose="02020603050405020304" pitchFamily="18" charset="0"/>
              </a:rPr>
              <a:t>pairwise.t.test</a:t>
            </a:r>
            <a:r>
              <a:rPr lang="en-US" sz="2600" dirty="0">
                <a:latin typeface="Times New Roman" panose="02020603050405020304" pitchFamily="18" charset="0"/>
                <a:cs typeface="Times New Roman" panose="02020603050405020304" pitchFamily="18" charset="0"/>
              </a:rPr>
              <a:t>(x=price, g=store, </a:t>
            </a:r>
            <a:r>
              <a:rPr lang="en-US" sz="2600" dirty="0" err="1">
                <a:latin typeface="Times New Roman" panose="02020603050405020304" pitchFamily="18" charset="0"/>
                <a:cs typeface="Times New Roman" panose="02020603050405020304" pitchFamily="18" charset="0"/>
              </a:rPr>
              <a:t>p.adjust.method</a:t>
            </a:r>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anose="02020603050405020304" pitchFamily="18" charset="0"/>
                <a:cs typeface="Times New Roman" panose="02020603050405020304" pitchFamily="18" charset="0"/>
              </a:rPr>
              <a:t>bonf</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paired=T</a:t>
            </a:r>
            <a:r>
              <a:rPr lang="en-US" sz="2600" dirty="0" smtClean="0">
                <a:latin typeface="Times New Roman" panose="02020603050405020304" pitchFamily="18" charset="0"/>
                <a:cs typeface="Times New Roman" panose="02020603050405020304" pitchFamily="18" charset="0"/>
              </a:rPr>
              <a:t>))</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86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Post Hoc Tests</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solidFill>
                  <a:srgbClr val="00B0F0"/>
                </a:solidFill>
                <a:latin typeface="Times New Roman" panose="02020603050405020304" pitchFamily="18" charset="0"/>
                <a:cs typeface="Times New Roman" panose="02020603050405020304" pitchFamily="18" charset="0"/>
              </a:rPr>
              <a:t>Treatment-by-subjects design that </a:t>
            </a:r>
            <a:r>
              <a:rPr lang="en-US" sz="2400" dirty="0">
                <a:solidFill>
                  <a:srgbClr val="00B0F0"/>
                </a:solidFill>
                <a:latin typeface="Times New Roman" panose="02020603050405020304" pitchFamily="18" charset="0"/>
                <a:cs typeface="Times New Roman" panose="02020603050405020304" pitchFamily="18" charset="0"/>
              </a:rPr>
              <a:t>is, it can essentially be treated as a two-factor design without replication and without an interaction. </a:t>
            </a:r>
          </a:p>
          <a:p>
            <a:pPr algn="just"/>
            <a:r>
              <a:rPr lang="en-US" sz="2400" dirty="0" smtClean="0">
                <a:solidFill>
                  <a:srgbClr val="00B0F0"/>
                </a:solidFill>
                <a:latin typeface="Times New Roman" panose="02020603050405020304" pitchFamily="18" charset="0"/>
                <a:cs typeface="Times New Roman" panose="02020603050405020304" pitchFamily="18" charset="0"/>
              </a:rPr>
              <a:t>The </a:t>
            </a:r>
            <a:r>
              <a:rPr lang="en-US" sz="2400" dirty="0">
                <a:solidFill>
                  <a:srgbClr val="00B0F0"/>
                </a:solidFill>
                <a:latin typeface="Times New Roman" panose="02020603050405020304" pitchFamily="18" charset="0"/>
                <a:cs typeface="Times New Roman" panose="02020603050405020304" pitchFamily="18" charset="0"/>
              </a:rPr>
              <a:t>advantage of running the ANOVA this way is that the Tukey test will work, AND it will give the right answers for repeated measures data. </a:t>
            </a:r>
            <a:endParaRPr lang="en-US" sz="2400" dirty="0" smtClean="0">
              <a:solidFill>
                <a:srgbClr val="00B0F0"/>
              </a:solidFill>
              <a:latin typeface="Times New Roman" panose="02020603050405020304" pitchFamily="18" charset="0"/>
              <a:cs typeface="Times New Roman" panose="02020603050405020304" pitchFamily="18" charset="0"/>
            </a:endParaRPr>
          </a:p>
          <a:p>
            <a:pPr algn="just"/>
            <a:r>
              <a:rPr lang="en-US" sz="2600" dirty="0" err="1">
                <a:latin typeface="Times New Roman" panose="02020603050405020304" pitchFamily="18" charset="0"/>
                <a:cs typeface="Times New Roman" panose="02020603050405020304" pitchFamily="18" charset="0"/>
              </a:rPr>
              <a:t>gro.two</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aov</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price~store+subject</a:t>
            </a:r>
            <a:r>
              <a:rPr lang="en-US" sz="2600" dirty="0">
                <a:latin typeface="Times New Roman" panose="02020603050405020304" pitchFamily="18" charset="0"/>
                <a:cs typeface="Times New Roman" panose="02020603050405020304" pitchFamily="18" charset="0"/>
              </a:rPr>
              <a:t>, data=groceries)</a:t>
            </a:r>
          </a:p>
          <a:p>
            <a:pPr algn="just"/>
            <a:r>
              <a:rPr lang="en-US" sz="2600" dirty="0">
                <a:latin typeface="Times New Roman" panose="02020603050405020304" pitchFamily="18" charset="0"/>
                <a:cs typeface="Times New Roman" panose="02020603050405020304" pitchFamily="18" charset="0"/>
              </a:rPr>
              <a:t>summary(</a:t>
            </a:r>
            <a:r>
              <a:rPr lang="en-US" sz="2600" dirty="0" err="1">
                <a:latin typeface="Times New Roman" panose="02020603050405020304" pitchFamily="18" charset="0"/>
                <a:cs typeface="Times New Roman" panose="02020603050405020304" pitchFamily="18" charset="0"/>
              </a:rPr>
              <a:t>gro.two</a:t>
            </a:r>
            <a:r>
              <a:rPr lang="en-US" sz="2600" dirty="0">
                <a:latin typeface="Times New Roman" panose="02020603050405020304" pitchFamily="18" charset="0"/>
                <a:cs typeface="Times New Roman" panose="02020603050405020304" pitchFamily="18" charset="0"/>
              </a:rPr>
              <a:t>)</a:t>
            </a:r>
          </a:p>
          <a:p>
            <a:pPr algn="just"/>
            <a:r>
              <a:rPr lang="en-US" sz="2600" dirty="0" err="1">
                <a:latin typeface="Times New Roman" panose="02020603050405020304" pitchFamily="18" charset="0"/>
                <a:cs typeface="Times New Roman" panose="02020603050405020304" pitchFamily="18" charset="0"/>
              </a:rPr>
              <a:t>TukeyHSD</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gro.two</a:t>
            </a:r>
            <a:r>
              <a:rPr lang="en-US" sz="2600" dirty="0">
                <a:latin typeface="Times New Roman" panose="02020603050405020304" pitchFamily="18" charset="0"/>
                <a:cs typeface="Times New Roman" panose="02020603050405020304" pitchFamily="18" charset="0"/>
              </a:rPr>
              <a:t>)</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67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Contrasts</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cons = </a:t>
            </a:r>
            <a:r>
              <a:rPr lang="en-US" sz="2400" dirty="0" err="1">
                <a:latin typeface="Times New Roman" panose="02020603050405020304" pitchFamily="18" charset="0"/>
                <a:cs typeface="Times New Roman" panose="02020603050405020304" pitchFamily="18" charset="0"/>
              </a:rPr>
              <a:t>cbind</a:t>
            </a:r>
            <a:r>
              <a:rPr lang="en-US" sz="2400" dirty="0">
                <a:latin typeface="Times New Roman" panose="02020603050405020304" pitchFamily="18" charset="0"/>
                <a:cs typeface="Times New Roman" panose="02020603050405020304" pitchFamily="18" charset="0"/>
              </a:rPr>
              <a:t>(c(-1,1/3,1/3,1/3), c(0,-1/2,-1/2,1), c(0,1,-1,0))</a:t>
            </a:r>
          </a:p>
          <a:p>
            <a:pPr algn="just"/>
            <a:r>
              <a:rPr lang="en-US" sz="2400" dirty="0" smtClean="0">
                <a:solidFill>
                  <a:srgbClr val="00B0F0"/>
                </a:solidFill>
                <a:latin typeface="Times New Roman" panose="02020603050405020304" pitchFamily="18" charset="0"/>
                <a:cs typeface="Times New Roman" panose="02020603050405020304" pitchFamily="18" charset="0"/>
              </a:rPr>
              <a:t>Contrasts </a:t>
            </a:r>
            <a:r>
              <a:rPr lang="en-US" sz="2400" dirty="0">
                <a:solidFill>
                  <a:srgbClr val="00B0F0"/>
                </a:solidFill>
                <a:latin typeface="Times New Roman" panose="02020603050405020304" pitchFamily="18" charset="0"/>
                <a:cs typeface="Times New Roman" panose="02020603050405020304" pitchFamily="18" charset="0"/>
              </a:rPr>
              <a:t>do not have to be "orthogonal." Think of orthogonal as meaning something like "independent" or "</a:t>
            </a:r>
            <a:r>
              <a:rPr lang="en-US" sz="2400" dirty="0" err="1">
                <a:solidFill>
                  <a:srgbClr val="00B0F0"/>
                </a:solidFill>
                <a:latin typeface="Times New Roman" panose="02020603050405020304" pitchFamily="18" charset="0"/>
                <a:cs typeface="Times New Roman" panose="02020603050405020304" pitchFamily="18" charset="0"/>
              </a:rPr>
              <a:t>unconfounded</a:t>
            </a:r>
            <a:r>
              <a:rPr lang="en-US" sz="2400" dirty="0">
                <a:solidFill>
                  <a:srgbClr val="00B0F0"/>
                </a:solidFill>
                <a:latin typeface="Times New Roman" panose="02020603050405020304" pitchFamily="18" charset="0"/>
                <a:cs typeface="Times New Roman" panose="02020603050405020304" pitchFamily="18" charset="0"/>
              </a:rPr>
              <a:t>." </a:t>
            </a:r>
            <a:endParaRPr lang="en-US" sz="2600" dirty="0">
              <a:solidFill>
                <a:srgbClr val="00B0F0"/>
              </a:solidFill>
              <a:latin typeface="Times New Roman" panose="02020603050405020304" pitchFamily="18" charset="0"/>
              <a:cs typeface="Times New Roman" panose="02020603050405020304" pitchFamily="18" charset="0"/>
            </a:endParaRPr>
          </a:p>
          <a:p>
            <a:pPr algn="just"/>
            <a:r>
              <a:rPr lang="en-US" sz="2400" dirty="0" smtClean="0">
                <a:solidFill>
                  <a:srgbClr val="00B0F0"/>
                </a:solidFill>
                <a:latin typeface="Times New Roman" panose="02020603050405020304" pitchFamily="18" charset="0"/>
                <a:cs typeface="Times New Roman" panose="02020603050405020304" pitchFamily="18" charset="0"/>
              </a:rPr>
              <a:t>to </a:t>
            </a:r>
            <a:r>
              <a:rPr lang="en-US" sz="2400" dirty="0">
                <a:solidFill>
                  <a:srgbClr val="00B0F0"/>
                </a:solidFill>
                <a:latin typeface="Times New Roman" panose="02020603050405020304" pitchFamily="18" charset="0"/>
                <a:cs typeface="Times New Roman" panose="02020603050405020304" pitchFamily="18" charset="0"/>
              </a:rPr>
              <a:t>be orthogonal, all pairs of contrast vectors must have a dot product of </a:t>
            </a:r>
            <a:r>
              <a:rPr lang="en-US" sz="2400" dirty="0" smtClean="0">
                <a:solidFill>
                  <a:srgbClr val="00B0F0"/>
                </a:solidFill>
                <a:latin typeface="Times New Roman" panose="02020603050405020304" pitchFamily="18" charset="0"/>
                <a:cs typeface="Times New Roman" panose="02020603050405020304" pitchFamily="18" charset="0"/>
              </a:rPr>
              <a:t>0</a:t>
            </a:r>
          </a:p>
          <a:p>
            <a:pPr algn="just"/>
            <a:r>
              <a:rPr lang="en-US" sz="2400" dirty="0">
                <a:solidFill>
                  <a:srgbClr val="00B0F0"/>
                </a:solidFill>
                <a:latin typeface="Times New Roman" panose="02020603050405020304" pitchFamily="18" charset="0"/>
                <a:cs typeface="Times New Roman" panose="02020603050405020304" pitchFamily="18" charset="0"/>
              </a:rPr>
              <a:t>here's a convenient way to test that for a contrast matrix of any size</a:t>
            </a:r>
          </a:p>
          <a:p>
            <a:pPr algn="just"/>
            <a:r>
              <a:rPr lang="en-US" sz="2400" dirty="0" smtClean="0">
                <a:latin typeface="Times New Roman" panose="02020603050405020304" pitchFamily="18" charset="0"/>
                <a:cs typeface="Times New Roman" panose="02020603050405020304" pitchFamily="18" charset="0"/>
              </a:rPr>
              <a:t>t(cons</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cons</a:t>
            </a:r>
          </a:p>
          <a:p>
            <a:pPr algn="just"/>
            <a:r>
              <a:rPr lang="en-US" sz="2400" dirty="0" smtClean="0">
                <a:latin typeface="Times New Roman" panose="02020603050405020304" pitchFamily="18" charset="0"/>
                <a:cs typeface="Times New Roman" panose="02020603050405020304" pitchFamily="18" charset="0"/>
              </a:rPr>
              <a:t>contrasts(</a:t>
            </a:r>
            <a:r>
              <a:rPr lang="en-US" sz="2400" dirty="0" err="1" smtClean="0">
                <a:latin typeface="Times New Roman" panose="02020603050405020304" pitchFamily="18" charset="0"/>
                <a:cs typeface="Times New Roman" panose="02020603050405020304" pitchFamily="18" charset="0"/>
              </a:rPr>
              <a:t>groceries$store</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cons</a:t>
            </a:r>
          </a:p>
          <a:p>
            <a:pPr algn="just"/>
            <a:r>
              <a:rPr lang="en-US" sz="2400" dirty="0">
                <a:solidFill>
                  <a:srgbClr val="00B0F0"/>
                </a:solidFill>
                <a:latin typeface="Times New Roman" panose="02020603050405020304" pitchFamily="18" charset="0"/>
                <a:cs typeface="Times New Roman" panose="02020603050405020304" pitchFamily="18" charset="0"/>
              </a:rPr>
              <a:t>if this matrix multiplication results in a matrix that is nonzero ONLY on the main diagonal, then the contrasts are orthogonal</a:t>
            </a:r>
          </a:p>
          <a:p>
            <a:pPr algn="just"/>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45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Contrasts</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aov1.out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aov</a:t>
            </a:r>
            <a:r>
              <a:rPr lang="en-US" sz="2400" dirty="0">
                <a:latin typeface="Times New Roman" panose="02020603050405020304" pitchFamily="18" charset="0"/>
                <a:cs typeface="Times New Roman" panose="02020603050405020304" pitchFamily="18" charset="0"/>
              </a:rPr>
              <a:t>(price ~ store + Error(subject/store), data=groceries</a:t>
            </a:r>
          </a:p>
          <a:p>
            <a:pPr algn="just"/>
            <a:r>
              <a:rPr lang="en-US" sz="2400" dirty="0">
                <a:latin typeface="Times New Roman" panose="02020603050405020304" pitchFamily="18" charset="0"/>
                <a:cs typeface="Times New Roman" panose="02020603050405020304" pitchFamily="18" charset="0"/>
              </a:rPr>
              <a:t>summary(aov1.out)</a:t>
            </a:r>
          </a:p>
          <a:p>
            <a:pPr algn="just"/>
            <a:r>
              <a:rPr lang="en-US" sz="2400" dirty="0" smtClean="0">
                <a:latin typeface="Times New Roman" panose="02020603050405020304" pitchFamily="18" charset="0"/>
                <a:cs typeface="Times New Roman" panose="02020603050405020304" pitchFamily="18" charset="0"/>
              </a:rPr>
              <a:t>summary(aov1.out</a:t>
            </a:r>
            <a:r>
              <a:rPr lang="en-US" sz="2400" dirty="0">
                <a:latin typeface="Times New Roman" panose="02020603050405020304" pitchFamily="18" charset="0"/>
                <a:cs typeface="Times New Roman" panose="02020603050405020304" pitchFamily="18" charset="0"/>
              </a:rPr>
              <a:t>, split=list(store=list("A vs BCD"=1,"BC vs D"=2,"B vs C"=3)))</a:t>
            </a:r>
          </a:p>
          <a:p>
            <a:pPr algn="just"/>
            <a:r>
              <a:rPr lang="en-US" sz="2400" dirty="0">
                <a:solidFill>
                  <a:srgbClr val="00B0F0"/>
                </a:solidFill>
                <a:latin typeface="Times New Roman" panose="02020603050405020304" pitchFamily="18" charset="0"/>
                <a:cs typeface="Times New Roman" panose="02020603050405020304" pitchFamily="18" charset="0"/>
              </a:rPr>
              <a:t>Notice that the result for B vs C is not quite the same as the t-test on that comparison above with no p-value adjustment.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87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Procedure: Multivariate approach</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err="1" smtClean="0">
                <a:latin typeface="Times New Roman" panose="02020603050405020304" pitchFamily="18" charset="0"/>
                <a:cs typeface="Times New Roman" panose="02020603050405020304" pitchFamily="18" charset="0"/>
              </a:rPr>
              <a:t>key.mat</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as.matrix</a:t>
            </a:r>
            <a:r>
              <a:rPr lang="en-US" dirty="0" smtClean="0">
                <a:latin typeface="Times New Roman" panose="02020603050405020304" pitchFamily="18" charset="0"/>
                <a:cs typeface="Times New Roman" panose="02020603050405020304" pitchFamily="18" charset="0"/>
              </a:rPr>
              <a:t>(keyboard[,1:4])</a:t>
            </a:r>
          </a:p>
          <a:p>
            <a:r>
              <a:rPr lang="en-US" dirty="0" smtClean="0">
                <a:latin typeface="Times New Roman" panose="02020603050405020304" pitchFamily="18" charset="0"/>
                <a:cs typeface="Times New Roman" panose="02020603050405020304" pitchFamily="18" charset="0"/>
              </a:rPr>
              <a:t>key31= </a:t>
            </a:r>
            <a:r>
              <a:rPr lang="en-US" dirty="0" err="1" smtClean="0">
                <a:latin typeface="Times New Roman" panose="02020603050405020304" pitchFamily="18" charset="0"/>
                <a:cs typeface="Times New Roman" panose="02020603050405020304" pitchFamily="18" charset="0"/>
              </a:rPr>
              <a:t>key.mat</a:t>
            </a:r>
            <a:r>
              <a:rPr lang="en-US" dirty="0" smtClean="0">
                <a:latin typeface="Times New Roman" panose="02020603050405020304" pitchFamily="18" charset="0"/>
                <a:cs typeface="Times New Roman" panose="02020603050405020304" pitchFamily="18" charset="0"/>
              </a:rPr>
              <a:t>[,3] - </a:t>
            </a:r>
            <a:r>
              <a:rPr lang="en-US" dirty="0" err="1" smtClean="0">
                <a:latin typeface="Times New Roman" panose="02020603050405020304" pitchFamily="18" charset="0"/>
                <a:cs typeface="Times New Roman" panose="02020603050405020304" pitchFamily="18" charset="0"/>
              </a:rPr>
              <a:t>key.mat</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key31= matrix(key31)</a:t>
            </a:r>
          </a:p>
          <a:p>
            <a:r>
              <a:rPr lang="en-US" dirty="0" smtClean="0">
                <a:latin typeface="Times New Roman" panose="02020603050405020304" pitchFamily="18" charset="0"/>
                <a:cs typeface="Times New Roman" panose="02020603050405020304" pitchFamily="18" charset="0"/>
              </a:rPr>
              <a:t>key31</a:t>
            </a:r>
          </a:p>
          <a:p>
            <a:r>
              <a:rPr lang="en-US" dirty="0" smtClean="0">
                <a:latin typeface="Times New Roman" panose="02020603050405020304" pitchFamily="18" charset="0"/>
                <a:cs typeface="Times New Roman" panose="02020603050405020304" pitchFamily="18" charset="0"/>
              </a:rPr>
              <a:t>result = lm(key31~1)</a:t>
            </a:r>
          </a:p>
          <a:p>
            <a:r>
              <a:rPr lang="en-US" dirty="0" smtClean="0">
                <a:latin typeface="Times New Roman" panose="02020603050405020304" pitchFamily="18" charset="0"/>
                <a:cs typeface="Times New Roman" panose="02020603050405020304" pitchFamily="18" charset="0"/>
              </a:rPr>
              <a:t>summary(result)$</a:t>
            </a:r>
            <a:r>
              <a:rPr lang="en-US" dirty="0" err="1" smtClean="0">
                <a:latin typeface="Times New Roman" panose="02020603050405020304" pitchFamily="18" charset="0"/>
                <a:cs typeface="Times New Roman" panose="02020603050405020304" pitchFamily="18" charset="0"/>
              </a:rPr>
              <a:t>coef</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t.test</a:t>
            </a:r>
            <a:r>
              <a:rPr lang="en-US" dirty="0" smtClean="0">
                <a:latin typeface="Times New Roman" panose="02020603050405020304" pitchFamily="18" charset="0"/>
                <a:cs typeface="Times New Roman" panose="02020603050405020304" pitchFamily="18" charset="0"/>
              </a:rPr>
              <a:t>(key31, mu = 0)</a:t>
            </a:r>
          </a:p>
          <a:p>
            <a:r>
              <a:rPr lang="en-US" dirty="0" err="1" smtClean="0">
                <a:latin typeface="Times New Roman" panose="02020603050405020304" pitchFamily="18" charset="0"/>
                <a:cs typeface="Times New Roman" panose="02020603050405020304" pitchFamily="18" charset="0"/>
              </a:rPr>
              <a:t>anova</a:t>
            </a:r>
            <a:r>
              <a:rPr lang="en-US" dirty="0" smtClean="0">
                <a:latin typeface="Times New Roman" panose="02020603050405020304" pitchFamily="18" charset="0"/>
                <a:cs typeface="Times New Roman" panose="02020603050405020304" pitchFamily="18" charset="0"/>
              </a:rPr>
              <a:t>(result, test = “Wilks”)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64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Procedure: Multivariate approach</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anova</a:t>
            </a:r>
            <a:r>
              <a:rPr lang="en-US" dirty="0">
                <a:latin typeface="Times New Roman" panose="02020603050405020304" pitchFamily="18" charset="0"/>
                <a:cs typeface="Times New Roman" panose="02020603050405020304" pitchFamily="18" charset="0"/>
              </a:rPr>
              <a:t>(result, test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Hotelling</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anova</a:t>
            </a:r>
            <a:r>
              <a:rPr lang="en-US" dirty="0">
                <a:latin typeface="Times New Roman" panose="02020603050405020304" pitchFamily="18" charset="0"/>
                <a:cs typeface="Times New Roman" panose="02020603050405020304" pitchFamily="18" charset="0"/>
              </a:rPr>
              <a:t>(result, test</a:t>
            </a:r>
            <a:r>
              <a:rPr lang="en-US" dirty="0" smtClean="0">
                <a:latin typeface="Times New Roman" panose="02020603050405020304" pitchFamily="18" charset="0"/>
                <a:cs typeface="Times New Roman" panose="02020603050405020304" pitchFamily="18" charset="0"/>
              </a:rPr>
              <a:t>=“Roy”)</a:t>
            </a:r>
          </a:p>
          <a:p>
            <a:r>
              <a:rPr lang="en-US" dirty="0" err="1">
                <a:latin typeface="Times New Roman" panose="02020603050405020304" pitchFamily="18" charset="0"/>
                <a:cs typeface="Times New Roman" panose="02020603050405020304" pitchFamily="18" charset="0"/>
              </a:rPr>
              <a:t>anova</a:t>
            </a:r>
            <a:r>
              <a:rPr lang="en-US" dirty="0">
                <a:latin typeface="Times New Roman" panose="02020603050405020304" pitchFamily="18" charset="0"/>
                <a:cs typeface="Times New Roman" panose="02020603050405020304" pitchFamily="18" charset="0"/>
              </a:rPr>
              <a:t>(result, test</a:t>
            </a:r>
            <a:r>
              <a:rPr lang="en-US" dirty="0" smtClean="0">
                <a:latin typeface="Times New Roman" panose="02020603050405020304" pitchFamily="18" charset="0"/>
                <a:cs typeface="Times New Roman" panose="02020603050405020304" pitchFamily="18" charset="0"/>
              </a:rPr>
              <a:t>=“Pillai”)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01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repeated measures analysis of 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500" dirty="0" smtClean="0">
                <a:latin typeface="Times New Roman" panose="02020603050405020304" pitchFamily="18" charset="0"/>
                <a:cs typeface="Times New Roman" panose="02020603050405020304" pitchFamily="18" charset="0"/>
              </a:rPr>
              <a:t>In a factory a machine produces two kinds of product, one that requires the operator to follow a complex set of instructions and one that is very simple to make. </a:t>
            </a:r>
          </a:p>
          <a:p>
            <a:pPr algn="just"/>
            <a:r>
              <a:rPr lang="en-US" sz="2500" dirty="0" smtClean="0">
                <a:latin typeface="Times New Roman" panose="02020603050405020304" pitchFamily="18" charset="0"/>
                <a:cs typeface="Times New Roman" panose="02020603050405020304" pitchFamily="18" charset="0"/>
              </a:rPr>
              <a:t>There are two shifts in the factory, a day shift and a night shift.</a:t>
            </a:r>
          </a:p>
          <a:p>
            <a:pPr algn="just"/>
            <a:r>
              <a:rPr lang="en-US" sz="2500" dirty="0" smtClean="0">
                <a:latin typeface="Times New Roman" panose="02020603050405020304" pitchFamily="18" charset="0"/>
                <a:cs typeface="Times New Roman" panose="02020603050405020304" pitchFamily="18" charset="0"/>
              </a:rPr>
              <a:t>The factory manager wants the factory to make the products with the minimum of errors.</a:t>
            </a:r>
          </a:p>
          <a:p>
            <a:pPr algn="just"/>
            <a:r>
              <a:rPr lang="en-US" sz="2500" dirty="0" smtClean="0">
                <a:latin typeface="Times New Roman" panose="02020603050405020304" pitchFamily="18" charset="0"/>
                <a:cs typeface="Times New Roman" panose="02020603050405020304" pitchFamily="18" charset="0"/>
              </a:rPr>
              <a:t>A researchers decides to study the effect of shift (day versus night) and product (complex versus simple to make) on the errors made by the operators. </a:t>
            </a:r>
          </a:p>
          <a:p>
            <a:pPr algn="just"/>
            <a:r>
              <a:rPr lang="en-US" sz="2500" dirty="0" smtClean="0">
                <a:latin typeface="Times New Roman" panose="02020603050405020304" pitchFamily="18" charset="0"/>
                <a:cs typeface="Times New Roman" panose="02020603050405020304" pitchFamily="18" charset="0"/>
              </a:rPr>
              <a:t>All operators work both shifts on a rotation system. Six operators are randomly selected and their error performance is measured during a day and night shift.</a:t>
            </a:r>
          </a:p>
        </p:txBody>
      </p:sp>
    </p:spTree>
    <p:extLst>
      <p:ext uri="{BB962C8B-B14F-4D97-AF65-F5344CB8AC3E}">
        <p14:creationId xmlns:p14="http://schemas.microsoft.com/office/powerpoint/2010/main" val="94493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repeated measures analysis of variance: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err="1" smtClean="0"/>
                        <a:t>Day_Complex</a:t>
                      </a:r>
                      <a:endParaRPr lang="en-US" dirty="0"/>
                    </a:p>
                  </a:txBody>
                  <a:tcPr/>
                </a:tc>
                <a:tc>
                  <a:txBody>
                    <a:bodyPr/>
                    <a:lstStyle/>
                    <a:p>
                      <a:pPr algn="ctr"/>
                      <a:r>
                        <a:rPr lang="en-US" dirty="0" err="1" smtClean="0"/>
                        <a:t>PM_Complex</a:t>
                      </a:r>
                      <a:endParaRPr lang="en-US" dirty="0"/>
                    </a:p>
                  </a:txBody>
                  <a:tcPr/>
                </a:tc>
                <a:tc>
                  <a:txBody>
                    <a:bodyPr/>
                    <a:lstStyle/>
                    <a:p>
                      <a:pPr algn="ctr"/>
                      <a:r>
                        <a:rPr lang="en-US" dirty="0" err="1" smtClean="0"/>
                        <a:t>Day_Simple</a:t>
                      </a:r>
                      <a:endParaRPr lang="en-US" dirty="0"/>
                    </a:p>
                  </a:txBody>
                  <a:tcPr/>
                </a:tc>
                <a:tc>
                  <a:txBody>
                    <a:bodyPr/>
                    <a:lstStyle/>
                    <a:p>
                      <a:pPr algn="ctr"/>
                      <a:r>
                        <a:rPr lang="en-US" dirty="0" err="1" smtClean="0"/>
                        <a:t>PM_Simple</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8</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bl>
          </a:graphicData>
        </a:graphic>
      </p:graphicFrame>
    </p:spTree>
    <p:extLst>
      <p:ext uri="{BB962C8B-B14F-4D97-AF65-F5344CB8AC3E}">
        <p14:creationId xmlns:p14="http://schemas.microsoft.com/office/powerpoint/2010/main" val="344900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repeated measures analysis of 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We will use a data set from the MASS package called "Rabbit". The description on the help page reads as follows:</a:t>
            </a:r>
          </a:p>
          <a:p>
            <a:pPr algn="just"/>
            <a:r>
              <a:rPr lang="en-US" sz="2400" dirty="0">
                <a:latin typeface="Times New Roman" panose="02020603050405020304" pitchFamily="18" charset="0"/>
                <a:cs typeface="Times New Roman" panose="02020603050405020304" pitchFamily="18" charset="0"/>
              </a:rPr>
              <a:t>"Five rabbits were studied on two occasions, after treatment with saline      (control) and after treatment with the 5-HT_3 antagonist MDL 72222. After      each treatment ascending doses of </a:t>
            </a:r>
            <a:r>
              <a:rPr lang="en-US" sz="2400" dirty="0" err="1">
                <a:latin typeface="Times New Roman" panose="02020603050405020304" pitchFamily="18" charset="0"/>
                <a:cs typeface="Times New Roman" panose="02020603050405020304" pitchFamily="18" charset="0"/>
              </a:rPr>
              <a:t>phenylbiguanide</a:t>
            </a:r>
            <a:r>
              <a:rPr lang="en-US" sz="2400" dirty="0">
                <a:latin typeface="Times New Roman" panose="02020603050405020304" pitchFamily="18" charset="0"/>
                <a:cs typeface="Times New Roman" panose="02020603050405020304" pitchFamily="18" charset="0"/>
              </a:rPr>
              <a:t> were injected intravenously at 10 minute intervals and the responses of mean blood pressure measured. The goal was to test whether the cardiogenic </a:t>
            </a:r>
            <a:r>
              <a:rPr lang="en-US" sz="2400" dirty="0" err="1">
                <a:latin typeface="Times New Roman" panose="02020603050405020304" pitchFamily="18" charset="0"/>
                <a:cs typeface="Times New Roman" panose="02020603050405020304" pitchFamily="18" charset="0"/>
              </a:rPr>
              <a:t>chemoreflex</a:t>
            </a:r>
            <a:r>
              <a:rPr lang="en-US" sz="2400" dirty="0">
                <a:latin typeface="Times New Roman" panose="02020603050405020304" pitchFamily="18" charset="0"/>
                <a:cs typeface="Times New Roman" panose="02020603050405020304" pitchFamily="18" charset="0"/>
              </a:rPr>
              <a:t> elicited by </a:t>
            </a:r>
            <a:r>
              <a:rPr lang="en-US" sz="2400" dirty="0" err="1">
                <a:latin typeface="Times New Roman" panose="02020603050405020304" pitchFamily="18" charset="0"/>
                <a:cs typeface="Times New Roman" panose="02020603050405020304" pitchFamily="18" charset="0"/>
              </a:rPr>
              <a:t>phenylbiguanide</a:t>
            </a:r>
            <a:r>
              <a:rPr lang="en-US" sz="2400" dirty="0">
                <a:latin typeface="Times New Roman" panose="02020603050405020304" pitchFamily="18" charset="0"/>
                <a:cs typeface="Times New Roman" panose="02020603050405020304" pitchFamily="18" charset="0"/>
              </a:rPr>
              <a:t> depends on the activation of 5-HT_3 receptors."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will treat Treatment and Dose as </a:t>
            </a:r>
            <a:r>
              <a:rPr lang="en-US" sz="2400" dirty="0" smtClean="0">
                <a:latin typeface="Times New Roman" panose="02020603050405020304" pitchFamily="18" charset="0"/>
                <a:cs typeface="Times New Roman" panose="02020603050405020304" pitchFamily="18" charset="0"/>
              </a:rPr>
              <a:t>factors, </a:t>
            </a:r>
            <a:r>
              <a:rPr lang="en-US" sz="2400" dirty="0">
                <a:latin typeface="Times New Roman" panose="02020603050405020304" pitchFamily="18" charset="0"/>
                <a:cs typeface="Times New Roman" panose="02020603050405020304" pitchFamily="18" charset="0"/>
              </a:rPr>
              <a:t>we have a 2x6 factorial design with repeated measures on both factors. The response is </a:t>
            </a:r>
            <a:r>
              <a:rPr lang="en-US" sz="2400" dirty="0" err="1">
                <a:latin typeface="Times New Roman" panose="02020603050405020304" pitchFamily="18" charset="0"/>
                <a:cs typeface="Times New Roman" panose="02020603050405020304" pitchFamily="18" charset="0"/>
              </a:rPr>
              <a:t>BPchange</a:t>
            </a:r>
            <a:r>
              <a:rPr lang="en-US" sz="2400" dirty="0">
                <a:latin typeface="Times New Roman" panose="02020603050405020304" pitchFamily="18" charset="0"/>
                <a:cs typeface="Times New Roman" panose="02020603050405020304" pitchFamily="18" charset="0"/>
              </a:rPr>
              <a:t>. The subject ID is Animal. </a:t>
            </a:r>
          </a:p>
        </p:txBody>
      </p:sp>
    </p:spTree>
    <p:extLst>
      <p:ext uri="{BB962C8B-B14F-4D97-AF65-F5344CB8AC3E}">
        <p14:creationId xmlns:p14="http://schemas.microsoft.com/office/powerpoint/2010/main" val="392631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One factor </a:t>
            </a:r>
            <a:r>
              <a:rPr lang="en-US" dirty="0" smtClean="0">
                <a:latin typeface="Times New Roman" panose="02020603050405020304" pitchFamily="18" charset="0"/>
                <a:ea typeface="Tahoma" panose="020B0604030504040204" pitchFamily="34" charset="0"/>
                <a:cs typeface="Times New Roman" panose="02020603050405020304" pitchFamily="18" charset="0"/>
              </a:rPr>
              <a:t>repeated </a:t>
            </a:r>
            <a:r>
              <a:rPr lang="en-US" dirty="0">
                <a:latin typeface="Times New Roman" panose="02020603050405020304" pitchFamily="18" charset="0"/>
                <a:ea typeface="Tahoma" panose="020B0604030504040204" pitchFamily="34" charset="0"/>
                <a:cs typeface="Times New Roman" panose="02020603050405020304" pitchFamily="18" charset="0"/>
              </a:rPr>
              <a:t>analysis of </a:t>
            </a:r>
            <a:r>
              <a:rPr lang="en-US" dirty="0" smtClean="0">
                <a:latin typeface="Times New Roman" panose="02020603050405020304" pitchFamily="18" charset="0"/>
                <a:ea typeface="Tahoma" panose="020B0604030504040204" pitchFamily="34" charset="0"/>
                <a:cs typeface="Times New Roman" panose="02020603050405020304" pitchFamily="18" charset="0"/>
              </a:rPr>
              <a:t>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A research programme was set up to develop user-friendly computer equipment for people with physical disabilities. Three new things of computer keyboard for people with difficulties in hand and finger movement were developed and prototypes created.</a:t>
            </a:r>
          </a:p>
          <a:p>
            <a:pPr algn="just"/>
            <a:r>
              <a:rPr lang="en-US" dirty="0" smtClean="0">
                <a:latin typeface="Times New Roman" panose="02020603050405020304" pitchFamily="18" charset="0"/>
                <a:cs typeface="Times New Roman" panose="02020603050405020304" pitchFamily="18" charset="0"/>
              </a:rPr>
              <a:t>The research task was to decide which of these prototypes was the most successful. Four potential users of the new equipment agreed to take part in a test of the new keyboards.</a:t>
            </a:r>
          </a:p>
          <a:p>
            <a:pPr algn="just"/>
            <a:r>
              <a:rPr lang="en-US" dirty="0" smtClean="0">
                <a:latin typeface="Times New Roman" panose="02020603050405020304" pitchFamily="18" charset="0"/>
                <a:cs typeface="Times New Roman" panose="02020603050405020304" pitchFamily="18" charset="0"/>
              </a:rPr>
              <a:t>Each participant was asked to use the keyboard to input a piece of text and the number of error was recorded.</a:t>
            </a:r>
          </a:p>
        </p:txBody>
      </p:sp>
    </p:spTree>
    <p:extLst>
      <p:ext uri="{BB962C8B-B14F-4D97-AF65-F5344CB8AC3E}">
        <p14:creationId xmlns:p14="http://schemas.microsoft.com/office/powerpoint/2010/main" val="157663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Data Entry</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data(Rabbit, package="MASS")</a:t>
            </a:r>
          </a:p>
          <a:p>
            <a:r>
              <a:rPr lang="en-US" sz="2400" dirty="0" err="1">
                <a:latin typeface="Times New Roman" panose="02020603050405020304" pitchFamily="18" charset="0"/>
                <a:cs typeface="Times New Roman" panose="02020603050405020304" pitchFamily="18" charset="0"/>
              </a:rPr>
              <a:t>str</a:t>
            </a:r>
            <a:r>
              <a:rPr lang="en-US" sz="2400" dirty="0">
                <a:latin typeface="Times New Roman" panose="02020603050405020304" pitchFamily="18" charset="0"/>
                <a:cs typeface="Times New Roman" panose="02020603050405020304" pitchFamily="18" charset="0"/>
              </a:rPr>
              <a:t>(Rabbit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names(Rabbit)</a:t>
            </a:r>
          </a:p>
          <a:p>
            <a:r>
              <a:rPr lang="en-US" sz="2400" dirty="0" smtClean="0">
                <a:latin typeface="Times New Roman" panose="02020603050405020304" pitchFamily="18" charset="0"/>
                <a:cs typeface="Times New Roman" panose="02020603050405020304" pitchFamily="18" charset="0"/>
              </a:rPr>
              <a:t>summary(Rabbit) </a:t>
            </a:r>
          </a:p>
          <a:p>
            <a:r>
              <a:rPr lang="en-US" sz="2400" dirty="0" smtClean="0">
                <a:latin typeface="Times New Roman" panose="02020603050405020304" pitchFamily="18" charset="0"/>
                <a:cs typeface="Times New Roman" panose="02020603050405020304" pitchFamily="18" charset="0"/>
              </a:rPr>
              <a:t>with(Rabbit</a:t>
            </a:r>
            <a:r>
              <a:rPr lang="en-US" sz="2400" dirty="0">
                <a:latin typeface="Times New Roman" panose="02020603050405020304" pitchFamily="18" charset="0"/>
                <a:cs typeface="Times New Roman" panose="02020603050405020304" pitchFamily="18" charset="0"/>
              </a:rPr>
              <a:t>, table(Treatment, Dose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B0F0"/>
                </a:solidFill>
                <a:latin typeface="Times New Roman" panose="02020603050405020304" pitchFamily="18" charset="0"/>
                <a:cs typeface="Times New Roman" panose="02020603050405020304" pitchFamily="18" charset="0"/>
              </a:rPr>
              <a:t>(check for balance)</a:t>
            </a:r>
          </a:p>
          <a:p>
            <a:r>
              <a:rPr lang="en-US" sz="2400" dirty="0">
                <a:latin typeface="Times New Roman" panose="02020603050405020304" pitchFamily="18" charset="0"/>
                <a:cs typeface="Times New Roman" panose="02020603050405020304" pitchFamily="18" charset="0"/>
              </a:rPr>
              <a:t>with(Rabbit, </a:t>
            </a:r>
            <a:r>
              <a:rPr lang="en-US" sz="2400" dirty="0" err="1">
                <a:latin typeface="Times New Roman" panose="02020603050405020304" pitchFamily="18" charset="0"/>
                <a:cs typeface="Times New Roman" panose="02020603050405020304" pitchFamily="18" charset="0"/>
              </a:rPr>
              <a:t>tapply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BPchange</a:t>
            </a:r>
            <a:r>
              <a:rPr lang="en-US" sz="2400" dirty="0">
                <a:latin typeface="Times New Roman" panose="02020603050405020304" pitchFamily="18" charset="0"/>
                <a:cs typeface="Times New Roman" panose="02020603050405020304" pitchFamily="18" charset="0"/>
              </a:rPr>
              <a:t>, list(</a:t>
            </a:r>
            <a:r>
              <a:rPr lang="en-US" sz="2400" dirty="0" err="1">
                <a:latin typeface="Times New Roman" panose="02020603050405020304" pitchFamily="18" charset="0"/>
                <a:cs typeface="Times New Roman" panose="02020603050405020304" pitchFamily="18" charset="0"/>
              </a:rPr>
              <a:t>Treatment,Dose</a:t>
            </a:r>
            <a:r>
              <a:rPr lang="en-US" sz="2400" dirty="0">
                <a:latin typeface="Times New Roman" panose="02020603050405020304" pitchFamily="18" charset="0"/>
                <a:cs typeface="Times New Roman" panose="02020603050405020304" pitchFamily="18" charset="0"/>
              </a:rPr>
              <a:t>), mean</a:t>
            </a:r>
            <a:r>
              <a:rPr lang="en-US" sz="2400" dirty="0" smtClean="0">
                <a:latin typeface="Times New Roman" panose="02020603050405020304" pitchFamily="18" charset="0"/>
                <a:cs typeface="Times New Roman" panose="02020603050405020304" pitchFamily="18" charset="0"/>
              </a:rPr>
              <a:t>)) </a:t>
            </a:r>
          </a:p>
          <a:p>
            <a:pPr algn="just"/>
            <a:r>
              <a:rPr lang="en-US" sz="2400" dirty="0">
                <a:solidFill>
                  <a:srgbClr val="00B0F0"/>
                </a:solidFill>
                <a:latin typeface="Times New Roman" panose="02020603050405020304" pitchFamily="18" charset="0"/>
                <a:cs typeface="Times New Roman" panose="02020603050405020304" pitchFamily="18" charset="0"/>
              </a:rPr>
              <a:t>a more thorough check would be table(Subject</a:t>
            </a:r>
            <a:r>
              <a:rPr lang="en-US" sz="2400" dirty="0" smtClean="0">
                <a:solidFill>
                  <a:srgbClr val="00B0F0"/>
                </a:solidFill>
                <a:latin typeface="Times New Roman" panose="02020603050405020304" pitchFamily="18" charset="0"/>
                <a:cs typeface="Times New Roman" panose="02020603050405020304" pitchFamily="18" charset="0"/>
              </a:rPr>
              <a:t>, Treatment, Dose</a:t>
            </a:r>
            <a:r>
              <a:rPr lang="en-US" sz="2400" dirty="0">
                <a:solidFill>
                  <a:srgbClr val="00B0F0"/>
                </a:solidFill>
                <a:latin typeface="Times New Roman" panose="02020603050405020304" pitchFamily="18" charset="0"/>
                <a:cs typeface="Times New Roman" panose="02020603050405020304" pitchFamily="18" charset="0"/>
              </a:rPr>
              <a:t>) </a:t>
            </a:r>
            <a:r>
              <a:rPr lang="en-US" sz="2400" dirty="0" smtClean="0">
                <a:solidFill>
                  <a:srgbClr val="00B0F0"/>
                </a:solidFill>
                <a:latin typeface="Times New Roman" panose="02020603050405020304" pitchFamily="18" charset="0"/>
                <a:cs typeface="Times New Roman" panose="02020603050405020304" pitchFamily="18" charset="0"/>
              </a:rPr>
              <a:t>showing </a:t>
            </a:r>
            <a:r>
              <a:rPr lang="en-US" sz="2400" dirty="0">
                <a:solidFill>
                  <a:srgbClr val="00B0F0"/>
                </a:solidFill>
                <a:latin typeface="Times New Roman" panose="02020603050405020304" pitchFamily="18" charset="0"/>
                <a:cs typeface="Times New Roman" panose="02020603050405020304" pitchFamily="18" charset="0"/>
              </a:rPr>
              <a:t>that each rabbit appears once in each of the treatment cells</a:t>
            </a:r>
          </a:p>
          <a:p>
            <a:endParaRPr lang="en-US" sz="2400" dirty="0">
              <a:solidFill>
                <a:srgbClr val="00B0F0"/>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547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just"/>
            <a:r>
              <a:rPr lang="en-US" dirty="0">
                <a:latin typeface="Times New Roman" panose="02020603050405020304" pitchFamily="18" charset="0"/>
                <a:ea typeface="Tahoma" panose="020B0604030504040204" pitchFamily="34" charset="0"/>
                <a:cs typeface="Times New Roman" panose="02020603050405020304" pitchFamily="18" charset="0"/>
              </a:rPr>
              <a:t>Procedure</a:t>
            </a:r>
          </a:p>
        </p:txBody>
      </p:sp>
      <p:sp>
        <p:nvSpPr>
          <p:cNvPr id="3" name="Content Placeholder 2"/>
          <p:cNvSpPr>
            <a:spLocks noGrp="1"/>
          </p:cNvSpPr>
          <p:nvPr>
            <p:ph idx="1"/>
          </p:nvPr>
        </p:nvSpPr>
        <p:spPr/>
        <p:txBody>
          <a:bodyPr>
            <a:noAutofit/>
          </a:bodyPr>
          <a:lstStyle/>
          <a:p>
            <a:pPr algn="just"/>
            <a:r>
              <a:rPr lang="en-US" sz="2400" dirty="0">
                <a:latin typeface="Times New Roman" panose="02020603050405020304" pitchFamily="18" charset="0"/>
                <a:ea typeface="Yu Gothic" panose="020B0400000000000000" pitchFamily="34" charset="-128"/>
                <a:cs typeface="Times New Roman" panose="02020603050405020304" pitchFamily="18" charset="0"/>
              </a:rPr>
              <a:t>with(Rabbit, </a:t>
            </a:r>
            <a:r>
              <a:rPr lang="en-US" sz="2400" dirty="0" err="1">
                <a:latin typeface="Times New Roman" panose="02020603050405020304" pitchFamily="18" charset="0"/>
                <a:ea typeface="Yu Gothic" panose="020B0400000000000000" pitchFamily="34" charset="-128"/>
                <a:cs typeface="Times New Roman" panose="02020603050405020304" pitchFamily="18" charset="0"/>
              </a:rPr>
              <a:t>interaction.plot</a:t>
            </a:r>
            <a:r>
              <a:rPr lang="en-US" sz="2400" dirty="0">
                <a:latin typeface="Times New Roman" panose="02020603050405020304" pitchFamily="18" charset="0"/>
                <a:ea typeface="Yu Gothic" panose="020B0400000000000000" pitchFamily="34" charset="-128"/>
                <a:cs typeface="Times New Roman" panose="02020603050405020304" pitchFamily="18" charset="0"/>
              </a:rPr>
              <a:t>(Dose</a:t>
            </a:r>
            <a:r>
              <a:rPr lang="en-US" sz="2400" dirty="0" smtClean="0">
                <a:latin typeface="Times New Roman" panose="02020603050405020304" pitchFamily="18" charset="0"/>
                <a:ea typeface="Yu Gothic" panose="020B0400000000000000" pitchFamily="34" charset="-128"/>
                <a:cs typeface="Times New Roman" panose="02020603050405020304" pitchFamily="18" charset="0"/>
              </a:rPr>
              <a:t>, Treatment, </a:t>
            </a:r>
            <a:r>
              <a:rPr lang="en-US" sz="2400" dirty="0" err="1" smtClean="0">
                <a:latin typeface="Times New Roman" panose="02020603050405020304" pitchFamily="18" charset="0"/>
                <a:ea typeface="Yu Gothic" panose="020B0400000000000000" pitchFamily="34" charset="-128"/>
                <a:cs typeface="Times New Roman" panose="02020603050405020304" pitchFamily="18" charset="0"/>
              </a:rPr>
              <a:t>BPchange</a:t>
            </a:r>
            <a:r>
              <a:rPr lang="en-US" sz="2400" dirty="0" smtClean="0">
                <a:latin typeface="Times New Roman" panose="02020603050405020304" pitchFamily="18" charset="0"/>
                <a:ea typeface="Yu Gothic" panose="020B0400000000000000" pitchFamily="34" charset="-128"/>
                <a:cs typeface="Times New Roman" panose="02020603050405020304" pitchFamily="18" charset="0"/>
              </a:rPr>
              <a:t>))</a:t>
            </a:r>
          </a:p>
          <a:p>
            <a:pPr algn="just"/>
            <a:r>
              <a:rPr lang="en-US" sz="2400" dirty="0">
                <a:solidFill>
                  <a:srgbClr val="00B0F0"/>
                </a:solidFill>
                <a:latin typeface="Times New Roman" panose="02020603050405020304" pitchFamily="18" charset="0"/>
                <a:ea typeface="Yu Gothic" panose="020B0400000000000000" pitchFamily="34" charset="-128"/>
                <a:cs typeface="Times New Roman" panose="02020603050405020304" pitchFamily="18" charset="0"/>
              </a:rPr>
              <a:t>As with the single factor case, the trick in doing the ANOVA is to specify a correct Error term. We want an Error term that specifies which effects are seen within subjects, and in this case that is all of them: the main effect of Dose, the main effect of Treatment, and the Dose-by-Treatment interaction. </a:t>
            </a:r>
            <a:endParaRPr lang="en-US" sz="2400" dirty="0" smtClean="0">
              <a:solidFill>
                <a:srgbClr val="00B0F0"/>
              </a:solidFill>
              <a:latin typeface="Times New Roman" panose="02020603050405020304" pitchFamily="18" charset="0"/>
              <a:ea typeface="Yu Gothic" panose="020B0400000000000000" pitchFamily="34" charset="-128"/>
              <a:cs typeface="Times New Roman" panose="02020603050405020304" pitchFamily="18" charset="0"/>
            </a:endParaRPr>
          </a:p>
          <a:p>
            <a:pPr algn="just"/>
            <a:r>
              <a:rPr lang="en-US" sz="2400" dirty="0">
                <a:solidFill>
                  <a:srgbClr val="00B0F0"/>
                </a:solidFill>
                <a:latin typeface="Times New Roman" panose="02020603050405020304" pitchFamily="18" charset="0"/>
                <a:cs typeface="Times New Roman" panose="02020603050405020304" pitchFamily="18" charset="0"/>
              </a:rPr>
              <a:t>As with the single factor case, the trick in doing the ANOVA is to specify a correct Error term. We want an Error term that specifies which effects are seen within subjects, and in this case that is all of them: the main effect of Dose, the main effect of Treatment, and the Dose-by-Treatment interaction</a:t>
            </a:r>
            <a:r>
              <a:rPr lang="en-US" sz="2400" dirty="0" smtClean="0">
                <a:solidFill>
                  <a:srgbClr val="00B0F0"/>
                </a:solidFill>
                <a:latin typeface="Times New Roman" panose="02020603050405020304" pitchFamily="18" charset="0"/>
                <a:cs typeface="Times New Roman" panose="02020603050405020304" pitchFamily="18" charset="0"/>
              </a:rPr>
              <a:t>.</a:t>
            </a:r>
          </a:p>
          <a:p>
            <a:pPr algn="just"/>
            <a:endParaRPr lang="en-US" sz="2400" dirty="0">
              <a:solidFill>
                <a:srgbClr val="00B0F0"/>
              </a:solidFill>
              <a:latin typeface="Times New Roman" panose="02020603050405020304" pitchFamily="18" charset="0"/>
              <a:ea typeface="Yu Gothic"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3962346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Procedure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400" dirty="0" err="1">
                <a:latin typeface="Times New Roman" panose="02020603050405020304" pitchFamily="18" charset="0"/>
                <a:cs typeface="Times New Roman" panose="02020603050405020304" pitchFamily="18" charset="0"/>
              </a:rPr>
              <a:t>aov.out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aov</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BPchange</a:t>
            </a:r>
            <a:r>
              <a:rPr lang="en-US" sz="2400" dirty="0">
                <a:latin typeface="Times New Roman" panose="02020603050405020304" pitchFamily="18" charset="0"/>
                <a:cs typeface="Times New Roman" panose="02020603050405020304" pitchFamily="18" charset="0"/>
              </a:rPr>
              <a:t> ~ Dose * Treatment + Error(Animal/(Dose*Treatment)), data=Rabbit)</a:t>
            </a:r>
          </a:p>
          <a:p>
            <a:pPr algn="just"/>
            <a:r>
              <a:rPr lang="en-US" sz="2400" dirty="0" smtClean="0">
                <a:solidFill>
                  <a:srgbClr val="00B0F0"/>
                </a:solidFill>
                <a:latin typeface="Times New Roman" panose="02020603050405020304" pitchFamily="18" charset="0"/>
                <a:cs typeface="Times New Roman" panose="02020603050405020304" pitchFamily="18" charset="0"/>
              </a:rPr>
              <a:t>(</a:t>
            </a:r>
            <a:r>
              <a:rPr lang="en-US" sz="2400" dirty="0">
                <a:solidFill>
                  <a:srgbClr val="00B0F0"/>
                </a:solidFill>
                <a:latin typeface="Times New Roman" panose="02020603050405020304" pitchFamily="18" charset="0"/>
                <a:cs typeface="Times New Roman" panose="02020603050405020304" pitchFamily="18" charset="0"/>
              </a:rPr>
              <a:t>Dose*Treatment) is the same as (</a:t>
            </a:r>
            <a:r>
              <a:rPr lang="en-US" sz="2400" dirty="0" err="1">
                <a:solidFill>
                  <a:srgbClr val="00B0F0"/>
                </a:solidFill>
                <a:latin typeface="Times New Roman" panose="02020603050405020304" pitchFamily="18" charset="0"/>
                <a:cs typeface="Times New Roman" panose="02020603050405020304" pitchFamily="18" charset="0"/>
              </a:rPr>
              <a:t>Dose+Treatment+Dose:Treatment</a:t>
            </a:r>
            <a:r>
              <a:rPr lang="en-US" sz="2400" dirty="0">
                <a:solidFill>
                  <a:srgbClr val="00B0F0"/>
                </a:solidFill>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summary(</a:t>
            </a:r>
            <a:r>
              <a:rPr lang="en-US" sz="2400" dirty="0" err="1" smtClean="0">
                <a:latin typeface="Times New Roman" panose="02020603050405020304" pitchFamily="18" charset="0"/>
                <a:cs typeface="Times New Roman" panose="02020603050405020304" pitchFamily="18" charset="0"/>
              </a:rPr>
              <a:t>aov.out</a:t>
            </a:r>
            <a:r>
              <a:rPr lang="en-US" sz="2400" dirty="0">
                <a:latin typeface="Times New Roman" panose="02020603050405020304" pitchFamily="18" charset="0"/>
                <a:cs typeface="Times New Roman" panose="02020603050405020304" pitchFamily="18" charset="0"/>
              </a:rPr>
              <a:t>)</a:t>
            </a:r>
          </a:p>
          <a:p>
            <a:pPr algn="just"/>
            <a:r>
              <a:rPr lang="en-US" sz="2400" dirty="0" smtClean="0">
                <a:solidFill>
                  <a:srgbClr val="00B0F0"/>
                </a:solidFill>
                <a:latin typeface="Times New Roman" panose="02020603050405020304" pitchFamily="18" charset="0"/>
                <a:cs typeface="Times New Roman" panose="02020603050405020304" pitchFamily="18" charset="0"/>
              </a:rPr>
              <a:t>There </a:t>
            </a:r>
            <a:r>
              <a:rPr lang="en-US" sz="2400" dirty="0">
                <a:solidFill>
                  <a:srgbClr val="00B0F0"/>
                </a:solidFill>
                <a:latin typeface="Times New Roman" panose="02020603050405020304" pitchFamily="18" charset="0"/>
                <a:cs typeface="Times New Roman" panose="02020603050405020304" pitchFamily="18" charset="0"/>
              </a:rPr>
              <a:t>is a significant main effect of dose. </a:t>
            </a:r>
            <a:r>
              <a:rPr lang="en-US" sz="2400" dirty="0" smtClean="0">
                <a:solidFill>
                  <a:srgbClr val="00B0F0"/>
                </a:solidFill>
                <a:latin typeface="Times New Roman" panose="02020603050405020304" pitchFamily="18" charset="0"/>
                <a:cs typeface="Times New Roman" panose="02020603050405020304" pitchFamily="18" charset="0"/>
              </a:rPr>
              <a:t>There </a:t>
            </a:r>
            <a:r>
              <a:rPr lang="en-US" sz="2400" dirty="0">
                <a:solidFill>
                  <a:srgbClr val="00B0F0"/>
                </a:solidFill>
                <a:latin typeface="Times New Roman" panose="02020603050405020304" pitchFamily="18" charset="0"/>
                <a:cs typeface="Times New Roman" panose="02020603050405020304" pitchFamily="18" charset="0"/>
              </a:rPr>
              <a:t>is a significant main effect of Treatment, which is what we were supposedly looking for. But the main effects are complicated by the presence of a significant interaction</a:t>
            </a:r>
            <a:r>
              <a:rPr lang="en-US" sz="2400" dirty="0" smtClean="0">
                <a:solidFill>
                  <a:srgbClr val="00B0F0"/>
                </a:solidFill>
                <a:latin typeface="Times New Roman" panose="02020603050405020304" pitchFamily="18" charset="0"/>
                <a:cs typeface="Times New Roman" panose="02020603050405020304" pitchFamily="18" charset="0"/>
              </a:rPr>
              <a:t>.</a:t>
            </a:r>
          </a:p>
          <a:p>
            <a:pPr algn="just"/>
            <a:r>
              <a:rPr lang="en-US" sz="2400" dirty="0">
                <a:solidFill>
                  <a:srgbClr val="00B0F0"/>
                </a:solidFill>
                <a:latin typeface="Times New Roman" panose="02020603050405020304" pitchFamily="18" charset="0"/>
                <a:cs typeface="Times New Roman" panose="02020603050405020304" pitchFamily="18" charset="0"/>
              </a:rPr>
              <a:t>The extension to the three factor completely repeated measures design is straightforward. The error term would be Error(subject/(IV1*IV2*IV3)).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ea typeface="Yu Gothic"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2359247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mixed design analysis of variance: Introduction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The two factor mixed design ANOVA is undertaken when we have independent measures on one of our factors and repeated measures on the second of our factors.</a:t>
            </a:r>
          </a:p>
          <a:p>
            <a:pPr algn="just"/>
            <a:r>
              <a:rPr lang="en-US" dirty="0" smtClean="0">
                <a:latin typeface="Times New Roman" panose="02020603050405020304" pitchFamily="18" charset="0"/>
                <a:cs typeface="Times New Roman" panose="02020603050405020304" pitchFamily="18" charset="0"/>
              </a:rPr>
              <a:t>As there is a repeated measures factor we must also make the assumption of sphericity. Even though we can have different numbers of participants in the independent measure factor it is advisable to have equal numbers of participants in each condition for reasons of maintaining sphericity.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061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mixed design analysis of variance: </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 company has introduced a new machine on the factory floor and it wants to see how the workers gain skills on the machine. There is particular interest in comparing the performance of workers experienced on the old machine to that of novice operators who have not operated a machine on the factory floor before.</a:t>
            </a:r>
          </a:p>
          <a:p>
            <a:pPr algn="just"/>
            <a:r>
              <a:rPr lang="en-US" dirty="0" smtClean="0">
                <a:latin typeface="Times New Roman" panose="02020603050405020304" pitchFamily="18" charset="0"/>
                <a:cs typeface="Times New Roman" panose="02020603050405020304" pitchFamily="18" charset="0"/>
              </a:rPr>
              <a:t>A researcher randomly selects six experienced operators and six novices, and monitors the errors they make on the new machine over a 3-week period to see whether there are differences between the two groups in their performance on the machine.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44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Two factor mixed design analysis of variance: </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838200" y="1825625"/>
          <a:ext cx="10515600" cy="482092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Times New Roman" panose="02020603050405020304" pitchFamily="18" charset="0"/>
                          <a:cs typeface="Times New Roman" panose="02020603050405020304" pitchFamily="18" charset="0"/>
                        </a:rPr>
                        <a:t>Workers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Week1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Week2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Week3</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Novices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Novices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Novices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Novices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Novices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Novices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Experience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Experience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Experience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Experience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Experience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Experience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804426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ANOVA formula</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(small letter = response variable, capital letter = grouping variable)</a:t>
            </a:r>
          </a:p>
          <a:p>
            <a:pPr algn="just"/>
            <a:r>
              <a:rPr lang="en-US" dirty="0" smtClean="0">
                <a:latin typeface="Times New Roman" panose="02020603050405020304" pitchFamily="18" charset="0"/>
                <a:cs typeface="Times New Roman" panose="02020603050405020304" pitchFamily="18" charset="0"/>
              </a:rPr>
              <a:t>One way ANOVA (Completely Randomized Design CRD)</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(y ~ A, data = </a:t>
            </a:r>
            <a:r>
              <a:rPr lang="en-US" dirty="0" err="1" smtClean="0">
                <a:solidFill>
                  <a:srgbClr val="00B0F0"/>
                </a:solidFill>
                <a:latin typeface="Times New Roman" panose="02020603050405020304" pitchFamily="18" charset="0"/>
                <a:cs typeface="Times New Roman" panose="02020603050405020304" pitchFamily="18" charset="0"/>
              </a:rPr>
              <a:t>mydataframe</a:t>
            </a:r>
            <a:r>
              <a:rPr lang="en-US" dirty="0" smtClean="0">
                <a:solidFill>
                  <a:srgbClr val="00B0F0"/>
                </a:solidFill>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Two way ANOVA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(y ~ A + B + A:B, data = </a:t>
            </a:r>
            <a:r>
              <a:rPr lang="en-US" dirty="0" err="1" smtClean="0">
                <a:solidFill>
                  <a:srgbClr val="00B0F0"/>
                </a:solidFill>
                <a:latin typeface="Times New Roman" panose="02020603050405020304" pitchFamily="18" charset="0"/>
                <a:cs typeface="Times New Roman" panose="02020603050405020304" pitchFamily="18" charset="0"/>
              </a:rPr>
              <a:t>mydataframe</a:t>
            </a:r>
            <a:r>
              <a:rPr lang="en-US" dirty="0" smtClean="0">
                <a:solidFill>
                  <a:srgbClr val="00B0F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OR</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(y ~ A*B, data = </a:t>
            </a:r>
            <a:r>
              <a:rPr lang="en-US" dirty="0" err="1" smtClean="0">
                <a:solidFill>
                  <a:srgbClr val="00B0F0"/>
                </a:solidFill>
                <a:latin typeface="Times New Roman" panose="02020603050405020304" pitchFamily="18" charset="0"/>
                <a:cs typeface="Times New Roman" panose="02020603050405020304" pitchFamily="18" charset="0"/>
              </a:rPr>
              <a:t>mydataframe</a:t>
            </a:r>
            <a:r>
              <a:rPr lang="en-US" dirty="0" smtClean="0">
                <a:solidFill>
                  <a:srgbClr val="00B0F0"/>
                </a:solidFill>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Randomized Block Design RBD (B is the blocking factor)</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 (y ~ A + B, data = </a:t>
            </a:r>
            <a:r>
              <a:rPr lang="en-US" dirty="0" err="1" smtClean="0">
                <a:solidFill>
                  <a:srgbClr val="00B0F0"/>
                </a:solidFill>
                <a:latin typeface="Times New Roman" panose="02020603050405020304" pitchFamily="18" charset="0"/>
                <a:cs typeface="Times New Roman" panose="02020603050405020304" pitchFamily="18" charset="0"/>
              </a:rPr>
              <a:t>mydataframe</a:t>
            </a:r>
            <a:r>
              <a:rPr lang="en-US" dirty="0" smtClean="0">
                <a:solidFill>
                  <a:srgbClr val="00B0F0"/>
                </a:solidFill>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102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ANOVA formula</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Analysis of covariance</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(y ~ A + x, data = </a:t>
            </a:r>
            <a:r>
              <a:rPr lang="en-US" dirty="0" err="1" smtClean="0">
                <a:solidFill>
                  <a:srgbClr val="00B0F0"/>
                </a:solidFill>
                <a:latin typeface="Times New Roman" panose="02020603050405020304" pitchFamily="18" charset="0"/>
                <a:cs typeface="Times New Roman" panose="02020603050405020304" pitchFamily="18" charset="0"/>
              </a:rPr>
              <a:t>mydataframe</a:t>
            </a:r>
            <a:r>
              <a:rPr lang="en-US" dirty="0" smtClean="0">
                <a:solidFill>
                  <a:srgbClr val="00B0F0"/>
                </a:solidFill>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One within Factor</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(y ~ A + Error(Subject / A), data = </a:t>
            </a:r>
            <a:r>
              <a:rPr lang="en-US" dirty="0" err="1" smtClean="0">
                <a:solidFill>
                  <a:srgbClr val="00B0F0"/>
                </a:solidFill>
                <a:latin typeface="Times New Roman" panose="02020603050405020304" pitchFamily="18" charset="0"/>
                <a:cs typeface="Times New Roman" panose="02020603050405020304" pitchFamily="18" charset="0"/>
              </a:rPr>
              <a:t>mydataframe</a:t>
            </a:r>
            <a:r>
              <a:rPr lang="en-US" dirty="0" smtClean="0">
                <a:solidFill>
                  <a:srgbClr val="00B0F0"/>
                </a:solidFill>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Two within Factor W1, W2 and Two Between Factor B1, B2 </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(y ~ (W1*W2*B1*B2) + Error(Subject/W1*W2)+(B1*B2), </a:t>
            </a:r>
          </a:p>
          <a:p>
            <a:pPr marL="0" indent="0" algn="just">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data = </a:t>
            </a:r>
            <a:r>
              <a:rPr lang="en-US" dirty="0" err="1" smtClean="0">
                <a:solidFill>
                  <a:srgbClr val="00B0F0"/>
                </a:solidFill>
                <a:latin typeface="Times New Roman" panose="02020603050405020304" pitchFamily="18" charset="0"/>
                <a:cs typeface="Times New Roman" panose="02020603050405020304" pitchFamily="18" charset="0"/>
              </a:rPr>
              <a:t>mydataframe</a:t>
            </a:r>
            <a:r>
              <a:rPr lang="en-US" dirty="0" smtClean="0">
                <a:solidFill>
                  <a:srgbClr val="00B0F0"/>
                </a:solidFill>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377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ANOVA formula</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Mixed models</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(y ~ A * B + Error (Subject / B), data = </a:t>
            </a:r>
            <a:r>
              <a:rPr lang="en-US" dirty="0" err="1" smtClean="0">
                <a:solidFill>
                  <a:srgbClr val="00B0F0"/>
                </a:solidFill>
                <a:latin typeface="Times New Roman" panose="02020603050405020304" pitchFamily="18" charset="0"/>
                <a:cs typeface="Times New Roman" panose="02020603050405020304" pitchFamily="18" charset="0"/>
              </a:rPr>
              <a:t>mydataframe</a:t>
            </a:r>
            <a:r>
              <a:rPr lang="en-US" dirty="0" smtClean="0">
                <a:solidFill>
                  <a:srgbClr val="00B0F0"/>
                </a:solidFill>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For example</a:t>
            </a:r>
          </a:p>
          <a:p>
            <a:pPr marL="0" indent="0" algn="just">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(weight ~ Diet * Time + Error (Chick / Time), data =   </a:t>
            </a:r>
          </a:p>
          <a:p>
            <a:pPr marL="0" indent="0" algn="just">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ChickenWeight</a:t>
            </a:r>
            <a:r>
              <a:rPr lang="en-US" dirty="0" smtClean="0">
                <a:solidFill>
                  <a:srgbClr val="00B0F0"/>
                </a:solidFill>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Three Way Designs With Repeated Measures on One </a:t>
            </a:r>
            <a:r>
              <a:rPr lang="en-US" dirty="0" smtClean="0">
                <a:latin typeface="Times New Roman" panose="02020603050405020304" pitchFamily="18" charset="0"/>
                <a:cs typeface="Times New Roman" panose="02020603050405020304" pitchFamily="18" charset="0"/>
              </a:rPr>
              <a:t>Factor</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(y ~ A * B * C + Error(Subject / C), data = </a:t>
            </a:r>
            <a:r>
              <a:rPr lang="en-US" dirty="0" err="1" smtClean="0">
                <a:solidFill>
                  <a:srgbClr val="00B0F0"/>
                </a:solidFill>
                <a:latin typeface="Times New Roman" panose="02020603050405020304" pitchFamily="18" charset="0"/>
                <a:cs typeface="Times New Roman" panose="02020603050405020304" pitchFamily="18" charset="0"/>
              </a:rPr>
              <a:t>mydataframe</a:t>
            </a:r>
            <a:r>
              <a:rPr lang="en-US" dirty="0" smtClean="0">
                <a:solidFill>
                  <a:srgbClr val="00B0F0"/>
                </a:solidFill>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Three Way Designs With Repeated Measures on Two </a:t>
            </a:r>
            <a:r>
              <a:rPr lang="en-US" dirty="0" smtClean="0">
                <a:latin typeface="Times New Roman" panose="02020603050405020304" pitchFamily="18" charset="0"/>
                <a:cs typeface="Times New Roman" panose="02020603050405020304" pitchFamily="18" charset="0"/>
              </a:rPr>
              <a:t>Factors</a:t>
            </a:r>
          </a:p>
          <a:p>
            <a:pPr marL="0" indent="0" algn="just">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fit = </a:t>
            </a:r>
            <a:r>
              <a:rPr lang="en-US" dirty="0" err="1" smtClean="0">
                <a:solidFill>
                  <a:srgbClr val="00B0F0"/>
                </a:solidFill>
                <a:latin typeface="Times New Roman" panose="02020603050405020304" pitchFamily="18" charset="0"/>
                <a:cs typeface="Times New Roman" panose="02020603050405020304" pitchFamily="18" charset="0"/>
              </a:rPr>
              <a:t>aov</a:t>
            </a:r>
            <a:r>
              <a:rPr lang="en-US" dirty="0" smtClean="0">
                <a:solidFill>
                  <a:srgbClr val="00B0F0"/>
                </a:solidFill>
                <a:latin typeface="Times New Roman" panose="02020603050405020304" pitchFamily="18" charset="0"/>
                <a:cs typeface="Times New Roman" panose="02020603050405020304" pitchFamily="18" charset="0"/>
              </a:rPr>
              <a:t>(y ~ A * B * C + Error (Subject / B * C,), data = </a:t>
            </a:r>
            <a:r>
              <a:rPr lang="en-US" dirty="0" err="1" smtClean="0">
                <a:solidFill>
                  <a:srgbClr val="00B0F0"/>
                </a:solidFill>
                <a:latin typeface="Times New Roman" panose="02020603050405020304" pitchFamily="18" charset="0"/>
                <a:cs typeface="Times New Roman" panose="02020603050405020304" pitchFamily="18" charset="0"/>
              </a:rPr>
              <a:t>mydataframe</a:t>
            </a:r>
            <a:r>
              <a:rPr lang="en-US" dirty="0" smtClean="0">
                <a:solidFill>
                  <a:srgbClr val="00B0F0"/>
                </a:solidFill>
                <a:latin typeface="Times New Roman" panose="02020603050405020304" pitchFamily="18" charset="0"/>
                <a:cs typeface="Times New Roman" panose="02020603050405020304" pitchFamily="18" charset="0"/>
              </a:rPr>
              <a:t>)</a:t>
            </a:r>
            <a:endParaRPr lang="en-US" dirty="0">
              <a:solidFill>
                <a:srgbClr val="00B0F0"/>
              </a:solidFill>
              <a:latin typeface="Times New Roman" panose="02020603050405020304" pitchFamily="18" charset="0"/>
              <a:cs typeface="Times New Roman" panose="02020603050405020304" pitchFamily="18" charset="0"/>
            </a:endParaRPr>
          </a:p>
          <a:p>
            <a:pPr algn="just"/>
            <a:endParaRPr lang="en-US" dirty="0">
              <a:solidFill>
                <a:srgbClr val="00B0F0"/>
              </a:solidFill>
              <a:latin typeface="Times New Roman" panose="02020603050405020304" pitchFamily="18" charset="0"/>
              <a:cs typeface="Times New Roman" panose="02020603050405020304" pitchFamily="18" charset="0"/>
            </a:endParaRPr>
          </a:p>
          <a:p>
            <a:pPr algn="just"/>
            <a:endParaRPr lang="en-US" dirty="0" smtClean="0">
              <a:solidFill>
                <a:srgbClr val="00B0F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24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Plotting, making total, summary and checking design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Check balance design</a:t>
            </a:r>
          </a:p>
          <a:p>
            <a:pPr marL="0" indent="0" algn="just">
              <a:buNone/>
            </a:pP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with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mydataframe</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table(A, B))</a:t>
            </a:r>
          </a:p>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Find column-mean, row-mean, mean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etc</a:t>
            </a:r>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with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mydataframe</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tapply</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(y, A, mean)</a:t>
            </a:r>
          </a:p>
          <a:p>
            <a:pPr marL="0" indent="0" algn="just">
              <a:buNone/>
            </a:pP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colMeans</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mydataframe</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dirty="0" smtClean="0">
                <a:latin typeface="Times New Roman" panose="02020603050405020304" pitchFamily="18" charset="0"/>
                <a:ea typeface="Tahoma" panose="020B0604030504040204" pitchFamily="34" charset="0"/>
                <a:cs typeface="Times New Roman" panose="02020603050405020304" pitchFamily="18" charset="0"/>
              </a:rPr>
              <a:t>OR</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rowMeans</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mydataframe</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apply(</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mydataframe</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1, Fun =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sd</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summary(</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mydatafram.aov</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3602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One factor </a:t>
            </a:r>
            <a:r>
              <a:rPr lang="en-US" dirty="0" smtClean="0">
                <a:latin typeface="Times New Roman" panose="02020603050405020304" pitchFamily="18" charset="0"/>
                <a:ea typeface="Tahoma" panose="020B0604030504040204" pitchFamily="34" charset="0"/>
                <a:cs typeface="Times New Roman" panose="02020603050405020304" pitchFamily="18" charset="0"/>
              </a:rPr>
              <a:t>repeated </a:t>
            </a:r>
            <a:r>
              <a:rPr lang="en-US" dirty="0">
                <a:latin typeface="Times New Roman" panose="02020603050405020304" pitchFamily="18" charset="0"/>
                <a:ea typeface="Tahoma" panose="020B0604030504040204" pitchFamily="34" charset="0"/>
                <a:cs typeface="Times New Roman" panose="02020603050405020304" pitchFamily="18" charset="0"/>
              </a:rPr>
              <a:t>analysis of </a:t>
            </a:r>
            <a:r>
              <a:rPr lang="en-US" dirty="0" smtClean="0">
                <a:latin typeface="Times New Roman" panose="02020603050405020304" pitchFamily="18" charset="0"/>
                <a:ea typeface="Tahoma" panose="020B0604030504040204" pitchFamily="34" charset="0"/>
                <a:cs typeface="Times New Roman" panose="02020603050405020304" pitchFamily="18" charset="0"/>
              </a:rPr>
              <a:t>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Three equally difficult pieces of text were used so that a participant did not improve performance by practice on the same piece of text. The choice of text and the order in which each subject tested the keyboards was controlled for, to account for possible confounding variables.</a:t>
            </a:r>
          </a:p>
          <a:p>
            <a:pPr algn="just"/>
            <a:endParaRPr lang="en-US"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nvPr>
        </p:nvGraphicFramePr>
        <p:xfrm>
          <a:off x="838200" y="4001294"/>
          <a:ext cx="10515600" cy="2451020"/>
        </p:xfrm>
        <a:graphic>
          <a:graphicData uri="http://schemas.openxmlformats.org/drawingml/2006/table">
            <a:tbl>
              <a:tblPr firstRow="1" bandRow="1">
                <a:tableStyleId>{5C22544A-7EE6-4342-B048-85BDC9FD1C3A}</a:tableStyleId>
              </a:tblPr>
              <a:tblGrid>
                <a:gridCol w="3505200"/>
                <a:gridCol w="3505200"/>
                <a:gridCol w="3505200"/>
              </a:tblGrid>
              <a:tr h="490204">
                <a:tc>
                  <a:txBody>
                    <a:bodyPr/>
                    <a:lstStyle/>
                    <a:p>
                      <a:pPr algn="ctr"/>
                      <a:r>
                        <a:rPr lang="en-US" dirty="0" smtClean="0"/>
                        <a:t>Key1</a:t>
                      </a:r>
                      <a:endParaRPr lang="en-US" dirty="0"/>
                    </a:p>
                  </a:txBody>
                  <a:tcPr/>
                </a:tc>
                <a:tc>
                  <a:txBody>
                    <a:bodyPr/>
                    <a:lstStyle/>
                    <a:p>
                      <a:pPr algn="ctr"/>
                      <a:r>
                        <a:rPr lang="en-US" dirty="0" smtClean="0"/>
                        <a:t>Key2</a:t>
                      </a:r>
                      <a:endParaRPr lang="en-US" dirty="0"/>
                    </a:p>
                  </a:txBody>
                  <a:tcPr/>
                </a:tc>
                <a:tc>
                  <a:txBody>
                    <a:bodyPr/>
                    <a:lstStyle/>
                    <a:p>
                      <a:pPr algn="ctr"/>
                      <a:r>
                        <a:rPr lang="en-US" dirty="0" smtClean="0"/>
                        <a:t>Key3</a:t>
                      </a:r>
                      <a:endParaRPr lang="en-US" dirty="0"/>
                    </a:p>
                  </a:txBody>
                  <a:tcPr/>
                </a:tc>
              </a:tr>
              <a:tr h="490204">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10</a:t>
                      </a:r>
                      <a:endParaRPr lang="en-US" dirty="0"/>
                    </a:p>
                  </a:txBody>
                  <a:tcPr/>
                </a:tc>
              </a:tr>
              <a:tr h="490204">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490204">
                <a:tc>
                  <a:txBody>
                    <a:bodyPr/>
                    <a:lstStyle/>
                    <a:p>
                      <a:pPr algn="ctr"/>
                      <a:r>
                        <a:rPr lang="en-US" dirty="0" smtClean="0"/>
                        <a:t>0</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490204">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r>
            </a:tbl>
          </a:graphicData>
        </a:graphic>
      </p:graphicFrame>
    </p:spTree>
    <p:extLst>
      <p:ext uri="{BB962C8B-B14F-4D97-AF65-F5344CB8AC3E}">
        <p14:creationId xmlns:p14="http://schemas.microsoft.com/office/powerpoint/2010/main" val="2508936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Plotting, making total, summary and checking design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Multiple comparisons</a:t>
            </a:r>
          </a:p>
          <a:p>
            <a:pPr marL="0" indent="0" algn="just">
              <a:buNone/>
            </a:pP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TukeyHSD</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(fit)</a:t>
            </a:r>
          </a:p>
          <a:p>
            <a:pPr marL="0" indent="0" algn="just">
              <a:buNone/>
            </a:pPr>
            <a:r>
              <a:rPr lang="en-US"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plot(</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TukeyHSD</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(fit), las = l)</a:t>
            </a:r>
          </a:p>
          <a:p>
            <a:pPr marL="0" indent="0" algn="just">
              <a:buNone/>
            </a:pPr>
            <a:r>
              <a:rPr lang="en-US"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with(</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mydataframe</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pairwise.t.test</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(y, A, </a:t>
            </a:r>
            <a:r>
              <a:rPr lang="en-US" dirty="0" err="1">
                <a:solidFill>
                  <a:srgbClr val="00B0F0"/>
                </a:solidFill>
                <a:latin typeface="Times New Roman" panose="02020603050405020304" pitchFamily="18" charset="0"/>
                <a:ea typeface="Tahoma" panose="020B0604030504040204" pitchFamily="34" charset="0"/>
                <a:cs typeface="Times New Roman" panose="02020603050405020304" pitchFamily="18" charset="0"/>
              </a:rPr>
              <a:t>p.adjust.method</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bonf</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paired=T))</a:t>
            </a:r>
          </a:p>
          <a:p>
            <a:pPr marL="0" indent="0" algn="just">
              <a:buNone/>
            </a:pPr>
            <a:endPar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Multivariate Approach</a:t>
            </a:r>
          </a:p>
          <a:p>
            <a:pPr marL="0" indent="0" algn="just">
              <a:buNone/>
            </a:pP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anova</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(result</a:t>
            </a:r>
            <a:r>
              <a:rPr lang="en-US"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 test="Wilks</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t>
            </a:r>
          </a:p>
          <a:p>
            <a:pPr marL="0" indent="0" algn="just">
              <a:buNone/>
            </a:pP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anova</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(result</a:t>
            </a:r>
            <a:r>
              <a:rPr lang="en-US"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 test</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Hotelling</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t>
            </a:r>
            <a:endParaRPr lang="en-US" dirty="0">
              <a:solidFill>
                <a:srgbClr val="00B0F0"/>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anova</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(result</a:t>
            </a:r>
            <a:r>
              <a:rPr lang="en-US" dirty="0">
                <a:solidFill>
                  <a:srgbClr val="00B0F0"/>
                </a:solidFill>
                <a:latin typeface="Times New Roman" panose="02020603050405020304" pitchFamily="18" charset="0"/>
                <a:ea typeface="Tahoma" panose="020B0604030504040204" pitchFamily="34" charset="0"/>
                <a:cs typeface="Times New Roman" panose="02020603050405020304" pitchFamily="18" charset="0"/>
              </a:rPr>
              <a:t>, test</a:t>
            </a:r>
            <a:r>
              <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rPr>
              <a:t>=“Roy")</a:t>
            </a:r>
            <a:endParaRPr lang="en-US" dirty="0">
              <a:solidFill>
                <a:srgbClr val="00B0F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dirty="0" smtClean="0">
              <a:solidFill>
                <a:srgbClr val="00B0F0"/>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02582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Plotting, making </a:t>
            </a:r>
            <a:r>
              <a:rPr lang="en-US" dirty="0" smtClean="0">
                <a:latin typeface="Times New Roman" panose="02020603050405020304" pitchFamily="18" charset="0"/>
                <a:ea typeface="Tahoma" panose="020B0604030504040204" pitchFamily="34" charset="0"/>
                <a:cs typeface="Times New Roman" panose="02020603050405020304" pitchFamily="18" charset="0"/>
              </a:rPr>
              <a:t>total, summary </a:t>
            </a:r>
            <a:r>
              <a:rPr lang="en-US" dirty="0">
                <a:latin typeface="Times New Roman" panose="02020603050405020304" pitchFamily="18" charset="0"/>
                <a:ea typeface="Tahoma" panose="020B0604030504040204" pitchFamily="34" charset="0"/>
                <a:cs typeface="Times New Roman" panose="02020603050405020304" pitchFamily="18" charset="0"/>
              </a:rPr>
              <a:t>and checking design</a:t>
            </a: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Diagnostic plots provide checks for heteroscedasticity, normality and influential observations.</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layout(matrix(c(1, 2, 3, 4), 2, 2) </a:t>
            </a:r>
          </a:p>
          <a:p>
            <a:pPr marL="0" indent="0" algn="just">
              <a:buNone/>
            </a:pPr>
            <a:r>
              <a:rPr lang="en-US" dirty="0" smtClean="0">
                <a:solidFill>
                  <a:srgbClr val="00B0F0"/>
                </a:solidFill>
                <a:latin typeface="Times New Roman" panose="02020603050405020304" pitchFamily="18" charset="0"/>
                <a:cs typeface="Times New Roman" panose="02020603050405020304" pitchFamily="18" charset="0"/>
              </a:rPr>
              <a:t>   plot(fit)</a:t>
            </a:r>
          </a:p>
          <a:p>
            <a:pPr algn="just"/>
            <a:r>
              <a:rPr lang="en-US" dirty="0">
                <a:latin typeface="Times New Roman" panose="02020603050405020304" pitchFamily="18" charset="0"/>
                <a:cs typeface="Times New Roman" panose="02020603050405020304" pitchFamily="18" charset="0"/>
              </a:rPr>
              <a:t>Box plots and line plots to visualize group difference</a:t>
            </a:r>
          </a:p>
          <a:p>
            <a:pPr marL="0" indent="0" algn="just">
              <a:buNone/>
            </a:pPr>
            <a:r>
              <a:rPr lang="en-US" dirty="0" smtClean="0">
                <a:latin typeface="Times New Roman" panose="02020603050405020304" pitchFamily="18" charset="0"/>
                <a:cs typeface="Times New Roman" panose="02020603050405020304" pitchFamily="18" charset="0"/>
              </a:rPr>
              <a:t>1. </a:t>
            </a:r>
            <a:r>
              <a:rPr lang="en-US" dirty="0" smtClean="0">
                <a:solidFill>
                  <a:srgbClr val="00B050"/>
                </a:solidFill>
                <a:latin typeface="Times New Roman" panose="02020603050405020304" pitchFamily="18" charset="0"/>
                <a:cs typeface="Times New Roman" panose="02020603050405020304" pitchFamily="18" charset="0"/>
              </a:rPr>
              <a:t>Interaction plot for two-way interaction</a:t>
            </a:r>
            <a:endParaRPr lang="en-US" dirty="0">
              <a:solidFill>
                <a:srgbClr val="00B050"/>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with (</a:t>
            </a:r>
            <a:r>
              <a:rPr lang="en-US" dirty="0" err="1">
                <a:solidFill>
                  <a:srgbClr val="00B0F0"/>
                </a:solidFill>
                <a:latin typeface="Times New Roman" panose="02020603050405020304" pitchFamily="18" charset="0"/>
                <a:cs typeface="Times New Roman" panose="02020603050405020304" pitchFamily="18" charset="0"/>
              </a:rPr>
              <a:t>mydataframe</a:t>
            </a:r>
            <a:r>
              <a:rPr lang="en-US" dirty="0">
                <a:solidFill>
                  <a:srgbClr val="00B0F0"/>
                </a:solidFill>
                <a:latin typeface="Times New Roman" panose="02020603050405020304" pitchFamily="18" charset="0"/>
                <a:cs typeface="Times New Roman" panose="02020603050405020304" pitchFamily="18" charset="0"/>
              </a:rPr>
              <a:t>, </a:t>
            </a:r>
            <a:r>
              <a:rPr lang="en-US" dirty="0" err="1">
                <a:solidFill>
                  <a:srgbClr val="00B0F0"/>
                </a:solidFill>
                <a:latin typeface="Times New Roman" panose="02020603050405020304" pitchFamily="18" charset="0"/>
                <a:cs typeface="Times New Roman" panose="02020603050405020304" pitchFamily="18" charset="0"/>
              </a:rPr>
              <a:t>interaction.plot</a:t>
            </a:r>
            <a:r>
              <a:rPr lang="en-US" dirty="0">
                <a:solidFill>
                  <a:srgbClr val="00B0F0"/>
                </a:solidFill>
                <a:latin typeface="Times New Roman" panose="02020603050405020304" pitchFamily="18" charset="0"/>
                <a:cs typeface="Times New Roman" panose="02020603050405020304" pitchFamily="18" charset="0"/>
              </a:rPr>
              <a:t>(A, B, y, type = “b”, col=c(1:3</a:t>
            </a:r>
            <a:r>
              <a:rPr lang="en-US" dirty="0" smtClean="0">
                <a:solidFill>
                  <a:srgbClr val="00B0F0"/>
                </a:solidFill>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2. </a:t>
            </a:r>
            <a:r>
              <a:rPr lang="en-US" dirty="0" err="1" smtClean="0">
                <a:solidFill>
                  <a:srgbClr val="00B050"/>
                </a:solidFill>
                <a:latin typeface="Times New Roman" panose="02020603050405020304" pitchFamily="18" charset="0"/>
                <a:cs typeface="Times New Roman" panose="02020603050405020304" pitchFamily="18" charset="0"/>
              </a:rPr>
              <a:t>plotmeans</a:t>
            </a:r>
            <a:r>
              <a:rPr lang="en-US" dirty="0" smtClean="0">
                <a:solidFill>
                  <a:srgbClr val="00B050"/>
                </a:solidFill>
                <a:latin typeface="Times New Roman" panose="02020603050405020304" pitchFamily="18" charset="0"/>
                <a:cs typeface="Times New Roman" panose="02020603050405020304" pitchFamily="18" charset="0"/>
              </a:rPr>
              <a:t>() in </a:t>
            </a:r>
            <a:r>
              <a:rPr lang="en-US" dirty="0" err="1" smtClean="0">
                <a:solidFill>
                  <a:srgbClr val="00B050"/>
                </a:solidFill>
                <a:latin typeface="Times New Roman" panose="02020603050405020304" pitchFamily="18" charset="0"/>
                <a:cs typeface="Times New Roman" panose="02020603050405020304" pitchFamily="18" charset="0"/>
              </a:rPr>
              <a:t>gplots</a:t>
            </a:r>
            <a:r>
              <a:rPr lang="en-US" dirty="0" smtClean="0">
                <a:solidFill>
                  <a:srgbClr val="00B050"/>
                </a:solidFill>
                <a:latin typeface="Times New Roman" panose="02020603050405020304" pitchFamily="18" charset="0"/>
                <a:cs typeface="Times New Roman" panose="02020603050405020304" pitchFamily="18" charset="0"/>
              </a:rPr>
              <a:t> package produce means plots for single factors </a:t>
            </a:r>
          </a:p>
          <a:p>
            <a:pPr marL="0" indent="0" algn="just">
              <a:buNone/>
            </a:pPr>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and include confidence intervals</a:t>
            </a:r>
          </a:p>
          <a:p>
            <a:pPr marL="0" indent="0" algn="just">
              <a:buNone/>
            </a:pP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plotmeans</a:t>
            </a:r>
            <a:r>
              <a:rPr lang="en-US" sz="2600" dirty="0" smtClean="0">
                <a:latin typeface="Times New Roman" panose="02020603050405020304" pitchFamily="18" charset="0"/>
                <a:cs typeface="Times New Roman" panose="02020603050405020304" pitchFamily="18" charset="0"/>
              </a:rPr>
              <a:t>(y ~ A, data = </a:t>
            </a:r>
            <a:r>
              <a:rPr lang="en-US" sz="2600" dirty="0" err="1" smtClean="0">
                <a:latin typeface="Times New Roman" panose="02020603050405020304" pitchFamily="18" charset="0"/>
                <a:cs typeface="Times New Roman" panose="02020603050405020304" pitchFamily="18" charset="0"/>
              </a:rPr>
              <a:t>mydataframe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xlab</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“X”, </a:t>
            </a:r>
            <a:r>
              <a:rPr lang="en-US" sz="2600" dirty="0" err="1" smtClean="0">
                <a:latin typeface="Times New Roman" panose="02020603050405020304" pitchFamily="18" charset="0"/>
                <a:cs typeface="Times New Roman" panose="02020603050405020304" pitchFamily="18" charset="0"/>
              </a:rPr>
              <a:t>ylab</a:t>
            </a:r>
            <a:r>
              <a:rPr lang="en-US" sz="2600" dirty="0" smtClean="0">
                <a:latin typeface="Times New Roman" panose="02020603050405020304" pitchFamily="18" charset="0"/>
                <a:cs typeface="Times New Roman" panose="02020603050405020304" pitchFamily="18" charset="0"/>
              </a:rPr>
              <a:t> = “Y”, main = “XY”)</a:t>
            </a:r>
            <a:endParaRPr lang="en-US" sz="2600"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933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MANOVA</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If there is more than one dependent (outcome) variable, you can test them simultaneously using a multivariate ANOVA.</a:t>
            </a:r>
          </a:p>
          <a:p>
            <a:pPr algn="just"/>
            <a:r>
              <a:rPr lang="en-US" dirty="0" smtClean="0">
                <a:latin typeface="Times New Roman" panose="02020603050405020304" pitchFamily="18" charset="0"/>
                <a:cs typeface="Times New Roman" panose="02020603050405020304" pitchFamily="18" charset="0"/>
              </a:rPr>
              <a:t>Y be a matrix whose columns are the dependent variables.</a:t>
            </a:r>
          </a:p>
          <a:p>
            <a:pPr algn="just"/>
            <a:r>
              <a:rPr lang="en-US" dirty="0" smtClean="0">
                <a:latin typeface="Times New Roman" panose="02020603050405020304" pitchFamily="18" charset="0"/>
                <a:cs typeface="Times New Roman" panose="02020603050405020304" pitchFamily="18" charset="0"/>
              </a:rPr>
              <a:t>2 X 2 Factorial MANOVA with 3 dependent variables.</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Y = </a:t>
            </a:r>
            <a:r>
              <a:rPr lang="en-US" dirty="0" err="1" smtClean="0">
                <a:solidFill>
                  <a:srgbClr val="00B0F0"/>
                </a:solidFill>
                <a:latin typeface="Times New Roman" panose="02020603050405020304" pitchFamily="18" charset="0"/>
                <a:cs typeface="Times New Roman" panose="02020603050405020304" pitchFamily="18" charset="0"/>
              </a:rPr>
              <a:t>cbind</a:t>
            </a:r>
            <a:r>
              <a:rPr lang="en-US" dirty="0" smtClean="0">
                <a:solidFill>
                  <a:srgbClr val="00B0F0"/>
                </a:solidFill>
                <a:latin typeface="Times New Roman" panose="02020603050405020304" pitchFamily="18" charset="0"/>
                <a:cs typeface="Times New Roman" panose="02020603050405020304" pitchFamily="18" charset="0"/>
              </a:rPr>
              <a:t> (Y1, Y2, Y3)</a:t>
            </a:r>
          </a:p>
          <a:p>
            <a:pPr marL="0" indent="0" algn="just">
              <a:buNone/>
            </a:pPr>
            <a:r>
              <a:rPr lang="en-US" dirty="0" smtClean="0">
                <a:solidFill>
                  <a:srgbClr val="00B0F0"/>
                </a:solidFill>
                <a:latin typeface="Times New Roman" panose="02020603050405020304" pitchFamily="18" charset="0"/>
                <a:cs typeface="Times New Roman" panose="02020603050405020304" pitchFamily="18" charset="0"/>
              </a:rPr>
              <a:t>   fit = </a:t>
            </a:r>
            <a:r>
              <a:rPr lang="en-US" dirty="0" err="1" smtClean="0">
                <a:solidFill>
                  <a:srgbClr val="00B0F0"/>
                </a:solidFill>
                <a:latin typeface="Times New Roman" panose="02020603050405020304" pitchFamily="18" charset="0"/>
                <a:cs typeface="Times New Roman" panose="02020603050405020304" pitchFamily="18" charset="0"/>
              </a:rPr>
              <a:t>manova</a:t>
            </a:r>
            <a:r>
              <a:rPr lang="en-US" dirty="0" smtClean="0">
                <a:solidFill>
                  <a:srgbClr val="00B0F0"/>
                </a:solidFill>
                <a:latin typeface="Times New Roman" panose="02020603050405020304" pitchFamily="18" charset="0"/>
                <a:cs typeface="Times New Roman" panose="02020603050405020304" pitchFamily="18" charset="0"/>
              </a:rPr>
              <a:t>(Y ~ A*B)</a:t>
            </a:r>
          </a:p>
          <a:p>
            <a:pPr marL="0" indent="0" algn="just">
              <a:buNone/>
            </a:pPr>
            <a:r>
              <a:rPr lang="en-US" dirty="0" smtClean="0">
                <a:solidFill>
                  <a:srgbClr val="00B0F0"/>
                </a:solidFill>
                <a:latin typeface="Times New Roman" panose="02020603050405020304" pitchFamily="18" charset="0"/>
                <a:cs typeface="Times New Roman" panose="02020603050405020304" pitchFamily="18" charset="0"/>
              </a:rPr>
              <a:t>   summary (fit, test = “Pillai”)</a:t>
            </a:r>
          </a:p>
        </p:txBody>
      </p:sp>
    </p:spTree>
    <p:extLst>
      <p:ext uri="{BB962C8B-B14F-4D97-AF65-F5344CB8AC3E}">
        <p14:creationId xmlns:p14="http://schemas.microsoft.com/office/powerpoint/2010/main" val="167502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rPr>
              <a:t>Data Entry</a:t>
            </a: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key.data</a:t>
            </a:r>
            <a:r>
              <a:rPr lang="en-US" dirty="0" smtClean="0">
                <a:latin typeface="Times New Roman" panose="02020603050405020304" pitchFamily="18" charset="0"/>
                <a:cs typeface="Times New Roman" panose="02020603050405020304" pitchFamily="18" charset="0"/>
              </a:rPr>
              <a:t> = c(5, 6, 10, 1, 2, 3, 0, 4, 5, 2, 4, 6)</a:t>
            </a:r>
          </a:p>
          <a:p>
            <a:pPr algn="just"/>
            <a:r>
              <a:rPr lang="en-US" dirty="0" err="1" smtClean="0">
                <a:latin typeface="Times New Roman" panose="02020603050405020304" pitchFamily="18" charset="0"/>
                <a:cs typeface="Times New Roman" panose="02020603050405020304" pitchFamily="18" charset="0"/>
              </a:rPr>
              <a:t>key.sub</a:t>
            </a:r>
            <a:r>
              <a:rPr lang="en-US" dirty="0" smtClean="0">
                <a:latin typeface="Times New Roman" panose="02020603050405020304" pitchFamily="18" charset="0"/>
                <a:cs typeface="Times New Roman" panose="02020603050405020304" pitchFamily="18" charset="0"/>
              </a:rPr>
              <a:t> = factor(c(“s1”, “s1”, “s1”, “s2”, “s2”, “s2”, “s3”, “s3”, “s3”,      “s4”, “s4”, “s4”))</a:t>
            </a:r>
          </a:p>
          <a:p>
            <a:pPr algn="just"/>
            <a:r>
              <a:rPr lang="en-US" dirty="0" err="1" smtClean="0">
                <a:latin typeface="Times New Roman" panose="02020603050405020304" pitchFamily="18" charset="0"/>
                <a:cs typeface="Times New Roman" panose="02020603050405020304" pitchFamily="18" charset="0"/>
              </a:rPr>
              <a:t>key.diff</a:t>
            </a:r>
            <a:r>
              <a:rPr lang="en-US" dirty="0" smtClean="0">
                <a:latin typeface="Times New Roman" panose="02020603050405020304" pitchFamily="18" charset="0"/>
                <a:cs typeface="Times New Roman" panose="02020603050405020304" pitchFamily="18" charset="0"/>
              </a:rPr>
              <a:t> = factor(c(“k1”, “k2”, “k3”, “k1”, “k2”, “k3”, “k1”, “k2”, “k3”, “k1”, “k2”, “k3”)</a:t>
            </a:r>
          </a:p>
          <a:p>
            <a:r>
              <a:rPr lang="en-US" dirty="0" smtClean="0">
                <a:latin typeface="Times New Roman" panose="02020603050405020304" pitchFamily="18" charset="0"/>
                <a:cs typeface="Times New Roman" panose="02020603050405020304" pitchFamily="18" charset="0"/>
              </a:rPr>
              <a:t>keyboard = </a:t>
            </a:r>
            <a:r>
              <a:rPr lang="en-US" dirty="0" err="1" smtClean="0">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key.data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key.sub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key.diff</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eyboard</a:t>
            </a:r>
          </a:p>
          <a:p>
            <a:r>
              <a:rPr lang="en-US" dirty="0" smtClean="0">
                <a:latin typeface="Times New Roman" panose="02020603050405020304" pitchFamily="18" charset="0"/>
                <a:cs typeface="Times New Roman" panose="02020603050405020304" pitchFamily="18" charset="0"/>
              </a:rPr>
              <a:t>summary(keyboard)</a:t>
            </a:r>
          </a:p>
        </p:txBody>
      </p:sp>
    </p:spTree>
    <p:extLst>
      <p:ext uri="{BB962C8B-B14F-4D97-AF65-F5344CB8AC3E}">
        <p14:creationId xmlns:p14="http://schemas.microsoft.com/office/powerpoint/2010/main" val="313194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Procedure</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600" dirty="0" err="1" smtClean="0">
                <a:latin typeface="Times New Roman" panose="02020603050405020304" pitchFamily="18" charset="0"/>
                <a:cs typeface="Times New Roman" panose="02020603050405020304" pitchFamily="18" charset="0"/>
              </a:rPr>
              <a:t>key.aov</a:t>
            </a:r>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anose="02020603050405020304" pitchFamily="18" charset="0"/>
                <a:cs typeface="Times New Roman" panose="02020603050405020304" pitchFamily="18" charset="0"/>
              </a:rPr>
              <a:t>aov</a:t>
            </a:r>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anose="02020603050405020304" pitchFamily="18" charset="0"/>
                <a:cs typeface="Times New Roman" panose="02020603050405020304" pitchFamily="18" charset="0"/>
              </a:rPr>
              <a:t>key.data</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key.diff+Error</a:t>
            </a:r>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anose="02020603050405020304" pitchFamily="18" charset="0"/>
                <a:cs typeface="Times New Roman" panose="02020603050405020304" pitchFamily="18" charset="0"/>
              </a:rPr>
              <a:t>key.sub</a:t>
            </a:r>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anose="02020603050405020304" pitchFamily="18" charset="0"/>
                <a:cs typeface="Times New Roman" panose="02020603050405020304" pitchFamily="18" charset="0"/>
              </a:rPr>
              <a:t>key.diff</a:t>
            </a:r>
            <a:r>
              <a:rPr lang="en-US" sz="2600" dirty="0" smtClean="0">
                <a:latin typeface="Times New Roman" panose="02020603050405020304" pitchFamily="18" charset="0"/>
                <a:cs typeface="Times New Roman" panose="02020603050405020304" pitchFamily="18" charset="0"/>
              </a:rPr>
              <a:t>), data=keyboard))</a:t>
            </a:r>
          </a:p>
          <a:p>
            <a:r>
              <a:rPr lang="en-US" sz="2700" dirty="0" smtClean="0">
                <a:latin typeface="Times New Roman" panose="02020603050405020304" pitchFamily="18" charset="0"/>
                <a:cs typeface="Times New Roman" panose="02020603050405020304" pitchFamily="18" charset="0"/>
              </a:rPr>
              <a:t>summary(</a:t>
            </a:r>
            <a:r>
              <a:rPr lang="en-US" sz="2700" dirty="0" err="1" smtClean="0">
                <a:latin typeface="Times New Roman" panose="02020603050405020304" pitchFamily="18" charset="0"/>
                <a:cs typeface="Times New Roman" panose="02020603050405020304" pitchFamily="18" charset="0"/>
              </a:rPr>
              <a:t>key.aov</a:t>
            </a:r>
            <a:r>
              <a:rPr lang="en-US" sz="2700" dirty="0" smtClean="0">
                <a:latin typeface="Times New Roman" panose="02020603050405020304" pitchFamily="18" charset="0"/>
                <a:cs typeface="Times New Roman" panose="02020603050405020304" pitchFamily="18" charset="0"/>
              </a:rPr>
              <a:t>)</a:t>
            </a:r>
          </a:p>
          <a:p>
            <a:r>
              <a:rPr lang="en-US" sz="2700" dirty="0" err="1" smtClean="0">
                <a:latin typeface="Times New Roman" panose="02020603050405020304" pitchFamily="18" charset="0"/>
                <a:cs typeface="Times New Roman" panose="02020603050405020304" pitchFamily="18" charset="0"/>
              </a:rPr>
              <a:t>pairwise.t.test</a:t>
            </a:r>
            <a:r>
              <a:rPr lang="en-US" sz="2700" dirty="0" smtClean="0">
                <a:latin typeface="Times New Roman" panose="02020603050405020304" pitchFamily="18" charset="0"/>
                <a:cs typeface="Times New Roman" panose="02020603050405020304" pitchFamily="18" charset="0"/>
              </a:rPr>
              <a:t>(x=</a:t>
            </a:r>
            <a:r>
              <a:rPr lang="en-US" sz="2700" dirty="0" err="1" smtClean="0">
                <a:latin typeface="Times New Roman" panose="02020603050405020304" pitchFamily="18" charset="0"/>
                <a:cs typeface="Times New Roman" panose="02020603050405020304" pitchFamily="18" charset="0"/>
              </a:rPr>
              <a:t>key.data</a:t>
            </a:r>
            <a:r>
              <a:rPr lang="en-US" sz="2700" dirty="0" smtClean="0">
                <a:latin typeface="Times New Roman" panose="02020603050405020304" pitchFamily="18" charset="0"/>
                <a:cs typeface="Times New Roman" panose="02020603050405020304" pitchFamily="18" charset="0"/>
              </a:rPr>
              <a:t>, g=</a:t>
            </a:r>
            <a:r>
              <a:rPr lang="en-US" sz="2700" dirty="0" err="1" smtClean="0">
                <a:latin typeface="Times New Roman" panose="02020603050405020304" pitchFamily="18" charset="0"/>
                <a:cs typeface="Times New Roman" panose="02020603050405020304" pitchFamily="18" charset="0"/>
              </a:rPr>
              <a:t>key.diff</a:t>
            </a:r>
            <a:r>
              <a:rPr lang="en-US" sz="2700" dirty="0" smtClean="0">
                <a:latin typeface="Times New Roman" panose="02020603050405020304" pitchFamily="18" charset="0"/>
                <a:cs typeface="Times New Roman" panose="02020603050405020304" pitchFamily="18" charset="0"/>
              </a:rPr>
              <a:t>, </a:t>
            </a:r>
            <a:r>
              <a:rPr lang="en-US" sz="2700" dirty="0" err="1" smtClean="0">
                <a:latin typeface="Times New Roman" panose="02020603050405020304" pitchFamily="18" charset="0"/>
                <a:cs typeface="Times New Roman" panose="02020603050405020304" pitchFamily="18" charset="0"/>
              </a:rPr>
              <a:t>p.adjust.method</a:t>
            </a:r>
            <a:r>
              <a:rPr lang="en-US" sz="2700" dirty="0" smtClean="0">
                <a:latin typeface="Times New Roman" panose="02020603050405020304" pitchFamily="18" charset="0"/>
                <a:cs typeface="Times New Roman" panose="02020603050405020304" pitchFamily="18" charset="0"/>
              </a:rPr>
              <a:t>=“</a:t>
            </a:r>
            <a:r>
              <a:rPr lang="en-US" sz="2700" dirty="0" err="1" smtClean="0">
                <a:latin typeface="Times New Roman" panose="02020603050405020304" pitchFamily="18" charset="0"/>
                <a:cs typeface="Times New Roman" panose="02020603050405020304" pitchFamily="18" charset="0"/>
              </a:rPr>
              <a:t>bonf</a:t>
            </a:r>
            <a:r>
              <a:rPr lang="en-US" sz="2700" dirty="0" smtClean="0">
                <a:latin typeface="Times New Roman" panose="02020603050405020304" pitchFamily="18" charset="0"/>
                <a:cs typeface="Times New Roman" panose="02020603050405020304" pitchFamily="18" charset="0"/>
              </a:rPr>
              <a:t>”,paired=T)</a:t>
            </a:r>
          </a:p>
          <a:p>
            <a:r>
              <a:rPr lang="en-US" sz="2700" dirty="0" err="1" smtClean="0">
                <a:latin typeface="Times New Roman" panose="02020603050405020304" pitchFamily="18" charset="0"/>
                <a:cs typeface="Times New Roman" panose="02020603050405020304" pitchFamily="18" charset="0"/>
              </a:rPr>
              <a:t>key.two</a:t>
            </a:r>
            <a:r>
              <a:rPr lang="en-US" sz="2700" dirty="0" smtClean="0">
                <a:latin typeface="Times New Roman" panose="02020603050405020304" pitchFamily="18" charset="0"/>
                <a:cs typeface="Times New Roman" panose="02020603050405020304" pitchFamily="18" charset="0"/>
              </a:rPr>
              <a:t> = </a:t>
            </a:r>
            <a:r>
              <a:rPr lang="en-US" sz="2700" dirty="0" err="1" smtClean="0">
                <a:latin typeface="Times New Roman" panose="02020603050405020304" pitchFamily="18" charset="0"/>
                <a:cs typeface="Times New Roman" panose="02020603050405020304" pitchFamily="18" charset="0"/>
              </a:rPr>
              <a:t>aov</a:t>
            </a:r>
            <a:r>
              <a:rPr lang="en-US" sz="2700" dirty="0" smtClean="0">
                <a:latin typeface="Times New Roman" panose="02020603050405020304" pitchFamily="18" charset="0"/>
                <a:cs typeface="Times New Roman" panose="02020603050405020304" pitchFamily="18" charset="0"/>
              </a:rPr>
              <a:t>(</a:t>
            </a:r>
            <a:r>
              <a:rPr lang="en-US" sz="2700" dirty="0" err="1" smtClean="0">
                <a:latin typeface="Times New Roman" panose="02020603050405020304" pitchFamily="18" charset="0"/>
                <a:cs typeface="Times New Roman" panose="02020603050405020304" pitchFamily="18" charset="0"/>
              </a:rPr>
              <a:t>key.data</a:t>
            </a:r>
            <a:r>
              <a:rPr lang="en-US" sz="2700" dirty="0" smtClean="0">
                <a:latin typeface="Times New Roman" panose="02020603050405020304" pitchFamily="18" charset="0"/>
                <a:cs typeface="Times New Roman" panose="02020603050405020304" pitchFamily="18" charset="0"/>
              </a:rPr>
              <a:t> ~ </a:t>
            </a:r>
            <a:r>
              <a:rPr lang="en-US" sz="2700" dirty="0" err="1" smtClean="0">
                <a:latin typeface="Times New Roman" panose="02020603050405020304" pitchFamily="18" charset="0"/>
                <a:cs typeface="Times New Roman" panose="02020603050405020304" pitchFamily="18" charset="0"/>
              </a:rPr>
              <a:t>key.diff+key.sub</a:t>
            </a:r>
            <a:r>
              <a:rPr lang="en-US" sz="2700" dirty="0" smtClean="0">
                <a:latin typeface="Times New Roman" panose="02020603050405020304" pitchFamily="18" charset="0"/>
                <a:cs typeface="Times New Roman" panose="02020603050405020304" pitchFamily="18" charset="0"/>
              </a:rPr>
              <a:t>, data = keyboard)</a:t>
            </a:r>
          </a:p>
          <a:p>
            <a:r>
              <a:rPr lang="en-US" sz="2700" dirty="0" smtClean="0">
                <a:latin typeface="Times New Roman" panose="02020603050405020304" pitchFamily="18" charset="0"/>
                <a:cs typeface="Times New Roman" panose="02020603050405020304" pitchFamily="18" charset="0"/>
              </a:rPr>
              <a:t>summary(</a:t>
            </a:r>
            <a:r>
              <a:rPr lang="en-US" sz="2700" dirty="0" err="1" smtClean="0">
                <a:latin typeface="Times New Roman" panose="02020603050405020304" pitchFamily="18" charset="0"/>
                <a:cs typeface="Times New Roman" panose="02020603050405020304" pitchFamily="18" charset="0"/>
              </a:rPr>
              <a:t>key.two</a:t>
            </a:r>
            <a:r>
              <a:rPr lang="en-US" sz="2700" dirty="0" smtClean="0">
                <a:latin typeface="Times New Roman" panose="02020603050405020304" pitchFamily="18" charset="0"/>
                <a:cs typeface="Times New Roman" panose="02020603050405020304" pitchFamily="18" charset="0"/>
              </a:rPr>
              <a:t>)</a:t>
            </a:r>
          </a:p>
          <a:p>
            <a:r>
              <a:rPr lang="en-US" sz="2700" dirty="0" err="1" smtClean="0">
                <a:latin typeface="Times New Roman" panose="02020603050405020304" pitchFamily="18" charset="0"/>
                <a:cs typeface="Times New Roman" panose="02020603050405020304" pitchFamily="18" charset="0"/>
              </a:rPr>
              <a:t>TukeyHSD</a:t>
            </a:r>
            <a:r>
              <a:rPr lang="en-US" sz="2700" dirty="0" smtClean="0">
                <a:latin typeface="Times New Roman" panose="02020603050405020304" pitchFamily="18" charset="0"/>
                <a:cs typeface="Times New Roman" panose="02020603050405020304" pitchFamily="18" charset="0"/>
              </a:rPr>
              <a:t>(</a:t>
            </a:r>
            <a:r>
              <a:rPr lang="en-US" sz="2700" dirty="0" err="1" smtClean="0">
                <a:latin typeface="Times New Roman" panose="02020603050405020304" pitchFamily="18" charset="0"/>
                <a:cs typeface="Times New Roman" panose="02020603050405020304" pitchFamily="18" charset="0"/>
              </a:rPr>
              <a:t>key.two</a:t>
            </a:r>
            <a:r>
              <a:rPr lang="en-US" sz="2700"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68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One factor </a:t>
            </a:r>
            <a:r>
              <a:rPr lang="en-US" dirty="0" smtClean="0">
                <a:latin typeface="Times New Roman" panose="02020603050405020304" pitchFamily="18" charset="0"/>
                <a:ea typeface="Tahoma" panose="020B0604030504040204" pitchFamily="34" charset="0"/>
                <a:cs typeface="Times New Roman" panose="02020603050405020304" pitchFamily="18" charset="0"/>
              </a:rPr>
              <a:t>repeated </a:t>
            </a:r>
            <a:r>
              <a:rPr lang="en-US" dirty="0">
                <a:latin typeface="Times New Roman" panose="02020603050405020304" pitchFamily="18" charset="0"/>
                <a:ea typeface="Tahoma" panose="020B0604030504040204" pitchFamily="34" charset="0"/>
                <a:cs typeface="Times New Roman" panose="02020603050405020304" pitchFamily="18" charset="0"/>
              </a:rPr>
              <a:t>analysis of </a:t>
            </a:r>
            <a:r>
              <a:rPr lang="en-US" dirty="0" smtClean="0">
                <a:latin typeface="Times New Roman" panose="02020603050405020304" pitchFamily="18" charset="0"/>
                <a:ea typeface="Tahoma" panose="020B0604030504040204" pitchFamily="34" charset="0"/>
                <a:cs typeface="Times New Roman" panose="02020603050405020304" pitchFamily="18" charset="0"/>
              </a:rPr>
              <a:t>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Assume that a statistics professor is interested in the effects of taking a statistics course on performance on an algebra test. </a:t>
            </a:r>
          </a:p>
          <a:p>
            <a:pPr algn="just"/>
            <a:r>
              <a:rPr lang="en-US" dirty="0" smtClean="0">
                <a:latin typeface="Times New Roman" panose="02020603050405020304" pitchFamily="18" charset="0"/>
                <a:cs typeface="Times New Roman" panose="02020603050405020304" pitchFamily="18" charset="0"/>
              </a:rPr>
              <a:t>She administers a 20-items college algebra test to ten randomly selected statistics students at the beginning of the term, at the end of the term, and six months after the course is finished.</a:t>
            </a:r>
          </a:p>
          <a:p>
            <a:pPr marL="0" indent="0" algn="just">
              <a:buNone/>
            </a:pPr>
            <a:endParaRPr lang="en-US" dirty="0" smtClean="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33479399"/>
              </p:ext>
            </p:extLst>
          </p:nvPr>
        </p:nvGraphicFramePr>
        <p:xfrm>
          <a:off x="838200" y="4093931"/>
          <a:ext cx="10515604" cy="1483360"/>
        </p:xfrm>
        <a:graphic>
          <a:graphicData uri="http://schemas.openxmlformats.org/drawingml/2006/table">
            <a:tbl>
              <a:tblPr firstRow="1" bandRow="1">
                <a:tableStyleId>{5C22544A-7EE6-4342-B048-85BDC9FD1C3A}</a:tableStyleId>
              </a:tblPr>
              <a:tblGrid>
                <a:gridCol w="1505755"/>
                <a:gridCol w="978794"/>
                <a:gridCol w="901521"/>
                <a:gridCol w="940158"/>
                <a:gridCol w="875764"/>
                <a:gridCol w="875763"/>
                <a:gridCol w="940158"/>
                <a:gridCol w="953036"/>
                <a:gridCol w="824248"/>
                <a:gridCol w="824248"/>
                <a:gridCol w="896159"/>
              </a:tblGrid>
              <a:tr h="370840">
                <a:tc>
                  <a:txBody>
                    <a:bodyPr/>
                    <a:lstStyle/>
                    <a:p>
                      <a:pPr algn="ctr"/>
                      <a:r>
                        <a:rPr lang="en-US" dirty="0" smtClean="0"/>
                        <a:t>Students</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Begin</a:t>
                      </a:r>
                      <a:endParaRPr lang="en-US" dirty="0"/>
                    </a:p>
                  </a:txBody>
                  <a:tcPr/>
                </a:tc>
                <a:tc>
                  <a:txBody>
                    <a:bodyPr/>
                    <a:lstStyle/>
                    <a:p>
                      <a:pPr algn="ctr"/>
                      <a:r>
                        <a:rPr lang="en-US" dirty="0" smtClean="0"/>
                        <a:t>13</a:t>
                      </a:r>
                      <a:endParaRPr lang="en-US" dirty="0"/>
                    </a:p>
                  </a:txBody>
                  <a:tcPr/>
                </a:tc>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12</a:t>
                      </a:r>
                      <a:endParaRPr lang="en-US" dirty="0"/>
                    </a:p>
                  </a:txBody>
                  <a:tcPr/>
                </a:tc>
                <a:tc>
                  <a:txBody>
                    <a:bodyPr/>
                    <a:lstStyle/>
                    <a:p>
                      <a:pPr algn="ctr"/>
                      <a:r>
                        <a:rPr lang="en-US" dirty="0" smtClean="0"/>
                        <a:t>19</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8</a:t>
                      </a:r>
                      <a:endParaRPr lang="en-US" dirty="0"/>
                    </a:p>
                  </a:txBody>
                  <a:tcPr/>
                </a:tc>
                <a:tc>
                  <a:txBody>
                    <a:bodyPr/>
                    <a:lstStyle/>
                    <a:p>
                      <a:pPr algn="ctr"/>
                      <a:r>
                        <a:rPr lang="en-US" dirty="0" smtClean="0"/>
                        <a:t>14</a:t>
                      </a:r>
                      <a:endParaRPr lang="en-US" dirty="0"/>
                    </a:p>
                  </a:txBody>
                  <a:tcPr/>
                </a:tc>
                <a:tc>
                  <a:txBody>
                    <a:bodyPr/>
                    <a:lstStyle/>
                    <a:p>
                      <a:pPr algn="ctr"/>
                      <a:r>
                        <a:rPr lang="en-US" dirty="0" smtClean="0"/>
                        <a:t>11</a:t>
                      </a:r>
                      <a:endParaRPr lang="en-US" dirty="0"/>
                    </a:p>
                  </a:txBody>
                  <a:tcPr/>
                </a:tc>
              </a:tr>
              <a:tr h="370840">
                <a:tc>
                  <a:txBody>
                    <a:bodyPr/>
                    <a:lstStyle/>
                    <a:p>
                      <a:pPr algn="ctr"/>
                      <a:r>
                        <a:rPr lang="en-US" smtClean="0"/>
                        <a:t>End</a:t>
                      </a:r>
                      <a:endParaRPr lang="en-US" dirty="0"/>
                    </a:p>
                  </a:txBody>
                  <a:tcPr/>
                </a:tc>
                <a:tc>
                  <a:txBody>
                    <a:bodyPr/>
                    <a:lstStyle/>
                    <a:p>
                      <a:pPr algn="ctr"/>
                      <a:r>
                        <a:rPr lang="en-US" dirty="0" smtClean="0"/>
                        <a:t>15</a:t>
                      </a:r>
                      <a:endParaRPr lang="en-US" dirty="0"/>
                    </a:p>
                  </a:txBody>
                  <a:tcPr/>
                </a:tc>
                <a:tc>
                  <a:txBody>
                    <a:bodyPr/>
                    <a:lstStyle/>
                    <a:p>
                      <a:pPr algn="ctr"/>
                      <a:r>
                        <a:rPr lang="en-US" dirty="0" smtClean="0"/>
                        <a:t>8</a:t>
                      </a:r>
                      <a:endParaRPr lang="en-US" dirty="0"/>
                    </a:p>
                  </a:txBody>
                  <a:tcPr/>
                </a:tc>
                <a:tc>
                  <a:txBody>
                    <a:bodyPr/>
                    <a:lstStyle/>
                    <a:p>
                      <a:pPr algn="ctr"/>
                      <a:r>
                        <a:rPr lang="en-US" dirty="0" smtClean="0"/>
                        <a:t>15</a:t>
                      </a:r>
                      <a:endParaRPr lang="en-US" dirty="0"/>
                    </a:p>
                  </a:txBody>
                  <a:tcPr/>
                </a:tc>
                <a:tc>
                  <a:txBody>
                    <a:bodyPr/>
                    <a:lstStyle/>
                    <a:p>
                      <a:pPr algn="ctr"/>
                      <a:r>
                        <a:rPr lang="en-US" dirty="0" smtClean="0"/>
                        <a:t>17</a:t>
                      </a:r>
                      <a:endParaRPr lang="en-US" dirty="0"/>
                    </a:p>
                  </a:txBody>
                  <a:tcPr/>
                </a:tc>
                <a:tc>
                  <a:txBody>
                    <a:bodyPr/>
                    <a:lstStyle/>
                    <a:p>
                      <a:pPr algn="ctr"/>
                      <a:r>
                        <a:rPr lang="en-US" dirty="0" smtClean="0"/>
                        <a:t>20</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12</a:t>
                      </a:r>
                      <a:endParaRPr lang="en-US" dirty="0"/>
                    </a:p>
                  </a:txBody>
                  <a:tcPr/>
                </a:tc>
                <a:tc>
                  <a:txBody>
                    <a:bodyPr/>
                    <a:lstStyle/>
                    <a:p>
                      <a:pPr algn="ctr"/>
                      <a:r>
                        <a:rPr lang="en-US" dirty="0" smtClean="0"/>
                        <a:t>15</a:t>
                      </a:r>
                      <a:endParaRPr lang="en-US" dirty="0"/>
                    </a:p>
                  </a:txBody>
                  <a:tcPr/>
                </a:tc>
                <a:tc>
                  <a:txBody>
                    <a:bodyPr/>
                    <a:lstStyle/>
                    <a:p>
                      <a:pPr algn="ctr"/>
                      <a:r>
                        <a:rPr lang="en-US" dirty="0" smtClean="0"/>
                        <a:t>16</a:t>
                      </a:r>
                      <a:endParaRPr lang="en-US" dirty="0"/>
                    </a:p>
                  </a:txBody>
                  <a:tcPr/>
                </a:tc>
              </a:tr>
              <a:tr h="370840">
                <a:tc>
                  <a:txBody>
                    <a:bodyPr/>
                    <a:lstStyle/>
                    <a:p>
                      <a:pPr algn="ctr"/>
                      <a:r>
                        <a:rPr lang="en-US" dirty="0" smtClean="0"/>
                        <a:t>Six Months</a:t>
                      </a:r>
                      <a:endParaRPr lang="en-US" dirty="0"/>
                    </a:p>
                  </a:txBody>
                  <a:tcPr/>
                </a:tc>
                <a:tc>
                  <a:txBody>
                    <a:bodyPr/>
                    <a:lstStyle/>
                    <a:p>
                      <a:pPr algn="ctr"/>
                      <a:r>
                        <a:rPr lang="en-US" dirty="0" smtClean="0"/>
                        <a:t>17</a:t>
                      </a:r>
                      <a:endParaRPr lang="en-US" dirty="0"/>
                    </a:p>
                  </a:txBody>
                  <a:tcPr/>
                </a:tc>
                <a:tc>
                  <a:txBody>
                    <a:bodyPr/>
                    <a:lstStyle/>
                    <a:p>
                      <a:pPr algn="ctr"/>
                      <a:r>
                        <a:rPr lang="en-US" dirty="0" smtClean="0"/>
                        <a:t>7</a:t>
                      </a:r>
                      <a:endParaRPr lang="en-US" dirty="0"/>
                    </a:p>
                  </a:txBody>
                  <a:tcPr/>
                </a:tc>
                <a:tc>
                  <a:txBody>
                    <a:bodyPr/>
                    <a:lstStyle/>
                    <a:p>
                      <a:pPr algn="ctr"/>
                      <a:r>
                        <a:rPr lang="en-US" dirty="0" smtClean="0"/>
                        <a:t>14</a:t>
                      </a:r>
                      <a:endParaRPr lang="en-US" dirty="0"/>
                    </a:p>
                  </a:txBody>
                  <a:tcPr/>
                </a:tc>
                <a:tc>
                  <a:txBody>
                    <a:bodyPr/>
                    <a:lstStyle/>
                    <a:p>
                      <a:pPr algn="ctr"/>
                      <a:r>
                        <a:rPr lang="en-US" dirty="0" smtClean="0"/>
                        <a:t>16</a:t>
                      </a:r>
                      <a:endParaRPr lang="en-US" dirty="0"/>
                    </a:p>
                  </a:txBody>
                  <a:tcPr/>
                </a:tc>
                <a:tc>
                  <a:txBody>
                    <a:bodyPr/>
                    <a:lstStyle/>
                    <a:p>
                      <a:pPr algn="ctr"/>
                      <a:r>
                        <a:rPr lang="en-US" dirty="0" smtClean="0"/>
                        <a:t>20</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11</a:t>
                      </a:r>
                      <a:endParaRPr lang="en-US" dirty="0"/>
                    </a:p>
                  </a:txBody>
                  <a:tcPr/>
                </a:tc>
                <a:tc>
                  <a:txBody>
                    <a:bodyPr/>
                    <a:lstStyle/>
                    <a:p>
                      <a:pPr algn="ctr"/>
                      <a:r>
                        <a:rPr lang="en-US" dirty="0" smtClean="0"/>
                        <a:t>13</a:t>
                      </a:r>
                      <a:endParaRPr lang="en-US" dirty="0"/>
                    </a:p>
                  </a:txBody>
                  <a:tcPr/>
                </a:tc>
                <a:tc>
                  <a:txBody>
                    <a:bodyPr/>
                    <a:lstStyle/>
                    <a:p>
                      <a:pPr algn="ctr"/>
                      <a:r>
                        <a:rPr lang="en-US" dirty="0" smtClean="0"/>
                        <a:t>9</a:t>
                      </a:r>
                      <a:endParaRPr lang="en-US" dirty="0"/>
                    </a:p>
                  </a:txBody>
                  <a:tcPr/>
                </a:tc>
              </a:tr>
            </a:tbl>
          </a:graphicData>
        </a:graphic>
      </p:graphicFrame>
    </p:spTree>
    <p:extLst>
      <p:ext uri="{BB962C8B-B14F-4D97-AF65-F5344CB8AC3E}">
        <p14:creationId xmlns:p14="http://schemas.microsoft.com/office/powerpoint/2010/main" val="362753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One factor </a:t>
            </a:r>
            <a:r>
              <a:rPr lang="en-US" dirty="0" smtClean="0">
                <a:latin typeface="Times New Roman" panose="02020603050405020304" pitchFamily="18" charset="0"/>
                <a:ea typeface="Tahoma" panose="020B0604030504040204" pitchFamily="34" charset="0"/>
                <a:cs typeface="Times New Roman" panose="02020603050405020304" pitchFamily="18" charset="0"/>
              </a:rPr>
              <a:t>repeated </a:t>
            </a:r>
            <a:r>
              <a:rPr lang="en-US" dirty="0">
                <a:latin typeface="Times New Roman" panose="02020603050405020304" pitchFamily="18" charset="0"/>
                <a:ea typeface="Tahoma" panose="020B0604030504040204" pitchFamily="34" charset="0"/>
                <a:cs typeface="Times New Roman" panose="02020603050405020304" pitchFamily="18" charset="0"/>
              </a:rPr>
              <a:t>analysis of </a:t>
            </a:r>
            <a:r>
              <a:rPr lang="en-US" dirty="0" smtClean="0">
                <a:latin typeface="Times New Roman" panose="02020603050405020304" pitchFamily="18" charset="0"/>
                <a:ea typeface="Tahoma" panose="020B0604030504040204" pitchFamily="34" charset="0"/>
                <a:cs typeface="Times New Roman" panose="02020603050405020304" pitchFamily="18" charset="0"/>
              </a:rPr>
              <a:t>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Several </a:t>
            </a:r>
            <a:r>
              <a:rPr lang="en-US" dirty="0" smtClean="0">
                <a:latin typeface="Times New Roman" panose="02020603050405020304" pitchFamily="18" charset="0"/>
                <a:cs typeface="Times New Roman" panose="02020603050405020304" pitchFamily="18" charset="0"/>
              </a:rPr>
              <a:t>years </a:t>
            </a:r>
            <a:r>
              <a:rPr lang="en-US" dirty="0">
                <a:latin typeface="Times New Roman" panose="02020603050405020304" pitchFamily="18" charset="0"/>
                <a:cs typeface="Times New Roman" panose="02020603050405020304" pitchFamily="18" charset="0"/>
              </a:rPr>
              <a:t>ago a friend and I decided to compare prices in local grocery stores. We made a list of ten representative grocery items and then went to four local stores and recorded the price on each item in each </a:t>
            </a:r>
            <a:r>
              <a:rPr lang="en-US" dirty="0" smtClean="0">
                <a:latin typeface="Times New Roman" panose="02020603050405020304" pitchFamily="18" charset="0"/>
                <a:cs typeface="Times New Roman" panose="02020603050405020304" pitchFamily="18" charset="0"/>
              </a:rPr>
              <a:t>store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(numbers </a:t>
            </a:r>
            <a:r>
              <a:rPr lang="en-US" dirty="0">
                <a:latin typeface="Times New Roman" panose="02020603050405020304" pitchFamily="18" charset="0"/>
                <a:cs typeface="Times New Roman" panose="02020603050405020304" pitchFamily="18" charset="0"/>
              </a:rPr>
              <a:t>are prices in dollars). </a:t>
            </a:r>
          </a:p>
          <a:p>
            <a:pPr marL="0" indent="0" algn="just">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22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One factor </a:t>
            </a:r>
            <a:r>
              <a:rPr lang="en-US" dirty="0" smtClean="0">
                <a:latin typeface="Times New Roman" panose="02020603050405020304" pitchFamily="18" charset="0"/>
                <a:ea typeface="Tahoma" panose="020B0604030504040204" pitchFamily="34" charset="0"/>
                <a:cs typeface="Times New Roman" panose="02020603050405020304" pitchFamily="18" charset="0"/>
              </a:rPr>
              <a:t>repeated </a:t>
            </a:r>
            <a:r>
              <a:rPr lang="en-US" dirty="0">
                <a:latin typeface="Times New Roman" panose="02020603050405020304" pitchFamily="18" charset="0"/>
                <a:ea typeface="Tahoma" panose="020B0604030504040204" pitchFamily="34" charset="0"/>
                <a:cs typeface="Times New Roman" panose="02020603050405020304" pitchFamily="18" charset="0"/>
              </a:rPr>
              <a:t>analysis of </a:t>
            </a:r>
            <a:r>
              <a:rPr lang="en-US" dirty="0" smtClean="0">
                <a:latin typeface="Times New Roman" panose="02020603050405020304" pitchFamily="18" charset="0"/>
                <a:ea typeface="Tahoma" panose="020B0604030504040204" pitchFamily="34" charset="0"/>
                <a:cs typeface="Times New Roman" panose="02020603050405020304" pitchFamily="18" charset="0"/>
              </a:rPr>
              <a:t>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4076516"/>
              </p:ext>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2103120"/>
                <a:gridCol w="2103120"/>
                <a:gridCol w="2103120"/>
                <a:gridCol w="2103120"/>
                <a:gridCol w="2103120"/>
              </a:tblGrid>
              <a:tr h="370840">
                <a:tc>
                  <a:txBody>
                    <a:bodyPr/>
                    <a:lstStyle/>
                    <a:p>
                      <a:pPr algn="ctr"/>
                      <a:r>
                        <a:rPr lang="en-US" dirty="0" smtClean="0">
                          <a:latin typeface="Times New Roman" panose="02020603050405020304" pitchFamily="18" charset="0"/>
                          <a:cs typeface="Times New Roman" panose="02020603050405020304" pitchFamily="18" charset="0"/>
                        </a:rPr>
                        <a:t>Subject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Store 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Store B</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Store</a:t>
                      </a:r>
                      <a:r>
                        <a:rPr lang="en-US" baseline="0" dirty="0" smtClean="0">
                          <a:latin typeface="Times New Roman" panose="02020603050405020304" pitchFamily="18" charset="0"/>
                          <a:cs typeface="Times New Roman" panose="02020603050405020304" pitchFamily="18" charset="0"/>
                        </a:rPr>
                        <a:t> C</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Store D</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Carrot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1.17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1.78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1.29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1.29</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Potatoes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1.77</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1.98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1.99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1.99</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Milk</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1.49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1.69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1.79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1.59</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Eggs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0.65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0.99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0.69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1.09</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Bread</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1.58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1.70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1.89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1.89</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Cereal</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3.13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3.15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2.99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3.09</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Ground nut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2.09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1.88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2.09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2.49</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Tomato soup</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0.62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0.65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0.65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0.69</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Detergent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5.89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5.99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5.99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6.99</a:t>
                      </a:r>
                      <a:endParaRPr 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en-US" dirty="0" smtClean="0">
                          <a:latin typeface="Times New Roman" panose="02020603050405020304" pitchFamily="18" charset="0"/>
                          <a:cs typeface="Times New Roman" panose="02020603050405020304" pitchFamily="18" charset="0"/>
                        </a:rPr>
                        <a:t>Aspirin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4.46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4.84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4.99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5.15</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89699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Data Entry</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rice=scan()</a:t>
            </a:r>
          </a:p>
          <a:p>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ubject=factor(c(“s1”,……”s10”) (4 times)</a:t>
            </a:r>
          </a:p>
          <a:p>
            <a:r>
              <a:rPr lang="en-US" dirty="0" smtClean="0">
                <a:latin typeface="Times New Roman" panose="02020603050405020304" pitchFamily="18" charset="0"/>
                <a:cs typeface="Times New Roman" panose="02020603050405020304" pitchFamily="18" charset="0"/>
              </a:rPr>
              <a:t>store=factor(c(“</a:t>
            </a:r>
            <a:r>
              <a:rPr lang="en-US" dirty="0" err="1" smtClean="0">
                <a:latin typeface="Times New Roman" panose="02020603050405020304" pitchFamily="18" charset="0"/>
                <a:cs typeface="Times New Roman" panose="02020603050405020304" pitchFamily="18" charset="0"/>
              </a:rPr>
              <a:t>store_A</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store_D</a:t>
            </a:r>
            <a:r>
              <a:rPr lang="en-US" dirty="0" smtClean="0">
                <a:latin typeface="Times New Roman" panose="02020603050405020304" pitchFamily="18" charset="0"/>
                <a:cs typeface="Times New Roman" panose="02020603050405020304" pitchFamily="18" charset="0"/>
              </a:rPr>
              <a:t>”)(10 times)</a:t>
            </a:r>
          </a:p>
          <a:p>
            <a:r>
              <a:rPr lang="en-US" dirty="0" smtClean="0">
                <a:latin typeface="Times New Roman" panose="02020603050405020304" pitchFamily="18" charset="0"/>
                <a:cs typeface="Times New Roman" panose="02020603050405020304" pitchFamily="18" charset="0"/>
              </a:rPr>
              <a:t>groceries=</a:t>
            </a:r>
            <a:r>
              <a:rPr lang="en-US" dirty="0" err="1" smtClean="0">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(price, subject, stores)</a:t>
            </a:r>
          </a:p>
          <a:p>
            <a:r>
              <a:rPr lang="en-US" dirty="0" err="1" smtClean="0">
                <a:latin typeface="Times New Roman" panose="02020603050405020304" pitchFamily="18" charset="0"/>
                <a:cs typeface="Times New Roman" panose="02020603050405020304" pitchFamily="18" charset="0"/>
              </a:rPr>
              <a:t>str</a:t>
            </a:r>
            <a:r>
              <a:rPr lang="en-US" dirty="0" smtClean="0">
                <a:latin typeface="Times New Roman" panose="02020603050405020304" pitchFamily="18" charset="0"/>
                <a:cs typeface="Times New Roman" panose="02020603050405020304" pitchFamily="18" charset="0"/>
              </a:rPr>
              <a:t>(groceries)</a:t>
            </a:r>
          </a:p>
          <a:p>
            <a:r>
              <a:rPr lang="en-US" dirty="0" smtClean="0">
                <a:latin typeface="Times New Roman" panose="02020603050405020304" pitchFamily="18" charset="0"/>
                <a:cs typeface="Times New Roman" panose="02020603050405020304" pitchFamily="18" charset="0"/>
              </a:rPr>
              <a:t>names(groceries)</a:t>
            </a:r>
          </a:p>
          <a:p>
            <a:r>
              <a:rPr lang="en-US" dirty="0" smtClean="0">
                <a:latin typeface="Times New Roman" panose="02020603050405020304" pitchFamily="18" charset="0"/>
                <a:cs typeface="Times New Roman" panose="02020603050405020304" pitchFamily="18" charset="0"/>
              </a:rPr>
              <a:t>summary(groceries)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055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2359</TotalTime>
  <Words>2381</Words>
  <Application>Microsoft Office PowerPoint</Application>
  <PresentationFormat>Widescreen</PresentationFormat>
  <Paragraphs>376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Yu Gothic</vt:lpstr>
      <vt:lpstr>Arial</vt:lpstr>
      <vt:lpstr>Calibri</vt:lpstr>
      <vt:lpstr>Calibri Light</vt:lpstr>
      <vt:lpstr>Tahoma</vt:lpstr>
      <vt:lpstr>Times New Roman</vt:lpstr>
      <vt:lpstr>Office Theme</vt:lpstr>
      <vt:lpstr>St. Xavier’s College</vt:lpstr>
      <vt:lpstr>One factor repeated analysis of variance: Example</vt:lpstr>
      <vt:lpstr>One factor repeated analysis of variance: Example</vt:lpstr>
      <vt:lpstr>Data Entry</vt:lpstr>
      <vt:lpstr>Procedure</vt:lpstr>
      <vt:lpstr>One factor repeated analysis of variance: Example</vt:lpstr>
      <vt:lpstr>One factor repeated analysis of variance: Example</vt:lpstr>
      <vt:lpstr>One factor repeated analysis of variance: Example</vt:lpstr>
      <vt:lpstr>Data Entry</vt:lpstr>
      <vt:lpstr>Procedure</vt:lpstr>
      <vt:lpstr>Post Hoc Tests</vt:lpstr>
      <vt:lpstr>Post Hoc Tests</vt:lpstr>
      <vt:lpstr>Contrasts</vt:lpstr>
      <vt:lpstr>Contrasts</vt:lpstr>
      <vt:lpstr>Procedure: Multivariate approach</vt:lpstr>
      <vt:lpstr>Procedure: Multivariate approach</vt:lpstr>
      <vt:lpstr>Two factor repeated measures analysis of variance: Example</vt:lpstr>
      <vt:lpstr>Two factor repeated measures analysis of variance:</vt:lpstr>
      <vt:lpstr>Two factor repeated measures analysis of variance: Example</vt:lpstr>
      <vt:lpstr>Data Entry</vt:lpstr>
      <vt:lpstr>Procedure</vt:lpstr>
      <vt:lpstr>Procedure</vt:lpstr>
      <vt:lpstr>Two factor mixed design analysis of variance: Introduction</vt:lpstr>
      <vt:lpstr>Two factor mixed design analysis of variance: </vt:lpstr>
      <vt:lpstr>Two factor mixed design analysis of variance: </vt:lpstr>
      <vt:lpstr>ANOVA formula</vt:lpstr>
      <vt:lpstr>ANOVA formula</vt:lpstr>
      <vt:lpstr>ANOVA formula</vt:lpstr>
      <vt:lpstr>Plotting, making total, summary and checking design</vt:lpstr>
      <vt:lpstr>Plotting, making total, summary and checking design</vt:lpstr>
      <vt:lpstr>Plotting, making total, summary and checking design</vt:lpstr>
      <vt:lpstr>MANOVA</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Xavier’s College</dc:title>
  <dc:creator>parmar kirtan</dc:creator>
  <cp:lastModifiedBy>parmar kirtan</cp:lastModifiedBy>
  <cp:revision>85</cp:revision>
  <dcterms:created xsi:type="dcterms:W3CDTF">2016-12-28T08:23:17Z</dcterms:created>
  <dcterms:modified xsi:type="dcterms:W3CDTF">2020-02-05T08:35:20Z</dcterms:modified>
</cp:coreProperties>
</file>