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64" r:id="rId4"/>
    <p:sldId id="265" r:id="rId5"/>
    <p:sldId id="266" r:id="rId6"/>
    <p:sldId id="270" r:id="rId7"/>
    <p:sldId id="267" r:id="rId8"/>
    <p:sldId id="271" r:id="rId9"/>
    <p:sldId id="272"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6ABE4AE-40B1-4165-916F-C14319597AE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77D532-F517-4361-9C67-3C3A6EEAC81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6ABE4AE-40B1-4165-916F-C14319597AE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77D532-F517-4361-9C67-3C3A6EEAC81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6ABE4AE-40B1-4165-916F-C14319597AE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77D532-F517-4361-9C67-3C3A6EEAC81C}"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6ABE4AE-40B1-4165-916F-C14319597AE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77D532-F517-4361-9C67-3C3A6EEAC81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ABE4AE-40B1-4165-916F-C14319597AE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77D532-F517-4361-9C67-3C3A6EEAC81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6ABE4AE-40B1-4165-916F-C14319597AE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77D532-F517-4361-9C67-3C3A6EEAC81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6ABE4AE-40B1-4165-916F-C14319597AE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77D532-F517-4361-9C67-3C3A6EEAC81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6ABE4AE-40B1-4165-916F-C14319597AE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77D532-F517-4361-9C67-3C3A6EEAC81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BE4AE-40B1-4165-916F-C14319597AE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77D532-F517-4361-9C67-3C3A6EEAC81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ABE4AE-40B1-4165-916F-C14319597AE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77D532-F517-4361-9C67-3C3A6EEAC81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ABE4AE-40B1-4165-916F-C14319597AE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77D532-F517-4361-9C67-3C3A6EEAC81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BE4AE-40B1-4165-916F-C14319597AE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7D532-F517-4361-9C67-3C3A6EEAC81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red text&#10;&#10;Description automatically generated"/>
          <p:cNvPicPr>
            <a:picLocks noChangeAspect="1"/>
          </p:cNvPicPr>
          <p:nvPr/>
        </p:nvPicPr>
        <p:blipFill rotWithShape="1">
          <a:blip r:embed="rId1"/>
          <a:srcRect/>
          <a:stretch>
            <a:fillRect/>
          </a:stretch>
        </p:blipFill>
        <p:spPr>
          <a:xfrm>
            <a:off x="94613" y="0"/>
            <a:ext cx="11971263" cy="7924800"/>
          </a:xfrm>
          <a:prstGeom prst="rect">
            <a:avLst/>
          </a:prstGeom>
        </p:spPr>
      </p:pic>
      <p:sp>
        <p:nvSpPr>
          <p:cNvPr id="3" name="TextBox 2"/>
          <p:cNvSpPr txBox="1"/>
          <p:nvPr/>
        </p:nvSpPr>
        <p:spPr>
          <a:xfrm>
            <a:off x="1524000" y="4664909"/>
            <a:ext cx="89965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b="1" dirty="0">
                <a:solidFill>
                  <a:srgbClr val="000000"/>
                </a:solidFill>
                <a:latin typeface="Times New Roman" panose="02020603050405020304"/>
                <a:ea typeface="Inter"/>
                <a:cs typeface="Times New Roman" panose="02020603050405020304"/>
              </a:rPr>
              <a:t>​EXPLORATORY DATA ANALYSIS ON AMEO DATA</a:t>
            </a:r>
            <a:endParaRPr lang="en-GB" sz="2800" b="1" dirty="0">
              <a:solidFill>
                <a:srgbClr val="000000"/>
              </a:solidFill>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3246792"/>
            <a:ext cx="6096000" cy="369332"/>
          </a:xfrm>
          <a:prstGeom prst="rect">
            <a:avLst/>
          </a:prstGeom>
          <a:noFill/>
        </p:spPr>
        <p:txBody>
          <a:bodyPr wrap="square">
            <a:spAutoFit/>
          </a:bodyPr>
          <a:lstStyle/>
          <a:p>
            <a:r>
              <a:rPr lang="en-IN" b="0" dirty="0">
                <a:effectLst/>
              </a:rPr>
              <a:t> </a:t>
            </a:r>
            <a:endParaRPr lang="en-IN" dirty="0"/>
          </a:p>
        </p:txBody>
      </p:sp>
      <p:sp>
        <p:nvSpPr>
          <p:cNvPr id="5" name="TextBox 4"/>
          <p:cNvSpPr txBox="1"/>
          <p:nvPr/>
        </p:nvSpPr>
        <p:spPr>
          <a:xfrm>
            <a:off x="3048000" y="3246792"/>
            <a:ext cx="6096000" cy="369332"/>
          </a:xfrm>
          <a:prstGeom prst="rect">
            <a:avLst/>
          </a:prstGeom>
          <a:noFill/>
        </p:spPr>
        <p:txBody>
          <a:bodyPr wrap="square">
            <a:spAutoFit/>
          </a:bodyPr>
          <a:lstStyle/>
          <a:p>
            <a:r>
              <a:rPr lang="en-IN" b="0" dirty="0">
                <a:effectLst/>
              </a:rPr>
              <a:t> </a:t>
            </a:r>
            <a:endParaRPr lang="en-IN" dirty="0"/>
          </a:p>
        </p:txBody>
      </p:sp>
      <p:pic>
        <p:nvPicPr>
          <p:cNvPr id="6" name="Picture 5"/>
          <p:cNvPicPr>
            <a:picLocks noChangeAspect="1"/>
          </p:cNvPicPr>
          <p:nvPr/>
        </p:nvPicPr>
        <p:blipFill>
          <a:blip r:embed="rId1"/>
          <a:stretch>
            <a:fillRect/>
          </a:stretch>
        </p:blipFill>
        <p:spPr>
          <a:xfrm>
            <a:off x="0" y="167148"/>
            <a:ext cx="12192000" cy="64696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ABOUT ME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i="1" dirty="0"/>
              <a:t>Pursuing  Data science</a:t>
            </a:r>
            <a:r>
              <a:rPr lang="en-US" altLang="en-IN" sz="2400" i="1" dirty="0"/>
              <a:t> Course</a:t>
            </a:r>
            <a:endParaRPr lang="en-US" altLang="en-IN" sz="2400" i="1" dirty="0"/>
          </a:p>
          <a:p>
            <a:pPr marL="0" indent="0">
              <a:buNone/>
            </a:pPr>
            <a:endParaRPr lang="en-IN" sz="2400" i="1" dirty="0"/>
          </a:p>
          <a:p>
            <a:r>
              <a:rPr lang="en-US" sz="2000" b="0" i="1" dirty="0">
                <a:solidFill>
                  <a:srgbClr val="0D0D0D"/>
                </a:solidFill>
                <a:effectLst/>
                <a:latin typeface="Arial" panose="020B0604020202020204" pitchFamily="34" charset="0"/>
                <a:cs typeface="Arial" panose="020B0604020202020204" pitchFamily="34" charset="0"/>
              </a:rPr>
              <a:t>Data science is at the forefront of technological and business innovation. Ultimately, my desire to learn data science is driven by a commitment to lifelong </a:t>
            </a:r>
            <a:r>
              <a:rPr lang="en-US" sz="2000" b="0" i="1" dirty="0" err="1">
                <a:solidFill>
                  <a:srgbClr val="0D0D0D"/>
                </a:solidFill>
                <a:effectLst/>
                <a:latin typeface="Arial" panose="020B0604020202020204" pitchFamily="34" charset="0"/>
                <a:cs typeface="Arial" panose="020B0604020202020204" pitchFamily="34" charset="0"/>
              </a:rPr>
              <a:t>learning.I'm</a:t>
            </a:r>
            <a:r>
              <a:rPr lang="en-US" sz="2000" b="0" i="1" dirty="0">
                <a:solidFill>
                  <a:srgbClr val="0D0D0D"/>
                </a:solidFill>
                <a:effectLst/>
                <a:latin typeface="Arial" panose="020B0604020202020204" pitchFamily="34" charset="0"/>
                <a:cs typeface="Arial" panose="020B0604020202020204" pitchFamily="34" charset="0"/>
              </a:rPr>
              <a:t> eager to </a:t>
            </a:r>
            <a:r>
              <a:rPr lang="en-US" sz="2000" b="0" i="1" dirty="0" err="1">
                <a:solidFill>
                  <a:srgbClr val="0D0D0D"/>
                </a:solidFill>
                <a:effectLst/>
                <a:latin typeface="Arial" panose="020B0604020202020204" pitchFamily="34" charset="0"/>
                <a:cs typeface="Arial" panose="020B0604020202020204" pitchFamily="34" charset="0"/>
              </a:rPr>
              <a:t>immerize</a:t>
            </a:r>
            <a:r>
              <a:rPr lang="en-US" sz="2000" b="0" i="1" dirty="0">
                <a:solidFill>
                  <a:srgbClr val="0D0D0D"/>
                </a:solidFill>
                <a:effectLst/>
                <a:latin typeface="Arial" panose="020B0604020202020204" pitchFamily="34" charset="0"/>
                <a:cs typeface="Arial" panose="020B0604020202020204" pitchFamily="34" charset="0"/>
              </a:rPr>
              <a:t> myself in this field, continuously refine my skills.</a:t>
            </a:r>
            <a:endParaRPr lang="en-US" sz="2000" b="0" i="1" dirty="0">
              <a:solidFill>
                <a:srgbClr val="0D0D0D"/>
              </a:solidFill>
              <a:effectLst/>
              <a:latin typeface="Arial" panose="020B0604020202020204" pitchFamily="34" charset="0"/>
              <a:cs typeface="Arial" panose="020B0604020202020204" pitchFamily="34" charset="0"/>
            </a:endParaRPr>
          </a:p>
          <a:p>
            <a:pPr marL="0" indent="0">
              <a:buNone/>
            </a:pPr>
            <a:endParaRPr lang="en-US" sz="2000" b="0" i="1" dirty="0">
              <a:solidFill>
                <a:srgbClr val="0D0D0D"/>
              </a:solidFill>
              <a:effectLst/>
              <a:latin typeface="Arial" panose="020B0604020202020204" pitchFamily="34" charset="0"/>
              <a:cs typeface="Arial" panose="020B0604020202020204" pitchFamily="34" charset="0"/>
            </a:endParaRPr>
          </a:p>
          <a:p>
            <a:r>
              <a:rPr lang="en-US" sz="2000" b="0" i="1" dirty="0">
                <a:solidFill>
                  <a:srgbClr val="0D0D0D"/>
                </a:solidFill>
                <a:effectLst/>
                <a:latin typeface="Arial" panose="020B0604020202020204" pitchFamily="34" charset="0"/>
                <a:cs typeface="Arial" panose="020B0604020202020204" pitchFamily="34" charset="0"/>
              </a:rPr>
              <a:t>I am Currently working a</a:t>
            </a:r>
            <a:r>
              <a:rPr lang="en-US" sz="2000" i="1" dirty="0">
                <a:solidFill>
                  <a:srgbClr val="0D0D0D"/>
                </a:solidFill>
                <a:latin typeface="Arial" panose="020B0604020202020204" pitchFamily="34" charset="0"/>
                <a:cs typeface="Arial" panose="020B0604020202020204" pitchFamily="34" charset="0"/>
              </a:rPr>
              <a:t>s a </a:t>
            </a:r>
            <a:r>
              <a:rPr lang="en-US" sz="2000" i="1" dirty="0" err="1">
                <a:solidFill>
                  <a:srgbClr val="0D0D0D"/>
                </a:solidFill>
                <a:latin typeface="Arial" panose="020B0604020202020204" pitchFamily="34" charset="0"/>
                <a:cs typeface="Arial" panose="020B0604020202020204" pitchFamily="34" charset="0"/>
              </a:rPr>
              <a:t>DataScience</a:t>
            </a:r>
            <a:r>
              <a:rPr lang="en-US" sz="2000" i="1">
                <a:solidFill>
                  <a:srgbClr val="0D0D0D"/>
                </a:solidFill>
                <a:latin typeface="Arial" panose="020B0604020202020204" pitchFamily="34" charset="0"/>
                <a:cs typeface="Arial" panose="020B0604020202020204" pitchFamily="34" charset="0"/>
              </a:rPr>
              <a:t> Intern.</a:t>
            </a:r>
            <a:endParaRPr lang="en-US" sz="2000" b="0" i="1" dirty="0">
              <a:solidFill>
                <a:srgbClr val="0D0D0D"/>
              </a:solidFill>
              <a:effectLst/>
              <a:latin typeface="Arial" panose="020B0604020202020204" pitchFamily="34" charset="0"/>
              <a:cs typeface="Arial" panose="020B0604020202020204" pitchFamily="34" charset="0"/>
            </a:endParaRPr>
          </a:p>
          <a:p>
            <a:pPr marL="0" indent="0">
              <a:buNone/>
            </a:pPr>
            <a:endParaRPr lang="en-US" sz="2000" b="0" i="1" dirty="0">
              <a:solidFill>
                <a:srgbClr val="0D0D0D"/>
              </a:solidFill>
              <a:effectLst/>
              <a:latin typeface="Söh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DATA CLEANING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r>
              <a:rPr lang="en-IN" sz="2400" dirty="0">
                <a:latin typeface="Times New Roman" panose="02020603050405020304" pitchFamily="18" charset="0"/>
                <a:cs typeface="Times New Roman" panose="02020603050405020304" pitchFamily="18" charset="0"/>
              </a:rPr>
              <a:t>1) Handling Missing Values :</a:t>
            </a:r>
            <a:r>
              <a:rPr lang="en-US" sz="1800" b="0" i="0" dirty="0">
                <a:solidFill>
                  <a:srgbClr val="0D0D0D"/>
                </a:solidFill>
                <a:effectLst/>
                <a:latin typeface="Arial" panose="020B0604020202020204" pitchFamily="34" charset="0"/>
                <a:cs typeface="Arial" panose="020B0604020202020204" pitchFamily="34" charset="0"/>
              </a:rPr>
              <a:t>Missing values can significantly impact the quality of data analysis. They are addressed by either removing data entries with missing values or imputing them</a:t>
            </a:r>
            <a:endParaRPr lang="en-US" sz="1800" b="0" i="0" dirty="0">
              <a:solidFill>
                <a:srgbClr val="0D0D0D"/>
              </a:solidFill>
              <a:effectLst/>
              <a:latin typeface="Arial" panose="020B0604020202020204" pitchFamily="34" charset="0"/>
              <a:cs typeface="Arial" panose="020B0604020202020204" pitchFamily="34" charset="0"/>
            </a:endParaRPr>
          </a:p>
          <a:p>
            <a:pPr algn="l"/>
            <a:r>
              <a:rPr lang="en-IN" sz="2400" dirty="0">
                <a:latin typeface="Times New Roman" panose="02020603050405020304" pitchFamily="18" charset="0"/>
                <a:cs typeface="Times New Roman" panose="02020603050405020304" pitchFamily="18" charset="0"/>
              </a:rPr>
              <a:t>2) Removing Duplicate Values :</a:t>
            </a:r>
            <a:r>
              <a:rPr lang="en-US" sz="1800" b="0" i="0" dirty="0">
                <a:solidFill>
                  <a:srgbClr val="0D0D0D"/>
                </a:solidFill>
                <a:effectLst/>
                <a:latin typeface="Arial" panose="020B0604020202020204" pitchFamily="34" charset="0"/>
                <a:cs typeface="Arial" panose="020B0604020202020204" pitchFamily="34" charset="0"/>
              </a:rPr>
              <a:t>Duplicate entries can skew data analysis and lead to inaccurate results. The process of removing duplicates involves identifying and eliminating repeated entries in the dataset. This step ensures that each data point is unique, providing a more accurate representation of the dataset. </a:t>
            </a:r>
            <a:endParaRPr lang="en-IN" dirty="0">
              <a:latin typeface="Arial" panose="020B0604020202020204" pitchFamily="34" charset="0"/>
              <a:cs typeface="Arial" panose="020B0604020202020204" pitchFamily="34" charset="0"/>
            </a:endParaRPr>
          </a:p>
          <a:p>
            <a:pPr marL="0" indent="0">
              <a:buNone/>
            </a:pPr>
            <a:r>
              <a:rPr lang="en-IN" sz="2400" dirty="0">
                <a:latin typeface="Times New Roman" panose="02020603050405020304" pitchFamily="18" charset="0"/>
                <a:cs typeface="Times New Roman" panose="02020603050405020304" pitchFamily="18" charset="0"/>
              </a:rPr>
              <a:t>3)Outlier Treatment:</a:t>
            </a:r>
            <a:r>
              <a:rPr lang="en-US" sz="1800" b="0" i="0" dirty="0">
                <a:solidFill>
                  <a:srgbClr val="0D0D0D"/>
                </a:solidFill>
                <a:effectLst/>
                <a:latin typeface="Arial" panose="020B0604020202020204" pitchFamily="34" charset="0"/>
                <a:cs typeface="Arial" panose="020B0604020202020204" pitchFamily="34" charset="0"/>
              </a:rPr>
              <a:t>Outliers are data points that significantly differ from other observations. They can be the result of variability in the measurement or indicate experimental errors.</a:t>
            </a:r>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UNIVARIATE ANALYSIS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t>Univariate analysis is the simplest form of analyzing data. “Uni” means “one”, so in other words, your data has only one variable. It doesn’t deal with causes or relationships (unlike regression) and it’s major purpose is to describe; it takes data, summarizes that data and finds patterns in the data.</a:t>
            </a:r>
            <a:endParaRPr lang="en-US" sz="2000" dirty="0"/>
          </a:p>
          <a:p>
            <a:r>
              <a:rPr lang="en-US" sz="2000" dirty="0"/>
              <a:t>Here are some plots of Univariate Plots.</a:t>
            </a:r>
            <a:endParaRPr lang="en-US" sz="2000" dirty="0"/>
          </a:p>
          <a:p>
            <a:pPr marL="0" indent="0">
              <a:buNone/>
            </a:pPr>
            <a:r>
              <a:rPr lang="en-IN" sz="2000" dirty="0" err="1"/>
              <a:t>Histogram,Bar</a:t>
            </a:r>
            <a:r>
              <a:rPr lang="en-IN" sz="2000" dirty="0"/>
              <a:t> </a:t>
            </a:r>
            <a:r>
              <a:rPr lang="en-IN" sz="2000" dirty="0" err="1"/>
              <a:t>Chart,Box</a:t>
            </a:r>
            <a:r>
              <a:rPr lang="en-IN" sz="2000" dirty="0"/>
              <a:t> </a:t>
            </a:r>
            <a:r>
              <a:rPr lang="en-IN" sz="2000" dirty="0" err="1"/>
              <a:t>Plot,Pie</a:t>
            </a:r>
            <a:r>
              <a:rPr lang="en-IN" sz="2000" dirty="0"/>
              <a:t> </a:t>
            </a:r>
            <a:r>
              <a:rPr lang="en-IN" sz="2000" dirty="0" err="1"/>
              <a:t>Chart,Density</a:t>
            </a:r>
            <a:r>
              <a:rPr lang="en-IN" sz="2000" dirty="0"/>
              <a:t> </a:t>
            </a:r>
            <a:r>
              <a:rPr lang="en-IN" sz="2000" dirty="0" err="1"/>
              <a:t>Plot,Dot</a:t>
            </a:r>
            <a:r>
              <a:rPr lang="en-IN" sz="2000" dirty="0"/>
              <a:t> </a:t>
            </a:r>
            <a:r>
              <a:rPr lang="en-IN" sz="2000" dirty="0" err="1"/>
              <a:t>Plot,Violin</a:t>
            </a:r>
            <a:r>
              <a:rPr lang="en-IN" sz="2000" dirty="0"/>
              <a:t> </a:t>
            </a:r>
            <a:r>
              <a:rPr lang="en-IN" sz="2000" dirty="0" err="1"/>
              <a:t>Plot,Frequency</a:t>
            </a:r>
            <a:r>
              <a:rPr lang="en-IN" sz="2000" dirty="0"/>
              <a:t> </a:t>
            </a:r>
            <a:r>
              <a:rPr lang="en-IN" sz="2000" dirty="0" err="1"/>
              <a:t>Polygon,Cumulative</a:t>
            </a:r>
            <a:r>
              <a:rPr lang="en-IN" sz="2000" dirty="0"/>
              <a:t> Frequency Plot.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032955" y="573323"/>
            <a:ext cx="3588774" cy="28556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stretch>
            <a:fillRect/>
          </a:stretch>
        </p:blipFill>
        <p:spPr>
          <a:xfrm>
            <a:off x="8032955" y="3741769"/>
            <a:ext cx="3834582" cy="2855678"/>
          </a:xfrm>
          <a:prstGeom prst="rect">
            <a:avLst/>
          </a:prstGeom>
        </p:spPr>
      </p:pic>
      <p:sp>
        <p:nvSpPr>
          <p:cNvPr id="7" name="TextBox 6"/>
          <p:cNvSpPr txBox="1"/>
          <p:nvPr/>
        </p:nvSpPr>
        <p:spPr>
          <a:xfrm>
            <a:off x="462118" y="1035408"/>
            <a:ext cx="6803922" cy="2061210"/>
          </a:xfrm>
          <a:prstGeom prst="rect">
            <a:avLst/>
          </a:prstGeom>
          <a:noFill/>
        </p:spPr>
        <p:txBody>
          <a:bodyPr wrap="square">
            <a:spAutoFit/>
          </a:bodyPr>
          <a:lstStyle/>
          <a:p>
            <a:pPr algn="l"/>
            <a:r>
              <a:rPr lang="en-US" sz="2000" b="1" i="1" u="sng" dirty="0">
                <a:effectLst/>
                <a:latin typeface="Arial" panose="020B0604020202020204" pitchFamily="34" charset="0"/>
                <a:cs typeface="Arial" panose="020B0604020202020204" pitchFamily="34" charset="0"/>
              </a:rPr>
              <a:t>NUMERICAL</a:t>
            </a:r>
            <a:endParaRPr lang="en-US" sz="2000" b="1" i="1" u="sng"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hist plot with </a:t>
            </a:r>
            <a:r>
              <a:rPr lang="en-US" b="0" i="0" dirty="0" err="1">
                <a:effectLst/>
                <a:latin typeface="Arial" panose="020B0604020202020204" pitchFamily="34" charset="0"/>
                <a:cs typeface="Arial" panose="020B0604020202020204" pitchFamily="34" charset="0"/>
              </a:rPr>
              <a:t>kde</a:t>
            </a:r>
            <a:r>
              <a:rPr lang="en-US" b="0" i="0" dirty="0">
                <a:effectLst/>
                <a:latin typeface="Arial" panose="020B0604020202020204" pitchFamily="34" charset="0"/>
                <a:cs typeface="Arial" panose="020B0604020202020204" pitchFamily="34" charset="0"/>
              </a:rPr>
              <a:t> tells about the distribution of 10Percentage.</a:t>
            </a:r>
            <a:endParaRPr lang="en-US" b="0" i="0" dirty="0">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tells that the high </a:t>
            </a:r>
            <a:r>
              <a:rPr lang="en-US" b="0" i="0" dirty="0" err="1">
                <a:effectLst/>
                <a:latin typeface="Arial" panose="020B0604020202020204" pitchFamily="34" charset="0"/>
                <a:cs typeface="Arial" panose="020B0604020202020204" pitchFamily="34" charset="0"/>
              </a:rPr>
              <a:t>perecentage</a:t>
            </a:r>
            <a:r>
              <a:rPr lang="en-US" b="0" i="0" dirty="0">
                <a:effectLst/>
                <a:latin typeface="Arial" panose="020B0604020202020204" pitchFamily="34" charset="0"/>
                <a:cs typeface="Arial" panose="020B0604020202020204" pitchFamily="34" charset="0"/>
              </a:rPr>
              <a:t> is about 88 percent of frequency around 280-290 and the less percentage is 10 to 50 and 96-100 of frequency around 10.</a:t>
            </a: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plot is left </a:t>
            </a:r>
            <a:r>
              <a:rPr lang="en-US" b="0" i="0" dirty="0" err="1">
                <a:effectLst/>
                <a:latin typeface="Arial" panose="020B0604020202020204" pitchFamily="34" charset="0"/>
                <a:cs typeface="Arial" panose="020B0604020202020204" pitchFamily="34" charset="0"/>
              </a:rPr>
              <a:t>skewed,it</a:t>
            </a:r>
            <a:r>
              <a:rPr lang="en-US" b="0" i="0" dirty="0">
                <a:effectLst/>
                <a:latin typeface="Arial" panose="020B0604020202020204" pitchFamily="34" charset="0"/>
                <a:cs typeface="Arial" panose="020B0604020202020204" pitchFamily="34" charset="0"/>
              </a:rPr>
              <a:t> mean the mean is less than median</a:t>
            </a:r>
            <a:r>
              <a:rPr lang="en-US" b="0" i="0" dirty="0">
                <a:effectLst/>
                <a:latin typeface="-apple-system"/>
              </a:rPr>
              <a:t>.</a:t>
            </a:r>
            <a:endParaRPr lang="en-US" b="0" i="0" dirty="0">
              <a:effectLst/>
              <a:latin typeface="-apple-system"/>
            </a:endParaRPr>
          </a:p>
        </p:txBody>
      </p:sp>
      <p:sp>
        <p:nvSpPr>
          <p:cNvPr id="9" name="TextBox 8"/>
          <p:cNvSpPr txBox="1"/>
          <p:nvPr/>
        </p:nvSpPr>
        <p:spPr>
          <a:xfrm>
            <a:off x="550607" y="4037489"/>
            <a:ext cx="6096000" cy="1198880"/>
          </a:xfrm>
          <a:prstGeom prst="rect">
            <a:avLst/>
          </a:prstGeom>
          <a:noFill/>
        </p:spPr>
        <p:txBody>
          <a:bodyPr wrap="square">
            <a:spAutoFit/>
          </a:bodyPr>
          <a:lstStyle/>
          <a:p>
            <a:pPr algn="l"/>
            <a:r>
              <a:rPr lang="en-US" b="1" i="1" u="sng" dirty="0">
                <a:effectLst/>
                <a:latin typeface="Arial" panose="020B0604020202020204" pitchFamily="34" charset="0"/>
                <a:cs typeface="Arial" panose="020B0604020202020204" pitchFamily="34" charset="0"/>
              </a:rPr>
              <a:t>CATEGORICAL</a:t>
            </a:r>
            <a:endParaRPr lang="en-US" b="1" i="1" u="sng"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above </a:t>
            </a:r>
            <a:r>
              <a:rPr lang="en-US" b="0" i="0" dirty="0" err="1">
                <a:effectLst/>
                <a:latin typeface="Arial" panose="020B0604020202020204" pitchFamily="34" charset="0"/>
                <a:cs typeface="Arial" panose="020B0604020202020204" pitchFamily="34" charset="0"/>
              </a:rPr>
              <a:t>barplot</a:t>
            </a:r>
            <a:r>
              <a:rPr lang="en-US" b="0" i="0" dirty="0">
                <a:effectLst/>
                <a:latin typeface="Arial" panose="020B0604020202020204" pitchFamily="34" charset="0"/>
                <a:cs typeface="Arial" panose="020B0604020202020204" pitchFamily="34" charset="0"/>
              </a:rPr>
              <a:t> gives insights about the to designations Distribution.</a:t>
            </a: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top designation is Software Engineer.</a:t>
            </a:r>
            <a:endParaRPr lang="en-US" b="0" i="0" dirty="0">
              <a:effectLs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BIVARIATE ANALYSIS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t>Bivariate analysis involves the analysis of two variables, for the purpose of determining the empirical relationship between them. This type of analysis can uncover a relationship between two variables, but it does not confirm causation. </a:t>
            </a:r>
            <a:endParaRPr lang="en-US" sz="2000" dirty="0"/>
          </a:p>
          <a:p>
            <a:r>
              <a:rPr lang="en-US" sz="2000" dirty="0"/>
              <a:t>Some of the bivariate plots</a:t>
            </a:r>
            <a:endParaRPr lang="en-US" sz="2000" dirty="0"/>
          </a:p>
          <a:p>
            <a:pPr marL="0" indent="0">
              <a:buNone/>
            </a:pPr>
            <a:r>
              <a:rPr lang="en-IN" sz="2000" dirty="0"/>
              <a:t>Scatter </a:t>
            </a:r>
            <a:r>
              <a:rPr lang="en-IN" sz="2000" dirty="0" err="1"/>
              <a:t>Plot,Line</a:t>
            </a:r>
            <a:r>
              <a:rPr lang="en-IN" sz="2000" dirty="0"/>
              <a:t> </a:t>
            </a:r>
            <a:r>
              <a:rPr lang="en-IN" sz="2000" dirty="0" err="1"/>
              <a:t>Plot,Bar</a:t>
            </a:r>
            <a:r>
              <a:rPr lang="en-IN" sz="2000" dirty="0"/>
              <a:t> </a:t>
            </a:r>
            <a:r>
              <a:rPr lang="en-IN" sz="2000" dirty="0" err="1"/>
              <a:t>Plot,Box</a:t>
            </a:r>
            <a:r>
              <a:rPr lang="en-IN" sz="2000" dirty="0"/>
              <a:t> </a:t>
            </a:r>
            <a:r>
              <a:rPr lang="en-IN" sz="2000" dirty="0" err="1"/>
              <a:t>Plot,Violin</a:t>
            </a:r>
            <a:r>
              <a:rPr lang="en-IN" sz="2000" dirty="0"/>
              <a:t> </a:t>
            </a:r>
            <a:r>
              <a:rPr lang="en-IN" sz="2000" dirty="0" err="1"/>
              <a:t>Plot,Heatmap,Pair</a:t>
            </a:r>
            <a:r>
              <a:rPr lang="en-IN" sz="2000" dirty="0"/>
              <a:t> </a:t>
            </a:r>
            <a:r>
              <a:rPr lang="en-IN" sz="2000" dirty="0" err="1"/>
              <a:t>Plot,Bubble</a:t>
            </a:r>
            <a:r>
              <a:rPr lang="en-IN" sz="2000" dirty="0"/>
              <a:t> </a:t>
            </a:r>
            <a:r>
              <a:rPr lang="en-IN" sz="2000" dirty="0" err="1"/>
              <a:t>Chart,Area</a:t>
            </a:r>
            <a:r>
              <a:rPr lang="en-IN" sz="2000" dirty="0"/>
              <a:t> Plot and Joint Plot.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209935" y="319527"/>
            <a:ext cx="3744521" cy="31094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stretch>
            <a:fillRect/>
          </a:stretch>
        </p:blipFill>
        <p:spPr>
          <a:xfrm>
            <a:off x="8721213" y="3510117"/>
            <a:ext cx="3233243" cy="3028356"/>
          </a:xfrm>
          <a:prstGeom prst="rect">
            <a:avLst/>
          </a:prstGeom>
        </p:spPr>
      </p:pic>
      <p:sp>
        <p:nvSpPr>
          <p:cNvPr id="7" name="TextBox 6"/>
          <p:cNvSpPr txBox="1"/>
          <p:nvPr/>
        </p:nvSpPr>
        <p:spPr>
          <a:xfrm>
            <a:off x="580103" y="834498"/>
            <a:ext cx="6096000" cy="1783715"/>
          </a:xfrm>
          <a:prstGeom prst="rect">
            <a:avLst/>
          </a:prstGeom>
          <a:noFill/>
        </p:spPr>
        <p:txBody>
          <a:bodyPr wrap="square">
            <a:spAutoFit/>
          </a:bodyPr>
          <a:lstStyle/>
          <a:p>
            <a:pPr algn="l"/>
            <a:r>
              <a:rPr lang="en-US" sz="2000" b="1" i="1" u="sng" dirty="0">
                <a:effectLst/>
                <a:latin typeface="Arial" panose="020B0604020202020204" pitchFamily="34" charset="0"/>
                <a:cs typeface="Arial" panose="020B0604020202020204" pitchFamily="34" charset="0"/>
              </a:rPr>
              <a:t>NUMERICAL AND NUMERICAL:</a:t>
            </a:r>
            <a:endParaRPr lang="en-US" sz="2000" b="1" i="1" u="sng"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The above scatterplot tells about the distribution of Salary and 10percentage.</a:t>
            </a: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salary distribution around the percentage of 80 to 90.</a:t>
            </a: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highest salary package is 4000000 of50 to 60 10percentage.</a:t>
            </a:r>
            <a:endParaRPr lang="en-US" b="0" i="0" dirty="0">
              <a:effectLst/>
              <a:latin typeface="Arial" panose="020B0604020202020204" pitchFamily="34" charset="0"/>
              <a:cs typeface="Arial" panose="020B0604020202020204" pitchFamily="34" charset="0"/>
            </a:endParaRPr>
          </a:p>
        </p:txBody>
      </p:sp>
      <p:sp>
        <p:nvSpPr>
          <p:cNvPr id="9" name="TextBox 8"/>
          <p:cNvSpPr txBox="1"/>
          <p:nvPr/>
        </p:nvSpPr>
        <p:spPr>
          <a:xfrm>
            <a:off x="580103" y="4270242"/>
            <a:ext cx="6096000" cy="1783715"/>
          </a:xfrm>
          <a:prstGeom prst="rect">
            <a:avLst/>
          </a:prstGeom>
          <a:noFill/>
        </p:spPr>
        <p:txBody>
          <a:bodyPr wrap="square">
            <a:spAutoFit/>
          </a:bodyPr>
          <a:lstStyle/>
          <a:p>
            <a:pPr algn="l"/>
            <a:r>
              <a:rPr lang="en-US" sz="2000" b="1" i="1" u="sng" dirty="0">
                <a:effectLst/>
                <a:latin typeface="Arial" panose="020B0604020202020204" pitchFamily="34" charset="0"/>
                <a:cs typeface="Arial" panose="020B0604020202020204" pitchFamily="34" charset="0"/>
              </a:rPr>
              <a:t>CATEGORICAL AND NUMERICAL:</a:t>
            </a:r>
            <a:endParaRPr lang="en-US" sz="2000" b="1" i="1" u="sng"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This approach will give a visual representation of how average salaries compare across the top 10 most frequent designations.</a:t>
            </a: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high salary 0f 500000 for the designation of senior software engineer.</a:t>
            </a:r>
            <a:endParaRPr lang="en-US" b="0" i="0" dirty="0">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8101779" y="1166864"/>
            <a:ext cx="3903408" cy="3621446"/>
          </a:xfrm>
          <a:prstGeom prst="rect">
            <a:avLst/>
          </a:prstGeom>
        </p:spPr>
      </p:pic>
      <p:sp>
        <p:nvSpPr>
          <p:cNvPr id="6" name="TextBox 5"/>
          <p:cNvSpPr txBox="1"/>
          <p:nvPr/>
        </p:nvSpPr>
        <p:spPr>
          <a:xfrm>
            <a:off x="717755" y="1402225"/>
            <a:ext cx="6096000" cy="2614930"/>
          </a:xfrm>
          <a:prstGeom prst="rect">
            <a:avLst/>
          </a:prstGeom>
          <a:noFill/>
        </p:spPr>
        <p:txBody>
          <a:bodyPr wrap="square">
            <a:spAutoFit/>
          </a:bodyPr>
          <a:lstStyle/>
          <a:p>
            <a:pPr algn="l"/>
            <a:r>
              <a:rPr lang="en-US" sz="2000" b="1" i="1" u="sng" dirty="0">
                <a:effectLst/>
                <a:latin typeface="Arial" panose="020B0604020202020204" pitchFamily="34" charset="0"/>
                <a:cs typeface="Arial" panose="020B0604020202020204" pitchFamily="34" charset="0"/>
              </a:rPr>
              <a:t>CATEGORICAL AND CATEGORICAL</a:t>
            </a:r>
            <a:endParaRPr lang="en-US" sz="2000" b="1" i="1" u="sng"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The above stacked bar plot tells gives insights about designation according to gender.</a:t>
            </a: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blue are female and orange are male.</a:t>
            </a: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male and female both the genders of top designation is software engineers.</a:t>
            </a: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There is a relationship with the gender for the designation comparing with gender male are more with the software designations.</a:t>
            </a:r>
            <a:endParaRPr lang="en-US" b="0" i="0" dirty="0">
              <a:effectLs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0049"/>
          </a:xfrm>
        </p:spPr>
        <p:txBody>
          <a:bodyPr>
            <a:normAutofit/>
          </a:bodyPr>
          <a:lstStyle/>
          <a:p>
            <a:r>
              <a:rPr lang="en-IN"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0645"/>
            <a:ext cx="10515600" cy="4456318"/>
          </a:xfrm>
        </p:spPr>
        <p:txBody>
          <a:bodyPr>
            <a:normAutofit/>
          </a:bodyPr>
          <a:lstStyle/>
          <a:p>
            <a:r>
              <a:rPr lang="en-US" sz="2400" b="0" i="0" dirty="0">
                <a:solidFill>
                  <a:srgbClr val="0D0D0D"/>
                </a:solidFill>
                <a:effectLst/>
                <a:latin typeface="Arial" panose="020B0604020202020204" pitchFamily="34" charset="0"/>
                <a:cs typeface="Arial" panose="020B0604020202020204" pitchFamily="34" charset="0"/>
              </a:rPr>
              <a:t>The exploration of this data has provided valuable insights into the professional landscape represented within. By understanding the nuances and trends highlighted through our analysis, stakeholders can make informed decisions to address potential disparities, capitalize on emerging trends, and strategically navigate the professional environment.</a:t>
            </a:r>
            <a:endParaRPr lang="en-US" sz="2400" b="0" i="0" dirty="0">
              <a:solidFill>
                <a:srgbClr val="0D0D0D"/>
              </a:solidFill>
              <a:effectLst/>
              <a:latin typeface="Arial" panose="020B0604020202020204" pitchFamily="34" charset="0"/>
              <a:cs typeface="Arial" panose="020B0604020202020204" pitchFamily="34" charset="0"/>
            </a:endParaRPr>
          </a:p>
          <a:p>
            <a:pPr marL="0" indent="0">
              <a:buNone/>
            </a:pPr>
            <a:endParaRPr lang="en-US" sz="2400" b="0" i="0" dirty="0">
              <a:solidFill>
                <a:srgbClr val="0D0D0D"/>
              </a:solidFill>
              <a:effectLst/>
              <a:latin typeface="Arial" panose="020B0604020202020204" pitchFamily="34" charset="0"/>
              <a:cs typeface="Arial" panose="020B0604020202020204" pitchFamily="34" charset="0"/>
            </a:endParaRPr>
          </a:p>
          <a:p>
            <a:pPr marL="0" indent="0">
              <a:buNone/>
            </a:pPr>
            <a:r>
              <a:rPr lang="en-US" sz="3200" b="1" i="1" dirty="0">
                <a:solidFill>
                  <a:srgbClr val="0D0D0D"/>
                </a:solidFill>
                <a:latin typeface="Arial" panose="020B0604020202020204" pitchFamily="34" charset="0"/>
                <a:cs typeface="Arial" panose="020B0604020202020204" pitchFamily="34" charset="0"/>
              </a:rPr>
              <a:t>CHALLENGES</a:t>
            </a:r>
            <a:endParaRPr lang="en-US" sz="3200" b="1" i="1" dirty="0">
              <a:solidFill>
                <a:srgbClr val="0D0D0D"/>
              </a:solidFill>
              <a:latin typeface="Arial" panose="020B0604020202020204" pitchFamily="34" charset="0"/>
              <a:cs typeface="Arial" panose="020B0604020202020204" pitchFamily="34" charset="0"/>
            </a:endParaRPr>
          </a:p>
          <a:p>
            <a:pPr marL="0" indent="0">
              <a:buNone/>
            </a:pPr>
            <a:r>
              <a:rPr lang="en-US" sz="2000" b="0" i="0" dirty="0">
                <a:solidFill>
                  <a:srgbClr val="0D0D0D"/>
                </a:solidFill>
                <a:effectLst/>
                <a:latin typeface="Arial" panose="020B0604020202020204" pitchFamily="34" charset="0"/>
                <a:cs typeface="Arial" panose="020B0604020202020204" pitchFamily="34" charset="0"/>
              </a:rPr>
              <a:t>During my project, I faced challenges with outliers and bivariate data manipulation. Identifying and handling outliers required careful statistical analysis to ensure accuracy. For bivariate analysis, selecting appropriate plots and transforming data was crucial. Overcoming these obstacles deepened my understanding of data analysis techniques, enhancing my problem-solving skills.</a:t>
            </a:r>
            <a:endParaRPr lang="en-IN" sz="32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3903</Words>
  <Application>WPS Presentation</Application>
  <PresentationFormat>Widescreen</PresentationFormat>
  <Paragraphs>64</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Times New Roman</vt:lpstr>
      <vt:lpstr>Inter</vt:lpstr>
      <vt:lpstr>Segoe Print</vt:lpstr>
      <vt:lpstr>Times New Roman</vt:lpstr>
      <vt:lpstr>Söhne</vt:lpstr>
      <vt:lpstr>-apple-system</vt:lpstr>
      <vt:lpstr>Microsoft YaHei</vt:lpstr>
      <vt:lpstr>Arial Unicode MS</vt:lpstr>
      <vt:lpstr>Calibri Light</vt:lpstr>
      <vt:lpstr>Calibri</vt:lpstr>
      <vt:lpstr>Office Theme</vt:lpstr>
      <vt:lpstr>PowerPoint 演示文稿</vt:lpstr>
      <vt:lpstr>ABOUT ME</vt:lpstr>
      <vt:lpstr>DATA CLEANING</vt:lpstr>
      <vt:lpstr>UNIVARIATE ANALYSIS</vt:lpstr>
      <vt:lpstr>PowerPoint 演示文稿</vt:lpstr>
      <vt:lpstr>BIVARIATE ANALYSIS</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Akshara Reddy</dc:creator>
  <cp:lastModifiedBy>Shreshta Reddy</cp:lastModifiedBy>
  <cp:revision>2</cp:revision>
  <dcterms:created xsi:type="dcterms:W3CDTF">2024-02-23T10:17:00Z</dcterms:created>
  <dcterms:modified xsi:type="dcterms:W3CDTF">2024-02-23T11:56:48Z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3D274EBB807B44E1A118D85916B30E26_12</vt:lpwstr>
  </property>
  <property fmtid="{D5CDD505-2E9C-101B-9397-08002B2CF9AE}" pid="3" name="KSOProductBuildVer">
    <vt:lpwstr>1033-12.2.0.13431</vt:lpwstr>
  </property>
</Properties>
</file>