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7" r:id="rId6"/>
    <p:sldId id="275" r:id="rId7"/>
    <p:sldId id="294" r:id="rId8"/>
    <p:sldId id="295" r:id="rId9"/>
    <p:sldId id="297" r:id="rId10"/>
    <p:sldId id="298" r:id="rId11"/>
    <p:sldId id="299" r:id="rId12"/>
    <p:sldId id="300" r:id="rId13"/>
    <p:sldId id="263" r:id="rId14"/>
    <p:sldId id="301" r:id="rId15"/>
    <p:sldId id="302" r:id="rId16"/>
    <p:sldId id="274" r:id="rId17"/>
    <p:sldId id="277" r:id="rId18"/>
    <p:sldId id="278" r:id="rId19"/>
  </p:sldIdLst>
  <p:sldSz cx="9144000" cy="5143500" type="screen16x9"/>
  <p:notesSz cx="6858000" cy="9144000"/>
  <p:embeddedFontLst>
    <p:embeddedFont>
      <p:font typeface="Barlow Light" panose="00000400000000000000" pitchFamily="2" charset="0"/>
      <p:regular r:id="rId21"/>
      <p:bold r:id="rId22"/>
      <p:italic r:id="rId23"/>
      <p:boldItalic r:id="rId24"/>
    </p:embeddedFont>
    <p:embeddedFont>
      <p:font typeface="EB Garamond" panose="00000500000000000000" pitchFamily="2"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Montserrat Black" pitchFamily="2" charset="0"/>
      <p:bold r:id="rId33"/>
      <p:boldItalic r:id="rId34"/>
    </p:embeddedFont>
    <p:embeddedFont>
      <p:font typeface="Montserrat ExtraBold" pitchFamily="2" charset="0"/>
      <p:bold r:id="rId35"/>
      <p:boldItalic r:id="rId36"/>
    </p:embeddedFont>
    <p:embeddedFont>
      <p:font typeface="Montserrat Light" pitchFamily="2" charset="0"/>
      <p:regular r:id="rId37"/>
      <p:bold r:id="rId38"/>
      <p:italic r:id="rId39"/>
      <p:boldItalic r:id="rId40"/>
    </p:embeddedFont>
    <p:embeddedFont>
      <p:font typeface="Squada One"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37EFD-8146-4864-A91A-09E8961FE0CC}">
  <a:tblStyle styleId="{77837EFD-8146-4864-A91A-09E8961FE0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847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46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74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33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g5540b6adc3_2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9" name="Google Shape;1819;g5540b6adc3_2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6"/>
        <p:cNvGrpSpPr/>
        <p:nvPr/>
      </p:nvGrpSpPr>
      <p:grpSpPr>
        <a:xfrm>
          <a:off x="0" y="0"/>
          <a:ext cx="0" cy="0"/>
          <a:chOff x="0" y="0"/>
          <a:chExt cx="0" cy="0"/>
        </a:xfrm>
      </p:grpSpPr>
      <p:sp>
        <p:nvSpPr>
          <p:cNvPr id="1867" name="Google Shape;1867;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37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5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92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chemeClr val="accent5">
              <a:alpha val="120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52" name="Google Shape;52;p6"/>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chemeClr val="lt1"/>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61" name="Google Shape;61;p7"/>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chemeClr val="lt1"/>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chemeClr val="accent3">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67" name="Google Shape;67;p8"/>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chemeClr val="lt1"/>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73" name="Google Shape;73;p9"/>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6_1">
    <p:bg>
      <p:bgPr>
        <a:solidFill>
          <a:schemeClr val="lt1"/>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chemeClr val="dk1"/>
              </a:buClr>
              <a:buSzPts val="1200"/>
              <a:buNone/>
              <a:defRPr>
                <a:solidFill>
                  <a:schemeClr val="dk1"/>
                </a:solidFill>
              </a:defRPr>
            </a:lvl2pPr>
            <a:lvl3pPr lvl="2" algn="r" rtl="0">
              <a:lnSpc>
                <a:spcPct val="100000"/>
              </a:lnSpc>
              <a:spcBef>
                <a:spcPts val="0"/>
              </a:spcBef>
              <a:spcAft>
                <a:spcPts val="0"/>
              </a:spcAft>
              <a:buClr>
                <a:schemeClr val="dk1"/>
              </a:buClr>
              <a:buSzPts val="1200"/>
              <a:buNone/>
              <a:defRPr>
                <a:solidFill>
                  <a:schemeClr val="dk1"/>
                </a:solidFill>
              </a:defRPr>
            </a:lvl3pPr>
            <a:lvl4pPr lvl="3" algn="r" rtl="0">
              <a:lnSpc>
                <a:spcPct val="100000"/>
              </a:lnSpc>
              <a:spcBef>
                <a:spcPts val="0"/>
              </a:spcBef>
              <a:spcAft>
                <a:spcPts val="0"/>
              </a:spcAft>
              <a:buClr>
                <a:schemeClr val="dk1"/>
              </a:buClr>
              <a:buSzPts val="1200"/>
              <a:buNone/>
              <a:defRPr>
                <a:solidFill>
                  <a:schemeClr val="dk1"/>
                </a:solidFill>
              </a:defRPr>
            </a:lvl4pPr>
            <a:lvl5pPr lvl="4" algn="r" rtl="0">
              <a:lnSpc>
                <a:spcPct val="100000"/>
              </a:lnSpc>
              <a:spcBef>
                <a:spcPts val="0"/>
              </a:spcBef>
              <a:spcAft>
                <a:spcPts val="0"/>
              </a:spcAft>
              <a:buClr>
                <a:schemeClr val="dk1"/>
              </a:buClr>
              <a:buSzPts val="1200"/>
              <a:buNone/>
              <a:defRPr>
                <a:solidFill>
                  <a:schemeClr val="dk1"/>
                </a:solidFill>
              </a:defRPr>
            </a:lvl5pPr>
            <a:lvl6pPr lvl="5" algn="r" rtl="0">
              <a:lnSpc>
                <a:spcPct val="100000"/>
              </a:lnSpc>
              <a:spcBef>
                <a:spcPts val="0"/>
              </a:spcBef>
              <a:spcAft>
                <a:spcPts val="0"/>
              </a:spcAft>
              <a:buClr>
                <a:schemeClr val="dk1"/>
              </a:buClr>
              <a:buSzPts val="1200"/>
              <a:buNone/>
              <a:defRPr>
                <a:solidFill>
                  <a:schemeClr val="dk1"/>
                </a:solidFill>
              </a:defRPr>
            </a:lvl6pPr>
            <a:lvl7pPr lvl="6" algn="r" rtl="0">
              <a:lnSpc>
                <a:spcPct val="100000"/>
              </a:lnSpc>
              <a:spcBef>
                <a:spcPts val="0"/>
              </a:spcBef>
              <a:spcAft>
                <a:spcPts val="0"/>
              </a:spcAft>
              <a:buClr>
                <a:schemeClr val="dk1"/>
              </a:buClr>
              <a:buSzPts val="1200"/>
              <a:buNone/>
              <a:defRPr>
                <a:solidFill>
                  <a:schemeClr val="dk1"/>
                </a:solidFill>
              </a:defRPr>
            </a:lvl7pPr>
            <a:lvl8pPr lvl="7" algn="r" rtl="0">
              <a:lnSpc>
                <a:spcPct val="100000"/>
              </a:lnSpc>
              <a:spcBef>
                <a:spcPts val="0"/>
              </a:spcBef>
              <a:spcAft>
                <a:spcPts val="0"/>
              </a:spcAft>
              <a:buClr>
                <a:schemeClr val="dk1"/>
              </a:buClr>
              <a:buSzPts val="1200"/>
              <a:buNone/>
              <a:defRPr>
                <a:solidFill>
                  <a:schemeClr val="dk1"/>
                </a:solidFill>
              </a:defRPr>
            </a:lvl8pPr>
            <a:lvl9pPr lvl="8" algn="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solidFill>
                <a:schemeClr val="dk1"/>
              </a:solidFill>
              <a:latin typeface="Barlow Light"/>
              <a:ea typeface="Barlow Light"/>
              <a:cs typeface="Barlow Light"/>
              <a:sym typeface="Barlow Light"/>
            </a:endParaRPr>
          </a:p>
          <a:p>
            <a:pPr marL="0" lvl="0" indent="0" algn="r" rtl="0">
              <a:spcBef>
                <a:spcPts val="0"/>
              </a:spcBef>
              <a:spcAft>
                <a:spcPts val="0"/>
              </a:spcAft>
              <a:buNone/>
            </a:pPr>
            <a:endParaRPr>
              <a:solidFill>
                <a:schemeClr val="dk1"/>
              </a:solidFill>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pandas.pydata.org/" TargetMode="External"/><Relationship Id="rId18" Type="http://schemas.openxmlformats.org/officeDocument/2006/relationships/image" Target="../media/image13.png"/><Relationship Id="rId3" Type="http://schemas.openxmlformats.org/officeDocument/2006/relationships/hyperlink" Target="https://www.investopedia.com/articles/mortages-real-estate/11/factors-affecting-real-estate-market.asp" TargetMode="External"/><Relationship Id="rId21" Type="http://schemas.openxmlformats.org/officeDocument/2006/relationships/hyperlink" Target="https://www.microsoft.com/en-in/microsoft-365/powerpoint" TargetMode="External"/><Relationship Id="rId7" Type="http://schemas.openxmlformats.org/officeDocument/2006/relationships/hyperlink" Target="https://numpy.org/" TargetMode="External"/><Relationship Id="rId12" Type="http://schemas.openxmlformats.org/officeDocument/2006/relationships/image" Target="../media/image10.png"/><Relationship Id="rId17" Type="http://schemas.openxmlformats.org/officeDocument/2006/relationships/hyperlink" Target="https://www.bing.com/new" TargetMode="External"/><Relationship Id="rId2" Type="http://schemas.openxmlformats.org/officeDocument/2006/relationships/notesSlide" Target="../notesSlides/notesSlide16.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hyperlink" Target="https://seaborn.pydata.org/" TargetMode="External"/><Relationship Id="rId5" Type="http://schemas.openxmlformats.org/officeDocument/2006/relationships/hyperlink" Target="https://jupyter.org/" TargetMode="External"/><Relationship Id="rId15" Type="http://schemas.openxmlformats.org/officeDocument/2006/relationships/hyperlink" Target="https://openai.com/" TargetMode="External"/><Relationship Id="rId10" Type="http://schemas.openxmlformats.org/officeDocument/2006/relationships/image" Target="../media/image9.png"/><Relationship Id="rId19" Type="http://schemas.openxmlformats.org/officeDocument/2006/relationships/hyperlink" Target="https://drive.google.com/" TargetMode="External"/><Relationship Id="rId4" Type="http://schemas.openxmlformats.org/officeDocument/2006/relationships/hyperlink" Target="https://fred.stlouisfed.org/" TargetMode="External"/><Relationship Id="rId9" Type="http://schemas.openxmlformats.org/officeDocument/2006/relationships/hyperlink" Target="https://matplotlib.org/" TargetMode="External"/><Relationship Id="rId14" Type="http://schemas.openxmlformats.org/officeDocument/2006/relationships/image" Target="../media/image11.png"/><Relationship Id="rId22"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shreyas-bangera-aa8012271/"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s://www.instagram.com/shryzium/" TargetMode="External"/><Relationship Id="rId4" Type="http://schemas.openxmlformats.org/officeDocument/2006/relationships/hyperlink" Target="https://twitter.com/shryziu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100" name="Google Shape;100;p16"/>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txBox="1">
            <a:spLocks noGrp="1"/>
          </p:cNvSpPr>
          <p:nvPr>
            <p:ph type="subTitle" idx="1"/>
          </p:nvPr>
        </p:nvSpPr>
        <p:spPr>
          <a:xfrm flipH="1">
            <a:off x="495395" y="3042706"/>
            <a:ext cx="3629100" cy="670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t>Exploring the Key Factors and Their Impact on</a:t>
            </a:r>
          </a:p>
          <a:p>
            <a:pPr marL="0" lvl="0" indent="0" algn="l" rtl="0">
              <a:lnSpc>
                <a:spcPct val="150000"/>
              </a:lnSpc>
              <a:spcBef>
                <a:spcPts val="0"/>
              </a:spcBef>
              <a:spcAft>
                <a:spcPts val="0"/>
              </a:spcAft>
              <a:buNone/>
            </a:pPr>
            <a:r>
              <a:rPr lang="en" dirty="0">
                <a:solidFill>
                  <a:srgbClr val="434343"/>
                </a:solidFill>
              </a:rPr>
              <a:t>U</a:t>
            </a:r>
            <a:r>
              <a:rPr lang="en" dirty="0"/>
              <a:t>S Residential Home Prices</a:t>
            </a:r>
            <a:endParaRPr dirty="0">
              <a:solidFill>
                <a:srgbClr val="434343"/>
              </a:solidFill>
            </a:endParaRPr>
          </a:p>
        </p:txBody>
      </p:sp>
      <p:sp>
        <p:nvSpPr>
          <p:cNvPr id="98" name="Google Shape;98;p16"/>
          <p:cNvSpPr txBox="1">
            <a:spLocks noGrp="1"/>
          </p:cNvSpPr>
          <p:nvPr>
            <p:ph type="ctrTitle"/>
          </p:nvPr>
        </p:nvSpPr>
        <p:spPr>
          <a:xfrm flipH="1">
            <a:off x="496631" y="2233347"/>
            <a:ext cx="5677155"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dirty="0">
                <a:solidFill>
                  <a:srgbClr val="434343"/>
                </a:solidFill>
              </a:rPr>
              <a:t>FACTORS INFLUENCING RESID</a:t>
            </a:r>
            <a:r>
              <a:rPr lang="en" sz="2700" dirty="0"/>
              <a:t>ENTIAL HOME PRICES IN THE UNITED STATES</a:t>
            </a:r>
            <a:endParaRPr sz="2700" dirty="0">
              <a:solidFill>
                <a:srgbClr val="434343"/>
              </a:solidFill>
            </a:endParaRPr>
          </a:p>
          <a:p>
            <a:pPr marL="0" lvl="0" indent="0" algn="l" rtl="0">
              <a:spcBef>
                <a:spcPts val="0"/>
              </a:spcBef>
              <a:spcAft>
                <a:spcPts val="0"/>
              </a:spcAft>
              <a:buNone/>
            </a:pPr>
            <a:r>
              <a:rPr lang="en" sz="2700" dirty="0">
                <a:latin typeface="Montserrat Light"/>
                <a:ea typeface="Montserrat Light"/>
                <a:cs typeface="Montserrat Light"/>
                <a:sym typeface="Montserrat Light"/>
              </a:rPr>
              <a:t>A MECE APPROACH</a:t>
            </a:r>
            <a:endParaRPr sz="2700" dirty="0">
              <a:solidFill>
                <a:srgbClr val="434343"/>
              </a:solidFill>
              <a:latin typeface="Montserrat Light"/>
              <a:ea typeface="Montserrat Light"/>
              <a:cs typeface="Montserrat Light"/>
              <a:sym typeface="Montserrat Light"/>
            </a:endParaRPr>
          </a:p>
        </p:txBody>
      </p:sp>
      <p:cxnSp>
        <p:nvCxnSpPr>
          <p:cNvPr id="99" name="Google Shape;99;p16"/>
          <p:cNvCxnSpPr>
            <a:cxnSpLocks/>
          </p:cNvCxnSpPr>
          <p:nvPr/>
        </p:nvCxnSpPr>
        <p:spPr>
          <a:xfrm>
            <a:off x="587094"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101" name="Google Shape;101;p16"/>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CORRELATIONS – The Economy (Employment Level)</a:t>
            </a:r>
            <a:endParaRPr dirty="0"/>
          </a:p>
        </p:txBody>
      </p:sp>
      <p:pic>
        <p:nvPicPr>
          <p:cNvPr id="4" name="Picture 3">
            <a:extLst>
              <a:ext uri="{FF2B5EF4-FFF2-40B4-BE49-F238E27FC236}">
                <a16:creationId xmlns:a16="http://schemas.microsoft.com/office/drawing/2014/main" id="{83490BF9-077A-68D4-9968-731B9EF4604D}"/>
              </a:ext>
            </a:extLst>
          </p:cNvPr>
          <p:cNvPicPr>
            <a:picLocks noChangeAspect="1"/>
          </p:cNvPicPr>
          <p:nvPr/>
        </p:nvPicPr>
        <p:blipFill>
          <a:blip r:embed="rId3"/>
          <a:stretch>
            <a:fillRect/>
          </a:stretch>
        </p:blipFill>
        <p:spPr>
          <a:xfrm>
            <a:off x="790975" y="1034100"/>
            <a:ext cx="3682702" cy="3728592"/>
          </a:xfrm>
          <a:prstGeom prst="rect">
            <a:avLst/>
          </a:prstGeom>
        </p:spPr>
      </p:pic>
      <p:sp>
        <p:nvSpPr>
          <p:cNvPr id="5" name="Google Shape;189;p19">
            <a:extLst>
              <a:ext uri="{FF2B5EF4-FFF2-40B4-BE49-F238E27FC236}">
                <a16:creationId xmlns:a16="http://schemas.microsoft.com/office/drawing/2014/main" id="{937B75ED-BFCA-7A79-2CFD-2F4E846F04E6}"/>
              </a:ext>
            </a:extLst>
          </p:cNvPr>
          <p:cNvSpPr txBox="1">
            <a:spLocks/>
          </p:cNvSpPr>
          <p:nvPr/>
        </p:nvSpPr>
        <p:spPr>
          <a:xfrm>
            <a:off x="4946150" y="1417048"/>
            <a:ext cx="3586713" cy="267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pPr marL="171450" indent="-171450">
              <a:buFont typeface="Arial" panose="020B0604020202020204" pitchFamily="34" charset="0"/>
              <a:buChar char="•"/>
            </a:pPr>
            <a:r>
              <a:rPr lang="en-US" dirty="0"/>
              <a:t>Strong positive correlation between </a:t>
            </a:r>
            <a:r>
              <a:rPr lang="en-US" b="1" dirty="0"/>
              <a:t>Employment level </a:t>
            </a:r>
            <a:r>
              <a:rPr lang="en-US" dirty="0"/>
              <a:t>and </a:t>
            </a:r>
            <a:r>
              <a:rPr lang="en-US" b="1" dirty="0"/>
              <a:t>Median Sales Price </a:t>
            </a:r>
            <a:r>
              <a:rPr lang="en-US" dirty="0"/>
              <a:t>of houses in the United States.</a:t>
            </a:r>
          </a:p>
          <a:p>
            <a:endParaRPr lang="en-US" dirty="0"/>
          </a:p>
          <a:p>
            <a:pPr marL="171450" indent="-171450">
              <a:buFont typeface="Arial" panose="020B0604020202020204" pitchFamily="34" charset="0"/>
              <a:buChar char="•"/>
            </a:pPr>
            <a:r>
              <a:rPr lang="en-US" dirty="0"/>
              <a:t>The employment level directly affects the income and financial stability of individuals and households.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When employment levels are high and people have steady income, they are more likely to afford and purchase homes. Increased  employment opportunities can lead to higher demand for housing, which in turn can drive up prices.</a:t>
            </a:r>
          </a:p>
        </p:txBody>
      </p:sp>
      <p:sp>
        <p:nvSpPr>
          <p:cNvPr id="7" name="Google Shape;189;p19">
            <a:extLst>
              <a:ext uri="{FF2B5EF4-FFF2-40B4-BE49-F238E27FC236}">
                <a16:creationId xmlns:a16="http://schemas.microsoft.com/office/drawing/2014/main" id="{20127501-273F-D2A5-6B7D-769B374431FE}"/>
              </a:ext>
            </a:extLst>
          </p:cNvPr>
          <p:cNvSpPr txBox="1">
            <a:spLocks/>
          </p:cNvSpPr>
          <p:nvPr/>
        </p:nvSpPr>
        <p:spPr>
          <a:xfrm>
            <a:off x="6587613" y="4237704"/>
            <a:ext cx="2107483" cy="521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r>
              <a:rPr lang="en-US" sz="1000" i="1" dirty="0"/>
              <a:t>Refer Jupyter Notebook for data and code used to generate the scatter plot.</a:t>
            </a:r>
          </a:p>
        </p:txBody>
      </p:sp>
    </p:spTree>
    <p:extLst>
      <p:ext uri="{BB962C8B-B14F-4D97-AF65-F5344CB8AC3E}">
        <p14:creationId xmlns:p14="http://schemas.microsoft.com/office/powerpoint/2010/main" val="67883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CORRELATIONS – The Economy (Employment Level)</a:t>
            </a:r>
            <a:endParaRPr dirty="0"/>
          </a:p>
        </p:txBody>
      </p:sp>
      <p:pic>
        <p:nvPicPr>
          <p:cNvPr id="3" name="Picture 2">
            <a:extLst>
              <a:ext uri="{FF2B5EF4-FFF2-40B4-BE49-F238E27FC236}">
                <a16:creationId xmlns:a16="http://schemas.microsoft.com/office/drawing/2014/main" id="{6E5592F3-305A-D5D4-DCD7-69314647B04A}"/>
              </a:ext>
            </a:extLst>
          </p:cNvPr>
          <p:cNvPicPr>
            <a:picLocks noChangeAspect="1"/>
          </p:cNvPicPr>
          <p:nvPr/>
        </p:nvPicPr>
        <p:blipFill>
          <a:blip r:embed="rId3"/>
          <a:stretch>
            <a:fillRect/>
          </a:stretch>
        </p:blipFill>
        <p:spPr>
          <a:xfrm>
            <a:off x="790976" y="1052054"/>
            <a:ext cx="3853789" cy="3588771"/>
          </a:xfrm>
          <a:prstGeom prst="rect">
            <a:avLst/>
          </a:prstGeom>
        </p:spPr>
      </p:pic>
      <p:sp>
        <p:nvSpPr>
          <p:cNvPr id="5" name="Google Shape;189;p19">
            <a:extLst>
              <a:ext uri="{FF2B5EF4-FFF2-40B4-BE49-F238E27FC236}">
                <a16:creationId xmlns:a16="http://schemas.microsoft.com/office/drawing/2014/main" id="{0C01DA2A-F7B2-7812-B659-49F465BE8366}"/>
              </a:ext>
            </a:extLst>
          </p:cNvPr>
          <p:cNvSpPr txBox="1">
            <a:spLocks/>
          </p:cNvSpPr>
          <p:nvPr/>
        </p:nvSpPr>
        <p:spPr>
          <a:xfrm>
            <a:off x="4946150" y="1417048"/>
            <a:ext cx="3586713" cy="267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pPr marL="171450" indent="-171450">
              <a:buFont typeface="Arial" panose="020B0604020202020204" pitchFamily="34" charset="0"/>
              <a:buChar char="•"/>
            </a:pPr>
            <a:r>
              <a:rPr lang="en-US" dirty="0"/>
              <a:t>Strong positive correlation between </a:t>
            </a:r>
            <a:r>
              <a:rPr lang="en-US" b="1" dirty="0"/>
              <a:t>Median Household Income </a:t>
            </a:r>
            <a:r>
              <a:rPr lang="en-US" dirty="0"/>
              <a:t>and </a:t>
            </a:r>
            <a:r>
              <a:rPr lang="en-US" b="1" dirty="0"/>
              <a:t>Median Sales Price </a:t>
            </a:r>
            <a:r>
              <a:rPr lang="en-US" dirty="0"/>
              <a:t>of houses in the United States.</a:t>
            </a:r>
          </a:p>
          <a:p>
            <a:endParaRPr lang="en-US" dirty="0"/>
          </a:p>
          <a:p>
            <a:pPr marL="171450" indent="-171450">
              <a:buFont typeface="Arial" panose="020B0604020202020204" pitchFamily="34" charset="0"/>
              <a:buChar char="•"/>
            </a:pPr>
            <a:r>
              <a:rPr lang="en-US" dirty="0"/>
              <a:t>Median household income is a key indicator of the financial capacity of individuals and households to afford housing.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Higher median household incomes generally indicate higher purchasing power and the ability to afford more expensive homes. As median household income increases, it can lead to increased demand for housing in higher price ranges, which can contribute to upward pressure on housing prices.</a:t>
            </a:r>
          </a:p>
        </p:txBody>
      </p:sp>
      <p:sp>
        <p:nvSpPr>
          <p:cNvPr id="7" name="Google Shape;189;p19">
            <a:extLst>
              <a:ext uri="{FF2B5EF4-FFF2-40B4-BE49-F238E27FC236}">
                <a16:creationId xmlns:a16="http://schemas.microsoft.com/office/drawing/2014/main" id="{DA6D564A-81E0-0234-F3B0-401060817024}"/>
              </a:ext>
            </a:extLst>
          </p:cNvPr>
          <p:cNvSpPr txBox="1">
            <a:spLocks/>
          </p:cNvSpPr>
          <p:nvPr/>
        </p:nvSpPr>
        <p:spPr>
          <a:xfrm>
            <a:off x="6587613" y="4237704"/>
            <a:ext cx="2107483" cy="521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r>
              <a:rPr lang="en-US" sz="1000" i="1" dirty="0"/>
              <a:t>Refer Jupyter Notebook for data and code used to generate the scatter plot.</a:t>
            </a:r>
          </a:p>
        </p:txBody>
      </p:sp>
    </p:spTree>
    <p:extLst>
      <p:ext uri="{BB962C8B-B14F-4D97-AF65-F5344CB8AC3E}">
        <p14:creationId xmlns:p14="http://schemas.microsoft.com/office/powerpoint/2010/main" val="51503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Government Policies and Subsidies</a:t>
            </a:r>
            <a:endParaRPr dirty="0"/>
          </a:p>
        </p:txBody>
      </p:sp>
      <p:sp>
        <p:nvSpPr>
          <p:cNvPr id="5" name="Google Shape;189;p19">
            <a:extLst>
              <a:ext uri="{FF2B5EF4-FFF2-40B4-BE49-F238E27FC236}">
                <a16:creationId xmlns:a16="http://schemas.microsoft.com/office/drawing/2014/main" id="{0C01DA2A-F7B2-7812-B659-49F465BE8366}"/>
              </a:ext>
            </a:extLst>
          </p:cNvPr>
          <p:cNvSpPr txBox="1">
            <a:spLocks/>
          </p:cNvSpPr>
          <p:nvPr/>
        </p:nvSpPr>
        <p:spPr>
          <a:xfrm>
            <a:off x="806758" y="1417048"/>
            <a:ext cx="3627590" cy="267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pPr marL="171450" indent="-171450">
              <a:buFont typeface="Arial" panose="020B0604020202020204" pitchFamily="34" charset="0"/>
              <a:buChar char="•"/>
            </a:pPr>
            <a:r>
              <a:rPr lang="en-US" dirty="0"/>
              <a:t>As explained in the Investopedia’s article, legislation is another factor that can have a sizable impact on property demand and prices.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Tax credits, deductions and subsidies are some of the ways the government can temporarily boost demand for real estate.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Governments may offer mortgage programs, such as low-interest loans or down payment assistance, to facilitate homeownership. By making it easier for individuals and families to access financing, these programs can increase homeownership rates and drive up housing demand, potentially leading to higher prices.</a:t>
            </a:r>
          </a:p>
        </p:txBody>
      </p:sp>
      <p:grpSp>
        <p:nvGrpSpPr>
          <p:cNvPr id="2176" name="Google Shape;2360;p39">
            <a:extLst>
              <a:ext uri="{FF2B5EF4-FFF2-40B4-BE49-F238E27FC236}">
                <a16:creationId xmlns:a16="http://schemas.microsoft.com/office/drawing/2014/main" id="{28E597F8-6607-2394-6C6C-22403D77882C}"/>
              </a:ext>
            </a:extLst>
          </p:cNvPr>
          <p:cNvGrpSpPr/>
          <p:nvPr/>
        </p:nvGrpSpPr>
        <p:grpSpPr>
          <a:xfrm>
            <a:off x="6089936" y="2112384"/>
            <a:ext cx="2542273" cy="3031116"/>
            <a:chOff x="1431825" y="924475"/>
            <a:chExt cx="1126150" cy="1460175"/>
          </a:xfrm>
        </p:grpSpPr>
        <p:sp>
          <p:nvSpPr>
            <p:cNvPr id="2177" name="Google Shape;2361;p39">
              <a:extLst>
                <a:ext uri="{FF2B5EF4-FFF2-40B4-BE49-F238E27FC236}">
                  <a16:creationId xmlns:a16="http://schemas.microsoft.com/office/drawing/2014/main" id="{D900CFE1-EDDE-EE4A-5545-54001B342EB4}"/>
                </a:ext>
              </a:extLst>
            </p:cNvPr>
            <p:cNvSpPr/>
            <p:nvPr/>
          </p:nvSpPr>
          <p:spPr>
            <a:xfrm>
              <a:off x="1484000" y="957975"/>
              <a:ext cx="1019025" cy="706375"/>
            </a:xfrm>
            <a:custGeom>
              <a:avLst/>
              <a:gdLst/>
              <a:ahLst/>
              <a:cxnLst/>
              <a:rect l="l" t="t" r="r" b="b"/>
              <a:pathLst>
                <a:path w="40761" h="28255" extrusionOk="0">
                  <a:moveTo>
                    <a:pt x="20437" y="1"/>
                  </a:moveTo>
                  <a:lnTo>
                    <a:pt x="0" y="7147"/>
                  </a:lnTo>
                  <a:lnTo>
                    <a:pt x="0" y="28254"/>
                  </a:lnTo>
                  <a:lnTo>
                    <a:pt x="40761" y="28254"/>
                  </a:lnTo>
                  <a:lnTo>
                    <a:pt x="40761" y="7147"/>
                  </a:lnTo>
                  <a:lnTo>
                    <a:pt x="204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362;p39">
              <a:extLst>
                <a:ext uri="{FF2B5EF4-FFF2-40B4-BE49-F238E27FC236}">
                  <a16:creationId xmlns:a16="http://schemas.microsoft.com/office/drawing/2014/main" id="{7176B890-ACB2-B2BF-5306-8E7647097DA0}"/>
                </a:ext>
              </a:extLst>
            </p:cNvPr>
            <p:cNvSpPr/>
            <p:nvPr/>
          </p:nvSpPr>
          <p:spPr>
            <a:xfrm>
              <a:off x="1468175" y="1740625"/>
              <a:ext cx="1046025" cy="644025"/>
            </a:xfrm>
            <a:custGeom>
              <a:avLst/>
              <a:gdLst/>
              <a:ahLst/>
              <a:cxnLst/>
              <a:rect l="l" t="t" r="r" b="b"/>
              <a:pathLst>
                <a:path w="41841" h="25761" extrusionOk="0">
                  <a:moveTo>
                    <a:pt x="0" y="0"/>
                  </a:moveTo>
                  <a:lnTo>
                    <a:pt x="0" y="25761"/>
                  </a:lnTo>
                  <a:lnTo>
                    <a:pt x="41840" y="25761"/>
                  </a:lnTo>
                  <a:lnTo>
                    <a:pt x="41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363;p39">
              <a:extLst>
                <a:ext uri="{FF2B5EF4-FFF2-40B4-BE49-F238E27FC236}">
                  <a16:creationId xmlns:a16="http://schemas.microsoft.com/office/drawing/2014/main" id="{36B36EA9-4CB8-CA89-FF58-73509A4AC0AB}"/>
                </a:ext>
              </a:extLst>
            </p:cNvPr>
            <p:cNvSpPr/>
            <p:nvPr/>
          </p:nvSpPr>
          <p:spPr>
            <a:xfrm>
              <a:off x="1587275" y="1863475"/>
              <a:ext cx="815250" cy="521175"/>
            </a:xfrm>
            <a:custGeom>
              <a:avLst/>
              <a:gdLst/>
              <a:ahLst/>
              <a:cxnLst/>
              <a:rect l="l" t="t" r="r" b="b"/>
              <a:pathLst>
                <a:path w="32610" h="20847" extrusionOk="0">
                  <a:moveTo>
                    <a:pt x="232" y="1"/>
                  </a:moveTo>
                  <a:cubicBezTo>
                    <a:pt x="105" y="1"/>
                    <a:pt x="1" y="104"/>
                    <a:pt x="1" y="232"/>
                  </a:cubicBezTo>
                  <a:lnTo>
                    <a:pt x="1" y="20847"/>
                  </a:lnTo>
                  <a:lnTo>
                    <a:pt x="32610" y="20847"/>
                  </a:lnTo>
                  <a:lnTo>
                    <a:pt x="32610" y="232"/>
                  </a:lnTo>
                  <a:cubicBezTo>
                    <a:pt x="32610" y="104"/>
                    <a:pt x="32506" y="1"/>
                    <a:pt x="32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364;p39">
              <a:extLst>
                <a:ext uri="{FF2B5EF4-FFF2-40B4-BE49-F238E27FC236}">
                  <a16:creationId xmlns:a16="http://schemas.microsoft.com/office/drawing/2014/main" id="{2A25D6D3-D2C6-2F8C-71A7-52375EACDF11}"/>
                </a:ext>
              </a:extLst>
            </p:cNvPr>
            <p:cNvSpPr/>
            <p:nvPr/>
          </p:nvSpPr>
          <p:spPr>
            <a:xfrm>
              <a:off x="1431825" y="1664325"/>
              <a:ext cx="1126150" cy="118250"/>
            </a:xfrm>
            <a:custGeom>
              <a:avLst/>
              <a:gdLst/>
              <a:ahLst/>
              <a:cxnLst/>
              <a:rect l="l" t="t" r="r" b="b"/>
              <a:pathLst>
                <a:path w="45046" h="4730" extrusionOk="0">
                  <a:moveTo>
                    <a:pt x="2198" y="0"/>
                  </a:moveTo>
                  <a:lnTo>
                    <a:pt x="391" y="3190"/>
                  </a:lnTo>
                  <a:cubicBezTo>
                    <a:pt x="1" y="3877"/>
                    <a:pt x="498" y="4729"/>
                    <a:pt x="1288" y="4729"/>
                  </a:cubicBezTo>
                  <a:lnTo>
                    <a:pt x="43758" y="4729"/>
                  </a:lnTo>
                  <a:cubicBezTo>
                    <a:pt x="44549" y="4729"/>
                    <a:pt x="45046" y="3878"/>
                    <a:pt x="44656" y="3190"/>
                  </a:cubicBezTo>
                  <a:lnTo>
                    <a:pt x="42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365;p39">
              <a:extLst>
                <a:ext uri="{FF2B5EF4-FFF2-40B4-BE49-F238E27FC236}">
                  <a16:creationId xmlns:a16="http://schemas.microsoft.com/office/drawing/2014/main" id="{536F4D35-FC79-E691-DB4A-F53FD3A8A5B4}"/>
                </a:ext>
              </a:extLst>
            </p:cNvPr>
            <p:cNvSpPr/>
            <p:nvPr/>
          </p:nvSpPr>
          <p:spPr>
            <a:xfrm>
              <a:off x="1872050" y="1863475"/>
              <a:ext cx="270850" cy="82850"/>
            </a:xfrm>
            <a:custGeom>
              <a:avLst/>
              <a:gdLst/>
              <a:ahLst/>
              <a:cxnLst/>
              <a:rect l="l" t="t" r="r" b="b"/>
              <a:pathLst>
                <a:path w="10834" h="3314" extrusionOk="0">
                  <a:moveTo>
                    <a:pt x="0" y="1"/>
                  </a:moveTo>
                  <a:cubicBezTo>
                    <a:pt x="0" y="1831"/>
                    <a:pt x="1483" y="3313"/>
                    <a:pt x="3313" y="3313"/>
                  </a:cubicBezTo>
                  <a:lnTo>
                    <a:pt x="7520" y="3313"/>
                  </a:lnTo>
                  <a:cubicBezTo>
                    <a:pt x="9349" y="3313"/>
                    <a:pt x="10833" y="1831"/>
                    <a:pt x="108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366;p39">
              <a:extLst>
                <a:ext uri="{FF2B5EF4-FFF2-40B4-BE49-F238E27FC236}">
                  <a16:creationId xmlns:a16="http://schemas.microsoft.com/office/drawing/2014/main" id="{F757BE79-8599-B9A1-8111-68EE811065E7}"/>
                </a:ext>
              </a:extLst>
            </p:cNvPr>
            <p:cNvSpPr/>
            <p:nvPr/>
          </p:nvSpPr>
          <p:spPr>
            <a:xfrm>
              <a:off x="1726875" y="1986775"/>
              <a:ext cx="554200" cy="397875"/>
            </a:xfrm>
            <a:custGeom>
              <a:avLst/>
              <a:gdLst/>
              <a:ahLst/>
              <a:cxnLst/>
              <a:rect l="l" t="t" r="r" b="b"/>
              <a:pathLst>
                <a:path w="22168" h="15915" extrusionOk="0">
                  <a:moveTo>
                    <a:pt x="1311" y="1"/>
                  </a:moveTo>
                  <a:cubicBezTo>
                    <a:pt x="587" y="1"/>
                    <a:pt x="0" y="587"/>
                    <a:pt x="0" y="1310"/>
                  </a:cubicBezTo>
                  <a:lnTo>
                    <a:pt x="0" y="15915"/>
                  </a:lnTo>
                  <a:lnTo>
                    <a:pt x="22167" y="15915"/>
                  </a:lnTo>
                  <a:lnTo>
                    <a:pt x="22167" y="1310"/>
                  </a:lnTo>
                  <a:cubicBezTo>
                    <a:pt x="22167" y="587"/>
                    <a:pt x="21582" y="1"/>
                    <a:pt x="20858"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367;p39">
              <a:extLst>
                <a:ext uri="{FF2B5EF4-FFF2-40B4-BE49-F238E27FC236}">
                  <a16:creationId xmlns:a16="http://schemas.microsoft.com/office/drawing/2014/main" id="{5DD996E4-2798-D2BA-AE86-EA2544C9BC3C}"/>
                </a:ext>
              </a:extLst>
            </p:cNvPr>
            <p:cNvSpPr/>
            <p:nvPr/>
          </p:nvSpPr>
          <p:spPr>
            <a:xfrm>
              <a:off x="1563550" y="1216200"/>
              <a:ext cx="235925" cy="448150"/>
            </a:xfrm>
            <a:custGeom>
              <a:avLst/>
              <a:gdLst/>
              <a:ahLst/>
              <a:cxnLst/>
              <a:rect l="l" t="t" r="r" b="b"/>
              <a:pathLst>
                <a:path w="9437" h="17926" extrusionOk="0">
                  <a:moveTo>
                    <a:pt x="4719" y="1"/>
                  </a:moveTo>
                  <a:cubicBezTo>
                    <a:pt x="2112" y="1"/>
                    <a:pt x="1" y="2114"/>
                    <a:pt x="1" y="4719"/>
                  </a:cubicBezTo>
                  <a:lnTo>
                    <a:pt x="1" y="17925"/>
                  </a:lnTo>
                  <a:lnTo>
                    <a:pt x="9437" y="17925"/>
                  </a:lnTo>
                  <a:lnTo>
                    <a:pt x="9437" y="4719"/>
                  </a:lnTo>
                  <a:cubicBezTo>
                    <a:pt x="9437" y="2114"/>
                    <a:pt x="7325" y="1"/>
                    <a:pt x="4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368;p39">
              <a:extLst>
                <a:ext uri="{FF2B5EF4-FFF2-40B4-BE49-F238E27FC236}">
                  <a16:creationId xmlns:a16="http://schemas.microsoft.com/office/drawing/2014/main" id="{9DFB0D93-CD91-C752-C9C0-FB534CAA9C14}"/>
                </a:ext>
              </a:extLst>
            </p:cNvPr>
            <p:cNvSpPr/>
            <p:nvPr/>
          </p:nvSpPr>
          <p:spPr>
            <a:xfrm>
              <a:off x="1859475" y="1216200"/>
              <a:ext cx="235975" cy="448150"/>
            </a:xfrm>
            <a:custGeom>
              <a:avLst/>
              <a:gdLst/>
              <a:ahLst/>
              <a:cxnLst/>
              <a:rect l="l" t="t" r="r" b="b"/>
              <a:pathLst>
                <a:path w="9439" h="17926" extrusionOk="0">
                  <a:moveTo>
                    <a:pt x="4719" y="1"/>
                  </a:moveTo>
                  <a:cubicBezTo>
                    <a:pt x="2114" y="1"/>
                    <a:pt x="1" y="2114"/>
                    <a:pt x="1" y="4719"/>
                  </a:cubicBezTo>
                  <a:lnTo>
                    <a:pt x="1" y="17925"/>
                  </a:lnTo>
                  <a:lnTo>
                    <a:pt x="9438" y="17925"/>
                  </a:lnTo>
                  <a:lnTo>
                    <a:pt x="9438" y="4719"/>
                  </a:lnTo>
                  <a:cubicBezTo>
                    <a:pt x="9438" y="2114"/>
                    <a:pt x="7325" y="1"/>
                    <a:pt x="4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369;p39">
              <a:extLst>
                <a:ext uri="{FF2B5EF4-FFF2-40B4-BE49-F238E27FC236}">
                  <a16:creationId xmlns:a16="http://schemas.microsoft.com/office/drawing/2014/main" id="{5B27ED1F-8109-E9B9-6091-BF4FF29DD7DD}"/>
                </a:ext>
              </a:extLst>
            </p:cNvPr>
            <p:cNvSpPr/>
            <p:nvPr/>
          </p:nvSpPr>
          <p:spPr>
            <a:xfrm>
              <a:off x="1931375" y="1026925"/>
              <a:ext cx="124250" cy="124275"/>
            </a:xfrm>
            <a:custGeom>
              <a:avLst/>
              <a:gdLst/>
              <a:ahLst/>
              <a:cxnLst/>
              <a:rect l="l" t="t" r="r" b="b"/>
              <a:pathLst>
                <a:path w="4970" h="4971" extrusionOk="0">
                  <a:moveTo>
                    <a:pt x="2486" y="1"/>
                  </a:moveTo>
                  <a:cubicBezTo>
                    <a:pt x="1114" y="1"/>
                    <a:pt x="0" y="1115"/>
                    <a:pt x="0" y="2486"/>
                  </a:cubicBezTo>
                  <a:cubicBezTo>
                    <a:pt x="0" y="3858"/>
                    <a:pt x="1114" y="4970"/>
                    <a:pt x="2486" y="4970"/>
                  </a:cubicBezTo>
                  <a:cubicBezTo>
                    <a:pt x="3857" y="4970"/>
                    <a:pt x="4969" y="3858"/>
                    <a:pt x="4969" y="2486"/>
                  </a:cubicBezTo>
                  <a:cubicBezTo>
                    <a:pt x="4969" y="1115"/>
                    <a:pt x="3857" y="1"/>
                    <a:pt x="24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370;p39">
              <a:extLst>
                <a:ext uri="{FF2B5EF4-FFF2-40B4-BE49-F238E27FC236}">
                  <a16:creationId xmlns:a16="http://schemas.microsoft.com/office/drawing/2014/main" id="{5A78C15D-141A-20AA-1C4E-427104799AAB}"/>
                </a:ext>
              </a:extLst>
            </p:cNvPr>
            <p:cNvSpPr/>
            <p:nvPr/>
          </p:nvSpPr>
          <p:spPr>
            <a:xfrm>
              <a:off x="2099575" y="1096750"/>
              <a:ext cx="71250" cy="71200"/>
            </a:xfrm>
            <a:custGeom>
              <a:avLst/>
              <a:gdLst/>
              <a:ahLst/>
              <a:cxnLst/>
              <a:rect l="l" t="t" r="r" b="b"/>
              <a:pathLst>
                <a:path w="2850" h="2848" extrusionOk="0">
                  <a:moveTo>
                    <a:pt x="1425" y="0"/>
                  </a:moveTo>
                  <a:cubicBezTo>
                    <a:pt x="638" y="0"/>
                    <a:pt x="0" y="638"/>
                    <a:pt x="0" y="1424"/>
                  </a:cubicBezTo>
                  <a:cubicBezTo>
                    <a:pt x="0" y="2212"/>
                    <a:pt x="638" y="2848"/>
                    <a:pt x="1425" y="2848"/>
                  </a:cubicBezTo>
                  <a:cubicBezTo>
                    <a:pt x="2211" y="2848"/>
                    <a:pt x="2849" y="2212"/>
                    <a:pt x="2849" y="1424"/>
                  </a:cubicBezTo>
                  <a:cubicBezTo>
                    <a:pt x="2849" y="638"/>
                    <a:pt x="2211"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371;p39">
              <a:extLst>
                <a:ext uri="{FF2B5EF4-FFF2-40B4-BE49-F238E27FC236}">
                  <a16:creationId xmlns:a16="http://schemas.microsoft.com/office/drawing/2014/main" id="{61D04F75-442C-B2E9-122D-CE780C037C35}"/>
                </a:ext>
              </a:extLst>
            </p:cNvPr>
            <p:cNvSpPr/>
            <p:nvPr/>
          </p:nvSpPr>
          <p:spPr>
            <a:xfrm>
              <a:off x="1823875" y="1096750"/>
              <a:ext cx="71225" cy="71200"/>
            </a:xfrm>
            <a:custGeom>
              <a:avLst/>
              <a:gdLst/>
              <a:ahLst/>
              <a:cxnLst/>
              <a:rect l="l" t="t" r="r" b="b"/>
              <a:pathLst>
                <a:path w="2849" h="2848" extrusionOk="0">
                  <a:moveTo>
                    <a:pt x="1425" y="0"/>
                  </a:moveTo>
                  <a:cubicBezTo>
                    <a:pt x="639" y="0"/>
                    <a:pt x="1" y="638"/>
                    <a:pt x="1" y="1424"/>
                  </a:cubicBezTo>
                  <a:cubicBezTo>
                    <a:pt x="1" y="2212"/>
                    <a:pt x="639" y="2848"/>
                    <a:pt x="1425" y="2848"/>
                  </a:cubicBezTo>
                  <a:cubicBezTo>
                    <a:pt x="2212" y="2848"/>
                    <a:pt x="2848" y="2212"/>
                    <a:pt x="2848" y="1424"/>
                  </a:cubicBezTo>
                  <a:cubicBezTo>
                    <a:pt x="2848" y="638"/>
                    <a:pt x="2212"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372;p39">
              <a:extLst>
                <a:ext uri="{FF2B5EF4-FFF2-40B4-BE49-F238E27FC236}">
                  <a16:creationId xmlns:a16="http://schemas.microsoft.com/office/drawing/2014/main" id="{9B37CB5F-A12B-74E1-5A0C-EBBBFFE58ABC}"/>
                </a:ext>
              </a:extLst>
            </p:cNvPr>
            <p:cNvSpPr/>
            <p:nvPr/>
          </p:nvSpPr>
          <p:spPr>
            <a:xfrm>
              <a:off x="1445950" y="924475"/>
              <a:ext cx="1092850" cy="245850"/>
            </a:xfrm>
            <a:custGeom>
              <a:avLst/>
              <a:gdLst/>
              <a:ahLst/>
              <a:cxnLst/>
              <a:rect l="l" t="t" r="r" b="b"/>
              <a:pathLst>
                <a:path w="43714" h="9834" extrusionOk="0">
                  <a:moveTo>
                    <a:pt x="21959" y="0"/>
                  </a:moveTo>
                  <a:cubicBezTo>
                    <a:pt x="21809" y="0"/>
                    <a:pt x="21659" y="25"/>
                    <a:pt x="21515" y="76"/>
                  </a:cubicBezTo>
                  <a:lnTo>
                    <a:pt x="1079" y="7224"/>
                  </a:lnTo>
                  <a:cubicBezTo>
                    <a:pt x="374" y="7464"/>
                    <a:pt x="1" y="8232"/>
                    <a:pt x="245" y="8935"/>
                  </a:cubicBezTo>
                  <a:cubicBezTo>
                    <a:pt x="439" y="9488"/>
                    <a:pt x="957" y="9833"/>
                    <a:pt x="1510" y="9833"/>
                  </a:cubicBezTo>
                  <a:cubicBezTo>
                    <a:pt x="1661" y="9833"/>
                    <a:pt x="1814" y="9807"/>
                    <a:pt x="1964" y="9754"/>
                  </a:cubicBezTo>
                  <a:lnTo>
                    <a:pt x="21957" y="2761"/>
                  </a:lnTo>
                  <a:lnTo>
                    <a:pt x="41838" y="9752"/>
                  </a:lnTo>
                  <a:cubicBezTo>
                    <a:pt x="41980" y="9802"/>
                    <a:pt x="42132" y="9828"/>
                    <a:pt x="42283" y="9828"/>
                  </a:cubicBezTo>
                  <a:cubicBezTo>
                    <a:pt x="42935" y="9828"/>
                    <a:pt x="43493" y="9356"/>
                    <a:pt x="43603" y="8712"/>
                  </a:cubicBezTo>
                  <a:cubicBezTo>
                    <a:pt x="43714" y="8069"/>
                    <a:pt x="43343" y="7440"/>
                    <a:pt x="42728" y="7222"/>
                  </a:cubicBezTo>
                  <a:lnTo>
                    <a:pt x="22402" y="76"/>
                  </a:lnTo>
                  <a:cubicBezTo>
                    <a:pt x="22259" y="25"/>
                    <a:pt x="22109" y="0"/>
                    <a:pt x="21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373;p39">
              <a:extLst>
                <a:ext uri="{FF2B5EF4-FFF2-40B4-BE49-F238E27FC236}">
                  <a16:creationId xmlns:a16="http://schemas.microsoft.com/office/drawing/2014/main" id="{28E239DB-0BE4-89B3-FCD0-63F14A529541}"/>
                </a:ext>
              </a:extLst>
            </p:cNvPr>
            <p:cNvSpPr/>
            <p:nvPr/>
          </p:nvSpPr>
          <p:spPr>
            <a:xfrm>
              <a:off x="2155450" y="1216200"/>
              <a:ext cx="235925" cy="448150"/>
            </a:xfrm>
            <a:custGeom>
              <a:avLst/>
              <a:gdLst/>
              <a:ahLst/>
              <a:cxnLst/>
              <a:rect l="l" t="t" r="r" b="b"/>
              <a:pathLst>
                <a:path w="9437" h="17926" extrusionOk="0">
                  <a:moveTo>
                    <a:pt x="4717" y="1"/>
                  </a:moveTo>
                  <a:cubicBezTo>
                    <a:pt x="2112" y="1"/>
                    <a:pt x="0" y="2114"/>
                    <a:pt x="0" y="4719"/>
                  </a:cubicBezTo>
                  <a:lnTo>
                    <a:pt x="0" y="17925"/>
                  </a:lnTo>
                  <a:lnTo>
                    <a:pt x="9436" y="17925"/>
                  </a:lnTo>
                  <a:lnTo>
                    <a:pt x="9436" y="4719"/>
                  </a:lnTo>
                  <a:cubicBezTo>
                    <a:pt x="9436" y="2114"/>
                    <a:pt x="7323" y="1"/>
                    <a:pt x="4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367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3"/>
          <p:cNvSpPr txBox="1">
            <a:spLocks noGrp="1"/>
          </p:cNvSpPr>
          <p:nvPr>
            <p:ph type="ctrTitle"/>
          </p:nvPr>
        </p:nvSpPr>
        <p:spPr>
          <a:xfrm>
            <a:off x="790975" y="720000"/>
            <a:ext cx="611127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Mutually Exclusive Collectively Exhaustive (MECE) framework</a:t>
            </a:r>
            <a:endParaRPr dirty="0">
              <a:solidFill>
                <a:schemeClr val="dk1"/>
              </a:solidFill>
            </a:endParaRPr>
          </a:p>
        </p:txBody>
      </p:sp>
      <p:sp>
        <p:nvSpPr>
          <p:cNvPr id="638" name="Google Shape;638;p23"/>
          <p:cNvSpPr/>
          <p:nvPr/>
        </p:nvSpPr>
        <p:spPr>
          <a:xfrm>
            <a:off x="473988" y="2009900"/>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2054919" y="2009900"/>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23"/>
          <p:cNvSpPr/>
          <p:nvPr/>
        </p:nvSpPr>
        <p:spPr>
          <a:xfrm>
            <a:off x="3635851" y="2009900"/>
            <a:ext cx="1872300" cy="187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23"/>
          <p:cNvSpPr/>
          <p:nvPr/>
        </p:nvSpPr>
        <p:spPr>
          <a:xfrm>
            <a:off x="5216783" y="2009900"/>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23"/>
          <p:cNvSpPr/>
          <p:nvPr/>
        </p:nvSpPr>
        <p:spPr>
          <a:xfrm>
            <a:off x="6797715" y="2009900"/>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txBox="1"/>
          <p:nvPr/>
        </p:nvSpPr>
        <p:spPr>
          <a:xfrm>
            <a:off x="560470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GOVT POLICIES AND SUBSIDIES</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000" dirty="0">
                <a:solidFill>
                  <a:srgbClr val="434343"/>
                </a:solidFill>
                <a:latin typeface="EB Garamond"/>
                <a:ea typeface="EB Garamond"/>
                <a:cs typeface="EB Garamond"/>
                <a:sym typeface="EB Garamond"/>
              </a:rPr>
              <a:t>Government can temporarily boost demand for real estate.</a:t>
            </a:r>
            <a:endParaRPr sz="1000" dirty="0">
              <a:solidFill>
                <a:srgbClr val="434343"/>
              </a:solidFill>
              <a:latin typeface="EB Garamond"/>
              <a:ea typeface="EB Garamond"/>
              <a:cs typeface="EB Garamond"/>
              <a:sym typeface="EB Garamond"/>
            </a:endParaRPr>
          </a:p>
        </p:txBody>
      </p:sp>
      <p:sp>
        <p:nvSpPr>
          <p:cNvPr id="667" name="Google Shape;667;p23"/>
          <p:cNvSpPr txBox="1"/>
          <p:nvPr/>
        </p:nvSpPr>
        <p:spPr>
          <a:xfrm>
            <a:off x="7185625" y="2833928"/>
            <a:ext cx="1193022"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UNIDENTIFIED FACTORS</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000" dirty="0">
                <a:solidFill>
                  <a:srgbClr val="434343"/>
                </a:solidFill>
                <a:latin typeface="EB Garamond"/>
                <a:ea typeface="EB Garamond"/>
                <a:cs typeface="EB Garamond"/>
                <a:sym typeface="EB Garamond"/>
              </a:rPr>
              <a:t>Additional factors that are currently unknown or difficult to predict.</a:t>
            </a:r>
            <a:endParaRPr sz="1000" dirty="0">
              <a:solidFill>
                <a:srgbClr val="434343"/>
              </a:solidFill>
              <a:latin typeface="EB Garamond"/>
              <a:ea typeface="EB Garamond"/>
              <a:cs typeface="EB Garamond"/>
              <a:sym typeface="EB Garamond"/>
            </a:endParaRPr>
          </a:p>
        </p:txBody>
      </p:sp>
      <p:sp>
        <p:nvSpPr>
          <p:cNvPr id="674" name="Google Shape;674;p23"/>
          <p:cNvSpPr txBox="1"/>
          <p:nvPr/>
        </p:nvSpPr>
        <p:spPr>
          <a:xfrm>
            <a:off x="244285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INTEREST RATES</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US" sz="1000" dirty="0">
                <a:solidFill>
                  <a:srgbClr val="434343"/>
                </a:solidFill>
                <a:latin typeface="EB Garamond"/>
                <a:ea typeface="EB Garamond"/>
                <a:cs typeface="EB Garamond"/>
                <a:sym typeface="EB Garamond"/>
              </a:rPr>
              <a:t>Exhibits inverse relationship with residential property prices.</a:t>
            </a:r>
          </a:p>
        </p:txBody>
      </p:sp>
      <p:sp>
        <p:nvSpPr>
          <p:cNvPr id="679" name="Google Shape;679;p23"/>
          <p:cNvSpPr txBox="1"/>
          <p:nvPr/>
        </p:nvSpPr>
        <p:spPr>
          <a:xfrm>
            <a:off x="402377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THE ECONOMY</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r>
              <a:rPr lang="en" sz="1000" dirty="0">
                <a:solidFill>
                  <a:srgbClr val="434343"/>
                </a:solidFill>
                <a:latin typeface="EB Garamond"/>
                <a:ea typeface="EB Garamond"/>
                <a:cs typeface="EB Garamond"/>
                <a:sym typeface="EB Garamond"/>
              </a:rPr>
              <a:t>When economy is sluggish, so is the real estate market.</a:t>
            </a: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sp>
        <p:nvSpPr>
          <p:cNvPr id="685" name="Google Shape;685;p23"/>
          <p:cNvSpPr txBox="1"/>
          <p:nvPr/>
        </p:nvSpPr>
        <p:spPr>
          <a:xfrm>
            <a:off x="861918" y="2833928"/>
            <a:ext cx="1096507"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IN" sz="900" dirty="0">
                <a:solidFill>
                  <a:srgbClr val="434343"/>
                </a:solidFill>
                <a:latin typeface="Montserrat ExtraBold"/>
                <a:ea typeface="Montserrat ExtraBold"/>
                <a:cs typeface="Montserrat ExtraBold"/>
                <a:sym typeface="Montserrat ExtraBold"/>
              </a:rPr>
              <a:t>DEMOGRAPHICS</a:t>
            </a:r>
          </a:p>
          <a:p>
            <a:pPr marL="0" marR="0" lvl="0" indent="0" algn="ctr" rtl="0">
              <a:lnSpc>
                <a:spcPct val="100000"/>
              </a:lnSpc>
              <a:spcBef>
                <a:spcPts val="0"/>
              </a:spcBef>
              <a:spcAft>
                <a:spcPts val="0"/>
              </a:spcAft>
              <a:buNone/>
            </a:pPr>
            <a:r>
              <a:rPr lang="en" sz="1000" dirty="0">
                <a:solidFill>
                  <a:srgbClr val="434343"/>
                </a:solidFill>
                <a:latin typeface="EB Garamond"/>
                <a:ea typeface="EB Garamond"/>
                <a:cs typeface="EB Garamond"/>
                <a:sym typeface="EB Garamond"/>
              </a:rPr>
              <a:t>Population growth, age, race, gender, migration patterns etc.</a:t>
            </a:r>
            <a:endParaRPr sz="1000" dirty="0">
              <a:solidFill>
                <a:srgbClr val="434343"/>
              </a:solidFill>
              <a:latin typeface="EB Garamond"/>
              <a:ea typeface="EB Garamond"/>
              <a:cs typeface="EB Garamond"/>
              <a:sym typeface="EB Garamond"/>
            </a:endParaRPr>
          </a:p>
        </p:txBody>
      </p:sp>
      <p:grpSp>
        <p:nvGrpSpPr>
          <p:cNvPr id="2" name="Google Shape;9354;p52">
            <a:extLst>
              <a:ext uri="{FF2B5EF4-FFF2-40B4-BE49-F238E27FC236}">
                <a16:creationId xmlns:a16="http://schemas.microsoft.com/office/drawing/2014/main" id="{8B1227DD-81C1-3949-5232-895F10FFBAC8}"/>
              </a:ext>
            </a:extLst>
          </p:cNvPr>
          <p:cNvGrpSpPr/>
          <p:nvPr/>
        </p:nvGrpSpPr>
        <p:grpSpPr>
          <a:xfrm>
            <a:off x="1246103" y="2418173"/>
            <a:ext cx="367255" cy="269855"/>
            <a:chOff x="1306445" y="3397829"/>
            <a:chExt cx="367255" cy="269855"/>
          </a:xfrm>
          <a:solidFill>
            <a:schemeClr val="bg2">
              <a:lumMod val="75000"/>
            </a:schemeClr>
          </a:solidFill>
        </p:grpSpPr>
        <p:sp>
          <p:nvSpPr>
            <p:cNvPr id="3" name="Google Shape;9355;p52">
              <a:extLst>
                <a:ext uri="{FF2B5EF4-FFF2-40B4-BE49-F238E27FC236}">
                  <a16:creationId xmlns:a16="http://schemas.microsoft.com/office/drawing/2014/main" id="{7F0651FA-C696-8458-BF31-DA9C92C67C56}"/>
                </a:ext>
              </a:extLst>
            </p:cNvPr>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56;p52">
              <a:extLst>
                <a:ext uri="{FF2B5EF4-FFF2-40B4-BE49-F238E27FC236}">
                  <a16:creationId xmlns:a16="http://schemas.microsoft.com/office/drawing/2014/main" id="{59505425-7052-B852-0EAC-60E2BFD063FB}"/>
                </a:ext>
              </a:extLst>
            </p:cNvPr>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7;p52">
              <a:extLst>
                <a:ext uri="{FF2B5EF4-FFF2-40B4-BE49-F238E27FC236}">
                  <a16:creationId xmlns:a16="http://schemas.microsoft.com/office/drawing/2014/main" id="{8B2F5701-9BEB-9B22-A649-688334A07A85}"/>
                </a:ext>
              </a:extLst>
            </p:cNvPr>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58;p52">
              <a:extLst>
                <a:ext uri="{FF2B5EF4-FFF2-40B4-BE49-F238E27FC236}">
                  <a16:creationId xmlns:a16="http://schemas.microsoft.com/office/drawing/2014/main" id="{5A89360C-EF1B-285B-28BC-E2DFCF74050E}"/>
                </a:ext>
              </a:extLst>
            </p:cNvPr>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59;p52">
              <a:extLst>
                <a:ext uri="{FF2B5EF4-FFF2-40B4-BE49-F238E27FC236}">
                  <a16:creationId xmlns:a16="http://schemas.microsoft.com/office/drawing/2014/main" id="{90D94FFA-30B3-E161-4536-4994295483FF}"/>
                </a:ext>
              </a:extLst>
            </p:cNvPr>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0;p52">
              <a:extLst>
                <a:ext uri="{FF2B5EF4-FFF2-40B4-BE49-F238E27FC236}">
                  <a16:creationId xmlns:a16="http://schemas.microsoft.com/office/drawing/2014/main" id="{5103A770-C311-08E3-A984-D1BB02031E1A}"/>
                </a:ext>
              </a:extLst>
            </p:cNvPr>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9602;p52">
            <a:extLst>
              <a:ext uri="{FF2B5EF4-FFF2-40B4-BE49-F238E27FC236}">
                <a16:creationId xmlns:a16="http://schemas.microsoft.com/office/drawing/2014/main" id="{2F36E063-9C12-5307-4067-C5B404D02A77}"/>
              </a:ext>
            </a:extLst>
          </p:cNvPr>
          <p:cNvGrpSpPr/>
          <p:nvPr/>
        </p:nvGrpSpPr>
        <p:grpSpPr>
          <a:xfrm>
            <a:off x="2829993" y="2355490"/>
            <a:ext cx="322151" cy="322374"/>
            <a:chOff x="4206763" y="2450951"/>
            <a:chExt cx="322151" cy="322374"/>
          </a:xfrm>
          <a:solidFill>
            <a:schemeClr val="bg2">
              <a:lumMod val="75000"/>
            </a:schemeClr>
          </a:solidFill>
        </p:grpSpPr>
        <p:sp>
          <p:nvSpPr>
            <p:cNvPr id="10" name="Google Shape;9603;p52">
              <a:extLst>
                <a:ext uri="{FF2B5EF4-FFF2-40B4-BE49-F238E27FC236}">
                  <a16:creationId xmlns:a16="http://schemas.microsoft.com/office/drawing/2014/main" id="{85C8F4D7-933B-C83B-7780-D50B7C689BD8}"/>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604;p52">
              <a:extLst>
                <a:ext uri="{FF2B5EF4-FFF2-40B4-BE49-F238E27FC236}">
                  <a16:creationId xmlns:a16="http://schemas.microsoft.com/office/drawing/2014/main" id="{BF4EF240-322F-3CC1-F393-837357D0E645}"/>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294;p51">
            <a:extLst>
              <a:ext uri="{FF2B5EF4-FFF2-40B4-BE49-F238E27FC236}">
                <a16:creationId xmlns:a16="http://schemas.microsoft.com/office/drawing/2014/main" id="{0C8A153B-F1E0-0529-B64B-E2415E70A132}"/>
              </a:ext>
            </a:extLst>
          </p:cNvPr>
          <p:cNvSpPr/>
          <p:nvPr/>
        </p:nvSpPr>
        <p:spPr>
          <a:xfrm>
            <a:off x="4393866" y="2360665"/>
            <a:ext cx="357408" cy="357408"/>
          </a:xfrm>
          <a:custGeom>
            <a:avLst/>
            <a:gdLst/>
            <a:ahLst/>
            <a:cxnLst/>
            <a:rect l="l" t="t" r="r" b="b"/>
            <a:pathLst>
              <a:path w="11169" h="11169" extrusionOk="0">
                <a:moveTo>
                  <a:pt x="5585" y="382"/>
                </a:moveTo>
                <a:cubicBezTo>
                  <a:pt x="6990" y="382"/>
                  <a:pt x="8311" y="930"/>
                  <a:pt x="9311" y="1906"/>
                </a:cubicBezTo>
                <a:cubicBezTo>
                  <a:pt x="10300" y="2906"/>
                  <a:pt x="10835" y="4216"/>
                  <a:pt x="10835" y="5633"/>
                </a:cubicBezTo>
                <a:cubicBezTo>
                  <a:pt x="10835" y="7002"/>
                  <a:pt x="10288" y="8311"/>
                  <a:pt x="9311" y="9312"/>
                </a:cubicBezTo>
                <a:cubicBezTo>
                  <a:pt x="8311" y="10300"/>
                  <a:pt x="7002" y="10836"/>
                  <a:pt x="5585" y="10836"/>
                </a:cubicBezTo>
                <a:cubicBezTo>
                  <a:pt x="4192" y="10836"/>
                  <a:pt x="2858" y="10288"/>
                  <a:pt x="1870" y="9312"/>
                </a:cubicBezTo>
                <a:cubicBezTo>
                  <a:pt x="870" y="8311"/>
                  <a:pt x="334" y="7002"/>
                  <a:pt x="334" y="5585"/>
                </a:cubicBezTo>
                <a:cubicBezTo>
                  <a:pt x="334" y="4192"/>
                  <a:pt x="882" y="2858"/>
                  <a:pt x="1870" y="1870"/>
                </a:cubicBezTo>
                <a:cubicBezTo>
                  <a:pt x="1953" y="1775"/>
                  <a:pt x="2061" y="1668"/>
                  <a:pt x="2168" y="1596"/>
                </a:cubicBezTo>
                <a:lnTo>
                  <a:pt x="2418" y="2001"/>
                </a:lnTo>
                <a:cubicBezTo>
                  <a:pt x="2465" y="2073"/>
                  <a:pt x="2489" y="2180"/>
                  <a:pt x="2465" y="2263"/>
                </a:cubicBezTo>
                <a:lnTo>
                  <a:pt x="2168" y="3537"/>
                </a:lnTo>
                <a:cubicBezTo>
                  <a:pt x="2120" y="3692"/>
                  <a:pt x="2180" y="3870"/>
                  <a:pt x="2299" y="4013"/>
                </a:cubicBezTo>
                <a:lnTo>
                  <a:pt x="3489" y="5228"/>
                </a:lnTo>
                <a:cubicBezTo>
                  <a:pt x="3586" y="5335"/>
                  <a:pt x="3721" y="5384"/>
                  <a:pt x="3869" y="5384"/>
                </a:cubicBezTo>
                <a:cubicBezTo>
                  <a:pt x="3885" y="5384"/>
                  <a:pt x="3901" y="5384"/>
                  <a:pt x="3918" y="5382"/>
                </a:cubicBezTo>
                <a:lnTo>
                  <a:pt x="4811" y="5275"/>
                </a:lnTo>
                <a:lnTo>
                  <a:pt x="5692" y="6014"/>
                </a:lnTo>
                <a:lnTo>
                  <a:pt x="5418" y="6752"/>
                </a:lnTo>
                <a:cubicBezTo>
                  <a:pt x="5406" y="6787"/>
                  <a:pt x="5406" y="6847"/>
                  <a:pt x="5442" y="6883"/>
                </a:cubicBezTo>
                <a:lnTo>
                  <a:pt x="5573" y="7109"/>
                </a:lnTo>
                <a:cubicBezTo>
                  <a:pt x="5606" y="7158"/>
                  <a:pt x="5661" y="7185"/>
                  <a:pt x="5720" y="7185"/>
                </a:cubicBezTo>
                <a:cubicBezTo>
                  <a:pt x="5746" y="7185"/>
                  <a:pt x="5773" y="7179"/>
                  <a:pt x="5799" y="7168"/>
                </a:cubicBezTo>
                <a:cubicBezTo>
                  <a:pt x="5871" y="7121"/>
                  <a:pt x="5894" y="7014"/>
                  <a:pt x="5859" y="6942"/>
                </a:cubicBezTo>
                <a:lnTo>
                  <a:pt x="5763" y="6787"/>
                </a:lnTo>
                <a:lnTo>
                  <a:pt x="6133" y="5799"/>
                </a:lnTo>
                <a:lnTo>
                  <a:pt x="7621" y="6002"/>
                </a:lnTo>
                <a:lnTo>
                  <a:pt x="8930" y="6930"/>
                </a:lnTo>
                <a:cubicBezTo>
                  <a:pt x="8978" y="6954"/>
                  <a:pt x="9014" y="7002"/>
                  <a:pt x="9014" y="7061"/>
                </a:cubicBezTo>
                <a:cubicBezTo>
                  <a:pt x="9014" y="7121"/>
                  <a:pt x="8990" y="7168"/>
                  <a:pt x="8966" y="7204"/>
                </a:cubicBezTo>
                <a:lnTo>
                  <a:pt x="6466" y="10169"/>
                </a:lnTo>
                <a:lnTo>
                  <a:pt x="6454" y="10169"/>
                </a:lnTo>
                <a:lnTo>
                  <a:pt x="6275" y="10038"/>
                </a:lnTo>
                <a:lnTo>
                  <a:pt x="6275" y="10026"/>
                </a:lnTo>
                <a:lnTo>
                  <a:pt x="6597" y="8264"/>
                </a:lnTo>
                <a:cubicBezTo>
                  <a:pt x="6597" y="8216"/>
                  <a:pt x="6597" y="8192"/>
                  <a:pt x="6585" y="8145"/>
                </a:cubicBezTo>
                <a:lnTo>
                  <a:pt x="6192" y="7502"/>
                </a:lnTo>
                <a:cubicBezTo>
                  <a:pt x="6167" y="7452"/>
                  <a:pt x="6109" y="7426"/>
                  <a:pt x="6051" y="7426"/>
                </a:cubicBezTo>
                <a:cubicBezTo>
                  <a:pt x="6025" y="7426"/>
                  <a:pt x="6000" y="7431"/>
                  <a:pt x="5978" y="7442"/>
                </a:cubicBezTo>
                <a:cubicBezTo>
                  <a:pt x="5894" y="7490"/>
                  <a:pt x="5871" y="7597"/>
                  <a:pt x="5918" y="7668"/>
                </a:cubicBezTo>
                <a:lnTo>
                  <a:pt x="6275" y="8264"/>
                </a:lnTo>
                <a:lnTo>
                  <a:pt x="5954" y="9966"/>
                </a:lnTo>
                <a:cubicBezTo>
                  <a:pt x="5930" y="10097"/>
                  <a:pt x="5990" y="10216"/>
                  <a:pt x="6097" y="10300"/>
                </a:cubicBezTo>
                <a:lnTo>
                  <a:pt x="6275" y="10443"/>
                </a:lnTo>
                <a:cubicBezTo>
                  <a:pt x="6335" y="10478"/>
                  <a:pt x="6406" y="10502"/>
                  <a:pt x="6466" y="10502"/>
                </a:cubicBezTo>
                <a:cubicBezTo>
                  <a:pt x="6573" y="10502"/>
                  <a:pt x="6656" y="10455"/>
                  <a:pt x="6716" y="10383"/>
                </a:cubicBezTo>
                <a:lnTo>
                  <a:pt x="9216" y="7418"/>
                </a:lnTo>
                <a:cubicBezTo>
                  <a:pt x="9311" y="7311"/>
                  <a:pt x="9347" y="7168"/>
                  <a:pt x="9335" y="7014"/>
                </a:cubicBezTo>
                <a:cubicBezTo>
                  <a:pt x="9323" y="6871"/>
                  <a:pt x="9228" y="6752"/>
                  <a:pt x="9133" y="6656"/>
                </a:cubicBezTo>
                <a:lnTo>
                  <a:pt x="7787" y="5716"/>
                </a:lnTo>
                <a:cubicBezTo>
                  <a:pt x="7776" y="5704"/>
                  <a:pt x="7740" y="5692"/>
                  <a:pt x="7716" y="5692"/>
                </a:cubicBezTo>
                <a:lnTo>
                  <a:pt x="6049" y="5454"/>
                </a:lnTo>
                <a:cubicBezTo>
                  <a:pt x="6040" y="5452"/>
                  <a:pt x="6031" y="5452"/>
                  <a:pt x="6022" y="5452"/>
                </a:cubicBezTo>
                <a:cubicBezTo>
                  <a:pt x="5958" y="5452"/>
                  <a:pt x="5891" y="5488"/>
                  <a:pt x="5871" y="5561"/>
                </a:cubicBezTo>
                <a:lnTo>
                  <a:pt x="5811" y="5704"/>
                </a:lnTo>
                <a:lnTo>
                  <a:pt x="4966" y="4990"/>
                </a:lnTo>
                <a:cubicBezTo>
                  <a:pt x="4930" y="4966"/>
                  <a:pt x="4882" y="4942"/>
                  <a:pt x="4847" y="4942"/>
                </a:cubicBezTo>
                <a:lnTo>
                  <a:pt x="4216" y="5025"/>
                </a:lnTo>
                <a:lnTo>
                  <a:pt x="4192" y="4466"/>
                </a:lnTo>
                <a:cubicBezTo>
                  <a:pt x="4192" y="4382"/>
                  <a:pt x="4251" y="4287"/>
                  <a:pt x="4335" y="4275"/>
                </a:cubicBezTo>
                <a:lnTo>
                  <a:pt x="5466" y="4097"/>
                </a:lnTo>
                <a:lnTo>
                  <a:pt x="5478" y="4501"/>
                </a:lnTo>
                <a:cubicBezTo>
                  <a:pt x="5478" y="4585"/>
                  <a:pt x="5561" y="4668"/>
                  <a:pt x="5644" y="4668"/>
                </a:cubicBezTo>
                <a:cubicBezTo>
                  <a:pt x="5740" y="4668"/>
                  <a:pt x="5811" y="4585"/>
                  <a:pt x="5811" y="4501"/>
                </a:cubicBezTo>
                <a:lnTo>
                  <a:pt x="5799" y="3978"/>
                </a:lnTo>
                <a:lnTo>
                  <a:pt x="6454" y="3239"/>
                </a:lnTo>
                <a:cubicBezTo>
                  <a:pt x="6514" y="3156"/>
                  <a:pt x="6514" y="3073"/>
                  <a:pt x="6430" y="3001"/>
                </a:cubicBezTo>
                <a:cubicBezTo>
                  <a:pt x="6396" y="2973"/>
                  <a:pt x="6359" y="2958"/>
                  <a:pt x="6321" y="2958"/>
                </a:cubicBezTo>
                <a:cubicBezTo>
                  <a:pt x="6279" y="2958"/>
                  <a:pt x="6236" y="2976"/>
                  <a:pt x="6192" y="3013"/>
                </a:cubicBezTo>
                <a:lnTo>
                  <a:pt x="5525" y="3775"/>
                </a:lnTo>
                <a:lnTo>
                  <a:pt x="4275" y="3978"/>
                </a:lnTo>
                <a:cubicBezTo>
                  <a:pt x="4025" y="4025"/>
                  <a:pt x="3835" y="4251"/>
                  <a:pt x="3847" y="4513"/>
                </a:cubicBezTo>
                <a:lnTo>
                  <a:pt x="3870" y="5085"/>
                </a:lnTo>
                <a:lnTo>
                  <a:pt x="3858" y="5085"/>
                </a:lnTo>
                <a:cubicBezTo>
                  <a:pt x="3799" y="5085"/>
                  <a:pt x="3739" y="5061"/>
                  <a:pt x="3716" y="5025"/>
                </a:cubicBezTo>
                <a:lnTo>
                  <a:pt x="2525" y="3799"/>
                </a:lnTo>
                <a:cubicBezTo>
                  <a:pt x="2477" y="3751"/>
                  <a:pt x="2465" y="3692"/>
                  <a:pt x="2477" y="3620"/>
                </a:cubicBezTo>
                <a:lnTo>
                  <a:pt x="2775" y="2358"/>
                </a:lnTo>
                <a:cubicBezTo>
                  <a:pt x="2823" y="2180"/>
                  <a:pt x="2787" y="1989"/>
                  <a:pt x="2680" y="1834"/>
                </a:cubicBezTo>
                <a:lnTo>
                  <a:pt x="2418" y="1406"/>
                </a:lnTo>
                <a:cubicBezTo>
                  <a:pt x="2668" y="1215"/>
                  <a:pt x="2954" y="1037"/>
                  <a:pt x="3239" y="894"/>
                </a:cubicBezTo>
                <a:lnTo>
                  <a:pt x="3454" y="1251"/>
                </a:lnTo>
                <a:cubicBezTo>
                  <a:pt x="3485" y="1306"/>
                  <a:pt x="3536" y="1330"/>
                  <a:pt x="3588" y="1330"/>
                </a:cubicBezTo>
                <a:cubicBezTo>
                  <a:pt x="3616" y="1330"/>
                  <a:pt x="3643" y="1323"/>
                  <a:pt x="3668" y="1311"/>
                </a:cubicBezTo>
                <a:lnTo>
                  <a:pt x="4442" y="989"/>
                </a:lnTo>
                <a:lnTo>
                  <a:pt x="5168" y="953"/>
                </a:lnTo>
                <a:cubicBezTo>
                  <a:pt x="5216" y="953"/>
                  <a:pt x="5228" y="977"/>
                  <a:pt x="5240" y="989"/>
                </a:cubicBezTo>
                <a:cubicBezTo>
                  <a:pt x="5263" y="1001"/>
                  <a:pt x="5275" y="1013"/>
                  <a:pt x="5275" y="1061"/>
                </a:cubicBezTo>
                <a:cubicBezTo>
                  <a:pt x="5275" y="1096"/>
                  <a:pt x="5240" y="1120"/>
                  <a:pt x="5228" y="1132"/>
                </a:cubicBezTo>
                <a:lnTo>
                  <a:pt x="4585" y="1453"/>
                </a:lnTo>
                <a:cubicBezTo>
                  <a:pt x="4525" y="1477"/>
                  <a:pt x="4501" y="1525"/>
                  <a:pt x="4501" y="1596"/>
                </a:cubicBezTo>
                <a:cubicBezTo>
                  <a:pt x="4501" y="1668"/>
                  <a:pt x="4525" y="1715"/>
                  <a:pt x="4585" y="1751"/>
                </a:cubicBezTo>
                <a:lnTo>
                  <a:pt x="5621" y="2346"/>
                </a:lnTo>
                <a:cubicBezTo>
                  <a:pt x="5641" y="2360"/>
                  <a:pt x="5666" y="2366"/>
                  <a:pt x="5693" y="2366"/>
                </a:cubicBezTo>
                <a:cubicBezTo>
                  <a:pt x="5712" y="2366"/>
                  <a:pt x="5732" y="2363"/>
                  <a:pt x="5752" y="2358"/>
                </a:cubicBezTo>
                <a:cubicBezTo>
                  <a:pt x="5799" y="2346"/>
                  <a:pt x="5823" y="2311"/>
                  <a:pt x="5859" y="2263"/>
                </a:cubicBezTo>
                <a:lnTo>
                  <a:pt x="6109" y="1608"/>
                </a:lnTo>
                <a:lnTo>
                  <a:pt x="7240" y="2311"/>
                </a:lnTo>
                <a:lnTo>
                  <a:pt x="7240" y="2323"/>
                </a:lnTo>
                <a:cubicBezTo>
                  <a:pt x="7240" y="2323"/>
                  <a:pt x="7240" y="2346"/>
                  <a:pt x="7228" y="2346"/>
                </a:cubicBezTo>
                <a:lnTo>
                  <a:pt x="6716" y="2501"/>
                </a:lnTo>
                <a:cubicBezTo>
                  <a:pt x="6633" y="2537"/>
                  <a:pt x="6585" y="2620"/>
                  <a:pt x="6609" y="2715"/>
                </a:cubicBezTo>
                <a:cubicBezTo>
                  <a:pt x="6644" y="2787"/>
                  <a:pt x="6704" y="2835"/>
                  <a:pt x="6764" y="2835"/>
                </a:cubicBezTo>
                <a:cubicBezTo>
                  <a:pt x="6775" y="2835"/>
                  <a:pt x="6787" y="2835"/>
                  <a:pt x="6811" y="2823"/>
                </a:cubicBezTo>
                <a:lnTo>
                  <a:pt x="7311" y="2656"/>
                </a:lnTo>
                <a:cubicBezTo>
                  <a:pt x="7430" y="2608"/>
                  <a:pt x="7526" y="2501"/>
                  <a:pt x="7537" y="2370"/>
                </a:cubicBezTo>
                <a:cubicBezTo>
                  <a:pt x="7549" y="2239"/>
                  <a:pt x="7490" y="2120"/>
                  <a:pt x="7371" y="2049"/>
                </a:cubicBezTo>
                <a:lnTo>
                  <a:pt x="6073" y="1239"/>
                </a:lnTo>
                <a:cubicBezTo>
                  <a:pt x="6052" y="1225"/>
                  <a:pt x="6027" y="1219"/>
                  <a:pt x="6000" y="1219"/>
                </a:cubicBezTo>
                <a:cubicBezTo>
                  <a:pt x="5981" y="1219"/>
                  <a:pt x="5962" y="1222"/>
                  <a:pt x="5942" y="1227"/>
                </a:cubicBezTo>
                <a:cubicBezTo>
                  <a:pt x="5894" y="1239"/>
                  <a:pt x="5859" y="1275"/>
                  <a:pt x="5835" y="1311"/>
                </a:cubicBezTo>
                <a:lnTo>
                  <a:pt x="5585" y="1965"/>
                </a:lnTo>
                <a:lnTo>
                  <a:pt x="4990" y="1632"/>
                </a:lnTo>
                <a:lnTo>
                  <a:pt x="5347" y="1453"/>
                </a:lnTo>
                <a:cubicBezTo>
                  <a:pt x="5478" y="1394"/>
                  <a:pt x="5561" y="1275"/>
                  <a:pt x="5585" y="1120"/>
                </a:cubicBezTo>
                <a:cubicBezTo>
                  <a:pt x="5597" y="1001"/>
                  <a:pt x="5561" y="882"/>
                  <a:pt x="5478" y="775"/>
                </a:cubicBezTo>
                <a:cubicBezTo>
                  <a:pt x="5394" y="691"/>
                  <a:pt x="5275" y="644"/>
                  <a:pt x="5156" y="644"/>
                </a:cubicBezTo>
                <a:lnTo>
                  <a:pt x="4394" y="680"/>
                </a:lnTo>
                <a:cubicBezTo>
                  <a:pt x="4382" y="680"/>
                  <a:pt x="4347" y="680"/>
                  <a:pt x="4335" y="691"/>
                </a:cubicBezTo>
                <a:lnTo>
                  <a:pt x="3668" y="977"/>
                </a:lnTo>
                <a:lnTo>
                  <a:pt x="3549" y="775"/>
                </a:lnTo>
                <a:cubicBezTo>
                  <a:pt x="4192" y="513"/>
                  <a:pt x="4870" y="382"/>
                  <a:pt x="5585" y="382"/>
                </a:cubicBezTo>
                <a:close/>
                <a:moveTo>
                  <a:pt x="5585" y="1"/>
                </a:moveTo>
                <a:cubicBezTo>
                  <a:pt x="4097" y="1"/>
                  <a:pt x="2704" y="584"/>
                  <a:pt x="1644" y="1644"/>
                </a:cubicBezTo>
                <a:cubicBezTo>
                  <a:pt x="584" y="2704"/>
                  <a:pt x="1" y="4097"/>
                  <a:pt x="1" y="5585"/>
                </a:cubicBezTo>
                <a:cubicBezTo>
                  <a:pt x="1" y="7073"/>
                  <a:pt x="584" y="8478"/>
                  <a:pt x="1644" y="9526"/>
                </a:cubicBezTo>
                <a:cubicBezTo>
                  <a:pt x="2704" y="10586"/>
                  <a:pt x="4097" y="11169"/>
                  <a:pt x="5585" y="11169"/>
                </a:cubicBezTo>
                <a:cubicBezTo>
                  <a:pt x="7073" y="11169"/>
                  <a:pt x="8478" y="10586"/>
                  <a:pt x="9526" y="9526"/>
                </a:cubicBezTo>
                <a:cubicBezTo>
                  <a:pt x="10585" y="8478"/>
                  <a:pt x="11169" y="7073"/>
                  <a:pt x="11169" y="5585"/>
                </a:cubicBezTo>
                <a:cubicBezTo>
                  <a:pt x="11169" y="4097"/>
                  <a:pt x="10585" y="2692"/>
                  <a:pt x="9526" y="1644"/>
                </a:cubicBezTo>
                <a:cubicBezTo>
                  <a:pt x="8478" y="584"/>
                  <a:pt x="7073" y="1"/>
                  <a:pt x="5585"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9861;p52">
            <a:extLst>
              <a:ext uri="{FF2B5EF4-FFF2-40B4-BE49-F238E27FC236}">
                <a16:creationId xmlns:a16="http://schemas.microsoft.com/office/drawing/2014/main" id="{A9607F55-1C84-2371-EADE-F43FAF099CEC}"/>
              </a:ext>
            </a:extLst>
          </p:cNvPr>
          <p:cNvGrpSpPr/>
          <p:nvPr/>
        </p:nvGrpSpPr>
        <p:grpSpPr>
          <a:xfrm>
            <a:off x="5967543" y="2395759"/>
            <a:ext cx="359679" cy="321833"/>
            <a:chOff x="4670239" y="1541599"/>
            <a:chExt cx="359679" cy="321833"/>
          </a:xfrm>
          <a:solidFill>
            <a:schemeClr val="bg2">
              <a:lumMod val="75000"/>
            </a:schemeClr>
          </a:solidFill>
        </p:grpSpPr>
        <p:sp>
          <p:nvSpPr>
            <p:cNvPr id="14" name="Google Shape;9862;p52">
              <a:extLst>
                <a:ext uri="{FF2B5EF4-FFF2-40B4-BE49-F238E27FC236}">
                  <a16:creationId xmlns:a16="http://schemas.microsoft.com/office/drawing/2014/main" id="{FE72BC7B-4650-96FF-95D6-5F255D167F02}"/>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63;p52">
              <a:extLst>
                <a:ext uri="{FF2B5EF4-FFF2-40B4-BE49-F238E27FC236}">
                  <a16:creationId xmlns:a16="http://schemas.microsoft.com/office/drawing/2014/main" id="{D801C2E6-258C-A1FF-12C1-A7DD24294311}"/>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4;p52">
              <a:extLst>
                <a:ext uri="{FF2B5EF4-FFF2-40B4-BE49-F238E27FC236}">
                  <a16:creationId xmlns:a16="http://schemas.microsoft.com/office/drawing/2014/main" id="{59395C9D-D648-794D-9337-39B14201D301}"/>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65;p52">
              <a:extLst>
                <a:ext uri="{FF2B5EF4-FFF2-40B4-BE49-F238E27FC236}">
                  <a16:creationId xmlns:a16="http://schemas.microsoft.com/office/drawing/2014/main" id="{AFFB6C35-0F4A-0AC6-8156-D4193572A3B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66;p52">
              <a:extLst>
                <a:ext uri="{FF2B5EF4-FFF2-40B4-BE49-F238E27FC236}">
                  <a16:creationId xmlns:a16="http://schemas.microsoft.com/office/drawing/2014/main" id="{2259DA39-83AF-2105-A405-42507A0B95B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254;p46">
            <a:extLst>
              <a:ext uri="{FF2B5EF4-FFF2-40B4-BE49-F238E27FC236}">
                <a16:creationId xmlns:a16="http://schemas.microsoft.com/office/drawing/2014/main" id="{E04D6BEC-DE0F-F92A-EA7B-748B083E7390}"/>
              </a:ext>
            </a:extLst>
          </p:cNvPr>
          <p:cNvGrpSpPr/>
          <p:nvPr/>
        </p:nvGrpSpPr>
        <p:grpSpPr>
          <a:xfrm>
            <a:off x="7561084" y="2355490"/>
            <a:ext cx="356164" cy="355815"/>
            <a:chOff x="3040984" y="3681059"/>
            <a:chExt cx="356164" cy="355815"/>
          </a:xfrm>
        </p:grpSpPr>
        <p:sp>
          <p:nvSpPr>
            <p:cNvPr id="20" name="Google Shape;6255;p46">
              <a:extLst>
                <a:ext uri="{FF2B5EF4-FFF2-40B4-BE49-F238E27FC236}">
                  <a16:creationId xmlns:a16="http://schemas.microsoft.com/office/drawing/2014/main" id="{AF0365DF-71F4-04C4-76CA-6BCE581DED22}"/>
                </a:ext>
              </a:extLst>
            </p:cNvPr>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56;p46">
              <a:extLst>
                <a:ext uri="{FF2B5EF4-FFF2-40B4-BE49-F238E27FC236}">
                  <a16:creationId xmlns:a16="http://schemas.microsoft.com/office/drawing/2014/main" id="{D3072E42-ED67-CFCC-1725-FCFF4A5AE129}"/>
                </a:ext>
              </a:extLst>
            </p:cNvPr>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57;p46">
              <a:extLst>
                <a:ext uri="{FF2B5EF4-FFF2-40B4-BE49-F238E27FC236}">
                  <a16:creationId xmlns:a16="http://schemas.microsoft.com/office/drawing/2014/main" id="{6B7C6B0E-D6DE-9A4E-B666-0D447113DBB6}"/>
                </a:ext>
              </a:extLst>
            </p:cNvPr>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2"/>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57" name="Google Shape;357;p22"/>
          <p:cNvSpPr txBox="1">
            <a:spLocks noGrp="1"/>
          </p:cNvSpPr>
          <p:nvPr>
            <p:ph type="ctrTitle"/>
          </p:nvPr>
        </p:nvSpPr>
        <p:spPr>
          <a:xfrm>
            <a:off x="1302985" y="1162206"/>
            <a:ext cx="2222091" cy="339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Recapping the Objective</a:t>
            </a:r>
            <a:endParaRPr dirty="0"/>
          </a:p>
        </p:txBody>
      </p:sp>
      <p:sp>
        <p:nvSpPr>
          <p:cNvPr id="358" name="Google Shape;358;p22"/>
          <p:cNvSpPr txBox="1">
            <a:spLocks noGrp="1"/>
          </p:cNvSpPr>
          <p:nvPr>
            <p:ph type="subTitle" idx="1"/>
          </p:nvPr>
        </p:nvSpPr>
        <p:spPr>
          <a:xfrm>
            <a:off x="600188" y="1406452"/>
            <a:ext cx="3627686" cy="65276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This analysis aimed to explore the factors influencing residential home prices in the US and </a:t>
            </a:r>
            <a:r>
              <a:rPr lang="en-IN" dirty="0"/>
              <a:t>strengthen</a:t>
            </a:r>
            <a:r>
              <a:rPr lang="en" dirty="0"/>
              <a:t> the MECE framework to better understand the dynamics of the housing market.</a:t>
            </a:r>
            <a:endParaRPr dirty="0"/>
          </a:p>
        </p:txBody>
      </p:sp>
      <p:sp>
        <p:nvSpPr>
          <p:cNvPr id="359" name="Google Shape;359;p22"/>
          <p:cNvSpPr txBox="1">
            <a:spLocks noGrp="1"/>
          </p:cNvSpPr>
          <p:nvPr>
            <p:ph type="subTitle" idx="3"/>
          </p:nvPr>
        </p:nvSpPr>
        <p:spPr>
          <a:xfrm>
            <a:off x="1349961" y="3890077"/>
            <a:ext cx="3139716" cy="7935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Identified factors were then organized in a MECE framework. This includes demographics, interest rates, the economy, government policies/subsidies and unidentified factors. </a:t>
            </a:r>
            <a:endParaRPr dirty="0"/>
          </a:p>
        </p:txBody>
      </p:sp>
      <p:sp>
        <p:nvSpPr>
          <p:cNvPr id="360" name="Google Shape;360;p22"/>
          <p:cNvSpPr txBox="1">
            <a:spLocks noGrp="1"/>
          </p:cNvSpPr>
          <p:nvPr>
            <p:ph type="ctrTitle" idx="4"/>
          </p:nvPr>
        </p:nvSpPr>
        <p:spPr>
          <a:xfrm>
            <a:off x="1639719" y="3662192"/>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MECE Framework</a:t>
            </a:r>
            <a:endParaRPr dirty="0"/>
          </a:p>
        </p:txBody>
      </p:sp>
      <p:sp>
        <p:nvSpPr>
          <p:cNvPr id="361" name="Google Shape;361;p22"/>
          <p:cNvSpPr txBox="1">
            <a:spLocks noGrp="1"/>
          </p:cNvSpPr>
          <p:nvPr>
            <p:ph type="subTitle" idx="5"/>
          </p:nvPr>
        </p:nvSpPr>
        <p:spPr>
          <a:xfrm>
            <a:off x="2408903" y="2452282"/>
            <a:ext cx="4336025"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Through statistical analysis and examination of correlations, economic factors like GDP, employment levels and household incomes, demographic factors like population size, and factors like interest rates particularly mortgage rates showed strong correlations with housing prices in the US. These observations align with the factors mentioned in an article published by Investopedia.</a:t>
            </a:r>
            <a:endParaRPr dirty="0"/>
          </a:p>
        </p:txBody>
      </p:sp>
      <p:sp>
        <p:nvSpPr>
          <p:cNvPr id="362" name="Google Shape;362;p22"/>
          <p:cNvSpPr txBox="1">
            <a:spLocks noGrp="1"/>
          </p:cNvSpPr>
          <p:nvPr>
            <p:ph type="ctrTitle" idx="6"/>
          </p:nvPr>
        </p:nvSpPr>
        <p:spPr>
          <a:xfrm>
            <a:off x="3889951" y="2243522"/>
            <a:ext cx="1314402"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Key Findings</a:t>
            </a:r>
            <a:endParaRPr dirty="0"/>
          </a:p>
        </p:txBody>
      </p:sp>
      <p:grpSp>
        <p:nvGrpSpPr>
          <p:cNvPr id="2" name="Google Shape;2494;p39">
            <a:extLst>
              <a:ext uri="{FF2B5EF4-FFF2-40B4-BE49-F238E27FC236}">
                <a16:creationId xmlns:a16="http://schemas.microsoft.com/office/drawing/2014/main" id="{C16D3773-3F50-324F-ED16-C210231DC6F6}"/>
              </a:ext>
            </a:extLst>
          </p:cNvPr>
          <p:cNvGrpSpPr/>
          <p:nvPr/>
        </p:nvGrpSpPr>
        <p:grpSpPr>
          <a:xfrm>
            <a:off x="6681207" y="2691964"/>
            <a:ext cx="2142495" cy="2283584"/>
            <a:chOff x="3103900" y="938525"/>
            <a:chExt cx="1878375" cy="1759475"/>
          </a:xfrm>
        </p:grpSpPr>
        <p:sp>
          <p:nvSpPr>
            <p:cNvPr id="3" name="Google Shape;2495;p39">
              <a:extLst>
                <a:ext uri="{FF2B5EF4-FFF2-40B4-BE49-F238E27FC236}">
                  <a16:creationId xmlns:a16="http://schemas.microsoft.com/office/drawing/2014/main" id="{AE84EEAC-0FC1-18AC-2600-0FA2F1132291}"/>
                </a:ext>
              </a:extLst>
            </p:cNvPr>
            <p:cNvSpPr/>
            <p:nvPr/>
          </p:nvSpPr>
          <p:spPr>
            <a:xfrm>
              <a:off x="3103900" y="2553950"/>
              <a:ext cx="1826225" cy="144050"/>
            </a:xfrm>
            <a:custGeom>
              <a:avLst/>
              <a:gdLst/>
              <a:ahLst/>
              <a:cxnLst/>
              <a:rect l="l" t="t" r="r" b="b"/>
              <a:pathLst>
                <a:path w="73049" h="5762" extrusionOk="0">
                  <a:moveTo>
                    <a:pt x="36525" y="1"/>
                  </a:moveTo>
                  <a:cubicBezTo>
                    <a:pt x="26838" y="1"/>
                    <a:pt x="17549" y="304"/>
                    <a:pt x="10699" y="845"/>
                  </a:cubicBezTo>
                  <a:cubicBezTo>
                    <a:pt x="3850" y="1385"/>
                    <a:pt x="1" y="2118"/>
                    <a:pt x="1" y="2882"/>
                  </a:cubicBezTo>
                  <a:cubicBezTo>
                    <a:pt x="1" y="3646"/>
                    <a:pt x="3850" y="4377"/>
                    <a:pt x="10699" y="4918"/>
                  </a:cubicBezTo>
                  <a:cubicBezTo>
                    <a:pt x="17549" y="5458"/>
                    <a:pt x="26838" y="5761"/>
                    <a:pt x="36525" y="5761"/>
                  </a:cubicBezTo>
                  <a:cubicBezTo>
                    <a:pt x="46212" y="5761"/>
                    <a:pt x="55502" y="5458"/>
                    <a:pt x="62351" y="4918"/>
                  </a:cubicBezTo>
                  <a:cubicBezTo>
                    <a:pt x="69201" y="4377"/>
                    <a:pt x="73048" y="3646"/>
                    <a:pt x="73048" y="2882"/>
                  </a:cubicBezTo>
                  <a:cubicBezTo>
                    <a:pt x="73048" y="2118"/>
                    <a:pt x="69201" y="1385"/>
                    <a:pt x="62351" y="845"/>
                  </a:cubicBezTo>
                  <a:cubicBezTo>
                    <a:pt x="55502" y="304"/>
                    <a:pt x="46212" y="1"/>
                    <a:pt x="36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96;p39">
              <a:extLst>
                <a:ext uri="{FF2B5EF4-FFF2-40B4-BE49-F238E27FC236}">
                  <a16:creationId xmlns:a16="http://schemas.microsoft.com/office/drawing/2014/main" id="{72A152B4-7DEE-941E-E881-98F46CB98CAA}"/>
                </a:ext>
              </a:extLst>
            </p:cNvPr>
            <p:cNvSpPr/>
            <p:nvPr/>
          </p:nvSpPr>
          <p:spPr>
            <a:xfrm>
              <a:off x="3831125" y="2359450"/>
              <a:ext cx="323825" cy="254425"/>
            </a:xfrm>
            <a:custGeom>
              <a:avLst/>
              <a:gdLst/>
              <a:ahLst/>
              <a:cxnLst/>
              <a:rect l="l" t="t" r="r" b="b"/>
              <a:pathLst>
                <a:path w="12953" h="10177" extrusionOk="0">
                  <a:moveTo>
                    <a:pt x="1537" y="1"/>
                  </a:moveTo>
                  <a:lnTo>
                    <a:pt x="1" y="4685"/>
                  </a:lnTo>
                  <a:cubicBezTo>
                    <a:pt x="24" y="4688"/>
                    <a:pt x="55" y="4689"/>
                    <a:pt x="93" y="4689"/>
                  </a:cubicBezTo>
                  <a:cubicBezTo>
                    <a:pt x="125" y="4689"/>
                    <a:pt x="161" y="4688"/>
                    <a:pt x="202" y="4688"/>
                  </a:cubicBezTo>
                  <a:cubicBezTo>
                    <a:pt x="650" y="4688"/>
                    <a:pt x="1610" y="4752"/>
                    <a:pt x="2455" y="6273"/>
                  </a:cubicBezTo>
                  <a:cubicBezTo>
                    <a:pt x="3470" y="8095"/>
                    <a:pt x="4804" y="10173"/>
                    <a:pt x="7047" y="10176"/>
                  </a:cubicBezTo>
                  <a:cubicBezTo>
                    <a:pt x="7048" y="10176"/>
                    <a:pt x="7050" y="10176"/>
                    <a:pt x="7052" y="10176"/>
                  </a:cubicBezTo>
                  <a:cubicBezTo>
                    <a:pt x="9296" y="10176"/>
                    <a:pt x="12667" y="8212"/>
                    <a:pt x="12809" y="6443"/>
                  </a:cubicBezTo>
                  <a:cubicBezTo>
                    <a:pt x="12953" y="4674"/>
                    <a:pt x="8779" y="369"/>
                    <a:pt x="8779" y="369"/>
                  </a:cubicBezTo>
                  <a:lnTo>
                    <a:pt x="1537" y="1"/>
                  </a:ln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97;p39">
              <a:extLst>
                <a:ext uri="{FF2B5EF4-FFF2-40B4-BE49-F238E27FC236}">
                  <a16:creationId xmlns:a16="http://schemas.microsoft.com/office/drawing/2014/main" id="{7545775D-D558-5E90-66AE-F0838187B8A9}"/>
                </a:ext>
              </a:extLst>
            </p:cNvPr>
            <p:cNvSpPr/>
            <p:nvPr/>
          </p:nvSpPr>
          <p:spPr>
            <a:xfrm>
              <a:off x="3866400" y="2388400"/>
              <a:ext cx="287575" cy="223600"/>
            </a:xfrm>
            <a:custGeom>
              <a:avLst/>
              <a:gdLst/>
              <a:ahLst/>
              <a:cxnLst/>
              <a:rect l="l" t="t" r="r" b="b"/>
              <a:pathLst>
                <a:path w="11503" h="8944" extrusionOk="0">
                  <a:moveTo>
                    <a:pt x="8098" y="1"/>
                  </a:moveTo>
                  <a:cubicBezTo>
                    <a:pt x="7807" y="70"/>
                    <a:pt x="7519" y="155"/>
                    <a:pt x="7238" y="258"/>
                  </a:cubicBezTo>
                  <a:cubicBezTo>
                    <a:pt x="0" y="2894"/>
                    <a:pt x="6330" y="8850"/>
                    <a:pt x="6431" y="8944"/>
                  </a:cubicBezTo>
                  <a:cubicBezTo>
                    <a:pt x="8599" y="8577"/>
                    <a:pt x="11271" y="6856"/>
                    <a:pt x="11398" y="5285"/>
                  </a:cubicBezTo>
                  <a:cubicBezTo>
                    <a:pt x="11503" y="3988"/>
                    <a:pt x="9288" y="1328"/>
                    <a:pt x="8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98;p39">
              <a:extLst>
                <a:ext uri="{FF2B5EF4-FFF2-40B4-BE49-F238E27FC236}">
                  <a16:creationId xmlns:a16="http://schemas.microsoft.com/office/drawing/2014/main" id="{36D81272-4FE3-B32E-1F4A-E477A56EB52A}"/>
                </a:ext>
              </a:extLst>
            </p:cNvPr>
            <p:cNvSpPr/>
            <p:nvPr/>
          </p:nvSpPr>
          <p:spPr>
            <a:xfrm>
              <a:off x="3167200" y="2401350"/>
              <a:ext cx="523075" cy="174700"/>
            </a:xfrm>
            <a:custGeom>
              <a:avLst/>
              <a:gdLst/>
              <a:ahLst/>
              <a:cxnLst/>
              <a:rect l="l" t="t" r="r" b="b"/>
              <a:pathLst>
                <a:path w="20923" h="6988" extrusionOk="0">
                  <a:moveTo>
                    <a:pt x="6526" y="1"/>
                  </a:moveTo>
                  <a:cubicBezTo>
                    <a:pt x="6491" y="1"/>
                    <a:pt x="6457" y="1"/>
                    <a:pt x="6421" y="1"/>
                  </a:cubicBezTo>
                  <a:cubicBezTo>
                    <a:pt x="3622" y="9"/>
                    <a:pt x="1485" y="1683"/>
                    <a:pt x="743" y="2873"/>
                  </a:cubicBezTo>
                  <a:cubicBezTo>
                    <a:pt x="0" y="4062"/>
                    <a:pt x="2540" y="6157"/>
                    <a:pt x="5446" y="6717"/>
                  </a:cubicBezTo>
                  <a:cubicBezTo>
                    <a:pt x="6467" y="6913"/>
                    <a:pt x="7403" y="6988"/>
                    <a:pt x="8300" y="6988"/>
                  </a:cubicBezTo>
                  <a:cubicBezTo>
                    <a:pt x="9955" y="6988"/>
                    <a:pt x="11475" y="6734"/>
                    <a:pt x="13144" y="6525"/>
                  </a:cubicBezTo>
                  <a:cubicBezTo>
                    <a:pt x="13571" y="6472"/>
                    <a:pt x="14037" y="6457"/>
                    <a:pt x="14518" y="6457"/>
                  </a:cubicBezTo>
                  <a:cubicBezTo>
                    <a:pt x="15142" y="6457"/>
                    <a:pt x="15793" y="6482"/>
                    <a:pt x="16425" y="6482"/>
                  </a:cubicBezTo>
                  <a:cubicBezTo>
                    <a:pt x="18242" y="6482"/>
                    <a:pt x="19899" y="6273"/>
                    <a:pt x="20290" y="4651"/>
                  </a:cubicBezTo>
                  <a:cubicBezTo>
                    <a:pt x="20923" y="2030"/>
                    <a:pt x="13990" y="621"/>
                    <a:pt x="13990" y="621"/>
                  </a:cubicBezTo>
                  <a:cubicBezTo>
                    <a:pt x="13990" y="621"/>
                    <a:pt x="12550" y="459"/>
                    <a:pt x="11045" y="378"/>
                  </a:cubicBezTo>
                  <a:cubicBezTo>
                    <a:pt x="9560" y="297"/>
                    <a:pt x="9227" y="1"/>
                    <a:pt x="6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99;p39">
              <a:extLst>
                <a:ext uri="{FF2B5EF4-FFF2-40B4-BE49-F238E27FC236}">
                  <a16:creationId xmlns:a16="http://schemas.microsoft.com/office/drawing/2014/main" id="{A2E6B63B-2494-EB05-2868-D5A568957887}"/>
                </a:ext>
              </a:extLst>
            </p:cNvPr>
            <p:cNvSpPr/>
            <p:nvPr/>
          </p:nvSpPr>
          <p:spPr>
            <a:xfrm>
              <a:off x="3167200" y="2401700"/>
              <a:ext cx="220200" cy="172275"/>
            </a:xfrm>
            <a:custGeom>
              <a:avLst/>
              <a:gdLst/>
              <a:ahLst/>
              <a:cxnLst/>
              <a:rect l="l" t="t" r="r" b="b"/>
              <a:pathLst>
                <a:path w="8808" h="6891" extrusionOk="0">
                  <a:moveTo>
                    <a:pt x="6087" y="1"/>
                  </a:moveTo>
                  <a:cubicBezTo>
                    <a:pt x="3455" y="134"/>
                    <a:pt x="1454" y="1717"/>
                    <a:pt x="743" y="2859"/>
                  </a:cubicBezTo>
                  <a:cubicBezTo>
                    <a:pt x="0" y="4048"/>
                    <a:pt x="2540" y="6143"/>
                    <a:pt x="5446" y="6703"/>
                  </a:cubicBezTo>
                  <a:cubicBezTo>
                    <a:pt x="5886" y="6787"/>
                    <a:pt x="6308" y="6847"/>
                    <a:pt x="6721" y="6890"/>
                  </a:cubicBezTo>
                  <a:cubicBezTo>
                    <a:pt x="8808" y="4773"/>
                    <a:pt x="7170" y="1660"/>
                    <a:pt x="6087" y="1"/>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0;p39">
              <a:extLst>
                <a:ext uri="{FF2B5EF4-FFF2-40B4-BE49-F238E27FC236}">
                  <a16:creationId xmlns:a16="http://schemas.microsoft.com/office/drawing/2014/main" id="{8FD806E6-2B37-A847-23AB-FBBCF95A0FA1}"/>
                </a:ext>
              </a:extLst>
            </p:cNvPr>
            <p:cNvSpPr/>
            <p:nvPr/>
          </p:nvSpPr>
          <p:spPr>
            <a:xfrm>
              <a:off x="3226775" y="1451375"/>
              <a:ext cx="540675" cy="154975"/>
            </a:xfrm>
            <a:custGeom>
              <a:avLst/>
              <a:gdLst/>
              <a:ahLst/>
              <a:cxnLst/>
              <a:rect l="l" t="t" r="r" b="b"/>
              <a:pathLst>
                <a:path w="21627" h="6199" extrusionOk="0">
                  <a:moveTo>
                    <a:pt x="1423" y="0"/>
                  </a:moveTo>
                  <a:lnTo>
                    <a:pt x="1" y="583"/>
                  </a:lnTo>
                  <a:lnTo>
                    <a:pt x="7629" y="6199"/>
                  </a:lnTo>
                  <a:lnTo>
                    <a:pt x="21626" y="2688"/>
                  </a:lnTo>
                  <a:lnTo>
                    <a:pt x="21469" y="1202"/>
                  </a:lnTo>
                  <a:cubicBezTo>
                    <a:pt x="21469" y="1202"/>
                    <a:pt x="13979" y="1949"/>
                    <a:pt x="11025" y="2263"/>
                  </a:cubicBezTo>
                  <a:cubicBezTo>
                    <a:pt x="8072" y="2577"/>
                    <a:pt x="7935" y="4582"/>
                    <a:pt x="7935" y="4582"/>
                  </a:cubicBezTo>
                  <a:lnTo>
                    <a:pt x="7369" y="2999"/>
                  </a:lnTo>
                  <a:cubicBezTo>
                    <a:pt x="6802" y="1417"/>
                    <a:pt x="1423" y="0"/>
                    <a:pt x="1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1;p39">
              <a:extLst>
                <a:ext uri="{FF2B5EF4-FFF2-40B4-BE49-F238E27FC236}">
                  <a16:creationId xmlns:a16="http://schemas.microsoft.com/office/drawing/2014/main" id="{ADB547F5-06C1-7648-36C9-354B805B1004}"/>
                </a:ext>
              </a:extLst>
            </p:cNvPr>
            <p:cNvSpPr/>
            <p:nvPr/>
          </p:nvSpPr>
          <p:spPr>
            <a:xfrm>
              <a:off x="3779100" y="1847225"/>
              <a:ext cx="195100" cy="281550"/>
            </a:xfrm>
            <a:custGeom>
              <a:avLst/>
              <a:gdLst/>
              <a:ahLst/>
              <a:cxnLst/>
              <a:rect l="l" t="t" r="r" b="b"/>
              <a:pathLst>
                <a:path w="7804" h="11262" extrusionOk="0">
                  <a:moveTo>
                    <a:pt x="4819" y="1"/>
                  </a:moveTo>
                  <a:cubicBezTo>
                    <a:pt x="4819" y="1"/>
                    <a:pt x="1935" y="5976"/>
                    <a:pt x="1749" y="7088"/>
                  </a:cubicBezTo>
                  <a:cubicBezTo>
                    <a:pt x="1564" y="8200"/>
                    <a:pt x="0" y="11262"/>
                    <a:pt x="0" y="11262"/>
                  </a:cubicBezTo>
                  <a:lnTo>
                    <a:pt x="7488" y="10846"/>
                  </a:lnTo>
                  <a:lnTo>
                    <a:pt x="7804" y="1530"/>
                  </a:lnTo>
                  <a:lnTo>
                    <a:pt x="4819"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2;p39">
              <a:extLst>
                <a:ext uri="{FF2B5EF4-FFF2-40B4-BE49-F238E27FC236}">
                  <a16:creationId xmlns:a16="http://schemas.microsoft.com/office/drawing/2014/main" id="{A811950F-EAE6-2313-7E57-74968A825186}"/>
                </a:ext>
              </a:extLst>
            </p:cNvPr>
            <p:cNvSpPr/>
            <p:nvPr/>
          </p:nvSpPr>
          <p:spPr>
            <a:xfrm>
              <a:off x="3151575" y="1884825"/>
              <a:ext cx="951650" cy="607175"/>
            </a:xfrm>
            <a:custGeom>
              <a:avLst/>
              <a:gdLst/>
              <a:ahLst/>
              <a:cxnLst/>
              <a:rect l="l" t="t" r="r" b="b"/>
              <a:pathLst>
                <a:path w="38066" h="24287" extrusionOk="0">
                  <a:moveTo>
                    <a:pt x="7036" y="1"/>
                  </a:moveTo>
                  <a:cubicBezTo>
                    <a:pt x="7024" y="1"/>
                    <a:pt x="7013" y="1"/>
                    <a:pt x="7002" y="1"/>
                  </a:cubicBezTo>
                  <a:cubicBezTo>
                    <a:pt x="3800" y="69"/>
                    <a:pt x="1937" y="461"/>
                    <a:pt x="998" y="3323"/>
                  </a:cubicBezTo>
                  <a:cubicBezTo>
                    <a:pt x="58" y="6186"/>
                    <a:pt x="1" y="8762"/>
                    <a:pt x="5738" y="12047"/>
                  </a:cubicBezTo>
                  <a:cubicBezTo>
                    <a:pt x="11474" y="15331"/>
                    <a:pt x="27013" y="24287"/>
                    <a:pt x="27013" y="24287"/>
                  </a:cubicBezTo>
                  <a:cubicBezTo>
                    <a:pt x="27013" y="24287"/>
                    <a:pt x="27897" y="20141"/>
                    <a:pt x="30628" y="20094"/>
                  </a:cubicBezTo>
                  <a:cubicBezTo>
                    <a:pt x="30671" y="20094"/>
                    <a:pt x="30715" y="20093"/>
                    <a:pt x="30758" y="20093"/>
                  </a:cubicBezTo>
                  <a:cubicBezTo>
                    <a:pt x="33505" y="20093"/>
                    <a:pt x="38065" y="21455"/>
                    <a:pt x="38065" y="21455"/>
                  </a:cubicBezTo>
                  <a:lnTo>
                    <a:pt x="27732" y="9708"/>
                  </a:lnTo>
                  <a:cubicBezTo>
                    <a:pt x="26686" y="9490"/>
                    <a:pt x="10319" y="1"/>
                    <a:pt x="7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3;p39">
              <a:extLst>
                <a:ext uri="{FF2B5EF4-FFF2-40B4-BE49-F238E27FC236}">
                  <a16:creationId xmlns:a16="http://schemas.microsoft.com/office/drawing/2014/main" id="{AFB49745-47D2-E936-09B7-728AFE45E787}"/>
                </a:ext>
              </a:extLst>
            </p:cNvPr>
            <p:cNvSpPr/>
            <p:nvPr/>
          </p:nvSpPr>
          <p:spPr>
            <a:xfrm>
              <a:off x="3154950" y="1886400"/>
              <a:ext cx="174450" cy="224250"/>
            </a:xfrm>
            <a:custGeom>
              <a:avLst/>
              <a:gdLst/>
              <a:ahLst/>
              <a:cxnLst/>
              <a:rect l="l" t="t" r="r" b="b"/>
              <a:pathLst>
                <a:path w="6978" h="8970" extrusionOk="0">
                  <a:moveTo>
                    <a:pt x="5520" y="0"/>
                  </a:moveTo>
                  <a:cubicBezTo>
                    <a:pt x="3132" y="181"/>
                    <a:pt x="1661" y="827"/>
                    <a:pt x="863" y="3260"/>
                  </a:cubicBezTo>
                  <a:cubicBezTo>
                    <a:pt x="229" y="5192"/>
                    <a:pt x="0" y="6993"/>
                    <a:pt x="1678" y="8970"/>
                  </a:cubicBezTo>
                  <a:cubicBezTo>
                    <a:pt x="3440" y="7799"/>
                    <a:pt x="6978" y="4726"/>
                    <a:pt x="5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04;p39">
              <a:extLst>
                <a:ext uri="{FF2B5EF4-FFF2-40B4-BE49-F238E27FC236}">
                  <a16:creationId xmlns:a16="http://schemas.microsoft.com/office/drawing/2014/main" id="{3ED64E7E-97EB-4E7E-79FA-E14860717F36}"/>
                </a:ext>
              </a:extLst>
            </p:cNvPr>
            <p:cNvSpPr/>
            <p:nvPr/>
          </p:nvSpPr>
          <p:spPr>
            <a:xfrm>
              <a:off x="3642275" y="1989225"/>
              <a:ext cx="142575" cy="32400"/>
            </a:xfrm>
            <a:custGeom>
              <a:avLst/>
              <a:gdLst/>
              <a:ahLst/>
              <a:cxnLst/>
              <a:rect l="l" t="t" r="r" b="b"/>
              <a:pathLst>
                <a:path w="5703" h="1296" extrusionOk="0">
                  <a:moveTo>
                    <a:pt x="5590" y="0"/>
                  </a:moveTo>
                  <a:cubicBezTo>
                    <a:pt x="5590" y="0"/>
                    <a:pt x="5589" y="1"/>
                    <a:pt x="5588" y="1"/>
                  </a:cubicBezTo>
                  <a:cubicBezTo>
                    <a:pt x="5447" y="16"/>
                    <a:pt x="0" y="584"/>
                    <a:pt x="0" y="584"/>
                  </a:cubicBezTo>
                  <a:cubicBezTo>
                    <a:pt x="0" y="584"/>
                    <a:pt x="2607" y="1296"/>
                    <a:pt x="3339" y="1296"/>
                  </a:cubicBezTo>
                  <a:cubicBezTo>
                    <a:pt x="3414" y="1296"/>
                    <a:pt x="3469" y="1288"/>
                    <a:pt x="3500" y="1272"/>
                  </a:cubicBezTo>
                  <a:cubicBezTo>
                    <a:pt x="3833" y="1095"/>
                    <a:pt x="5702" y="0"/>
                    <a:pt x="5590"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05;p39">
              <a:extLst>
                <a:ext uri="{FF2B5EF4-FFF2-40B4-BE49-F238E27FC236}">
                  <a16:creationId xmlns:a16="http://schemas.microsoft.com/office/drawing/2014/main" id="{56ECB739-460A-242C-B89D-4947DB7ECCD6}"/>
                </a:ext>
              </a:extLst>
            </p:cNvPr>
            <p:cNvSpPr/>
            <p:nvPr/>
          </p:nvSpPr>
          <p:spPr>
            <a:xfrm>
              <a:off x="3921250" y="1258725"/>
              <a:ext cx="145775" cy="139750"/>
            </a:xfrm>
            <a:custGeom>
              <a:avLst/>
              <a:gdLst/>
              <a:ahLst/>
              <a:cxnLst/>
              <a:rect l="l" t="t" r="r" b="b"/>
              <a:pathLst>
                <a:path w="5831" h="5590" extrusionOk="0">
                  <a:moveTo>
                    <a:pt x="1631" y="0"/>
                  </a:moveTo>
                  <a:cubicBezTo>
                    <a:pt x="1591" y="183"/>
                    <a:pt x="935" y="3413"/>
                    <a:pt x="253" y="4876"/>
                  </a:cubicBezTo>
                  <a:cubicBezTo>
                    <a:pt x="0" y="5419"/>
                    <a:pt x="600" y="5590"/>
                    <a:pt x="1455" y="5590"/>
                  </a:cubicBezTo>
                  <a:cubicBezTo>
                    <a:pt x="2903" y="5590"/>
                    <a:pt x="5084" y="5099"/>
                    <a:pt x="5084" y="5099"/>
                  </a:cubicBezTo>
                  <a:lnTo>
                    <a:pt x="5831" y="385"/>
                  </a:lnTo>
                  <a:lnTo>
                    <a:pt x="1631" y="0"/>
                  </a:lnTo>
                  <a:close/>
                </a:path>
              </a:pathLst>
            </a:custGeom>
            <a:solidFill>
              <a:srgbClr val="64B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06;p39">
              <a:extLst>
                <a:ext uri="{FF2B5EF4-FFF2-40B4-BE49-F238E27FC236}">
                  <a16:creationId xmlns:a16="http://schemas.microsoft.com/office/drawing/2014/main" id="{243A24C5-0C7E-7CFF-A033-EBBA86716597}"/>
                </a:ext>
              </a:extLst>
            </p:cNvPr>
            <p:cNvSpPr/>
            <p:nvPr/>
          </p:nvSpPr>
          <p:spPr>
            <a:xfrm>
              <a:off x="3911675" y="968500"/>
              <a:ext cx="403800" cy="345375"/>
            </a:xfrm>
            <a:custGeom>
              <a:avLst/>
              <a:gdLst/>
              <a:ahLst/>
              <a:cxnLst/>
              <a:rect l="l" t="t" r="r" b="b"/>
              <a:pathLst>
                <a:path w="16152" h="13815" extrusionOk="0">
                  <a:moveTo>
                    <a:pt x="7086" y="0"/>
                  </a:moveTo>
                  <a:cubicBezTo>
                    <a:pt x="6829" y="0"/>
                    <a:pt x="6578" y="27"/>
                    <a:pt x="6336" y="82"/>
                  </a:cubicBezTo>
                  <a:cubicBezTo>
                    <a:pt x="6336" y="82"/>
                    <a:pt x="6310" y="81"/>
                    <a:pt x="6260" y="81"/>
                  </a:cubicBezTo>
                  <a:cubicBezTo>
                    <a:pt x="5682" y="81"/>
                    <a:pt x="1964" y="173"/>
                    <a:pt x="1022" y="2513"/>
                  </a:cubicBezTo>
                  <a:cubicBezTo>
                    <a:pt x="0" y="5054"/>
                    <a:pt x="68" y="13157"/>
                    <a:pt x="3109" y="13713"/>
                  </a:cubicBezTo>
                  <a:cubicBezTo>
                    <a:pt x="3491" y="13782"/>
                    <a:pt x="3856" y="13814"/>
                    <a:pt x="4205" y="13814"/>
                  </a:cubicBezTo>
                  <a:cubicBezTo>
                    <a:pt x="6634" y="13814"/>
                    <a:pt x="8303" y="12267"/>
                    <a:pt x="9732" y="11144"/>
                  </a:cubicBezTo>
                  <a:cubicBezTo>
                    <a:pt x="16151" y="6093"/>
                    <a:pt x="10975" y="0"/>
                    <a:pt x="7086"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07;p39">
              <a:extLst>
                <a:ext uri="{FF2B5EF4-FFF2-40B4-BE49-F238E27FC236}">
                  <a16:creationId xmlns:a16="http://schemas.microsoft.com/office/drawing/2014/main" id="{C49DADE3-599F-00B9-D39A-D70C80A67319}"/>
                </a:ext>
              </a:extLst>
            </p:cNvPr>
            <p:cNvSpPr/>
            <p:nvPr/>
          </p:nvSpPr>
          <p:spPr>
            <a:xfrm>
              <a:off x="4007600" y="1179425"/>
              <a:ext cx="191300" cy="233175"/>
            </a:xfrm>
            <a:custGeom>
              <a:avLst/>
              <a:gdLst/>
              <a:ahLst/>
              <a:cxnLst/>
              <a:rect l="l" t="t" r="r" b="b"/>
              <a:pathLst>
                <a:path w="7652" h="9327" extrusionOk="0">
                  <a:moveTo>
                    <a:pt x="4647" y="1"/>
                  </a:moveTo>
                  <a:lnTo>
                    <a:pt x="0" y="2594"/>
                  </a:lnTo>
                  <a:cubicBezTo>
                    <a:pt x="0" y="2594"/>
                    <a:pt x="1729" y="5633"/>
                    <a:pt x="696" y="7860"/>
                  </a:cubicBezTo>
                  <a:cubicBezTo>
                    <a:pt x="185" y="8960"/>
                    <a:pt x="793" y="9327"/>
                    <a:pt x="1829" y="9327"/>
                  </a:cubicBezTo>
                  <a:cubicBezTo>
                    <a:pt x="3892" y="9327"/>
                    <a:pt x="7652" y="7874"/>
                    <a:pt x="7652" y="7874"/>
                  </a:cubicBezTo>
                  <a:lnTo>
                    <a:pt x="4647" y="1"/>
                  </a:ln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08;p39">
              <a:extLst>
                <a:ext uri="{FF2B5EF4-FFF2-40B4-BE49-F238E27FC236}">
                  <a16:creationId xmlns:a16="http://schemas.microsoft.com/office/drawing/2014/main" id="{4C0ECABB-2D9F-A766-9DD4-2A7D7DF5AB48}"/>
                </a:ext>
              </a:extLst>
            </p:cNvPr>
            <p:cNvSpPr/>
            <p:nvPr/>
          </p:nvSpPr>
          <p:spPr>
            <a:xfrm>
              <a:off x="3915425" y="1337400"/>
              <a:ext cx="359075" cy="318575"/>
            </a:xfrm>
            <a:custGeom>
              <a:avLst/>
              <a:gdLst/>
              <a:ahLst/>
              <a:cxnLst/>
              <a:rect l="l" t="t" r="r" b="b"/>
              <a:pathLst>
                <a:path w="14363" h="12743" extrusionOk="0">
                  <a:moveTo>
                    <a:pt x="14362" y="0"/>
                  </a:moveTo>
                  <a:lnTo>
                    <a:pt x="9056" y="223"/>
                  </a:lnTo>
                  <a:lnTo>
                    <a:pt x="5229" y="220"/>
                  </a:lnTo>
                  <a:lnTo>
                    <a:pt x="2258" y="535"/>
                  </a:lnTo>
                  <a:cubicBezTo>
                    <a:pt x="2258" y="535"/>
                    <a:pt x="0" y="6924"/>
                    <a:pt x="1957" y="11840"/>
                  </a:cubicBezTo>
                  <a:cubicBezTo>
                    <a:pt x="2207" y="12469"/>
                    <a:pt x="2596" y="12743"/>
                    <a:pt x="3085" y="12743"/>
                  </a:cubicBezTo>
                  <a:cubicBezTo>
                    <a:pt x="6416" y="12743"/>
                    <a:pt x="14362" y="0"/>
                    <a:pt x="14362"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09;p39">
              <a:extLst>
                <a:ext uri="{FF2B5EF4-FFF2-40B4-BE49-F238E27FC236}">
                  <a16:creationId xmlns:a16="http://schemas.microsoft.com/office/drawing/2014/main" id="{A96A4604-C715-AB9E-DB48-B18A74CE86F4}"/>
                </a:ext>
              </a:extLst>
            </p:cNvPr>
            <p:cNvSpPr/>
            <p:nvPr/>
          </p:nvSpPr>
          <p:spPr>
            <a:xfrm>
              <a:off x="3744925" y="1328450"/>
              <a:ext cx="770200" cy="565500"/>
            </a:xfrm>
            <a:custGeom>
              <a:avLst/>
              <a:gdLst/>
              <a:ahLst/>
              <a:cxnLst/>
              <a:rect l="l" t="t" r="r" b="b"/>
              <a:pathLst>
                <a:path w="30808" h="22620" extrusionOk="0">
                  <a:moveTo>
                    <a:pt x="18105" y="0"/>
                  </a:moveTo>
                  <a:cubicBezTo>
                    <a:pt x="17747" y="0"/>
                    <a:pt x="17507" y="9"/>
                    <a:pt x="17424" y="9"/>
                  </a:cubicBezTo>
                  <a:cubicBezTo>
                    <a:pt x="17414" y="9"/>
                    <a:pt x="17406" y="9"/>
                    <a:pt x="17401" y="9"/>
                  </a:cubicBezTo>
                  <a:lnTo>
                    <a:pt x="15318" y="3527"/>
                  </a:lnTo>
                  <a:cubicBezTo>
                    <a:pt x="14879" y="4269"/>
                    <a:pt x="14142" y="4622"/>
                    <a:pt x="13409" y="4622"/>
                  </a:cubicBezTo>
                  <a:cubicBezTo>
                    <a:pt x="12485" y="4622"/>
                    <a:pt x="11568" y="4062"/>
                    <a:pt x="11262" y="3020"/>
                  </a:cubicBezTo>
                  <a:lnTo>
                    <a:pt x="10591" y="733"/>
                  </a:lnTo>
                  <a:cubicBezTo>
                    <a:pt x="0" y="1108"/>
                    <a:pt x="1550" y="8835"/>
                    <a:pt x="1550" y="8835"/>
                  </a:cubicBezTo>
                  <a:lnTo>
                    <a:pt x="4258" y="14465"/>
                  </a:lnTo>
                  <a:lnTo>
                    <a:pt x="3251" y="20433"/>
                  </a:lnTo>
                  <a:lnTo>
                    <a:pt x="20879" y="21430"/>
                  </a:lnTo>
                  <a:lnTo>
                    <a:pt x="21626" y="21206"/>
                  </a:lnTo>
                  <a:cubicBezTo>
                    <a:pt x="21755" y="21200"/>
                    <a:pt x="21881" y="21197"/>
                    <a:pt x="22005" y="21197"/>
                  </a:cubicBezTo>
                  <a:cubicBezTo>
                    <a:pt x="24737" y="21197"/>
                    <a:pt x="26221" y="22620"/>
                    <a:pt x="26221" y="22620"/>
                  </a:cubicBezTo>
                  <a:cubicBezTo>
                    <a:pt x="26221" y="22620"/>
                    <a:pt x="30807" y="10472"/>
                    <a:pt x="28582" y="4971"/>
                  </a:cubicBezTo>
                  <a:cubicBezTo>
                    <a:pt x="26704" y="330"/>
                    <a:pt x="20265" y="0"/>
                    <a:pt x="1810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0;p39">
              <a:extLst>
                <a:ext uri="{FF2B5EF4-FFF2-40B4-BE49-F238E27FC236}">
                  <a16:creationId xmlns:a16="http://schemas.microsoft.com/office/drawing/2014/main" id="{4FCB7D10-E00A-E074-B4C5-BB1A92B4CCAF}"/>
                </a:ext>
              </a:extLst>
            </p:cNvPr>
            <p:cNvSpPr/>
            <p:nvPr/>
          </p:nvSpPr>
          <p:spPr>
            <a:xfrm>
              <a:off x="3208075" y="1457175"/>
              <a:ext cx="761725" cy="551400"/>
            </a:xfrm>
            <a:custGeom>
              <a:avLst/>
              <a:gdLst/>
              <a:ahLst/>
              <a:cxnLst/>
              <a:rect l="l" t="t" r="r" b="b"/>
              <a:pathLst>
                <a:path w="30469" h="22056" extrusionOk="0">
                  <a:moveTo>
                    <a:pt x="0" y="0"/>
                  </a:moveTo>
                  <a:lnTo>
                    <a:pt x="7858" y="17069"/>
                  </a:lnTo>
                  <a:lnTo>
                    <a:pt x="14891" y="21334"/>
                  </a:lnTo>
                  <a:cubicBezTo>
                    <a:pt x="15354" y="21911"/>
                    <a:pt x="15895" y="22056"/>
                    <a:pt x="16320" y="22056"/>
                  </a:cubicBezTo>
                  <a:cubicBezTo>
                    <a:pt x="16746" y="22056"/>
                    <a:pt x="17056" y="21911"/>
                    <a:pt x="17056" y="21911"/>
                  </a:cubicBezTo>
                  <a:lnTo>
                    <a:pt x="30469" y="20483"/>
                  </a:lnTo>
                  <a:lnTo>
                    <a:pt x="22783" y="1516"/>
                  </a:lnTo>
                  <a:cubicBezTo>
                    <a:pt x="22783" y="1516"/>
                    <a:pt x="9870" y="2782"/>
                    <a:pt x="9033" y="3291"/>
                  </a:cubicBezTo>
                  <a:cubicBezTo>
                    <a:pt x="8452" y="3644"/>
                    <a:pt x="8112" y="3757"/>
                    <a:pt x="7890" y="3757"/>
                  </a:cubicBezTo>
                  <a:cubicBezTo>
                    <a:pt x="7568" y="3757"/>
                    <a:pt x="7498" y="3517"/>
                    <a:pt x="7302" y="3430"/>
                  </a:cubicBezTo>
                  <a:cubicBezTo>
                    <a:pt x="6975" y="3287"/>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1;p39">
              <a:extLst>
                <a:ext uri="{FF2B5EF4-FFF2-40B4-BE49-F238E27FC236}">
                  <a16:creationId xmlns:a16="http://schemas.microsoft.com/office/drawing/2014/main" id="{28346B68-F966-BE13-54DF-D7AE49F47010}"/>
                </a:ext>
              </a:extLst>
            </p:cNvPr>
            <p:cNvSpPr/>
            <p:nvPr/>
          </p:nvSpPr>
          <p:spPr>
            <a:xfrm>
              <a:off x="3713075" y="1751525"/>
              <a:ext cx="687375" cy="299550"/>
            </a:xfrm>
            <a:custGeom>
              <a:avLst/>
              <a:gdLst/>
              <a:ahLst/>
              <a:cxnLst/>
              <a:rect l="l" t="t" r="r" b="b"/>
              <a:pathLst>
                <a:path w="27495" h="11982" extrusionOk="0">
                  <a:moveTo>
                    <a:pt x="1637" y="0"/>
                  </a:moveTo>
                  <a:cubicBezTo>
                    <a:pt x="0" y="0"/>
                    <a:pt x="1452" y="959"/>
                    <a:pt x="1743" y="1783"/>
                  </a:cubicBezTo>
                  <a:cubicBezTo>
                    <a:pt x="2063" y="2689"/>
                    <a:pt x="3186" y="4404"/>
                    <a:pt x="3682" y="5291"/>
                  </a:cubicBezTo>
                  <a:cubicBezTo>
                    <a:pt x="4180" y="6179"/>
                    <a:pt x="3902" y="6192"/>
                    <a:pt x="6133" y="6451"/>
                  </a:cubicBezTo>
                  <a:cubicBezTo>
                    <a:pt x="6531" y="6498"/>
                    <a:pt x="6872" y="6517"/>
                    <a:pt x="7169" y="6517"/>
                  </a:cubicBezTo>
                  <a:cubicBezTo>
                    <a:pt x="8463" y="6517"/>
                    <a:pt x="8926" y="6147"/>
                    <a:pt x="9715" y="6026"/>
                  </a:cubicBezTo>
                  <a:cubicBezTo>
                    <a:pt x="9728" y="6024"/>
                    <a:pt x="9743" y="6023"/>
                    <a:pt x="9759" y="6023"/>
                  </a:cubicBezTo>
                  <a:cubicBezTo>
                    <a:pt x="10947" y="6023"/>
                    <a:pt x="20562" y="11255"/>
                    <a:pt x="23726" y="11933"/>
                  </a:cubicBezTo>
                  <a:cubicBezTo>
                    <a:pt x="23878" y="11966"/>
                    <a:pt x="24024" y="11982"/>
                    <a:pt x="24164" y="11982"/>
                  </a:cubicBezTo>
                  <a:cubicBezTo>
                    <a:pt x="26985" y="11982"/>
                    <a:pt x="27495" y="5697"/>
                    <a:pt x="27495" y="5697"/>
                  </a:cubicBezTo>
                  <a:cubicBezTo>
                    <a:pt x="26482" y="4178"/>
                    <a:pt x="24720" y="3812"/>
                    <a:pt x="23564" y="3748"/>
                  </a:cubicBezTo>
                  <a:cubicBezTo>
                    <a:pt x="23498" y="3744"/>
                    <a:pt x="23433" y="3743"/>
                    <a:pt x="23367" y="3743"/>
                  </a:cubicBezTo>
                  <a:cubicBezTo>
                    <a:pt x="22939" y="3743"/>
                    <a:pt x="22514" y="3822"/>
                    <a:pt x="22125" y="3994"/>
                  </a:cubicBezTo>
                  <a:cubicBezTo>
                    <a:pt x="21780" y="4146"/>
                    <a:pt x="21051" y="4321"/>
                    <a:pt x="19526" y="4321"/>
                  </a:cubicBezTo>
                  <a:cubicBezTo>
                    <a:pt x="19098" y="4321"/>
                    <a:pt x="18608" y="4307"/>
                    <a:pt x="18046" y="4275"/>
                  </a:cubicBezTo>
                  <a:cubicBezTo>
                    <a:pt x="14447" y="4071"/>
                    <a:pt x="11595" y="3511"/>
                    <a:pt x="8526" y="2002"/>
                  </a:cubicBezTo>
                  <a:cubicBezTo>
                    <a:pt x="5456" y="493"/>
                    <a:pt x="4758" y="253"/>
                    <a:pt x="2228" y="30"/>
                  </a:cubicBezTo>
                  <a:cubicBezTo>
                    <a:pt x="1997" y="10"/>
                    <a:pt x="1802" y="0"/>
                    <a:pt x="1637"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2;p39">
              <a:extLst>
                <a:ext uri="{FF2B5EF4-FFF2-40B4-BE49-F238E27FC236}">
                  <a16:creationId xmlns:a16="http://schemas.microsoft.com/office/drawing/2014/main" id="{0A20AF4F-FD80-8AB7-3E13-6FAE11FE9EFE}"/>
                </a:ext>
              </a:extLst>
            </p:cNvPr>
            <p:cNvSpPr/>
            <p:nvPr/>
          </p:nvSpPr>
          <p:spPr>
            <a:xfrm>
              <a:off x="3892025" y="938525"/>
              <a:ext cx="601875" cy="545700"/>
            </a:xfrm>
            <a:custGeom>
              <a:avLst/>
              <a:gdLst/>
              <a:ahLst/>
              <a:cxnLst/>
              <a:rect l="l" t="t" r="r" b="b"/>
              <a:pathLst>
                <a:path w="24075" h="21828" extrusionOk="0">
                  <a:moveTo>
                    <a:pt x="8964" y="1"/>
                  </a:moveTo>
                  <a:cubicBezTo>
                    <a:pt x="8834" y="1"/>
                    <a:pt x="8703" y="5"/>
                    <a:pt x="8570" y="14"/>
                  </a:cubicBezTo>
                  <a:cubicBezTo>
                    <a:pt x="3909" y="332"/>
                    <a:pt x="1" y="1686"/>
                    <a:pt x="1246" y="6907"/>
                  </a:cubicBezTo>
                  <a:lnTo>
                    <a:pt x="4221" y="3270"/>
                  </a:lnTo>
                  <a:cubicBezTo>
                    <a:pt x="4221" y="3270"/>
                    <a:pt x="5740" y="7031"/>
                    <a:pt x="7291" y="7043"/>
                  </a:cubicBezTo>
                  <a:cubicBezTo>
                    <a:pt x="8688" y="7056"/>
                    <a:pt x="8754" y="9085"/>
                    <a:pt x="9316" y="9085"/>
                  </a:cubicBezTo>
                  <a:cubicBezTo>
                    <a:pt x="9379" y="9085"/>
                    <a:pt x="9448" y="9060"/>
                    <a:pt x="9525" y="9004"/>
                  </a:cubicBezTo>
                  <a:cubicBezTo>
                    <a:pt x="10091" y="8596"/>
                    <a:pt x="10309" y="8479"/>
                    <a:pt x="10739" y="8479"/>
                  </a:cubicBezTo>
                  <a:cubicBezTo>
                    <a:pt x="10895" y="8479"/>
                    <a:pt x="11080" y="8495"/>
                    <a:pt x="11319" y="8517"/>
                  </a:cubicBezTo>
                  <a:cubicBezTo>
                    <a:pt x="12216" y="8599"/>
                    <a:pt x="12635" y="10872"/>
                    <a:pt x="10252" y="11364"/>
                  </a:cubicBezTo>
                  <a:cubicBezTo>
                    <a:pt x="10252" y="11364"/>
                    <a:pt x="9596" y="11908"/>
                    <a:pt x="10022" y="13111"/>
                  </a:cubicBezTo>
                  <a:cubicBezTo>
                    <a:pt x="10447" y="14313"/>
                    <a:pt x="11472" y="14415"/>
                    <a:pt x="10832" y="16764"/>
                  </a:cubicBezTo>
                  <a:cubicBezTo>
                    <a:pt x="10317" y="18651"/>
                    <a:pt x="10395" y="21827"/>
                    <a:pt x="12537" y="21827"/>
                  </a:cubicBezTo>
                  <a:cubicBezTo>
                    <a:pt x="13062" y="21827"/>
                    <a:pt x="13711" y="21637"/>
                    <a:pt x="14505" y="21190"/>
                  </a:cubicBezTo>
                  <a:cubicBezTo>
                    <a:pt x="15341" y="20719"/>
                    <a:pt x="16296" y="20551"/>
                    <a:pt x="17269" y="20551"/>
                  </a:cubicBezTo>
                  <a:cubicBezTo>
                    <a:pt x="19724" y="20551"/>
                    <a:pt x="22296" y="21624"/>
                    <a:pt x="23367" y="21624"/>
                  </a:cubicBezTo>
                  <a:cubicBezTo>
                    <a:pt x="23921" y="21624"/>
                    <a:pt x="24074" y="21338"/>
                    <a:pt x="23606" y="20471"/>
                  </a:cubicBezTo>
                  <a:cubicBezTo>
                    <a:pt x="21871" y="17257"/>
                    <a:pt x="21849" y="19293"/>
                    <a:pt x="20923" y="15611"/>
                  </a:cubicBezTo>
                  <a:cubicBezTo>
                    <a:pt x="19996" y="11930"/>
                    <a:pt x="18295" y="11933"/>
                    <a:pt x="17176" y="8488"/>
                  </a:cubicBezTo>
                  <a:cubicBezTo>
                    <a:pt x="16088" y="5140"/>
                    <a:pt x="13389" y="1"/>
                    <a:pt x="8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13;p39">
              <a:extLst>
                <a:ext uri="{FF2B5EF4-FFF2-40B4-BE49-F238E27FC236}">
                  <a16:creationId xmlns:a16="http://schemas.microsoft.com/office/drawing/2014/main" id="{49B91FCD-AC56-4C9D-9D47-E829A31F5261}"/>
                </a:ext>
              </a:extLst>
            </p:cNvPr>
            <p:cNvSpPr/>
            <p:nvPr/>
          </p:nvSpPr>
          <p:spPr>
            <a:xfrm>
              <a:off x="4031375" y="1289375"/>
              <a:ext cx="78350" cy="54975"/>
            </a:xfrm>
            <a:custGeom>
              <a:avLst/>
              <a:gdLst/>
              <a:ahLst/>
              <a:cxnLst/>
              <a:rect l="l" t="t" r="r" b="b"/>
              <a:pathLst>
                <a:path w="3134" h="2199" extrusionOk="0">
                  <a:moveTo>
                    <a:pt x="3133" y="1"/>
                  </a:moveTo>
                  <a:cubicBezTo>
                    <a:pt x="1820" y="924"/>
                    <a:pt x="0" y="949"/>
                    <a:pt x="0" y="949"/>
                  </a:cubicBezTo>
                  <a:lnTo>
                    <a:pt x="60" y="2198"/>
                  </a:lnTo>
                  <a:cubicBezTo>
                    <a:pt x="2688" y="1476"/>
                    <a:pt x="3133" y="1"/>
                    <a:pt x="3133" y="1"/>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14;p39">
              <a:extLst>
                <a:ext uri="{FF2B5EF4-FFF2-40B4-BE49-F238E27FC236}">
                  <a16:creationId xmlns:a16="http://schemas.microsoft.com/office/drawing/2014/main" id="{86C9A351-2983-6235-F6E1-4519276EECD6}"/>
                </a:ext>
              </a:extLst>
            </p:cNvPr>
            <p:cNvSpPr/>
            <p:nvPr/>
          </p:nvSpPr>
          <p:spPr>
            <a:xfrm>
              <a:off x="3502825" y="1879850"/>
              <a:ext cx="957775" cy="658100"/>
            </a:xfrm>
            <a:custGeom>
              <a:avLst/>
              <a:gdLst/>
              <a:ahLst/>
              <a:cxnLst/>
              <a:rect l="l" t="t" r="r" b="b"/>
              <a:pathLst>
                <a:path w="38311" h="26324" extrusionOk="0">
                  <a:moveTo>
                    <a:pt x="20377" y="1"/>
                  </a:moveTo>
                  <a:cubicBezTo>
                    <a:pt x="17441" y="1"/>
                    <a:pt x="16189" y="2089"/>
                    <a:pt x="14338" y="5021"/>
                  </a:cubicBezTo>
                  <a:cubicBezTo>
                    <a:pt x="11772" y="9086"/>
                    <a:pt x="5900" y="17737"/>
                    <a:pt x="2949" y="19022"/>
                  </a:cubicBezTo>
                  <a:cubicBezTo>
                    <a:pt x="0" y="20306"/>
                    <a:pt x="565" y="21479"/>
                    <a:pt x="565" y="21479"/>
                  </a:cubicBezTo>
                  <a:cubicBezTo>
                    <a:pt x="565" y="21479"/>
                    <a:pt x="913" y="25588"/>
                    <a:pt x="3701" y="26086"/>
                  </a:cubicBezTo>
                  <a:cubicBezTo>
                    <a:pt x="3855" y="26114"/>
                    <a:pt x="4020" y="26127"/>
                    <a:pt x="4195" y="26127"/>
                  </a:cubicBezTo>
                  <a:cubicBezTo>
                    <a:pt x="7185" y="26127"/>
                    <a:pt x="13003" y="22314"/>
                    <a:pt x="14398" y="21333"/>
                  </a:cubicBezTo>
                  <a:cubicBezTo>
                    <a:pt x="15875" y="20293"/>
                    <a:pt x="19594" y="16282"/>
                    <a:pt x="19594" y="16282"/>
                  </a:cubicBezTo>
                  <a:cubicBezTo>
                    <a:pt x="19594" y="16282"/>
                    <a:pt x="22553" y="26324"/>
                    <a:pt x="28634" y="26324"/>
                  </a:cubicBezTo>
                  <a:cubicBezTo>
                    <a:pt x="28726" y="26324"/>
                    <a:pt x="28819" y="26321"/>
                    <a:pt x="28913" y="26317"/>
                  </a:cubicBezTo>
                  <a:cubicBezTo>
                    <a:pt x="35181" y="26003"/>
                    <a:pt x="38311" y="20819"/>
                    <a:pt x="37691" y="17357"/>
                  </a:cubicBezTo>
                  <a:cubicBezTo>
                    <a:pt x="37069" y="13894"/>
                    <a:pt x="34845" y="12066"/>
                    <a:pt x="34845" y="12066"/>
                  </a:cubicBezTo>
                  <a:lnTo>
                    <a:pt x="34646" y="12516"/>
                  </a:lnTo>
                  <a:cubicBezTo>
                    <a:pt x="34742" y="12241"/>
                    <a:pt x="31026" y="3511"/>
                    <a:pt x="24673" y="1011"/>
                  </a:cubicBezTo>
                  <a:cubicBezTo>
                    <a:pt x="22901" y="313"/>
                    <a:pt x="21513" y="1"/>
                    <a:pt x="20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15;p39">
              <a:extLst>
                <a:ext uri="{FF2B5EF4-FFF2-40B4-BE49-F238E27FC236}">
                  <a16:creationId xmlns:a16="http://schemas.microsoft.com/office/drawing/2014/main" id="{125407C3-9F96-B460-F9CB-D4175BA12998}"/>
                </a:ext>
              </a:extLst>
            </p:cNvPr>
            <p:cNvSpPr/>
            <p:nvPr/>
          </p:nvSpPr>
          <p:spPr>
            <a:xfrm>
              <a:off x="3891250" y="1879850"/>
              <a:ext cx="288550" cy="175625"/>
            </a:xfrm>
            <a:custGeom>
              <a:avLst/>
              <a:gdLst/>
              <a:ahLst/>
              <a:cxnLst/>
              <a:rect l="l" t="t" r="r" b="b"/>
              <a:pathLst>
                <a:path w="11542" h="7025" extrusionOk="0">
                  <a:moveTo>
                    <a:pt x="4842" y="1"/>
                  </a:moveTo>
                  <a:cubicBezTo>
                    <a:pt x="2980" y="1"/>
                    <a:pt x="1795" y="841"/>
                    <a:pt x="706" y="2203"/>
                  </a:cubicBezTo>
                  <a:cubicBezTo>
                    <a:pt x="706" y="2203"/>
                    <a:pt x="1" y="6369"/>
                    <a:pt x="5211" y="6981"/>
                  </a:cubicBezTo>
                  <a:cubicBezTo>
                    <a:pt x="5459" y="7011"/>
                    <a:pt x="5698" y="7024"/>
                    <a:pt x="5930" y="7024"/>
                  </a:cubicBezTo>
                  <a:cubicBezTo>
                    <a:pt x="9379" y="7024"/>
                    <a:pt x="10961" y="3935"/>
                    <a:pt x="11542" y="2365"/>
                  </a:cubicBezTo>
                  <a:cubicBezTo>
                    <a:pt x="10789" y="1813"/>
                    <a:pt x="9988" y="1346"/>
                    <a:pt x="9136" y="1011"/>
                  </a:cubicBezTo>
                  <a:cubicBezTo>
                    <a:pt x="7364" y="313"/>
                    <a:pt x="5977" y="1"/>
                    <a:pt x="4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16;p39">
              <a:extLst>
                <a:ext uri="{FF2B5EF4-FFF2-40B4-BE49-F238E27FC236}">
                  <a16:creationId xmlns:a16="http://schemas.microsoft.com/office/drawing/2014/main" id="{991BCDB1-45BF-391D-B989-2B3AC7288CAB}"/>
                </a:ext>
              </a:extLst>
            </p:cNvPr>
            <p:cNvSpPr/>
            <p:nvPr/>
          </p:nvSpPr>
          <p:spPr>
            <a:xfrm>
              <a:off x="4068625" y="1569775"/>
              <a:ext cx="200175" cy="290725"/>
            </a:xfrm>
            <a:custGeom>
              <a:avLst/>
              <a:gdLst/>
              <a:ahLst/>
              <a:cxnLst/>
              <a:rect l="l" t="t" r="r" b="b"/>
              <a:pathLst>
                <a:path w="8007" h="11629" extrusionOk="0">
                  <a:moveTo>
                    <a:pt x="7455" y="0"/>
                  </a:moveTo>
                  <a:cubicBezTo>
                    <a:pt x="7289" y="0"/>
                    <a:pt x="7054" y="246"/>
                    <a:pt x="6740" y="830"/>
                  </a:cubicBezTo>
                  <a:cubicBezTo>
                    <a:pt x="5383" y="3357"/>
                    <a:pt x="4905" y="7993"/>
                    <a:pt x="2730" y="9107"/>
                  </a:cubicBezTo>
                  <a:cubicBezTo>
                    <a:pt x="555" y="10220"/>
                    <a:pt x="1" y="11126"/>
                    <a:pt x="1" y="11126"/>
                  </a:cubicBezTo>
                  <a:cubicBezTo>
                    <a:pt x="1" y="11126"/>
                    <a:pt x="2830" y="11628"/>
                    <a:pt x="5030" y="11628"/>
                  </a:cubicBezTo>
                  <a:cubicBezTo>
                    <a:pt x="5620" y="11628"/>
                    <a:pt x="6165" y="11592"/>
                    <a:pt x="6598" y="11501"/>
                  </a:cubicBezTo>
                  <a:cubicBezTo>
                    <a:pt x="6598" y="11501"/>
                    <a:pt x="6331" y="7399"/>
                    <a:pt x="7156" y="4755"/>
                  </a:cubicBezTo>
                  <a:cubicBezTo>
                    <a:pt x="7793" y="2720"/>
                    <a:pt x="8006" y="0"/>
                    <a:pt x="745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17;p39">
              <a:extLst>
                <a:ext uri="{FF2B5EF4-FFF2-40B4-BE49-F238E27FC236}">
                  <a16:creationId xmlns:a16="http://schemas.microsoft.com/office/drawing/2014/main" id="{1DE51002-A9E9-BAA3-36A5-CECD0AAF8570}"/>
                </a:ext>
              </a:extLst>
            </p:cNvPr>
            <p:cNvSpPr/>
            <p:nvPr/>
          </p:nvSpPr>
          <p:spPr>
            <a:xfrm>
              <a:off x="3814250" y="1502800"/>
              <a:ext cx="107100" cy="168625"/>
            </a:xfrm>
            <a:custGeom>
              <a:avLst/>
              <a:gdLst/>
              <a:ahLst/>
              <a:cxnLst/>
              <a:rect l="l" t="t" r="r" b="b"/>
              <a:pathLst>
                <a:path w="4284" h="6745" extrusionOk="0">
                  <a:moveTo>
                    <a:pt x="4078" y="0"/>
                  </a:moveTo>
                  <a:cubicBezTo>
                    <a:pt x="3249" y="0"/>
                    <a:pt x="0" y="3306"/>
                    <a:pt x="0" y="3306"/>
                  </a:cubicBezTo>
                  <a:lnTo>
                    <a:pt x="1393" y="6744"/>
                  </a:lnTo>
                  <a:cubicBezTo>
                    <a:pt x="1393" y="6744"/>
                    <a:pt x="4151" y="1732"/>
                    <a:pt x="4267" y="288"/>
                  </a:cubicBezTo>
                  <a:cubicBezTo>
                    <a:pt x="4283" y="87"/>
                    <a:pt x="4212" y="0"/>
                    <a:pt x="4078"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18;p39">
              <a:extLst>
                <a:ext uri="{FF2B5EF4-FFF2-40B4-BE49-F238E27FC236}">
                  <a16:creationId xmlns:a16="http://schemas.microsoft.com/office/drawing/2014/main" id="{BC64CA90-0ACC-B9A2-4449-D1987CAD1A08}"/>
                </a:ext>
              </a:extLst>
            </p:cNvPr>
            <p:cNvSpPr/>
            <p:nvPr/>
          </p:nvSpPr>
          <p:spPr>
            <a:xfrm>
              <a:off x="3992625" y="2176200"/>
              <a:ext cx="405750" cy="361750"/>
            </a:xfrm>
            <a:custGeom>
              <a:avLst/>
              <a:gdLst/>
              <a:ahLst/>
              <a:cxnLst/>
              <a:rect l="l" t="t" r="r" b="b"/>
              <a:pathLst>
                <a:path w="16230" h="14470" extrusionOk="0">
                  <a:moveTo>
                    <a:pt x="3944" y="1"/>
                  </a:moveTo>
                  <a:cubicBezTo>
                    <a:pt x="3632" y="1"/>
                    <a:pt x="3257" y="476"/>
                    <a:pt x="2732" y="1276"/>
                  </a:cubicBezTo>
                  <a:cubicBezTo>
                    <a:pt x="1510" y="3143"/>
                    <a:pt x="1" y="4428"/>
                    <a:pt x="1" y="4428"/>
                  </a:cubicBezTo>
                  <a:cubicBezTo>
                    <a:pt x="1" y="4428"/>
                    <a:pt x="2961" y="14470"/>
                    <a:pt x="9041" y="14470"/>
                  </a:cubicBezTo>
                  <a:cubicBezTo>
                    <a:pt x="9133" y="14470"/>
                    <a:pt x="9226" y="14467"/>
                    <a:pt x="9320" y="14463"/>
                  </a:cubicBezTo>
                  <a:cubicBezTo>
                    <a:pt x="12411" y="14308"/>
                    <a:pt x="14738" y="12967"/>
                    <a:pt x="16229" y="11235"/>
                  </a:cubicBezTo>
                  <a:lnTo>
                    <a:pt x="16229" y="11235"/>
                  </a:lnTo>
                  <a:cubicBezTo>
                    <a:pt x="15000" y="11880"/>
                    <a:pt x="13882" y="12158"/>
                    <a:pt x="12871" y="12158"/>
                  </a:cubicBezTo>
                  <a:cubicBezTo>
                    <a:pt x="8037" y="12158"/>
                    <a:pt x="5633" y="5812"/>
                    <a:pt x="5059" y="2871"/>
                  </a:cubicBezTo>
                  <a:cubicBezTo>
                    <a:pt x="4663" y="840"/>
                    <a:pt x="4359" y="1"/>
                    <a:pt x="3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19;p39">
              <a:extLst>
                <a:ext uri="{FF2B5EF4-FFF2-40B4-BE49-F238E27FC236}">
                  <a16:creationId xmlns:a16="http://schemas.microsoft.com/office/drawing/2014/main" id="{35F01184-8C11-2035-AF03-B07B35801E5E}"/>
                </a:ext>
              </a:extLst>
            </p:cNvPr>
            <p:cNvSpPr/>
            <p:nvPr/>
          </p:nvSpPr>
          <p:spPr>
            <a:xfrm>
              <a:off x="3208025" y="1457125"/>
              <a:ext cx="372325" cy="533400"/>
            </a:xfrm>
            <a:custGeom>
              <a:avLst/>
              <a:gdLst/>
              <a:ahLst/>
              <a:cxnLst/>
              <a:rect l="l" t="t" r="r" b="b"/>
              <a:pathLst>
                <a:path w="14893" h="21336" extrusionOk="0">
                  <a:moveTo>
                    <a:pt x="1" y="1"/>
                  </a:moveTo>
                  <a:lnTo>
                    <a:pt x="7860" y="17071"/>
                  </a:lnTo>
                  <a:lnTo>
                    <a:pt x="14893" y="21336"/>
                  </a:lnTo>
                  <a:lnTo>
                    <a:pt x="7304" y="3432"/>
                  </a:lnTo>
                  <a:cubicBezTo>
                    <a:pt x="6975" y="3289"/>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0;p39">
              <a:extLst>
                <a:ext uri="{FF2B5EF4-FFF2-40B4-BE49-F238E27FC236}">
                  <a16:creationId xmlns:a16="http://schemas.microsoft.com/office/drawing/2014/main" id="{B1A910B0-E77E-176D-BDDA-741C9BAAC75A}"/>
                </a:ext>
              </a:extLst>
            </p:cNvPr>
            <p:cNvSpPr/>
            <p:nvPr/>
          </p:nvSpPr>
          <p:spPr>
            <a:xfrm>
              <a:off x="3259725" y="1682700"/>
              <a:ext cx="320625" cy="307825"/>
            </a:xfrm>
            <a:custGeom>
              <a:avLst/>
              <a:gdLst/>
              <a:ahLst/>
              <a:cxnLst/>
              <a:rect l="l" t="t" r="r" b="b"/>
              <a:pathLst>
                <a:path w="12825" h="12313" extrusionOk="0">
                  <a:moveTo>
                    <a:pt x="3379" y="0"/>
                  </a:moveTo>
                  <a:cubicBezTo>
                    <a:pt x="3337" y="0"/>
                    <a:pt x="3288" y="10"/>
                    <a:pt x="3234" y="31"/>
                  </a:cubicBezTo>
                  <a:cubicBezTo>
                    <a:pt x="2453" y="326"/>
                    <a:pt x="1834" y="1487"/>
                    <a:pt x="1834" y="1487"/>
                  </a:cubicBezTo>
                  <a:cubicBezTo>
                    <a:pt x="1834" y="1487"/>
                    <a:pt x="1055" y="2454"/>
                    <a:pt x="527" y="3145"/>
                  </a:cubicBezTo>
                  <a:cubicBezTo>
                    <a:pt x="0" y="3837"/>
                    <a:pt x="560" y="5120"/>
                    <a:pt x="560" y="5120"/>
                  </a:cubicBezTo>
                  <a:cubicBezTo>
                    <a:pt x="1871" y="7808"/>
                    <a:pt x="3444" y="8985"/>
                    <a:pt x="4802" y="9122"/>
                  </a:cubicBezTo>
                  <a:cubicBezTo>
                    <a:pt x="6158" y="9258"/>
                    <a:pt x="6689" y="9594"/>
                    <a:pt x="8871" y="10844"/>
                  </a:cubicBezTo>
                  <a:cubicBezTo>
                    <a:pt x="11053" y="12095"/>
                    <a:pt x="12825" y="12313"/>
                    <a:pt x="12825" y="12313"/>
                  </a:cubicBezTo>
                  <a:lnTo>
                    <a:pt x="5792" y="8048"/>
                  </a:lnTo>
                  <a:cubicBezTo>
                    <a:pt x="5792" y="8048"/>
                    <a:pt x="5337" y="7509"/>
                    <a:pt x="5928" y="6810"/>
                  </a:cubicBezTo>
                  <a:cubicBezTo>
                    <a:pt x="6520" y="6111"/>
                    <a:pt x="5529" y="4662"/>
                    <a:pt x="4800" y="3468"/>
                  </a:cubicBezTo>
                  <a:cubicBezTo>
                    <a:pt x="4074" y="2273"/>
                    <a:pt x="2386" y="3018"/>
                    <a:pt x="2951" y="2346"/>
                  </a:cubicBezTo>
                  <a:cubicBezTo>
                    <a:pt x="3476" y="1720"/>
                    <a:pt x="3945" y="0"/>
                    <a:pt x="3379"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1;p39">
              <a:extLst>
                <a:ext uri="{FF2B5EF4-FFF2-40B4-BE49-F238E27FC236}">
                  <a16:creationId xmlns:a16="http://schemas.microsoft.com/office/drawing/2014/main" id="{577CC5F6-9687-A02C-FFFC-997039E51D26}"/>
                </a:ext>
              </a:extLst>
            </p:cNvPr>
            <p:cNvSpPr/>
            <p:nvPr/>
          </p:nvSpPr>
          <p:spPr>
            <a:xfrm>
              <a:off x="4239825" y="1845075"/>
              <a:ext cx="171925" cy="201550"/>
            </a:xfrm>
            <a:custGeom>
              <a:avLst/>
              <a:gdLst/>
              <a:ahLst/>
              <a:cxnLst/>
              <a:rect l="l" t="t" r="r" b="b"/>
              <a:pathLst>
                <a:path w="6877" h="8062" extrusionOk="0">
                  <a:moveTo>
                    <a:pt x="2297" y="1"/>
                  </a:moveTo>
                  <a:cubicBezTo>
                    <a:pt x="1869" y="1"/>
                    <a:pt x="1444" y="80"/>
                    <a:pt x="1054" y="252"/>
                  </a:cubicBezTo>
                  <a:cubicBezTo>
                    <a:pt x="856" y="340"/>
                    <a:pt x="530" y="434"/>
                    <a:pt x="1" y="498"/>
                  </a:cubicBezTo>
                  <a:cubicBezTo>
                    <a:pt x="751" y="541"/>
                    <a:pt x="2990" y="787"/>
                    <a:pt x="3711" y="2244"/>
                  </a:cubicBezTo>
                  <a:cubicBezTo>
                    <a:pt x="4580" y="4004"/>
                    <a:pt x="6876" y="3074"/>
                    <a:pt x="4243" y="7245"/>
                  </a:cubicBezTo>
                  <a:cubicBezTo>
                    <a:pt x="4009" y="7615"/>
                    <a:pt x="3892" y="7881"/>
                    <a:pt x="3868" y="8062"/>
                  </a:cubicBezTo>
                  <a:cubicBezTo>
                    <a:pt x="6010" y="7046"/>
                    <a:pt x="6425" y="1955"/>
                    <a:pt x="6425" y="1955"/>
                  </a:cubicBezTo>
                  <a:cubicBezTo>
                    <a:pt x="5412" y="436"/>
                    <a:pt x="3650" y="71"/>
                    <a:pt x="2494" y="6"/>
                  </a:cubicBezTo>
                  <a:cubicBezTo>
                    <a:pt x="2428" y="2"/>
                    <a:pt x="2363" y="1"/>
                    <a:pt x="2297" y="1"/>
                  </a:cubicBezTo>
                  <a:close/>
                </a:path>
              </a:pathLst>
            </a:custGeom>
            <a:solidFill>
              <a:srgbClr val="F76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2;p39">
              <a:extLst>
                <a:ext uri="{FF2B5EF4-FFF2-40B4-BE49-F238E27FC236}">
                  <a16:creationId xmlns:a16="http://schemas.microsoft.com/office/drawing/2014/main" id="{E9FE6CDC-1D3E-F711-A8CF-8B21B09AA665}"/>
                </a:ext>
              </a:extLst>
            </p:cNvPr>
            <p:cNvSpPr/>
            <p:nvPr/>
          </p:nvSpPr>
          <p:spPr>
            <a:xfrm>
              <a:off x="4273075" y="1925550"/>
              <a:ext cx="182975" cy="405350"/>
            </a:xfrm>
            <a:custGeom>
              <a:avLst/>
              <a:gdLst/>
              <a:ahLst/>
              <a:cxnLst/>
              <a:rect l="l" t="t" r="r" b="b"/>
              <a:pathLst>
                <a:path w="7319" h="16214" extrusionOk="0">
                  <a:moveTo>
                    <a:pt x="4925" y="0"/>
                  </a:moveTo>
                  <a:lnTo>
                    <a:pt x="4925" y="0"/>
                  </a:lnTo>
                  <a:cubicBezTo>
                    <a:pt x="4924" y="0"/>
                    <a:pt x="4923" y="5"/>
                    <a:pt x="4921" y="13"/>
                  </a:cubicBezTo>
                  <a:cubicBezTo>
                    <a:pt x="4294" y="3852"/>
                    <a:pt x="2606" y="4561"/>
                    <a:pt x="1448" y="4561"/>
                  </a:cubicBezTo>
                  <a:cubicBezTo>
                    <a:pt x="1114" y="4561"/>
                    <a:pt x="824" y="4502"/>
                    <a:pt x="616" y="4442"/>
                  </a:cubicBezTo>
                  <a:cubicBezTo>
                    <a:pt x="413" y="4382"/>
                    <a:pt x="229" y="4272"/>
                    <a:pt x="83" y="4120"/>
                  </a:cubicBezTo>
                  <a:cubicBezTo>
                    <a:pt x="41" y="4080"/>
                    <a:pt x="8" y="4049"/>
                    <a:pt x="3" y="4049"/>
                  </a:cubicBezTo>
                  <a:lnTo>
                    <a:pt x="3" y="4049"/>
                  </a:lnTo>
                  <a:cubicBezTo>
                    <a:pt x="1" y="4049"/>
                    <a:pt x="7" y="4058"/>
                    <a:pt x="25" y="4082"/>
                  </a:cubicBezTo>
                  <a:cubicBezTo>
                    <a:pt x="95" y="4173"/>
                    <a:pt x="888" y="5857"/>
                    <a:pt x="1651" y="7097"/>
                  </a:cubicBezTo>
                  <a:cubicBezTo>
                    <a:pt x="2104" y="7835"/>
                    <a:pt x="2537" y="8630"/>
                    <a:pt x="2843" y="9398"/>
                  </a:cubicBezTo>
                  <a:cubicBezTo>
                    <a:pt x="4252" y="12918"/>
                    <a:pt x="6954" y="16214"/>
                    <a:pt x="6954" y="16214"/>
                  </a:cubicBezTo>
                  <a:cubicBezTo>
                    <a:pt x="6954" y="16214"/>
                    <a:pt x="7318" y="11248"/>
                    <a:pt x="6092" y="8115"/>
                  </a:cubicBezTo>
                  <a:cubicBezTo>
                    <a:pt x="4898" y="5069"/>
                    <a:pt x="4968" y="0"/>
                    <a:pt x="492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23;p39">
              <a:extLst>
                <a:ext uri="{FF2B5EF4-FFF2-40B4-BE49-F238E27FC236}">
                  <a16:creationId xmlns:a16="http://schemas.microsoft.com/office/drawing/2014/main" id="{A2B52F1A-E612-61A9-BD3F-257B0F51E3F8}"/>
                </a:ext>
              </a:extLst>
            </p:cNvPr>
            <p:cNvSpPr/>
            <p:nvPr/>
          </p:nvSpPr>
          <p:spPr>
            <a:xfrm>
              <a:off x="4574175" y="1925875"/>
              <a:ext cx="397500" cy="438425"/>
            </a:xfrm>
            <a:custGeom>
              <a:avLst/>
              <a:gdLst/>
              <a:ahLst/>
              <a:cxnLst/>
              <a:rect l="l" t="t" r="r" b="b"/>
              <a:pathLst>
                <a:path w="15900" h="17537" extrusionOk="0">
                  <a:moveTo>
                    <a:pt x="13750" y="1"/>
                  </a:moveTo>
                  <a:cubicBezTo>
                    <a:pt x="12947" y="1"/>
                    <a:pt x="11841" y="444"/>
                    <a:pt x="10345" y="1885"/>
                  </a:cubicBezTo>
                  <a:cubicBezTo>
                    <a:pt x="6762" y="5338"/>
                    <a:pt x="0" y="16924"/>
                    <a:pt x="0" y="16924"/>
                  </a:cubicBezTo>
                  <a:lnTo>
                    <a:pt x="891" y="17537"/>
                  </a:lnTo>
                  <a:cubicBezTo>
                    <a:pt x="1627" y="15335"/>
                    <a:pt x="9169" y="8292"/>
                    <a:pt x="10329" y="7326"/>
                  </a:cubicBezTo>
                  <a:cubicBezTo>
                    <a:pt x="11489" y="6357"/>
                    <a:pt x="13280" y="4506"/>
                    <a:pt x="13280" y="4506"/>
                  </a:cubicBezTo>
                  <a:lnTo>
                    <a:pt x="12109" y="4010"/>
                  </a:lnTo>
                  <a:lnTo>
                    <a:pt x="13872" y="4098"/>
                  </a:lnTo>
                  <a:cubicBezTo>
                    <a:pt x="15306" y="3209"/>
                    <a:pt x="15900" y="1451"/>
                    <a:pt x="15586" y="1079"/>
                  </a:cubicBezTo>
                  <a:cubicBezTo>
                    <a:pt x="15402" y="862"/>
                    <a:pt x="14870" y="1"/>
                    <a:pt x="13750"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24;p39">
              <a:extLst>
                <a:ext uri="{FF2B5EF4-FFF2-40B4-BE49-F238E27FC236}">
                  <a16:creationId xmlns:a16="http://schemas.microsoft.com/office/drawing/2014/main" id="{84F9171A-7874-EDB1-169E-99BE82023F18}"/>
                </a:ext>
              </a:extLst>
            </p:cNvPr>
            <p:cNvSpPr/>
            <p:nvPr/>
          </p:nvSpPr>
          <p:spPr>
            <a:xfrm>
              <a:off x="4611875" y="1945700"/>
              <a:ext cx="359800" cy="391150"/>
            </a:xfrm>
            <a:custGeom>
              <a:avLst/>
              <a:gdLst/>
              <a:ahLst/>
              <a:cxnLst/>
              <a:rect l="l" t="t" r="r" b="b"/>
              <a:pathLst>
                <a:path w="14392" h="15646" extrusionOk="0">
                  <a:moveTo>
                    <a:pt x="13849" y="0"/>
                  </a:moveTo>
                  <a:cubicBezTo>
                    <a:pt x="11914" y="290"/>
                    <a:pt x="7434" y="2636"/>
                    <a:pt x="0" y="15646"/>
                  </a:cubicBezTo>
                  <a:cubicBezTo>
                    <a:pt x="1997" y="12791"/>
                    <a:pt x="7815" y="7372"/>
                    <a:pt x="8821" y="6533"/>
                  </a:cubicBezTo>
                  <a:cubicBezTo>
                    <a:pt x="9981" y="5566"/>
                    <a:pt x="11772" y="3713"/>
                    <a:pt x="11772" y="3713"/>
                  </a:cubicBezTo>
                  <a:lnTo>
                    <a:pt x="10601" y="3217"/>
                  </a:lnTo>
                  <a:lnTo>
                    <a:pt x="12364" y="3305"/>
                  </a:lnTo>
                  <a:cubicBezTo>
                    <a:pt x="13798" y="2416"/>
                    <a:pt x="14392" y="658"/>
                    <a:pt x="14078" y="286"/>
                  </a:cubicBezTo>
                  <a:cubicBezTo>
                    <a:pt x="14028" y="228"/>
                    <a:pt x="13953" y="123"/>
                    <a:pt x="13849"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25;p39">
              <a:extLst>
                <a:ext uri="{FF2B5EF4-FFF2-40B4-BE49-F238E27FC236}">
                  <a16:creationId xmlns:a16="http://schemas.microsoft.com/office/drawing/2014/main" id="{36BCA2B9-30A9-A18A-3FE7-08F8D1054520}"/>
                </a:ext>
              </a:extLst>
            </p:cNvPr>
            <p:cNvSpPr/>
            <p:nvPr/>
          </p:nvSpPr>
          <p:spPr>
            <a:xfrm>
              <a:off x="4364600" y="2096075"/>
              <a:ext cx="308850" cy="325575"/>
            </a:xfrm>
            <a:custGeom>
              <a:avLst/>
              <a:gdLst/>
              <a:ahLst/>
              <a:cxnLst/>
              <a:rect l="l" t="t" r="r" b="b"/>
              <a:pathLst>
                <a:path w="12354" h="13023" extrusionOk="0">
                  <a:moveTo>
                    <a:pt x="1644" y="1"/>
                  </a:moveTo>
                  <a:cubicBezTo>
                    <a:pt x="765" y="1"/>
                    <a:pt x="369" y="684"/>
                    <a:pt x="232" y="855"/>
                  </a:cubicBezTo>
                  <a:cubicBezTo>
                    <a:pt x="0" y="1142"/>
                    <a:pt x="486" y="2461"/>
                    <a:pt x="1590" y="3106"/>
                  </a:cubicBezTo>
                  <a:lnTo>
                    <a:pt x="2923" y="3004"/>
                  </a:lnTo>
                  <a:lnTo>
                    <a:pt x="2046" y="3403"/>
                  </a:lnTo>
                  <a:cubicBezTo>
                    <a:pt x="2046" y="3403"/>
                    <a:pt x="3441" y="4770"/>
                    <a:pt x="4338" y="5479"/>
                  </a:cubicBezTo>
                  <a:cubicBezTo>
                    <a:pt x="5235" y="6188"/>
                    <a:pt x="11090" y="11369"/>
                    <a:pt x="11691" y="13022"/>
                  </a:cubicBezTo>
                  <a:lnTo>
                    <a:pt x="12353" y="12540"/>
                  </a:lnTo>
                  <a:cubicBezTo>
                    <a:pt x="12353" y="12540"/>
                    <a:pt x="6998" y="3903"/>
                    <a:pt x="4216" y="1360"/>
                  </a:cubicBezTo>
                  <a:cubicBezTo>
                    <a:pt x="3082" y="324"/>
                    <a:pt x="2249" y="1"/>
                    <a:pt x="1644"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26;p39">
              <a:extLst>
                <a:ext uri="{FF2B5EF4-FFF2-40B4-BE49-F238E27FC236}">
                  <a16:creationId xmlns:a16="http://schemas.microsoft.com/office/drawing/2014/main" id="{036DB316-1CA4-AC1E-4F54-CC5B7D7606DD}"/>
                </a:ext>
              </a:extLst>
            </p:cNvPr>
            <p:cNvSpPr/>
            <p:nvPr/>
          </p:nvSpPr>
          <p:spPr>
            <a:xfrm>
              <a:off x="4364600" y="2111900"/>
              <a:ext cx="280075" cy="289250"/>
            </a:xfrm>
            <a:custGeom>
              <a:avLst/>
              <a:gdLst/>
              <a:ahLst/>
              <a:cxnLst/>
              <a:rect l="l" t="t" r="r" b="b"/>
              <a:pathLst>
                <a:path w="11203" h="11570" extrusionOk="0">
                  <a:moveTo>
                    <a:pt x="399" y="1"/>
                  </a:moveTo>
                  <a:cubicBezTo>
                    <a:pt x="322" y="95"/>
                    <a:pt x="268" y="177"/>
                    <a:pt x="232" y="222"/>
                  </a:cubicBezTo>
                  <a:cubicBezTo>
                    <a:pt x="0" y="509"/>
                    <a:pt x="486" y="1828"/>
                    <a:pt x="1590" y="2473"/>
                  </a:cubicBezTo>
                  <a:lnTo>
                    <a:pt x="2923" y="2371"/>
                  </a:lnTo>
                  <a:lnTo>
                    <a:pt x="2046" y="2770"/>
                  </a:lnTo>
                  <a:cubicBezTo>
                    <a:pt x="2046" y="2770"/>
                    <a:pt x="3439" y="4137"/>
                    <a:pt x="4338" y="4846"/>
                  </a:cubicBezTo>
                  <a:cubicBezTo>
                    <a:pt x="5117" y="5461"/>
                    <a:pt x="9631" y="9448"/>
                    <a:pt x="11203" y="11570"/>
                  </a:cubicBezTo>
                  <a:cubicBezTo>
                    <a:pt x="5311" y="1867"/>
                    <a:pt x="1870" y="180"/>
                    <a:pt x="399"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27;p39">
              <a:extLst>
                <a:ext uri="{FF2B5EF4-FFF2-40B4-BE49-F238E27FC236}">
                  <a16:creationId xmlns:a16="http://schemas.microsoft.com/office/drawing/2014/main" id="{D142559E-76F2-DD9B-1E09-A8A7B453302E}"/>
                </a:ext>
              </a:extLst>
            </p:cNvPr>
            <p:cNvSpPr/>
            <p:nvPr/>
          </p:nvSpPr>
          <p:spPr>
            <a:xfrm>
              <a:off x="4502350" y="1954850"/>
              <a:ext cx="109050" cy="418900"/>
            </a:xfrm>
            <a:custGeom>
              <a:avLst/>
              <a:gdLst/>
              <a:ahLst/>
              <a:cxnLst/>
              <a:rect l="l" t="t" r="r" b="b"/>
              <a:pathLst>
                <a:path w="4362" h="16756" extrusionOk="0">
                  <a:moveTo>
                    <a:pt x="1499" y="0"/>
                  </a:moveTo>
                  <a:cubicBezTo>
                    <a:pt x="1153" y="0"/>
                    <a:pt x="875" y="111"/>
                    <a:pt x="756" y="142"/>
                  </a:cubicBezTo>
                  <a:cubicBezTo>
                    <a:pt x="399" y="236"/>
                    <a:pt x="0" y="1583"/>
                    <a:pt x="500" y="2760"/>
                  </a:cubicBezTo>
                  <a:lnTo>
                    <a:pt x="1630" y="3474"/>
                  </a:lnTo>
                  <a:lnTo>
                    <a:pt x="688" y="3272"/>
                  </a:lnTo>
                  <a:lnTo>
                    <a:pt x="688" y="3272"/>
                  </a:lnTo>
                  <a:cubicBezTo>
                    <a:pt x="688" y="3272"/>
                    <a:pt x="990" y="5200"/>
                    <a:pt x="1285" y="6304"/>
                  </a:cubicBezTo>
                  <a:cubicBezTo>
                    <a:pt x="1581" y="7410"/>
                    <a:pt x="3178" y="15062"/>
                    <a:pt x="2672" y="16746"/>
                  </a:cubicBezTo>
                  <a:lnTo>
                    <a:pt x="3492" y="16755"/>
                  </a:lnTo>
                  <a:cubicBezTo>
                    <a:pt x="3492" y="16755"/>
                    <a:pt x="4361" y="6631"/>
                    <a:pt x="3650" y="2928"/>
                  </a:cubicBezTo>
                  <a:cubicBezTo>
                    <a:pt x="3173" y="452"/>
                    <a:pt x="2199" y="0"/>
                    <a:pt x="1499" y="0"/>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528;p39">
              <a:extLst>
                <a:ext uri="{FF2B5EF4-FFF2-40B4-BE49-F238E27FC236}">
                  <a16:creationId xmlns:a16="http://schemas.microsoft.com/office/drawing/2014/main" id="{1644557C-1978-A495-961C-4BFDCA1DAACA}"/>
                </a:ext>
              </a:extLst>
            </p:cNvPr>
            <p:cNvSpPr/>
            <p:nvPr/>
          </p:nvSpPr>
          <p:spPr>
            <a:xfrm>
              <a:off x="4502350" y="1956450"/>
              <a:ext cx="96125" cy="393350"/>
            </a:xfrm>
            <a:custGeom>
              <a:avLst/>
              <a:gdLst/>
              <a:ahLst/>
              <a:cxnLst/>
              <a:rect l="l" t="t" r="r" b="b"/>
              <a:pathLst>
                <a:path w="3845" h="15734" extrusionOk="0">
                  <a:moveTo>
                    <a:pt x="1022" y="0"/>
                  </a:moveTo>
                  <a:cubicBezTo>
                    <a:pt x="905" y="31"/>
                    <a:pt x="812" y="64"/>
                    <a:pt x="756" y="78"/>
                  </a:cubicBezTo>
                  <a:cubicBezTo>
                    <a:pt x="399" y="170"/>
                    <a:pt x="0" y="1517"/>
                    <a:pt x="500" y="2694"/>
                  </a:cubicBezTo>
                  <a:lnTo>
                    <a:pt x="1630" y="3410"/>
                  </a:lnTo>
                  <a:lnTo>
                    <a:pt x="688" y="3206"/>
                  </a:lnTo>
                  <a:lnTo>
                    <a:pt x="688" y="3206"/>
                  </a:lnTo>
                  <a:cubicBezTo>
                    <a:pt x="688" y="3206"/>
                    <a:pt x="990" y="5135"/>
                    <a:pt x="1285" y="6240"/>
                  </a:cubicBezTo>
                  <a:cubicBezTo>
                    <a:pt x="1542" y="7199"/>
                    <a:pt x="2779" y="13094"/>
                    <a:pt x="2771" y="15734"/>
                  </a:cubicBezTo>
                  <a:cubicBezTo>
                    <a:pt x="3845" y="4432"/>
                    <a:pt x="2094" y="1024"/>
                    <a:pt x="1022" y="0"/>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529;p39">
              <a:extLst>
                <a:ext uri="{FF2B5EF4-FFF2-40B4-BE49-F238E27FC236}">
                  <a16:creationId xmlns:a16="http://schemas.microsoft.com/office/drawing/2014/main" id="{D91190A1-E13E-6910-AC6B-28494BA8EC5C}"/>
                </a:ext>
              </a:extLst>
            </p:cNvPr>
            <p:cNvSpPr/>
            <p:nvPr/>
          </p:nvSpPr>
          <p:spPr>
            <a:xfrm>
              <a:off x="4479450" y="1668300"/>
              <a:ext cx="203925" cy="772050"/>
            </a:xfrm>
            <a:custGeom>
              <a:avLst/>
              <a:gdLst/>
              <a:ahLst/>
              <a:cxnLst/>
              <a:rect l="l" t="t" r="r" b="b"/>
              <a:pathLst>
                <a:path w="8157" h="30882" extrusionOk="0">
                  <a:moveTo>
                    <a:pt x="2770" y="1"/>
                  </a:moveTo>
                  <a:cubicBezTo>
                    <a:pt x="2116" y="1"/>
                    <a:pt x="1589" y="217"/>
                    <a:pt x="1368" y="277"/>
                  </a:cubicBezTo>
                  <a:cubicBezTo>
                    <a:pt x="710" y="457"/>
                    <a:pt x="1" y="2951"/>
                    <a:pt x="949" y="5113"/>
                  </a:cubicBezTo>
                  <a:lnTo>
                    <a:pt x="3049" y="6407"/>
                  </a:lnTo>
                  <a:lnTo>
                    <a:pt x="1307" y="6052"/>
                  </a:lnTo>
                  <a:lnTo>
                    <a:pt x="1307" y="6052"/>
                  </a:lnTo>
                  <a:cubicBezTo>
                    <a:pt x="1307" y="6052"/>
                    <a:pt x="1904" y="9606"/>
                    <a:pt x="2472" y="11639"/>
                  </a:cubicBezTo>
                  <a:cubicBezTo>
                    <a:pt x="3041" y="13671"/>
                    <a:pt x="6151" y="27763"/>
                    <a:pt x="5254" y="30882"/>
                  </a:cubicBezTo>
                  <a:lnTo>
                    <a:pt x="6765" y="30882"/>
                  </a:lnTo>
                  <a:cubicBezTo>
                    <a:pt x="6765" y="30882"/>
                    <a:pt x="8157" y="12176"/>
                    <a:pt x="6765" y="5361"/>
                  </a:cubicBezTo>
                  <a:cubicBezTo>
                    <a:pt x="5842" y="840"/>
                    <a:pt x="4058" y="1"/>
                    <a:pt x="2770"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530;p39">
              <a:extLst>
                <a:ext uri="{FF2B5EF4-FFF2-40B4-BE49-F238E27FC236}">
                  <a16:creationId xmlns:a16="http://schemas.microsoft.com/office/drawing/2014/main" id="{3EDF2719-3675-7288-986F-B3FD9AABAE44}"/>
                </a:ext>
              </a:extLst>
            </p:cNvPr>
            <p:cNvSpPr/>
            <p:nvPr/>
          </p:nvSpPr>
          <p:spPr>
            <a:xfrm>
              <a:off x="4479500" y="1671500"/>
              <a:ext cx="178950" cy="725025"/>
            </a:xfrm>
            <a:custGeom>
              <a:avLst/>
              <a:gdLst/>
              <a:ahLst/>
              <a:cxnLst/>
              <a:rect l="l" t="t" r="r" b="b"/>
              <a:pathLst>
                <a:path w="7158" h="29001" extrusionOk="0">
                  <a:moveTo>
                    <a:pt x="1856" y="1"/>
                  </a:moveTo>
                  <a:cubicBezTo>
                    <a:pt x="1638" y="60"/>
                    <a:pt x="1468" y="121"/>
                    <a:pt x="1366" y="149"/>
                  </a:cubicBezTo>
                  <a:cubicBezTo>
                    <a:pt x="707" y="329"/>
                    <a:pt x="0" y="2823"/>
                    <a:pt x="947" y="4984"/>
                  </a:cubicBezTo>
                  <a:lnTo>
                    <a:pt x="3047" y="6279"/>
                  </a:lnTo>
                  <a:lnTo>
                    <a:pt x="1305" y="5924"/>
                  </a:lnTo>
                  <a:lnTo>
                    <a:pt x="1305" y="5924"/>
                  </a:lnTo>
                  <a:cubicBezTo>
                    <a:pt x="1305" y="5924"/>
                    <a:pt x="1902" y="9478"/>
                    <a:pt x="2470" y="11510"/>
                  </a:cubicBezTo>
                  <a:cubicBezTo>
                    <a:pt x="2965" y="13276"/>
                    <a:pt x="5374" y="24129"/>
                    <a:pt x="5413" y="29000"/>
                  </a:cubicBezTo>
                  <a:cubicBezTo>
                    <a:pt x="7157" y="8121"/>
                    <a:pt x="3856" y="1867"/>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531;p39">
              <a:extLst>
                <a:ext uri="{FF2B5EF4-FFF2-40B4-BE49-F238E27FC236}">
                  <a16:creationId xmlns:a16="http://schemas.microsoft.com/office/drawing/2014/main" id="{35135BC1-5FDC-824E-585E-A3CD9E3291C9}"/>
                </a:ext>
              </a:extLst>
            </p:cNvPr>
            <p:cNvSpPr/>
            <p:nvPr/>
          </p:nvSpPr>
          <p:spPr>
            <a:xfrm>
              <a:off x="4610325" y="1700125"/>
              <a:ext cx="230725" cy="644225"/>
            </a:xfrm>
            <a:custGeom>
              <a:avLst/>
              <a:gdLst/>
              <a:ahLst/>
              <a:cxnLst/>
              <a:rect l="l" t="t" r="r" b="b"/>
              <a:pathLst>
                <a:path w="9229" h="25769" extrusionOk="0">
                  <a:moveTo>
                    <a:pt x="5490" y="0"/>
                  </a:moveTo>
                  <a:cubicBezTo>
                    <a:pt x="3953" y="0"/>
                    <a:pt x="2325" y="2495"/>
                    <a:pt x="1989" y="5325"/>
                  </a:cubicBezTo>
                  <a:cubicBezTo>
                    <a:pt x="1479" y="9607"/>
                    <a:pt x="0" y="21895"/>
                    <a:pt x="917" y="25769"/>
                  </a:cubicBezTo>
                  <a:lnTo>
                    <a:pt x="1377" y="25483"/>
                  </a:lnTo>
                  <a:cubicBezTo>
                    <a:pt x="1377" y="25483"/>
                    <a:pt x="1797" y="21181"/>
                    <a:pt x="3270" y="17866"/>
                  </a:cubicBezTo>
                  <a:cubicBezTo>
                    <a:pt x="4742" y="14552"/>
                    <a:pt x="9228" y="7007"/>
                    <a:pt x="7597" y="2266"/>
                  </a:cubicBezTo>
                  <a:cubicBezTo>
                    <a:pt x="7043" y="658"/>
                    <a:pt x="6278" y="0"/>
                    <a:pt x="5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532;p39">
              <a:extLst>
                <a:ext uri="{FF2B5EF4-FFF2-40B4-BE49-F238E27FC236}">
                  <a16:creationId xmlns:a16="http://schemas.microsoft.com/office/drawing/2014/main" id="{D22C65C3-A4A1-C1D6-AE29-1838A7DDB0CB}"/>
                </a:ext>
              </a:extLst>
            </p:cNvPr>
            <p:cNvSpPr/>
            <p:nvPr/>
          </p:nvSpPr>
          <p:spPr>
            <a:xfrm>
              <a:off x="4632750" y="1700700"/>
              <a:ext cx="208300" cy="643625"/>
            </a:xfrm>
            <a:custGeom>
              <a:avLst/>
              <a:gdLst/>
              <a:ahLst/>
              <a:cxnLst/>
              <a:rect l="l" t="t" r="r" b="b"/>
              <a:pathLst>
                <a:path w="8332" h="25745" extrusionOk="0">
                  <a:moveTo>
                    <a:pt x="4836" y="0"/>
                  </a:moveTo>
                  <a:cubicBezTo>
                    <a:pt x="3891" y="5795"/>
                    <a:pt x="1700" y="20644"/>
                    <a:pt x="0" y="25645"/>
                  </a:cubicBezTo>
                  <a:cubicBezTo>
                    <a:pt x="8" y="25678"/>
                    <a:pt x="14" y="25713"/>
                    <a:pt x="20" y="25744"/>
                  </a:cubicBezTo>
                  <a:lnTo>
                    <a:pt x="480" y="25460"/>
                  </a:lnTo>
                  <a:cubicBezTo>
                    <a:pt x="480" y="25460"/>
                    <a:pt x="900" y="21156"/>
                    <a:pt x="2373" y="17843"/>
                  </a:cubicBezTo>
                  <a:cubicBezTo>
                    <a:pt x="3845" y="14529"/>
                    <a:pt x="8331" y="6984"/>
                    <a:pt x="6700" y="2243"/>
                  </a:cubicBezTo>
                  <a:cubicBezTo>
                    <a:pt x="6203" y="800"/>
                    <a:pt x="5538" y="126"/>
                    <a:pt x="4836"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533;p39">
              <a:extLst>
                <a:ext uri="{FF2B5EF4-FFF2-40B4-BE49-F238E27FC236}">
                  <a16:creationId xmlns:a16="http://schemas.microsoft.com/office/drawing/2014/main" id="{962D316D-9AFE-B4C2-C90F-EE1FBF126929}"/>
                </a:ext>
              </a:extLst>
            </p:cNvPr>
            <p:cNvSpPr/>
            <p:nvPr/>
          </p:nvSpPr>
          <p:spPr>
            <a:xfrm>
              <a:off x="4284100" y="1852500"/>
              <a:ext cx="380725" cy="453900"/>
            </a:xfrm>
            <a:custGeom>
              <a:avLst/>
              <a:gdLst/>
              <a:ahLst/>
              <a:cxnLst/>
              <a:rect l="l" t="t" r="r" b="b"/>
              <a:pathLst>
                <a:path w="15229" h="18156" extrusionOk="0">
                  <a:moveTo>
                    <a:pt x="2932" y="0"/>
                  </a:moveTo>
                  <a:cubicBezTo>
                    <a:pt x="648" y="0"/>
                    <a:pt x="0" y="1294"/>
                    <a:pt x="444" y="3014"/>
                  </a:cubicBezTo>
                  <a:cubicBezTo>
                    <a:pt x="903" y="4798"/>
                    <a:pt x="5796" y="3932"/>
                    <a:pt x="9264" y="6889"/>
                  </a:cubicBezTo>
                  <a:cubicBezTo>
                    <a:pt x="12731" y="9846"/>
                    <a:pt x="13037" y="18155"/>
                    <a:pt x="13037" y="18155"/>
                  </a:cubicBezTo>
                  <a:lnTo>
                    <a:pt x="13801" y="18155"/>
                  </a:lnTo>
                  <a:cubicBezTo>
                    <a:pt x="15228" y="1333"/>
                    <a:pt x="5694" y="108"/>
                    <a:pt x="3197" y="6"/>
                  </a:cubicBezTo>
                  <a:cubicBezTo>
                    <a:pt x="3106" y="2"/>
                    <a:pt x="3018" y="0"/>
                    <a:pt x="2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534;p39">
              <a:extLst>
                <a:ext uri="{FF2B5EF4-FFF2-40B4-BE49-F238E27FC236}">
                  <a16:creationId xmlns:a16="http://schemas.microsoft.com/office/drawing/2014/main" id="{F6E06FDD-301C-4CC9-7AF4-D8868FDF14A9}"/>
                </a:ext>
              </a:extLst>
            </p:cNvPr>
            <p:cNvSpPr/>
            <p:nvPr/>
          </p:nvSpPr>
          <p:spPr>
            <a:xfrm>
              <a:off x="4627250" y="1875525"/>
              <a:ext cx="355025" cy="464650"/>
            </a:xfrm>
            <a:custGeom>
              <a:avLst/>
              <a:gdLst/>
              <a:ahLst/>
              <a:cxnLst/>
              <a:rect l="l" t="t" r="r" b="b"/>
              <a:pathLst>
                <a:path w="14201" h="18586" extrusionOk="0">
                  <a:moveTo>
                    <a:pt x="12635" y="0"/>
                  </a:moveTo>
                  <a:cubicBezTo>
                    <a:pt x="11386" y="0"/>
                    <a:pt x="9583" y="1016"/>
                    <a:pt x="8174" y="2048"/>
                  </a:cubicBezTo>
                  <a:cubicBezTo>
                    <a:pt x="5706" y="3856"/>
                    <a:pt x="766" y="9760"/>
                    <a:pt x="1" y="18586"/>
                  </a:cubicBezTo>
                  <a:lnTo>
                    <a:pt x="641" y="18408"/>
                  </a:lnTo>
                  <a:cubicBezTo>
                    <a:pt x="641" y="18408"/>
                    <a:pt x="2283" y="11740"/>
                    <a:pt x="5907" y="8286"/>
                  </a:cubicBezTo>
                  <a:cubicBezTo>
                    <a:pt x="9530" y="4832"/>
                    <a:pt x="13902" y="5815"/>
                    <a:pt x="14111" y="2149"/>
                  </a:cubicBezTo>
                  <a:cubicBezTo>
                    <a:pt x="14201" y="575"/>
                    <a:pt x="13575" y="0"/>
                    <a:pt x="12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535;p39">
              <a:extLst>
                <a:ext uri="{FF2B5EF4-FFF2-40B4-BE49-F238E27FC236}">
                  <a16:creationId xmlns:a16="http://schemas.microsoft.com/office/drawing/2014/main" id="{2DD20AA6-E5ED-F3C8-7246-1C2635E02D1A}"/>
                </a:ext>
              </a:extLst>
            </p:cNvPr>
            <p:cNvSpPr/>
            <p:nvPr/>
          </p:nvSpPr>
          <p:spPr>
            <a:xfrm>
              <a:off x="4627250" y="1916550"/>
              <a:ext cx="353050" cy="423625"/>
            </a:xfrm>
            <a:custGeom>
              <a:avLst/>
              <a:gdLst/>
              <a:ahLst/>
              <a:cxnLst/>
              <a:rect l="l" t="t" r="r" b="b"/>
              <a:pathLst>
                <a:path w="14122" h="16945" extrusionOk="0">
                  <a:moveTo>
                    <a:pt x="14112" y="0"/>
                  </a:moveTo>
                  <a:cubicBezTo>
                    <a:pt x="10961" y="809"/>
                    <a:pt x="3318" y="3167"/>
                    <a:pt x="146" y="16328"/>
                  </a:cubicBezTo>
                  <a:cubicBezTo>
                    <a:pt x="142" y="16387"/>
                    <a:pt x="138" y="16441"/>
                    <a:pt x="134" y="16499"/>
                  </a:cubicBezTo>
                  <a:lnTo>
                    <a:pt x="106" y="16499"/>
                  </a:lnTo>
                  <a:cubicBezTo>
                    <a:pt x="70" y="16648"/>
                    <a:pt x="35" y="16795"/>
                    <a:pt x="1" y="16945"/>
                  </a:cubicBezTo>
                  <a:lnTo>
                    <a:pt x="641" y="16767"/>
                  </a:lnTo>
                  <a:cubicBezTo>
                    <a:pt x="641" y="16767"/>
                    <a:pt x="2285" y="10099"/>
                    <a:pt x="5908" y="6645"/>
                  </a:cubicBezTo>
                  <a:cubicBezTo>
                    <a:pt x="9532" y="3191"/>
                    <a:pt x="13904" y="4174"/>
                    <a:pt x="14112" y="508"/>
                  </a:cubicBezTo>
                  <a:cubicBezTo>
                    <a:pt x="14122" y="339"/>
                    <a:pt x="14122" y="169"/>
                    <a:pt x="14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536;p39">
              <a:extLst>
                <a:ext uri="{FF2B5EF4-FFF2-40B4-BE49-F238E27FC236}">
                  <a16:creationId xmlns:a16="http://schemas.microsoft.com/office/drawing/2014/main" id="{03B2B385-CA8A-5487-5A7D-8A77B726E5DC}"/>
                </a:ext>
              </a:extLst>
            </p:cNvPr>
            <p:cNvSpPr/>
            <p:nvPr/>
          </p:nvSpPr>
          <p:spPr>
            <a:xfrm>
              <a:off x="4640700" y="2129450"/>
              <a:ext cx="253300" cy="301975"/>
            </a:xfrm>
            <a:custGeom>
              <a:avLst/>
              <a:gdLst/>
              <a:ahLst/>
              <a:cxnLst/>
              <a:rect l="l" t="t" r="r" b="b"/>
              <a:pathLst>
                <a:path w="10132" h="12079" extrusionOk="0">
                  <a:moveTo>
                    <a:pt x="8182" y="0"/>
                  </a:moveTo>
                  <a:cubicBezTo>
                    <a:pt x="8125" y="0"/>
                    <a:pt x="8066" y="1"/>
                    <a:pt x="8005" y="4"/>
                  </a:cubicBezTo>
                  <a:cubicBezTo>
                    <a:pt x="6345" y="70"/>
                    <a:pt x="1" y="885"/>
                    <a:pt x="950" y="12078"/>
                  </a:cubicBezTo>
                  <a:lnTo>
                    <a:pt x="1459" y="12078"/>
                  </a:lnTo>
                  <a:cubicBezTo>
                    <a:pt x="1459" y="12078"/>
                    <a:pt x="1663" y="6550"/>
                    <a:pt x="3969" y="4583"/>
                  </a:cubicBezTo>
                  <a:cubicBezTo>
                    <a:pt x="6277" y="2614"/>
                    <a:pt x="9533" y="3191"/>
                    <a:pt x="9838" y="2005"/>
                  </a:cubicBezTo>
                  <a:cubicBezTo>
                    <a:pt x="10132" y="860"/>
                    <a:pt x="9701" y="0"/>
                    <a:pt x="8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537;p39">
              <a:extLst>
                <a:ext uri="{FF2B5EF4-FFF2-40B4-BE49-F238E27FC236}">
                  <a16:creationId xmlns:a16="http://schemas.microsoft.com/office/drawing/2014/main" id="{8C3B0081-5A19-A10A-76E3-21C142141F97}"/>
                </a:ext>
              </a:extLst>
            </p:cNvPr>
            <p:cNvSpPr/>
            <p:nvPr/>
          </p:nvSpPr>
          <p:spPr>
            <a:xfrm>
              <a:off x="4652850" y="2158325"/>
              <a:ext cx="236400" cy="267525"/>
            </a:xfrm>
            <a:custGeom>
              <a:avLst/>
              <a:gdLst/>
              <a:ahLst/>
              <a:cxnLst/>
              <a:rect l="l" t="t" r="r" b="b"/>
              <a:pathLst>
                <a:path w="9456" h="10701" extrusionOk="0">
                  <a:moveTo>
                    <a:pt x="9423" y="1"/>
                  </a:moveTo>
                  <a:lnTo>
                    <a:pt x="9423" y="1"/>
                  </a:lnTo>
                  <a:cubicBezTo>
                    <a:pt x="7026" y="63"/>
                    <a:pt x="1" y="1060"/>
                    <a:pt x="986" y="10701"/>
                  </a:cubicBezTo>
                  <a:cubicBezTo>
                    <a:pt x="1052" y="9652"/>
                    <a:pt x="1453" y="5160"/>
                    <a:pt x="3483" y="3426"/>
                  </a:cubicBezTo>
                  <a:cubicBezTo>
                    <a:pt x="5791" y="1459"/>
                    <a:pt x="9047" y="2036"/>
                    <a:pt x="9352" y="848"/>
                  </a:cubicBezTo>
                  <a:cubicBezTo>
                    <a:pt x="9431" y="542"/>
                    <a:pt x="9456" y="256"/>
                    <a:pt x="9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538;p39">
              <a:extLst>
                <a:ext uri="{FF2B5EF4-FFF2-40B4-BE49-F238E27FC236}">
                  <a16:creationId xmlns:a16="http://schemas.microsoft.com/office/drawing/2014/main" id="{FB725768-700D-AE26-74AF-786F20E0FA64}"/>
                </a:ext>
              </a:extLst>
            </p:cNvPr>
            <p:cNvSpPr/>
            <p:nvPr/>
          </p:nvSpPr>
          <p:spPr>
            <a:xfrm>
              <a:off x="4340275" y="2006200"/>
              <a:ext cx="253300" cy="302000"/>
            </a:xfrm>
            <a:custGeom>
              <a:avLst/>
              <a:gdLst/>
              <a:ahLst/>
              <a:cxnLst/>
              <a:rect l="l" t="t" r="r" b="b"/>
              <a:pathLst>
                <a:path w="10132" h="12080" extrusionOk="0">
                  <a:moveTo>
                    <a:pt x="1953" y="0"/>
                  </a:moveTo>
                  <a:cubicBezTo>
                    <a:pt x="432" y="0"/>
                    <a:pt x="0" y="859"/>
                    <a:pt x="294" y="2005"/>
                  </a:cubicBezTo>
                  <a:cubicBezTo>
                    <a:pt x="599" y="3192"/>
                    <a:pt x="3856" y="2616"/>
                    <a:pt x="6161" y="4583"/>
                  </a:cubicBezTo>
                  <a:cubicBezTo>
                    <a:pt x="8469" y="6551"/>
                    <a:pt x="8673" y="12080"/>
                    <a:pt x="8673" y="12080"/>
                  </a:cubicBezTo>
                  <a:lnTo>
                    <a:pt x="9182" y="12078"/>
                  </a:lnTo>
                  <a:cubicBezTo>
                    <a:pt x="10131" y="885"/>
                    <a:pt x="3788" y="70"/>
                    <a:pt x="2125" y="4"/>
                  </a:cubicBezTo>
                  <a:cubicBezTo>
                    <a:pt x="2066" y="1"/>
                    <a:pt x="2009" y="0"/>
                    <a:pt x="1953"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539;p39">
              <a:extLst>
                <a:ext uri="{FF2B5EF4-FFF2-40B4-BE49-F238E27FC236}">
                  <a16:creationId xmlns:a16="http://schemas.microsoft.com/office/drawing/2014/main" id="{2663CBE1-C03F-6A1A-43C0-A33DE1912377}"/>
                </a:ext>
              </a:extLst>
            </p:cNvPr>
            <p:cNvSpPr/>
            <p:nvPr/>
          </p:nvSpPr>
          <p:spPr>
            <a:xfrm>
              <a:off x="4345000" y="2035125"/>
              <a:ext cx="236400" cy="267525"/>
            </a:xfrm>
            <a:custGeom>
              <a:avLst/>
              <a:gdLst/>
              <a:ahLst/>
              <a:cxnLst/>
              <a:rect l="l" t="t" r="r" b="b"/>
              <a:pathLst>
                <a:path w="9456" h="10701" extrusionOk="0">
                  <a:moveTo>
                    <a:pt x="32" y="0"/>
                  </a:moveTo>
                  <a:lnTo>
                    <a:pt x="32" y="0"/>
                  </a:lnTo>
                  <a:cubicBezTo>
                    <a:pt x="0" y="255"/>
                    <a:pt x="26" y="542"/>
                    <a:pt x="105" y="848"/>
                  </a:cubicBezTo>
                  <a:cubicBezTo>
                    <a:pt x="410" y="2035"/>
                    <a:pt x="3667" y="1459"/>
                    <a:pt x="5972" y="3426"/>
                  </a:cubicBezTo>
                  <a:cubicBezTo>
                    <a:pt x="8005" y="5159"/>
                    <a:pt x="8405" y="9653"/>
                    <a:pt x="8472" y="10700"/>
                  </a:cubicBezTo>
                  <a:cubicBezTo>
                    <a:pt x="9455" y="1061"/>
                    <a:pt x="2430" y="62"/>
                    <a:pt x="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540;p39">
              <a:extLst>
                <a:ext uri="{FF2B5EF4-FFF2-40B4-BE49-F238E27FC236}">
                  <a16:creationId xmlns:a16="http://schemas.microsoft.com/office/drawing/2014/main" id="{AA8FC232-F413-6D51-F8B5-FCABA81379D8}"/>
                </a:ext>
              </a:extLst>
            </p:cNvPr>
            <p:cNvSpPr/>
            <p:nvPr/>
          </p:nvSpPr>
          <p:spPr>
            <a:xfrm>
              <a:off x="4291250" y="1895975"/>
              <a:ext cx="355275" cy="402075"/>
            </a:xfrm>
            <a:custGeom>
              <a:avLst/>
              <a:gdLst/>
              <a:ahLst/>
              <a:cxnLst/>
              <a:rect l="l" t="t" r="r" b="b"/>
              <a:pathLst>
                <a:path w="14211" h="16083" extrusionOk="0">
                  <a:moveTo>
                    <a:pt x="50" y="1"/>
                  </a:moveTo>
                  <a:cubicBezTo>
                    <a:pt x="0" y="384"/>
                    <a:pt x="39" y="814"/>
                    <a:pt x="158" y="1275"/>
                  </a:cubicBezTo>
                  <a:cubicBezTo>
                    <a:pt x="617" y="3059"/>
                    <a:pt x="5512" y="2192"/>
                    <a:pt x="8978" y="5150"/>
                  </a:cubicBezTo>
                  <a:cubicBezTo>
                    <a:pt x="12032" y="7755"/>
                    <a:pt x="12632" y="14508"/>
                    <a:pt x="12732" y="16082"/>
                  </a:cubicBezTo>
                  <a:cubicBezTo>
                    <a:pt x="14211" y="1593"/>
                    <a:pt x="3653" y="95"/>
                    <a:pt x="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541;p39">
              <a:extLst>
                <a:ext uri="{FF2B5EF4-FFF2-40B4-BE49-F238E27FC236}">
                  <a16:creationId xmlns:a16="http://schemas.microsoft.com/office/drawing/2014/main" id="{F1F5A7F4-FB7A-2EF7-B46A-2F15FFBCA42A}"/>
                </a:ext>
              </a:extLst>
            </p:cNvPr>
            <p:cNvSpPr/>
            <p:nvPr/>
          </p:nvSpPr>
          <p:spPr>
            <a:xfrm>
              <a:off x="4510300" y="2297325"/>
              <a:ext cx="271200" cy="283100"/>
            </a:xfrm>
            <a:custGeom>
              <a:avLst/>
              <a:gdLst/>
              <a:ahLst/>
              <a:cxnLst/>
              <a:rect l="l" t="t" r="r" b="b"/>
              <a:pathLst>
                <a:path w="10848" h="11324" extrusionOk="0">
                  <a:moveTo>
                    <a:pt x="1" y="0"/>
                  </a:moveTo>
                  <a:lnTo>
                    <a:pt x="2118" y="10847"/>
                  </a:lnTo>
                  <a:cubicBezTo>
                    <a:pt x="3187" y="11168"/>
                    <a:pt x="4210" y="11324"/>
                    <a:pt x="5191" y="11324"/>
                  </a:cubicBezTo>
                  <a:cubicBezTo>
                    <a:pt x="6188" y="11324"/>
                    <a:pt x="7141" y="11162"/>
                    <a:pt x="8052" y="10847"/>
                  </a:cubicBezTo>
                  <a:lnTo>
                    <a:pt x="10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542;p39">
              <a:extLst>
                <a:ext uri="{FF2B5EF4-FFF2-40B4-BE49-F238E27FC236}">
                  <a16:creationId xmlns:a16="http://schemas.microsoft.com/office/drawing/2014/main" id="{0EA85EEF-6645-3D19-7D88-89D7822EA031}"/>
                </a:ext>
              </a:extLst>
            </p:cNvPr>
            <p:cNvSpPr/>
            <p:nvPr/>
          </p:nvSpPr>
          <p:spPr>
            <a:xfrm>
              <a:off x="4501375" y="2280400"/>
              <a:ext cx="289050" cy="46550"/>
            </a:xfrm>
            <a:custGeom>
              <a:avLst/>
              <a:gdLst/>
              <a:ahLst/>
              <a:cxnLst/>
              <a:rect l="l" t="t" r="r" b="b"/>
              <a:pathLst>
                <a:path w="11562" h="1862" extrusionOk="0">
                  <a:moveTo>
                    <a:pt x="0" y="0"/>
                  </a:moveTo>
                  <a:lnTo>
                    <a:pt x="0" y="1862"/>
                  </a:lnTo>
                  <a:lnTo>
                    <a:pt x="11562" y="1862"/>
                  </a:lnTo>
                  <a:lnTo>
                    <a:pt x="11562" y="0"/>
                  </a:ln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751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20" name="Google Shape;720;p24"/>
          <p:cNvSpPr/>
          <p:nvPr/>
        </p:nvSpPr>
        <p:spPr>
          <a:xfrm rot="21372065">
            <a:off x="5209084" y="4781380"/>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2227749" y="453416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782423" y="4749737"/>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1619377" y="4585547"/>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7050821" y="4761698"/>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6257830" y="4532638"/>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7004265" y="2710096"/>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7569118" y="3592843"/>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8124645" y="3677018"/>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8346273" y="4053427"/>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2438860" y="3394309"/>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2767000" y="393268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3527790" y="4139969"/>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4265210" y="4610462"/>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4380187" y="4785332"/>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3741272" y="4636553"/>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4686290" y="4823837"/>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052609" y="4785332"/>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3413297" y="4107725"/>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733451" y="3417746"/>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6240050" y="3862138"/>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1484864" y="2980141"/>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7" y="2805695"/>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68763" y="3459246"/>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t>
            </a:r>
            <a:r>
              <a:rPr lang="en-US" sz="1200" dirty="0"/>
              <a:t>Home is where one starts from.</a:t>
            </a:r>
            <a:r>
              <a:rPr lang="en" dirty="0"/>
              <a:t>”</a:t>
            </a:r>
            <a:endParaRPr dirty="0"/>
          </a:p>
          <a:p>
            <a:pPr marL="0" lvl="0" indent="0" algn="ctr" rtl="0">
              <a:spcBef>
                <a:spcPts val="1600"/>
              </a:spcBef>
              <a:spcAft>
                <a:spcPts val="1600"/>
              </a:spcAft>
              <a:buNone/>
            </a:pPr>
            <a:endParaRPr dirty="0"/>
          </a:p>
        </p:txBody>
      </p:sp>
      <p:sp>
        <p:nvSpPr>
          <p:cNvPr id="726" name="Google Shape;726;p24"/>
          <p:cNvSpPr txBox="1">
            <a:spLocks noGrp="1"/>
          </p:cNvSpPr>
          <p:nvPr>
            <p:ph type="ctrTitle"/>
          </p:nvPr>
        </p:nvSpPr>
        <p:spPr>
          <a:xfrm>
            <a:off x="3099175" y="2166573"/>
            <a:ext cx="3092700" cy="54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—T.S. Eliot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34"/>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ACKNOWLEDGEMENTS</a:t>
            </a:r>
            <a:endParaRPr dirty="0"/>
          </a:p>
        </p:txBody>
      </p:sp>
      <p:sp>
        <p:nvSpPr>
          <p:cNvPr id="1190" name="Google Shape;1190;p34"/>
          <p:cNvSpPr txBox="1"/>
          <p:nvPr/>
        </p:nvSpPr>
        <p:spPr>
          <a:xfrm>
            <a:off x="6269028" y="3732260"/>
            <a:ext cx="977345" cy="3914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US" sz="1100" dirty="0">
                <a:solidFill>
                  <a:srgbClr val="434343"/>
                </a:solidFill>
                <a:latin typeface="EB Garamond"/>
                <a:ea typeface="EB Garamond"/>
                <a:cs typeface="EB Garamond"/>
                <a:sym typeface="EB Garamond"/>
                <a:hlinkClick r:id="rId3"/>
              </a:rPr>
              <a:t>Investopedia</a:t>
            </a:r>
            <a:endParaRPr sz="1100" dirty="0">
              <a:solidFill>
                <a:srgbClr val="434343"/>
              </a:solidFill>
              <a:latin typeface="EB Garamond"/>
              <a:ea typeface="EB Garamond"/>
              <a:cs typeface="EB Garamond"/>
              <a:sym typeface="EB Garamond"/>
            </a:endParaRPr>
          </a:p>
        </p:txBody>
      </p:sp>
      <p:sp>
        <p:nvSpPr>
          <p:cNvPr id="1191" name="Google Shape;1191;p34"/>
          <p:cNvSpPr txBox="1"/>
          <p:nvPr/>
        </p:nvSpPr>
        <p:spPr>
          <a:xfrm>
            <a:off x="1319741" y="30130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195" name="Google Shape;1195;p34"/>
          <p:cNvSpPr txBox="1"/>
          <p:nvPr/>
        </p:nvSpPr>
        <p:spPr>
          <a:xfrm>
            <a:off x="6229700" y="3327620"/>
            <a:ext cx="15981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ARTICLES</a:t>
            </a:r>
            <a:endParaRPr sz="1200" dirty="0">
              <a:solidFill>
                <a:srgbClr val="434343"/>
              </a:solidFill>
              <a:latin typeface="Montserrat ExtraBold"/>
              <a:ea typeface="Montserrat ExtraBold"/>
              <a:cs typeface="Montserrat ExtraBold"/>
              <a:sym typeface="Montserrat ExtraBold"/>
            </a:endParaRPr>
          </a:p>
        </p:txBody>
      </p:sp>
      <p:sp>
        <p:nvSpPr>
          <p:cNvPr id="1196" name="Google Shape;1196;p34"/>
          <p:cNvSpPr txBox="1"/>
          <p:nvPr/>
        </p:nvSpPr>
        <p:spPr>
          <a:xfrm>
            <a:off x="1319741" y="2637276"/>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ANALYSIS</a:t>
            </a:r>
            <a:endParaRPr sz="1200" dirty="0">
              <a:solidFill>
                <a:srgbClr val="434343"/>
              </a:solidFill>
              <a:latin typeface="Montserrat ExtraBold"/>
              <a:ea typeface="Montserrat ExtraBold"/>
              <a:cs typeface="Montserrat ExtraBold"/>
              <a:sym typeface="Montserrat ExtraBold"/>
            </a:endParaRPr>
          </a:p>
        </p:txBody>
      </p:sp>
      <p:sp>
        <p:nvSpPr>
          <p:cNvPr id="1197" name="Google Shape;1197;p34"/>
          <p:cNvSpPr txBox="1"/>
          <p:nvPr/>
        </p:nvSpPr>
        <p:spPr>
          <a:xfrm>
            <a:off x="6229700" y="2055116"/>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ASSISTANCE</a:t>
            </a:r>
            <a:endParaRPr sz="1200" dirty="0">
              <a:solidFill>
                <a:srgbClr val="434343"/>
              </a:solidFill>
              <a:latin typeface="Montserrat ExtraBold"/>
              <a:ea typeface="Montserrat ExtraBold"/>
              <a:cs typeface="Montserrat ExtraBold"/>
              <a:sym typeface="Montserrat ExtraBold"/>
            </a:endParaRPr>
          </a:p>
        </p:txBody>
      </p:sp>
      <p:sp>
        <p:nvSpPr>
          <p:cNvPr id="1198" name="Google Shape;1198;p34"/>
          <p:cNvSpPr txBox="1"/>
          <p:nvPr/>
        </p:nvSpPr>
        <p:spPr>
          <a:xfrm>
            <a:off x="2362444" y="3762075"/>
            <a:ext cx="14436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DATA</a:t>
            </a:r>
            <a:endParaRPr sz="1200" dirty="0">
              <a:solidFill>
                <a:srgbClr val="434343"/>
              </a:solidFill>
              <a:latin typeface="Montserrat ExtraBold"/>
              <a:ea typeface="Montserrat ExtraBold"/>
              <a:cs typeface="Montserrat ExtraBold"/>
              <a:sym typeface="Montserrat ExtraBold"/>
            </a:endParaRPr>
          </a:p>
        </p:txBody>
      </p:sp>
      <p:sp>
        <p:nvSpPr>
          <p:cNvPr id="1199" name="Google Shape;1199;p34"/>
          <p:cNvSpPr txBox="1"/>
          <p:nvPr/>
        </p:nvSpPr>
        <p:spPr>
          <a:xfrm>
            <a:off x="2222667" y="1205525"/>
            <a:ext cx="18447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SUBMISSION </a:t>
            </a:r>
            <a:endParaRPr sz="1200" dirty="0">
              <a:solidFill>
                <a:srgbClr val="434343"/>
              </a:solidFill>
              <a:latin typeface="Montserrat ExtraBold"/>
              <a:ea typeface="Montserrat ExtraBold"/>
              <a:cs typeface="Montserrat ExtraBold"/>
              <a:sym typeface="Montserrat ExtraBold"/>
            </a:endParaRPr>
          </a:p>
        </p:txBody>
      </p:sp>
      <p:sp>
        <p:nvSpPr>
          <p:cNvPr id="1200" name="Google Shape;1200;p34"/>
          <p:cNvSpPr/>
          <p:nvPr/>
        </p:nvSpPr>
        <p:spPr>
          <a:xfrm>
            <a:off x="3569905" y="1554905"/>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4617876" y="3907525"/>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3569873" y="3176871"/>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3570403" y="2672159"/>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4615096" y="1815777"/>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3697529" y="1559500"/>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5198796" y="3471880"/>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5301387" y="3574519"/>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4038996" y="3863853"/>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34"/>
          <p:cNvSpPr/>
          <p:nvPr/>
        </p:nvSpPr>
        <p:spPr>
          <a:xfrm>
            <a:off x="4141635" y="3976276"/>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34"/>
          <p:cNvSpPr/>
          <p:nvPr/>
        </p:nvSpPr>
        <p:spPr>
          <a:xfrm>
            <a:off x="3419738" y="2736863"/>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3522361" y="2839437"/>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34"/>
          <p:cNvSpPr/>
          <p:nvPr/>
        </p:nvSpPr>
        <p:spPr>
          <a:xfrm>
            <a:off x="4307725" y="1318504"/>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4410300" y="1421095"/>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23" name="Google Shape;1223;p34"/>
          <p:cNvGrpSpPr/>
          <p:nvPr/>
        </p:nvGrpSpPr>
        <p:grpSpPr>
          <a:xfrm>
            <a:off x="5198772" y="2165883"/>
            <a:ext cx="811730" cy="811746"/>
            <a:chOff x="4964259" y="2424308"/>
            <a:chExt cx="811730" cy="811746"/>
          </a:xfrm>
        </p:grpSpPr>
        <p:sp>
          <p:nvSpPr>
            <p:cNvPr id="1224" name="Google Shape;1224;p34"/>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34"/>
          <p:cNvGrpSpPr/>
          <p:nvPr/>
        </p:nvGrpSpPr>
        <p:grpSpPr>
          <a:xfrm>
            <a:off x="3668345" y="2995462"/>
            <a:ext cx="300631" cy="300631"/>
            <a:chOff x="1190625" y="238125"/>
            <a:chExt cx="5183300" cy="5183300"/>
          </a:xfrm>
        </p:grpSpPr>
        <p:sp>
          <p:nvSpPr>
            <p:cNvPr id="1236" name="Google Shape;1236;p34"/>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4" name="Google Shape;1254;p34"/>
          <p:cNvSpPr/>
          <p:nvPr/>
        </p:nvSpPr>
        <p:spPr>
          <a:xfrm>
            <a:off x="4992425" y="2672150"/>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1;p34">
            <a:extLst>
              <a:ext uri="{FF2B5EF4-FFF2-40B4-BE49-F238E27FC236}">
                <a16:creationId xmlns:a16="http://schemas.microsoft.com/office/drawing/2014/main" id="{94FCFB72-0F93-3EDC-A14A-BDCCC4830434}"/>
              </a:ext>
            </a:extLst>
          </p:cNvPr>
          <p:cNvSpPr txBox="1"/>
          <p:nvPr/>
        </p:nvSpPr>
        <p:spPr>
          <a:xfrm>
            <a:off x="1936955" y="4174816"/>
            <a:ext cx="1966560" cy="361924"/>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hlinkClick r:id="rId4"/>
              </a:rPr>
              <a:t>Federal Reserve Bank of St.Louis</a:t>
            </a:r>
            <a:endParaRPr sz="1100" dirty="0">
              <a:solidFill>
                <a:srgbClr val="434343"/>
              </a:solidFill>
              <a:latin typeface="EB Garamond"/>
              <a:ea typeface="EB Garamond"/>
              <a:cs typeface="EB Garamond"/>
              <a:sym typeface="EB Garamond"/>
            </a:endParaRPr>
          </a:p>
        </p:txBody>
      </p:sp>
      <p:pic>
        <p:nvPicPr>
          <p:cNvPr id="22" name="Picture 21">
            <a:hlinkClick r:id="rId5"/>
            <a:extLst>
              <a:ext uri="{FF2B5EF4-FFF2-40B4-BE49-F238E27FC236}">
                <a16:creationId xmlns:a16="http://schemas.microsoft.com/office/drawing/2014/main" id="{6E9B45F5-BEB6-1048-DA88-2D2B38755BC9}"/>
              </a:ext>
            </a:extLst>
          </p:cNvPr>
          <p:cNvPicPr>
            <a:picLocks noChangeAspect="1"/>
          </p:cNvPicPr>
          <p:nvPr/>
        </p:nvPicPr>
        <p:blipFill>
          <a:blip r:embed="rId6"/>
          <a:stretch>
            <a:fillRect/>
          </a:stretch>
        </p:blipFill>
        <p:spPr>
          <a:xfrm>
            <a:off x="1029408" y="3073295"/>
            <a:ext cx="377715" cy="437913"/>
          </a:xfrm>
          <a:prstGeom prst="rect">
            <a:avLst/>
          </a:prstGeom>
        </p:spPr>
      </p:pic>
      <p:pic>
        <p:nvPicPr>
          <p:cNvPr id="24" name="Picture 23">
            <a:hlinkClick r:id="rId7"/>
            <a:extLst>
              <a:ext uri="{FF2B5EF4-FFF2-40B4-BE49-F238E27FC236}">
                <a16:creationId xmlns:a16="http://schemas.microsoft.com/office/drawing/2014/main" id="{308E4124-2AB8-0E1B-C43F-63A0FA86652F}"/>
              </a:ext>
            </a:extLst>
          </p:cNvPr>
          <p:cNvPicPr>
            <a:picLocks noChangeAspect="1"/>
          </p:cNvPicPr>
          <p:nvPr/>
        </p:nvPicPr>
        <p:blipFill>
          <a:blip r:embed="rId8"/>
          <a:stretch>
            <a:fillRect/>
          </a:stretch>
        </p:blipFill>
        <p:spPr>
          <a:xfrm>
            <a:off x="1469057" y="3088080"/>
            <a:ext cx="377715" cy="377715"/>
          </a:xfrm>
          <a:prstGeom prst="rect">
            <a:avLst/>
          </a:prstGeom>
        </p:spPr>
      </p:pic>
      <p:pic>
        <p:nvPicPr>
          <p:cNvPr id="26" name="Picture 25">
            <a:hlinkClick r:id="rId9"/>
            <a:extLst>
              <a:ext uri="{FF2B5EF4-FFF2-40B4-BE49-F238E27FC236}">
                <a16:creationId xmlns:a16="http://schemas.microsoft.com/office/drawing/2014/main" id="{3A6F155E-5704-279B-6E99-1D412FAA461C}"/>
              </a:ext>
            </a:extLst>
          </p:cNvPr>
          <p:cNvPicPr>
            <a:picLocks noChangeAspect="1"/>
          </p:cNvPicPr>
          <p:nvPr/>
        </p:nvPicPr>
        <p:blipFill>
          <a:blip r:embed="rId10"/>
          <a:stretch>
            <a:fillRect/>
          </a:stretch>
        </p:blipFill>
        <p:spPr>
          <a:xfrm>
            <a:off x="2284346" y="3106835"/>
            <a:ext cx="376175" cy="376175"/>
          </a:xfrm>
          <a:prstGeom prst="rect">
            <a:avLst/>
          </a:prstGeom>
        </p:spPr>
      </p:pic>
      <p:pic>
        <p:nvPicPr>
          <p:cNvPr id="28" name="Picture 27">
            <a:hlinkClick r:id="rId11"/>
            <a:extLst>
              <a:ext uri="{FF2B5EF4-FFF2-40B4-BE49-F238E27FC236}">
                <a16:creationId xmlns:a16="http://schemas.microsoft.com/office/drawing/2014/main" id="{2DC6CDBF-18F4-F5E0-16E4-56C22C3B16DF}"/>
              </a:ext>
            </a:extLst>
          </p:cNvPr>
          <p:cNvPicPr>
            <a:picLocks noChangeAspect="1"/>
          </p:cNvPicPr>
          <p:nvPr/>
        </p:nvPicPr>
        <p:blipFill>
          <a:blip r:embed="rId12"/>
          <a:stretch>
            <a:fillRect/>
          </a:stretch>
        </p:blipFill>
        <p:spPr>
          <a:xfrm>
            <a:off x="2751016" y="3109845"/>
            <a:ext cx="373743" cy="373743"/>
          </a:xfrm>
          <a:prstGeom prst="rect">
            <a:avLst/>
          </a:prstGeom>
        </p:spPr>
      </p:pic>
      <p:pic>
        <p:nvPicPr>
          <p:cNvPr id="1184" name="Picture 1183">
            <a:hlinkClick r:id="rId13"/>
            <a:extLst>
              <a:ext uri="{FF2B5EF4-FFF2-40B4-BE49-F238E27FC236}">
                <a16:creationId xmlns:a16="http://schemas.microsoft.com/office/drawing/2014/main" id="{3EAF2051-1BDC-650D-2BA9-5612F44103AA}"/>
              </a:ext>
            </a:extLst>
          </p:cNvPr>
          <p:cNvPicPr>
            <a:picLocks noChangeAspect="1"/>
          </p:cNvPicPr>
          <p:nvPr/>
        </p:nvPicPr>
        <p:blipFill>
          <a:blip r:embed="rId14"/>
          <a:stretch>
            <a:fillRect/>
          </a:stretch>
        </p:blipFill>
        <p:spPr>
          <a:xfrm>
            <a:off x="1878606" y="3053738"/>
            <a:ext cx="365451" cy="487268"/>
          </a:xfrm>
          <a:prstGeom prst="rect">
            <a:avLst/>
          </a:prstGeom>
        </p:spPr>
      </p:pic>
      <p:grpSp>
        <p:nvGrpSpPr>
          <p:cNvPr id="1185" name="Google Shape;9418;p52">
            <a:extLst>
              <a:ext uri="{FF2B5EF4-FFF2-40B4-BE49-F238E27FC236}">
                <a16:creationId xmlns:a16="http://schemas.microsoft.com/office/drawing/2014/main" id="{FFBB5131-7E3C-44BC-FC67-BB83B5BC4148}"/>
              </a:ext>
            </a:extLst>
          </p:cNvPr>
          <p:cNvGrpSpPr/>
          <p:nvPr/>
        </p:nvGrpSpPr>
        <p:grpSpPr>
          <a:xfrm>
            <a:off x="5482971" y="3703797"/>
            <a:ext cx="289939" cy="334661"/>
            <a:chOff x="4193490" y="3350084"/>
            <a:chExt cx="289939" cy="334661"/>
          </a:xfrm>
          <a:solidFill>
            <a:schemeClr val="bg2">
              <a:lumMod val="75000"/>
            </a:schemeClr>
          </a:solidFill>
        </p:grpSpPr>
        <p:sp>
          <p:nvSpPr>
            <p:cNvPr id="1186" name="Google Shape;9419;p52">
              <a:extLst>
                <a:ext uri="{FF2B5EF4-FFF2-40B4-BE49-F238E27FC236}">
                  <a16:creationId xmlns:a16="http://schemas.microsoft.com/office/drawing/2014/main" id="{F90E3C8D-85EA-6D01-FF98-458565944966}"/>
                </a:ext>
              </a:extLst>
            </p:cNvPr>
            <p:cNvSpPr/>
            <p:nvPr/>
          </p:nvSpPr>
          <p:spPr>
            <a:xfrm>
              <a:off x="4193490" y="3350084"/>
              <a:ext cx="246364" cy="150110"/>
            </a:xfrm>
            <a:custGeom>
              <a:avLst/>
              <a:gdLst/>
              <a:ahLst/>
              <a:cxnLst/>
              <a:rect l="l" t="t" r="r" b="b"/>
              <a:pathLst>
                <a:path w="7740" h="4716" extrusionOk="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9420;p52">
              <a:extLst>
                <a:ext uri="{FF2B5EF4-FFF2-40B4-BE49-F238E27FC236}">
                  <a16:creationId xmlns:a16="http://schemas.microsoft.com/office/drawing/2014/main" id="{011F285A-0ECD-6548-75A6-EE410CE7A37D}"/>
                </a:ext>
              </a:extLst>
            </p:cNvPr>
            <p:cNvSpPr/>
            <p:nvPr/>
          </p:nvSpPr>
          <p:spPr>
            <a:xfrm>
              <a:off x="4193872" y="3405023"/>
              <a:ext cx="9517" cy="44753"/>
            </a:xfrm>
            <a:custGeom>
              <a:avLst/>
              <a:gdLst/>
              <a:ahLst/>
              <a:cxnLst/>
              <a:rect l="l" t="t" r="r" b="b"/>
              <a:pathLst>
                <a:path w="299" h="1406" extrusionOk="0">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9421;p52">
              <a:extLst>
                <a:ext uri="{FF2B5EF4-FFF2-40B4-BE49-F238E27FC236}">
                  <a16:creationId xmlns:a16="http://schemas.microsoft.com/office/drawing/2014/main" id="{5F415CBA-CD7D-9659-A368-3EC9E054AB24}"/>
                </a:ext>
              </a:extLst>
            </p:cNvPr>
            <p:cNvSpPr/>
            <p:nvPr/>
          </p:nvSpPr>
          <p:spPr>
            <a:xfrm>
              <a:off x="4275356" y="3444460"/>
              <a:ext cx="128116" cy="9485"/>
            </a:xfrm>
            <a:custGeom>
              <a:avLst/>
              <a:gdLst/>
              <a:ahLst/>
              <a:cxnLst/>
              <a:rect l="l" t="t" r="r" b="b"/>
              <a:pathLst>
                <a:path w="4025" h="298" extrusionOk="0">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9422;p52">
              <a:extLst>
                <a:ext uri="{FF2B5EF4-FFF2-40B4-BE49-F238E27FC236}">
                  <a16:creationId xmlns:a16="http://schemas.microsoft.com/office/drawing/2014/main" id="{159109F5-1D13-8C7B-BFFB-E27BE89B2092}"/>
                </a:ext>
              </a:extLst>
            </p:cNvPr>
            <p:cNvSpPr/>
            <p:nvPr/>
          </p:nvSpPr>
          <p:spPr>
            <a:xfrm>
              <a:off x="4275356" y="3463781"/>
              <a:ext cx="128116" cy="9485"/>
            </a:xfrm>
            <a:custGeom>
              <a:avLst/>
              <a:gdLst/>
              <a:ahLst/>
              <a:cxnLst/>
              <a:rect l="l" t="t" r="r" b="b"/>
              <a:pathLst>
                <a:path w="4025" h="298" extrusionOk="0">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9423;p52">
              <a:extLst>
                <a:ext uri="{FF2B5EF4-FFF2-40B4-BE49-F238E27FC236}">
                  <a16:creationId xmlns:a16="http://schemas.microsoft.com/office/drawing/2014/main" id="{A1217001-0F2C-C542-9411-D54D4816719D}"/>
                </a:ext>
              </a:extLst>
            </p:cNvPr>
            <p:cNvSpPr/>
            <p:nvPr/>
          </p:nvSpPr>
          <p:spPr>
            <a:xfrm>
              <a:off x="4223442" y="3439527"/>
              <a:ext cx="38673" cy="38673"/>
            </a:xfrm>
            <a:custGeom>
              <a:avLst/>
              <a:gdLst/>
              <a:ahLst/>
              <a:cxnLst/>
              <a:rect l="l" t="t" r="r" b="b"/>
              <a:pathLst>
                <a:path w="1215" h="1215" extrusionOk="0">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9424;p52">
              <a:extLst>
                <a:ext uri="{FF2B5EF4-FFF2-40B4-BE49-F238E27FC236}">
                  <a16:creationId xmlns:a16="http://schemas.microsoft.com/office/drawing/2014/main" id="{9E5CA012-BCC7-758B-3EE1-3700CCB2F33D}"/>
                </a:ext>
              </a:extLst>
            </p:cNvPr>
            <p:cNvSpPr/>
            <p:nvPr/>
          </p:nvSpPr>
          <p:spPr>
            <a:xfrm>
              <a:off x="4275356" y="3525913"/>
              <a:ext cx="128116" cy="9517"/>
            </a:xfrm>
            <a:custGeom>
              <a:avLst/>
              <a:gdLst/>
              <a:ahLst/>
              <a:cxnLst/>
              <a:rect l="l" t="t" r="r" b="b"/>
              <a:pathLst>
                <a:path w="4025" h="299" extrusionOk="0">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9425;p52">
              <a:extLst>
                <a:ext uri="{FF2B5EF4-FFF2-40B4-BE49-F238E27FC236}">
                  <a16:creationId xmlns:a16="http://schemas.microsoft.com/office/drawing/2014/main" id="{00A9E8C2-6E13-6E0B-B4A9-58081600513F}"/>
                </a:ext>
              </a:extLst>
            </p:cNvPr>
            <p:cNvSpPr/>
            <p:nvPr/>
          </p:nvSpPr>
          <p:spPr>
            <a:xfrm>
              <a:off x="4275356" y="3544884"/>
              <a:ext cx="128116" cy="9485"/>
            </a:xfrm>
            <a:custGeom>
              <a:avLst/>
              <a:gdLst/>
              <a:ahLst/>
              <a:cxnLst/>
              <a:rect l="l" t="t" r="r" b="b"/>
              <a:pathLst>
                <a:path w="4025" h="298" extrusionOk="0">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9426;p52">
              <a:extLst>
                <a:ext uri="{FF2B5EF4-FFF2-40B4-BE49-F238E27FC236}">
                  <a16:creationId xmlns:a16="http://schemas.microsoft.com/office/drawing/2014/main" id="{DA0E22EF-607F-8A80-DBA7-2361DDACFBD6}"/>
                </a:ext>
              </a:extLst>
            </p:cNvPr>
            <p:cNvSpPr/>
            <p:nvPr/>
          </p:nvSpPr>
          <p:spPr>
            <a:xfrm>
              <a:off x="4223442" y="3521011"/>
              <a:ext cx="38673" cy="38673"/>
            </a:xfrm>
            <a:custGeom>
              <a:avLst/>
              <a:gdLst/>
              <a:ahLst/>
              <a:cxnLst/>
              <a:rect l="l" t="t" r="r" b="b"/>
              <a:pathLst>
                <a:path w="1215" h="1215" extrusionOk="0">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9427;p52">
              <a:extLst>
                <a:ext uri="{FF2B5EF4-FFF2-40B4-BE49-F238E27FC236}">
                  <a16:creationId xmlns:a16="http://schemas.microsoft.com/office/drawing/2014/main" id="{6DD20503-9751-E53A-A14A-2731AADAEB05}"/>
                </a:ext>
              </a:extLst>
            </p:cNvPr>
            <p:cNvSpPr/>
            <p:nvPr/>
          </p:nvSpPr>
          <p:spPr>
            <a:xfrm>
              <a:off x="4223442" y="3602464"/>
              <a:ext cx="38673" cy="38705"/>
            </a:xfrm>
            <a:custGeom>
              <a:avLst/>
              <a:gdLst/>
              <a:ahLst/>
              <a:cxnLst/>
              <a:rect l="l" t="t" r="r" b="b"/>
              <a:pathLst>
                <a:path w="1215" h="1216" extrusionOk="0">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9428;p52">
              <a:extLst>
                <a:ext uri="{FF2B5EF4-FFF2-40B4-BE49-F238E27FC236}">
                  <a16:creationId xmlns:a16="http://schemas.microsoft.com/office/drawing/2014/main" id="{3BC69189-20F6-3675-DF6F-A9023F0DD169}"/>
                </a:ext>
              </a:extLst>
            </p:cNvPr>
            <p:cNvSpPr/>
            <p:nvPr/>
          </p:nvSpPr>
          <p:spPr>
            <a:xfrm>
              <a:off x="4193872" y="3460375"/>
              <a:ext cx="289558" cy="224370"/>
            </a:xfrm>
            <a:custGeom>
              <a:avLst/>
              <a:gdLst/>
              <a:ahLst/>
              <a:cxnLst/>
              <a:rect l="l" t="t" r="r" b="b"/>
              <a:pathLst>
                <a:path w="9097" h="7049" extrusionOk="0">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9661;p52">
            <a:extLst>
              <a:ext uri="{FF2B5EF4-FFF2-40B4-BE49-F238E27FC236}">
                <a16:creationId xmlns:a16="http://schemas.microsoft.com/office/drawing/2014/main" id="{1EC779DD-6DEC-30C3-F5C1-589B4BF11FAD}"/>
              </a:ext>
            </a:extLst>
          </p:cNvPr>
          <p:cNvGrpSpPr/>
          <p:nvPr/>
        </p:nvGrpSpPr>
        <p:grpSpPr>
          <a:xfrm>
            <a:off x="4309021" y="4129787"/>
            <a:ext cx="337684" cy="314194"/>
            <a:chOff x="6099375" y="2456075"/>
            <a:chExt cx="337684" cy="314194"/>
          </a:xfrm>
          <a:solidFill>
            <a:schemeClr val="bg2">
              <a:lumMod val="75000"/>
            </a:schemeClr>
          </a:solidFill>
        </p:grpSpPr>
        <p:sp>
          <p:nvSpPr>
            <p:cNvPr id="1263" name="Google Shape;9662;p52">
              <a:extLst>
                <a:ext uri="{FF2B5EF4-FFF2-40B4-BE49-F238E27FC236}">
                  <a16:creationId xmlns:a16="http://schemas.microsoft.com/office/drawing/2014/main" id="{B76F4211-9064-0EB1-D3F2-12BA5A7F4692}"/>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9663;p52">
              <a:extLst>
                <a:ext uri="{FF2B5EF4-FFF2-40B4-BE49-F238E27FC236}">
                  <a16:creationId xmlns:a16="http://schemas.microsoft.com/office/drawing/2014/main" id="{019845CF-99C0-4BDE-8683-A3E184C2B808}"/>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68" name="Picture 1267">
            <a:hlinkClick r:id="rId15"/>
            <a:extLst>
              <a:ext uri="{FF2B5EF4-FFF2-40B4-BE49-F238E27FC236}">
                <a16:creationId xmlns:a16="http://schemas.microsoft.com/office/drawing/2014/main" id="{7623955A-8B3B-7900-7896-FDD3CE22D23E}"/>
              </a:ext>
            </a:extLst>
          </p:cNvPr>
          <p:cNvPicPr>
            <a:picLocks noChangeAspect="1"/>
          </p:cNvPicPr>
          <p:nvPr/>
        </p:nvPicPr>
        <p:blipFill>
          <a:blip r:embed="rId16"/>
          <a:stretch>
            <a:fillRect/>
          </a:stretch>
        </p:blipFill>
        <p:spPr>
          <a:xfrm>
            <a:off x="6406955" y="2509687"/>
            <a:ext cx="374408" cy="379467"/>
          </a:xfrm>
          <a:prstGeom prst="rect">
            <a:avLst/>
          </a:prstGeom>
        </p:spPr>
      </p:pic>
      <p:pic>
        <p:nvPicPr>
          <p:cNvPr id="1270" name="Picture 1269">
            <a:hlinkClick r:id="rId17"/>
            <a:extLst>
              <a:ext uri="{FF2B5EF4-FFF2-40B4-BE49-F238E27FC236}">
                <a16:creationId xmlns:a16="http://schemas.microsoft.com/office/drawing/2014/main" id="{C07446F8-D95A-2426-BCC2-67A88FF28035}"/>
              </a:ext>
            </a:extLst>
          </p:cNvPr>
          <p:cNvPicPr>
            <a:picLocks noChangeAspect="1"/>
          </p:cNvPicPr>
          <p:nvPr/>
        </p:nvPicPr>
        <p:blipFill>
          <a:blip r:embed="rId18"/>
          <a:stretch>
            <a:fillRect/>
          </a:stretch>
        </p:blipFill>
        <p:spPr>
          <a:xfrm>
            <a:off x="7000561" y="2515582"/>
            <a:ext cx="247245" cy="373572"/>
          </a:xfrm>
          <a:prstGeom prst="rect">
            <a:avLst/>
          </a:prstGeom>
        </p:spPr>
      </p:pic>
      <p:grpSp>
        <p:nvGrpSpPr>
          <p:cNvPr id="1271" name="Google Shape;7818;p49">
            <a:extLst>
              <a:ext uri="{FF2B5EF4-FFF2-40B4-BE49-F238E27FC236}">
                <a16:creationId xmlns:a16="http://schemas.microsoft.com/office/drawing/2014/main" id="{4DAB7404-60A3-699F-9D38-3A8AA3BC853E}"/>
              </a:ext>
            </a:extLst>
          </p:cNvPr>
          <p:cNvGrpSpPr/>
          <p:nvPr/>
        </p:nvGrpSpPr>
        <p:grpSpPr>
          <a:xfrm>
            <a:off x="5477071" y="2373542"/>
            <a:ext cx="265922" cy="352693"/>
            <a:chOff x="5349253" y="3346936"/>
            <a:chExt cx="265922" cy="352693"/>
          </a:xfrm>
          <a:solidFill>
            <a:schemeClr val="bg2">
              <a:lumMod val="75000"/>
            </a:schemeClr>
          </a:solidFill>
        </p:grpSpPr>
        <p:sp>
          <p:nvSpPr>
            <p:cNvPr id="1272" name="Google Shape;7819;p49">
              <a:extLst>
                <a:ext uri="{FF2B5EF4-FFF2-40B4-BE49-F238E27FC236}">
                  <a16:creationId xmlns:a16="http://schemas.microsoft.com/office/drawing/2014/main" id="{1FAD2BB2-B2A1-5250-42DE-5CDE516AE192}"/>
                </a:ext>
              </a:extLst>
            </p:cNvPr>
            <p:cNvSpPr/>
            <p:nvPr/>
          </p:nvSpPr>
          <p:spPr>
            <a:xfrm>
              <a:off x="5460133" y="3534862"/>
              <a:ext cx="44162" cy="15396"/>
            </a:xfrm>
            <a:custGeom>
              <a:avLst/>
              <a:gdLst/>
              <a:ahLst/>
              <a:cxnLst/>
              <a:rect l="l" t="t" r="r" b="b"/>
              <a:pathLst>
                <a:path w="1394" h="486" extrusionOk="0">
                  <a:moveTo>
                    <a:pt x="173" y="1"/>
                  </a:moveTo>
                  <a:cubicBezTo>
                    <a:pt x="131" y="1"/>
                    <a:pt x="90" y="16"/>
                    <a:pt x="60" y="45"/>
                  </a:cubicBezTo>
                  <a:cubicBezTo>
                    <a:pt x="1" y="105"/>
                    <a:pt x="1" y="200"/>
                    <a:pt x="60" y="260"/>
                  </a:cubicBezTo>
                  <a:cubicBezTo>
                    <a:pt x="203" y="402"/>
                    <a:pt x="429" y="486"/>
                    <a:pt x="703" y="486"/>
                  </a:cubicBezTo>
                  <a:cubicBezTo>
                    <a:pt x="965" y="486"/>
                    <a:pt x="1191" y="402"/>
                    <a:pt x="1346" y="260"/>
                  </a:cubicBezTo>
                  <a:cubicBezTo>
                    <a:pt x="1394" y="200"/>
                    <a:pt x="1394" y="105"/>
                    <a:pt x="1310" y="45"/>
                  </a:cubicBezTo>
                  <a:cubicBezTo>
                    <a:pt x="1280" y="16"/>
                    <a:pt x="1242" y="1"/>
                    <a:pt x="1203" y="1"/>
                  </a:cubicBezTo>
                  <a:cubicBezTo>
                    <a:pt x="1164" y="1"/>
                    <a:pt x="1126" y="16"/>
                    <a:pt x="1096" y="45"/>
                  </a:cubicBezTo>
                  <a:cubicBezTo>
                    <a:pt x="1024" y="105"/>
                    <a:pt x="882" y="176"/>
                    <a:pt x="691" y="176"/>
                  </a:cubicBezTo>
                  <a:cubicBezTo>
                    <a:pt x="501" y="176"/>
                    <a:pt x="346" y="105"/>
                    <a:pt x="286" y="45"/>
                  </a:cubicBezTo>
                  <a:cubicBezTo>
                    <a:pt x="256" y="16"/>
                    <a:pt x="215" y="1"/>
                    <a:pt x="1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7820;p49">
              <a:extLst>
                <a:ext uri="{FF2B5EF4-FFF2-40B4-BE49-F238E27FC236}">
                  <a16:creationId xmlns:a16="http://schemas.microsoft.com/office/drawing/2014/main" id="{CA146E6E-BE02-5023-72A3-192D2722F8CF}"/>
                </a:ext>
              </a:extLst>
            </p:cNvPr>
            <p:cNvSpPr/>
            <p:nvPr/>
          </p:nvSpPr>
          <p:spPr>
            <a:xfrm>
              <a:off x="5443153" y="3495927"/>
              <a:ext cx="10613" cy="16252"/>
            </a:xfrm>
            <a:custGeom>
              <a:avLst/>
              <a:gdLst/>
              <a:ahLst/>
              <a:cxnLst/>
              <a:rect l="l" t="t" r="r" b="b"/>
              <a:pathLst>
                <a:path w="335" h="513" extrusionOk="0">
                  <a:moveTo>
                    <a:pt x="167" y="0"/>
                  </a:moveTo>
                  <a:cubicBezTo>
                    <a:pt x="84" y="0"/>
                    <a:pt x="1" y="84"/>
                    <a:pt x="1" y="167"/>
                  </a:cubicBezTo>
                  <a:lnTo>
                    <a:pt x="1" y="346"/>
                  </a:lnTo>
                  <a:cubicBezTo>
                    <a:pt x="1" y="441"/>
                    <a:pt x="84" y="512"/>
                    <a:pt x="167" y="512"/>
                  </a:cubicBezTo>
                  <a:cubicBezTo>
                    <a:pt x="251" y="512"/>
                    <a:pt x="334" y="441"/>
                    <a:pt x="334" y="346"/>
                  </a:cubicBezTo>
                  <a:lnTo>
                    <a:pt x="334" y="167"/>
                  </a:lnTo>
                  <a:cubicBezTo>
                    <a:pt x="334" y="84"/>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7821;p49">
              <a:extLst>
                <a:ext uri="{FF2B5EF4-FFF2-40B4-BE49-F238E27FC236}">
                  <a16:creationId xmlns:a16="http://schemas.microsoft.com/office/drawing/2014/main" id="{B8D679E9-39A1-6179-416D-6B7BC48298AC}"/>
                </a:ext>
              </a:extLst>
            </p:cNvPr>
            <p:cNvSpPr/>
            <p:nvPr/>
          </p:nvSpPr>
          <p:spPr>
            <a:xfrm>
              <a:off x="5509934" y="3495927"/>
              <a:ext cx="10201" cy="16252"/>
            </a:xfrm>
            <a:custGeom>
              <a:avLst/>
              <a:gdLst/>
              <a:ahLst/>
              <a:cxnLst/>
              <a:rect l="l" t="t" r="r" b="b"/>
              <a:pathLst>
                <a:path w="322" h="513" extrusionOk="0">
                  <a:moveTo>
                    <a:pt x="155" y="0"/>
                  </a:moveTo>
                  <a:cubicBezTo>
                    <a:pt x="72" y="0"/>
                    <a:pt x="0" y="84"/>
                    <a:pt x="0" y="167"/>
                  </a:cubicBezTo>
                  <a:lnTo>
                    <a:pt x="0" y="346"/>
                  </a:lnTo>
                  <a:cubicBezTo>
                    <a:pt x="0" y="441"/>
                    <a:pt x="72" y="512"/>
                    <a:pt x="155" y="512"/>
                  </a:cubicBezTo>
                  <a:cubicBezTo>
                    <a:pt x="250" y="512"/>
                    <a:pt x="322" y="441"/>
                    <a:pt x="322" y="346"/>
                  </a:cubicBezTo>
                  <a:lnTo>
                    <a:pt x="322" y="167"/>
                  </a:lnTo>
                  <a:cubicBezTo>
                    <a:pt x="322" y="84"/>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7822;p49">
              <a:extLst>
                <a:ext uri="{FF2B5EF4-FFF2-40B4-BE49-F238E27FC236}">
                  <a16:creationId xmlns:a16="http://schemas.microsoft.com/office/drawing/2014/main" id="{3BF7B8BC-6C04-C67E-99D5-E3B4D07C14AA}"/>
                </a:ext>
              </a:extLst>
            </p:cNvPr>
            <p:cNvSpPr/>
            <p:nvPr/>
          </p:nvSpPr>
          <p:spPr>
            <a:xfrm>
              <a:off x="5438242" y="3479707"/>
              <a:ext cx="21162" cy="10201"/>
            </a:xfrm>
            <a:custGeom>
              <a:avLst/>
              <a:gdLst/>
              <a:ahLst/>
              <a:cxnLst/>
              <a:rect l="l" t="t" r="r" b="b"/>
              <a:pathLst>
                <a:path w="668" h="322" extrusionOk="0">
                  <a:moveTo>
                    <a:pt x="156" y="0"/>
                  </a:moveTo>
                  <a:cubicBezTo>
                    <a:pt x="72" y="0"/>
                    <a:pt x="1" y="72"/>
                    <a:pt x="1" y="155"/>
                  </a:cubicBezTo>
                  <a:cubicBezTo>
                    <a:pt x="1" y="250"/>
                    <a:pt x="72" y="322"/>
                    <a:pt x="156" y="322"/>
                  </a:cubicBezTo>
                  <a:lnTo>
                    <a:pt x="501" y="322"/>
                  </a:lnTo>
                  <a:cubicBezTo>
                    <a:pt x="596" y="322"/>
                    <a:pt x="668" y="250"/>
                    <a:pt x="668" y="155"/>
                  </a:cubicBezTo>
                  <a:cubicBezTo>
                    <a:pt x="668" y="72"/>
                    <a:pt x="596" y="0"/>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7823;p49">
              <a:extLst>
                <a:ext uri="{FF2B5EF4-FFF2-40B4-BE49-F238E27FC236}">
                  <a16:creationId xmlns:a16="http://schemas.microsoft.com/office/drawing/2014/main" id="{73DBC654-BE4E-F172-5EE1-71D1D04CB7AC}"/>
                </a:ext>
              </a:extLst>
            </p:cNvPr>
            <p:cNvSpPr/>
            <p:nvPr/>
          </p:nvSpPr>
          <p:spPr>
            <a:xfrm>
              <a:off x="5504644" y="3479707"/>
              <a:ext cx="21162" cy="10201"/>
            </a:xfrm>
            <a:custGeom>
              <a:avLst/>
              <a:gdLst/>
              <a:ahLst/>
              <a:cxnLst/>
              <a:rect l="l" t="t" r="r" b="b"/>
              <a:pathLst>
                <a:path w="668" h="322" extrusionOk="0">
                  <a:moveTo>
                    <a:pt x="167" y="0"/>
                  </a:moveTo>
                  <a:cubicBezTo>
                    <a:pt x="72" y="0"/>
                    <a:pt x="0" y="72"/>
                    <a:pt x="0" y="155"/>
                  </a:cubicBezTo>
                  <a:cubicBezTo>
                    <a:pt x="0" y="250"/>
                    <a:pt x="72" y="322"/>
                    <a:pt x="167" y="322"/>
                  </a:cubicBezTo>
                  <a:lnTo>
                    <a:pt x="501" y="322"/>
                  </a:lnTo>
                  <a:cubicBezTo>
                    <a:pt x="596" y="322"/>
                    <a:pt x="667" y="250"/>
                    <a:pt x="667" y="155"/>
                  </a:cubicBezTo>
                  <a:cubicBezTo>
                    <a:pt x="655" y="72"/>
                    <a:pt x="596" y="0"/>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7824;p49">
              <a:extLst>
                <a:ext uri="{FF2B5EF4-FFF2-40B4-BE49-F238E27FC236}">
                  <a16:creationId xmlns:a16="http://schemas.microsoft.com/office/drawing/2014/main" id="{21A33AD6-DE99-7163-663E-C0290B34D86D}"/>
                </a:ext>
              </a:extLst>
            </p:cNvPr>
            <p:cNvSpPr/>
            <p:nvPr/>
          </p:nvSpPr>
          <p:spPr>
            <a:xfrm>
              <a:off x="5349253" y="3346936"/>
              <a:ext cx="265922" cy="352693"/>
            </a:xfrm>
            <a:custGeom>
              <a:avLst/>
              <a:gdLst/>
              <a:ahLst/>
              <a:cxnLst/>
              <a:rect l="l" t="t" r="r" b="b"/>
              <a:pathLst>
                <a:path w="8394" h="11133" extrusionOk="0">
                  <a:moveTo>
                    <a:pt x="4179" y="334"/>
                  </a:moveTo>
                  <a:cubicBezTo>
                    <a:pt x="5810" y="334"/>
                    <a:pt x="7156" y="1667"/>
                    <a:pt x="7156" y="3310"/>
                  </a:cubicBezTo>
                  <a:lnTo>
                    <a:pt x="7156" y="3870"/>
                  </a:lnTo>
                  <a:cubicBezTo>
                    <a:pt x="7084" y="3846"/>
                    <a:pt x="7037" y="3846"/>
                    <a:pt x="6977" y="3846"/>
                  </a:cubicBezTo>
                  <a:lnTo>
                    <a:pt x="6953" y="3846"/>
                  </a:lnTo>
                  <a:lnTo>
                    <a:pt x="6953" y="3477"/>
                  </a:lnTo>
                  <a:cubicBezTo>
                    <a:pt x="6953" y="1941"/>
                    <a:pt x="5703" y="691"/>
                    <a:pt x="4179" y="691"/>
                  </a:cubicBezTo>
                  <a:cubicBezTo>
                    <a:pt x="2643" y="691"/>
                    <a:pt x="1393" y="1941"/>
                    <a:pt x="1393" y="3477"/>
                  </a:cubicBezTo>
                  <a:lnTo>
                    <a:pt x="1393" y="3834"/>
                  </a:lnTo>
                  <a:lnTo>
                    <a:pt x="1381" y="3834"/>
                  </a:lnTo>
                  <a:cubicBezTo>
                    <a:pt x="1322" y="3834"/>
                    <a:pt x="1238" y="3846"/>
                    <a:pt x="1203" y="3858"/>
                  </a:cubicBezTo>
                  <a:lnTo>
                    <a:pt x="1203" y="3310"/>
                  </a:lnTo>
                  <a:cubicBezTo>
                    <a:pt x="1203" y="1667"/>
                    <a:pt x="2536" y="334"/>
                    <a:pt x="4179" y="334"/>
                  </a:cubicBezTo>
                  <a:close/>
                  <a:moveTo>
                    <a:pt x="6953" y="4156"/>
                  </a:moveTo>
                  <a:cubicBezTo>
                    <a:pt x="7060" y="4156"/>
                    <a:pt x="7132" y="4251"/>
                    <a:pt x="7132" y="4334"/>
                  </a:cubicBezTo>
                  <a:lnTo>
                    <a:pt x="7132" y="5037"/>
                  </a:lnTo>
                  <a:cubicBezTo>
                    <a:pt x="7156" y="5156"/>
                    <a:pt x="7060" y="5227"/>
                    <a:pt x="6953" y="5227"/>
                  </a:cubicBezTo>
                  <a:lnTo>
                    <a:pt x="6596" y="5227"/>
                  </a:lnTo>
                  <a:lnTo>
                    <a:pt x="6596" y="5215"/>
                  </a:lnTo>
                  <a:lnTo>
                    <a:pt x="6596" y="4156"/>
                  </a:lnTo>
                  <a:close/>
                  <a:moveTo>
                    <a:pt x="1738" y="4168"/>
                  </a:moveTo>
                  <a:lnTo>
                    <a:pt x="1738" y="5239"/>
                  </a:lnTo>
                  <a:lnTo>
                    <a:pt x="1381" y="5239"/>
                  </a:lnTo>
                  <a:cubicBezTo>
                    <a:pt x="1274" y="5239"/>
                    <a:pt x="1203" y="5156"/>
                    <a:pt x="1203" y="5061"/>
                  </a:cubicBezTo>
                  <a:lnTo>
                    <a:pt x="1203" y="4346"/>
                  </a:lnTo>
                  <a:cubicBezTo>
                    <a:pt x="1203" y="4251"/>
                    <a:pt x="1286" y="4168"/>
                    <a:pt x="1381" y="4168"/>
                  </a:cubicBezTo>
                  <a:close/>
                  <a:moveTo>
                    <a:pt x="1203" y="5525"/>
                  </a:moveTo>
                  <a:cubicBezTo>
                    <a:pt x="1262" y="5561"/>
                    <a:pt x="1322" y="5561"/>
                    <a:pt x="1381" y="5561"/>
                  </a:cubicBezTo>
                  <a:lnTo>
                    <a:pt x="1738" y="5561"/>
                  </a:lnTo>
                  <a:cubicBezTo>
                    <a:pt x="1738" y="5692"/>
                    <a:pt x="1715" y="5811"/>
                    <a:pt x="1691" y="5930"/>
                  </a:cubicBezTo>
                  <a:lnTo>
                    <a:pt x="1560" y="5930"/>
                  </a:lnTo>
                  <a:cubicBezTo>
                    <a:pt x="1357" y="5930"/>
                    <a:pt x="1203" y="5763"/>
                    <a:pt x="1203" y="5572"/>
                  </a:cubicBezTo>
                  <a:lnTo>
                    <a:pt x="1203" y="5525"/>
                  </a:lnTo>
                  <a:close/>
                  <a:moveTo>
                    <a:pt x="4200" y="1024"/>
                  </a:moveTo>
                  <a:cubicBezTo>
                    <a:pt x="5536" y="1024"/>
                    <a:pt x="6644" y="2139"/>
                    <a:pt x="6644" y="3489"/>
                  </a:cubicBezTo>
                  <a:lnTo>
                    <a:pt x="6644" y="3846"/>
                  </a:lnTo>
                  <a:lnTo>
                    <a:pt x="6632" y="3846"/>
                  </a:lnTo>
                  <a:lnTo>
                    <a:pt x="6632" y="3822"/>
                  </a:lnTo>
                  <a:cubicBezTo>
                    <a:pt x="6632" y="3667"/>
                    <a:pt x="6560" y="3501"/>
                    <a:pt x="6418" y="3406"/>
                  </a:cubicBezTo>
                  <a:cubicBezTo>
                    <a:pt x="6330" y="3342"/>
                    <a:pt x="6227" y="3316"/>
                    <a:pt x="6126" y="3316"/>
                  </a:cubicBezTo>
                  <a:cubicBezTo>
                    <a:pt x="6075" y="3316"/>
                    <a:pt x="6025" y="3322"/>
                    <a:pt x="5977" y="3334"/>
                  </a:cubicBezTo>
                  <a:cubicBezTo>
                    <a:pt x="5620" y="3441"/>
                    <a:pt x="5263" y="3489"/>
                    <a:pt x="5072" y="3501"/>
                  </a:cubicBezTo>
                  <a:lnTo>
                    <a:pt x="5072" y="2798"/>
                  </a:lnTo>
                  <a:cubicBezTo>
                    <a:pt x="5072" y="2763"/>
                    <a:pt x="5048" y="2691"/>
                    <a:pt x="5013" y="2667"/>
                  </a:cubicBezTo>
                  <a:cubicBezTo>
                    <a:pt x="4983" y="2644"/>
                    <a:pt x="4944" y="2632"/>
                    <a:pt x="4905" y="2632"/>
                  </a:cubicBezTo>
                  <a:cubicBezTo>
                    <a:pt x="4867" y="2632"/>
                    <a:pt x="4828" y="2644"/>
                    <a:pt x="4798" y="2667"/>
                  </a:cubicBezTo>
                  <a:cubicBezTo>
                    <a:pt x="4429" y="2965"/>
                    <a:pt x="3786" y="3263"/>
                    <a:pt x="2941" y="3501"/>
                  </a:cubicBezTo>
                  <a:cubicBezTo>
                    <a:pt x="2846" y="3537"/>
                    <a:pt x="2810" y="3620"/>
                    <a:pt x="2822" y="3691"/>
                  </a:cubicBezTo>
                  <a:cubicBezTo>
                    <a:pt x="2843" y="3775"/>
                    <a:pt x="2919" y="3813"/>
                    <a:pt x="2985" y="3813"/>
                  </a:cubicBezTo>
                  <a:cubicBezTo>
                    <a:pt x="2994" y="3813"/>
                    <a:pt x="3004" y="3812"/>
                    <a:pt x="3012" y="3810"/>
                  </a:cubicBezTo>
                  <a:cubicBezTo>
                    <a:pt x="3739" y="3608"/>
                    <a:pt x="4322" y="3382"/>
                    <a:pt x="4727" y="3108"/>
                  </a:cubicBezTo>
                  <a:lnTo>
                    <a:pt x="4727" y="3667"/>
                  </a:lnTo>
                  <a:cubicBezTo>
                    <a:pt x="4727" y="3751"/>
                    <a:pt x="4798" y="3822"/>
                    <a:pt x="4894" y="3822"/>
                  </a:cubicBezTo>
                  <a:cubicBezTo>
                    <a:pt x="4917" y="3822"/>
                    <a:pt x="5465" y="3822"/>
                    <a:pt x="6048" y="3644"/>
                  </a:cubicBezTo>
                  <a:cubicBezTo>
                    <a:pt x="6063" y="3641"/>
                    <a:pt x="6078" y="3639"/>
                    <a:pt x="6093" y="3639"/>
                  </a:cubicBezTo>
                  <a:cubicBezTo>
                    <a:pt x="6137" y="3639"/>
                    <a:pt x="6179" y="3653"/>
                    <a:pt x="6215" y="3679"/>
                  </a:cubicBezTo>
                  <a:cubicBezTo>
                    <a:pt x="6251" y="3703"/>
                    <a:pt x="6275" y="3763"/>
                    <a:pt x="6275" y="3810"/>
                  </a:cubicBezTo>
                  <a:lnTo>
                    <a:pt x="6275" y="5406"/>
                  </a:lnTo>
                  <a:cubicBezTo>
                    <a:pt x="6227" y="5906"/>
                    <a:pt x="6001" y="6382"/>
                    <a:pt x="5632" y="6739"/>
                  </a:cubicBezTo>
                  <a:cubicBezTo>
                    <a:pt x="5245" y="7104"/>
                    <a:pt x="4746" y="7315"/>
                    <a:pt x="4210" y="7315"/>
                  </a:cubicBezTo>
                  <a:cubicBezTo>
                    <a:pt x="4168" y="7315"/>
                    <a:pt x="4126" y="7313"/>
                    <a:pt x="4084" y="7311"/>
                  </a:cubicBezTo>
                  <a:cubicBezTo>
                    <a:pt x="3548" y="7275"/>
                    <a:pt x="3048" y="7049"/>
                    <a:pt x="2655" y="6644"/>
                  </a:cubicBezTo>
                  <a:cubicBezTo>
                    <a:pt x="2548" y="6525"/>
                    <a:pt x="2453" y="6382"/>
                    <a:pt x="2369" y="6251"/>
                  </a:cubicBezTo>
                  <a:lnTo>
                    <a:pt x="2953" y="6251"/>
                  </a:lnTo>
                  <a:cubicBezTo>
                    <a:pt x="3048" y="6251"/>
                    <a:pt x="3120" y="6180"/>
                    <a:pt x="3120" y="6084"/>
                  </a:cubicBezTo>
                  <a:cubicBezTo>
                    <a:pt x="3120" y="6001"/>
                    <a:pt x="3048" y="5930"/>
                    <a:pt x="2953" y="5930"/>
                  </a:cubicBezTo>
                  <a:lnTo>
                    <a:pt x="2227" y="5930"/>
                  </a:lnTo>
                  <a:cubicBezTo>
                    <a:pt x="2131" y="5692"/>
                    <a:pt x="2096" y="5418"/>
                    <a:pt x="2096" y="5156"/>
                  </a:cubicBezTo>
                  <a:lnTo>
                    <a:pt x="2096" y="4001"/>
                  </a:lnTo>
                  <a:cubicBezTo>
                    <a:pt x="2167" y="3989"/>
                    <a:pt x="2227" y="3977"/>
                    <a:pt x="2298" y="3965"/>
                  </a:cubicBezTo>
                  <a:cubicBezTo>
                    <a:pt x="2393" y="3941"/>
                    <a:pt x="2453" y="3858"/>
                    <a:pt x="2429" y="3763"/>
                  </a:cubicBezTo>
                  <a:cubicBezTo>
                    <a:pt x="2418" y="3687"/>
                    <a:pt x="2347" y="3630"/>
                    <a:pt x="2263" y="3630"/>
                  </a:cubicBezTo>
                  <a:cubicBezTo>
                    <a:pt x="2255" y="3630"/>
                    <a:pt x="2247" y="3631"/>
                    <a:pt x="2238" y="3632"/>
                  </a:cubicBezTo>
                  <a:cubicBezTo>
                    <a:pt x="2072" y="3667"/>
                    <a:pt x="1917" y="3703"/>
                    <a:pt x="1738" y="3739"/>
                  </a:cubicBezTo>
                  <a:lnTo>
                    <a:pt x="1738" y="3501"/>
                  </a:lnTo>
                  <a:cubicBezTo>
                    <a:pt x="1738" y="2143"/>
                    <a:pt x="2822" y="1024"/>
                    <a:pt x="4179" y="1024"/>
                  </a:cubicBezTo>
                  <a:cubicBezTo>
                    <a:pt x="4186" y="1024"/>
                    <a:pt x="4193" y="1024"/>
                    <a:pt x="4200" y="1024"/>
                  </a:cubicBezTo>
                  <a:close/>
                  <a:moveTo>
                    <a:pt x="2000" y="6251"/>
                  </a:moveTo>
                  <a:cubicBezTo>
                    <a:pt x="2107" y="6477"/>
                    <a:pt x="2238" y="6680"/>
                    <a:pt x="2417" y="6870"/>
                  </a:cubicBezTo>
                  <a:cubicBezTo>
                    <a:pt x="2584" y="7049"/>
                    <a:pt x="2762" y="7192"/>
                    <a:pt x="2965" y="7311"/>
                  </a:cubicBezTo>
                  <a:lnTo>
                    <a:pt x="2965" y="7858"/>
                  </a:lnTo>
                  <a:cubicBezTo>
                    <a:pt x="2965" y="8085"/>
                    <a:pt x="2822" y="8299"/>
                    <a:pt x="2608" y="8370"/>
                  </a:cubicBezTo>
                  <a:lnTo>
                    <a:pt x="1691" y="8692"/>
                  </a:lnTo>
                  <a:cubicBezTo>
                    <a:pt x="1536" y="7882"/>
                    <a:pt x="1691" y="7311"/>
                    <a:pt x="1846" y="6727"/>
                  </a:cubicBezTo>
                  <a:cubicBezTo>
                    <a:pt x="1893" y="6585"/>
                    <a:pt x="1941" y="6418"/>
                    <a:pt x="1965" y="6251"/>
                  </a:cubicBezTo>
                  <a:close/>
                  <a:moveTo>
                    <a:pt x="6382" y="6239"/>
                  </a:moveTo>
                  <a:cubicBezTo>
                    <a:pt x="6406" y="6406"/>
                    <a:pt x="6453" y="6549"/>
                    <a:pt x="6489" y="6715"/>
                  </a:cubicBezTo>
                  <a:cubicBezTo>
                    <a:pt x="6656" y="7311"/>
                    <a:pt x="6810" y="7858"/>
                    <a:pt x="6656" y="8692"/>
                  </a:cubicBezTo>
                  <a:lnTo>
                    <a:pt x="5739" y="8370"/>
                  </a:lnTo>
                  <a:cubicBezTo>
                    <a:pt x="5525" y="8299"/>
                    <a:pt x="5382" y="8085"/>
                    <a:pt x="5382" y="7858"/>
                  </a:cubicBezTo>
                  <a:lnTo>
                    <a:pt x="5382" y="7323"/>
                  </a:lnTo>
                  <a:cubicBezTo>
                    <a:pt x="5536" y="7227"/>
                    <a:pt x="5703" y="7120"/>
                    <a:pt x="5858" y="6966"/>
                  </a:cubicBezTo>
                  <a:cubicBezTo>
                    <a:pt x="6084" y="6763"/>
                    <a:pt x="6263" y="6513"/>
                    <a:pt x="6382" y="6239"/>
                  </a:cubicBezTo>
                  <a:close/>
                  <a:moveTo>
                    <a:pt x="4179" y="0"/>
                  </a:moveTo>
                  <a:cubicBezTo>
                    <a:pt x="2346" y="0"/>
                    <a:pt x="869" y="1477"/>
                    <a:pt x="869" y="3310"/>
                  </a:cubicBezTo>
                  <a:lnTo>
                    <a:pt x="869" y="5572"/>
                  </a:lnTo>
                  <a:cubicBezTo>
                    <a:pt x="869" y="5942"/>
                    <a:pt x="1179" y="6251"/>
                    <a:pt x="1548" y="6251"/>
                  </a:cubicBezTo>
                  <a:lnTo>
                    <a:pt x="1631" y="6251"/>
                  </a:lnTo>
                  <a:cubicBezTo>
                    <a:pt x="1596" y="6394"/>
                    <a:pt x="1572" y="6513"/>
                    <a:pt x="1524" y="6644"/>
                  </a:cubicBezTo>
                  <a:cubicBezTo>
                    <a:pt x="1357" y="7251"/>
                    <a:pt x="1179" y="7882"/>
                    <a:pt x="1369" y="8799"/>
                  </a:cubicBezTo>
                  <a:lnTo>
                    <a:pt x="810" y="8990"/>
                  </a:lnTo>
                  <a:cubicBezTo>
                    <a:pt x="333" y="9156"/>
                    <a:pt x="0" y="9621"/>
                    <a:pt x="0" y="10144"/>
                  </a:cubicBezTo>
                  <a:lnTo>
                    <a:pt x="0" y="10978"/>
                  </a:lnTo>
                  <a:cubicBezTo>
                    <a:pt x="0" y="11061"/>
                    <a:pt x="83" y="11133"/>
                    <a:pt x="167" y="11133"/>
                  </a:cubicBezTo>
                  <a:cubicBezTo>
                    <a:pt x="262" y="11133"/>
                    <a:pt x="333" y="11061"/>
                    <a:pt x="333" y="10978"/>
                  </a:cubicBezTo>
                  <a:lnTo>
                    <a:pt x="333" y="10144"/>
                  </a:lnTo>
                  <a:cubicBezTo>
                    <a:pt x="333" y="9978"/>
                    <a:pt x="381" y="9823"/>
                    <a:pt x="453" y="9692"/>
                  </a:cubicBezTo>
                  <a:lnTo>
                    <a:pt x="1226" y="10347"/>
                  </a:lnTo>
                  <a:cubicBezTo>
                    <a:pt x="1345" y="10454"/>
                    <a:pt x="1417" y="10597"/>
                    <a:pt x="1417" y="10752"/>
                  </a:cubicBezTo>
                  <a:lnTo>
                    <a:pt x="1417" y="10954"/>
                  </a:lnTo>
                  <a:cubicBezTo>
                    <a:pt x="1417" y="11049"/>
                    <a:pt x="1488" y="11121"/>
                    <a:pt x="1584" y="11121"/>
                  </a:cubicBezTo>
                  <a:cubicBezTo>
                    <a:pt x="1667" y="11121"/>
                    <a:pt x="1750" y="11049"/>
                    <a:pt x="1750" y="10954"/>
                  </a:cubicBezTo>
                  <a:lnTo>
                    <a:pt x="1750" y="10764"/>
                  </a:lnTo>
                  <a:cubicBezTo>
                    <a:pt x="1750" y="10514"/>
                    <a:pt x="1643" y="10275"/>
                    <a:pt x="1453" y="10109"/>
                  </a:cubicBezTo>
                  <a:lnTo>
                    <a:pt x="679" y="9454"/>
                  </a:lnTo>
                  <a:cubicBezTo>
                    <a:pt x="750" y="9394"/>
                    <a:pt x="834" y="9347"/>
                    <a:pt x="929" y="9311"/>
                  </a:cubicBezTo>
                  <a:lnTo>
                    <a:pt x="2500" y="8751"/>
                  </a:lnTo>
                  <a:cubicBezTo>
                    <a:pt x="2679" y="9525"/>
                    <a:pt x="3381" y="10097"/>
                    <a:pt x="4191" y="10097"/>
                  </a:cubicBezTo>
                  <a:cubicBezTo>
                    <a:pt x="4465" y="10097"/>
                    <a:pt x="4739" y="10037"/>
                    <a:pt x="4977" y="9906"/>
                  </a:cubicBezTo>
                  <a:cubicBezTo>
                    <a:pt x="5048" y="9859"/>
                    <a:pt x="5084" y="9763"/>
                    <a:pt x="5048" y="9680"/>
                  </a:cubicBezTo>
                  <a:cubicBezTo>
                    <a:pt x="5013" y="9628"/>
                    <a:pt x="4959" y="9595"/>
                    <a:pt x="4896" y="9595"/>
                  </a:cubicBezTo>
                  <a:cubicBezTo>
                    <a:pt x="4872" y="9595"/>
                    <a:pt x="4848" y="9599"/>
                    <a:pt x="4822" y="9609"/>
                  </a:cubicBezTo>
                  <a:cubicBezTo>
                    <a:pt x="4632" y="9704"/>
                    <a:pt x="4405" y="9752"/>
                    <a:pt x="4191" y="9752"/>
                  </a:cubicBezTo>
                  <a:cubicBezTo>
                    <a:pt x="3512" y="9752"/>
                    <a:pt x="2941" y="9275"/>
                    <a:pt x="2822" y="8632"/>
                  </a:cubicBezTo>
                  <a:cubicBezTo>
                    <a:pt x="3120" y="8501"/>
                    <a:pt x="3310" y="8192"/>
                    <a:pt x="3310" y="7858"/>
                  </a:cubicBezTo>
                  <a:lnTo>
                    <a:pt x="3310" y="7477"/>
                  </a:lnTo>
                  <a:cubicBezTo>
                    <a:pt x="3548" y="7585"/>
                    <a:pt x="3810" y="7644"/>
                    <a:pt x="4084" y="7644"/>
                  </a:cubicBezTo>
                  <a:lnTo>
                    <a:pt x="4203" y="7644"/>
                  </a:lnTo>
                  <a:cubicBezTo>
                    <a:pt x="4501" y="7644"/>
                    <a:pt x="4798" y="7585"/>
                    <a:pt x="5084" y="7477"/>
                  </a:cubicBezTo>
                  <a:lnTo>
                    <a:pt x="5084" y="7847"/>
                  </a:lnTo>
                  <a:cubicBezTo>
                    <a:pt x="5084" y="8180"/>
                    <a:pt x="5275" y="8490"/>
                    <a:pt x="5572" y="8620"/>
                  </a:cubicBezTo>
                  <a:cubicBezTo>
                    <a:pt x="5525" y="8811"/>
                    <a:pt x="5453" y="9013"/>
                    <a:pt x="5322" y="9168"/>
                  </a:cubicBezTo>
                  <a:cubicBezTo>
                    <a:pt x="5263" y="9252"/>
                    <a:pt x="5275" y="9347"/>
                    <a:pt x="5346" y="9394"/>
                  </a:cubicBezTo>
                  <a:cubicBezTo>
                    <a:pt x="5382" y="9406"/>
                    <a:pt x="5406" y="9430"/>
                    <a:pt x="5453" y="9430"/>
                  </a:cubicBezTo>
                  <a:cubicBezTo>
                    <a:pt x="5501" y="9430"/>
                    <a:pt x="5560" y="9394"/>
                    <a:pt x="5584" y="9371"/>
                  </a:cubicBezTo>
                  <a:cubicBezTo>
                    <a:pt x="5715" y="9168"/>
                    <a:pt x="5822" y="8966"/>
                    <a:pt x="5882" y="8728"/>
                  </a:cubicBezTo>
                  <a:lnTo>
                    <a:pt x="7465" y="9275"/>
                  </a:lnTo>
                  <a:cubicBezTo>
                    <a:pt x="7561" y="9311"/>
                    <a:pt x="7656" y="9371"/>
                    <a:pt x="7727" y="9430"/>
                  </a:cubicBezTo>
                  <a:lnTo>
                    <a:pt x="6965" y="10085"/>
                  </a:lnTo>
                  <a:cubicBezTo>
                    <a:pt x="6775" y="10240"/>
                    <a:pt x="6668" y="10478"/>
                    <a:pt x="6668" y="10740"/>
                  </a:cubicBezTo>
                  <a:lnTo>
                    <a:pt x="6668" y="10942"/>
                  </a:lnTo>
                  <a:cubicBezTo>
                    <a:pt x="6668" y="11037"/>
                    <a:pt x="6751" y="11109"/>
                    <a:pt x="6834" y="11109"/>
                  </a:cubicBezTo>
                  <a:cubicBezTo>
                    <a:pt x="6930" y="11109"/>
                    <a:pt x="7001" y="11037"/>
                    <a:pt x="7001" y="10942"/>
                  </a:cubicBezTo>
                  <a:lnTo>
                    <a:pt x="7001" y="10764"/>
                  </a:lnTo>
                  <a:cubicBezTo>
                    <a:pt x="7001" y="10621"/>
                    <a:pt x="7072" y="10466"/>
                    <a:pt x="7191" y="10359"/>
                  </a:cubicBezTo>
                  <a:lnTo>
                    <a:pt x="7953" y="9704"/>
                  </a:lnTo>
                  <a:cubicBezTo>
                    <a:pt x="8025" y="9847"/>
                    <a:pt x="8073" y="9990"/>
                    <a:pt x="8073" y="10144"/>
                  </a:cubicBezTo>
                  <a:lnTo>
                    <a:pt x="8073" y="10978"/>
                  </a:lnTo>
                  <a:cubicBezTo>
                    <a:pt x="8073" y="11061"/>
                    <a:pt x="8144" y="11133"/>
                    <a:pt x="8239" y="11133"/>
                  </a:cubicBezTo>
                  <a:cubicBezTo>
                    <a:pt x="8323" y="11133"/>
                    <a:pt x="8394" y="11061"/>
                    <a:pt x="8394" y="10978"/>
                  </a:cubicBezTo>
                  <a:lnTo>
                    <a:pt x="8394" y="10144"/>
                  </a:lnTo>
                  <a:cubicBezTo>
                    <a:pt x="8346" y="9633"/>
                    <a:pt x="8013" y="9168"/>
                    <a:pt x="7537" y="8990"/>
                  </a:cubicBezTo>
                  <a:lnTo>
                    <a:pt x="6977" y="8799"/>
                  </a:lnTo>
                  <a:cubicBezTo>
                    <a:pt x="7156" y="7882"/>
                    <a:pt x="6989" y="7251"/>
                    <a:pt x="6822" y="6644"/>
                  </a:cubicBezTo>
                  <a:cubicBezTo>
                    <a:pt x="6739" y="6287"/>
                    <a:pt x="6632" y="5942"/>
                    <a:pt x="6608" y="5561"/>
                  </a:cubicBezTo>
                  <a:lnTo>
                    <a:pt x="6977" y="5561"/>
                  </a:lnTo>
                  <a:cubicBezTo>
                    <a:pt x="7251" y="5561"/>
                    <a:pt x="7477" y="5334"/>
                    <a:pt x="7477" y="5049"/>
                  </a:cubicBezTo>
                  <a:lnTo>
                    <a:pt x="7477" y="3310"/>
                  </a:lnTo>
                  <a:cubicBezTo>
                    <a:pt x="7477" y="1489"/>
                    <a:pt x="6001" y="0"/>
                    <a:pt x="4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6220;p46">
            <a:extLst>
              <a:ext uri="{FF2B5EF4-FFF2-40B4-BE49-F238E27FC236}">
                <a16:creationId xmlns:a16="http://schemas.microsoft.com/office/drawing/2014/main" id="{2C37241F-FC77-5249-2EAA-A27D5F3AF01F}"/>
              </a:ext>
            </a:extLst>
          </p:cNvPr>
          <p:cNvGrpSpPr/>
          <p:nvPr/>
        </p:nvGrpSpPr>
        <p:grpSpPr>
          <a:xfrm>
            <a:off x="4538027" y="1591879"/>
            <a:ext cx="356196" cy="265631"/>
            <a:chOff x="5216456" y="3725484"/>
            <a:chExt cx="356196" cy="265631"/>
          </a:xfrm>
          <a:solidFill>
            <a:schemeClr val="bg2">
              <a:lumMod val="75000"/>
            </a:schemeClr>
          </a:solidFill>
        </p:grpSpPr>
        <p:sp>
          <p:nvSpPr>
            <p:cNvPr id="1279" name="Google Shape;6221;p46">
              <a:extLst>
                <a:ext uri="{FF2B5EF4-FFF2-40B4-BE49-F238E27FC236}">
                  <a16:creationId xmlns:a16="http://schemas.microsoft.com/office/drawing/2014/main" id="{9DF456E0-0F7A-FFCB-0CE1-89BD78EA9A88}"/>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6222;p46">
              <a:extLst>
                <a:ext uri="{FF2B5EF4-FFF2-40B4-BE49-F238E27FC236}">
                  <a16:creationId xmlns:a16="http://schemas.microsoft.com/office/drawing/2014/main" id="{744519AD-576B-CEAD-DF8E-0448C9A74EF3}"/>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2" name="Picture 1281">
            <a:hlinkClick r:id="rId19"/>
            <a:extLst>
              <a:ext uri="{FF2B5EF4-FFF2-40B4-BE49-F238E27FC236}">
                <a16:creationId xmlns:a16="http://schemas.microsoft.com/office/drawing/2014/main" id="{51B5672B-57A8-C1B7-24A1-F8DEEF3BFC3A}"/>
              </a:ext>
            </a:extLst>
          </p:cNvPr>
          <p:cNvPicPr>
            <a:picLocks noChangeAspect="1"/>
          </p:cNvPicPr>
          <p:nvPr/>
        </p:nvPicPr>
        <p:blipFill>
          <a:blip r:embed="rId20"/>
          <a:stretch>
            <a:fillRect/>
          </a:stretch>
        </p:blipFill>
        <p:spPr>
          <a:xfrm>
            <a:off x="3503863" y="1671980"/>
            <a:ext cx="408730" cy="366579"/>
          </a:xfrm>
          <a:prstGeom prst="rect">
            <a:avLst/>
          </a:prstGeom>
        </p:spPr>
      </p:pic>
      <p:pic>
        <p:nvPicPr>
          <p:cNvPr id="1284" name="Picture 1283">
            <a:hlinkClick r:id="rId21"/>
            <a:extLst>
              <a:ext uri="{FF2B5EF4-FFF2-40B4-BE49-F238E27FC236}">
                <a16:creationId xmlns:a16="http://schemas.microsoft.com/office/drawing/2014/main" id="{AFC6AF82-F4EE-9946-04A3-072B3B374E0F}"/>
              </a:ext>
            </a:extLst>
          </p:cNvPr>
          <p:cNvPicPr>
            <a:picLocks noChangeAspect="1"/>
          </p:cNvPicPr>
          <p:nvPr/>
        </p:nvPicPr>
        <p:blipFill>
          <a:blip r:embed="rId22"/>
          <a:stretch>
            <a:fillRect/>
          </a:stretch>
        </p:blipFill>
        <p:spPr>
          <a:xfrm>
            <a:off x="2976223" y="1652268"/>
            <a:ext cx="416919" cy="3876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0"/>
        <p:cNvGrpSpPr/>
        <p:nvPr/>
      </p:nvGrpSpPr>
      <p:grpSpPr>
        <a:xfrm>
          <a:off x="0" y="0"/>
          <a:ext cx="0" cy="0"/>
          <a:chOff x="0" y="0"/>
          <a:chExt cx="0" cy="0"/>
        </a:xfrm>
      </p:grpSpPr>
      <p:sp>
        <p:nvSpPr>
          <p:cNvPr id="1821" name="Google Shape;1821;p3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AUTHOR</a:t>
            </a:r>
            <a:endParaRPr dirty="0"/>
          </a:p>
        </p:txBody>
      </p:sp>
      <p:grpSp>
        <p:nvGrpSpPr>
          <p:cNvPr id="1823" name="Google Shape;1823;p37"/>
          <p:cNvGrpSpPr/>
          <p:nvPr/>
        </p:nvGrpSpPr>
        <p:grpSpPr>
          <a:xfrm>
            <a:off x="2360376" y="2313883"/>
            <a:ext cx="4423237" cy="2881094"/>
            <a:chOff x="634050" y="1321575"/>
            <a:chExt cx="6351575" cy="4137125"/>
          </a:xfrm>
        </p:grpSpPr>
        <p:sp>
          <p:nvSpPr>
            <p:cNvPr id="1824" name="Google Shape;1824;p37"/>
            <p:cNvSpPr/>
            <p:nvPr/>
          </p:nvSpPr>
          <p:spPr>
            <a:xfrm>
              <a:off x="734250" y="4976375"/>
              <a:ext cx="5868000" cy="482325"/>
            </a:xfrm>
            <a:custGeom>
              <a:avLst/>
              <a:gdLst/>
              <a:ahLst/>
              <a:cxnLst/>
              <a:rect l="l" t="t" r="r" b="b"/>
              <a:pathLst>
                <a:path w="234720" h="19293" extrusionOk="0">
                  <a:moveTo>
                    <a:pt x="117360" y="1"/>
                  </a:moveTo>
                  <a:cubicBezTo>
                    <a:pt x="86234" y="1"/>
                    <a:pt x="56383" y="1018"/>
                    <a:pt x="34374" y="2828"/>
                  </a:cubicBezTo>
                  <a:cubicBezTo>
                    <a:pt x="12365" y="4635"/>
                    <a:pt x="1" y="7088"/>
                    <a:pt x="1" y="9648"/>
                  </a:cubicBezTo>
                  <a:cubicBezTo>
                    <a:pt x="1" y="12205"/>
                    <a:pt x="12365" y="14658"/>
                    <a:pt x="34374" y="16467"/>
                  </a:cubicBezTo>
                  <a:cubicBezTo>
                    <a:pt x="56383" y="18277"/>
                    <a:pt x="86234" y="19292"/>
                    <a:pt x="117360" y="19292"/>
                  </a:cubicBezTo>
                  <a:cubicBezTo>
                    <a:pt x="148486" y="19292"/>
                    <a:pt x="178337" y="18277"/>
                    <a:pt x="200346" y="16467"/>
                  </a:cubicBezTo>
                  <a:cubicBezTo>
                    <a:pt x="222355" y="14658"/>
                    <a:pt x="234719" y="12205"/>
                    <a:pt x="234719" y="9648"/>
                  </a:cubicBezTo>
                  <a:cubicBezTo>
                    <a:pt x="234719" y="7088"/>
                    <a:pt x="222355" y="4635"/>
                    <a:pt x="200346" y="2828"/>
                  </a:cubicBezTo>
                  <a:cubicBezTo>
                    <a:pt x="178337" y="1018"/>
                    <a:pt x="148486" y="1"/>
                    <a:pt x="117360" y="1"/>
                  </a:cubicBezTo>
                  <a:close/>
                </a:path>
              </a:pathLst>
            </a:custGeom>
            <a:solidFill>
              <a:srgbClr val="434343">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7"/>
            <p:cNvSpPr/>
            <p:nvPr/>
          </p:nvSpPr>
          <p:spPr>
            <a:xfrm>
              <a:off x="2641600" y="3881175"/>
              <a:ext cx="392075" cy="1362800"/>
            </a:xfrm>
            <a:custGeom>
              <a:avLst/>
              <a:gdLst/>
              <a:ahLst/>
              <a:cxnLst/>
              <a:rect l="l" t="t" r="r" b="b"/>
              <a:pathLst>
                <a:path w="15683" h="54512" extrusionOk="0">
                  <a:moveTo>
                    <a:pt x="10455" y="1"/>
                  </a:moveTo>
                  <a:lnTo>
                    <a:pt x="1" y="54512"/>
                  </a:lnTo>
                  <a:lnTo>
                    <a:pt x="2241" y="54512"/>
                  </a:lnTo>
                  <a:lnTo>
                    <a:pt x="156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7"/>
            <p:cNvSpPr/>
            <p:nvPr/>
          </p:nvSpPr>
          <p:spPr>
            <a:xfrm>
              <a:off x="3369675" y="3881175"/>
              <a:ext cx="392075" cy="1362800"/>
            </a:xfrm>
            <a:custGeom>
              <a:avLst/>
              <a:gdLst/>
              <a:ahLst/>
              <a:cxnLst/>
              <a:rect l="l" t="t" r="r" b="b"/>
              <a:pathLst>
                <a:path w="15683" h="54512" extrusionOk="0">
                  <a:moveTo>
                    <a:pt x="1" y="1"/>
                  </a:moveTo>
                  <a:lnTo>
                    <a:pt x="13442" y="54512"/>
                  </a:lnTo>
                  <a:lnTo>
                    <a:pt x="15683" y="54512"/>
                  </a:lnTo>
                  <a:lnTo>
                    <a:pt x="5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7"/>
            <p:cNvSpPr/>
            <p:nvPr/>
          </p:nvSpPr>
          <p:spPr>
            <a:xfrm>
              <a:off x="2449650" y="2576575"/>
              <a:ext cx="1696550" cy="1306075"/>
            </a:xfrm>
            <a:custGeom>
              <a:avLst/>
              <a:gdLst/>
              <a:ahLst/>
              <a:cxnLst/>
              <a:rect l="l" t="t" r="r" b="b"/>
              <a:pathLst>
                <a:path w="67862" h="52243" extrusionOk="0">
                  <a:moveTo>
                    <a:pt x="64591" y="1"/>
                  </a:moveTo>
                  <a:cubicBezTo>
                    <a:pt x="62743" y="1"/>
                    <a:pt x="60281" y="1186"/>
                    <a:pt x="59203" y="5139"/>
                  </a:cubicBezTo>
                  <a:cubicBezTo>
                    <a:pt x="56965" y="13353"/>
                    <a:pt x="53976" y="43222"/>
                    <a:pt x="44270" y="43971"/>
                  </a:cubicBezTo>
                  <a:cubicBezTo>
                    <a:pt x="34561" y="44717"/>
                    <a:pt x="4692" y="46209"/>
                    <a:pt x="4692" y="46209"/>
                  </a:cubicBezTo>
                  <a:cubicBezTo>
                    <a:pt x="4692" y="46209"/>
                    <a:pt x="0" y="52243"/>
                    <a:pt x="19828" y="52243"/>
                  </a:cubicBezTo>
                  <a:cubicBezTo>
                    <a:pt x="20928" y="52243"/>
                    <a:pt x="22104" y="52224"/>
                    <a:pt x="23361" y="52185"/>
                  </a:cubicBezTo>
                  <a:cubicBezTo>
                    <a:pt x="47256" y="51436"/>
                    <a:pt x="53230" y="51436"/>
                    <a:pt x="55470" y="45463"/>
                  </a:cubicBezTo>
                  <a:cubicBezTo>
                    <a:pt x="57711" y="39490"/>
                    <a:pt x="62190" y="3647"/>
                    <a:pt x="65925" y="2153"/>
                  </a:cubicBezTo>
                  <a:cubicBezTo>
                    <a:pt x="67861" y="1378"/>
                    <a:pt x="66583" y="1"/>
                    <a:pt x="64591" y="1"/>
                  </a:cubicBezTo>
                  <a:close/>
                </a:path>
              </a:pathLst>
            </a:custGeom>
            <a:solidFill>
              <a:srgbClr val="EFD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p:nvPr/>
          </p:nvSpPr>
          <p:spPr>
            <a:xfrm>
              <a:off x="1685075" y="2498000"/>
              <a:ext cx="254675" cy="352175"/>
            </a:xfrm>
            <a:custGeom>
              <a:avLst/>
              <a:gdLst/>
              <a:ahLst/>
              <a:cxnLst/>
              <a:rect l="l" t="t" r="r" b="b"/>
              <a:pathLst>
                <a:path w="10187" h="14087" extrusionOk="0">
                  <a:moveTo>
                    <a:pt x="3364" y="1"/>
                  </a:moveTo>
                  <a:cubicBezTo>
                    <a:pt x="2948" y="1"/>
                    <a:pt x="2443" y="269"/>
                    <a:pt x="1869" y="1008"/>
                  </a:cubicBezTo>
                  <a:cubicBezTo>
                    <a:pt x="1" y="3418"/>
                    <a:pt x="2292" y="1971"/>
                    <a:pt x="4160" y="5286"/>
                  </a:cubicBezTo>
                  <a:cubicBezTo>
                    <a:pt x="6027" y="8602"/>
                    <a:pt x="2953" y="7817"/>
                    <a:pt x="1507" y="10288"/>
                  </a:cubicBezTo>
                  <a:cubicBezTo>
                    <a:pt x="60" y="12759"/>
                    <a:pt x="2652" y="13964"/>
                    <a:pt x="2652" y="13964"/>
                  </a:cubicBezTo>
                  <a:lnTo>
                    <a:pt x="3617" y="14087"/>
                  </a:lnTo>
                  <a:cubicBezTo>
                    <a:pt x="3617" y="14087"/>
                    <a:pt x="6510" y="12818"/>
                    <a:pt x="5666" y="11976"/>
                  </a:cubicBezTo>
                  <a:cubicBezTo>
                    <a:pt x="4822" y="11132"/>
                    <a:pt x="5728" y="9806"/>
                    <a:pt x="7957" y="7999"/>
                  </a:cubicBezTo>
                  <a:cubicBezTo>
                    <a:pt x="10186" y="6190"/>
                    <a:pt x="1808" y="2936"/>
                    <a:pt x="2109" y="1791"/>
                  </a:cubicBezTo>
                  <a:cubicBezTo>
                    <a:pt x="2295" y="1091"/>
                    <a:pt x="2999" y="706"/>
                    <a:pt x="3545" y="706"/>
                  </a:cubicBezTo>
                  <a:cubicBezTo>
                    <a:pt x="3891" y="706"/>
                    <a:pt x="4174" y="861"/>
                    <a:pt x="4220" y="1189"/>
                  </a:cubicBezTo>
                  <a:cubicBezTo>
                    <a:pt x="4340" y="2033"/>
                    <a:pt x="3617" y="2092"/>
                    <a:pt x="3617" y="2092"/>
                  </a:cubicBezTo>
                  <a:cubicBezTo>
                    <a:pt x="3617" y="2092"/>
                    <a:pt x="3783" y="2167"/>
                    <a:pt x="3987" y="2167"/>
                  </a:cubicBezTo>
                  <a:cubicBezTo>
                    <a:pt x="4190" y="2167"/>
                    <a:pt x="4432" y="2092"/>
                    <a:pt x="4582" y="1791"/>
                  </a:cubicBezTo>
                  <a:cubicBezTo>
                    <a:pt x="4791" y="1373"/>
                    <a:pt x="4305" y="1"/>
                    <a:pt x="3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7"/>
            <p:cNvSpPr/>
            <p:nvPr/>
          </p:nvSpPr>
          <p:spPr>
            <a:xfrm>
              <a:off x="1699400" y="2649725"/>
              <a:ext cx="103550" cy="209425"/>
            </a:xfrm>
            <a:custGeom>
              <a:avLst/>
              <a:gdLst/>
              <a:ahLst/>
              <a:cxnLst/>
              <a:rect l="l" t="t" r="r" b="b"/>
              <a:pathLst>
                <a:path w="4142" h="8377" extrusionOk="0">
                  <a:moveTo>
                    <a:pt x="2774" y="1"/>
                  </a:moveTo>
                  <a:cubicBezTo>
                    <a:pt x="2392" y="1"/>
                    <a:pt x="2194" y="817"/>
                    <a:pt x="2280" y="1066"/>
                  </a:cubicBezTo>
                  <a:cubicBezTo>
                    <a:pt x="2341" y="1245"/>
                    <a:pt x="2438" y="1290"/>
                    <a:pt x="2521" y="1290"/>
                  </a:cubicBezTo>
                  <a:cubicBezTo>
                    <a:pt x="2603" y="1290"/>
                    <a:pt x="2670" y="1246"/>
                    <a:pt x="2670" y="1246"/>
                  </a:cubicBezTo>
                  <a:cubicBezTo>
                    <a:pt x="2670" y="1246"/>
                    <a:pt x="2378" y="1209"/>
                    <a:pt x="2426" y="707"/>
                  </a:cubicBezTo>
                  <a:cubicBezTo>
                    <a:pt x="2445" y="513"/>
                    <a:pt x="2560" y="421"/>
                    <a:pt x="2701" y="421"/>
                  </a:cubicBezTo>
                  <a:cubicBezTo>
                    <a:pt x="2923" y="421"/>
                    <a:pt x="3208" y="649"/>
                    <a:pt x="3284" y="1066"/>
                  </a:cubicBezTo>
                  <a:cubicBezTo>
                    <a:pt x="3407" y="1748"/>
                    <a:pt x="0" y="3683"/>
                    <a:pt x="909" y="4757"/>
                  </a:cubicBezTo>
                  <a:cubicBezTo>
                    <a:pt x="1817" y="5830"/>
                    <a:pt x="2182" y="6619"/>
                    <a:pt x="1839" y="7121"/>
                  </a:cubicBezTo>
                  <a:cubicBezTo>
                    <a:pt x="1497" y="7623"/>
                    <a:pt x="2672" y="8376"/>
                    <a:pt x="2672" y="8376"/>
                  </a:cubicBezTo>
                  <a:lnTo>
                    <a:pt x="3062" y="8305"/>
                  </a:lnTo>
                  <a:cubicBezTo>
                    <a:pt x="3062" y="8305"/>
                    <a:pt x="4117" y="7589"/>
                    <a:pt x="3528" y="6119"/>
                  </a:cubicBezTo>
                  <a:cubicBezTo>
                    <a:pt x="2939" y="4650"/>
                    <a:pt x="1691" y="5116"/>
                    <a:pt x="2451" y="3144"/>
                  </a:cubicBezTo>
                  <a:cubicBezTo>
                    <a:pt x="3211" y="1173"/>
                    <a:pt x="4142" y="2033"/>
                    <a:pt x="3382" y="600"/>
                  </a:cubicBezTo>
                  <a:cubicBezTo>
                    <a:pt x="3149" y="161"/>
                    <a:pt x="2943" y="1"/>
                    <a:pt x="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7"/>
            <p:cNvSpPr/>
            <p:nvPr/>
          </p:nvSpPr>
          <p:spPr>
            <a:xfrm>
              <a:off x="1605100" y="2844050"/>
              <a:ext cx="290200" cy="269250"/>
            </a:xfrm>
            <a:custGeom>
              <a:avLst/>
              <a:gdLst/>
              <a:ahLst/>
              <a:cxnLst/>
              <a:rect l="l" t="t" r="r" b="b"/>
              <a:pathLst>
                <a:path w="11608" h="10770" extrusionOk="0">
                  <a:moveTo>
                    <a:pt x="1815" y="3156"/>
                  </a:moveTo>
                  <a:cubicBezTo>
                    <a:pt x="1822" y="3156"/>
                    <a:pt x="1830" y="3156"/>
                    <a:pt x="1838" y="3156"/>
                  </a:cubicBezTo>
                  <a:cubicBezTo>
                    <a:pt x="2127" y="3156"/>
                    <a:pt x="2431" y="3298"/>
                    <a:pt x="2707" y="3571"/>
                  </a:cubicBezTo>
                  <a:cubicBezTo>
                    <a:pt x="2741" y="3606"/>
                    <a:pt x="2775" y="3640"/>
                    <a:pt x="2807" y="3676"/>
                  </a:cubicBezTo>
                  <a:lnTo>
                    <a:pt x="3252" y="6916"/>
                  </a:lnTo>
                  <a:cubicBezTo>
                    <a:pt x="3074" y="7231"/>
                    <a:pt x="2830" y="7434"/>
                    <a:pt x="2547" y="7491"/>
                  </a:cubicBezTo>
                  <a:cubicBezTo>
                    <a:pt x="2491" y="7503"/>
                    <a:pt x="2434" y="7508"/>
                    <a:pt x="2377" y="7508"/>
                  </a:cubicBezTo>
                  <a:cubicBezTo>
                    <a:pt x="2087" y="7508"/>
                    <a:pt x="1783" y="7365"/>
                    <a:pt x="1505" y="7092"/>
                  </a:cubicBezTo>
                  <a:cubicBezTo>
                    <a:pt x="1139" y="6734"/>
                    <a:pt x="872" y="6207"/>
                    <a:pt x="749" y="5609"/>
                  </a:cubicBezTo>
                  <a:cubicBezTo>
                    <a:pt x="628" y="5009"/>
                    <a:pt x="667" y="4420"/>
                    <a:pt x="863" y="3948"/>
                  </a:cubicBezTo>
                  <a:cubicBezTo>
                    <a:pt x="1041" y="3517"/>
                    <a:pt x="1327" y="3243"/>
                    <a:pt x="1667" y="3172"/>
                  </a:cubicBezTo>
                  <a:cubicBezTo>
                    <a:pt x="1714" y="3162"/>
                    <a:pt x="1764" y="3156"/>
                    <a:pt x="1815" y="3156"/>
                  </a:cubicBezTo>
                  <a:close/>
                  <a:moveTo>
                    <a:pt x="3001" y="1"/>
                  </a:moveTo>
                  <a:cubicBezTo>
                    <a:pt x="2634" y="1"/>
                    <a:pt x="2351" y="322"/>
                    <a:pt x="2394" y="685"/>
                  </a:cubicBezTo>
                  <a:lnTo>
                    <a:pt x="2682" y="2780"/>
                  </a:lnTo>
                  <a:cubicBezTo>
                    <a:pt x="2409" y="2620"/>
                    <a:pt x="2123" y="2538"/>
                    <a:pt x="1837" y="2538"/>
                  </a:cubicBezTo>
                  <a:cubicBezTo>
                    <a:pt x="1738" y="2538"/>
                    <a:pt x="1639" y="2548"/>
                    <a:pt x="1541" y="2568"/>
                  </a:cubicBezTo>
                  <a:cubicBezTo>
                    <a:pt x="993" y="2679"/>
                    <a:pt x="551" y="3085"/>
                    <a:pt x="293" y="3713"/>
                  </a:cubicBezTo>
                  <a:cubicBezTo>
                    <a:pt x="51" y="4297"/>
                    <a:pt x="1" y="5013"/>
                    <a:pt x="147" y="5730"/>
                  </a:cubicBezTo>
                  <a:cubicBezTo>
                    <a:pt x="293" y="6446"/>
                    <a:pt x="622" y="7085"/>
                    <a:pt x="1073" y="7528"/>
                  </a:cubicBezTo>
                  <a:cubicBezTo>
                    <a:pt x="1468" y="7918"/>
                    <a:pt x="1920" y="8123"/>
                    <a:pt x="2372" y="8123"/>
                  </a:cubicBezTo>
                  <a:cubicBezTo>
                    <a:pt x="2472" y="8121"/>
                    <a:pt x="2570" y="8112"/>
                    <a:pt x="2668" y="8091"/>
                  </a:cubicBezTo>
                  <a:cubicBezTo>
                    <a:pt x="2926" y="8039"/>
                    <a:pt x="3168" y="7918"/>
                    <a:pt x="3364" y="7745"/>
                  </a:cubicBezTo>
                  <a:lnTo>
                    <a:pt x="3720" y="10330"/>
                  </a:lnTo>
                  <a:cubicBezTo>
                    <a:pt x="3756" y="10624"/>
                    <a:pt x="5377" y="10770"/>
                    <a:pt x="7026" y="10770"/>
                  </a:cubicBezTo>
                  <a:cubicBezTo>
                    <a:pt x="8739" y="10770"/>
                    <a:pt x="10482" y="10613"/>
                    <a:pt x="10512" y="10302"/>
                  </a:cubicBezTo>
                  <a:lnTo>
                    <a:pt x="11573" y="671"/>
                  </a:lnTo>
                  <a:cubicBezTo>
                    <a:pt x="11608" y="311"/>
                    <a:pt x="11325" y="1"/>
                    <a:pt x="10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7"/>
            <p:cNvSpPr/>
            <p:nvPr/>
          </p:nvSpPr>
          <p:spPr>
            <a:xfrm>
              <a:off x="5924075" y="2101825"/>
              <a:ext cx="350" cy="325"/>
            </a:xfrm>
            <a:custGeom>
              <a:avLst/>
              <a:gdLst/>
              <a:ahLst/>
              <a:cxnLst/>
              <a:rect l="l" t="t" r="r" b="b"/>
              <a:pathLst>
                <a:path w="14" h="13" extrusionOk="0">
                  <a:moveTo>
                    <a:pt x="5" y="0"/>
                  </a:moveTo>
                  <a:cubicBezTo>
                    <a:pt x="0" y="0"/>
                    <a:pt x="0" y="12"/>
                    <a:pt x="5" y="12"/>
                  </a:cubicBezTo>
                  <a:cubicBezTo>
                    <a:pt x="6" y="12"/>
                    <a:pt x="6" y="12"/>
                    <a:pt x="7" y="12"/>
                  </a:cubicBezTo>
                  <a:cubicBezTo>
                    <a:pt x="13" y="10"/>
                    <a:pt x="13" y="3"/>
                    <a:pt x="7" y="1"/>
                  </a:cubicBezTo>
                  <a:cubicBezTo>
                    <a:pt x="6" y="1"/>
                    <a:pt x="6" y="0"/>
                    <a:pt x="5" y="0"/>
                  </a:cubicBezTo>
                  <a:close/>
                </a:path>
              </a:pathLst>
            </a:custGeom>
            <a:solidFill>
              <a:srgbClr val="819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7"/>
            <p:cNvSpPr/>
            <p:nvPr/>
          </p:nvSpPr>
          <p:spPr>
            <a:xfrm>
              <a:off x="4831950" y="3762475"/>
              <a:ext cx="1500" cy="1175"/>
            </a:xfrm>
            <a:custGeom>
              <a:avLst/>
              <a:gdLst/>
              <a:ahLst/>
              <a:cxnLst/>
              <a:rect l="l" t="t" r="r" b="b"/>
              <a:pathLst>
                <a:path w="60" h="47" extrusionOk="0">
                  <a:moveTo>
                    <a:pt x="30" y="1"/>
                  </a:moveTo>
                  <a:cubicBezTo>
                    <a:pt x="0" y="1"/>
                    <a:pt x="0" y="46"/>
                    <a:pt x="30" y="46"/>
                  </a:cubicBezTo>
                  <a:cubicBezTo>
                    <a:pt x="59" y="46"/>
                    <a:pt x="59" y="1"/>
                    <a:pt x="30" y="1"/>
                  </a:cubicBezTo>
                  <a:close/>
                </a:path>
              </a:pathLst>
            </a:custGeom>
            <a:solidFill>
              <a:srgbClr val="819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7"/>
            <p:cNvSpPr/>
            <p:nvPr/>
          </p:nvSpPr>
          <p:spPr>
            <a:xfrm>
              <a:off x="4399050" y="2518525"/>
              <a:ext cx="1500" cy="1100"/>
            </a:xfrm>
            <a:custGeom>
              <a:avLst/>
              <a:gdLst/>
              <a:ahLst/>
              <a:cxnLst/>
              <a:rect l="l" t="t" r="r" b="b"/>
              <a:pathLst>
                <a:path w="60" h="44" extrusionOk="0">
                  <a:moveTo>
                    <a:pt x="32" y="0"/>
                  </a:moveTo>
                  <a:cubicBezTo>
                    <a:pt x="32" y="0"/>
                    <a:pt x="31" y="0"/>
                    <a:pt x="30" y="0"/>
                  </a:cubicBezTo>
                  <a:cubicBezTo>
                    <a:pt x="1" y="0"/>
                    <a:pt x="1" y="44"/>
                    <a:pt x="30" y="44"/>
                  </a:cubicBezTo>
                  <a:cubicBezTo>
                    <a:pt x="59" y="44"/>
                    <a:pt x="60" y="0"/>
                    <a:pt x="32" y="0"/>
                  </a:cubicBezTo>
                  <a:close/>
                </a:path>
              </a:pathLst>
            </a:custGeom>
            <a:solidFill>
              <a:srgbClr val="C69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7"/>
            <p:cNvSpPr/>
            <p:nvPr/>
          </p:nvSpPr>
          <p:spPr>
            <a:xfrm>
              <a:off x="974750" y="4618150"/>
              <a:ext cx="635975" cy="540225"/>
            </a:xfrm>
            <a:custGeom>
              <a:avLst/>
              <a:gdLst/>
              <a:ahLst/>
              <a:cxnLst/>
              <a:rect l="l" t="t" r="r" b="b"/>
              <a:pathLst>
                <a:path w="25439" h="21609" extrusionOk="0">
                  <a:moveTo>
                    <a:pt x="1135" y="0"/>
                  </a:moveTo>
                  <a:cubicBezTo>
                    <a:pt x="1066" y="0"/>
                    <a:pt x="1009" y="14"/>
                    <a:pt x="965" y="42"/>
                  </a:cubicBezTo>
                  <a:cubicBezTo>
                    <a:pt x="0" y="667"/>
                    <a:pt x="14245" y="21608"/>
                    <a:pt x="14245" y="21608"/>
                  </a:cubicBezTo>
                  <a:cubicBezTo>
                    <a:pt x="20211" y="17059"/>
                    <a:pt x="19130" y="14332"/>
                    <a:pt x="19130" y="14332"/>
                  </a:cubicBezTo>
                  <a:lnTo>
                    <a:pt x="25439" y="8190"/>
                  </a:lnTo>
                  <a:lnTo>
                    <a:pt x="21373" y="1911"/>
                  </a:lnTo>
                  <a:lnTo>
                    <a:pt x="15379" y="8534"/>
                  </a:lnTo>
                  <a:lnTo>
                    <a:pt x="9665" y="6063"/>
                  </a:lnTo>
                  <a:cubicBezTo>
                    <a:pt x="9665" y="6063"/>
                    <a:pt x="2610" y="0"/>
                    <a:pt x="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7"/>
            <p:cNvSpPr/>
            <p:nvPr/>
          </p:nvSpPr>
          <p:spPr>
            <a:xfrm>
              <a:off x="949250" y="4578750"/>
              <a:ext cx="544775" cy="624625"/>
            </a:xfrm>
            <a:custGeom>
              <a:avLst/>
              <a:gdLst/>
              <a:ahLst/>
              <a:cxnLst/>
              <a:rect l="l" t="t" r="r" b="b"/>
              <a:pathLst>
                <a:path w="21791" h="24985" extrusionOk="0">
                  <a:moveTo>
                    <a:pt x="1194" y="0"/>
                  </a:moveTo>
                  <a:lnTo>
                    <a:pt x="0" y="3240"/>
                  </a:lnTo>
                  <a:lnTo>
                    <a:pt x="15317" y="24984"/>
                  </a:lnTo>
                  <a:cubicBezTo>
                    <a:pt x="15317" y="24984"/>
                    <a:pt x="21790" y="20380"/>
                    <a:pt x="20887" y="16444"/>
                  </a:cubicBezTo>
                  <a:cubicBezTo>
                    <a:pt x="20773" y="15951"/>
                    <a:pt x="20691" y="15650"/>
                    <a:pt x="19705" y="15650"/>
                  </a:cubicBezTo>
                  <a:cubicBezTo>
                    <a:pt x="19186" y="15650"/>
                    <a:pt x="18415" y="15734"/>
                    <a:pt x="17257" y="15917"/>
                  </a:cubicBezTo>
                  <a:cubicBezTo>
                    <a:pt x="17125" y="15938"/>
                    <a:pt x="17004" y="15948"/>
                    <a:pt x="16893" y="15948"/>
                  </a:cubicBezTo>
                  <a:cubicBezTo>
                    <a:pt x="14175" y="15948"/>
                    <a:pt x="17466" y="9943"/>
                    <a:pt x="16009" y="8910"/>
                  </a:cubicBezTo>
                  <a:cubicBezTo>
                    <a:pt x="14491" y="7838"/>
                    <a:pt x="1194" y="0"/>
                    <a:pt x="1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7"/>
            <p:cNvSpPr/>
            <p:nvPr/>
          </p:nvSpPr>
          <p:spPr>
            <a:xfrm>
              <a:off x="1435700" y="3612550"/>
              <a:ext cx="1596850" cy="1235850"/>
            </a:xfrm>
            <a:custGeom>
              <a:avLst/>
              <a:gdLst/>
              <a:ahLst/>
              <a:cxnLst/>
              <a:rect l="l" t="t" r="r" b="b"/>
              <a:pathLst>
                <a:path w="63874" h="49434" extrusionOk="0">
                  <a:moveTo>
                    <a:pt x="40891" y="1"/>
                  </a:moveTo>
                  <a:cubicBezTo>
                    <a:pt x="38430" y="1"/>
                    <a:pt x="36213" y="160"/>
                    <a:pt x="34526" y="522"/>
                  </a:cubicBezTo>
                  <a:cubicBezTo>
                    <a:pt x="26470" y="2247"/>
                    <a:pt x="0" y="43104"/>
                    <a:pt x="0" y="43104"/>
                  </a:cubicBezTo>
                  <a:lnTo>
                    <a:pt x="6330" y="49434"/>
                  </a:lnTo>
                  <a:cubicBezTo>
                    <a:pt x="23593" y="37350"/>
                    <a:pt x="36829" y="18935"/>
                    <a:pt x="36829" y="18935"/>
                  </a:cubicBezTo>
                  <a:cubicBezTo>
                    <a:pt x="42006" y="17782"/>
                    <a:pt x="63873" y="4549"/>
                    <a:pt x="63873" y="4549"/>
                  </a:cubicBezTo>
                  <a:cubicBezTo>
                    <a:pt x="62964" y="2274"/>
                    <a:pt x="50184" y="1"/>
                    <a:pt x="408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7"/>
            <p:cNvSpPr/>
            <p:nvPr/>
          </p:nvSpPr>
          <p:spPr>
            <a:xfrm>
              <a:off x="1751375" y="4073125"/>
              <a:ext cx="1500" cy="1175"/>
            </a:xfrm>
            <a:custGeom>
              <a:avLst/>
              <a:gdLst/>
              <a:ahLst/>
              <a:cxnLst/>
              <a:rect l="l" t="t" r="r" b="b"/>
              <a:pathLst>
                <a:path w="60" h="47" extrusionOk="0">
                  <a:moveTo>
                    <a:pt x="30" y="1"/>
                  </a:moveTo>
                  <a:cubicBezTo>
                    <a:pt x="0" y="1"/>
                    <a:pt x="0" y="46"/>
                    <a:pt x="30" y="46"/>
                  </a:cubicBezTo>
                  <a:cubicBezTo>
                    <a:pt x="59" y="46"/>
                    <a:pt x="59" y="1"/>
                    <a:pt x="30" y="1"/>
                  </a:cubicBezTo>
                  <a:close/>
                </a:path>
              </a:pathLst>
            </a:custGeom>
            <a:solidFill>
              <a:srgbClr val="BA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7"/>
            <p:cNvSpPr/>
            <p:nvPr/>
          </p:nvSpPr>
          <p:spPr>
            <a:xfrm>
              <a:off x="2068675" y="4733275"/>
              <a:ext cx="633025" cy="420825"/>
            </a:xfrm>
            <a:custGeom>
              <a:avLst/>
              <a:gdLst/>
              <a:ahLst/>
              <a:cxnLst/>
              <a:rect l="l" t="t" r="r" b="b"/>
              <a:pathLst>
                <a:path w="25321" h="16833" extrusionOk="0">
                  <a:moveTo>
                    <a:pt x="12660" y="0"/>
                  </a:moveTo>
                  <a:lnTo>
                    <a:pt x="14962" y="8632"/>
                  </a:lnTo>
                  <a:lnTo>
                    <a:pt x="9782" y="12086"/>
                  </a:lnTo>
                  <a:cubicBezTo>
                    <a:pt x="9782" y="12086"/>
                    <a:pt x="1" y="14963"/>
                    <a:pt x="1" y="16113"/>
                  </a:cubicBezTo>
                  <a:cubicBezTo>
                    <a:pt x="1" y="16689"/>
                    <a:pt x="6318" y="16833"/>
                    <a:pt x="12642" y="16833"/>
                  </a:cubicBezTo>
                  <a:cubicBezTo>
                    <a:pt x="18978" y="16833"/>
                    <a:pt x="25320" y="16688"/>
                    <a:pt x="25320" y="16688"/>
                  </a:cubicBezTo>
                  <a:cubicBezTo>
                    <a:pt x="24743" y="9209"/>
                    <a:pt x="21866" y="8632"/>
                    <a:pt x="21866" y="8632"/>
                  </a:cubicBezTo>
                  <a:lnTo>
                    <a:pt x="201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7"/>
            <p:cNvSpPr/>
            <p:nvPr/>
          </p:nvSpPr>
          <p:spPr>
            <a:xfrm>
              <a:off x="2023900" y="4938000"/>
              <a:ext cx="716250" cy="261825"/>
            </a:xfrm>
            <a:custGeom>
              <a:avLst/>
              <a:gdLst/>
              <a:ahLst/>
              <a:cxnLst/>
              <a:rect l="l" t="t" r="r" b="b"/>
              <a:pathLst>
                <a:path w="28650" h="10473" extrusionOk="0">
                  <a:moveTo>
                    <a:pt x="24034" y="0"/>
                  </a:moveTo>
                  <a:cubicBezTo>
                    <a:pt x="23570" y="0"/>
                    <a:pt x="23139" y="522"/>
                    <a:pt x="22092" y="2880"/>
                  </a:cubicBezTo>
                  <a:cubicBezTo>
                    <a:pt x="21825" y="3480"/>
                    <a:pt x="21480" y="3719"/>
                    <a:pt x="21086" y="3719"/>
                  </a:cubicBezTo>
                  <a:cubicBezTo>
                    <a:pt x="19544" y="3719"/>
                    <a:pt x="17237" y="65"/>
                    <a:pt x="15809" y="65"/>
                  </a:cubicBezTo>
                  <a:cubicBezTo>
                    <a:pt x="15713" y="65"/>
                    <a:pt x="15621" y="82"/>
                    <a:pt x="15534" y="117"/>
                  </a:cubicBezTo>
                  <a:cubicBezTo>
                    <a:pt x="13807" y="808"/>
                    <a:pt x="1" y="7710"/>
                    <a:pt x="1" y="7710"/>
                  </a:cubicBezTo>
                  <a:lnTo>
                    <a:pt x="2073" y="10473"/>
                  </a:lnTo>
                  <a:lnTo>
                    <a:pt x="28649" y="9437"/>
                  </a:lnTo>
                  <a:cubicBezTo>
                    <a:pt x="28649" y="9437"/>
                    <a:pt x="28305" y="1497"/>
                    <a:pt x="24508" y="117"/>
                  </a:cubicBezTo>
                  <a:cubicBezTo>
                    <a:pt x="24333" y="53"/>
                    <a:pt x="24182" y="0"/>
                    <a:pt x="24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7"/>
            <p:cNvSpPr/>
            <p:nvPr/>
          </p:nvSpPr>
          <p:spPr>
            <a:xfrm>
              <a:off x="2831100" y="2158175"/>
              <a:ext cx="1021475" cy="1395450"/>
            </a:xfrm>
            <a:custGeom>
              <a:avLst/>
              <a:gdLst/>
              <a:ahLst/>
              <a:cxnLst/>
              <a:rect l="l" t="t" r="r" b="b"/>
              <a:pathLst>
                <a:path w="40859" h="55818" extrusionOk="0">
                  <a:moveTo>
                    <a:pt x="27622" y="1"/>
                  </a:moveTo>
                  <a:lnTo>
                    <a:pt x="21868" y="1151"/>
                  </a:lnTo>
                  <a:cubicBezTo>
                    <a:pt x="21868" y="1151"/>
                    <a:pt x="18485" y="775"/>
                    <a:pt x="15049" y="775"/>
                  </a:cubicBezTo>
                  <a:cubicBezTo>
                    <a:pt x="12472" y="775"/>
                    <a:pt x="9865" y="987"/>
                    <a:pt x="8632" y="1726"/>
                  </a:cubicBezTo>
                  <a:cubicBezTo>
                    <a:pt x="5755" y="3453"/>
                    <a:pt x="1" y="44886"/>
                    <a:pt x="1" y="44886"/>
                  </a:cubicBezTo>
                  <a:cubicBezTo>
                    <a:pt x="10359" y="54667"/>
                    <a:pt x="36254" y="55817"/>
                    <a:pt x="36254" y="55817"/>
                  </a:cubicBezTo>
                  <a:cubicBezTo>
                    <a:pt x="40858" y="50065"/>
                    <a:pt x="40858" y="3453"/>
                    <a:pt x="40858" y="3453"/>
                  </a:cubicBezTo>
                  <a:cubicBezTo>
                    <a:pt x="35679" y="1153"/>
                    <a:pt x="29349" y="1153"/>
                    <a:pt x="29349" y="1153"/>
                  </a:cubicBezTo>
                  <a:lnTo>
                    <a:pt x="276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7"/>
            <p:cNvSpPr/>
            <p:nvPr/>
          </p:nvSpPr>
          <p:spPr>
            <a:xfrm>
              <a:off x="1872400" y="3279200"/>
              <a:ext cx="1880675" cy="1540450"/>
            </a:xfrm>
            <a:custGeom>
              <a:avLst/>
              <a:gdLst/>
              <a:ahLst/>
              <a:cxnLst/>
              <a:rect l="l" t="t" r="r" b="b"/>
              <a:pathLst>
                <a:path w="75227" h="61618" extrusionOk="0">
                  <a:moveTo>
                    <a:pt x="41002" y="0"/>
                  </a:moveTo>
                  <a:cubicBezTo>
                    <a:pt x="27366" y="0"/>
                    <a:pt x="8606" y="3576"/>
                    <a:pt x="4201" y="4455"/>
                  </a:cubicBezTo>
                  <a:cubicBezTo>
                    <a:pt x="3610" y="4569"/>
                    <a:pt x="3149" y="5033"/>
                    <a:pt x="3038" y="5621"/>
                  </a:cubicBezTo>
                  <a:cubicBezTo>
                    <a:pt x="1" y="22343"/>
                    <a:pt x="19361" y="61618"/>
                    <a:pt x="19361" y="61618"/>
                  </a:cubicBezTo>
                  <a:lnTo>
                    <a:pt x="29717" y="59316"/>
                  </a:lnTo>
                  <a:cubicBezTo>
                    <a:pt x="26840" y="33421"/>
                    <a:pt x="18208" y="19610"/>
                    <a:pt x="18208" y="19610"/>
                  </a:cubicBezTo>
                  <a:lnTo>
                    <a:pt x="18208" y="19610"/>
                  </a:lnTo>
                  <a:cubicBezTo>
                    <a:pt x="27140" y="20512"/>
                    <a:pt x="34673" y="20893"/>
                    <a:pt x="41025" y="20893"/>
                  </a:cubicBezTo>
                  <a:cubicBezTo>
                    <a:pt x="75191" y="20893"/>
                    <a:pt x="75227" y="9890"/>
                    <a:pt x="75227" y="9890"/>
                  </a:cubicBezTo>
                  <a:cubicBezTo>
                    <a:pt x="75227" y="9890"/>
                    <a:pt x="59066" y="620"/>
                    <a:pt x="43528" y="45"/>
                  </a:cubicBezTo>
                  <a:cubicBezTo>
                    <a:pt x="42710" y="14"/>
                    <a:pt x="41866" y="0"/>
                    <a:pt x="410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7"/>
            <p:cNvSpPr/>
            <p:nvPr/>
          </p:nvSpPr>
          <p:spPr>
            <a:xfrm>
              <a:off x="3334650" y="1972575"/>
              <a:ext cx="230200" cy="265575"/>
            </a:xfrm>
            <a:custGeom>
              <a:avLst/>
              <a:gdLst/>
              <a:ahLst/>
              <a:cxnLst/>
              <a:rect l="l" t="t" r="r" b="b"/>
              <a:pathLst>
                <a:path w="9208" h="10623" extrusionOk="0">
                  <a:moveTo>
                    <a:pt x="8664" y="0"/>
                  </a:moveTo>
                  <a:lnTo>
                    <a:pt x="576" y="1098"/>
                  </a:lnTo>
                  <a:lnTo>
                    <a:pt x="1" y="8577"/>
                  </a:lnTo>
                  <a:cubicBezTo>
                    <a:pt x="1343" y="10111"/>
                    <a:pt x="2814" y="10623"/>
                    <a:pt x="4178" y="10623"/>
                  </a:cubicBezTo>
                  <a:cubicBezTo>
                    <a:pt x="6906" y="10623"/>
                    <a:pt x="9207" y="8577"/>
                    <a:pt x="9207" y="8577"/>
                  </a:cubicBezTo>
                  <a:lnTo>
                    <a:pt x="8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7"/>
            <p:cNvSpPr/>
            <p:nvPr/>
          </p:nvSpPr>
          <p:spPr>
            <a:xfrm>
              <a:off x="3378650" y="2634350"/>
              <a:ext cx="837050" cy="508375"/>
            </a:xfrm>
            <a:custGeom>
              <a:avLst/>
              <a:gdLst/>
              <a:ahLst/>
              <a:cxnLst/>
              <a:rect l="l" t="t" r="r" b="b"/>
              <a:pathLst>
                <a:path w="33482" h="20335" extrusionOk="0">
                  <a:moveTo>
                    <a:pt x="28010" y="0"/>
                  </a:moveTo>
                  <a:cubicBezTo>
                    <a:pt x="25849" y="0"/>
                    <a:pt x="22045" y="473"/>
                    <a:pt x="19337" y="3399"/>
                  </a:cubicBezTo>
                  <a:cubicBezTo>
                    <a:pt x="21633" y="7455"/>
                    <a:pt x="23818" y="10805"/>
                    <a:pt x="23818" y="10805"/>
                  </a:cubicBezTo>
                  <a:cubicBezTo>
                    <a:pt x="17950" y="13913"/>
                    <a:pt x="0" y="14948"/>
                    <a:pt x="0" y="14948"/>
                  </a:cubicBezTo>
                  <a:lnTo>
                    <a:pt x="2072" y="19434"/>
                  </a:lnTo>
                  <a:cubicBezTo>
                    <a:pt x="7378" y="20074"/>
                    <a:pt x="11796" y="20334"/>
                    <a:pt x="15473" y="20334"/>
                  </a:cubicBezTo>
                  <a:cubicBezTo>
                    <a:pt x="31648" y="20334"/>
                    <a:pt x="33481" y="15293"/>
                    <a:pt x="33481" y="15293"/>
                  </a:cubicBezTo>
                  <a:cubicBezTo>
                    <a:pt x="32605" y="10613"/>
                    <a:pt x="30734" y="5067"/>
                    <a:pt x="28662" y="15"/>
                  </a:cubicBezTo>
                  <a:cubicBezTo>
                    <a:pt x="28467" y="6"/>
                    <a:pt x="28249" y="0"/>
                    <a:pt x="28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3723175" y="2241475"/>
              <a:ext cx="414950" cy="524975"/>
            </a:xfrm>
            <a:custGeom>
              <a:avLst/>
              <a:gdLst/>
              <a:ahLst/>
              <a:cxnLst/>
              <a:rect l="l" t="t" r="r" b="b"/>
              <a:pathLst>
                <a:path w="16598" h="20999" extrusionOk="0">
                  <a:moveTo>
                    <a:pt x="4605" y="0"/>
                  </a:moveTo>
                  <a:cubicBezTo>
                    <a:pt x="3283" y="0"/>
                    <a:pt x="2444" y="979"/>
                    <a:pt x="2444" y="979"/>
                  </a:cubicBezTo>
                  <a:cubicBezTo>
                    <a:pt x="2444" y="979"/>
                    <a:pt x="1064" y="1668"/>
                    <a:pt x="375" y="6156"/>
                  </a:cubicBezTo>
                  <a:cubicBezTo>
                    <a:pt x="0" y="8582"/>
                    <a:pt x="2503" y="16223"/>
                    <a:pt x="5207" y="20998"/>
                  </a:cubicBezTo>
                  <a:cubicBezTo>
                    <a:pt x="7941" y="18040"/>
                    <a:pt x="13511" y="17533"/>
                    <a:pt x="15968" y="17533"/>
                  </a:cubicBezTo>
                  <a:cubicBezTo>
                    <a:pt x="16210" y="17533"/>
                    <a:pt x="16421" y="17538"/>
                    <a:pt x="16597" y="17546"/>
                  </a:cubicBezTo>
                  <a:cubicBezTo>
                    <a:pt x="13777" y="10678"/>
                    <a:pt x="8867" y="2914"/>
                    <a:pt x="7277" y="1324"/>
                  </a:cubicBezTo>
                  <a:cubicBezTo>
                    <a:pt x="6273" y="320"/>
                    <a:pt x="5360"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2168900" y="2463200"/>
              <a:ext cx="1686525" cy="676175"/>
            </a:xfrm>
            <a:custGeom>
              <a:avLst/>
              <a:gdLst/>
              <a:ahLst/>
              <a:cxnLst/>
              <a:rect l="l" t="t" r="r" b="b"/>
              <a:pathLst>
                <a:path w="67461" h="27047" extrusionOk="0">
                  <a:moveTo>
                    <a:pt x="40775" y="0"/>
                  </a:moveTo>
                  <a:cubicBezTo>
                    <a:pt x="40773" y="0"/>
                    <a:pt x="40771" y="0"/>
                    <a:pt x="40769" y="0"/>
                  </a:cubicBezTo>
                  <a:lnTo>
                    <a:pt x="1707" y="0"/>
                  </a:lnTo>
                  <a:cubicBezTo>
                    <a:pt x="688" y="0"/>
                    <a:pt x="1" y="1038"/>
                    <a:pt x="400" y="1976"/>
                  </a:cubicBezTo>
                  <a:lnTo>
                    <a:pt x="11067" y="27047"/>
                  </a:lnTo>
                  <a:lnTo>
                    <a:pt x="67460" y="27047"/>
                  </a:lnTo>
                  <a:lnTo>
                    <a:pt x="66926" y="25023"/>
                  </a:lnTo>
                  <a:lnTo>
                    <a:pt x="51924" y="24167"/>
                  </a:lnTo>
                  <a:lnTo>
                    <a:pt x="42654" y="1269"/>
                  </a:lnTo>
                  <a:cubicBezTo>
                    <a:pt x="42344" y="504"/>
                    <a:pt x="41601" y="0"/>
                    <a:pt x="407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7"/>
            <p:cNvSpPr/>
            <p:nvPr/>
          </p:nvSpPr>
          <p:spPr>
            <a:xfrm>
              <a:off x="3069775" y="1531650"/>
              <a:ext cx="544875" cy="546250"/>
            </a:xfrm>
            <a:custGeom>
              <a:avLst/>
              <a:gdLst/>
              <a:ahLst/>
              <a:cxnLst/>
              <a:rect l="l" t="t" r="r" b="b"/>
              <a:pathLst>
                <a:path w="21795" h="21850" extrusionOk="0">
                  <a:moveTo>
                    <a:pt x="6494" y="0"/>
                  </a:moveTo>
                  <a:cubicBezTo>
                    <a:pt x="6493" y="0"/>
                    <a:pt x="0" y="19009"/>
                    <a:pt x="8905" y="21434"/>
                  </a:cubicBezTo>
                  <a:cubicBezTo>
                    <a:pt x="9965" y="21722"/>
                    <a:pt x="10954" y="21849"/>
                    <a:pt x="11874" y="21849"/>
                  </a:cubicBezTo>
                  <a:cubicBezTo>
                    <a:pt x="18685" y="21849"/>
                    <a:pt x="21719" y="14886"/>
                    <a:pt x="21719" y="14886"/>
                  </a:cubicBezTo>
                  <a:lnTo>
                    <a:pt x="21794" y="2177"/>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3027025" y="1321575"/>
              <a:ext cx="853325" cy="697900"/>
            </a:xfrm>
            <a:custGeom>
              <a:avLst/>
              <a:gdLst/>
              <a:ahLst/>
              <a:cxnLst/>
              <a:rect l="l" t="t" r="r" b="b"/>
              <a:pathLst>
                <a:path w="34133" h="27916" extrusionOk="0">
                  <a:moveTo>
                    <a:pt x="14494" y="1"/>
                  </a:moveTo>
                  <a:cubicBezTo>
                    <a:pt x="13551" y="1"/>
                    <a:pt x="12910" y="630"/>
                    <a:pt x="12906" y="2339"/>
                  </a:cubicBezTo>
                  <a:cubicBezTo>
                    <a:pt x="12906" y="2339"/>
                    <a:pt x="11073" y="1530"/>
                    <a:pt x="9369" y="1530"/>
                  </a:cubicBezTo>
                  <a:cubicBezTo>
                    <a:pt x="7639" y="1530"/>
                    <a:pt x="6042" y="2363"/>
                    <a:pt x="6627" y="5720"/>
                  </a:cubicBezTo>
                  <a:cubicBezTo>
                    <a:pt x="6627" y="5720"/>
                    <a:pt x="6627" y="5720"/>
                    <a:pt x="6626" y="5720"/>
                  </a:cubicBezTo>
                  <a:cubicBezTo>
                    <a:pt x="6534" y="5720"/>
                    <a:pt x="1" y="5738"/>
                    <a:pt x="5438" y="10854"/>
                  </a:cubicBezTo>
                  <a:cubicBezTo>
                    <a:pt x="5438" y="10854"/>
                    <a:pt x="9457" y="14407"/>
                    <a:pt x="15718" y="14407"/>
                  </a:cubicBezTo>
                  <a:cubicBezTo>
                    <a:pt x="17433" y="14407"/>
                    <a:pt x="19315" y="14141"/>
                    <a:pt x="21330" y="13462"/>
                  </a:cubicBezTo>
                  <a:lnTo>
                    <a:pt x="21330" y="13462"/>
                  </a:lnTo>
                  <a:cubicBezTo>
                    <a:pt x="21330" y="13462"/>
                    <a:pt x="18142" y="17071"/>
                    <a:pt x="19657" y="21386"/>
                  </a:cubicBezTo>
                  <a:lnTo>
                    <a:pt x="19657" y="21386"/>
                  </a:lnTo>
                  <a:cubicBezTo>
                    <a:pt x="19657" y="21386"/>
                    <a:pt x="18704" y="25517"/>
                    <a:pt x="20267" y="27916"/>
                  </a:cubicBezTo>
                  <a:cubicBezTo>
                    <a:pt x="20267" y="27916"/>
                    <a:pt x="34132" y="21769"/>
                    <a:pt x="28866" y="12914"/>
                  </a:cubicBezTo>
                  <a:cubicBezTo>
                    <a:pt x="28866" y="12914"/>
                    <a:pt x="29621" y="6297"/>
                    <a:pt x="22133" y="4928"/>
                  </a:cubicBezTo>
                  <a:cubicBezTo>
                    <a:pt x="22133" y="4928"/>
                    <a:pt x="17133" y="1"/>
                    <a:pt x="14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3493875" y="1814650"/>
              <a:ext cx="147625" cy="145300"/>
            </a:xfrm>
            <a:custGeom>
              <a:avLst/>
              <a:gdLst/>
              <a:ahLst/>
              <a:cxnLst/>
              <a:rect l="l" t="t" r="r" b="b"/>
              <a:pathLst>
                <a:path w="5905" h="5812" extrusionOk="0">
                  <a:moveTo>
                    <a:pt x="3375" y="0"/>
                  </a:moveTo>
                  <a:cubicBezTo>
                    <a:pt x="2380" y="0"/>
                    <a:pt x="1336" y="668"/>
                    <a:pt x="764" y="1777"/>
                  </a:cubicBezTo>
                  <a:cubicBezTo>
                    <a:pt x="0" y="3255"/>
                    <a:pt x="365" y="4960"/>
                    <a:pt x="1572" y="5583"/>
                  </a:cubicBezTo>
                  <a:cubicBezTo>
                    <a:pt x="1874" y="5738"/>
                    <a:pt x="2200" y="5812"/>
                    <a:pt x="2531" y="5812"/>
                  </a:cubicBezTo>
                  <a:cubicBezTo>
                    <a:pt x="3527" y="5812"/>
                    <a:pt x="4571" y="5145"/>
                    <a:pt x="5143" y="4036"/>
                  </a:cubicBezTo>
                  <a:cubicBezTo>
                    <a:pt x="5905" y="2557"/>
                    <a:pt x="5542" y="853"/>
                    <a:pt x="4333" y="230"/>
                  </a:cubicBezTo>
                  <a:cubicBezTo>
                    <a:pt x="4032" y="74"/>
                    <a:pt x="3706" y="0"/>
                    <a:pt x="3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7"/>
            <p:cNvSpPr/>
            <p:nvPr/>
          </p:nvSpPr>
          <p:spPr>
            <a:xfrm>
              <a:off x="634050" y="3102900"/>
              <a:ext cx="6351575" cy="177325"/>
            </a:xfrm>
            <a:custGeom>
              <a:avLst/>
              <a:gdLst/>
              <a:ahLst/>
              <a:cxnLst/>
              <a:rect l="l" t="t" r="r" b="b"/>
              <a:pathLst>
                <a:path w="254063" h="7093" extrusionOk="0">
                  <a:moveTo>
                    <a:pt x="0" y="1"/>
                  </a:moveTo>
                  <a:lnTo>
                    <a:pt x="0" y="7092"/>
                  </a:lnTo>
                  <a:lnTo>
                    <a:pt x="254062" y="7092"/>
                  </a:lnTo>
                  <a:lnTo>
                    <a:pt x="2540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p:nvPr/>
          </p:nvSpPr>
          <p:spPr>
            <a:xfrm>
              <a:off x="1268850" y="3274775"/>
              <a:ext cx="263850" cy="1963225"/>
            </a:xfrm>
            <a:custGeom>
              <a:avLst/>
              <a:gdLst/>
              <a:ahLst/>
              <a:cxnLst/>
              <a:rect l="l" t="t" r="r" b="b"/>
              <a:pathLst>
                <a:path w="10554" h="78529" extrusionOk="0">
                  <a:moveTo>
                    <a:pt x="1" y="0"/>
                  </a:moveTo>
                  <a:lnTo>
                    <a:pt x="1862" y="78528"/>
                  </a:lnTo>
                  <a:lnTo>
                    <a:pt x="6830" y="78528"/>
                  </a:lnTo>
                  <a:lnTo>
                    <a:pt x="10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7"/>
            <p:cNvSpPr/>
            <p:nvPr/>
          </p:nvSpPr>
          <p:spPr>
            <a:xfrm>
              <a:off x="6114350" y="3258125"/>
              <a:ext cx="263825" cy="1963275"/>
            </a:xfrm>
            <a:custGeom>
              <a:avLst/>
              <a:gdLst/>
              <a:ahLst/>
              <a:cxnLst/>
              <a:rect l="l" t="t" r="r" b="b"/>
              <a:pathLst>
                <a:path w="10553" h="78531" extrusionOk="0">
                  <a:moveTo>
                    <a:pt x="0" y="0"/>
                  </a:moveTo>
                  <a:lnTo>
                    <a:pt x="3724" y="78530"/>
                  </a:lnTo>
                  <a:lnTo>
                    <a:pt x="8691" y="78530"/>
                  </a:lnTo>
                  <a:lnTo>
                    <a:pt x="10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37"/>
          <p:cNvSpPr txBox="1">
            <a:spLocks noGrp="1"/>
          </p:cNvSpPr>
          <p:nvPr>
            <p:ph type="subTitle" idx="4294967295"/>
          </p:nvPr>
        </p:nvSpPr>
        <p:spPr>
          <a:xfrm>
            <a:off x="970215" y="2209748"/>
            <a:ext cx="2001000" cy="825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latin typeface="Montserrat ExtraBold"/>
                <a:ea typeface="Montserrat ExtraBold"/>
                <a:cs typeface="Montserrat ExtraBold"/>
                <a:sym typeface="Montserrat ExtraBold"/>
              </a:rPr>
              <a:t>SHREYAS BANGERA</a:t>
            </a:r>
            <a:br>
              <a:rPr lang="en" sz="1100" dirty="0"/>
            </a:br>
            <a:r>
              <a:rPr lang="en" sz="1400" dirty="0"/>
              <a:t>Engineer</a:t>
            </a:r>
            <a:endParaRPr sz="1400" dirty="0"/>
          </a:p>
        </p:txBody>
      </p:sp>
      <p:sp>
        <p:nvSpPr>
          <p:cNvPr id="17" name="Google Shape;1895;p38">
            <a:extLst>
              <a:ext uri="{FF2B5EF4-FFF2-40B4-BE49-F238E27FC236}">
                <a16:creationId xmlns:a16="http://schemas.microsoft.com/office/drawing/2014/main" id="{6BA18257-84FD-CF13-AA97-0786A3F3023F}"/>
              </a:ext>
            </a:extLst>
          </p:cNvPr>
          <p:cNvSpPr txBox="1">
            <a:spLocks/>
          </p:cNvSpPr>
          <p:nvPr/>
        </p:nvSpPr>
        <p:spPr>
          <a:xfrm flipH="1">
            <a:off x="5161485" y="2206045"/>
            <a:ext cx="3012300" cy="120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1100"/>
            </a:pPr>
            <a:r>
              <a:rPr lang="en-US" sz="1200" dirty="0">
                <a:solidFill>
                  <a:srgbClr val="434343"/>
                </a:solidFill>
                <a:latin typeface="EB Garamond"/>
                <a:ea typeface="EB Garamond"/>
                <a:sym typeface="EB Garamond"/>
              </a:rPr>
              <a:t>Do you have any questions?</a:t>
            </a:r>
          </a:p>
          <a:p>
            <a:pPr algn="r">
              <a:buClr>
                <a:schemeClr val="dk1"/>
              </a:buClr>
              <a:buSzPts val="1100"/>
            </a:pPr>
            <a:endParaRPr lang="en-US" sz="1200" dirty="0">
              <a:solidFill>
                <a:srgbClr val="434343"/>
              </a:solidFill>
              <a:latin typeface="EB Garamond"/>
              <a:ea typeface="EB Garamond"/>
              <a:sym typeface="EB Garamond"/>
            </a:endParaRPr>
          </a:p>
          <a:p>
            <a:pPr algn="r">
              <a:buClr>
                <a:schemeClr val="dk1"/>
              </a:buClr>
              <a:buSzPts val="1100"/>
            </a:pPr>
            <a:r>
              <a:rPr lang="en-US" sz="1200" dirty="0">
                <a:solidFill>
                  <a:srgbClr val="434343"/>
                </a:solidFill>
                <a:latin typeface="EB Garamond"/>
                <a:ea typeface="EB Garamond"/>
                <a:sym typeface="EB Garamond"/>
              </a:rPr>
              <a:t>shreyasdb99@gmail.com </a:t>
            </a:r>
          </a:p>
          <a:p>
            <a:pPr algn="r">
              <a:buClr>
                <a:schemeClr val="dk1"/>
              </a:buClr>
              <a:buSzPts val="1100"/>
            </a:pPr>
            <a:r>
              <a:rPr lang="en-US" sz="1200" dirty="0">
                <a:solidFill>
                  <a:srgbClr val="434343"/>
                </a:solidFill>
                <a:latin typeface="EB Garamond"/>
                <a:ea typeface="EB Garamond"/>
                <a:sym typeface="EB Garamond"/>
              </a:rPr>
              <a:t>+91  789  279  8834</a:t>
            </a:r>
            <a:r>
              <a:rPr lang="en-US" dirty="0">
                <a:solidFill>
                  <a:srgbClr val="434343"/>
                </a:solidFill>
              </a:rPr>
              <a:t> </a:t>
            </a:r>
          </a:p>
          <a:p>
            <a:pPr algn="r"/>
            <a:endParaRPr lang="en-US" dirty="0"/>
          </a:p>
        </p:txBody>
      </p:sp>
      <p:grpSp>
        <p:nvGrpSpPr>
          <p:cNvPr id="18" name="Google Shape;1898;p38">
            <a:extLst>
              <a:ext uri="{FF2B5EF4-FFF2-40B4-BE49-F238E27FC236}">
                <a16:creationId xmlns:a16="http://schemas.microsoft.com/office/drawing/2014/main" id="{38A2C2EB-4919-115B-D755-215F15BBA41C}"/>
              </a:ext>
            </a:extLst>
          </p:cNvPr>
          <p:cNvGrpSpPr/>
          <p:nvPr/>
        </p:nvGrpSpPr>
        <p:grpSpPr>
          <a:xfrm>
            <a:off x="7543194" y="3106797"/>
            <a:ext cx="532488" cy="231498"/>
            <a:chOff x="4039521" y="3575766"/>
            <a:chExt cx="532488" cy="231498"/>
          </a:xfrm>
        </p:grpSpPr>
        <p:grpSp>
          <p:nvGrpSpPr>
            <p:cNvPr id="19" name="Google Shape;1900;p38">
              <a:extLst>
                <a:ext uri="{FF2B5EF4-FFF2-40B4-BE49-F238E27FC236}">
                  <a16:creationId xmlns:a16="http://schemas.microsoft.com/office/drawing/2014/main" id="{9FAAFEEB-5BF3-9D79-2296-850D477AD6FB}"/>
                </a:ext>
              </a:extLst>
            </p:cNvPr>
            <p:cNvGrpSpPr/>
            <p:nvPr/>
          </p:nvGrpSpPr>
          <p:grpSpPr>
            <a:xfrm>
              <a:off x="4039521" y="3575766"/>
              <a:ext cx="231754" cy="231498"/>
              <a:chOff x="3752358" y="3817349"/>
              <a:chExt cx="346056" cy="345674"/>
            </a:xfrm>
          </p:grpSpPr>
          <p:sp>
            <p:nvSpPr>
              <p:cNvPr id="23" name="Google Shape;1901;p38">
                <a:extLst>
                  <a:ext uri="{FF2B5EF4-FFF2-40B4-BE49-F238E27FC236}">
                    <a16:creationId xmlns:a16="http://schemas.microsoft.com/office/drawing/2014/main" id="{62211DF6-F999-59C0-5BE5-8E9DF682A2FA}"/>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02;p38">
                <a:extLst>
                  <a:ext uri="{FF2B5EF4-FFF2-40B4-BE49-F238E27FC236}">
                    <a16:creationId xmlns:a16="http://schemas.microsoft.com/office/drawing/2014/main" id="{66949257-8A71-9B03-0F6F-3AF853E007DF}"/>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03;p38">
                <a:extLst>
                  <a:ext uri="{FF2B5EF4-FFF2-40B4-BE49-F238E27FC236}">
                    <a16:creationId xmlns:a16="http://schemas.microsoft.com/office/drawing/2014/main" id="{657E8058-BF77-D631-B55B-30476D5473B0}"/>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04;p38">
                <a:hlinkClick r:id="rId3"/>
                <a:extLst>
                  <a:ext uri="{FF2B5EF4-FFF2-40B4-BE49-F238E27FC236}">
                    <a16:creationId xmlns:a16="http://schemas.microsoft.com/office/drawing/2014/main" id="{49041C10-1C14-BEEB-E349-E51ECE9B339B}"/>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905;p38">
              <a:extLst>
                <a:ext uri="{FF2B5EF4-FFF2-40B4-BE49-F238E27FC236}">
                  <a16:creationId xmlns:a16="http://schemas.microsoft.com/office/drawing/2014/main" id="{3A3F8C21-BFA1-FEA0-FBE9-BF32EA1609E6}"/>
                </a:ext>
              </a:extLst>
            </p:cNvPr>
            <p:cNvGrpSpPr/>
            <p:nvPr/>
          </p:nvGrpSpPr>
          <p:grpSpPr>
            <a:xfrm>
              <a:off x="4340277" y="3575766"/>
              <a:ext cx="231732" cy="231498"/>
              <a:chOff x="4201447" y="3817349"/>
              <a:chExt cx="346024" cy="345674"/>
            </a:xfrm>
          </p:grpSpPr>
          <p:sp>
            <p:nvSpPr>
              <p:cNvPr id="21" name="Google Shape;1906;p38">
                <a:extLst>
                  <a:ext uri="{FF2B5EF4-FFF2-40B4-BE49-F238E27FC236}">
                    <a16:creationId xmlns:a16="http://schemas.microsoft.com/office/drawing/2014/main" id="{FEEAB151-4D57-9939-7F03-02ACE71CE3CB}"/>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07;p38">
                <a:hlinkClick r:id="rId4"/>
                <a:extLst>
                  <a:ext uri="{FF2B5EF4-FFF2-40B4-BE49-F238E27FC236}">
                    <a16:creationId xmlns:a16="http://schemas.microsoft.com/office/drawing/2014/main" id="{2C46905F-7292-F56A-1744-8C0BFADA9A61}"/>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9325;p52">
            <a:extLst>
              <a:ext uri="{FF2B5EF4-FFF2-40B4-BE49-F238E27FC236}">
                <a16:creationId xmlns:a16="http://schemas.microsoft.com/office/drawing/2014/main" id="{C1D9ADB6-C2B7-390F-926C-312922A7577D}"/>
              </a:ext>
            </a:extLst>
          </p:cNvPr>
          <p:cNvGrpSpPr/>
          <p:nvPr/>
        </p:nvGrpSpPr>
        <p:grpSpPr>
          <a:xfrm>
            <a:off x="7223351" y="3106797"/>
            <a:ext cx="251393" cy="231498"/>
            <a:chOff x="3303268" y="3817349"/>
            <a:chExt cx="346056" cy="345674"/>
          </a:xfrm>
          <a:solidFill>
            <a:schemeClr val="tx1">
              <a:lumMod val="65000"/>
              <a:lumOff val="35000"/>
            </a:schemeClr>
          </a:solidFill>
        </p:grpSpPr>
        <p:sp>
          <p:nvSpPr>
            <p:cNvPr id="28" name="Google Shape;9326;p52">
              <a:extLst>
                <a:ext uri="{FF2B5EF4-FFF2-40B4-BE49-F238E27FC236}">
                  <a16:creationId xmlns:a16="http://schemas.microsoft.com/office/drawing/2014/main" id="{986489F0-456E-991B-220C-C82E076AE9C6}"/>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27;p52">
              <a:extLst>
                <a:ext uri="{FF2B5EF4-FFF2-40B4-BE49-F238E27FC236}">
                  <a16:creationId xmlns:a16="http://schemas.microsoft.com/office/drawing/2014/main" id="{045BEB7A-F541-E12A-36D0-752F8D988D65}"/>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28;p52">
              <a:hlinkClick r:id="rId5"/>
              <a:extLst>
                <a:ext uri="{FF2B5EF4-FFF2-40B4-BE49-F238E27FC236}">
                  <a16:creationId xmlns:a16="http://schemas.microsoft.com/office/drawing/2014/main" id="{B29226D5-6696-0EA9-AC53-337571BCF6FA}"/>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29;p52">
              <a:extLst>
                <a:ext uri="{FF2B5EF4-FFF2-40B4-BE49-F238E27FC236}">
                  <a16:creationId xmlns:a16="http://schemas.microsoft.com/office/drawing/2014/main" id="{3E2576BC-6368-A63D-4A81-1AF1D4F761F6}"/>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9"/>
        <p:cNvGrpSpPr/>
        <p:nvPr/>
      </p:nvGrpSpPr>
      <p:grpSpPr>
        <a:xfrm>
          <a:off x="0" y="0"/>
          <a:ext cx="0" cy="0"/>
          <a:chOff x="0" y="0"/>
          <a:chExt cx="0" cy="0"/>
        </a:xfrm>
      </p:grpSpPr>
      <p:sp>
        <p:nvSpPr>
          <p:cNvPr id="1870" name="Google Shape;1870;p38"/>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lt2"/>
                </a:solidFill>
              </a:rPr>
              <a:t>THANKS</a:t>
            </a:r>
            <a:endParaRPr>
              <a:solidFill>
                <a:schemeClr val="lt2"/>
              </a:solidFill>
            </a:endParaRPr>
          </a:p>
        </p:txBody>
      </p:sp>
      <p:grpSp>
        <p:nvGrpSpPr>
          <p:cNvPr id="1871" name="Google Shape;1871;p38"/>
          <p:cNvGrpSpPr/>
          <p:nvPr/>
        </p:nvGrpSpPr>
        <p:grpSpPr>
          <a:xfrm>
            <a:off x="6086323" y="1653090"/>
            <a:ext cx="3481645" cy="3406550"/>
            <a:chOff x="4095386" y="2301250"/>
            <a:chExt cx="2149164" cy="2102809"/>
          </a:xfrm>
        </p:grpSpPr>
        <p:sp>
          <p:nvSpPr>
            <p:cNvPr id="1872" name="Google Shape;1872;p38"/>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8"/>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8"/>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8"/>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8"/>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8"/>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8"/>
          <p:cNvGrpSpPr/>
          <p:nvPr/>
        </p:nvGrpSpPr>
        <p:grpSpPr>
          <a:xfrm>
            <a:off x="6489414" y="2915087"/>
            <a:ext cx="2792057" cy="2314899"/>
            <a:chOff x="202950" y="1579375"/>
            <a:chExt cx="1537900" cy="1275075"/>
          </a:xfrm>
        </p:grpSpPr>
        <p:sp>
          <p:nvSpPr>
            <p:cNvPr id="1879" name="Google Shape;1879;p3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38"/>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8"/>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8"/>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8"/>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145" name="Google Shape;145;p17"/>
          <p:cNvSpPr txBox="1"/>
          <p:nvPr/>
        </p:nvSpPr>
        <p:spPr>
          <a:xfrm flipH="1">
            <a:off x="1660198" y="1424290"/>
            <a:ext cx="6372756" cy="3106500"/>
          </a:xfrm>
          <a:prstGeom prst="rect">
            <a:avLst/>
          </a:prstGeom>
          <a:noFill/>
          <a:ln>
            <a:noFill/>
          </a:ln>
        </p:spPr>
        <p:txBody>
          <a:bodyPr spcFirstLastPara="1" wrap="square" lIns="91425" tIns="91425" rIns="91425" bIns="91425" anchor="t" anchorCtr="0">
            <a:noAutofit/>
          </a:bodyPr>
          <a:lstStyle/>
          <a:p>
            <a:pPr marL="171450" lvl="0" indent="-171450" algn="l" rtl="0">
              <a:lnSpc>
                <a:spcPct val="200000"/>
              </a:lnSpc>
              <a:spcBef>
                <a:spcPts val="0"/>
              </a:spcBef>
              <a:spcAft>
                <a:spcPts val="0"/>
              </a:spcAft>
              <a:buFont typeface="Arial" panose="020B0604020202020204" pitchFamily="34" charset="0"/>
              <a:buChar char="•"/>
            </a:pPr>
            <a:r>
              <a:rPr lang="en-US" dirty="0">
                <a:solidFill>
                  <a:srgbClr val="434343"/>
                </a:solidFill>
                <a:latin typeface="EB Garamond"/>
                <a:ea typeface="EB Garamond"/>
                <a:cs typeface="EB Garamond"/>
                <a:sym typeface="EB Garamond"/>
              </a:rPr>
              <a:t>Explore </a:t>
            </a:r>
            <a:r>
              <a:rPr lang="en-US" b="1" dirty="0">
                <a:solidFill>
                  <a:srgbClr val="434343"/>
                </a:solidFill>
                <a:latin typeface="EB Garamond"/>
                <a:ea typeface="EB Garamond"/>
                <a:cs typeface="EB Garamond"/>
                <a:sym typeface="EB Garamond"/>
              </a:rPr>
              <a:t>factors</a:t>
            </a:r>
            <a:r>
              <a:rPr lang="en-US" dirty="0">
                <a:solidFill>
                  <a:srgbClr val="434343"/>
                </a:solidFill>
                <a:latin typeface="EB Garamond"/>
                <a:ea typeface="EB Garamond"/>
                <a:cs typeface="EB Garamond"/>
                <a:sym typeface="EB Garamond"/>
              </a:rPr>
              <a:t> influencing the US residential housing market.</a:t>
            </a:r>
          </a:p>
          <a:p>
            <a:pPr marL="171450" lvl="0" indent="-171450" algn="l" rtl="0">
              <a:lnSpc>
                <a:spcPct val="200000"/>
              </a:lnSpc>
              <a:spcBef>
                <a:spcPts val="0"/>
              </a:spcBef>
              <a:spcAft>
                <a:spcPts val="0"/>
              </a:spcAft>
              <a:buFont typeface="Arial" panose="020B0604020202020204" pitchFamily="34" charset="0"/>
              <a:buChar char="•"/>
            </a:pPr>
            <a:r>
              <a:rPr lang="en-US" dirty="0">
                <a:solidFill>
                  <a:srgbClr val="434343"/>
                </a:solidFill>
                <a:latin typeface="EB Garamond"/>
                <a:ea typeface="EB Garamond"/>
                <a:cs typeface="EB Garamond"/>
                <a:sym typeface="EB Garamond"/>
              </a:rPr>
              <a:t>Analyze </a:t>
            </a:r>
            <a:r>
              <a:rPr lang="en-US" b="1" dirty="0">
                <a:solidFill>
                  <a:srgbClr val="434343"/>
                </a:solidFill>
                <a:latin typeface="EB Garamond"/>
                <a:ea typeface="EB Garamond"/>
                <a:cs typeface="EB Garamond"/>
                <a:sym typeface="EB Garamond"/>
              </a:rPr>
              <a:t>correlations</a:t>
            </a:r>
            <a:r>
              <a:rPr lang="en-US" dirty="0">
                <a:solidFill>
                  <a:srgbClr val="434343"/>
                </a:solidFill>
                <a:latin typeface="EB Garamond"/>
                <a:ea typeface="EB Garamond"/>
                <a:cs typeface="EB Garamond"/>
                <a:sym typeface="EB Garamond"/>
              </a:rPr>
              <a:t> between key factors and residential housing prices.</a:t>
            </a:r>
          </a:p>
          <a:p>
            <a:pPr marL="171450" lvl="0" indent="-171450" algn="l" rtl="0">
              <a:lnSpc>
                <a:spcPct val="200000"/>
              </a:lnSpc>
              <a:spcBef>
                <a:spcPts val="0"/>
              </a:spcBef>
              <a:spcAft>
                <a:spcPts val="0"/>
              </a:spcAft>
              <a:buFont typeface="Arial" panose="020B0604020202020204" pitchFamily="34" charset="0"/>
              <a:buChar char="•"/>
            </a:pPr>
            <a:r>
              <a:rPr lang="en-US" dirty="0">
                <a:solidFill>
                  <a:srgbClr val="434343"/>
                </a:solidFill>
                <a:latin typeface="EB Garamond"/>
                <a:ea typeface="EB Garamond"/>
                <a:cs typeface="EB Garamond"/>
                <a:sym typeface="EB Garamond"/>
              </a:rPr>
              <a:t>Develop a </a:t>
            </a:r>
            <a:r>
              <a:rPr lang="en-US" b="1" dirty="0">
                <a:solidFill>
                  <a:srgbClr val="434343"/>
                </a:solidFill>
                <a:latin typeface="EB Garamond"/>
                <a:ea typeface="EB Garamond"/>
                <a:cs typeface="EB Garamond"/>
                <a:sym typeface="EB Garamond"/>
              </a:rPr>
              <a:t>Mutually Exclusive, Collectively Exhaustive (MECE) </a:t>
            </a:r>
            <a:r>
              <a:rPr lang="en-US" dirty="0">
                <a:solidFill>
                  <a:srgbClr val="434343"/>
                </a:solidFill>
                <a:latin typeface="EB Garamond"/>
                <a:ea typeface="EB Garamond"/>
                <a:cs typeface="EB Garamond"/>
                <a:sym typeface="EB Garamond"/>
              </a:rPr>
              <a:t>framework for understanding the factors that could impact the US residential home prices in the future.</a:t>
            </a:r>
          </a:p>
          <a:p>
            <a:pPr marL="171450" lvl="0" indent="-171450" algn="l" rtl="0">
              <a:lnSpc>
                <a:spcPct val="200000"/>
              </a:lnSpc>
              <a:spcBef>
                <a:spcPts val="0"/>
              </a:spcBef>
              <a:spcAft>
                <a:spcPts val="0"/>
              </a:spcAft>
              <a:buFont typeface="Arial" panose="020B0604020202020204" pitchFamily="34" charset="0"/>
              <a:buChar char="•"/>
            </a:pPr>
            <a:r>
              <a:rPr lang="en-US" dirty="0">
                <a:solidFill>
                  <a:srgbClr val="434343"/>
                </a:solidFill>
                <a:latin typeface="EB Garamond"/>
                <a:ea typeface="EB Garamond"/>
                <a:cs typeface="EB Garamond"/>
                <a:sym typeface="EB Garamond"/>
              </a:rPr>
              <a:t>Provide </a:t>
            </a:r>
            <a:r>
              <a:rPr lang="en-US" b="1" dirty="0">
                <a:solidFill>
                  <a:srgbClr val="434343"/>
                </a:solidFill>
                <a:latin typeface="EB Garamond"/>
                <a:ea typeface="EB Garamond"/>
                <a:cs typeface="EB Garamond"/>
                <a:sym typeface="EB Garamond"/>
              </a:rPr>
              <a:t>insights</a:t>
            </a:r>
            <a:r>
              <a:rPr lang="en-US" dirty="0">
                <a:solidFill>
                  <a:srgbClr val="434343"/>
                </a:solidFill>
                <a:latin typeface="EB Garamond"/>
                <a:ea typeface="EB Garamond"/>
                <a:cs typeface="EB Garamond"/>
                <a:sym typeface="EB Garamond"/>
              </a:rPr>
              <a:t> into the dynamics driving the US housing market.</a:t>
            </a:r>
            <a:endParaRPr dirty="0">
              <a:solidFill>
                <a:srgbClr val="434343"/>
              </a:solidFill>
              <a:latin typeface="EB Garamond"/>
              <a:ea typeface="EB Garamond"/>
              <a:cs typeface="EB Garamond"/>
              <a:sym typeface="EB Garamond"/>
            </a:endParaRPr>
          </a:p>
        </p:txBody>
      </p:sp>
      <p:grpSp>
        <p:nvGrpSpPr>
          <p:cNvPr id="146" name="Google Shape;146;p17"/>
          <p:cNvGrpSpPr/>
          <p:nvPr/>
        </p:nvGrpSpPr>
        <p:grpSpPr>
          <a:xfrm>
            <a:off x="732897"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7"/>
          <p:cNvGrpSpPr/>
          <p:nvPr/>
        </p:nvGrpSpPr>
        <p:grpSpPr>
          <a:xfrm>
            <a:off x="-2"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18"/>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7" name="Google Shape;157;p18"/>
          <p:cNvSpPr/>
          <p:nvPr/>
        </p:nvSpPr>
        <p:spPr>
          <a:xfrm>
            <a:off x="6211396" y="1509475"/>
            <a:ext cx="657300" cy="65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1905000" y="1509475"/>
            <a:ext cx="657300" cy="65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chemeClr val="lt1"/>
              </a:solidFill>
            </a:endParaRPr>
          </a:p>
        </p:txBody>
      </p:sp>
      <p:sp>
        <p:nvSpPr>
          <p:cNvPr id="160" name="Google Shape;160;p18"/>
          <p:cNvSpPr/>
          <p:nvPr/>
        </p:nvSpPr>
        <p:spPr>
          <a:xfrm>
            <a:off x="4052244" y="3012350"/>
            <a:ext cx="657300" cy="65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2" name="Google Shape;162;p18"/>
          <p:cNvSpPr txBox="1">
            <a:spLocks noGrp="1"/>
          </p:cNvSpPr>
          <p:nvPr>
            <p:ph type="subTitle" idx="4"/>
          </p:nvPr>
        </p:nvSpPr>
        <p:spPr>
          <a:xfrm>
            <a:off x="3622113"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findings and insights from the analysis</a:t>
            </a:r>
            <a:endParaRPr sz="1200" dirty="0"/>
          </a:p>
        </p:txBody>
      </p:sp>
      <p:sp>
        <p:nvSpPr>
          <p:cNvPr id="163" name="Google Shape;163;p18"/>
          <p:cNvSpPr txBox="1">
            <a:spLocks noGrp="1"/>
          </p:cNvSpPr>
          <p:nvPr>
            <p:ph type="title" idx="5"/>
          </p:nvPr>
        </p:nvSpPr>
        <p:spPr>
          <a:xfrm>
            <a:off x="3699102"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solidFill>
                <a:schemeClr val="lt1"/>
              </a:solidFill>
            </a:endParaRPr>
          </a:p>
        </p:txBody>
      </p:sp>
      <p:sp>
        <p:nvSpPr>
          <p:cNvPr id="164" name="Google Shape;164;p18"/>
          <p:cNvSpPr txBox="1">
            <a:spLocks noGrp="1"/>
          </p:cNvSpPr>
          <p:nvPr>
            <p:ph type="subTitle" idx="13"/>
          </p:nvPr>
        </p:nvSpPr>
        <p:spPr>
          <a:xfrm>
            <a:off x="5789906"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 to articles, data sources and other resources utilized during the research</a:t>
            </a:r>
            <a:endParaRPr sz="1200" dirty="0"/>
          </a:p>
        </p:txBody>
      </p:sp>
      <p:sp>
        <p:nvSpPr>
          <p:cNvPr id="165" name="Google Shape;165;p18"/>
          <p:cNvSpPr txBox="1">
            <a:spLocks noGrp="1"/>
          </p:cNvSpPr>
          <p:nvPr>
            <p:ph type="title" idx="14"/>
          </p:nvPr>
        </p:nvSpPr>
        <p:spPr>
          <a:xfrm>
            <a:off x="5866256"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6" name="Google Shape;166;p18"/>
          <p:cNvSpPr txBox="1">
            <a:spLocks noGrp="1"/>
          </p:cNvSpPr>
          <p:nvPr>
            <p:ph type="ctrTitle" idx="6"/>
          </p:nvPr>
        </p:nvSpPr>
        <p:spPr>
          <a:xfrm>
            <a:off x="5582006" y="18533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CORRELATIONS</a:t>
            </a:r>
            <a:endParaRPr dirty="0"/>
          </a:p>
        </p:txBody>
      </p:sp>
      <p:sp>
        <p:nvSpPr>
          <p:cNvPr id="167" name="Google Shape;167;p18"/>
          <p:cNvSpPr txBox="1">
            <a:spLocks noGrp="1"/>
          </p:cNvSpPr>
          <p:nvPr>
            <p:ph type="subTitle" idx="7"/>
          </p:nvPr>
        </p:nvSpPr>
        <p:spPr>
          <a:xfrm>
            <a:off x="5789905" y="2314750"/>
            <a:ext cx="2114381"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 analysis of identified factors and housing sales price</a:t>
            </a:r>
            <a:endParaRPr sz="1200" dirty="0"/>
          </a:p>
        </p:txBody>
      </p:sp>
      <p:sp>
        <p:nvSpPr>
          <p:cNvPr id="168" name="Google Shape;168;p18"/>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9" name="Google Shape;169;p18"/>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ACKNOWLEDGEMENTS</a:t>
            </a:r>
            <a:endParaRPr dirty="0"/>
          </a:p>
        </p:txBody>
      </p:sp>
      <p:sp>
        <p:nvSpPr>
          <p:cNvPr id="170" name="Google Shape;170;p18"/>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71" name="Google Shape;171;p18"/>
          <p:cNvSpPr txBox="1">
            <a:spLocks noGrp="1"/>
          </p:cNvSpPr>
          <p:nvPr>
            <p:ph type="subTitle" idx="17"/>
          </p:nvPr>
        </p:nvSpPr>
        <p:spPr>
          <a:xfrm>
            <a:off x="1469275" y="231475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brief explanation of MECE framework</a:t>
            </a:r>
            <a:endParaRPr dirty="0"/>
          </a:p>
        </p:txBody>
      </p:sp>
      <p:sp>
        <p:nvSpPr>
          <p:cNvPr id="172" name="Google Shape;172;p18"/>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MECE FRAMEWORK</a:t>
            </a:r>
            <a:endParaRPr dirty="0"/>
          </a:p>
        </p:txBody>
      </p:sp>
      <p:sp>
        <p:nvSpPr>
          <p:cNvPr id="173" name="Google Shape;173;p18"/>
          <p:cNvSpPr txBox="1">
            <a:spLocks noGrp="1"/>
          </p:cNvSpPr>
          <p:nvPr>
            <p:ph type="subTitle" idx="20"/>
          </p:nvPr>
        </p:nvSpPr>
        <p:spPr>
          <a:xfrm>
            <a:off x="1469275"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MECE framework for factors influencing the US housing market</a:t>
            </a:r>
            <a:endParaRPr dirty="0"/>
          </a:p>
        </p:txBody>
      </p:sp>
      <p:sp>
        <p:nvSpPr>
          <p:cNvPr id="174" name="Google Shape;174;p18"/>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5" name="Google Shape;175;p18"/>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POTENTIAL FACTORS</a:t>
            </a:r>
            <a:endParaRPr dirty="0"/>
          </a:p>
        </p:txBody>
      </p:sp>
      <p:sp>
        <p:nvSpPr>
          <p:cNvPr id="176" name="Google Shape;176;p18"/>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Widely recognized drivers of  housing market dynamics</a:t>
            </a:r>
            <a:endParaRPr dirty="0"/>
          </a:p>
        </p:txBody>
      </p:sp>
      <p:sp>
        <p:nvSpPr>
          <p:cNvPr id="177" name="Google Shape;177;p18"/>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grpSp>
        <p:nvGrpSpPr>
          <p:cNvPr id="178" name="Google Shape;178;p18"/>
          <p:cNvGrpSpPr/>
          <p:nvPr/>
        </p:nvGrpSpPr>
        <p:grpSpPr>
          <a:xfrm>
            <a:off x="8229646" y="3183594"/>
            <a:ext cx="1038447" cy="2176554"/>
            <a:chOff x="2106350" y="2477950"/>
            <a:chExt cx="872425" cy="1828576"/>
          </a:xfrm>
        </p:grpSpPr>
        <p:sp>
          <p:nvSpPr>
            <p:cNvPr id="179" name="Google Shape;179;p18"/>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8"/>
          <p:cNvGrpSpPr/>
          <p:nvPr/>
        </p:nvGrpSpPr>
        <p:grpSpPr>
          <a:xfrm>
            <a:off x="8084918" y="4138811"/>
            <a:ext cx="755602" cy="1299808"/>
            <a:chOff x="5609750" y="3138575"/>
            <a:chExt cx="634800" cy="1092000"/>
          </a:xfrm>
        </p:grpSpPr>
        <p:sp>
          <p:nvSpPr>
            <p:cNvPr id="182" name="Google Shape;182;p18"/>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solidFill>
                <a:srgbClr val="434343"/>
              </a:solidFill>
            </a:endParaRPr>
          </a:p>
        </p:txBody>
      </p:sp>
      <p:sp>
        <p:nvSpPr>
          <p:cNvPr id="189" name="Google Shape;189;p19"/>
          <p:cNvSpPr txBox="1">
            <a:spLocks noGrp="1"/>
          </p:cNvSpPr>
          <p:nvPr>
            <p:ph type="subTitle" idx="1"/>
          </p:nvPr>
        </p:nvSpPr>
        <p:spPr>
          <a:xfrm>
            <a:off x="831199" y="2314224"/>
            <a:ext cx="4411371" cy="18644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434343"/>
                </a:solidFill>
              </a:rPr>
              <a:t>MECE is a problem-solving framework used for organizing and structuring  information in a way that ensures comprehensive coverage and avoids duplication or overlap.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rgbClr val="434343"/>
                </a:solidFill>
              </a:rPr>
              <a:t>Mutually Exclusive : </a:t>
            </a:r>
          </a:p>
          <a:p>
            <a:pPr marL="0" lvl="0" indent="0" algn="l" rtl="0">
              <a:spcBef>
                <a:spcPts val="0"/>
              </a:spcBef>
              <a:spcAft>
                <a:spcPts val="0"/>
              </a:spcAft>
              <a:buNone/>
            </a:pPr>
            <a:r>
              <a:rPr lang="en-US" dirty="0"/>
              <a:t>	“Are there any instances of overlapping or duplication?”</a:t>
            </a:r>
          </a:p>
          <a:p>
            <a:pPr marL="0" lvl="0" indent="0" algn="l" rtl="0">
              <a:spcBef>
                <a:spcPts val="0"/>
              </a:spcBef>
              <a:spcAft>
                <a:spcPts val="0"/>
              </a:spcAft>
              <a:buNone/>
            </a:pPr>
            <a:endParaRPr lang="en-US" dirty="0">
              <a:solidFill>
                <a:srgbClr val="434343"/>
              </a:solidFill>
            </a:endParaRPr>
          </a:p>
          <a:p>
            <a:pPr marL="0" lvl="0" indent="0" algn="l" rtl="0">
              <a:spcBef>
                <a:spcPts val="0"/>
              </a:spcBef>
              <a:spcAft>
                <a:spcPts val="0"/>
              </a:spcAft>
              <a:buNone/>
            </a:pPr>
            <a:r>
              <a:rPr lang="en-US" dirty="0"/>
              <a:t>Collectively Exhaustive:</a:t>
            </a:r>
          </a:p>
          <a:p>
            <a:pPr marL="0" lvl="0" indent="0" algn="l" rtl="0">
              <a:spcBef>
                <a:spcPts val="0"/>
              </a:spcBef>
              <a:spcAft>
                <a:spcPts val="0"/>
              </a:spcAft>
              <a:buNone/>
            </a:pPr>
            <a:r>
              <a:rPr lang="en-US" dirty="0">
                <a:solidFill>
                  <a:srgbClr val="434343"/>
                </a:solidFill>
              </a:rPr>
              <a:t>	“Have I considered all possible scenarios?”</a:t>
            </a:r>
            <a:endParaRPr dirty="0">
              <a:solidFill>
                <a:srgbClr val="434343"/>
              </a:solidFill>
            </a:endParaRPr>
          </a:p>
        </p:txBody>
      </p:sp>
      <p:grpSp>
        <p:nvGrpSpPr>
          <p:cNvPr id="190" name="Google Shape;190;p19"/>
          <p:cNvGrpSpPr/>
          <p:nvPr/>
        </p:nvGrpSpPr>
        <p:grpSpPr>
          <a:xfrm>
            <a:off x="5811131" y="1111432"/>
            <a:ext cx="1980215" cy="1907859"/>
            <a:chOff x="1029600" y="238175"/>
            <a:chExt cx="5360625" cy="5164750"/>
          </a:xfrm>
        </p:grpSpPr>
        <p:sp>
          <p:nvSpPr>
            <p:cNvPr id="191" name="Google Shape;191;p19"/>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9"/>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chemeClr val="accent4"/>
                </a:solidFill>
                <a:latin typeface="Montserrat Black"/>
                <a:ea typeface="Montserrat Light"/>
                <a:cs typeface="Montserrat Light"/>
                <a:sym typeface="Montserrat Black"/>
              </a:rPr>
              <a:t>MEC</a:t>
            </a:r>
            <a:r>
              <a:rPr lang="en" sz="3000" dirty="0">
                <a:solidFill>
                  <a:schemeClr val="accent4"/>
                </a:solidFill>
                <a:latin typeface="Montserrat Black"/>
                <a:ea typeface="Montserrat Black"/>
                <a:cs typeface="Montserrat Black"/>
                <a:sym typeface="Montserrat Black"/>
              </a:rPr>
              <a:t>E</a:t>
            </a:r>
            <a:endParaRPr sz="3000" dirty="0">
              <a:solidFill>
                <a:schemeClr val="accent4"/>
              </a:solidFill>
              <a:latin typeface="Montserrat Black"/>
              <a:ea typeface="Montserrat Black"/>
              <a:cs typeface="Montserrat Black"/>
              <a:sym typeface="Montserrat Black"/>
            </a:endParaRPr>
          </a:p>
        </p:txBody>
      </p:sp>
      <p:sp>
        <p:nvSpPr>
          <p:cNvPr id="201" name="Google Shape;201;p19"/>
          <p:cNvSpPr txBox="1"/>
          <p:nvPr/>
        </p:nvSpPr>
        <p:spPr>
          <a:xfrm>
            <a:off x="4876800" y="3460563"/>
            <a:ext cx="3923071"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434343"/>
                </a:solidFill>
                <a:latin typeface="Montserrat Light"/>
                <a:ea typeface="Montserrat Light"/>
                <a:cs typeface="Montserrat Light"/>
                <a:sym typeface="Montserrat Light"/>
              </a:rPr>
              <a:t>Mutually Exclusive Collectively Exhaustive</a:t>
            </a:r>
            <a:endParaRPr sz="1100"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POTENTIAL FACTORS</a:t>
            </a:r>
            <a:endParaRPr dirty="0"/>
          </a:p>
        </p:txBody>
      </p:sp>
      <p:sp>
        <p:nvSpPr>
          <p:cNvPr id="834" name="Google Shape;834;p27"/>
          <p:cNvSpPr txBox="1"/>
          <p:nvPr/>
        </p:nvSpPr>
        <p:spPr>
          <a:xfrm>
            <a:off x="5654054" y="1539160"/>
            <a:ext cx="2188200" cy="7404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INTEREST RATES</a:t>
            </a:r>
          </a:p>
          <a:p>
            <a:pPr marL="0" marR="0" lvl="0" indent="0" algn="r" rtl="0">
              <a:lnSpc>
                <a:spcPct val="100000"/>
              </a:lnSpc>
              <a:spcBef>
                <a:spcPts val="0"/>
              </a:spcBef>
              <a:spcAft>
                <a:spcPts val="0"/>
              </a:spcAft>
              <a:buNone/>
            </a:pPr>
            <a:r>
              <a:rPr lang="en-US" sz="1100" dirty="0">
                <a:solidFill>
                  <a:srgbClr val="434343"/>
                </a:solidFill>
                <a:latin typeface="EB Garamond"/>
                <a:ea typeface="EB Garamond"/>
                <a:cs typeface="EB Garamond"/>
                <a:sym typeface="EB Garamond"/>
              </a:rPr>
              <a:t>As interest rates rise, the cost of a mortgage increases, thus lowering demand and real estate prices.</a:t>
            </a:r>
          </a:p>
        </p:txBody>
      </p:sp>
      <p:sp>
        <p:nvSpPr>
          <p:cNvPr id="835" name="Google Shape;835;p27"/>
          <p:cNvSpPr txBox="1"/>
          <p:nvPr/>
        </p:nvSpPr>
        <p:spPr>
          <a:xfrm>
            <a:off x="6415408" y="2791877"/>
            <a:ext cx="1982116" cy="7404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THE ECONOMY</a:t>
            </a:r>
          </a:p>
          <a:p>
            <a:pPr marL="0" marR="0" lvl="0" indent="0" algn="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Measured by indicators such as GDP, employment data, manufacturing activity etc.</a:t>
            </a:r>
            <a:endParaRPr sz="1100" dirty="0">
              <a:solidFill>
                <a:srgbClr val="434343"/>
              </a:solidFill>
              <a:latin typeface="EB Garamond"/>
              <a:ea typeface="EB Garamond"/>
              <a:cs typeface="EB Garamond"/>
              <a:sym typeface="EB Garamond"/>
            </a:endParaRPr>
          </a:p>
        </p:txBody>
      </p:sp>
      <p:sp>
        <p:nvSpPr>
          <p:cNvPr id="836" name="Google Shape;836;p27"/>
          <p:cNvSpPr txBox="1"/>
          <p:nvPr/>
        </p:nvSpPr>
        <p:spPr>
          <a:xfrm>
            <a:off x="530171" y="2359877"/>
            <a:ext cx="2188200" cy="7404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DEMOGRAPHICS</a:t>
            </a:r>
          </a:p>
          <a:p>
            <a:pPr marL="0" marR="0" lvl="0" indent="0" algn="r" rtl="0">
              <a:lnSpc>
                <a:spcPct val="100000"/>
              </a:lnSpc>
              <a:spcBef>
                <a:spcPts val="0"/>
              </a:spcBef>
              <a:spcAft>
                <a:spcPts val="0"/>
              </a:spcAft>
              <a:buNone/>
            </a:pPr>
            <a:r>
              <a:rPr lang="en-US" sz="1100" dirty="0">
                <a:solidFill>
                  <a:srgbClr val="434343"/>
                </a:solidFill>
                <a:latin typeface="EB Garamond"/>
                <a:ea typeface="EB Garamond"/>
                <a:cs typeface="EB Garamond"/>
                <a:sym typeface="EB Garamond"/>
              </a:rPr>
              <a:t>Data that reflect the composition of a population such as age, race, gender and population growth.</a:t>
            </a:r>
          </a:p>
        </p:txBody>
      </p:sp>
      <p:sp>
        <p:nvSpPr>
          <p:cNvPr id="837" name="Google Shape;837;p27"/>
          <p:cNvSpPr/>
          <p:nvPr/>
        </p:nvSpPr>
        <p:spPr>
          <a:xfrm>
            <a:off x="5178919" y="1539160"/>
            <a:ext cx="657300" cy="65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27"/>
          <p:cNvSpPr/>
          <p:nvPr/>
        </p:nvSpPr>
        <p:spPr>
          <a:xfrm>
            <a:off x="5842175" y="2805734"/>
            <a:ext cx="657300" cy="6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4018483" y="4119727"/>
            <a:ext cx="657300" cy="65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9" name="Google Shape;869;p27"/>
          <p:cNvGrpSpPr/>
          <p:nvPr/>
        </p:nvGrpSpPr>
        <p:grpSpPr>
          <a:xfrm>
            <a:off x="150808" y="4239874"/>
            <a:ext cx="473251" cy="381893"/>
            <a:chOff x="3347200" y="2315450"/>
            <a:chExt cx="2157025" cy="1740625"/>
          </a:xfrm>
        </p:grpSpPr>
        <p:sp>
          <p:nvSpPr>
            <p:cNvPr id="870" name="Google Shape;870;p27"/>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8" name="Google Shape;888;p27"/>
          <p:cNvCxnSpPr>
            <a:cxnSpLocks/>
          </p:cNvCxnSpPr>
          <p:nvPr/>
        </p:nvCxnSpPr>
        <p:spPr>
          <a:xfrm flipV="1">
            <a:off x="4836705" y="2232550"/>
            <a:ext cx="448759" cy="599011"/>
          </a:xfrm>
          <a:prstGeom prst="straightConnector1">
            <a:avLst/>
          </a:prstGeom>
          <a:noFill/>
          <a:ln w="19050" cap="flat" cmpd="sng">
            <a:solidFill>
              <a:srgbClr val="434343"/>
            </a:solidFill>
            <a:prstDash val="solid"/>
            <a:round/>
            <a:headEnd type="oval" w="med" len="med"/>
            <a:tailEnd type="oval" w="med" len="med"/>
          </a:ln>
        </p:spPr>
      </p:cxnSp>
      <p:grpSp>
        <p:nvGrpSpPr>
          <p:cNvPr id="2" name="Google Shape;2212;p39">
            <a:extLst>
              <a:ext uri="{FF2B5EF4-FFF2-40B4-BE49-F238E27FC236}">
                <a16:creationId xmlns:a16="http://schemas.microsoft.com/office/drawing/2014/main" id="{9904B7BB-CAA3-EA6B-5DBF-6E5D4E3BAAE8}"/>
              </a:ext>
            </a:extLst>
          </p:cNvPr>
          <p:cNvGrpSpPr/>
          <p:nvPr/>
        </p:nvGrpSpPr>
        <p:grpSpPr>
          <a:xfrm rot="-1083714">
            <a:off x="3539428" y="2967221"/>
            <a:ext cx="1696196" cy="773981"/>
            <a:chOff x="238125" y="1785325"/>
            <a:chExt cx="6880950" cy="2706350"/>
          </a:xfrm>
        </p:grpSpPr>
        <p:sp>
          <p:nvSpPr>
            <p:cNvPr id="3" name="Google Shape;2213;p39">
              <a:extLst>
                <a:ext uri="{FF2B5EF4-FFF2-40B4-BE49-F238E27FC236}">
                  <a16:creationId xmlns:a16="http://schemas.microsoft.com/office/drawing/2014/main" id="{EA1370D0-82DF-8FF4-1EC6-00834F1BEB7B}"/>
                </a:ext>
              </a:extLst>
            </p:cNvPr>
            <p:cNvSpPr/>
            <p:nvPr/>
          </p:nvSpPr>
          <p:spPr>
            <a:xfrm>
              <a:off x="4606575" y="1927350"/>
              <a:ext cx="1661450" cy="831075"/>
            </a:xfrm>
            <a:custGeom>
              <a:avLst/>
              <a:gdLst/>
              <a:ahLst/>
              <a:cxnLst/>
              <a:rect l="l" t="t" r="r" b="b"/>
              <a:pathLst>
                <a:path w="66458" h="33243" extrusionOk="0">
                  <a:moveTo>
                    <a:pt x="12461" y="0"/>
                  </a:moveTo>
                  <a:lnTo>
                    <a:pt x="17374" y="10156"/>
                  </a:lnTo>
                  <a:cubicBezTo>
                    <a:pt x="17374" y="10156"/>
                    <a:pt x="20759" y="10491"/>
                    <a:pt x="25206" y="10785"/>
                  </a:cubicBezTo>
                  <a:lnTo>
                    <a:pt x="26382" y="17618"/>
                  </a:lnTo>
                  <a:lnTo>
                    <a:pt x="26382" y="17618"/>
                  </a:lnTo>
                  <a:lnTo>
                    <a:pt x="13472" y="12166"/>
                  </a:lnTo>
                  <a:cubicBezTo>
                    <a:pt x="13472" y="12166"/>
                    <a:pt x="125" y="14882"/>
                    <a:pt x="63" y="15539"/>
                  </a:cubicBezTo>
                  <a:cubicBezTo>
                    <a:pt x="1" y="16196"/>
                    <a:pt x="3754" y="33243"/>
                    <a:pt x="3754" y="33243"/>
                  </a:cubicBezTo>
                  <a:cubicBezTo>
                    <a:pt x="3754" y="33243"/>
                    <a:pt x="6051" y="19563"/>
                    <a:pt x="28351" y="19563"/>
                  </a:cubicBezTo>
                  <a:cubicBezTo>
                    <a:pt x="28641" y="19563"/>
                    <a:pt x="28934" y="19566"/>
                    <a:pt x="29231" y="19570"/>
                  </a:cubicBezTo>
                  <a:cubicBezTo>
                    <a:pt x="34228" y="20642"/>
                    <a:pt x="45189" y="23351"/>
                    <a:pt x="51085" y="27573"/>
                  </a:cubicBezTo>
                  <a:cubicBezTo>
                    <a:pt x="53076" y="29197"/>
                    <a:pt x="56816" y="30137"/>
                    <a:pt x="59996" y="30137"/>
                  </a:cubicBezTo>
                  <a:cubicBezTo>
                    <a:pt x="62966" y="30137"/>
                    <a:pt x="65449" y="29317"/>
                    <a:pt x="65563" y="27468"/>
                  </a:cubicBezTo>
                  <a:cubicBezTo>
                    <a:pt x="66458" y="25895"/>
                    <a:pt x="59358" y="20689"/>
                    <a:pt x="53655" y="17914"/>
                  </a:cubicBezTo>
                  <a:cubicBezTo>
                    <a:pt x="51373" y="16803"/>
                    <a:pt x="46120" y="14023"/>
                    <a:pt x="40636" y="11086"/>
                  </a:cubicBezTo>
                  <a:cubicBezTo>
                    <a:pt x="41369" y="11037"/>
                    <a:pt x="42052" y="10973"/>
                    <a:pt x="42671" y="10893"/>
                  </a:cubicBezTo>
                  <a:cubicBezTo>
                    <a:pt x="50348" y="9877"/>
                    <a:pt x="51732" y="5572"/>
                    <a:pt x="51332" y="4541"/>
                  </a:cubicBezTo>
                  <a:cubicBezTo>
                    <a:pt x="50997" y="3671"/>
                    <a:pt x="49094" y="1592"/>
                    <a:pt x="42558" y="1592"/>
                  </a:cubicBezTo>
                  <a:cubicBezTo>
                    <a:pt x="41344" y="1592"/>
                    <a:pt x="39970" y="1664"/>
                    <a:pt x="38417" y="1829"/>
                  </a:cubicBezTo>
                  <a:cubicBezTo>
                    <a:pt x="36885" y="1991"/>
                    <a:pt x="35208" y="2060"/>
                    <a:pt x="33467" y="2060"/>
                  </a:cubicBezTo>
                  <a:cubicBezTo>
                    <a:pt x="23929" y="2060"/>
                    <a:pt x="12462" y="0"/>
                    <a:pt x="12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14;p39">
              <a:extLst>
                <a:ext uri="{FF2B5EF4-FFF2-40B4-BE49-F238E27FC236}">
                  <a16:creationId xmlns:a16="http://schemas.microsoft.com/office/drawing/2014/main" id="{401EFFFC-6B40-E56D-C87A-E953F2CE054B}"/>
                </a:ext>
              </a:extLst>
            </p:cNvPr>
            <p:cNvSpPr/>
            <p:nvPr/>
          </p:nvSpPr>
          <p:spPr>
            <a:xfrm>
              <a:off x="5770250" y="3595975"/>
              <a:ext cx="305575" cy="180025"/>
            </a:xfrm>
            <a:custGeom>
              <a:avLst/>
              <a:gdLst/>
              <a:ahLst/>
              <a:cxnLst/>
              <a:rect l="l" t="t" r="r" b="b"/>
              <a:pathLst>
                <a:path w="12223" h="7201" extrusionOk="0">
                  <a:moveTo>
                    <a:pt x="11410" y="1"/>
                  </a:moveTo>
                  <a:cubicBezTo>
                    <a:pt x="8457" y="3426"/>
                    <a:pt x="4338" y="5298"/>
                    <a:pt x="121" y="5521"/>
                  </a:cubicBezTo>
                  <a:lnTo>
                    <a:pt x="87" y="6023"/>
                  </a:lnTo>
                  <a:lnTo>
                    <a:pt x="35" y="6699"/>
                  </a:lnTo>
                  <a:lnTo>
                    <a:pt x="0" y="7200"/>
                  </a:lnTo>
                  <a:cubicBezTo>
                    <a:pt x="4561" y="6892"/>
                    <a:pt x="8984" y="4787"/>
                    <a:pt x="12120" y="995"/>
                  </a:cubicBezTo>
                  <a:cubicBezTo>
                    <a:pt x="12156" y="952"/>
                    <a:pt x="12190" y="906"/>
                    <a:pt x="12223" y="861"/>
                  </a:cubicBezTo>
                  <a:lnTo>
                    <a:pt x="12218" y="857"/>
                  </a:lnTo>
                  <a:cubicBezTo>
                    <a:pt x="12174" y="826"/>
                    <a:pt x="12129" y="793"/>
                    <a:pt x="12088" y="757"/>
                  </a:cubicBezTo>
                  <a:cubicBezTo>
                    <a:pt x="11825" y="541"/>
                    <a:pt x="11595" y="286"/>
                    <a:pt x="11410" y="1"/>
                  </a:cubicBezTo>
                  <a:close/>
                </a:path>
              </a:pathLst>
            </a:custGeom>
            <a:solidFill>
              <a:srgbClr val="536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5;p39">
              <a:extLst>
                <a:ext uri="{FF2B5EF4-FFF2-40B4-BE49-F238E27FC236}">
                  <a16:creationId xmlns:a16="http://schemas.microsoft.com/office/drawing/2014/main" id="{40E3D4C6-5192-6F2A-3818-22823989E9D1}"/>
                </a:ext>
              </a:extLst>
            </p:cNvPr>
            <p:cNvSpPr/>
            <p:nvPr/>
          </p:nvSpPr>
          <p:spPr>
            <a:xfrm>
              <a:off x="4866525" y="3043750"/>
              <a:ext cx="704250" cy="704225"/>
            </a:xfrm>
            <a:custGeom>
              <a:avLst/>
              <a:gdLst/>
              <a:ahLst/>
              <a:cxnLst/>
              <a:rect l="l" t="t" r="r" b="b"/>
              <a:pathLst>
                <a:path w="28170" h="28169" extrusionOk="0">
                  <a:moveTo>
                    <a:pt x="14084" y="0"/>
                  </a:moveTo>
                  <a:cubicBezTo>
                    <a:pt x="10349" y="0"/>
                    <a:pt x="6766" y="1484"/>
                    <a:pt x="4126" y="4125"/>
                  </a:cubicBezTo>
                  <a:cubicBezTo>
                    <a:pt x="1483" y="6767"/>
                    <a:pt x="1" y="10349"/>
                    <a:pt x="1" y="14085"/>
                  </a:cubicBezTo>
                  <a:cubicBezTo>
                    <a:pt x="1" y="17820"/>
                    <a:pt x="1483" y="21403"/>
                    <a:pt x="4126" y="24044"/>
                  </a:cubicBezTo>
                  <a:cubicBezTo>
                    <a:pt x="6766" y="26686"/>
                    <a:pt x="10349" y="28169"/>
                    <a:pt x="14084" y="28169"/>
                  </a:cubicBezTo>
                  <a:cubicBezTo>
                    <a:pt x="17821" y="28169"/>
                    <a:pt x="21404" y="26686"/>
                    <a:pt x="24044" y="24044"/>
                  </a:cubicBezTo>
                  <a:cubicBezTo>
                    <a:pt x="26685" y="21403"/>
                    <a:pt x="28169" y="17820"/>
                    <a:pt x="28169" y="14085"/>
                  </a:cubicBezTo>
                  <a:cubicBezTo>
                    <a:pt x="28169" y="10349"/>
                    <a:pt x="26685" y="6767"/>
                    <a:pt x="24044" y="4125"/>
                  </a:cubicBezTo>
                  <a:cubicBezTo>
                    <a:pt x="21404" y="1484"/>
                    <a:pt x="17821" y="0"/>
                    <a:pt x="14084" y="0"/>
                  </a:cubicBezTo>
                  <a:close/>
                </a:path>
              </a:pathLst>
            </a:custGeom>
            <a:solidFill>
              <a:srgbClr val="84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16;p39">
              <a:extLst>
                <a:ext uri="{FF2B5EF4-FFF2-40B4-BE49-F238E27FC236}">
                  <a16:creationId xmlns:a16="http://schemas.microsoft.com/office/drawing/2014/main" id="{958C9C3B-BEC3-0F9D-6542-A1B15B2D1226}"/>
                </a:ext>
              </a:extLst>
            </p:cNvPr>
            <p:cNvSpPr/>
            <p:nvPr/>
          </p:nvSpPr>
          <p:spPr>
            <a:xfrm>
              <a:off x="4357650" y="3271950"/>
              <a:ext cx="1000600" cy="1199125"/>
            </a:xfrm>
            <a:custGeom>
              <a:avLst/>
              <a:gdLst/>
              <a:ahLst/>
              <a:cxnLst/>
              <a:rect l="l" t="t" r="r" b="b"/>
              <a:pathLst>
                <a:path w="40024" h="47965" extrusionOk="0">
                  <a:moveTo>
                    <a:pt x="33918" y="0"/>
                  </a:moveTo>
                  <a:lnTo>
                    <a:pt x="687" y="40203"/>
                  </a:lnTo>
                  <a:lnTo>
                    <a:pt x="1" y="47059"/>
                  </a:lnTo>
                  <a:lnTo>
                    <a:pt x="4550" y="47965"/>
                  </a:lnTo>
                  <a:lnTo>
                    <a:pt x="8678" y="42970"/>
                  </a:lnTo>
                  <a:lnTo>
                    <a:pt x="7594" y="40057"/>
                  </a:lnTo>
                  <a:lnTo>
                    <a:pt x="10659" y="40575"/>
                  </a:lnTo>
                  <a:lnTo>
                    <a:pt x="14460" y="35977"/>
                  </a:lnTo>
                  <a:lnTo>
                    <a:pt x="12975" y="31992"/>
                  </a:lnTo>
                  <a:lnTo>
                    <a:pt x="17169" y="32700"/>
                  </a:lnTo>
                  <a:lnTo>
                    <a:pt x="21211" y="27809"/>
                  </a:lnTo>
                  <a:lnTo>
                    <a:pt x="20187" y="25055"/>
                  </a:lnTo>
                  <a:lnTo>
                    <a:pt x="23085" y="25543"/>
                  </a:lnTo>
                  <a:lnTo>
                    <a:pt x="40024" y="5049"/>
                  </a:lnTo>
                  <a:lnTo>
                    <a:pt x="339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7;p39">
              <a:extLst>
                <a:ext uri="{FF2B5EF4-FFF2-40B4-BE49-F238E27FC236}">
                  <a16:creationId xmlns:a16="http://schemas.microsoft.com/office/drawing/2014/main" id="{93E07549-E140-FE3B-AE55-C6E003C2CC46}"/>
                </a:ext>
              </a:extLst>
            </p:cNvPr>
            <p:cNvSpPr/>
            <p:nvPr/>
          </p:nvSpPr>
          <p:spPr>
            <a:xfrm>
              <a:off x="4403450" y="3614450"/>
              <a:ext cx="609925" cy="764725"/>
            </a:xfrm>
            <a:custGeom>
              <a:avLst/>
              <a:gdLst/>
              <a:ahLst/>
              <a:cxnLst/>
              <a:rect l="l" t="t" r="r" b="b"/>
              <a:pathLst>
                <a:path w="24397" h="30589" extrusionOk="0">
                  <a:moveTo>
                    <a:pt x="23097" y="0"/>
                  </a:moveTo>
                  <a:lnTo>
                    <a:pt x="197" y="27706"/>
                  </a:lnTo>
                  <a:lnTo>
                    <a:pt x="0" y="30589"/>
                  </a:lnTo>
                  <a:lnTo>
                    <a:pt x="24396" y="1075"/>
                  </a:lnTo>
                  <a:lnTo>
                    <a:pt x="23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18;p39">
              <a:extLst>
                <a:ext uri="{FF2B5EF4-FFF2-40B4-BE49-F238E27FC236}">
                  <a16:creationId xmlns:a16="http://schemas.microsoft.com/office/drawing/2014/main" id="{6740F654-D111-490C-57AD-99624A0BB511}"/>
                </a:ext>
              </a:extLst>
            </p:cNvPr>
            <p:cNvSpPr/>
            <p:nvPr/>
          </p:nvSpPr>
          <p:spPr>
            <a:xfrm>
              <a:off x="4855475" y="3057100"/>
              <a:ext cx="704250" cy="704275"/>
            </a:xfrm>
            <a:custGeom>
              <a:avLst/>
              <a:gdLst/>
              <a:ahLst/>
              <a:cxnLst/>
              <a:rect l="l" t="t" r="r" b="b"/>
              <a:pathLst>
                <a:path w="28170" h="28171" extrusionOk="0">
                  <a:moveTo>
                    <a:pt x="14085" y="0"/>
                  </a:moveTo>
                  <a:cubicBezTo>
                    <a:pt x="10349" y="0"/>
                    <a:pt x="6766" y="1484"/>
                    <a:pt x="4125" y="4127"/>
                  </a:cubicBezTo>
                  <a:cubicBezTo>
                    <a:pt x="1484" y="6767"/>
                    <a:pt x="0" y="10350"/>
                    <a:pt x="0" y="14085"/>
                  </a:cubicBezTo>
                  <a:cubicBezTo>
                    <a:pt x="0" y="17820"/>
                    <a:pt x="1484" y="21403"/>
                    <a:pt x="4125" y="24046"/>
                  </a:cubicBezTo>
                  <a:cubicBezTo>
                    <a:pt x="6766" y="26686"/>
                    <a:pt x="10349" y="28171"/>
                    <a:pt x="14085" y="28171"/>
                  </a:cubicBezTo>
                  <a:cubicBezTo>
                    <a:pt x="17821" y="28171"/>
                    <a:pt x="21403" y="26686"/>
                    <a:pt x="24044" y="24046"/>
                  </a:cubicBezTo>
                  <a:cubicBezTo>
                    <a:pt x="26687" y="21403"/>
                    <a:pt x="28169" y="17820"/>
                    <a:pt x="28169" y="14085"/>
                  </a:cubicBezTo>
                  <a:cubicBezTo>
                    <a:pt x="28169" y="10350"/>
                    <a:pt x="26687" y="6767"/>
                    <a:pt x="24044" y="4127"/>
                  </a:cubicBezTo>
                  <a:cubicBezTo>
                    <a:pt x="21403" y="1484"/>
                    <a:pt x="17821" y="0"/>
                    <a:pt x="14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9;p39">
              <a:extLst>
                <a:ext uri="{FF2B5EF4-FFF2-40B4-BE49-F238E27FC236}">
                  <a16:creationId xmlns:a16="http://schemas.microsoft.com/office/drawing/2014/main" id="{74A741F2-F9CA-FD80-803B-9FCDE51035A5}"/>
                </a:ext>
              </a:extLst>
            </p:cNvPr>
            <p:cNvSpPr/>
            <p:nvPr/>
          </p:nvSpPr>
          <p:spPr>
            <a:xfrm>
              <a:off x="4876100" y="3113950"/>
              <a:ext cx="660875" cy="590600"/>
            </a:xfrm>
            <a:custGeom>
              <a:avLst/>
              <a:gdLst/>
              <a:ahLst/>
              <a:cxnLst/>
              <a:rect l="l" t="t" r="r" b="b"/>
              <a:pathLst>
                <a:path w="26435" h="23624" extrusionOk="0">
                  <a:moveTo>
                    <a:pt x="13267" y="1"/>
                  </a:moveTo>
                  <a:cubicBezTo>
                    <a:pt x="10176" y="1"/>
                    <a:pt x="7106" y="1208"/>
                    <a:pt x="4819" y="3550"/>
                  </a:cubicBezTo>
                  <a:cubicBezTo>
                    <a:pt x="4589" y="3784"/>
                    <a:pt x="4368" y="4030"/>
                    <a:pt x="4155" y="4287"/>
                  </a:cubicBezTo>
                  <a:cubicBezTo>
                    <a:pt x="1" y="9315"/>
                    <a:pt x="707" y="16760"/>
                    <a:pt x="5735" y="20916"/>
                  </a:cubicBezTo>
                  <a:cubicBezTo>
                    <a:pt x="7936" y="22737"/>
                    <a:pt x="10602" y="23624"/>
                    <a:pt x="13251" y="23624"/>
                  </a:cubicBezTo>
                  <a:cubicBezTo>
                    <a:pt x="16652" y="23624"/>
                    <a:pt x="20026" y="22162"/>
                    <a:pt x="22362" y="19336"/>
                  </a:cubicBezTo>
                  <a:cubicBezTo>
                    <a:pt x="22577" y="19078"/>
                    <a:pt x="22775" y="18816"/>
                    <a:pt x="22962" y="18546"/>
                  </a:cubicBezTo>
                  <a:cubicBezTo>
                    <a:pt x="26435" y="13558"/>
                    <a:pt x="25555" y="6651"/>
                    <a:pt x="20786" y="2709"/>
                  </a:cubicBezTo>
                  <a:cubicBezTo>
                    <a:pt x="18584" y="889"/>
                    <a:pt x="15918" y="1"/>
                    <a:pt x="13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0;p39">
              <a:extLst>
                <a:ext uri="{FF2B5EF4-FFF2-40B4-BE49-F238E27FC236}">
                  <a16:creationId xmlns:a16="http://schemas.microsoft.com/office/drawing/2014/main" id="{59CB7C1A-CCDD-3D3E-034F-7C2BC39E67EC}"/>
                </a:ext>
              </a:extLst>
            </p:cNvPr>
            <p:cNvSpPr/>
            <p:nvPr/>
          </p:nvSpPr>
          <p:spPr>
            <a:xfrm>
              <a:off x="4909775" y="3113925"/>
              <a:ext cx="616475" cy="552400"/>
            </a:xfrm>
            <a:custGeom>
              <a:avLst/>
              <a:gdLst/>
              <a:ahLst/>
              <a:cxnLst/>
              <a:rect l="l" t="t" r="r" b="b"/>
              <a:pathLst>
                <a:path w="24659" h="22096" extrusionOk="0">
                  <a:moveTo>
                    <a:pt x="11922" y="1"/>
                  </a:moveTo>
                  <a:cubicBezTo>
                    <a:pt x="8831" y="1"/>
                    <a:pt x="5761" y="1209"/>
                    <a:pt x="3473" y="3551"/>
                  </a:cubicBezTo>
                  <a:cubicBezTo>
                    <a:pt x="0" y="8541"/>
                    <a:pt x="880" y="15447"/>
                    <a:pt x="5651" y="19389"/>
                  </a:cubicBezTo>
                  <a:cubicBezTo>
                    <a:pt x="7852" y="21209"/>
                    <a:pt x="10517" y="22096"/>
                    <a:pt x="13166" y="22096"/>
                  </a:cubicBezTo>
                  <a:cubicBezTo>
                    <a:pt x="16257" y="22096"/>
                    <a:pt x="19328" y="20888"/>
                    <a:pt x="21615" y="18545"/>
                  </a:cubicBezTo>
                  <a:cubicBezTo>
                    <a:pt x="21649" y="18498"/>
                    <a:pt x="21685" y="18444"/>
                    <a:pt x="21718" y="18395"/>
                  </a:cubicBezTo>
                  <a:cubicBezTo>
                    <a:pt x="22095" y="17838"/>
                    <a:pt x="22421" y="17248"/>
                    <a:pt x="22696" y="16634"/>
                  </a:cubicBezTo>
                  <a:cubicBezTo>
                    <a:pt x="24659" y="12260"/>
                    <a:pt x="23784" y="7017"/>
                    <a:pt x="20326" y="3515"/>
                  </a:cubicBezTo>
                  <a:cubicBezTo>
                    <a:pt x="20046" y="3231"/>
                    <a:pt x="19749" y="2961"/>
                    <a:pt x="19439" y="2707"/>
                  </a:cubicBezTo>
                  <a:cubicBezTo>
                    <a:pt x="19390" y="2666"/>
                    <a:pt x="19341" y="2625"/>
                    <a:pt x="19287" y="2588"/>
                  </a:cubicBezTo>
                  <a:cubicBezTo>
                    <a:pt x="17117" y="849"/>
                    <a:pt x="14512" y="1"/>
                    <a:pt x="119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1;p39">
              <a:extLst>
                <a:ext uri="{FF2B5EF4-FFF2-40B4-BE49-F238E27FC236}">
                  <a16:creationId xmlns:a16="http://schemas.microsoft.com/office/drawing/2014/main" id="{2E4AA18A-FCE4-A84A-B76F-FECE147F492E}"/>
                </a:ext>
              </a:extLst>
            </p:cNvPr>
            <p:cNvSpPr/>
            <p:nvPr/>
          </p:nvSpPr>
          <p:spPr>
            <a:xfrm>
              <a:off x="5363350" y="3176625"/>
              <a:ext cx="113850" cy="397225"/>
            </a:xfrm>
            <a:custGeom>
              <a:avLst/>
              <a:gdLst/>
              <a:ahLst/>
              <a:cxnLst/>
              <a:rect l="l" t="t" r="r" b="b"/>
              <a:pathLst>
                <a:path w="4554" h="15889" extrusionOk="0">
                  <a:moveTo>
                    <a:pt x="975" y="1"/>
                  </a:moveTo>
                  <a:cubicBezTo>
                    <a:pt x="294" y="2041"/>
                    <a:pt x="1" y="4188"/>
                    <a:pt x="107" y="6334"/>
                  </a:cubicBezTo>
                  <a:cubicBezTo>
                    <a:pt x="277" y="9743"/>
                    <a:pt x="1449" y="13085"/>
                    <a:pt x="3575" y="15888"/>
                  </a:cubicBezTo>
                  <a:cubicBezTo>
                    <a:pt x="3952" y="15330"/>
                    <a:pt x="4278" y="14742"/>
                    <a:pt x="4553" y="14127"/>
                  </a:cubicBezTo>
                  <a:cubicBezTo>
                    <a:pt x="2781" y="11562"/>
                    <a:pt x="1791" y="8539"/>
                    <a:pt x="1701" y="5423"/>
                  </a:cubicBezTo>
                  <a:cubicBezTo>
                    <a:pt x="1654" y="3936"/>
                    <a:pt x="1816" y="2450"/>
                    <a:pt x="2183" y="1007"/>
                  </a:cubicBezTo>
                  <a:cubicBezTo>
                    <a:pt x="1903" y="723"/>
                    <a:pt x="1606" y="453"/>
                    <a:pt x="1296" y="199"/>
                  </a:cubicBezTo>
                  <a:cubicBezTo>
                    <a:pt x="1247" y="158"/>
                    <a:pt x="1198" y="117"/>
                    <a:pt x="1144" y="81"/>
                  </a:cubicBezTo>
                  <a:cubicBezTo>
                    <a:pt x="1092" y="48"/>
                    <a:pt x="1034" y="22"/>
                    <a:pt x="9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2;p39">
              <a:extLst>
                <a:ext uri="{FF2B5EF4-FFF2-40B4-BE49-F238E27FC236}">
                  <a16:creationId xmlns:a16="http://schemas.microsoft.com/office/drawing/2014/main" id="{3138EC6C-9FD4-8AAE-946B-1DF752F32CE1}"/>
                </a:ext>
              </a:extLst>
            </p:cNvPr>
            <p:cNvSpPr/>
            <p:nvPr/>
          </p:nvSpPr>
          <p:spPr>
            <a:xfrm>
              <a:off x="5206900" y="3202425"/>
              <a:ext cx="184150" cy="165725"/>
            </a:xfrm>
            <a:custGeom>
              <a:avLst/>
              <a:gdLst/>
              <a:ahLst/>
              <a:cxnLst/>
              <a:rect l="l" t="t" r="r" b="b"/>
              <a:pathLst>
                <a:path w="7366" h="6629" extrusionOk="0">
                  <a:moveTo>
                    <a:pt x="3725" y="0"/>
                  </a:moveTo>
                  <a:cubicBezTo>
                    <a:pt x="3000" y="0"/>
                    <a:pt x="2280" y="236"/>
                    <a:pt x="1690" y="696"/>
                  </a:cubicBezTo>
                  <a:cubicBezTo>
                    <a:pt x="1496" y="843"/>
                    <a:pt x="1321" y="1013"/>
                    <a:pt x="1167" y="1202"/>
                  </a:cubicBezTo>
                  <a:cubicBezTo>
                    <a:pt x="1" y="2614"/>
                    <a:pt x="199" y="4703"/>
                    <a:pt x="1609" y="5869"/>
                  </a:cubicBezTo>
                  <a:cubicBezTo>
                    <a:pt x="2228" y="6380"/>
                    <a:pt x="2976" y="6628"/>
                    <a:pt x="3719" y="6628"/>
                  </a:cubicBezTo>
                  <a:cubicBezTo>
                    <a:pt x="4674" y="6628"/>
                    <a:pt x="5622" y="6218"/>
                    <a:pt x="6277" y="5425"/>
                  </a:cubicBezTo>
                  <a:cubicBezTo>
                    <a:pt x="6432" y="5238"/>
                    <a:pt x="6567" y="5035"/>
                    <a:pt x="6676" y="4817"/>
                  </a:cubicBezTo>
                  <a:cubicBezTo>
                    <a:pt x="7366" y="3466"/>
                    <a:pt x="7051" y="1765"/>
                    <a:pt x="5834" y="760"/>
                  </a:cubicBezTo>
                  <a:cubicBezTo>
                    <a:pt x="5217" y="249"/>
                    <a:pt x="4469" y="0"/>
                    <a:pt x="3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3;p39">
              <a:extLst>
                <a:ext uri="{FF2B5EF4-FFF2-40B4-BE49-F238E27FC236}">
                  <a16:creationId xmlns:a16="http://schemas.microsoft.com/office/drawing/2014/main" id="{0BFE6B0C-AB0D-D2AE-DFC1-1ACCE3360A2B}"/>
                </a:ext>
              </a:extLst>
            </p:cNvPr>
            <p:cNvSpPr/>
            <p:nvPr/>
          </p:nvSpPr>
          <p:spPr>
            <a:xfrm>
              <a:off x="5894650" y="3232625"/>
              <a:ext cx="1224425" cy="1259050"/>
            </a:xfrm>
            <a:custGeom>
              <a:avLst/>
              <a:gdLst/>
              <a:ahLst/>
              <a:cxnLst/>
              <a:rect l="l" t="t" r="r" b="b"/>
              <a:pathLst>
                <a:path w="48977" h="50362" extrusionOk="0">
                  <a:moveTo>
                    <a:pt x="25778" y="0"/>
                  </a:moveTo>
                  <a:lnTo>
                    <a:pt x="3115" y="7241"/>
                  </a:lnTo>
                  <a:lnTo>
                    <a:pt x="1400" y="20440"/>
                  </a:lnTo>
                  <a:lnTo>
                    <a:pt x="1179" y="22131"/>
                  </a:lnTo>
                  <a:lnTo>
                    <a:pt x="1" y="31187"/>
                  </a:lnTo>
                  <a:lnTo>
                    <a:pt x="23200" y="50362"/>
                  </a:lnTo>
                  <a:lnTo>
                    <a:pt x="48977" y="19177"/>
                  </a:lnTo>
                  <a:lnTo>
                    <a:pt x="25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4;p39">
              <a:extLst>
                <a:ext uri="{FF2B5EF4-FFF2-40B4-BE49-F238E27FC236}">
                  <a16:creationId xmlns:a16="http://schemas.microsoft.com/office/drawing/2014/main" id="{8B8FD71B-EC54-A799-7D68-B486D15C1549}"/>
                </a:ext>
              </a:extLst>
            </p:cNvPr>
            <p:cNvSpPr/>
            <p:nvPr/>
          </p:nvSpPr>
          <p:spPr>
            <a:xfrm>
              <a:off x="5837775" y="3185650"/>
              <a:ext cx="757900" cy="874125"/>
            </a:xfrm>
            <a:custGeom>
              <a:avLst/>
              <a:gdLst/>
              <a:ahLst/>
              <a:cxnLst/>
              <a:rect l="l" t="t" r="r" b="b"/>
              <a:pathLst>
                <a:path w="30316" h="34965" extrusionOk="0">
                  <a:moveTo>
                    <a:pt x="25779" y="0"/>
                  </a:moveTo>
                  <a:lnTo>
                    <a:pt x="3113" y="7240"/>
                  </a:lnTo>
                  <a:lnTo>
                    <a:pt x="1" y="31187"/>
                  </a:lnTo>
                  <a:lnTo>
                    <a:pt x="4569" y="34964"/>
                  </a:lnTo>
                  <a:lnTo>
                    <a:pt x="6394" y="9951"/>
                  </a:lnTo>
                  <a:lnTo>
                    <a:pt x="30315" y="3750"/>
                  </a:lnTo>
                  <a:lnTo>
                    <a:pt x="25779"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5;p39">
              <a:extLst>
                <a:ext uri="{FF2B5EF4-FFF2-40B4-BE49-F238E27FC236}">
                  <a16:creationId xmlns:a16="http://schemas.microsoft.com/office/drawing/2014/main" id="{6648D7CE-0526-03D0-5790-5F4380B0F154}"/>
                </a:ext>
              </a:extLst>
            </p:cNvPr>
            <p:cNvSpPr/>
            <p:nvPr/>
          </p:nvSpPr>
          <p:spPr>
            <a:xfrm>
              <a:off x="5752750" y="3092750"/>
              <a:ext cx="931175" cy="1061825"/>
            </a:xfrm>
            <a:custGeom>
              <a:avLst/>
              <a:gdLst/>
              <a:ahLst/>
              <a:cxnLst/>
              <a:rect l="l" t="t" r="r" b="b"/>
              <a:pathLst>
                <a:path w="37247" h="42473" extrusionOk="0">
                  <a:moveTo>
                    <a:pt x="30501" y="1"/>
                  </a:moveTo>
                  <a:lnTo>
                    <a:pt x="2156" y="7352"/>
                  </a:lnTo>
                  <a:lnTo>
                    <a:pt x="1006" y="23096"/>
                  </a:lnTo>
                  <a:lnTo>
                    <a:pt x="888" y="24772"/>
                  </a:lnTo>
                  <a:lnTo>
                    <a:pt x="1" y="36896"/>
                  </a:lnTo>
                  <a:lnTo>
                    <a:pt x="6748" y="42473"/>
                  </a:lnTo>
                  <a:lnTo>
                    <a:pt x="8223" y="22228"/>
                  </a:lnTo>
                  <a:lnTo>
                    <a:pt x="8346" y="20511"/>
                  </a:lnTo>
                  <a:lnTo>
                    <a:pt x="8899" y="12926"/>
                  </a:lnTo>
                  <a:lnTo>
                    <a:pt x="37247" y="5577"/>
                  </a:lnTo>
                  <a:lnTo>
                    <a:pt x="30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6;p39">
              <a:extLst>
                <a:ext uri="{FF2B5EF4-FFF2-40B4-BE49-F238E27FC236}">
                  <a16:creationId xmlns:a16="http://schemas.microsoft.com/office/drawing/2014/main" id="{BF463D5B-4D27-F914-D256-8A7D1CA126C9}"/>
                </a:ext>
              </a:extLst>
            </p:cNvPr>
            <p:cNvSpPr/>
            <p:nvPr/>
          </p:nvSpPr>
          <p:spPr>
            <a:xfrm>
              <a:off x="6368225" y="3691800"/>
              <a:ext cx="539900" cy="525200"/>
            </a:xfrm>
            <a:custGeom>
              <a:avLst/>
              <a:gdLst/>
              <a:ahLst/>
              <a:cxnLst/>
              <a:rect l="l" t="t" r="r" b="b"/>
              <a:pathLst>
                <a:path w="21596" h="21008" extrusionOk="0">
                  <a:moveTo>
                    <a:pt x="8237" y="1"/>
                  </a:moveTo>
                  <a:lnTo>
                    <a:pt x="0" y="9964"/>
                  </a:lnTo>
                  <a:lnTo>
                    <a:pt x="13360" y="21008"/>
                  </a:lnTo>
                  <a:lnTo>
                    <a:pt x="21595" y="11046"/>
                  </a:lnTo>
                  <a:lnTo>
                    <a:pt x="8237"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27;p39">
              <a:extLst>
                <a:ext uri="{FF2B5EF4-FFF2-40B4-BE49-F238E27FC236}">
                  <a16:creationId xmlns:a16="http://schemas.microsoft.com/office/drawing/2014/main" id="{CEA3E692-ED7F-4AA8-0660-1943B911D1D1}"/>
                </a:ext>
              </a:extLst>
            </p:cNvPr>
            <p:cNvSpPr/>
            <p:nvPr/>
          </p:nvSpPr>
          <p:spPr>
            <a:xfrm>
              <a:off x="6030600" y="3462400"/>
              <a:ext cx="192125" cy="172225"/>
            </a:xfrm>
            <a:custGeom>
              <a:avLst/>
              <a:gdLst/>
              <a:ahLst/>
              <a:cxnLst/>
              <a:rect l="l" t="t" r="r" b="b"/>
              <a:pathLst>
                <a:path w="7685" h="6889" extrusionOk="0">
                  <a:moveTo>
                    <a:pt x="3869" y="0"/>
                  </a:moveTo>
                  <a:cubicBezTo>
                    <a:pt x="3076" y="0"/>
                    <a:pt x="2283" y="274"/>
                    <a:pt x="1642" y="820"/>
                  </a:cubicBezTo>
                  <a:cubicBezTo>
                    <a:pt x="1484" y="948"/>
                    <a:pt x="1342" y="1091"/>
                    <a:pt x="1214" y="1248"/>
                  </a:cubicBezTo>
                  <a:cubicBezTo>
                    <a:pt x="0" y="2716"/>
                    <a:pt x="207" y="4888"/>
                    <a:pt x="1674" y="6100"/>
                  </a:cubicBezTo>
                  <a:cubicBezTo>
                    <a:pt x="2315" y="6630"/>
                    <a:pt x="3091" y="6889"/>
                    <a:pt x="3863" y="6889"/>
                  </a:cubicBezTo>
                  <a:cubicBezTo>
                    <a:pt x="4855" y="6889"/>
                    <a:pt x="5841" y="6462"/>
                    <a:pt x="6523" y="5637"/>
                  </a:cubicBezTo>
                  <a:cubicBezTo>
                    <a:pt x="6653" y="5481"/>
                    <a:pt x="6768" y="5314"/>
                    <a:pt x="6863" y="5135"/>
                  </a:cubicBezTo>
                  <a:cubicBezTo>
                    <a:pt x="7685" y="3686"/>
                    <a:pt x="7349" y="1853"/>
                    <a:pt x="6063" y="791"/>
                  </a:cubicBezTo>
                  <a:cubicBezTo>
                    <a:pt x="5426" y="264"/>
                    <a:pt x="4648" y="0"/>
                    <a:pt x="3869" y="0"/>
                  </a:cubicBezTo>
                  <a:close/>
                </a:path>
              </a:pathLst>
            </a:custGeom>
            <a:solidFill>
              <a:srgbClr val="536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8;p39">
              <a:extLst>
                <a:ext uri="{FF2B5EF4-FFF2-40B4-BE49-F238E27FC236}">
                  <a16:creationId xmlns:a16="http://schemas.microsoft.com/office/drawing/2014/main" id="{B315DE1E-0C5F-F090-7EAD-1D7F213446DC}"/>
                </a:ext>
              </a:extLst>
            </p:cNvPr>
            <p:cNvSpPr/>
            <p:nvPr/>
          </p:nvSpPr>
          <p:spPr>
            <a:xfrm>
              <a:off x="6050050" y="3462375"/>
              <a:ext cx="154425" cy="138575"/>
            </a:xfrm>
            <a:custGeom>
              <a:avLst/>
              <a:gdLst/>
              <a:ahLst/>
              <a:cxnLst/>
              <a:rect l="l" t="t" r="r" b="b"/>
              <a:pathLst>
                <a:path w="6177" h="5543" extrusionOk="0">
                  <a:moveTo>
                    <a:pt x="3093" y="1"/>
                  </a:moveTo>
                  <a:cubicBezTo>
                    <a:pt x="2299" y="1"/>
                    <a:pt x="1506" y="275"/>
                    <a:pt x="864" y="821"/>
                  </a:cubicBezTo>
                  <a:cubicBezTo>
                    <a:pt x="149" y="1685"/>
                    <a:pt x="0" y="2884"/>
                    <a:pt x="482" y="3896"/>
                  </a:cubicBezTo>
                  <a:cubicBezTo>
                    <a:pt x="959" y="4902"/>
                    <a:pt x="1973" y="5543"/>
                    <a:pt x="3085" y="5543"/>
                  </a:cubicBezTo>
                  <a:cubicBezTo>
                    <a:pt x="3092" y="5543"/>
                    <a:pt x="3099" y="5543"/>
                    <a:pt x="3106" y="5543"/>
                  </a:cubicBezTo>
                  <a:cubicBezTo>
                    <a:pt x="4227" y="5536"/>
                    <a:pt x="5241" y="4881"/>
                    <a:pt x="5709" y="3862"/>
                  </a:cubicBezTo>
                  <a:cubicBezTo>
                    <a:pt x="6176" y="2843"/>
                    <a:pt x="6011" y="1645"/>
                    <a:pt x="5285" y="792"/>
                  </a:cubicBezTo>
                  <a:cubicBezTo>
                    <a:pt x="4649" y="264"/>
                    <a:pt x="3871" y="1"/>
                    <a:pt x="3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29;p39">
              <a:extLst>
                <a:ext uri="{FF2B5EF4-FFF2-40B4-BE49-F238E27FC236}">
                  <a16:creationId xmlns:a16="http://schemas.microsoft.com/office/drawing/2014/main" id="{C0282178-72FF-88E4-14BA-A76CF4CB1B1F}"/>
                </a:ext>
              </a:extLst>
            </p:cNvPr>
            <p:cNvSpPr/>
            <p:nvPr/>
          </p:nvSpPr>
          <p:spPr>
            <a:xfrm>
              <a:off x="5960550" y="3511200"/>
              <a:ext cx="89200" cy="105400"/>
            </a:xfrm>
            <a:custGeom>
              <a:avLst/>
              <a:gdLst/>
              <a:ahLst/>
              <a:cxnLst/>
              <a:rect l="l" t="t" r="r" b="b"/>
              <a:pathLst>
                <a:path w="3568" h="4216" extrusionOk="0">
                  <a:moveTo>
                    <a:pt x="3567" y="0"/>
                  </a:moveTo>
                  <a:lnTo>
                    <a:pt x="3567" y="0"/>
                  </a:lnTo>
                  <a:cubicBezTo>
                    <a:pt x="2542" y="1000"/>
                    <a:pt x="1382" y="1852"/>
                    <a:pt x="124" y="2536"/>
                  </a:cubicBezTo>
                  <a:lnTo>
                    <a:pt x="34" y="3773"/>
                  </a:lnTo>
                  <a:lnTo>
                    <a:pt x="1" y="4216"/>
                  </a:lnTo>
                  <a:cubicBezTo>
                    <a:pt x="1172" y="3606"/>
                    <a:pt x="2268" y="2861"/>
                    <a:pt x="3267" y="1997"/>
                  </a:cubicBezTo>
                  <a:cubicBezTo>
                    <a:pt x="3159" y="1316"/>
                    <a:pt x="3264" y="620"/>
                    <a:pt x="35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0;p39">
              <a:extLst>
                <a:ext uri="{FF2B5EF4-FFF2-40B4-BE49-F238E27FC236}">
                  <a16:creationId xmlns:a16="http://schemas.microsoft.com/office/drawing/2014/main" id="{8102CD07-8BAE-A9D5-873F-4D10C7B6805B}"/>
                </a:ext>
              </a:extLst>
            </p:cNvPr>
            <p:cNvSpPr/>
            <p:nvPr/>
          </p:nvSpPr>
          <p:spPr>
            <a:xfrm>
              <a:off x="5774950" y="3605550"/>
              <a:ext cx="186400" cy="106525"/>
            </a:xfrm>
            <a:custGeom>
              <a:avLst/>
              <a:gdLst/>
              <a:ahLst/>
              <a:cxnLst/>
              <a:rect l="l" t="t" r="r" b="b"/>
              <a:pathLst>
                <a:path w="7456" h="4261" extrusionOk="0">
                  <a:moveTo>
                    <a:pt x="7456" y="1"/>
                  </a:moveTo>
                  <a:lnTo>
                    <a:pt x="7456" y="1"/>
                  </a:lnTo>
                  <a:cubicBezTo>
                    <a:pt x="5262" y="1457"/>
                    <a:pt x="2741" y="2345"/>
                    <a:pt x="120" y="2584"/>
                  </a:cubicBezTo>
                  <a:lnTo>
                    <a:pt x="0" y="4260"/>
                  </a:lnTo>
                  <a:cubicBezTo>
                    <a:pt x="2581" y="3983"/>
                    <a:pt x="5094" y="3133"/>
                    <a:pt x="7333" y="1718"/>
                  </a:cubicBezTo>
                  <a:lnTo>
                    <a:pt x="7456" y="1"/>
                  </a:lnTo>
                  <a:close/>
                </a:path>
              </a:pathLst>
            </a:custGeom>
            <a:solidFill>
              <a:srgbClr val="455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1;p39">
              <a:extLst>
                <a:ext uri="{FF2B5EF4-FFF2-40B4-BE49-F238E27FC236}">
                  <a16:creationId xmlns:a16="http://schemas.microsoft.com/office/drawing/2014/main" id="{9E9BA2E5-D7B2-ADA6-4B42-2E36FB5F1436}"/>
                </a:ext>
              </a:extLst>
            </p:cNvPr>
            <p:cNvSpPr/>
            <p:nvPr/>
          </p:nvSpPr>
          <p:spPr>
            <a:xfrm>
              <a:off x="5308050" y="2915500"/>
              <a:ext cx="846750" cy="861525"/>
            </a:xfrm>
            <a:custGeom>
              <a:avLst/>
              <a:gdLst/>
              <a:ahLst/>
              <a:cxnLst/>
              <a:rect l="l" t="t" r="r" b="b"/>
              <a:pathLst>
                <a:path w="33870" h="34461" extrusionOk="0">
                  <a:moveTo>
                    <a:pt x="17338" y="1"/>
                  </a:moveTo>
                  <a:cubicBezTo>
                    <a:pt x="12485" y="1"/>
                    <a:pt x="7667" y="2037"/>
                    <a:pt x="4273" y="5979"/>
                  </a:cubicBezTo>
                  <a:cubicBezTo>
                    <a:pt x="4187" y="6065"/>
                    <a:pt x="4113" y="6156"/>
                    <a:pt x="4034" y="6249"/>
                  </a:cubicBezTo>
                  <a:cubicBezTo>
                    <a:pt x="3680" y="6678"/>
                    <a:pt x="3756" y="6573"/>
                    <a:pt x="3453" y="7021"/>
                  </a:cubicBezTo>
                  <a:cubicBezTo>
                    <a:pt x="3489" y="7042"/>
                    <a:pt x="3520" y="7060"/>
                    <a:pt x="3554" y="7083"/>
                  </a:cubicBezTo>
                  <a:cubicBezTo>
                    <a:pt x="3859" y="7255"/>
                    <a:pt x="4154" y="7443"/>
                    <a:pt x="4439" y="7646"/>
                  </a:cubicBezTo>
                  <a:cubicBezTo>
                    <a:pt x="4714" y="7237"/>
                    <a:pt x="4614" y="7383"/>
                    <a:pt x="4935" y="6994"/>
                  </a:cubicBezTo>
                  <a:cubicBezTo>
                    <a:pt x="5006" y="6906"/>
                    <a:pt x="5081" y="6821"/>
                    <a:pt x="5160" y="6740"/>
                  </a:cubicBezTo>
                  <a:lnTo>
                    <a:pt x="5179" y="6719"/>
                  </a:lnTo>
                  <a:cubicBezTo>
                    <a:pt x="8341" y="3062"/>
                    <a:pt x="12825" y="1172"/>
                    <a:pt x="17341" y="1172"/>
                  </a:cubicBezTo>
                  <a:cubicBezTo>
                    <a:pt x="20945" y="1172"/>
                    <a:pt x="24570" y="2376"/>
                    <a:pt x="27559" y="4847"/>
                  </a:cubicBezTo>
                  <a:cubicBezTo>
                    <a:pt x="29631" y="6557"/>
                    <a:pt x="31240" y="8760"/>
                    <a:pt x="32239" y="11255"/>
                  </a:cubicBezTo>
                  <a:lnTo>
                    <a:pt x="32809" y="11105"/>
                  </a:lnTo>
                  <a:lnTo>
                    <a:pt x="33368" y="10960"/>
                  </a:lnTo>
                  <a:cubicBezTo>
                    <a:pt x="32344" y="8310"/>
                    <a:pt x="30645" y="5882"/>
                    <a:pt x="28303" y="3946"/>
                  </a:cubicBezTo>
                  <a:cubicBezTo>
                    <a:pt x="25095" y="1294"/>
                    <a:pt x="21205" y="1"/>
                    <a:pt x="17338" y="1"/>
                  </a:cubicBezTo>
                  <a:close/>
                  <a:moveTo>
                    <a:pt x="977" y="11743"/>
                  </a:moveTo>
                  <a:cubicBezTo>
                    <a:pt x="296" y="13781"/>
                    <a:pt x="1" y="15931"/>
                    <a:pt x="109" y="18077"/>
                  </a:cubicBezTo>
                  <a:cubicBezTo>
                    <a:pt x="286" y="21633"/>
                    <a:pt x="1556" y="25124"/>
                    <a:pt x="3862" y="28001"/>
                  </a:cubicBezTo>
                  <a:cubicBezTo>
                    <a:pt x="4418" y="28700"/>
                    <a:pt x="5029" y="29352"/>
                    <a:pt x="5690" y="29952"/>
                  </a:cubicBezTo>
                  <a:cubicBezTo>
                    <a:pt x="5900" y="30149"/>
                    <a:pt x="6116" y="30335"/>
                    <a:pt x="6338" y="30519"/>
                  </a:cubicBezTo>
                  <a:cubicBezTo>
                    <a:pt x="9547" y="33172"/>
                    <a:pt x="13429" y="34460"/>
                    <a:pt x="17296" y="34460"/>
                  </a:cubicBezTo>
                  <a:cubicBezTo>
                    <a:pt x="17694" y="34460"/>
                    <a:pt x="18091" y="34447"/>
                    <a:pt x="18488" y="34419"/>
                  </a:cubicBezTo>
                  <a:cubicBezTo>
                    <a:pt x="23049" y="34111"/>
                    <a:pt x="27472" y="32006"/>
                    <a:pt x="30608" y="28214"/>
                  </a:cubicBezTo>
                  <a:cubicBezTo>
                    <a:pt x="30644" y="28171"/>
                    <a:pt x="30678" y="28125"/>
                    <a:pt x="30711" y="28080"/>
                  </a:cubicBezTo>
                  <a:cubicBezTo>
                    <a:pt x="30753" y="28039"/>
                    <a:pt x="30789" y="27993"/>
                    <a:pt x="30817" y="27940"/>
                  </a:cubicBezTo>
                  <a:cubicBezTo>
                    <a:pt x="32213" y="26201"/>
                    <a:pt x="33252" y="24200"/>
                    <a:pt x="33869" y="22056"/>
                  </a:cubicBezTo>
                  <a:cubicBezTo>
                    <a:pt x="33578" y="21958"/>
                    <a:pt x="33273" y="21900"/>
                    <a:pt x="32965" y="21884"/>
                  </a:cubicBezTo>
                  <a:cubicBezTo>
                    <a:pt x="32904" y="21882"/>
                    <a:pt x="32843" y="21879"/>
                    <a:pt x="32782" y="21879"/>
                  </a:cubicBezTo>
                  <a:cubicBezTo>
                    <a:pt x="32756" y="21879"/>
                    <a:pt x="32729" y="21879"/>
                    <a:pt x="32703" y="21881"/>
                  </a:cubicBezTo>
                  <a:cubicBezTo>
                    <a:pt x="32123" y="23815"/>
                    <a:pt x="31178" y="25619"/>
                    <a:pt x="29916" y="27197"/>
                  </a:cubicBezTo>
                  <a:cubicBezTo>
                    <a:pt x="29915" y="27210"/>
                    <a:pt x="29906" y="27218"/>
                    <a:pt x="29898" y="27220"/>
                  </a:cubicBezTo>
                  <a:cubicBezTo>
                    <a:pt x="29839" y="27306"/>
                    <a:pt x="29775" y="27390"/>
                    <a:pt x="29707" y="27470"/>
                  </a:cubicBezTo>
                  <a:cubicBezTo>
                    <a:pt x="26822" y="30961"/>
                    <a:pt x="22761" y="32919"/>
                    <a:pt x="18575" y="33242"/>
                  </a:cubicBezTo>
                  <a:cubicBezTo>
                    <a:pt x="18149" y="33275"/>
                    <a:pt x="17722" y="33292"/>
                    <a:pt x="17295" y="33292"/>
                  </a:cubicBezTo>
                  <a:cubicBezTo>
                    <a:pt x="13690" y="33292"/>
                    <a:pt x="10066" y="32084"/>
                    <a:pt x="7083" y="29618"/>
                  </a:cubicBezTo>
                  <a:cubicBezTo>
                    <a:pt x="6885" y="29454"/>
                    <a:pt x="6690" y="29285"/>
                    <a:pt x="6503" y="29108"/>
                  </a:cubicBezTo>
                  <a:cubicBezTo>
                    <a:pt x="5887" y="28553"/>
                    <a:pt x="5315" y="27949"/>
                    <a:pt x="4796" y="27303"/>
                  </a:cubicBezTo>
                  <a:cubicBezTo>
                    <a:pt x="1451" y="23114"/>
                    <a:pt x="399" y="17539"/>
                    <a:pt x="1988" y="12420"/>
                  </a:cubicBezTo>
                  <a:cubicBezTo>
                    <a:pt x="1924" y="12359"/>
                    <a:pt x="1860" y="12299"/>
                    <a:pt x="1788" y="12240"/>
                  </a:cubicBezTo>
                  <a:cubicBezTo>
                    <a:pt x="1611" y="12092"/>
                    <a:pt x="1420" y="11965"/>
                    <a:pt x="1217" y="11858"/>
                  </a:cubicBezTo>
                  <a:cubicBezTo>
                    <a:pt x="1138" y="11816"/>
                    <a:pt x="1056" y="11778"/>
                    <a:pt x="977" y="11743"/>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2;p39">
              <a:extLst>
                <a:ext uri="{FF2B5EF4-FFF2-40B4-BE49-F238E27FC236}">
                  <a16:creationId xmlns:a16="http://schemas.microsoft.com/office/drawing/2014/main" id="{3C58A839-63F6-5E11-8A47-A82E11EAEB26}"/>
                </a:ext>
              </a:extLst>
            </p:cNvPr>
            <p:cNvSpPr/>
            <p:nvPr/>
          </p:nvSpPr>
          <p:spPr>
            <a:xfrm>
              <a:off x="5319150" y="2902300"/>
              <a:ext cx="841700" cy="861600"/>
            </a:xfrm>
            <a:custGeom>
              <a:avLst/>
              <a:gdLst/>
              <a:ahLst/>
              <a:cxnLst/>
              <a:rect l="l" t="t" r="r" b="b"/>
              <a:pathLst>
                <a:path w="33668" h="34464" extrusionOk="0">
                  <a:moveTo>
                    <a:pt x="17327" y="1"/>
                  </a:moveTo>
                  <a:cubicBezTo>
                    <a:pt x="12361" y="1"/>
                    <a:pt x="7430" y="2130"/>
                    <a:pt x="4026" y="6249"/>
                  </a:cubicBezTo>
                  <a:cubicBezTo>
                    <a:pt x="3970" y="6318"/>
                    <a:pt x="3903" y="6407"/>
                    <a:pt x="3829" y="6505"/>
                  </a:cubicBezTo>
                  <a:cubicBezTo>
                    <a:pt x="3469" y="6996"/>
                    <a:pt x="2966" y="7778"/>
                    <a:pt x="2709" y="8156"/>
                  </a:cubicBezTo>
                  <a:cubicBezTo>
                    <a:pt x="2706" y="8166"/>
                    <a:pt x="2701" y="8174"/>
                    <a:pt x="2694" y="8182"/>
                  </a:cubicBezTo>
                  <a:cubicBezTo>
                    <a:pt x="3027" y="8374"/>
                    <a:pt x="3358" y="8579"/>
                    <a:pt x="3679" y="8807"/>
                  </a:cubicBezTo>
                  <a:cubicBezTo>
                    <a:pt x="3900" y="8474"/>
                    <a:pt x="4375" y="7745"/>
                    <a:pt x="4716" y="7268"/>
                  </a:cubicBezTo>
                  <a:lnTo>
                    <a:pt x="4734" y="7245"/>
                  </a:lnTo>
                  <a:cubicBezTo>
                    <a:pt x="4807" y="7147"/>
                    <a:pt x="4870" y="7062"/>
                    <a:pt x="4925" y="6995"/>
                  </a:cubicBezTo>
                  <a:cubicBezTo>
                    <a:pt x="8099" y="3157"/>
                    <a:pt x="12696" y="1172"/>
                    <a:pt x="17326" y="1172"/>
                  </a:cubicBezTo>
                  <a:cubicBezTo>
                    <a:pt x="20933" y="1172"/>
                    <a:pt x="24560" y="2376"/>
                    <a:pt x="27549" y="4847"/>
                  </a:cubicBezTo>
                  <a:cubicBezTo>
                    <a:pt x="29728" y="6643"/>
                    <a:pt x="31389" y="8984"/>
                    <a:pt x="32365" y="11633"/>
                  </a:cubicBezTo>
                  <a:lnTo>
                    <a:pt x="32924" y="11488"/>
                  </a:lnTo>
                  <a:lnTo>
                    <a:pt x="33504" y="11338"/>
                  </a:lnTo>
                  <a:cubicBezTo>
                    <a:pt x="32495" y="8540"/>
                    <a:pt x="30748" y="5974"/>
                    <a:pt x="28294" y="3944"/>
                  </a:cubicBezTo>
                  <a:cubicBezTo>
                    <a:pt x="25086" y="1293"/>
                    <a:pt x="21196" y="1"/>
                    <a:pt x="17327" y="1"/>
                  </a:cubicBezTo>
                  <a:close/>
                  <a:moveTo>
                    <a:pt x="969" y="11746"/>
                  </a:moveTo>
                  <a:cubicBezTo>
                    <a:pt x="899" y="11959"/>
                    <a:pt x="832" y="12170"/>
                    <a:pt x="773" y="12386"/>
                  </a:cubicBezTo>
                  <a:cubicBezTo>
                    <a:pt x="227" y="14232"/>
                    <a:pt x="1" y="16156"/>
                    <a:pt x="101" y="18077"/>
                  </a:cubicBezTo>
                  <a:cubicBezTo>
                    <a:pt x="276" y="21634"/>
                    <a:pt x="1546" y="25125"/>
                    <a:pt x="3852" y="28001"/>
                  </a:cubicBezTo>
                  <a:cubicBezTo>
                    <a:pt x="4409" y="28701"/>
                    <a:pt x="5020" y="29353"/>
                    <a:pt x="5682" y="29954"/>
                  </a:cubicBezTo>
                  <a:cubicBezTo>
                    <a:pt x="5892" y="30149"/>
                    <a:pt x="6108" y="30336"/>
                    <a:pt x="6329" y="30519"/>
                  </a:cubicBezTo>
                  <a:cubicBezTo>
                    <a:pt x="9540" y="33173"/>
                    <a:pt x="13427" y="34464"/>
                    <a:pt x="17297" y="34464"/>
                  </a:cubicBezTo>
                  <a:cubicBezTo>
                    <a:pt x="17558" y="34464"/>
                    <a:pt x="17818" y="34458"/>
                    <a:pt x="18079" y="34446"/>
                  </a:cubicBezTo>
                  <a:cubicBezTo>
                    <a:pt x="22616" y="34240"/>
                    <a:pt x="27059" y="32257"/>
                    <a:pt x="30262" y="28604"/>
                  </a:cubicBezTo>
                  <a:cubicBezTo>
                    <a:pt x="30303" y="28563"/>
                    <a:pt x="30340" y="28517"/>
                    <a:pt x="30373" y="28468"/>
                  </a:cubicBezTo>
                  <a:cubicBezTo>
                    <a:pt x="30452" y="28388"/>
                    <a:pt x="30527" y="28303"/>
                    <a:pt x="30598" y="28214"/>
                  </a:cubicBezTo>
                  <a:cubicBezTo>
                    <a:pt x="31957" y="26576"/>
                    <a:pt x="32998" y="24699"/>
                    <a:pt x="33668" y="22677"/>
                  </a:cubicBezTo>
                  <a:cubicBezTo>
                    <a:pt x="33586" y="22640"/>
                    <a:pt x="33507" y="22613"/>
                    <a:pt x="33425" y="22584"/>
                  </a:cubicBezTo>
                  <a:cubicBezTo>
                    <a:pt x="33134" y="22486"/>
                    <a:pt x="32829" y="22428"/>
                    <a:pt x="32521" y="22414"/>
                  </a:cubicBezTo>
                  <a:cubicBezTo>
                    <a:pt x="31898" y="24257"/>
                    <a:pt x="30940" y="25972"/>
                    <a:pt x="29698" y="27471"/>
                  </a:cubicBezTo>
                  <a:cubicBezTo>
                    <a:pt x="29626" y="27559"/>
                    <a:pt x="29552" y="27644"/>
                    <a:pt x="29472" y="27725"/>
                  </a:cubicBezTo>
                  <a:cubicBezTo>
                    <a:pt x="29469" y="27738"/>
                    <a:pt x="29462" y="27746"/>
                    <a:pt x="29454" y="27748"/>
                  </a:cubicBezTo>
                  <a:cubicBezTo>
                    <a:pt x="26501" y="31173"/>
                    <a:pt x="22382" y="33045"/>
                    <a:pt x="18165" y="33268"/>
                  </a:cubicBezTo>
                  <a:cubicBezTo>
                    <a:pt x="17873" y="33284"/>
                    <a:pt x="17580" y="33292"/>
                    <a:pt x="17287" y="33292"/>
                  </a:cubicBezTo>
                  <a:cubicBezTo>
                    <a:pt x="13681" y="33292"/>
                    <a:pt x="10059" y="32088"/>
                    <a:pt x="7073" y="29618"/>
                  </a:cubicBezTo>
                  <a:cubicBezTo>
                    <a:pt x="6875" y="29455"/>
                    <a:pt x="6682" y="29286"/>
                    <a:pt x="6495" y="29109"/>
                  </a:cubicBezTo>
                  <a:cubicBezTo>
                    <a:pt x="5877" y="28554"/>
                    <a:pt x="5307" y="27951"/>
                    <a:pt x="4788" y="27304"/>
                  </a:cubicBezTo>
                  <a:cubicBezTo>
                    <a:pt x="1443" y="23115"/>
                    <a:pt x="391" y="17540"/>
                    <a:pt x="1980" y="12421"/>
                  </a:cubicBezTo>
                  <a:cubicBezTo>
                    <a:pt x="1916" y="12362"/>
                    <a:pt x="1852" y="12301"/>
                    <a:pt x="1780" y="12240"/>
                  </a:cubicBezTo>
                  <a:cubicBezTo>
                    <a:pt x="1534" y="12037"/>
                    <a:pt x="1261" y="11870"/>
                    <a:pt x="969" y="11746"/>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3;p39">
              <a:extLst>
                <a:ext uri="{FF2B5EF4-FFF2-40B4-BE49-F238E27FC236}">
                  <a16:creationId xmlns:a16="http://schemas.microsoft.com/office/drawing/2014/main" id="{E7F24564-2B72-1DE0-A8E0-DB8A87F40A64}"/>
                </a:ext>
              </a:extLst>
            </p:cNvPr>
            <p:cNvSpPr/>
            <p:nvPr/>
          </p:nvSpPr>
          <p:spPr>
            <a:xfrm>
              <a:off x="4847225" y="2802550"/>
              <a:ext cx="791950" cy="452450"/>
            </a:xfrm>
            <a:custGeom>
              <a:avLst/>
              <a:gdLst/>
              <a:ahLst/>
              <a:cxnLst/>
              <a:rect l="l" t="t" r="r" b="b"/>
              <a:pathLst>
                <a:path w="31678" h="18098" extrusionOk="0">
                  <a:moveTo>
                    <a:pt x="6893" y="1"/>
                  </a:moveTo>
                  <a:lnTo>
                    <a:pt x="1" y="14199"/>
                  </a:lnTo>
                  <a:cubicBezTo>
                    <a:pt x="5471" y="14695"/>
                    <a:pt x="10956" y="15591"/>
                    <a:pt x="15169" y="16925"/>
                  </a:cubicBezTo>
                  <a:cubicBezTo>
                    <a:pt x="16902" y="17470"/>
                    <a:pt x="18626" y="17826"/>
                    <a:pt x="20264" y="17986"/>
                  </a:cubicBezTo>
                  <a:cubicBezTo>
                    <a:pt x="20741" y="18039"/>
                    <a:pt x="21206" y="18065"/>
                    <a:pt x="21666" y="18086"/>
                  </a:cubicBezTo>
                  <a:cubicBezTo>
                    <a:pt x="21888" y="18094"/>
                    <a:pt x="22107" y="18097"/>
                    <a:pt x="22323" y="18097"/>
                  </a:cubicBezTo>
                  <a:cubicBezTo>
                    <a:pt x="22633" y="18097"/>
                    <a:pt x="22938" y="18090"/>
                    <a:pt x="23239" y="18077"/>
                  </a:cubicBezTo>
                  <a:cubicBezTo>
                    <a:pt x="23797" y="18050"/>
                    <a:pt x="24353" y="17995"/>
                    <a:pt x="24905" y="17908"/>
                  </a:cubicBezTo>
                  <a:cubicBezTo>
                    <a:pt x="28642" y="17351"/>
                    <a:pt x="31309" y="15498"/>
                    <a:pt x="31625" y="12466"/>
                  </a:cubicBezTo>
                  <a:cubicBezTo>
                    <a:pt x="31677" y="12019"/>
                    <a:pt x="31672" y="11540"/>
                    <a:pt x="31604" y="11037"/>
                  </a:cubicBezTo>
                  <a:cubicBezTo>
                    <a:pt x="31589" y="10911"/>
                    <a:pt x="31576" y="10778"/>
                    <a:pt x="31548" y="10642"/>
                  </a:cubicBezTo>
                  <a:cubicBezTo>
                    <a:pt x="31507" y="10280"/>
                    <a:pt x="31371" y="9925"/>
                    <a:pt x="31163" y="9578"/>
                  </a:cubicBezTo>
                  <a:cubicBezTo>
                    <a:pt x="30930" y="9191"/>
                    <a:pt x="30596" y="8816"/>
                    <a:pt x="30186" y="8451"/>
                  </a:cubicBezTo>
                  <a:cubicBezTo>
                    <a:pt x="26207" y="4904"/>
                    <a:pt x="17936" y="2161"/>
                    <a:pt x="13886" y="1781"/>
                  </a:cubicBezTo>
                  <a:cubicBezTo>
                    <a:pt x="12161" y="1621"/>
                    <a:pt x="9584" y="918"/>
                    <a:pt x="6893" y="1"/>
                  </a:cubicBezTo>
                  <a:close/>
                </a:path>
              </a:pathLst>
            </a:custGeom>
            <a:solidFill>
              <a:srgbClr val="E897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4;p39">
              <a:extLst>
                <a:ext uri="{FF2B5EF4-FFF2-40B4-BE49-F238E27FC236}">
                  <a16:creationId xmlns:a16="http://schemas.microsoft.com/office/drawing/2014/main" id="{892A70FD-BEA5-7A7D-A208-72B4BB27B05B}"/>
                </a:ext>
              </a:extLst>
            </p:cNvPr>
            <p:cNvSpPr/>
            <p:nvPr/>
          </p:nvSpPr>
          <p:spPr>
            <a:xfrm>
              <a:off x="3316425" y="1785325"/>
              <a:ext cx="2609100" cy="1469700"/>
            </a:xfrm>
            <a:custGeom>
              <a:avLst/>
              <a:gdLst/>
              <a:ahLst/>
              <a:cxnLst/>
              <a:rect l="l" t="t" r="r" b="b"/>
              <a:pathLst>
                <a:path w="104364" h="58788" extrusionOk="0">
                  <a:moveTo>
                    <a:pt x="57339" y="0"/>
                  </a:moveTo>
                  <a:cubicBezTo>
                    <a:pt x="48938" y="1198"/>
                    <a:pt x="0" y="24807"/>
                    <a:pt x="0" y="24807"/>
                  </a:cubicBezTo>
                  <a:cubicBezTo>
                    <a:pt x="0" y="24807"/>
                    <a:pt x="120" y="25559"/>
                    <a:pt x="349" y="26814"/>
                  </a:cubicBezTo>
                  <a:cubicBezTo>
                    <a:pt x="1520" y="33183"/>
                    <a:pt x="5414" y="52555"/>
                    <a:pt x="9902" y="53399"/>
                  </a:cubicBezTo>
                  <a:cubicBezTo>
                    <a:pt x="12190" y="53828"/>
                    <a:pt x="17341" y="54247"/>
                    <a:pt x="23143" y="54539"/>
                  </a:cubicBezTo>
                  <a:cubicBezTo>
                    <a:pt x="27692" y="54765"/>
                    <a:pt x="32637" y="54909"/>
                    <a:pt x="36903" y="54909"/>
                  </a:cubicBezTo>
                  <a:cubicBezTo>
                    <a:pt x="39999" y="54909"/>
                    <a:pt x="42737" y="54833"/>
                    <a:pt x="44707" y="54657"/>
                  </a:cubicBezTo>
                  <a:cubicBezTo>
                    <a:pt x="46522" y="54497"/>
                    <a:pt x="48661" y="54415"/>
                    <a:pt x="50987" y="54415"/>
                  </a:cubicBezTo>
                  <a:cubicBezTo>
                    <a:pt x="56113" y="54415"/>
                    <a:pt x="62151" y="54815"/>
                    <a:pt x="67647" y="55668"/>
                  </a:cubicBezTo>
                  <a:cubicBezTo>
                    <a:pt x="70844" y="56162"/>
                    <a:pt x="73857" y="56810"/>
                    <a:pt x="76401" y="57614"/>
                  </a:cubicBezTo>
                  <a:cubicBezTo>
                    <a:pt x="78134" y="58161"/>
                    <a:pt x="79856" y="58515"/>
                    <a:pt x="81494" y="58677"/>
                  </a:cubicBezTo>
                  <a:cubicBezTo>
                    <a:pt x="81971" y="58728"/>
                    <a:pt x="82436" y="58756"/>
                    <a:pt x="82897" y="58775"/>
                  </a:cubicBezTo>
                  <a:cubicBezTo>
                    <a:pt x="83116" y="58783"/>
                    <a:pt x="83332" y="58787"/>
                    <a:pt x="83546" y="58787"/>
                  </a:cubicBezTo>
                  <a:cubicBezTo>
                    <a:pt x="83859" y="58787"/>
                    <a:pt x="84167" y="58779"/>
                    <a:pt x="84471" y="58766"/>
                  </a:cubicBezTo>
                  <a:cubicBezTo>
                    <a:pt x="85028" y="58741"/>
                    <a:pt x="85585" y="58684"/>
                    <a:pt x="86135" y="58598"/>
                  </a:cubicBezTo>
                  <a:cubicBezTo>
                    <a:pt x="86299" y="58574"/>
                    <a:pt x="86471" y="58546"/>
                    <a:pt x="86627" y="58515"/>
                  </a:cubicBezTo>
                  <a:cubicBezTo>
                    <a:pt x="90103" y="57869"/>
                    <a:pt x="92554" y="56053"/>
                    <a:pt x="92855" y="53155"/>
                  </a:cubicBezTo>
                  <a:cubicBezTo>
                    <a:pt x="92908" y="52708"/>
                    <a:pt x="92903" y="52229"/>
                    <a:pt x="92836" y="51725"/>
                  </a:cubicBezTo>
                  <a:cubicBezTo>
                    <a:pt x="92819" y="51600"/>
                    <a:pt x="92806" y="51467"/>
                    <a:pt x="92778" y="51331"/>
                  </a:cubicBezTo>
                  <a:cubicBezTo>
                    <a:pt x="92737" y="50969"/>
                    <a:pt x="92603" y="50616"/>
                    <a:pt x="92393" y="50267"/>
                  </a:cubicBezTo>
                  <a:cubicBezTo>
                    <a:pt x="92308" y="50126"/>
                    <a:pt x="92211" y="49990"/>
                    <a:pt x="92107" y="49864"/>
                  </a:cubicBezTo>
                  <a:cubicBezTo>
                    <a:pt x="91902" y="49600"/>
                    <a:pt x="91671" y="49357"/>
                    <a:pt x="91417" y="49140"/>
                  </a:cubicBezTo>
                  <a:cubicBezTo>
                    <a:pt x="91235" y="48977"/>
                    <a:pt x="91045" y="48815"/>
                    <a:pt x="90845" y="48666"/>
                  </a:cubicBezTo>
                  <a:cubicBezTo>
                    <a:pt x="86697" y="45352"/>
                    <a:pt x="78981" y="42832"/>
                    <a:pt x="75117" y="42470"/>
                  </a:cubicBezTo>
                  <a:cubicBezTo>
                    <a:pt x="70276" y="42017"/>
                    <a:pt x="58766" y="37343"/>
                    <a:pt x="56808" y="35254"/>
                  </a:cubicBezTo>
                  <a:cubicBezTo>
                    <a:pt x="54851" y="33164"/>
                    <a:pt x="54719" y="29345"/>
                    <a:pt x="55352" y="26541"/>
                  </a:cubicBezTo>
                  <a:cubicBezTo>
                    <a:pt x="55890" y="24186"/>
                    <a:pt x="56148" y="19717"/>
                    <a:pt x="62685" y="19717"/>
                  </a:cubicBezTo>
                  <a:cubicBezTo>
                    <a:pt x="63913" y="19717"/>
                    <a:pt x="65362" y="19874"/>
                    <a:pt x="67076" y="20233"/>
                  </a:cubicBezTo>
                  <a:cubicBezTo>
                    <a:pt x="71590" y="21175"/>
                    <a:pt x="79440" y="24616"/>
                    <a:pt x="83377" y="27206"/>
                  </a:cubicBezTo>
                  <a:cubicBezTo>
                    <a:pt x="88905" y="30834"/>
                    <a:pt x="87374" y="34682"/>
                    <a:pt x="90157" y="40598"/>
                  </a:cubicBezTo>
                  <a:cubicBezTo>
                    <a:pt x="91142" y="42705"/>
                    <a:pt x="92131" y="44566"/>
                    <a:pt x="93104" y="46179"/>
                  </a:cubicBezTo>
                  <a:cubicBezTo>
                    <a:pt x="93320" y="46535"/>
                    <a:pt x="93530" y="46874"/>
                    <a:pt x="93743" y="47200"/>
                  </a:cubicBezTo>
                  <a:cubicBezTo>
                    <a:pt x="93869" y="47401"/>
                    <a:pt x="93995" y="47596"/>
                    <a:pt x="94130" y="47786"/>
                  </a:cubicBezTo>
                  <a:cubicBezTo>
                    <a:pt x="94166" y="47836"/>
                    <a:pt x="94194" y="47883"/>
                    <a:pt x="94221" y="47932"/>
                  </a:cubicBezTo>
                  <a:cubicBezTo>
                    <a:pt x="94370" y="48160"/>
                    <a:pt x="94528" y="48383"/>
                    <a:pt x="94675" y="48587"/>
                  </a:cubicBezTo>
                  <a:cubicBezTo>
                    <a:pt x="94859" y="48835"/>
                    <a:pt x="95034" y="49082"/>
                    <a:pt x="95213" y="49308"/>
                  </a:cubicBezTo>
                  <a:cubicBezTo>
                    <a:pt x="95294" y="49423"/>
                    <a:pt x="95371" y="49523"/>
                    <a:pt x="95450" y="49623"/>
                  </a:cubicBezTo>
                  <a:cubicBezTo>
                    <a:pt x="95842" y="50131"/>
                    <a:pt x="96228" y="50588"/>
                    <a:pt x="96613" y="51007"/>
                  </a:cubicBezTo>
                  <a:cubicBezTo>
                    <a:pt x="98454" y="53014"/>
                    <a:pt x="100177" y="54029"/>
                    <a:pt x="101680" y="54029"/>
                  </a:cubicBezTo>
                  <a:cubicBezTo>
                    <a:pt x="102140" y="54029"/>
                    <a:pt x="102580" y="53934"/>
                    <a:pt x="102996" y="53743"/>
                  </a:cubicBezTo>
                  <a:cubicBezTo>
                    <a:pt x="103169" y="53659"/>
                    <a:pt x="103328" y="53553"/>
                    <a:pt x="103471" y="53425"/>
                  </a:cubicBezTo>
                  <a:cubicBezTo>
                    <a:pt x="103603" y="53302"/>
                    <a:pt x="103720" y="53165"/>
                    <a:pt x="103815" y="53012"/>
                  </a:cubicBezTo>
                  <a:cubicBezTo>
                    <a:pt x="103962" y="52775"/>
                    <a:pt x="104075" y="52519"/>
                    <a:pt x="104149" y="52250"/>
                  </a:cubicBezTo>
                  <a:cubicBezTo>
                    <a:pt x="104214" y="52023"/>
                    <a:pt x="104264" y="51792"/>
                    <a:pt x="104295" y="51557"/>
                  </a:cubicBezTo>
                  <a:cubicBezTo>
                    <a:pt x="104309" y="51462"/>
                    <a:pt x="104318" y="51367"/>
                    <a:pt x="104321" y="51272"/>
                  </a:cubicBezTo>
                  <a:cubicBezTo>
                    <a:pt x="104364" y="50801"/>
                    <a:pt x="104357" y="50286"/>
                    <a:pt x="104303" y="49741"/>
                  </a:cubicBezTo>
                  <a:cubicBezTo>
                    <a:pt x="104291" y="49551"/>
                    <a:pt x="104265" y="49366"/>
                    <a:pt x="104241" y="49172"/>
                  </a:cubicBezTo>
                  <a:cubicBezTo>
                    <a:pt x="104155" y="48556"/>
                    <a:pt x="104034" y="47906"/>
                    <a:pt x="103877" y="47251"/>
                  </a:cubicBezTo>
                  <a:cubicBezTo>
                    <a:pt x="103181" y="44294"/>
                    <a:pt x="101888" y="41135"/>
                    <a:pt x="101215" y="39500"/>
                  </a:cubicBezTo>
                  <a:cubicBezTo>
                    <a:pt x="100299" y="37282"/>
                    <a:pt x="100166" y="30516"/>
                    <a:pt x="99282" y="25623"/>
                  </a:cubicBezTo>
                  <a:cubicBezTo>
                    <a:pt x="98782" y="22891"/>
                    <a:pt x="97363" y="20409"/>
                    <a:pt x="95262" y="18594"/>
                  </a:cubicBezTo>
                  <a:cubicBezTo>
                    <a:pt x="87072" y="11490"/>
                    <a:pt x="64300" y="341"/>
                    <a:pt x="5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5;p39">
              <a:extLst>
                <a:ext uri="{FF2B5EF4-FFF2-40B4-BE49-F238E27FC236}">
                  <a16:creationId xmlns:a16="http://schemas.microsoft.com/office/drawing/2014/main" id="{DC2F89AE-A563-F223-0595-39FAE13C0F74}"/>
                </a:ext>
              </a:extLst>
            </p:cNvPr>
            <p:cNvSpPr/>
            <p:nvPr/>
          </p:nvSpPr>
          <p:spPr>
            <a:xfrm>
              <a:off x="3033325" y="2386500"/>
              <a:ext cx="579475" cy="853075"/>
            </a:xfrm>
            <a:custGeom>
              <a:avLst/>
              <a:gdLst/>
              <a:ahLst/>
              <a:cxnLst/>
              <a:rect l="l" t="t" r="r" b="b"/>
              <a:pathLst>
                <a:path w="23179" h="34123" extrusionOk="0">
                  <a:moveTo>
                    <a:pt x="12158" y="0"/>
                  </a:moveTo>
                  <a:lnTo>
                    <a:pt x="2866" y="2480"/>
                  </a:lnTo>
                  <a:lnTo>
                    <a:pt x="1121" y="2947"/>
                  </a:lnTo>
                  <a:lnTo>
                    <a:pt x="1" y="3244"/>
                  </a:lnTo>
                  <a:lnTo>
                    <a:pt x="66" y="3413"/>
                  </a:lnTo>
                  <a:lnTo>
                    <a:pt x="11999" y="34122"/>
                  </a:lnTo>
                  <a:lnTo>
                    <a:pt x="23178" y="30620"/>
                  </a:lnTo>
                  <a:lnTo>
                    <a:pt x="12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6;p39">
              <a:extLst>
                <a:ext uri="{FF2B5EF4-FFF2-40B4-BE49-F238E27FC236}">
                  <a16:creationId xmlns:a16="http://schemas.microsoft.com/office/drawing/2014/main" id="{BE23E333-677A-23A3-E5B5-51A75AEE65E5}"/>
                </a:ext>
              </a:extLst>
            </p:cNvPr>
            <p:cNvSpPr/>
            <p:nvPr/>
          </p:nvSpPr>
          <p:spPr>
            <a:xfrm>
              <a:off x="3034975" y="2443050"/>
              <a:ext cx="577850" cy="796475"/>
            </a:xfrm>
            <a:custGeom>
              <a:avLst/>
              <a:gdLst/>
              <a:ahLst/>
              <a:cxnLst/>
              <a:rect l="l" t="t" r="r" b="b"/>
              <a:pathLst>
                <a:path w="23114" h="31859" extrusionOk="0">
                  <a:moveTo>
                    <a:pt x="3559" y="1"/>
                  </a:moveTo>
                  <a:cubicBezTo>
                    <a:pt x="3559" y="1"/>
                    <a:pt x="390" y="979"/>
                    <a:pt x="0" y="1152"/>
                  </a:cubicBezTo>
                  <a:lnTo>
                    <a:pt x="11935" y="31859"/>
                  </a:lnTo>
                  <a:lnTo>
                    <a:pt x="23114" y="28358"/>
                  </a:lnTo>
                  <a:lnTo>
                    <a:pt x="3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7;p39">
              <a:extLst>
                <a:ext uri="{FF2B5EF4-FFF2-40B4-BE49-F238E27FC236}">
                  <a16:creationId xmlns:a16="http://schemas.microsoft.com/office/drawing/2014/main" id="{0FE0DB20-2624-2F1C-300A-8A52F80E262D}"/>
                </a:ext>
              </a:extLst>
            </p:cNvPr>
            <p:cNvSpPr/>
            <p:nvPr/>
          </p:nvSpPr>
          <p:spPr>
            <a:xfrm>
              <a:off x="238125" y="2405250"/>
              <a:ext cx="3316050" cy="1898850"/>
            </a:xfrm>
            <a:custGeom>
              <a:avLst/>
              <a:gdLst/>
              <a:ahLst/>
              <a:cxnLst/>
              <a:rect l="l" t="t" r="r" b="b"/>
              <a:pathLst>
                <a:path w="132642" h="75954" extrusionOk="0">
                  <a:moveTo>
                    <a:pt x="114366" y="1"/>
                  </a:moveTo>
                  <a:lnTo>
                    <a:pt x="0" y="26462"/>
                  </a:lnTo>
                  <a:lnTo>
                    <a:pt x="5177" y="43750"/>
                  </a:lnTo>
                  <a:lnTo>
                    <a:pt x="15163" y="75954"/>
                  </a:lnTo>
                  <a:lnTo>
                    <a:pt x="128861" y="51514"/>
                  </a:lnTo>
                  <a:cubicBezTo>
                    <a:pt x="131264" y="51001"/>
                    <a:pt x="132642" y="48463"/>
                    <a:pt x="131766" y="46170"/>
                  </a:cubicBezTo>
                  <a:lnTo>
                    <a:pt x="120331" y="16233"/>
                  </a:lnTo>
                  <a:lnTo>
                    <a:pt x="114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8;p39">
              <a:extLst>
                <a:ext uri="{FF2B5EF4-FFF2-40B4-BE49-F238E27FC236}">
                  <a16:creationId xmlns:a16="http://schemas.microsoft.com/office/drawing/2014/main" id="{04285C03-82C7-DF6A-6991-1BC6BB4709AB}"/>
                </a:ext>
              </a:extLst>
            </p:cNvPr>
            <p:cNvSpPr/>
            <p:nvPr/>
          </p:nvSpPr>
          <p:spPr>
            <a:xfrm>
              <a:off x="3161650" y="3432600"/>
              <a:ext cx="175075" cy="163625"/>
            </a:xfrm>
            <a:custGeom>
              <a:avLst/>
              <a:gdLst/>
              <a:ahLst/>
              <a:cxnLst/>
              <a:rect l="l" t="t" r="r" b="b"/>
              <a:pathLst>
                <a:path w="7003" h="6545" extrusionOk="0">
                  <a:moveTo>
                    <a:pt x="3474" y="1"/>
                  </a:moveTo>
                  <a:cubicBezTo>
                    <a:pt x="2360" y="1"/>
                    <a:pt x="1308" y="571"/>
                    <a:pt x="703" y="1536"/>
                  </a:cubicBezTo>
                  <a:cubicBezTo>
                    <a:pt x="0" y="2656"/>
                    <a:pt x="43" y="4091"/>
                    <a:pt x="810" y="5169"/>
                  </a:cubicBezTo>
                  <a:cubicBezTo>
                    <a:pt x="1433" y="6044"/>
                    <a:pt x="2432" y="6545"/>
                    <a:pt x="3476" y="6545"/>
                  </a:cubicBezTo>
                  <a:cubicBezTo>
                    <a:pt x="3718" y="6545"/>
                    <a:pt x="3964" y="6518"/>
                    <a:pt x="4207" y="6462"/>
                  </a:cubicBezTo>
                  <a:cubicBezTo>
                    <a:pt x="5498" y="6165"/>
                    <a:pt x="6483" y="5122"/>
                    <a:pt x="6702" y="3816"/>
                  </a:cubicBezTo>
                  <a:cubicBezTo>
                    <a:pt x="7002" y="2035"/>
                    <a:pt x="5801" y="346"/>
                    <a:pt x="4021" y="47"/>
                  </a:cubicBezTo>
                  <a:cubicBezTo>
                    <a:pt x="3838" y="16"/>
                    <a:pt x="3655" y="1"/>
                    <a:pt x="3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27"/>
          <p:cNvCxnSpPr>
            <a:cxnSpLocks/>
          </p:cNvCxnSpPr>
          <p:nvPr/>
        </p:nvCxnSpPr>
        <p:spPr>
          <a:xfrm>
            <a:off x="3630450" y="2782045"/>
            <a:ext cx="788745" cy="118472"/>
          </a:xfrm>
          <a:prstGeom prst="straightConnector1">
            <a:avLst/>
          </a:prstGeom>
          <a:noFill/>
          <a:ln w="19050" cap="flat" cmpd="sng">
            <a:solidFill>
              <a:srgbClr val="434343"/>
            </a:solidFill>
            <a:prstDash val="solid"/>
            <a:round/>
            <a:headEnd type="oval" w="med" len="med"/>
            <a:tailEnd type="oval" w="med" len="med"/>
          </a:ln>
        </p:spPr>
      </p:cxnSp>
      <p:cxnSp>
        <p:nvCxnSpPr>
          <p:cNvPr id="887" name="Google Shape;887;p27"/>
          <p:cNvCxnSpPr>
            <a:cxnSpLocks/>
          </p:cNvCxnSpPr>
          <p:nvPr/>
        </p:nvCxnSpPr>
        <p:spPr>
          <a:xfrm flipV="1">
            <a:off x="4436459" y="3359833"/>
            <a:ext cx="164158" cy="678110"/>
          </a:xfrm>
          <a:prstGeom prst="straightConnector1">
            <a:avLst/>
          </a:prstGeom>
          <a:noFill/>
          <a:ln w="19050" cap="flat" cmpd="sng">
            <a:solidFill>
              <a:srgbClr val="434343"/>
            </a:solidFill>
            <a:prstDash val="solid"/>
            <a:round/>
            <a:headEnd type="oval" w="med" len="med"/>
            <a:tailEnd type="oval" w="med" len="med"/>
          </a:ln>
        </p:spPr>
      </p:cxnSp>
      <p:cxnSp>
        <p:nvCxnSpPr>
          <p:cNvPr id="889" name="Google Shape;887;p27">
            <a:extLst>
              <a:ext uri="{FF2B5EF4-FFF2-40B4-BE49-F238E27FC236}">
                <a16:creationId xmlns:a16="http://schemas.microsoft.com/office/drawing/2014/main" id="{188C9DD8-504A-AF59-09A7-85929112A236}"/>
              </a:ext>
            </a:extLst>
          </p:cNvPr>
          <p:cNvCxnSpPr>
            <a:cxnSpLocks/>
          </p:cNvCxnSpPr>
          <p:nvPr/>
        </p:nvCxnSpPr>
        <p:spPr>
          <a:xfrm>
            <a:off x="5005793" y="3017396"/>
            <a:ext cx="744426" cy="82881"/>
          </a:xfrm>
          <a:prstGeom prst="straightConnector1">
            <a:avLst/>
          </a:prstGeom>
          <a:noFill/>
          <a:ln w="19050" cap="flat" cmpd="sng">
            <a:solidFill>
              <a:srgbClr val="434343"/>
            </a:solidFill>
            <a:prstDash val="solid"/>
            <a:round/>
            <a:headEnd type="oval" w="med" len="med"/>
            <a:tailEnd type="oval" w="med" len="med"/>
          </a:ln>
        </p:spPr>
      </p:cxnSp>
      <p:sp>
        <p:nvSpPr>
          <p:cNvPr id="892" name="Google Shape;189;p19">
            <a:extLst>
              <a:ext uri="{FF2B5EF4-FFF2-40B4-BE49-F238E27FC236}">
                <a16:creationId xmlns:a16="http://schemas.microsoft.com/office/drawing/2014/main" id="{06EC20DF-9A82-E17A-45BB-E50BE92ADABF}"/>
              </a:ext>
            </a:extLst>
          </p:cNvPr>
          <p:cNvSpPr txBox="1">
            <a:spLocks/>
          </p:cNvSpPr>
          <p:nvPr/>
        </p:nvSpPr>
        <p:spPr>
          <a:xfrm>
            <a:off x="656192" y="1151576"/>
            <a:ext cx="3406875" cy="5592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r>
              <a:rPr lang="en-US" dirty="0"/>
              <a:t>An article published by Investopedia explains how key factors mentioned below drive the Real Estate Market.</a:t>
            </a:r>
          </a:p>
        </p:txBody>
      </p:sp>
      <p:sp>
        <p:nvSpPr>
          <p:cNvPr id="901" name="Google Shape;847;p27">
            <a:extLst>
              <a:ext uri="{FF2B5EF4-FFF2-40B4-BE49-F238E27FC236}">
                <a16:creationId xmlns:a16="http://schemas.microsoft.com/office/drawing/2014/main" id="{9F7B00DB-ADFA-432F-2850-6E685565C44F}"/>
              </a:ext>
            </a:extLst>
          </p:cNvPr>
          <p:cNvSpPr/>
          <p:nvPr/>
        </p:nvSpPr>
        <p:spPr>
          <a:xfrm>
            <a:off x="2868736" y="2409256"/>
            <a:ext cx="657300" cy="6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836;p27">
            <a:extLst>
              <a:ext uri="{FF2B5EF4-FFF2-40B4-BE49-F238E27FC236}">
                <a16:creationId xmlns:a16="http://schemas.microsoft.com/office/drawing/2014/main" id="{454180DE-0EB3-E102-0E4A-2B7DED9A01D8}"/>
              </a:ext>
            </a:extLst>
          </p:cNvPr>
          <p:cNvSpPr txBox="1"/>
          <p:nvPr/>
        </p:nvSpPr>
        <p:spPr>
          <a:xfrm>
            <a:off x="4915363" y="4114301"/>
            <a:ext cx="3274908" cy="7404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GOVERNMENT POLICIES and SUBSIDIES</a:t>
            </a:r>
            <a:endParaRPr sz="1200" dirty="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Tax credits, deductions, and subsidies are some of the ways the government can temporarily boost demand for real estate.</a:t>
            </a:r>
            <a:endParaRPr sz="1100" dirty="0">
              <a:solidFill>
                <a:srgbClr val="434343"/>
              </a:solidFill>
              <a:latin typeface="EB Garamond"/>
              <a:ea typeface="EB Garamond"/>
              <a:cs typeface="EB Garamond"/>
              <a:sym typeface="EB Garamond"/>
            </a:endParaRPr>
          </a:p>
        </p:txBody>
      </p:sp>
      <p:grpSp>
        <p:nvGrpSpPr>
          <p:cNvPr id="906" name="Google Shape;9602;p52">
            <a:extLst>
              <a:ext uri="{FF2B5EF4-FFF2-40B4-BE49-F238E27FC236}">
                <a16:creationId xmlns:a16="http://schemas.microsoft.com/office/drawing/2014/main" id="{4F6E18AC-9F6D-2F8E-57B1-BCDBFB775E79}"/>
              </a:ext>
            </a:extLst>
          </p:cNvPr>
          <p:cNvGrpSpPr/>
          <p:nvPr/>
        </p:nvGrpSpPr>
        <p:grpSpPr>
          <a:xfrm>
            <a:off x="5346493" y="1693953"/>
            <a:ext cx="322151" cy="322374"/>
            <a:chOff x="4206763" y="2450951"/>
            <a:chExt cx="322151" cy="322374"/>
          </a:xfrm>
          <a:solidFill>
            <a:schemeClr val="bg2">
              <a:lumMod val="75000"/>
            </a:schemeClr>
          </a:solidFill>
        </p:grpSpPr>
        <p:sp>
          <p:nvSpPr>
            <p:cNvPr id="907" name="Google Shape;9603;p52">
              <a:extLst>
                <a:ext uri="{FF2B5EF4-FFF2-40B4-BE49-F238E27FC236}">
                  <a16:creationId xmlns:a16="http://schemas.microsoft.com/office/drawing/2014/main" id="{EF6FE1FD-5FA3-D426-450E-056B9B47DA53}"/>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604;p52">
              <a:extLst>
                <a:ext uri="{FF2B5EF4-FFF2-40B4-BE49-F238E27FC236}">
                  <a16:creationId xmlns:a16="http://schemas.microsoft.com/office/drawing/2014/main" id="{25D4354F-49D6-0D9B-5FC1-3D2207EBB926}"/>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354;p52">
            <a:extLst>
              <a:ext uri="{FF2B5EF4-FFF2-40B4-BE49-F238E27FC236}">
                <a16:creationId xmlns:a16="http://schemas.microsoft.com/office/drawing/2014/main" id="{D461CB8A-F5A8-03BE-8A3F-E923A2E16823}"/>
              </a:ext>
            </a:extLst>
          </p:cNvPr>
          <p:cNvGrpSpPr/>
          <p:nvPr/>
        </p:nvGrpSpPr>
        <p:grpSpPr>
          <a:xfrm>
            <a:off x="3015908" y="2595149"/>
            <a:ext cx="367255" cy="269855"/>
            <a:chOff x="1306445" y="3397829"/>
            <a:chExt cx="367255" cy="269855"/>
          </a:xfrm>
          <a:solidFill>
            <a:schemeClr val="bg2">
              <a:lumMod val="75000"/>
            </a:schemeClr>
          </a:solidFill>
        </p:grpSpPr>
        <p:sp>
          <p:nvSpPr>
            <p:cNvPr id="910" name="Google Shape;9355;p52">
              <a:extLst>
                <a:ext uri="{FF2B5EF4-FFF2-40B4-BE49-F238E27FC236}">
                  <a16:creationId xmlns:a16="http://schemas.microsoft.com/office/drawing/2014/main" id="{CF621E06-3F57-5015-1D68-EF2B485D8B4F}"/>
                </a:ext>
              </a:extLst>
            </p:cNvPr>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356;p52">
              <a:extLst>
                <a:ext uri="{FF2B5EF4-FFF2-40B4-BE49-F238E27FC236}">
                  <a16:creationId xmlns:a16="http://schemas.microsoft.com/office/drawing/2014/main" id="{B38861E3-DD50-1AAC-6736-6CF94CC834D1}"/>
                </a:ext>
              </a:extLst>
            </p:cNvPr>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357;p52">
              <a:extLst>
                <a:ext uri="{FF2B5EF4-FFF2-40B4-BE49-F238E27FC236}">
                  <a16:creationId xmlns:a16="http://schemas.microsoft.com/office/drawing/2014/main" id="{D87FCE1D-B3CB-1C5A-D01D-F4403C629036}"/>
                </a:ext>
              </a:extLst>
            </p:cNvPr>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358;p52">
              <a:extLst>
                <a:ext uri="{FF2B5EF4-FFF2-40B4-BE49-F238E27FC236}">
                  <a16:creationId xmlns:a16="http://schemas.microsoft.com/office/drawing/2014/main" id="{494D798B-5B51-1D28-7C8F-70F92F2563C4}"/>
                </a:ext>
              </a:extLst>
            </p:cNvPr>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359;p52">
              <a:extLst>
                <a:ext uri="{FF2B5EF4-FFF2-40B4-BE49-F238E27FC236}">
                  <a16:creationId xmlns:a16="http://schemas.microsoft.com/office/drawing/2014/main" id="{5C8D61FB-15B8-E835-8144-0C247C620880}"/>
                </a:ext>
              </a:extLst>
            </p:cNvPr>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360;p52">
              <a:extLst>
                <a:ext uri="{FF2B5EF4-FFF2-40B4-BE49-F238E27FC236}">
                  <a16:creationId xmlns:a16="http://schemas.microsoft.com/office/drawing/2014/main" id="{1A672297-0FA8-B68D-9430-01E903F7366E}"/>
                </a:ext>
              </a:extLst>
            </p:cNvPr>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294;p51">
            <a:extLst>
              <a:ext uri="{FF2B5EF4-FFF2-40B4-BE49-F238E27FC236}">
                <a16:creationId xmlns:a16="http://schemas.microsoft.com/office/drawing/2014/main" id="{3157148A-4D5C-FC17-DEEA-3AB3423FDCD9}"/>
              </a:ext>
            </a:extLst>
          </p:cNvPr>
          <p:cNvSpPr/>
          <p:nvPr/>
        </p:nvSpPr>
        <p:spPr>
          <a:xfrm>
            <a:off x="5996527" y="2960434"/>
            <a:ext cx="357408" cy="357408"/>
          </a:xfrm>
          <a:custGeom>
            <a:avLst/>
            <a:gdLst/>
            <a:ahLst/>
            <a:cxnLst/>
            <a:rect l="l" t="t" r="r" b="b"/>
            <a:pathLst>
              <a:path w="11169" h="11169" extrusionOk="0">
                <a:moveTo>
                  <a:pt x="5585" y="382"/>
                </a:moveTo>
                <a:cubicBezTo>
                  <a:pt x="6990" y="382"/>
                  <a:pt x="8311" y="930"/>
                  <a:pt x="9311" y="1906"/>
                </a:cubicBezTo>
                <a:cubicBezTo>
                  <a:pt x="10300" y="2906"/>
                  <a:pt x="10835" y="4216"/>
                  <a:pt x="10835" y="5633"/>
                </a:cubicBezTo>
                <a:cubicBezTo>
                  <a:pt x="10835" y="7002"/>
                  <a:pt x="10288" y="8311"/>
                  <a:pt x="9311" y="9312"/>
                </a:cubicBezTo>
                <a:cubicBezTo>
                  <a:pt x="8311" y="10300"/>
                  <a:pt x="7002" y="10836"/>
                  <a:pt x="5585" y="10836"/>
                </a:cubicBezTo>
                <a:cubicBezTo>
                  <a:pt x="4192" y="10836"/>
                  <a:pt x="2858" y="10288"/>
                  <a:pt x="1870" y="9312"/>
                </a:cubicBezTo>
                <a:cubicBezTo>
                  <a:pt x="870" y="8311"/>
                  <a:pt x="334" y="7002"/>
                  <a:pt x="334" y="5585"/>
                </a:cubicBezTo>
                <a:cubicBezTo>
                  <a:pt x="334" y="4192"/>
                  <a:pt x="882" y="2858"/>
                  <a:pt x="1870" y="1870"/>
                </a:cubicBezTo>
                <a:cubicBezTo>
                  <a:pt x="1953" y="1775"/>
                  <a:pt x="2061" y="1668"/>
                  <a:pt x="2168" y="1596"/>
                </a:cubicBezTo>
                <a:lnTo>
                  <a:pt x="2418" y="2001"/>
                </a:lnTo>
                <a:cubicBezTo>
                  <a:pt x="2465" y="2073"/>
                  <a:pt x="2489" y="2180"/>
                  <a:pt x="2465" y="2263"/>
                </a:cubicBezTo>
                <a:lnTo>
                  <a:pt x="2168" y="3537"/>
                </a:lnTo>
                <a:cubicBezTo>
                  <a:pt x="2120" y="3692"/>
                  <a:pt x="2180" y="3870"/>
                  <a:pt x="2299" y="4013"/>
                </a:cubicBezTo>
                <a:lnTo>
                  <a:pt x="3489" y="5228"/>
                </a:lnTo>
                <a:cubicBezTo>
                  <a:pt x="3586" y="5335"/>
                  <a:pt x="3721" y="5384"/>
                  <a:pt x="3869" y="5384"/>
                </a:cubicBezTo>
                <a:cubicBezTo>
                  <a:pt x="3885" y="5384"/>
                  <a:pt x="3901" y="5384"/>
                  <a:pt x="3918" y="5382"/>
                </a:cubicBezTo>
                <a:lnTo>
                  <a:pt x="4811" y="5275"/>
                </a:lnTo>
                <a:lnTo>
                  <a:pt x="5692" y="6014"/>
                </a:lnTo>
                <a:lnTo>
                  <a:pt x="5418" y="6752"/>
                </a:lnTo>
                <a:cubicBezTo>
                  <a:pt x="5406" y="6787"/>
                  <a:pt x="5406" y="6847"/>
                  <a:pt x="5442" y="6883"/>
                </a:cubicBezTo>
                <a:lnTo>
                  <a:pt x="5573" y="7109"/>
                </a:lnTo>
                <a:cubicBezTo>
                  <a:pt x="5606" y="7158"/>
                  <a:pt x="5661" y="7185"/>
                  <a:pt x="5720" y="7185"/>
                </a:cubicBezTo>
                <a:cubicBezTo>
                  <a:pt x="5746" y="7185"/>
                  <a:pt x="5773" y="7179"/>
                  <a:pt x="5799" y="7168"/>
                </a:cubicBezTo>
                <a:cubicBezTo>
                  <a:pt x="5871" y="7121"/>
                  <a:pt x="5894" y="7014"/>
                  <a:pt x="5859" y="6942"/>
                </a:cubicBezTo>
                <a:lnTo>
                  <a:pt x="5763" y="6787"/>
                </a:lnTo>
                <a:lnTo>
                  <a:pt x="6133" y="5799"/>
                </a:lnTo>
                <a:lnTo>
                  <a:pt x="7621" y="6002"/>
                </a:lnTo>
                <a:lnTo>
                  <a:pt x="8930" y="6930"/>
                </a:lnTo>
                <a:cubicBezTo>
                  <a:pt x="8978" y="6954"/>
                  <a:pt x="9014" y="7002"/>
                  <a:pt x="9014" y="7061"/>
                </a:cubicBezTo>
                <a:cubicBezTo>
                  <a:pt x="9014" y="7121"/>
                  <a:pt x="8990" y="7168"/>
                  <a:pt x="8966" y="7204"/>
                </a:cubicBezTo>
                <a:lnTo>
                  <a:pt x="6466" y="10169"/>
                </a:lnTo>
                <a:lnTo>
                  <a:pt x="6454" y="10169"/>
                </a:lnTo>
                <a:lnTo>
                  <a:pt x="6275" y="10038"/>
                </a:lnTo>
                <a:lnTo>
                  <a:pt x="6275" y="10026"/>
                </a:lnTo>
                <a:lnTo>
                  <a:pt x="6597" y="8264"/>
                </a:lnTo>
                <a:cubicBezTo>
                  <a:pt x="6597" y="8216"/>
                  <a:pt x="6597" y="8192"/>
                  <a:pt x="6585" y="8145"/>
                </a:cubicBezTo>
                <a:lnTo>
                  <a:pt x="6192" y="7502"/>
                </a:lnTo>
                <a:cubicBezTo>
                  <a:pt x="6167" y="7452"/>
                  <a:pt x="6109" y="7426"/>
                  <a:pt x="6051" y="7426"/>
                </a:cubicBezTo>
                <a:cubicBezTo>
                  <a:pt x="6025" y="7426"/>
                  <a:pt x="6000" y="7431"/>
                  <a:pt x="5978" y="7442"/>
                </a:cubicBezTo>
                <a:cubicBezTo>
                  <a:pt x="5894" y="7490"/>
                  <a:pt x="5871" y="7597"/>
                  <a:pt x="5918" y="7668"/>
                </a:cubicBezTo>
                <a:lnTo>
                  <a:pt x="6275" y="8264"/>
                </a:lnTo>
                <a:lnTo>
                  <a:pt x="5954" y="9966"/>
                </a:lnTo>
                <a:cubicBezTo>
                  <a:pt x="5930" y="10097"/>
                  <a:pt x="5990" y="10216"/>
                  <a:pt x="6097" y="10300"/>
                </a:cubicBezTo>
                <a:lnTo>
                  <a:pt x="6275" y="10443"/>
                </a:lnTo>
                <a:cubicBezTo>
                  <a:pt x="6335" y="10478"/>
                  <a:pt x="6406" y="10502"/>
                  <a:pt x="6466" y="10502"/>
                </a:cubicBezTo>
                <a:cubicBezTo>
                  <a:pt x="6573" y="10502"/>
                  <a:pt x="6656" y="10455"/>
                  <a:pt x="6716" y="10383"/>
                </a:cubicBezTo>
                <a:lnTo>
                  <a:pt x="9216" y="7418"/>
                </a:lnTo>
                <a:cubicBezTo>
                  <a:pt x="9311" y="7311"/>
                  <a:pt x="9347" y="7168"/>
                  <a:pt x="9335" y="7014"/>
                </a:cubicBezTo>
                <a:cubicBezTo>
                  <a:pt x="9323" y="6871"/>
                  <a:pt x="9228" y="6752"/>
                  <a:pt x="9133" y="6656"/>
                </a:cubicBezTo>
                <a:lnTo>
                  <a:pt x="7787" y="5716"/>
                </a:lnTo>
                <a:cubicBezTo>
                  <a:pt x="7776" y="5704"/>
                  <a:pt x="7740" y="5692"/>
                  <a:pt x="7716" y="5692"/>
                </a:cubicBezTo>
                <a:lnTo>
                  <a:pt x="6049" y="5454"/>
                </a:lnTo>
                <a:cubicBezTo>
                  <a:pt x="6040" y="5452"/>
                  <a:pt x="6031" y="5452"/>
                  <a:pt x="6022" y="5452"/>
                </a:cubicBezTo>
                <a:cubicBezTo>
                  <a:pt x="5958" y="5452"/>
                  <a:pt x="5891" y="5488"/>
                  <a:pt x="5871" y="5561"/>
                </a:cubicBezTo>
                <a:lnTo>
                  <a:pt x="5811" y="5704"/>
                </a:lnTo>
                <a:lnTo>
                  <a:pt x="4966" y="4990"/>
                </a:lnTo>
                <a:cubicBezTo>
                  <a:pt x="4930" y="4966"/>
                  <a:pt x="4882" y="4942"/>
                  <a:pt x="4847" y="4942"/>
                </a:cubicBezTo>
                <a:lnTo>
                  <a:pt x="4216" y="5025"/>
                </a:lnTo>
                <a:lnTo>
                  <a:pt x="4192" y="4466"/>
                </a:lnTo>
                <a:cubicBezTo>
                  <a:pt x="4192" y="4382"/>
                  <a:pt x="4251" y="4287"/>
                  <a:pt x="4335" y="4275"/>
                </a:cubicBezTo>
                <a:lnTo>
                  <a:pt x="5466" y="4097"/>
                </a:lnTo>
                <a:lnTo>
                  <a:pt x="5478" y="4501"/>
                </a:lnTo>
                <a:cubicBezTo>
                  <a:pt x="5478" y="4585"/>
                  <a:pt x="5561" y="4668"/>
                  <a:pt x="5644" y="4668"/>
                </a:cubicBezTo>
                <a:cubicBezTo>
                  <a:pt x="5740" y="4668"/>
                  <a:pt x="5811" y="4585"/>
                  <a:pt x="5811" y="4501"/>
                </a:cubicBezTo>
                <a:lnTo>
                  <a:pt x="5799" y="3978"/>
                </a:lnTo>
                <a:lnTo>
                  <a:pt x="6454" y="3239"/>
                </a:lnTo>
                <a:cubicBezTo>
                  <a:pt x="6514" y="3156"/>
                  <a:pt x="6514" y="3073"/>
                  <a:pt x="6430" y="3001"/>
                </a:cubicBezTo>
                <a:cubicBezTo>
                  <a:pt x="6396" y="2973"/>
                  <a:pt x="6359" y="2958"/>
                  <a:pt x="6321" y="2958"/>
                </a:cubicBezTo>
                <a:cubicBezTo>
                  <a:pt x="6279" y="2958"/>
                  <a:pt x="6236" y="2976"/>
                  <a:pt x="6192" y="3013"/>
                </a:cubicBezTo>
                <a:lnTo>
                  <a:pt x="5525" y="3775"/>
                </a:lnTo>
                <a:lnTo>
                  <a:pt x="4275" y="3978"/>
                </a:lnTo>
                <a:cubicBezTo>
                  <a:pt x="4025" y="4025"/>
                  <a:pt x="3835" y="4251"/>
                  <a:pt x="3847" y="4513"/>
                </a:cubicBezTo>
                <a:lnTo>
                  <a:pt x="3870" y="5085"/>
                </a:lnTo>
                <a:lnTo>
                  <a:pt x="3858" y="5085"/>
                </a:lnTo>
                <a:cubicBezTo>
                  <a:pt x="3799" y="5085"/>
                  <a:pt x="3739" y="5061"/>
                  <a:pt x="3716" y="5025"/>
                </a:cubicBezTo>
                <a:lnTo>
                  <a:pt x="2525" y="3799"/>
                </a:lnTo>
                <a:cubicBezTo>
                  <a:pt x="2477" y="3751"/>
                  <a:pt x="2465" y="3692"/>
                  <a:pt x="2477" y="3620"/>
                </a:cubicBezTo>
                <a:lnTo>
                  <a:pt x="2775" y="2358"/>
                </a:lnTo>
                <a:cubicBezTo>
                  <a:pt x="2823" y="2180"/>
                  <a:pt x="2787" y="1989"/>
                  <a:pt x="2680" y="1834"/>
                </a:cubicBezTo>
                <a:lnTo>
                  <a:pt x="2418" y="1406"/>
                </a:lnTo>
                <a:cubicBezTo>
                  <a:pt x="2668" y="1215"/>
                  <a:pt x="2954" y="1037"/>
                  <a:pt x="3239" y="894"/>
                </a:cubicBezTo>
                <a:lnTo>
                  <a:pt x="3454" y="1251"/>
                </a:lnTo>
                <a:cubicBezTo>
                  <a:pt x="3485" y="1306"/>
                  <a:pt x="3536" y="1330"/>
                  <a:pt x="3588" y="1330"/>
                </a:cubicBezTo>
                <a:cubicBezTo>
                  <a:pt x="3616" y="1330"/>
                  <a:pt x="3643" y="1323"/>
                  <a:pt x="3668" y="1311"/>
                </a:cubicBezTo>
                <a:lnTo>
                  <a:pt x="4442" y="989"/>
                </a:lnTo>
                <a:lnTo>
                  <a:pt x="5168" y="953"/>
                </a:lnTo>
                <a:cubicBezTo>
                  <a:pt x="5216" y="953"/>
                  <a:pt x="5228" y="977"/>
                  <a:pt x="5240" y="989"/>
                </a:cubicBezTo>
                <a:cubicBezTo>
                  <a:pt x="5263" y="1001"/>
                  <a:pt x="5275" y="1013"/>
                  <a:pt x="5275" y="1061"/>
                </a:cubicBezTo>
                <a:cubicBezTo>
                  <a:pt x="5275" y="1096"/>
                  <a:pt x="5240" y="1120"/>
                  <a:pt x="5228" y="1132"/>
                </a:cubicBezTo>
                <a:lnTo>
                  <a:pt x="4585" y="1453"/>
                </a:lnTo>
                <a:cubicBezTo>
                  <a:pt x="4525" y="1477"/>
                  <a:pt x="4501" y="1525"/>
                  <a:pt x="4501" y="1596"/>
                </a:cubicBezTo>
                <a:cubicBezTo>
                  <a:pt x="4501" y="1668"/>
                  <a:pt x="4525" y="1715"/>
                  <a:pt x="4585" y="1751"/>
                </a:cubicBezTo>
                <a:lnTo>
                  <a:pt x="5621" y="2346"/>
                </a:lnTo>
                <a:cubicBezTo>
                  <a:pt x="5641" y="2360"/>
                  <a:pt x="5666" y="2366"/>
                  <a:pt x="5693" y="2366"/>
                </a:cubicBezTo>
                <a:cubicBezTo>
                  <a:pt x="5712" y="2366"/>
                  <a:pt x="5732" y="2363"/>
                  <a:pt x="5752" y="2358"/>
                </a:cubicBezTo>
                <a:cubicBezTo>
                  <a:pt x="5799" y="2346"/>
                  <a:pt x="5823" y="2311"/>
                  <a:pt x="5859" y="2263"/>
                </a:cubicBezTo>
                <a:lnTo>
                  <a:pt x="6109" y="1608"/>
                </a:lnTo>
                <a:lnTo>
                  <a:pt x="7240" y="2311"/>
                </a:lnTo>
                <a:lnTo>
                  <a:pt x="7240" y="2323"/>
                </a:lnTo>
                <a:cubicBezTo>
                  <a:pt x="7240" y="2323"/>
                  <a:pt x="7240" y="2346"/>
                  <a:pt x="7228" y="2346"/>
                </a:cubicBezTo>
                <a:lnTo>
                  <a:pt x="6716" y="2501"/>
                </a:lnTo>
                <a:cubicBezTo>
                  <a:pt x="6633" y="2537"/>
                  <a:pt x="6585" y="2620"/>
                  <a:pt x="6609" y="2715"/>
                </a:cubicBezTo>
                <a:cubicBezTo>
                  <a:pt x="6644" y="2787"/>
                  <a:pt x="6704" y="2835"/>
                  <a:pt x="6764" y="2835"/>
                </a:cubicBezTo>
                <a:cubicBezTo>
                  <a:pt x="6775" y="2835"/>
                  <a:pt x="6787" y="2835"/>
                  <a:pt x="6811" y="2823"/>
                </a:cubicBezTo>
                <a:lnTo>
                  <a:pt x="7311" y="2656"/>
                </a:lnTo>
                <a:cubicBezTo>
                  <a:pt x="7430" y="2608"/>
                  <a:pt x="7526" y="2501"/>
                  <a:pt x="7537" y="2370"/>
                </a:cubicBezTo>
                <a:cubicBezTo>
                  <a:pt x="7549" y="2239"/>
                  <a:pt x="7490" y="2120"/>
                  <a:pt x="7371" y="2049"/>
                </a:cubicBezTo>
                <a:lnTo>
                  <a:pt x="6073" y="1239"/>
                </a:lnTo>
                <a:cubicBezTo>
                  <a:pt x="6052" y="1225"/>
                  <a:pt x="6027" y="1219"/>
                  <a:pt x="6000" y="1219"/>
                </a:cubicBezTo>
                <a:cubicBezTo>
                  <a:pt x="5981" y="1219"/>
                  <a:pt x="5962" y="1222"/>
                  <a:pt x="5942" y="1227"/>
                </a:cubicBezTo>
                <a:cubicBezTo>
                  <a:pt x="5894" y="1239"/>
                  <a:pt x="5859" y="1275"/>
                  <a:pt x="5835" y="1311"/>
                </a:cubicBezTo>
                <a:lnTo>
                  <a:pt x="5585" y="1965"/>
                </a:lnTo>
                <a:lnTo>
                  <a:pt x="4990" y="1632"/>
                </a:lnTo>
                <a:lnTo>
                  <a:pt x="5347" y="1453"/>
                </a:lnTo>
                <a:cubicBezTo>
                  <a:pt x="5478" y="1394"/>
                  <a:pt x="5561" y="1275"/>
                  <a:pt x="5585" y="1120"/>
                </a:cubicBezTo>
                <a:cubicBezTo>
                  <a:pt x="5597" y="1001"/>
                  <a:pt x="5561" y="882"/>
                  <a:pt x="5478" y="775"/>
                </a:cubicBezTo>
                <a:cubicBezTo>
                  <a:pt x="5394" y="691"/>
                  <a:pt x="5275" y="644"/>
                  <a:pt x="5156" y="644"/>
                </a:cubicBezTo>
                <a:lnTo>
                  <a:pt x="4394" y="680"/>
                </a:lnTo>
                <a:cubicBezTo>
                  <a:pt x="4382" y="680"/>
                  <a:pt x="4347" y="680"/>
                  <a:pt x="4335" y="691"/>
                </a:cubicBezTo>
                <a:lnTo>
                  <a:pt x="3668" y="977"/>
                </a:lnTo>
                <a:lnTo>
                  <a:pt x="3549" y="775"/>
                </a:lnTo>
                <a:cubicBezTo>
                  <a:pt x="4192" y="513"/>
                  <a:pt x="4870" y="382"/>
                  <a:pt x="5585" y="382"/>
                </a:cubicBezTo>
                <a:close/>
                <a:moveTo>
                  <a:pt x="5585" y="1"/>
                </a:moveTo>
                <a:cubicBezTo>
                  <a:pt x="4097" y="1"/>
                  <a:pt x="2704" y="584"/>
                  <a:pt x="1644" y="1644"/>
                </a:cubicBezTo>
                <a:cubicBezTo>
                  <a:pt x="584" y="2704"/>
                  <a:pt x="1" y="4097"/>
                  <a:pt x="1" y="5585"/>
                </a:cubicBezTo>
                <a:cubicBezTo>
                  <a:pt x="1" y="7073"/>
                  <a:pt x="584" y="8478"/>
                  <a:pt x="1644" y="9526"/>
                </a:cubicBezTo>
                <a:cubicBezTo>
                  <a:pt x="2704" y="10586"/>
                  <a:pt x="4097" y="11169"/>
                  <a:pt x="5585" y="11169"/>
                </a:cubicBezTo>
                <a:cubicBezTo>
                  <a:pt x="7073" y="11169"/>
                  <a:pt x="8478" y="10586"/>
                  <a:pt x="9526" y="9526"/>
                </a:cubicBezTo>
                <a:cubicBezTo>
                  <a:pt x="10585" y="8478"/>
                  <a:pt x="11169" y="7073"/>
                  <a:pt x="11169" y="5585"/>
                </a:cubicBezTo>
                <a:cubicBezTo>
                  <a:pt x="11169" y="4097"/>
                  <a:pt x="10585" y="2692"/>
                  <a:pt x="9526" y="1644"/>
                </a:cubicBezTo>
                <a:cubicBezTo>
                  <a:pt x="8478" y="584"/>
                  <a:pt x="7073" y="1"/>
                  <a:pt x="5585" y="1"/>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861;p52">
            <a:extLst>
              <a:ext uri="{FF2B5EF4-FFF2-40B4-BE49-F238E27FC236}">
                <a16:creationId xmlns:a16="http://schemas.microsoft.com/office/drawing/2014/main" id="{EC5A3334-A96A-2E71-7938-9B35CC55646A}"/>
              </a:ext>
            </a:extLst>
          </p:cNvPr>
          <p:cNvGrpSpPr/>
          <p:nvPr/>
        </p:nvGrpSpPr>
        <p:grpSpPr>
          <a:xfrm>
            <a:off x="4168151" y="4292627"/>
            <a:ext cx="359679" cy="321833"/>
            <a:chOff x="4670239" y="1541599"/>
            <a:chExt cx="359679" cy="321833"/>
          </a:xfrm>
          <a:solidFill>
            <a:schemeClr val="bg2">
              <a:lumMod val="75000"/>
            </a:schemeClr>
          </a:solidFill>
        </p:grpSpPr>
        <p:sp>
          <p:nvSpPr>
            <p:cNvPr id="918" name="Google Shape;9862;p52">
              <a:extLst>
                <a:ext uri="{FF2B5EF4-FFF2-40B4-BE49-F238E27FC236}">
                  <a16:creationId xmlns:a16="http://schemas.microsoft.com/office/drawing/2014/main" id="{48E91D01-9DA0-1E51-20EA-D16C3BF8CC4A}"/>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863;p52">
              <a:extLst>
                <a:ext uri="{FF2B5EF4-FFF2-40B4-BE49-F238E27FC236}">
                  <a16:creationId xmlns:a16="http://schemas.microsoft.com/office/drawing/2014/main" id="{436E3A0B-5B2B-1CDA-AE78-E9AD794E1B53}"/>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864;p52">
              <a:extLst>
                <a:ext uri="{FF2B5EF4-FFF2-40B4-BE49-F238E27FC236}">
                  <a16:creationId xmlns:a16="http://schemas.microsoft.com/office/drawing/2014/main" id="{799C61F5-6EE2-208D-381F-0AAE25B5E1B9}"/>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865;p52">
              <a:extLst>
                <a:ext uri="{FF2B5EF4-FFF2-40B4-BE49-F238E27FC236}">
                  <a16:creationId xmlns:a16="http://schemas.microsoft.com/office/drawing/2014/main" id="{AF43715A-3BDA-E917-21E4-807E87873ED7}"/>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866;p52">
              <a:extLst>
                <a:ext uri="{FF2B5EF4-FFF2-40B4-BE49-F238E27FC236}">
                  <a16:creationId xmlns:a16="http://schemas.microsoft.com/office/drawing/2014/main" id="{FC843E78-CA17-CC53-B6EA-AA8340F84BAE}"/>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cxnSp>
        <p:nvCxnSpPr>
          <p:cNvPr id="1263" name="Google Shape;1263;p35"/>
          <p:cNvCxnSpPr>
            <a:cxnSpLocks/>
          </p:cNvCxnSpPr>
          <p:nvPr/>
        </p:nvCxnSpPr>
        <p:spPr>
          <a:xfrm flipV="1">
            <a:off x="1144762" y="2118525"/>
            <a:ext cx="1741289" cy="2987"/>
          </a:xfrm>
          <a:prstGeom prst="straightConnector1">
            <a:avLst/>
          </a:prstGeom>
          <a:noFill/>
          <a:ln w="9525" cap="flat" cmpd="sng">
            <a:solidFill>
              <a:srgbClr val="434343"/>
            </a:solidFill>
            <a:prstDash val="dot"/>
            <a:round/>
            <a:headEnd type="none" w="med" len="med"/>
            <a:tailEnd type="none" w="med" len="med"/>
          </a:ln>
        </p:spPr>
      </p:cxnSp>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Median Sales Price of homes sold in the United States</a:t>
            </a:r>
            <a:endParaRPr dirty="0"/>
          </a:p>
        </p:txBody>
      </p:sp>
      <p:cxnSp>
        <p:nvCxnSpPr>
          <p:cNvPr id="1260" name="Google Shape;1260;p35"/>
          <p:cNvCxnSpPr>
            <a:cxnSpLocks/>
          </p:cNvCxnSpPr>
          <p:nvPr/>
        </p:nvCxnSpPr>
        <p:spPr>
          <a:xfrm flipV="1">
            <a:off x="1140201" y="2914679"/>
            <a:ext cx="1773207" cy="13616"/>
          </a:xfrm>
          <a:prstGeom prst="straightConnector1">
            <a:avLst/>
          </a:prstGeom>
          <a:noFill/>
          <a:ln w="9525" cap="flat" cmpd="sng">
            <a:solidFill>
              <a:srgbClr val="434343"/>
            </a:solidFill>
            <a:prstDash val="dot"/>
            <a:round/>
            <a:headEnd type="none" w="med" len="med"/>
            <a:tailEnd type="none" w="med" len="med"/>
          </a:ln>
        </p:spPr>
      </p:cxnSp>
      <p:cxnSp>
        <p:nvCxnSpPr>
          <p:cNvPr id="1261" name="Google Shape;1261;p35"/>
          <p:cNvCxnSpPr>
            <a:cxnSpLocks/>
          </p:cNvCxnSpPr>
          <p:nvPr/>
        </p:nvCxnSpPr>
        <p:spPr>
          <a:xfrm>
            <a:off x="1170527" y="5070250"/>
            <a:ext cx="1713122" cy="0"/>
          </a:xfrm>
          <a:prstGeom prst="straightConnector1">
            <a:avLst/>
          </a:prstGeom>
          <a:noFill/>
          <a:ln w="9525" cap="flat" cmpd="sng">
            <a:solidFill>
              <a:srgbClr val="434343"/>
            </a:solidFill>
            <a:prstDash val="dot"/>
            <a:round/>
            <a:headEnd type="none" w="med" len="med"/>
            <a:tailEnd type="none" w="med" len="med"/>
          </a:ln>
        </p:spPr>
      </p:cxnSp>
      <p:cxnSp>
        <p:nvCxnSpPr>
          <p:cNvPr id="1262" name="Google Shape;1262;p35"/>
          <p:cNvCxnSpPr>
            <a:cxnSpLocks/>
          </p:cNvCxnSpPr>
          <p:nvPr/>
        </p:nvCxnSpPr>
        <p:spPr>
          <a:xfrm flipV="1">
            <a:off x="1155365" y="2375700"/>
            <a:ext cx="1728284" cy="9526"/>
          </a:xfrm>
          <a:prstGeom prst="straightConnector1">
            <a:avLst/>
          </a:prstGeom>
          <a:noFill/>
          <a:ln w="9525" cap="flat" cmpd="sng">
            <a:solidFill>
              <a:srgbClr val="434343"/>
            </a:solidFill>
            <a:prstDash val="dot"/>
            <a:round/>
            <a:headEnd type="none" w="med" len="med"/>
            <a:tailEnd type="none" w="med" len="med"/>
          </a:ln>
        </p:spPr>
      </p:cxnSp>
      <p:cxnSp>
        <p:nvCxnSpPr>
          <p:cNvPr id="1264" name="Google Shape;1264;p35"/>
          <p:cNvCxnSpPr>
            <a:cxnSpLocks/>
          </p:cNvCxnSpPr>
          <p:nvPr/>
        </p:nvCxnSpPr>
        <p:spPr>
          <a:xfrm>
            <a:off x="1170527" y="1353600"/>
            <a:ext cx="1715524" cy="0"/>
          </a:xfrm>
          <a:prstGeom prst="straightConnector1">
            <a:avLst/>
          </a:prstGeom>
          <a:noFill/>
          <a:ln w="9525" cap="flat" cmpd="sng">
            <a:solidFill>
              <a:srgbClr val="434343"/>
            </a:solidFill>
            <a:prstDash val="dot"/>
            <a:round/>
            <a:headEnd type="none" w="med" len="med"/>
            <a:tailEnd type="none" w="med" len="med"/>
          </a:ln>
        </p:spPr>
      </p:cxnSp>
      <p:cxnSp>
        <p:nvCxnSpPr>
          <p:cNvPr id="1265" name="Google Shape;1265;p35"/>
          <p:cNvCxnSpPr/>
          <p:nvPr/>
        </p:nvCxnSpPr>
        <p:spPr>
          <a:xfrm rot="10800000">
            <a:off x="1140202" y="1334750"/>
            <a:ext cx="0" cy="3759900"/>
          </a:xfrm>
          <a:prstGeom prst="straightConnector1">
            <a:avLst/>
          </a:prstGeom>
          <a:noFill/>
          <a:ln w="28575" cap="flat" cmpd="sng">
            <a:solidFill>
              <a:schemeClr val="accent1"/>
            </a:solidFill>
            <a:prstDash val="solid"/>
            <a:round/>
            <a:headEnd type="oval" w="med" len="med"/>
            <a:tailEnd type="oval" w="med" len="med"/>
          </a:ln>
        </p:spPr>
      </p:cxnSp>
      <p:sp>
        <p:nvSpPr>
          <p:cNvPr id="1266" name="Google Shape;1266;p35"/>
          <p:cNvSpPr txBox="1"/>
          <p:nvPr/>
        </p:nvSpPr>
        <p:spPr>
          <a:xfrm>
            <a:off x="2635436" y="1163005"/>
            <a:ext cx="1208991" cy="4002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$436,800</a:t>
            </a:r>
            <a:endParaRPr sz="1100" dirty="0">
              <a:solidFill>
                <a:srgbClr val="434343"/>
              </a:solidFill>
              <a:latin typeface="Montserrat ExtraBold"/>
              <a:ea typeface="Montserrat ExtraBold"/>
              <a:cs typeface="Montserrat ExtraBold"/>
              <a:sym typeface="Montserrat ExtraBold"/>
            </a:endParaRPr>
          </a:p>
        </p:txBody>
      </p:sp>
      <p:sp>
        <p:nvSpPr>
          <p:cNvPr id="1267" name="Google Shape;1267;p35"/>
          <p:cNvSpPr txBox="1"/>
          <p:nvPr/>
        </p:nvSpPr>
        <p:spPr>
          <a:xfrm>
            <a:off x="590577" y="1191307"/>
            <a:ext cx="529132" cy="26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2023</a:t>
            </a:r>
            <a:endParaRPr sz="1100" dirty="0">
              <a:solidFill>
                <a:srgbClr val="434343"/>
              </a:solidFill>
              <a:latin typeface="EB Garamond"/>
              <a:ea typeface="EB Garamond"/>
              <a:cs typeface="EB Garamond"/>
              <a:sym typeface="EB Garamond"/>
            </a:endParaRPr>
          </a:p>
        </p:txBody>
      </p:sp>
      <p:cxnSp>
        <p:nvCxnSpPr>
          <p:cNvPr id="1268" name="Google Shape;1268;p35"/>
          <p:cNvCxnSpPr/>
          <p:nvPr/>
        </p:nvCxnSpPr>
        <p:spPr>
          <a:xfrm rot="10800000">
            <a:off x="2886052" y="1334550"/>
            <a:ext cx="0" cy="793500"/>
          </a:xfrm>
          <a:prstGeom prst="straightConnector1">
            <a:avLst/>
          </a:prstGeom>
          <a:noFill/>
          <a:ln w="28575" cap="flat" cmpd="sng">
            <a:solidFill>
              <a:schemeClr val="accent3"/>
            </a:solidFill>
            <a:prstDash val="solid"/>
            <a:round/>
            <a:headEnd type="oval" w="med" len="med"/>
            <a:tailEnd type="oval" w="med" len="med"/>
          </a:ln>
        </p:spPr>
      </p:cxnSp>
      <p:cxnSp>
        <p:nvCxnSpPr>
          <p:cNvPr id="1269" name="Google Shape;1269;p35"/>
          <p:cNvCxnSpPr/>
          <p:nvPr/>
        </p:nvCxnSpPr>
        <p:spPr>
          <a:xfrm rot="10800000">
            <a:off x="2886052" y="2118525"/>
            <a:ext cx="0" cy="266700"/>
          </a:xfrm>
          <a:prstGeom prst="straightConnector1">
            <a:avLst/>
          </a:prstGeom>
          <a:noFill/>
          <a:ln w="28575" cap="flat" cmpd="sng">
            <a:solidFill>
              <a:schemeClr val="accent5"/>
            </a:solidFill>
            <a:prstDash val="solid"/>
            <a:round/>
            <a:headEnd type="oval" w="med" len="med"/>
            <a:tailEnd type="oval" w="med" len="med"/>
          </a:ln>
        </p:spPr>
      </p:cxnSp>
      <p:cxnSp>
        <p:nvCxnSpPr>
          <p:cNvPr id="1270" name="Google Shape;1270;p35"/>
          <p:cNvCxnSpPr/>
          <p:nvPr/>
        </p:nvCxnSpPr>
        <p:spPr>
          <a:xfrm rot="10800000">
            <a:off x="2886127" y="2387975"/>
            <a:ext cx="1200" cy="517800"/>
          </a:xfrm>
          <a:prstGeom prst="straightConnector1">
            <a:avLst/>
          </a:prstGeom>
          <a:noFill/>
          <a:ln w="28575" cap="flat" cmpd="sng">
            <a:solidFill>
              <a:schemeClr val="accent3"/>
            </a:solidFill>
            <a:prstDash val="solid"/>
            <a:round/>
            <a:headEnd type="oval" w="med" len="med"/>
            <a:tailEnd type="oval" w="med" len="med"/>
          </a:ln>
        </p:spPr>
      </p:cxnSp>
      <p:cxnSp>
        <p:nvCxnSpPr>
          <p:cNvPr id="1271" name="Google Shape;1271;p35"/>
          <p:cNvCxnSpPr/>
          <p:nvPr/>
        </p:nvCxnSpPr>
        <p:spPr>
          <a:xfrm rot="10800000" flipH="1">
            <a:off x="2886052" y="2896125"/>
            <a:ext cx="1200" cy="2194200"/>
          </a:xfrm>
          <a:prstGeom prst="straightConnector1">
            <a:avLst/>
          </a:prstGeom>
          <a:noFill/>
          <a:ln w="28575" cap="flat" cmpd="sng">
            <a:solidFill>
              <a:schemeClr val="accent5"/>
            </a:solidFill>
            <a:prstDash val="solid"/>
            <a:round/>
            <a:headEnd type="oval" w="med" len="med"/>
            <a:tailEnd type="oval" w="med" len="med"/>
          </a:ln>
        </p:spPr>
      </p:cxnSp>
      <p:grpSp>
        <p:nvGrpSpPr>
          <p:cNvPr id="1274" name="Google Shape;1274;p35"/>
          <p:cNvGrpSpPr/>
          <p:nvPr/>
        </p:nvGrpSpPr>
        <p:grpSpPr>
          <a:xfrm>
            <a:off x="1228620" y="1334888"/>
            <a:ext cx="1528997" cy="3754401"/>
            <a:chOff x="3656224" y="1334888"/>
            <a:chExt cx="1831559" cy="3754401"/>
          </a:xfrm>
        </p:grpSpPr>
        <p:grpSp>
          <p:nvGrpSpPr>
            <p:cNvPr id="1275" name="Google Shape;1275;p35"/>
            <p:cNvGrpSpPr/>
            <p:nvPr/>
          </p:nvGrpSpPr>
          <p:grpSpPr>
            <a:xfrm>
              <a:off x="3656224" y="1334888"/>
              <a:ext cx="1831559" cy="3754401"/>
              <a:chOff x="2532225" y="238175"/>
              <a:chExt cx="2554475" cy="5237725"/>
            </a:xfrm>
          </p:grpSpPr>
          <p:sp>
            <p:nvSpPr>
              <p:cNvPr id="1276" name="Google Shape;1276;p35"/>
              <p:cNvSpPr/>
              <p:nvPr/>
            </p:nvSpPr>
            <p:spPr>
              <a:xfrm>
                <a:off x="3165386" y="2483274"/>
                <a:ext cx="1288150" cy="2945714"/>
              </a:xfrm>
              <a:custGeom>
                <a:avLst/>
                <a:gdLst/>
                <a:ahLst/>
                <a:cxnLst/>
                <a:rect l="l" t="t" r="r" b="b"/>
                <a:pathLst>
                  <a:path w="51526" h="132006" extrusionOk="0">
                    <a:moveTo>
                      <a:pt x="50943" y="0"/>
                    </a:moveTo>
                    <a:cubicBezTo>
                      <a:pt x="50942" y="0"/>
                      <a:pt x="50940" y="0"/>
                      <a:pt x="50939" y="0"/>
                    </a:cubicBezTo>
                    <a:lnTo>
                      <a:pt x="590" y="0"/>
                    </a:lnTo>
                    <a:cubicBezTo>
                      <a:pt x="265" y="0"/>
                      <a:pt x="0" y="262"/>
                      <a:pt x="0" y="587"/>
                    </a:cubicBezTo>
                    <a:lnTo>
                      <a:pt x="0" y="132005"/>
                    </a:lnTo>
                    <a:lnTo>
                      <a:pt x="51526" y="132005"/>
                    </a:lnTo>
                    <a:lnTo>
                      <a:pt x="51526" y="587"/>
                    </a:lnTo>
                    <a:cubicBezTo>
                      <a:pt x="51526" y="264"/>
                      <a:pt x="51266" y="0"/>
                      <a:pt x="50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5"/>
              <p:cNvSpPr/>
              <p:nvPr/>
            </p:nvSpPr>
            <p:spPr>
              <a:xfrm>
                <a:off x="3319186" y="1674192"/>
                <a:ext cx="980575" cy="809091"/>
              </a:xfrm>
              <a:custGeom>
                <a:avLst/>
                <a:gdLst/>
                <a:ahLst/>
                <a:cxnLst/>
                <a:rect l="l" t="t" r="r" b="b"/>
                <a:pathLst>
                  <a:path w="39223" h="18190" extrusionOk="0">
                    <a:moveTo>
                      <a:pt x="481" y="0"/>
                    </a:moveTo>
                    <a:cubicBezTo>
                      <a:pt x="214" y="0"/>
                      <a:pt x="0" y="217"/>
                      <a:pt x="0" y="481"/>
                    </a:cubicBezTo>
                    <a:lnTo>
                      <a:pt x="0" y="18189"/>
                    </a:lnTo>
                    <a:lnTo>
                      <a:pt x="39222" y="18189"/>
                    </a:lnTo>
                    <a:lnTo>
                      <a:pt x="39222" y="481"/>
                    </a:lnTo>
                    <a:cubicBezTo>
                      <a:pt x="39222" y="217"/>
                      <a:pt x="39006" y="0"/>
                      <a:pt x="38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5"/>
              <p:cNvSpPr/>
              <p:nvPr/>
            </p:nvSpPr>
            <p:spPr>
              <a:xfrm>
                <a:off x="3376850" y="1431925"/>
                <a:ext cx="865200" cy="242300"/>
              </a:xfrm>
              <a:custGeom>
                <a:avLst/>
                <a:gdLst/>
                <a:ahLst/>
                <a:cxnLst/>
                <a:rect l="l" t="t" r="r" b="b"/>
                <a:pathLst>
                  <a:path w="34608" h="9692" extrusionOk="0">
                    <a:moveTo>
                      <a:pt x="525" y="1"/>
                    </a:moveTo>
                    <a:cubicBezTo>
                      <a:pt x="235" y="1"/>
                      <a:pt x="1" y="236"/>
                      <a:pt x="1" y="523"/>
                    </a:cubicBezTo>
                    <a:lnTo>
                      <a:pt x="1" y="9691"/>
                    </a:lnTo>
                    <a:lnTo>
                      <a:pt x="34608" y="9691"/>
                    </a:lnTo>
                    <a:lnTo>
                      <a:pt x="34608" y="523"/>
                    </a:lnTo>
                    <a:cubicBezTo>
                      <a:pt x="34608" y="236"/>
                      <a:pt x="34373" y="1"/>
                      <a:pt x="34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5"/>
              <p:cNvSpPr/>
              <p:nvPr/>
            </p:nvSpPr>
            <p:spPr>
              <a:xfrm>
                <a:off x="3468175" y="1335775"/>
                <a:ext cx="682550" cy="96175"/>
              </a:xfrm>
              <a:custGeom>
                <a:avLst/>
                <a:gdLst/>
                <a:ahLst/>
                <a:cxnLst/>
                <a:rect l="l" t="t" r="r" b="b"/>
                <a:pathLst>
                  <a:path w="27302" h="3847" extrusionOk="0">
                    <a:moveTo>
                      <a:pt x="357" y="1"/>
                    </a:moveTo>
                    <a:cubicBezTo>
                      <a:pt x="159" y="1"/>
                      <a:pt x="0" y="162"/>
                      <a:pt x="0" y="357"/>
                    </a:cubicBezTo>
                    <a:lnTo>
                      <a:pt x="0" y="3847"/>
                    </a:lnTo>
                    <a:lnTo>
                      <a:pt x="27302" y="3847"/>
                    </a:lnTo>
                    <a:lnTo>
                      <a:pt x="27302" y="357"/>
                    </a:lnTo>
                    <a:cubicBezTo>
                      <a:pt x="27302" y="159"/>
                      <a:pt x="27143" y="1"/>
                      <a:pt x="2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5"/>
              <p:cNvSpPr/>
              <p:nvPr/>
            </p:nvSpPr>
            <p:spPr>
              <a:xfrm>
                <a:off x="3660425" y="634075"/>
                <a:ext cx="298050" cy="701725"/>
              </a:xfrm>
              <a:custGeom>
                <a:avLst/>
                <a:gdLst/>
                <a:ahLst/>
                <a:cxnLst/>
                <a:rect l="l" t="t" r="r" b="b"/>
                <a:pathLst>
                  <a:path w="11922" h="28069" extrusionOk="0">
                    <a:moveTo>
                      <a:pt x="344" y="1"/>
                    </a:moveTo>
                    <a:cubicBezTo>
                      <a:pt x="155" y="1"/>
                      <a:pt x="1" y="153"/>
                      <a:pt x="1" y="341"/>
                    </a:cubicBezTo>
                    <a:lnTo>
                      <a:pt x="1" y="28069"/>
                    </a:lnTo>
                    <a:lnTo>
                      <a:pt x="11922" y="28069"/>
                    </a:lnTo>
                    <a:lnTo>
                      <a:pt x="11922" y="341"/>
                    </a:lnTo>
                    <a:cubicBezTo>
                      <a:pt x="11922" y="153"/>
                      <a:pt x="11770" y="1"/>
                      <a:pt x="11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5"/>
              <p:cNvSpPr/>
              <p:nvPr/>
            </p:nvSpPr>
            <p:spPr>
              <a:xfrm>
                <a:off x="3612375" y="682125"/>
                <a:ext cx="394150" cy="67300"/>
              </a:xfrm>
              <a:custGeom>
                <a:avLst/>
                <a:gdLst/>
                <a:ahLst/>
                <a:cxnLst/>
                <a:rect l="l" t="t" r="r" b="b"/>
                <a:pathLst>
                  <a:path w="15766" h="2692" extrusionOk="0">
                    <a:moveTo>
                      <a:pt x="339" y="1"/>
                    </a:moveTo>
                    <a:cubicBezTo>
                      <a:pt x="153" y="1"/>
                      <a:pt x="1" y="150"/>
                      <a:pt x="1" y="339"/>
                    </a:cubicBezTo>
                    <a:lnTo>
                      <a:pt x="1" y="2353"/>
                    </a:lnTo>
                    <a:cubicBezTo>
                      <a:pt x="1" y="2542"/>
                      <a:pt x="153" y="2691"/>
                      <a:pt x="339" y="2691"/>
                    </a:cubicBezTo>
                    <a:lnTo>
                      <a:pt x="15427" y="2691"/>
                    </a:lnTo>
                    <a:cubicBezTo>
                      <a:pt x="15616" y="2691"/>
                      <a:pt x="15766" y="2542"/>
                      <a:pt x="15766" y="2353"/>
                    </a:cubicBezTo>
                    <a:lnTo>
                      <a:pt x="15766" y="339"/>
                    </a:lnTo>
                    <a:cubicBezTo>
                      <a:pt x="15766" y="150"/>
                      <a:pt x="15616" y="1"/>
                      <a:pt x="15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5"/>
              <p:cNvSpPr/>
              <p:nvPr/>
            </p:nvSpPr>
            <p:spPr>
              <a:xfrm>
                <a:off x="3785425" y="278325"/>
                <a:ext cx="48075" cy="355725"/>
              </a:xfrm>
              <a:custGeom>
                <a:avLst/>
                <a:gdLst/>
                <a:ahLst/>
                <a:cxnLst/>
                <a:rect l="l" t="t" r="r" b="b"/>
                <a:pathLst>
                  <a:path w="1923" h="14229" extrusionOk="0">
                    <a:moveTo>
                      <a:pt x="0" y="1"/>
                    </a:moveTo>
                    <a:lnTo>
                      <a:pt x="0" y="14228"/>
                    </a:lnTo>
                    <a:lnTo>
                      <a:pt x="1922" y="14228"/>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5"/>
              <p:cNvSpPr/>
              <p:nvPr/>
            </p:nvSpPr>
            <p:spPr>
              <a:xfrm>
                <a:off x="3884275" y="2561950"/>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5"/>
              <p:cNvSpPr/>
              <p:nvPr/>
            </p:nvSpPr>
            <p:spPr>
              <a:xfrm>
                <a:off x="4017675" y="2561950"/>
                <a:ext cx="99000" cy="103650"/>
              </a:xfrm>
              <a:custGeom>
                <a:avLst/>
                <a:gdLst/>
                <a:ahLst/>
                <a:cxnLst/>
                <a:rect l="l" t="t" r="r" b="b"/>
                <a:pathLst>
                  <a:path w="3960" h="4146" extrusionOk="0">
                    <a:moveTo>
                      <a:pt x="0" y="0"/>
                    </a:moveTo>
                    <a:lnTo>
                      <a:pt x="0" y="4146"/>
                    </a:lnTo>
                    <a:lnTo>
                      <a:pt x="3959" y="4146"/>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5"/>
              <p:cNvSpPr/>
              <p:nvPr/>
            </p:nvSpPr>
            <p:spPr>
              <a:xfrm>
                <a:off x="4151050" y="2561950"/>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5"/>
              <p:cNvSpPr/>
              <p:nvPr/>
            </p:nvSpPr>
            <p:spPr>
              <a:xfrm>
                <a:off x="4284375" y="2561950"/>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5"/>
              <p:cNvSpPr/>
              <p:nvPr/>
            </p:nvSpPr>
            <p:spPr>
              <a:xfrm>
                <a:off x="3255150" y="2561950"/>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5"/>
              <p:cNvSpPr/>
              <p:nvPr/>
            </p:nvSpPr>
            <p:spPr>
              <a:xfrm>
                <a:off x="3388475" y="2561950"/>
                <a:ext cx="99000" cy="103650"/>
              </a:xfrm>
              <a:custGeom>
                <a:avLst/>
                <a:gdLst/>
                <a:ahLst/>
                <a:cxnLst/>
                <a:rect l="l" t="t" r="r" b="b"/>
                <a:pathLst>
                  <a:path w="3960" h="4146" extrusionOk="0">
                    <a:moveTo>
                      <a:pt x="0" y="0"/>
                    </a:moveTo>
                    <a:lnTo>
                      <a:pt x="0"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5"/>
              <p:cNvSpPr/>
              <p:nvPr/>
            </p:nvSpPr>
            <p:spPr>
              <a:xfrm>
                <a:off x="3521875" y="2561950"/>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5"/>
              <p:cNvSpPr/>
              <p:nvPr/>
            </p:nvSpPr>
            <p:spPr>
              <a:xfrm>
                <a:off x="3655250" y="2561950"/>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5"/>
              <p:cNvSpPr/>
              <p:nvPr/>
            </p:nvSpPr>
            <p:spPr>
              <a:xfrm>
                <a:off x="3884275" y="2740850"/>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5"/>
              <p:cNvSpPr/>
              <p:nvPr/>
            </p:nvSpPr>
            <p:spPr>
              <a:xfrm>
                <a:off x="4017675" y="2740850"/>
                <a:ext cx="99000" cy="103650"/>
              </a:xfrm>
              <a:custGeom>
                <a:avLst/>
                <a:gdLst/>
                <a:ahLst/>
                <a:cxnLst/>
                <a:rect l="l" t="t" r="r" b="b"/>
                <a:pathLst>
                  <a:path w="3960" h="4146" extrusionOk="0">
                    <a:moveTo>
                      <a:pt x="0" y="0"/>
                    </a:moveTo>
                    <a:lnTo>
                      <a:pt x="0" y="4146"/>
                    </a:lnTo>
                    <a:lnTo>
                      <a:pt x="3959" y="4146"/>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5"/>
              <p:cNvSpPr/>
              <p:nvPr/>
            </p:nvSpPr>
            <p:spPr>
              <a:xfrm>
                <a:off x="4151050" y="2740850"/>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5"/>
              <p:cNvSpPr/>
              <p:nvPr/>
            </p:nvSpPr>
            <p:spPr>
              <a:xfrm>
                <a:off x="4284375" y="2740850"/>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5"/>
              <p:cNvSpPr/>
              <p:nvPr/>
            </p:nvSpPr>
            <p:spPr>
              <a:xfrm>
                <a:off x="3255150" y="2740850"/>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3388475" y="2740850"/>
                <a:ext cx="99000" cy="103650"/>
              </a:xfrm>
              <a:custGeom>
                <a:avLst/>
                <a:gdLst/>
                <a:ahLst/>
                <a:cxnLst/>
                <a:rect l="l" t="t" r="r" b="b"/>
                <a:pathLst>
                  <a:path w="3960" h="4146" extrusionOk="0">
                    <a:moveTo>
                      <a:pt x="0" y="0"/>
                    </a:moveTo>
                    <a:lnTo>
                      <a:pt x="0"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3521875" y="2740850"/>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5"/>
              <p:cNvSpPr/>
              <p:nvPr/>
            </p:nvSpPr>
            <p:spPr>
              <a:xfrm>
                <a:off x="3655250" y="2740850"/>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5"/>
              <p:cNvSpPr/>
              <p:nvPr/>
            </p:nvSpPr>
            <p:spPr>
              <a:xfrm>
                <a:off x="3884275" y="2919750"/>
                <a:ext cx="99000" cy="103600"/>
              </a:xfrm>
              <a:custGeom>
                <a:avLst/>
                <a:gdLst/>
                <a:ahLst/>
                <a:cxnLst/>
                <a:rect l="l" t="t" r="r" b="b"/>
                <a:pathLst>
                  <a:path w="3960" h="4144" extrusionOk="0">
                    <a:moveTo>
                      <a:pt x="1" y="1"/>
                    </a:moveTo>
                    <a:lnTo>
                      <a:pt x="1"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4017675" y="2919750"/>
                <a:ext cx="99000" cy="103600"/>
              </a:xfrm>
              <a:custGeom>
                <a:avLst/>
                <a:gdLst/>
                <a:ahLst/>
                <a:cxnLst/>
                <a:rect l="l" t="t" r="r" b="b"/>
                <a:pathLst>
                  <a:path w="3960" h="4144" extrusionOk="0">
                    <a:moveTo>
                      <a:pt x="0" y="1"/>
                    </a:moveTo>
                    <a:lnTo>
                      <a:pt x="0" y="4144"/>
                    </a:lnTo>
                    <a:lnTo>
                      <a:pt x="3959" y="4144"/>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5"/>
              <p:cNvSpPr/>
              <p:nvPr/>
            </p:nvSpPr>
            <p:spPr>
              <a:xfrm>
                <a:off x="4151050" y="2919750"/>
                <a:ext cx="98950" cy="103600"/>
              </a:xfrm>
              <a:custGeom>
                <a:avLst/>
                <a:gdLst/>
                <a:ahLst/>
                <a:cxnLst/>
                <a:rect l="l" t="t" r="r" b="b"/>
                <a:pathLst>
                  <a:path w="3958" h="4144" extrusionOk="0">
                    <a:moveTo>
                      <a:pt x="1" y="1"/>
                    </a:moveTo>
                    <a:lnTo>
                      <a:pt x="1"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5"/>
              <p:cNvSpPr/>
              <p:nvPr/>
            </p:nvSpPr>
            <p:spPr>
              <a:xfrm>
                <a:off x="4284375" y="2919750"/>
                <a:ext cx="99000" cy="103600"/>
              </a:xfrm>
              <a:custGeom>
                <a:avLst/>
                <a:gdLst/>
                <a:ahLst/>
                <a:cxnLst/>
                <a:rect l="l" t="t" r="r" b="b"/>
                <a:pathLst>
                  <a:path w="3960" h="4144" extrusionOk="0">
                    <a:moveTo>
                      <a:pt x="1" y="1"/>
                    </a:moveTo>
                    <a:lnTo>
                      <a:pt x="1"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5"/>
              <p:cNvSpPr/>
              <p:nvPr/>
            </p:nvSpPr>
            <p:spPr>
              <a:xfrm>
                <a:off x="3255150" y="2919750"/>
                <a:ext cx="98925" cy="103600"/>
              </a:xfrm>
              <a:custGeom>
                <a:avLst/>
                <a:gdLst/>
                <a:ahLst/>
                <a:cxnLst/>
                <a:rect l="l" t="t" r="r" b="b"/>
                <a:pathLst>
                  <a:path w="3957" h="4144" extrusionOk="0">
                    <a:moveTo>
                      <a:pt x="0" y="1"/>
                    </a:moveTo>
                    <a:lnTo>
                      <a:pt x="0"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5"/>
              <p:cNvSpPr/>
              <p:nvPr/>
            </p:nvSpPr>
            <p:spPr>
              <a:xfrm>
                <a:off x="3388475" y="2919750"/>
                <a:ext cx="99000" cy="103600"/>
              </a:xfrm>
              <a:custGeom>
                <a:avLst/>
                <a:gdLst/>
                <a:ahLst/>
                <a:cxnLst/>
                <a:rect l="l" t="t" r="r" b="b"/>
                <a:pathLst>
                  <a:path w="3960" h="4144" extrusionOk="0">
                    <a:moveTo>
                      <a:pt x="0" y="1"/>
                    </a:moveTo>
                    <a:lnTo>
                      <a:pt x="0"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3521875" y="2919750"/>
                <a:ext cx="98925" cy="103600"/>
              </a:xfrm>
              <a:custGeom>
                <a:avLst/>
                <a:gdLst/>
                <a:ahLst/>
                <a:cxnLst/>
                <a:rect l="l" t="t" r="r" b="b"/>
                <a:pathLst>
                  <a:path w="3957" h="4144" extrusionOk="0">
                    <a:moveTo>
                      <a:pt x="0" y="1"/>
                    </a:moveTo>
                    <a:lnTo>
                      <a:pt x="0"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3655250" y="2919750"/>
                <a:ext cx="98950" cy="103600"/>
              </a:xfrm>
              <a:custGeom>
                <a:avLst/>
                <a:gdLst/>
                <a:ahLst/>
                <a:cxnLst/>
                <a:rect l="l" t="t" r="r" b="b"/>
                <a:pathLst>
                  <a:path w="3958" h="4144" extrusionOk="0">
                    <a:moveTo>
                      <a:pt x="1" y="1"/>
                    </a:moveTo>
                    <a:lnTo>
                      <a:pt x="1"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3884275" y="3098650"/>
                <a:ext cx="99000" cy="103600"/>
              </a:xfrm>
              <a:custGeom>
                <a:avLst/>
                <a:gdLst/>
                <a:ahLst/>
                <a:cxnLst/>
                <a:rect l="l" t="t" r="r" b="b"/>
                <a:pathLst>
                  <a:path w="3960" h="4144" extrusionOk="0">
                    <a:moveTo>
                      <a:pt x="1" y="1"/>
                    </a:moveTo>
                    <a:lnTo>
                      <a:pt x="1"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4017675" y="3098650"/>
                <a:ext cx="99000" cy="103600"/>
              </a:xfrm>
              <a:custGeom>
                <a:avLst/>
                <a:gdLst/>
                <a:ahLst/>
                <a:cxnLst/>
                <a:rect l="l" t="t" r="r" b="b"/>
                <a:pathLst>
                  <a:path w="3960" h="4144" extrusionOk="0">
                    <a:moveTo>
                      <a:pt x="0" y="1"/>
                    </a:moveTo>
                    <a:lnTo>
                      <a:pt x="0" y="4144"/>
                    </a:lnTo>
                    <a:lnTo>
                      <a:pt x="3959" y="4144"/>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4151050" y="3098650"/>
                <a:ext cx="98950" cy="103600"/>
              </a:xfrm>
              <a:custGeom>
                <a:avLst/>
                <a:gdLst/>
                <a:ahLst/>
                <a:cxnLst/>
                <a:rect l="l" t="t" r="r" b="b"/>
                <a:pathLst>
                  <a:path w="3958" h="4144" extrusionOk="0">
                    <a:moveTo>
                      <a:pt x="1" y="1"/>
                    </a:moveTo>
                    <a:lnTo>
                      <a:pt x="1"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4284375" y="3098650"/>
                <a:ext cx="99000" cy="103600"/>
              </a:xfrm>
              <a:custGeom>
                <a:avLst/>
                <a:gdLst/>
                <a:ahLst/>
                <a:cxnLst/>
                <a:rect l="l" t="t" r="r" b="b"/>
                <a:pathLst>
                  <a:path w="3960" h="4144" extrusionOk="0">
                    <a:moveTo>
                      <a:pt x="1" y="1"/>
                    </a:moveTo>
                    <a:lnTo>
                      <a:pt x="1"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3255150" y="3098650"/>
                <a:ext cx="98925" cy="103600"/>
              </a:xfrm>
              <a:custGeom>
                <a:avLst/>
                <a:gdLst/>
                <a:ahLst/>
                <a:cxnLst/>
                <a:rect l="l" t="t" r="r" b="b"/>
                <a:pathLst>
                  <a:path w="3957" h="4144" extrusionOk="0">
                    <a:moveTo>
                      <a:pt x="0" y="1"/>
                    </a:moveTo>
                    <a:lnTo>
                      <a:pt x="0"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3388475" y="3098650"/>
                <a:ext cx="99000" cy="103600"/>
              </a:xfrm>
              <a:custGeom>
                <a:avLst/>
                <a:gdLst/>
                <a:ahLst/>
                <a:cxnLst/>
                <a:rect l="l" t="t" r="r" b="b"/>
                <a:pathLst>
                  <a:path w="3960" h="4144" extrusionOk="0">
                    <a:moveTo>
                      <a:pt x="0" y="1"/>
                    </a:moveTo>
                    <a:lnTo>
                      <a:pt x="0"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5"/>
              <p:cNvSpPr/>
              <p:nvPr/>
            </p:nvSpPr>
            <p:spPr>
              <a:xfrm>
                <a:off x="3521875" y="3098650"/>
                <a:ext cx="98925" cy="103600"/>
              </a:xfrm>
              <a:custGeom>
                <a:avLst/>
                <a:gdLst/>
                <a:ahLst/>
                <a:cxnLst/>
                <a:rect l="l" t="t" r="r" b="b"/>
                <a:pathLst>
                  <a:path w="3957" h="4144" extrusionOk="0">
                    <a:moveTo>
                      <a:pt x="0" y="1"/>
                    </a:moveTo>
                    <a:lnTo>
                      <a:pt x="0"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3655250" y="3098650"/>
                <a:ext cx="98950" cy="103600"/>
              </a:xfrm>
              <a:custGeom>
                <a:avLst/>
                <a:gdLst/>
                <a:ahLst/>
                <a:cxnLst/>
                <a:rect l="l" t="t" r="r" b="b"/>
                <a:pathLst>
                  <a:path w="3958" h="4144" extrusionOk="0">
                    <a:moveTo>
                      <a:pt x="1" y="1"/>
                    </a:moveTo>
                    <a:lnTo>
                      <a:pt x="1"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3884275" y="3277500"/>
                <a:ext cx="99000" cy="103675"/>
              </a:xfrm>
              <a:custGeom>
                <a:avLst/>
                <a:gdLst/>
                <a:ahLst/>
                <a:cxnLst/>
                <a:rect l="l" t="t" r="r" b="b"/>
                <a:pathLst>
                  <a:path w="3960" h="4147" extrusionOk="0">
                    <a:moveTo>
                      <a:pt x="1" y="1"/>
                    </a:moveTo>
                    <a:lnTo>
                      <a:pt x="1"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4017675" y="3277500"/>
                <a:ext cx="99000" cy="103675"/>
              </a:xfrm>
              <a:custGeom>
                <a:avLst/>
                <a:gdLst/>
                <a:ahLst/>
                <a:cxnLst/>
                <a:rect l="l" t="t" r="r" b="b"/>
                <a:pathLst>
                  <a:path w="3960" h="4147" extrusionOk="0">
                    <a:moveTo>
                      <a:pt x="0" y="1"/>
                    </a:moveTo>
                    <a:lnTo>
                      <a:pt x="0" y="4146"/>
                    </a:lnTo>
                    <a:lnTo>
                      <a:pt x="3959" y="4146"/>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4151050" y="3277500"/>
                <a:ext cx="98950" cy="103675"/>
              </a:xfrm>
              <a:custGeom>
                <a:avLst/>
                <a:gdLst/>
                <a:ahLst/>
                <a:cxnLst/>
                <a:rect l="l" t="t" r="r" b="b"/>
                <a:pathLst>
                  <a:path w="3958" h="4147" extrusionOk="0">
                    <a:moveTo>
                      <a:pt x="1" y="1"/>
                    </a:moveTo>
                    <a:lnTo>
                      <a:pt x="1"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4284375" y="3277500"/>
                <a:ext cx="99000" cy="103675"/>
              </a:xfrm>
              <a:custGeom>
                <a:avLst/>
                <a:gdLst/>
                <a:ahLst/>
                <a:cxnLst/>
                <a:rect l="l" t="t" r="r" b="b"/>
                <a:pathLst>
                  <a:path w="3960" h="4147" extrusionOk="0">
                    <a:moveTo>
                      <a:pt x="1" y="1"/>
                    </a:moveTo>
                    <a:lnTo>
                      <a:pt x="1"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3255150" y="3277500"/>
                <a:ext cx="98925" cy="103675"/>
              </a:xfrm>
              <a:custGeom>
                <a:avLst/>
                <a:gdLst/>
                <a:ahLst/>
                <a:cxnLst/>
                <a:rect l="l" t="t" r="r" b="b"/>
                <a:pathLst>
                  <a:path w="3957" h="4147" extrusionOk="0">
                    <a:moveTo>
                      <a:pt x="0" y="1"/>
                    </a:moveTo>
                    <a:lnTo>
                      <a:pt x="0"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3388475" y="3277500"/>
                <a:ext cx="99000" cy="103675"/>
              </a:xfrm>
              <a:custGeom>
                <a:avLst/>
                <a:gdLst/>
                <a:ahLst/>
                <a:cxnLst/>
                <a:rect l="l" t="t" r="r" b="b"/>
                <a:pathLst>
                  <a:path w="3960" h="4147" extrusionOk="0">
                    <a:moveTo>
                      <a:pt x="0" y="1"/>
                    </a:moveTo>
                    <a:lnTo>
                      <a:pt x="0"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3521875" y="3277500"/>
                <a:ext cx="98925" cy="103675"/>
              </a:xfrm>
              <a:custGeom>
                <a:avLst/>
                <a:gdLst/>
                <a:ahLst/>
                <a:cxnLst/>
                <a:rect l="l" t="t" r="r" b="b"/>
                <a:pathLst>
                  <a:path w="3957" h="4147" extrusionOk="0">
                    <a:moveTo>
                      <a:pt x="0" y="1"/>
                    </a:moveTo>
                    <a:lnTo>
                      <a:pt x="0"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3655250" y="3277500"/>
                <a:ext cx="98950" cy="103675"/>
              </a:xfrm>
              <a:custGeom>
                <a:avLst/>
                <a:gdLst/>
                <a:ahLst/>
                <a:cxnLst/>
                <a:rect l="l" t="t" r="r" b="b"/>
                <a:pathLst>
                  <a:path w="3958" h="4147" extrusionOk="0">
                    <a:moveTo>
                      <a:pt x="1" y="1"/>
                    </a:moveTo>
                    <a:lnTo>
                      <a:pt x="1"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3884275" y="3456400"/>
                <a:ext cx="99000" cy="103675"/>
              </a:xfrm>
              <a:custGeom>
                <a:avLst/>
                <a:gdLst/>
                <a:ahLst/>
                <a:cxnLst/>
                <a:rect l="l" t="t" r="r" b="b"/>
                <a:pathLst>
                  <a:path w="3960" h="4147" extrusionOk="0">
                    <a:moveTo>
                      <a:pt x="1" y="1"/>
                    </a:moveTo>
                    <a:lnTo>
                      <a:pt x="1" y="4147"/>
                    </a:lnTo>
                    <a:lnTo>
                      <a:pt x="3960" y="4147"/>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4017675" y="3456400"/>
                <a:ext cx="99000" cy="103675"/>
              </a:xfrm>
              <a:custGeom>
                <a:avLst/>
                <a:gdLst/>
                <a:ahLst/>
                <a:cxnLst/>
                <a:rect l="l" t="t" r="r" b="b"/>
                <a:pathLst>
                  <a:path w="3960" h="4147" extrusionOk="0">
                    <a:moveTo>
                      <a:pt x="0" y="1"/>
                    </a:moveTo>
                    <a:lnTo>
                      <a:pt x="0" y="4147"/>
                    </a:lnTo>
                    <a:lnTo>
                      <a:pt x="3959" y="4147"/>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4151050" y="3456400"/>
                <a:ext cx="98950" cy="103675"/>
              </a:xfrm>
              <a:custGeom>
                <a:avLst/>
                <a:gdLst/>
                <a:ahLst/>
                <a:cxnLst/>
                <a:rect l="l" t="t" r="r" b="b"/>
                <a:pathLst>
                  <a:path w="3958" h="4147" extrusionOk="0">
                    <a:moveTo>
                      <a:pt x="1" y="1"/>
                    </a:moveTo>
                    <a:lnTo>
                      <a:pt x="1" y="4147"/>
                    </a:lnTo>
                    <a:lnTo>
                      <a:pt x="3957" y="4147"/>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4284375" y="3456400"/>
                <a:ext cx="99000" cy="103675"/>
              </a:xfrm>
              <a:custGeom>
                <a:avLst/>
                <a:gdLst/>
                <a:ahLst/>
                <a:cxnLst/>
                <a:rect l="l" t="t" r="r" b="b"/>
                <a:pathLst>
                  <a:path w="3960" h="4147" extrusionOk="0">
                    <a:moveTo>
                      <a:pt x="1" y="1"/>
                    </a:moveTo>
                    <a:lnTo>
                      <a:pt x="1" y="4147"/>
                    </a:lnTo>
                    <a:lnTo>
                      <a:pt x="3960" y="4147"/>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3255150" y="3456400"/>
                <a:ext cx="98925" cy="103675"/>
              </a:xfrm>
              <a:custGeom>
                <a:avLst/>
                <a:gdLst/>
                <a:ahLst/>
                <a:cxnLst/>
                <a:rect l="l" t="t" r="r" b="b"/>
                <a:pathLst>
                  <a:path w="3957" h="4147" extrusionOk="0">
                    <a:moveTo>
                      <a:pt x="0" y="1"/>
                    </a:moveTo>
                    <a:lnTo>
                      <a:pt x="0" y="4147"/>
                    </a:lnTo>
                    <a:lnTo>
                      <a:pt x="3957" y="4147"/>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3388475" y="3456400"/>
                <a:ext cx="99000" cy="103675"/>
              </a:xfrm>
              <a:custGeom>
                <a:avLst/>
                <a:gdLst/>
                <a:ahLst/>
                <a:cxnLst/>
                <a:rect l="l" t="t" r="r" b="b"/>
                <a:pathLst>
                  <a:path w="3960" h="4147" extrusionOk="0">
                    <a:moveTo>
                      <a:pt x="0" y="1"/>
                    </a:moveTo>
                    <a:lnTo>
                      <a:pt x="0" y="4147"/>
                    </a:lnTo>
                    <a:lnTo>
                      <a:pt x="3960" y="4147"/>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3521875" y="3456400"/>
                <a:ext cx="98925" cy="103675"/>
              </a:xfrm>
              <a:custGeom>
                <a:avLst/>
                <a:gdLst/>
                <a:ahLst/>
                <a:cxnLst/>
                <a:rect l="l" t="t" r="r" b="b"/>
                <a:pathLst>
                  <a:path w="3957" h="4147" extrusionOk="0">
                    <a:moveTo>
                      <a:pt x="0" y="1"/>
                    </a:moveTo>
                    <a:lnTo>
                      <a:pt x="0" y="4147"/>
                    </a:lnTo>
                    <a:lnTo>
                      <a:pt x="3957" y="4147"/>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3655250" y="3456400"/>
                <a:ext cx="98950" cy="103675"/>
              </a:xfrm>
              <a:custGeom>
                <a:avLst/>
                <a:gdLst/>
                <a:ahLst/>
                <a:cxnLst/>
                <a:rect l="l" t="t" r="r" b="b"/>
                <a:pathLst>
                  <a:path w="3958" h="4147" extrusionOk="0">
                    <a:moveTo>
                      <a:pt x="1" y="1"/>
                    </a:moveTo>
                    <a:lnTo>
                      <a:pt x="1" y="4147"/>
                    </a:lnTo>
                    <a:lnTo>
                      <a:pt x="3957" y="4147"/>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3884275" y="3635325"/>
                <a:ext cx="99000" cy="103600"/>
              </a:xfrm>
              <a:custGeom>
                <a:avLst/>
                <a:gdLst/>
                <a:ahLst/>
                <a:cxnLst/>
                <a:rect l="l" t="t" r="r" b="b"/>
                <a:pathLst>
                  <a:path w="3960" h="4144" extrusionOk="0">
                    <a:moveTo>
                      <a:pt x="1" y="0"/>
                    </a:moveTo>
                    <a:lnTo>
                      <a:pt x="1" y="4143"/>
                    </a:lnTo>
                    <a:lnTo>
                      <a:pt x="3960" y="4143"/>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4017675" y="3635325"/>
                <a:ext cx="99000" cy="103600"/>
              </a:xfrm>
              <a:custGeom>
                <a:avLst/>
                <a:gdLst/>
                <a:ahLst/>
                <a:cxnLst/>
                <a:rect l="l" t="t" r="r" b="b"/>
                <a:pathLst>
                  <a:path w="3960" h="4144" extrusionOk="0">
                    <a:moveTo>
                      <a:pt x="0" y="0"/>
                    </a:moveTo>
                    <a:lnTo>
                      <a:pt x="0" y="4143"/>
                    </a:lnTo>
                    <a:lnTo>
                      <a:pt x="3959" y="4143"/>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4151050" y="3635325"/>
                <a:ext cx="98950" cy="103600"/>
              </a:xfrm>
              <a:custGeom>
                <a:avLst/>
                <a:gdLst/>
                <a:ahLst/>
                <a:cxnLst/>
                <a:rect l="l" t="t" r="r" b="b"/>
                <a:pathLst>
                  <a:path w="3958" h="4144" extrusionOk="0">
                    <a:moveTo>
                      <a:pt x="1" y="0"/>
                    </a:moveTo>
                    <a:lnTo>
                      <a:pt x="1"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5"/>
              <p:cNvSpPr/>
              <p:nvPr/>
            </p:nvSpPr>
            <p:spPr>
              <a:xfrm>
                <a:off x="4284375" y="3635325"/>
                <a:ext cx="99000" cy="103600"/>
              </a:xfrm>
              <a:custGeom>
                <a:avLst/>
                <a:gdLst/>
                <a:ahLst/>
                <a:cxnLst/>
                <a:rect l="l" t="t" r="r" b="b"/>
                <a:pathLst>
                  <a:path w="3960" h="4144" extrusionOk="0">
                    <a:moveTo>
                      <a:pt x="1" y="0"/>
                    </a:moveTo>
                    <a:lnTo>
                      <a:pt x="1" y="4143"/>
                    </a:lnTo>
                    <a:lnTo>
                      <a:pt x="3960" y="4143"/>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5"/>
              <p:cNvSpPr/>
              <p:nvPr/>
            </p:nvSpPr>
            <p:spPr>
              <a:xfrm>
                <a:off x="3255150" y="3635325"/>
                <a:ext cx="98925" cy="103600"/>
              </a:xfrm>
              <a:custGeom>
                <a:avLst/>
                <a:gdLst/>
                <a:ahLst/>
                <a:cxnLst/>
                <a:rect l="l" t="t" r="r" b="b"/>
                <a:pathLst>
                  <a:path w="3957" h="4144" extrusionOk="0">
                    <a:moveTo>
                      <a:pt x="0" y="0"/>
                    </a:moveTo>
                    <a:lnTo>
                      <a:pt x="0"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5"/>
              <p:cNvSpPr/>
              <p:nvPr/>
            </p:nvSpPr>
            <p:spPr>
              <a:xfrm>
                <a:off x="3388475" y="3635325"/>
                <a:ext cx="99000" cy="103600"/>
              </a:xfrm>
              <a:custGeom>
                <a:avLst/>
                <a:gdLst/>
                <a:ahLst/>
                <a:cxnLst/>
                <a:rect l="l" t="t" r="r" b="b"/>
                <a:pathLst>
                  <a:path w="3960" h="4144" extrusionOk="0">
                    <a:moveTo>
                      <a:pt x="0" y="0"/>
                    </a:moveTo>
                    <a:lnTo>
                      <a:pt x="0" y="4143"/>
                    </a:lnTo>
                    <a:lnTo>
                      <a:pt x="3960" y="4143"/>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5"/>
              <p:cNvSpPr/>
              <p:nvPr/>
            </p:nvSpPr>
            <p:spPr>
              <a:xfrm>
                <a:off x="3521875" y="3635325"/>
                <a:ext cx="98925" cy="103600"/>
              </a:xfrm>
              <a:custGeom>
                <a:avLst/>
                <a:gdLst/>
                <a:ahLst/>
                <a:cxnLst/>
                <a:rect l="l" t="t" r="r" b="b"/>
                <a:pathLst>
                  <a:path w="3957" h="4144" extrusionOk="0">
                    <a:moveTo>
                      <a:pt x="0" y="0"/>
                    </a:moveTo>
                    <a:lnTo>
                      <a:pt x="0"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5"/>
              <p:cNvSpPr/>
              <p:nvPr/>
            </p:nvSpPr>
            <p:spPr>
              <a:xfrm>
                <a:off x="3655250" y="3635325"/>
                <a:ext cx="98950" cy="103600"/>
              </a:xfrm>
              <a:custGeom>
                <a:avLst/>
                <a:gdLst/>
                <a:ahLst/>
                <a:cxnLst/>
                <a:rect l="l" t="t" r="r" b="b"/>
                <a:pathLst>
                  <a:path w="3958" h="4144" extrusionOk="0">
                    <a:moveTo>
                      <a:pt x="1" y="0"/>
                    </a:moveTo>
                    <a:lnTo>
                      <a:pt x="1"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5"/>
              <p:cNvSpPr/>
              <p:nvPr/>
            </p:nvSpPr>
            <p:spPr>
              <a:xfrm>
                <a:off x="3884275" y="3814225"/>
                <a:ext cx="99000" cy="103600"/>
              </a:xfrm>
              <a:custGeom>
                <a:avLst/>
                <a:gdLst/>
                <a:ahLst/>
                <a:cxnLst/>
                <a:rect l="l" t="t" r="r" b="b"/>
                <a:pathLst>
                  <a:path w="3960" h="4144" extrusionOk="0">
                    <a:moveTo>
                      <a:pt x="1" y="1"/>
                    </a:moveTo>
                    <a:lnTo>
                      <a:pt x="1"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5"/>
              <p:cNvSpPr/>
              <p:nvPr/>
            </p:nvSpPr>
            <p:spPr>
              <a:xfrm>
                <a:off x="4017675" y="3814225"/>
                <a:ext cx="99000" cy="103600"/>
              </a:xfrm>
              <a:custGeom>
                <a:avLst/>
                <a:gdLst/>
                <a:ahLst/>
                <a:cxnLst/>
                <a:rect l="l" t="t" r="r" b="b"/>
                <a:pathLst>
                  <a:path w="3960" h="4144" extrusionOk="0">
                    <a:moveTo>
                      <a:pt x="0" y="1"/>
                    </a:moveTo>
                    <a:lnTo>
                      <a:pt x="0" y="4144"/>
                    </a:lnTo>
                    <a:lnTo>
                      <a:pt x="3959" y="4144"/>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5"/>
              <p:cNvSpPr/>
              <p:nvPr/>
            </p:nvSpPr>
            <p:spPr>
              <a:xfrm>
                <a:off x="4151050" y="3814225"/>
                <a:ext cx="98950" cy="103600"/>
              </a:xfrm>
              <a:custGeom>
                <a:avLst/>
                <a:gdLst/>
                <a:ahLst/>
                <a:cxnLst/>
                <a:rect l="l" t="t" r="r" b="b"/>
                <a:pathLst>
                  <a:path w="3958" h="4144" extrusionOk="0">
                    <a:moveTo>
                      <a:pt x="1" y="1"/>
                    </a:moveTo>
                    <a:lnTo>
                      <a:pt x="1"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5"/>
              <p:cNvSpPr/>
              <p:nvPr/>
            </p:nvSpPr>
            <p:spPr>
              <a:xfrm>
                <a:off x="4284375" y="3814225"/>
                <a:ext cx="99000" cy="103600"/>
              </a:xfrm>
              <a:custGeom>
                <a:avLst/>
                <a:gdLst/>
                <a:ahLst/>
                <a:cxnLst/>
                <a:rect l="l" t="t" r="r" b="b"/>
                <a:pathLst>
                  <a:path w="3960" h="4144" extrusionOk="0">
                    <a:moveTo>
                      <a:pt x="1" y="1"/>
                    </a:moveTo>
                    <a:lnTo>
                      <a:pt x="1"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5"/>
              <p:cNvSpPr/>
              <p:nvPr/>
            </p:nvSpPr>
            <p:spPr>
              <a:xfrm>
                <a:off x="3255150" y="3814225"/>
                <a:ext cx="98925" cy="103600"/>
              </a:xfrm>
              <a:custGeom>
                <a:avLst/>
                <a:gdLst/>
                <a:ahLst/>
                <a:cxnLst/>
                <a:rect l="l" t="t" r="r" b="b"/>
                <a:pathLst>
                  <a:path w="3957" h="4144" extrusionOk="0">
                    <a:moveTo>
                      <a:pt x="0" y="1"/>
                    </a:moveTo>
                    <a:lnTo>
                      <a:pt x="0"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5"/>
              <p:cNvSpPr/>
              <p:nvPr/>
            </p:nvSpPr>
            <p:spPr>
              <a:xfrm>
                <a:off x="3388475" y="3814225"/>
                <a:ext cx="99000" cy="103600"/>
              </a:xfrm>
              <a:custGeom>
                <a:avLst/>
                <a:gdLst/>
                <a:ahLst/>
                <a:cxnLst/>
                <a:rect l="l" t="t" r="r" b="b"/>
                <a:pathLst>
                  <a:path w="3960" h="4144" extrusionOk="0">
                    <a:moveTo>
                      <a:pt x="0" y="1"/>
                    </a:moveTo>
                    <a:lnTo>
                      <a:pt x="0" y="4144"/>
                    </a:lnTo>
                    <a:lnTo>
                      <a:pt x="3960" y="4144"/>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5"/>
              <p:cNvSpPr/>
              <p:nvPr/>
            </p:nvSpPr>
            <p:spPr>
              <a:xfrm>
                <a:off x="3521875" y="3814225"/>
                <a:ext cx="98925" cy="103600"/>
              </a:xfrm>
              <a:custGeom>
                <a:avLst/>
                <a:gdLst/>
                <a:ahLst/>
                <a:cxnLst/>
                <a:rect l="l" t="t" r="r" b="b"/>
                <a:pathLst>
                  <a:path w="3957" h="4144" extrusionOk="0">
                    <a:moveTo>
                      <a:pt x="0" y="1"/>
                    </a:moveTo>
                    <a:lnTo>
                      <a:pt x="0"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5"/>
              <p:cNvSpPr/>
              <p:nvPr/>
            </p:nvSpPr>
            <p:spPr>
              <a:xfrm>
                <a:off x="3655250" y="3814225"/>
                <a:ext cx="98950" cy="103600"/>
              </a:xfrm>
              <a:custGeom>
                <a:avLst/>
                <a:gdLst/>
                <a:ahLst/>
                <a:cxnLst/>
                <a:rect l="l" t="t" r="r" b="b"/>
                <a:pathLst>
                  <a:path w="3958" h="4144" extrusionOk="0">
                    <a:moveTo>
                      <a:pt x="1" y="1"/>
                    </a:moveTo>
                    <a:lnTo>
                      <a:pt x="1" y="4144"/>
                    </a:lnTo>
                    <a:lnTo>
                      <a:pt x="3957" y="4144"/>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5"/>
              <p:cNvSpPr/>
              <p:nvPr/>
            </p:nvSpPr>
            <p:spPr>
              <a:xfrm>
                <a:off x="3884275" y="3993075"/>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5"/>
              <p:cNvSpPr/>
              <p:nvPr/>
            </p:nvSpPr>
            <p:spPr>
              <a:xfrm>
                <a:off x="4017675" y="3993075"/>
                <a:ext cx="99000" cy="103650"/>
              </a:xfrm>
              <a:custGeom>
                <a:avLst/>
                <a:gdLst/>
                <a:ahLst/>
                <a:cxnLst/>
                <a:rect l="l" t="t" r="r" b="b"/>
                <a:pathLst>
                  <a:path w="3960" h="4146" extrusionOk="0">
                    <a:moveTo>
                      <a:pt x="0" y="0"/>
                    </a:moveTo>
                    <a:lnTo>
                      <a:pt x="0" y="4146"/>
                    </a:lnTo>
                    <a:lnTo>
                      <a:pt x="3959" y="4146"/>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5"/>
              <p:cNvSpPr/>
              <p:nvPr/>
            </p:nvSpPr>
            <p:spPr>
              <a:xfrm>
                <a:off x="4151050" y="3993075"/>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5"/>
              <p:cNvSpPr/>
              <p:nvPr/>
            </p:nvSpPr>
            <p:spPr>
              <a:xfrm>
                <a:off x="4284375" y="3993075"/>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5"/>
              <p:cNvSpPr/>
              <p:nvPr/>
            </p:nvSpPr>
            <p:spPr>
              <a:xfrm>
                <a:off x="3255150" y="3993075"/>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5"/>
              <p:cNvSpPr/>
              <p:nvPr/>
            </p:nvSpPr>
            <p:spPr>
              <a:xfrm>
                <a:off x="3388475" y="3993075"/>
                <a:ext cx="99000" cy="103650"/>
              </a:xfrm>
              <a:custGeom>
                <a:avLst/>
                <a:gdLst/>
                <a:ahLst/>
                <a:cxnLst/>
                <a:rect l="l" t="t" r="r" b="b"/>
                <a:pathLst>
                  <a:path w="3960" h="4146" extrusionOk="0">
                    <a:moveTo>
                      <a:pt x="0" y="0"/>
                    </a:moveTo>
                    <a:lnTo>
                      <a:pt x="0"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5"/>
              <p:cNvSpPr/>
              <p:nvPr/>
            </p:nvSpPr>
            <p:spPr>
              <a:xfrm>
                <a:off x="3521875" y="3993075"/>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5"/>
              <p:cNvSpPr/>
              <p:nvPr/>
            </p:nvSpPr>
            <p:spPr>
              <a:xfrm>
                <a:off x="3655250" y="3993075"/>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5"/>
              <p:cNvSpPr/>
              <p:nvPr/>
            </p:nvSpPr>
            <p:spPr>
              <a:xfrm>
                <a:off x="3884275" y="4171975"/>
                <a:ext cx="99000" cy="103675"/>
              </a:xfrm>
              <a:custGeom>
                <a:avLst/>
                <a:gdLst/>
                <a:ahLst/>
                <a:cxnLst/>
                <a:rect l="l" t="t" r="r" b="b"/>
                <a:pathLst>
                  <a:path w="3960" h="4147" extrusionOk="0">
                    <a:moveTo>
                      <a:pt x="1" y="1"/>
                    </a:moveTo>
                    <a:lnTo>
                      <a:pt x="1"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5"/>
              <p:cNvSpPr/>
              <p:nvPr/>
            </p:nvSpPr>
            <p:spPr>
              <a:xfrm>
                <a:off x="4017675" y="4171975"/>
                <a:ext cx="99000" cy="103675"/>
              </a:xfrm>
              <a:custGeom>
                <a:avLst/>
                <a:gdLst/>
                <a:ahLst/>
                <a:cxnLst/>
                <a:rect l="l" t="t" r="r" b="b"/>
                <a:pathLst>
                  <a:path w="3960" h="4147" extrusionOk="0">
                    <a:moveTo>
                      <a:pt x="0" y="1"/>
                    </a:moveTo>
                    <a:lnTo>
                      <a:pt x="0" y="4146"/>
                    </a:lnTo>
                    <a:lnTo>
                      <a:pt x="3959" y="4146"/>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5"/>
              <p:cNvSpPr/>
              <p:nvPr/>
            </p:nvSpPr>
            <p:spPr>
              <a:xfrm>
                <a:off x="4151050" y="4171975"/>
                <a:ext cx="98950" cy="103675"/>
              </a:xfrm>
              <a:custGeom>
                <a:avLst/>
                <a:gdLst/>
                <a:ahLst/>
                <a:cxnLst/>
                <a:rect l="l" t="t" r="r" b="b"/>
                <a:pathLst>
                  <a:path w="3958" h="4147" extrusionOk="0">
                    <a:moveTo>
                      <a:pt x="1" y="1"/>
                    </a:moveTo>
                    <a:lnTo>
                      <a:pt x="1"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5"/>
              <p:cNvSpPr/>
              <p:nvPr/>
            </p:nvSpPr>
            <p:spPr>
              <a:xfrm>
                <a:off x="4284375" y="4171975"/>
                <a:ext cx="99000" cy="103675"/>
              </a:xfrm>
              <a:custGeom>
                <a:avLst/>
                <a:gdLst/>
                <a:ahLst/>
                <a:cxnLst/>
                <a:rect l="l" t="t" r="r" b="b"/>
                <a:pathLst>
                  <a:path w="3960" h="4147" extrusionOk="0">
                    <a:moveTo>
                      <a:pt x="1" y="1"/>
                    </a:moveTo>
                    <a:lnTo>
                      <a:pt x="1"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3255150" y="4171975"/>
                <a:ext cx="98925" cy="103675"/>
              </a:xfrm>
              <a:custGeom>
                <a:avLst/>
                <a:gdLst/>
                <a:ahLst/>
                <a:cxnLst/>
                <a:rect l="l" t="t" r="r" b="b"/>
                <a:pathLst>
                  <a:path w="3957" h="4147" extrusionOk="0">
                    <a:moveTo>
                      <a:pt x="0" y="1"/>
                    </a:moveTo>
                    <a:lnTo>
                      <a:pt x="0"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5"/>
              <p:cNvSpPr/>
              <p:nvPr/>
            </p:nvSpPr>
            <p:spPr>
              <a:xfrm>
                <a:off x="3388475" y="4171975"/>
                <a:ext cx="99000" cy="103675"/>
              </a:xfrm>
              <a:custGeom>
                <a:avLst/>
                <a:gdLst/>
                <a:ahLst/>
                <a:cxnLst/>
                <a:rect l="l" t="t" r="r" b="b"/>
                <a:pathLst>
                  <a:path w="3960" h="4147" extrusionOk="0">
                    <a:moveTo>
                      <a:pt x="0" y="1"/>
                    </a:moveTo>
                    <a:lnTo>
                      <a:pt x="0"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3521875" y="4171975"/>
                <a:ext cx="98925" cy="103675"/>
              </a:xfrm>
              <a:custGeom>
                <a:avLst/>
                <a:gdLst/>
                <a:ahLst/>
                <a:cxnLst/>
                <a:rect l="l" t="t" r="r" b="b"/>
                <a:pathLst>
                  <a:path w="3957" h="4147" extrusionOk="0">
                    <a:moveTo>
                      <a:pt x="0" y="1"/>
                    </a:moveTo>
                    <a:lnTo>
                      <a:pt x="0"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5"/>
              <p:cNvSpPr/>
              <p:nvPr/>
            </p:nvSpPr>
            <p:spPr>
              <a:xfrm>
                <a:off x="3655250" y="4171975"/>
                <a:ext cx="98950" cy="103675"/>
              </a:xfrm>
              <a:custGeom>
                <a:avLst/>
                <a:gdLst/>
                <a:ahLst/>
                <a:cxnLst/>
                <a:rect l="l" t="t" r="r" b="b"/>
                <a:pathLst>
                  <a:path w="3958" h="4147" extrusionOk="0">
                    <a:moveTo>
                      <a:pt x="1" y="1"/>
                    </a:moveTo>
                    <a:lnTo>
                      <a:pt x="1"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5"/>
              <p:cNvSpPr/>
              <p:nvPr/>
            </p:nvSpPr>
            <p:spPr>
              <a:xfrm>
                <a:off x="3884275" y="4350875"/>
                <a:ext cx="99000" cy="103675"/>
              </a:xfrm>
              <a:custGeom>
                <a:avLst/>
                <a:gdLst/>
                <a:ahLst/>
                <a:cxnLst/>
                <a:rect l="l" t="t" r="r" b="b"/>
                <a:pathLst>
                  <a:path w="3960" h="4147" extrusionOk="0">
                    <a:moveTo>
                      <a:pt x="1" y="1"/>
                    </a:moveTo>
                    <a:lnTo>
                      <a:pt x="1"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17675" y="4350875"/>
                <a:ext cx="99000" cy="103675"/>
              </a:xfrm>
              <a:custGeom>
                <a:avLst/>
                <a:gdLst/>
                <a:ahLst/>
                <a:cxnLst/>
                <a:rect l="l" t="t" r="r" b="b"/>
                <a:pathLst>
                  <a:path w="3960" h="4147" extrusionOk="0">
                    <a:moveTo>
                      <a:pt x="0" y="1"/>
                    </a:moveTo>
                    <a:lnTo>
                      <a:pt x="0" y="4146"/>
                    </a:lnTo>
                    <a:lnTo>
                      <a:pt x="3959" y="4146"/>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151050" y="4350875"/>
                <a:ext cx="98950" cy="103675"/>
              </a:xfrm>
              <a:custGeom>
                <a:avLst/>
                <a:gdLst/>
                <a:ahLst/>
                <a:cxnLst/>
                <a:rect l="l" t="t" r="r" b="b"/>
                <a:pathLst>
                  <a:path w="3958" h="4147" extrusionOk="0">
                    <a:moveTo>
                      <a:pt x="1" y="1"/>
                    </a:moveTo>
                    <a:lnTo>
                      <a:pt x="1"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284375" y="4350875"/>
                <a:ext cx="99000" cy="103675"/>
              </a:xfrm>
              <a:custGeom>
                <a:avLst/>
                <a:gdLst/>
                <a:ahLst/>
                <a:cxnLst/>
                <a:rect l="l" t="t" r="r" b="b"/>
                <a:pathLst>
                  <a:path w="3960" h="4147" extrusionOk="0">
                    <a:moveTo>
                      <a:pt x="1" y="1"/>
                    </a:moveTo>
                    <a:lnTo>
                      <a:pt x="1"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3255150" y="4350875"/>
                <a:ext cx="98925" cy="103675"/>
              </a:xfrm>
              <a:custGeom>
                <a:avLst/>
                <a:gdLst/>
                <a:ahLst/>
                <a:cxnLst/>
                <a:rect l="l" t="t" r="r" b="b"/>
                <a:pathLst>
                  <a:path w="3957" h="4147" extrusionOk="0">
                    <a:moveTo>
                      <a:pt x="0" y="1"/>
                    </a:moveTo>
                    <a:lnTo>
                      <a:pt x="0"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3388475" y="4350875"/>
                <a:ext cx="99000" cy="103675"/>
              </a:xfrm>
              <a:custGeom>
                <a:avLst/>
                <a:gdLst/>
                <a:ahLst/>
                <a:cxnLst/>
                <a:rect l="l" t="t" r="r" b="b"/>
                <a:pathLst>
                  <a:path w="3960" h="4147" extrusionOk="0">
                    <a:moveTo>
                      <a:pt x="0" y="1"/>
                    </a:moveTo>
                    <a:lnTo>
                      <a:pt x="0" y="4146"/>
                    </a:lnTo>
                    <a:lnTo>
                      <a:pt x="3960" y="4146"/>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3521875" y="4350875"/>
                <a:ext cx="98925" cy="103675"/>
              </a:xfrm>
              <a:custGeom>
                <a:avLst/>
                <a:gdLst/>
                <a:ahLst/>
                <a:cxnLst/>
                <a:rect l="l" t="t" r="r" b="b"/>
                <a:pathLst>
                  <a:path w="3957" h="4147" extrusionOk="0">
                    <a:moveTo>
                      <a:pt x="0" y="1"/>
                    </a:moveTo>
                    <a:lnTo>
                      <a:pt x="0"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5"/>
              <p:cNvSpPr/>
              <p:nvPr/>
            </p:nvSpPr>
            <p:spPr>
              <a:xfrm>
                <a:off x="3655250" y="4350875"/>
                <a:ext cx="98950" cy="103675"/>
              </a:xfrm>
              <a:custGeom>
                <a:avLst/>
                <a:gdLst/>
                <a:ahLst/>
                <a:cxnLst/>
                <a:rect l="l" t="t" r="r" b="b"/>
                <a:pathLst>
                  <a:path w="3958" h="4147" extrusionOk="0">
                    <a:moveTo>
                      <a:pt x="1" y="1"/>
                    </a:moveTo>
                    <a:lnTo>
                      <a:pt x="1" y="4146"/>
                    </a:lnTo>
                    <a:lnTo>
                      <a:pt x="3957" y="4146"/>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5"/>
              <p:cNvSpPr/>
              <p:nvPr/>
            </p:nvSpPr>
            <p:spPr>
              <a:xfrm>
                <a:off x="3884275" y="4529800"/>
                <a:ext cx="99000" cy="103600"/>
              </a:xfrm>
              <a:custGeom>
                <a:avLst/>
                <a:gdLst/>
                <a:ahLst/>
                <a:cxnLst/>
                <a:rect l="l" t="t" r="r" b="b"/>
                <a:pathLst>
                  <a:path w="3960" h="4144" extrusionOk="0">
                    <a:moveTo>
                      <a:pt x="1" y="0"/>
                    </a:moveTo>
                    <a:lnTo>
                      <a:pt x="1" y="4143"/>
                    </a:lnTo>
                    <a:lnTo>
                      <a:pt x="3960" y="4143"/>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17675" y="4529800"/>
                <a:ext cx="99000" cy="103600"/>
              </a:xfrm>
              <a:custGeom>
                <a:avLst/>
                <a:gdLst/>
                <a:ahLst/>
                <a:cxnLst/>
                <a:rect l="l" t="t" r="r" b="b"/>
                <a:pathLst>
                  <a:path w="3960" h="4144" extrusionOk="0">
                    <a:moveTo>
                      <a:pt x="0" y="0"/>
                    </a:moveTo>
                    <a:lnTo>
                      <a:pt x="0" y="4143"/>
                    </a:lnTo>
                    <a:lnTo>
                      <a:pt x="3959" y="4143"/>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151050" y="4529800"/>
                <a:ext cx="98950" cy="103600"/>
              </a:xfrm>
              <a:custGeom>
                <a:avLst/>
                <a:gdLst/>
                <a:ahLst/>
                <a:cxnLst/>
                <a:rect l="l" t="t" r="r" b="b"/>
                <a:pathLst>
                  <a:path w="3958" h="4144" extrusionOk="0">
                    <a:moveTo>
                      <a:pt x="1" y="0"/>
                    </a:moveTo>
                    <a:lnTo>
                      <a:pt x="1"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284375" y="4529800"/>
                <a:ext cx="99000" cy="103600"/>
              </a:xfrm>
              <a:custGeom>
                <a:avLst/>
                <a:gdLst/>
                <a:ahLst/>
                <a:cxnLst/>
                <a:rect l="l" t="t" r="r" b="b"/>
                <a:pathLst>
                  <a:path w="3960" h="4144" extrusionOk="0">
                    <a:moveTo>
                      <a:pt x="1" y="0"/>
                    </a:moveTo>
                    <a:lnTo>
                      <a:pt x="1" y="4143"/>
                    </a:lnTo>
                    <a:lnTo>
                      <a:pt x="3960" y="4143"/>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3255150" y="4529800"/>
                <a:ext cx="98925" cy="103600"/>
              </a:xfrm>
              <a:custGeom>
                <a:avLst/>
                <a:gdLst/>
                <a:ahLst/>
                <a:cxnLst/>
                <a:rect l="l" t="t" r="r" b="b"/>
                <a:pathLst>
                  <a:path w="3957" h="4144" extrusionOk="0">
                    <a:moveTo>
                      <a:pt x="0" y="0"/>
                    </a:moveTo>
                    <a:lnTo>
                      <a:pt x="0"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3388475" y="4529800"/>
                <a:ext cx="99000" cy="103600"/>
              </a:xfrm>
              <a:custGeom>
                <a:avLst/>
                <a:gdLst/>
                <a:ahLst/>
                <a:cxnLst/>
                <a:rect l="l" t="t" r="r" b="b"/>
                <a:pathLst>
                  <a:path w="3960" h="4144" extrusionOk="0">
                    <a:moveTo>
                      <a:pt x="0" y="0"/>
                    </a:moveTo>
                    <a:lnTo>
                      <a:pt x="0" y="4143"/>
                    </a:lnTo>
                    <a:lnTo>
                      <a:pt x="3960" y="4143"/>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3521875" y="4529800"/>
                <a:ext cx="98925" cy="103600"/>
              </a:xfrm>
              <a:custGeom>
                <a:avLst/>
                <a:gdLst/>
                <a:ahLst/>
                <a:cxnLst/>
                <a:rect l="l" t="t" r="r" b="b"/>
                <a:pathLst>
                  <a:path w="3957" h="4144" extrusionOk="0">
                    <a:moveTo>
                      <a:pt x="0" y="0"/>
                    </a:moveTo>
                    <a:lnTo>
                      <a:pt x="0"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655250" y="4529800"/>
                <a:ext cx="98950" cy="103600"/>
              </a:xfrm>
              <a:custGeom>
                <a:avLst/>
                <a:gdLst/>
                <a:ahLst/>
                <a:cxnLst/>
                <a:rect l="l" t="t" r="r" b="b"/>
                <a:pathLst>
                  <a:path w="3958" h="4144" extrusionOk="0">
                    <a:moveTo>
                      <a:pt x="1" y="0"/>
                    </a:moveTo>
                    <a:lnTo>
                      <a:pt x="1" y="4143"/>
                    </a:lnTo>
                    <a:lnTo>
                      <a:pt x="3957" y="4143"/>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884275" y="4708700"/>
                <a:ext cx="99000" cy="103600"/>
              </a:xfrm>
              <a:custGeom>
                <a:avLst/>
                <a:gdLst/>
                <a:ahLst/>
                <a:cxnLst/>
                <a:rect l="l" t="t" r="r" b="b"/>
                <a:pathLst>
                  <a:path w="3960" h="4144" extrusionOk="0">
                    <a:moveTo>
                      <a:pt x="1" y="0"/>
                    </a:moveTo>
                    <a:lnTo>
                      <a:pt x="1" y="4144"/>
                    </a:lnTo>
                    <a:lnTo>
                      <a:pt x="3960" y="4144"/>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4017675" y="4708700"/>
                <a:ext cx="99000" cy="103600"/>
              </a:xfrm>
              <a:custGeom>
                <a:avLst/>
                <a:gdLst/>
                <a:ahLst/>
                <a:cxnLst/>
                <a:rect l="l" t="t" r="r" b="b"/>
                <a:pathLst>
                  <a:path w="3960" h="4144" extrusionOk="0">
                    <a:moveTo>
                      <a:pt x="0" y="0"/>
                    </a:moveTo>
                    <a:lnTo>
                      <a:pt x="0" y="4144"/>
                    </a:lnTo>
                    <a:lnTo>
                      <a:pt x="3959" y="4144"/>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4151050" y="4708700"/>
                <a:ext cx="98950" cy="103600"/>
              </a:xfrm>
              <a:custGeom>
                <a:avLst/>
                <a:gdLst/>
                <a:ahLst/>
                <a:cxnLst/>
                <a:rect l="l" t="t" r="r" b="b"/>
                <a:pathLst>
                  <a:path w="3958" h="4144" extrusionOk="0">
                    <a:moveTo>
                      <a:pt x="1" y="0"/>
                    </a:moveTo>
                    <a:lnTo>
                      <a:pt x="1" y="4144"/>
                    </a:lnTo>
                    <a:lnTo>
                      <a:pt x="3957" y="4144"/>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4284375" y="4708700"/>
                <a:ext cx="99000" cy="103600"/>
              </a:xfrm>
              <a:custGeom>
                <a:avLst/>
                <a:gdLst/>
                <a:ahLst/>
                <a:cxnLst/>
                <a:rect l="l" t="t" r="r" b="b"/>
                <a:pathLst>
                  <a:path w="3960" h="4144" extrusionOk="0">
                    <a:moveTo>
                      <a:pt x="1" y="0"/>
                    </a:moveTo>
                    <a:lnTo>
                      <a:pt x="1" y="4144"/>
                    </a:lnTo>
                    <a:lnTo>
                      <a:pt x="3960" y="4144"/>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55150" y="4708700"/>
                <a:ext cx="98925" cy="103600"/>
              </a:xfrm>
              <a:custGeom>
                <a:avLst/>
                <a:gdLst/>
                <a:ahLst/>
                <a:cxnLst/>
                <a:rect l="l" t="t" r="r" b="b"/>
                <a:pathLst>
                  <a:path w="3957" h="4144" extrusionOk="0">
                    <a:moveTo>
                      <a:pt x="0" y="0"/>
                    </a:moveTo>
                    <a:lnTo>
                      <a:pt x="0" y="4144"/>
                    </a:lnTo>
                    <a:lnTo>
                      <a:pt x="3957" y="4144"/>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388475" y="4708700"/>
                <a:ext cx="99000" cy="103600"/>
              </a:xfrm>
              <a:custGeom>
                <a:avLst/>
                <a:gdLst/>
                <a:ahLst/>
                <a:cxnLst/>
                <a:rect l="l" t="t" r="r" b="b"/>
                <a:pathLst>
                  <a:path w="3960" h="4144" extrusionOk="0">
                    <a:moveTo>
                      <a:pt x="0" y="0"/>
                    </a:moveTo>
                    <a:lnTo>
                      <a:pt x="0" y="4144"/>
                    </a:lnTo>
                    <a:lnTo>
                      <a:pt x="3960" y="4144"/>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521875" y="4708700"/>
                <a:ext cx="98925" cy="103600"/>
              </a:xfrm>
              <a:custGeom>
                <a:avLst/>
                <a:gdLst/>
                <a:ahLst/>
                <a:cxnLst/>
                <a:rect l="l" t="t" r="r" b="b"/>
                <a:pathLst>
                  <a:path w="3957" h="4144" extrusionOk="0">
                    <a:moveTo>
                      <a:pt x="0" y="0"/>
                    </a:moveTo>
                    <a:lnTo>
                      <a:pt x="0" y="4144"/>
                    </a:lnTo>
                    <a:lnTo>
                      <a:pt x="3957" y="4144"/>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655250" y="4708700"/>
                <a:ext cx="98950" cy="103600"/>
              </a:xfrm>
              <a:custGeom>
                <a:avLst/>
                <a:gdLst/>
                <a:ahLst/>
                <a:cxnLst/>
                <a:rect l="l" t="t" r="r" b="b"/>
                <a:pathLst>
                  <a:path w="3958" h="4144" extrusionOk="0">
                    <a:moveTo>
                      <a:pt x="1" y="0"/>
                    </a:moveTo>
                    <a:lnTo>
                      <a:pt x="1" y="4144"/>
                    </a:lnTo>
                    <a:lnTo>
                      <a:pt x="3957" y="4144"/>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884275" y="4887550"/>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4017675" y="4887550"/>
                <a:ext cx="99000" cy="103650"/>
              </a:xfrm>
              <a:custGeom>
                <a:avLst/>
                <a:gdLst/>
                <a:ahLst/>
                <a:cxnLst/>
                <a:rect l="l" t="t" r="r" b="b"/>
                <a:pathLst>
                  <a:path w="3960" h="4146" extrusionOk="0">
                    <a:moveTo>
                      <a:pt x="0" y="0"/>
                    </a:moveTo>
                    <a:lnTo>
                      <a:pt x="0" y="4146"/>
                    </a:lnTo>
                    <a:lnTo>
                      <a:pt x="3959" y="4146"/>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4151050" y="4887550"/>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4284375" y="4887550"/>
                <a:ext cx="99000" cy="103650"/>
              </a:xfrm>
              <a:custGeom>
                <a:avLst/>
                <a:gdLst/>
                <a:ahLst/>
                <a:cxnLst/>
                <a:rect l="l" t="t" r="r" b="b"/>
                <a:pathLst>
                  <a:path w="3960" h="4146" extrusionOk="0">
                    <a:moveTo>
                      <a:pt x="1" y="0"/>
                    </a:moveTo>
                    <a:lnTo>
                      <a:pt x="1"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255150" y="4887550"/>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388475" y="4887550"/>
                <a:ext cx="99000" cy="103650"/>
              </a:xfrm>
              <a:custGeom>
                <a:avLst/>
                <a:gdLst/>
                <a:ahLst/>
                <a:cxnLst/>
                <a:rect l="l" t="t" r="r" b="b"/>
                <a:pathLst>
                  <a:path w="3960" h="4146" extrusionOk="0">
                    <a:moveTo>
                      <a:pt x="0" y="0"/>
                    </a:moveTo>
                    <a:lnTo>
                      <a:pt x="0" y="4146"/>
                    </a:lnTo>
                    <a:lnTo>
                      <a:pt x="3960" y="414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3521875" y="4887550"/>
                <a:ext cx="98925" cy="103650"/>
              </a:xfrm>
              <a:custGeom>
                <a:avLst/>
                <a:gdLst/>
                <a:ahLst/>
                <a:cxnLst/>
                <a:rect l="l" t="t" r="r" b="b"/>
                <a:pathLst>
                  <a:path w="3957" h="4146" extrusionOk="0">
                    <a:moveTo>
                      <a:pt x="0" y="0"/>
                    </a:moveTo>
                    <a:lnTo>
                      <a:pt x="0"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3655250" y="4887550"/>
                <a:ext cx="98950" cy="103650"/>
              </a:xfrm>
              <a:custGeom>
                <a:avLst/>
                <a:gdLst/>
                <a:ahLst/>
                <a:cxnLst/>
                <a:rect l="l" t="t" r="r" b="b"/>
                <a:pathLst>
                  <a:path w="3958" h="4146" extrusionOk="0">
                    <a:moveTo>
                      <a:pt x="1" y="0"/>
                    </a:moveTo>
                    <a:lnTo>
                      <a:pt x="1" y="4146"/>
                    </a:lnTo>
                    <a:lnTo>
                      <a:pt x="3957" y="414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88475" y="1745100"/>
                <a:ext cx="99000" cy="89675"/>
              </a:xfrm>
              <a:custGeom>
                <a:avLst/>
                <a:gdLst/>
                <a:ahLst/>
                <a:cxnLst/>
                <a:rect l="l" t="t" r="r" b="b"/>
                <a:pathLst>
                  <a:path w="3960" h="3587" extrusionOk="0">
                    <a:moveTo>
                      <a:pt x="0" y="0"/>
                    </a:moveTo>
                    <a:lnTo>
                      <a:pt x="0" y="3586"/>
                    </a:lnTo>
                    <a:lnTo>
                      <a:pt x="3960" y="358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521875" y="1745100"/>
                <a:ext cx="98925" cy="89675"/>
              </a:xfrm>
              <a:custGeom>
                <a:avLst/>
                <a:gdLst/>
                <a:ahLst/>
                <a:cxnLst/>
                <a:rect l="l" t="t" r="r" b="b"/>
                <a:pathLst>
                  <a:path w="3957" h="3587" extrusionOk="0">
                    <a:moveTo>
                      <a:pt x="0" y="0"/>
                    </a:moveTo>
                    <a:lnTo>
                      <a:pt x="0" y="3586"/>
                    </a:lnTo>
                    <a:lnTo>
                      <a:pt x="3957" y="358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655250" y="1745100"/>
                <a:ext cx="98950" cy="89675"/>
              </a:xfrm>
              <a:custGeom>
                <a:avLst/>
                <a:gdLst/>
                <a:ahLst/>
                <a:cxnLst/>
                <a:rect l="l" t="t" r="r" b="b"/>
                <a:pathLst>
                  <a:path w="3958" h="3587" extrusionOk="0">
                    <a:moveTo>
                      <a:pt x="1" y="0"/>
                    </a:moveTo>
                    <a:lnTo>
                      <a:pt x="1" y="3586"/>
                    </a:lnTo>
                    <a:lnTo>
                      <a:pt x="3957" y="358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88475" y="1866500"/>
                <a:ext cx="99000" cy="89625"/>
              </a:xfrm>
              <a:custGeom>
                <a:avLst/>
                <a:gdLst/>
                <a:ahLst/>
                <a:cxnLst/>
                <a:rect l="l" t="t" r="r" b="b"/>
                <a:pathLst>
                  <a:path w="3960" h="3585" extrusionOk="0">
                    <a:moveTo>
                      <a:pt x="0" y="1"/>
                    </a:moveTo>
                    <a:lnTo>
                      <a:pt x="0" y="3585"/>
                    </a:lnTo>
                    <a:lnTo>
                      <a:pt x="3960" y="3585"/>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5218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655250" y="1866500"/>
                <a:ext cx="98950" cy="89625"/>
              </a:xfrm>
              <a:custGeom>
                <a:avLst/>
                <a:gdLst/>
                <a:ahLst/>
                <a:cxnLst/>
                <a:rect l="l" t="t" r="r" b="b"/>
                <a:pathLst>
                  <a:path w="3958" h="3585" extrusionOk="0">
                    <a:moveTo>
                      <a:pt x="1" y="1"/>
                    </a:moveTo>
                    <a:lnTo>
                      <a:pt x="1" y="3585"/>
                    </a:lnTo>
                    <a:lnTo>
                      <a:pt x="3957" y="3585"/>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862475" y="1745100"/>
                <a:ext cx="98925" cy="89675"/>
              </a:xfrm>
              <a:custGeom>
                <a:avLst/>
                <a:gdLst/>
                <a:ahLst/>
                <a:cxnLst/>
                <a:rect l="l" t="t" r="r" b="b"/>
                <a:pathLst>
                  <a:path w="3957" h="3587" extrusionOk="0">
                    <a:moveTo>
                      <a:pt x="0" y="0"/>
                    </a:moveTo>
                    <a:lnTo>
                      <a:pt x="0" y="3586"/>
                    </a:lnTo>
                    <a:lnTo>
                      <a:pt x="3957" y="3586"/>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995850" y="1745100"/>
                <a:ext cx="98950" cy="89675"/>
              </a:xfrm>
              <a:custGeom>
                <a:avLst/>
                <a:gdLst/>
                <a:ahLst/>
                <a:cxnLst/>
                <a:rect l="l" t="t" r="r" b="b"/>
                <a:pathLst>
                  <a:path w="3958" h="3587" extrusionOk="0">
                    <a:moveTo>
                      <a:pt x="1" y="0"/>
                    </a:moveTo>
                    <a:lnTo>
                      <a:pt x="1" y="3586"/>
                    </a:lnTo>
                    <a:lnTo>
                      <a:pt x="3958" y="3586"/>
                    </a:lnTo>
                    <a:lnTo>
                      <a:pt x="3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4129175" y="1745100"/>
                <a:ext cx="99025" cy="89675"/>
              </a:xfrm>
              <a:custGeom>
                <a:avLst/>
                <a:gdLst/>
                <a:ahLst/>
                <a:cxnLst/>
                <a:rect l="l" t="t" r="r" b="b"/>
                <a:pathLst>
                  <a:path w="3961" h="3587" extrusionOk="0">
                    <a:moveTo>
                      <a:pt x="1" y="0"/>
                    </a:moveTo>
                    <a:lnTo>
                      <a:pt x="1" y="3586"/>
                    </a:lnTo>
                    <a:lnTo>
                      <a:pt x="3960" y="3586"/>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8624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995850" y="1866500"/>
                <a:ext cx="98950" cy="89625"/>
              </a:xfrm>
              <a:custGeom>
                <a:avLst/>
                <a:gdLst/>
                <a:ahLst/>
                <a:cxnLst/>
                <a:rect l="l" t="t" r="r" b="b"/>
                <a:pathLst>
                  <a:path w="3958" h="3585" extrusionOk="0">
                    <a:moveTo>
                      <a:pt x="1" y="1"/>
                    </a:moveTo>
                    <a:lnTo>
                      <a:pt x="1" y="3585"/>
                    </a:lnTo>
                    <a:lnTo>
                      <a:pt x="3958" y="3585"/>
                    </a:lnTo>
                    <a:lnTo>
                      <a:pt x="3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4129175" y="1866500"/>
                <a:ext cx="99025" cy="89625"/>
              </a:xfrm>
              <a:custGeom>
                <a:avLst/>
                <a:gdLst/>
                <a:ahLst/>
                <a:cxnLst/>
                <a:rect l="l" t="t" r="r" b="b"/>
                <a:pathLst>
                  <a:path w="3961" h="3585" extrusionOk="0">
                    <a:moveTo>
                      <a:pt x="1" y="1"/>
                    </a:moveTo>
                    <a:lnTo>
                      <a:pt x="1" y="3585"/>
                    </a:lnTo>
                    <a:lnTo>
                      <a:pt x="3960" y="3585"/>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3468175" y="1491850"/>
                <a:ext cx="53700" cy="153425"/>
              </a:xfrm>
              <a:custGeom>
                <a:avLst/>
                <a:gdLst/>
                <a:ahLst/>
                <a:cxnLst/>
                <a:rect l="l" t="t" r="r" b="b"/>
                <a:pathLst>
                  <a:path w="2148" h="6137" extrusionOk="0">
                    <a:moveTo>
                      <a:pt x="0" y="0"/>
                    </a:moveTo>
                    <a:lnTo>
                      <a:pt x="0" y="6137"/>
                    </a:lnTo>
                    <a:lnTo>
                      <a:pt x="2148" y="6137"/>
                    </a:lnTo>
                    <a:lnTo>
                      <a:pt x="2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3593975" y="1491850"/>
                <a:ext cx="53700" cy="153425"/>
              </a:xfrm>
              <a:custGeom>
                <a:avLst/>
                <a:gdLst/>
                <a:ahLst/>
                <a:cxnLst/>
                <a:rect l="l" t="t" r="r" b="b"/>
                <a:pathLst>
                  <a:path w="2148" h="6137" extrusionOk="0">
                    <a:moveTo>
                      <a:pt x="0" y="0"/>
                    </a:moveTo>
                    <a:lnTo>
                      <a:pt x="0" y="6137"/>
                    </a:lnTo>
                    <a:lnTo>
                      <a:pt x="2148" y="6137"/>
                    </a:lnTo>
                    <a:lnTo>
                      <a:pt x="2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719750" y="1491850"/>
                <a:ext cx="53725" cy="153425"/>
              </a:xfrm>
              <a:custGeom>
                <a:avLst/>
                <a:gdLst/>
                <a:ahLst/>
                <a:cxnLst/>
                <a:rect l="l" t="t" r="r" b="b"/>
                <a:pathLst>
                  <a:path w="2149" h="6137" extrusionOk="0">
                    <a:moveTo>
                      <a:pt x="1" y="0"/>
                    </a:moveTo>
                    <a:lnTo>
                      <a:pt x="1" y="6137"/>
                    </a:lnTo>
                    <a:lnTo>
                      <a:pt x="2148" y="6137"/>
                    </a:lnTo>
                    <a:lnTo>
                      <a:pt x="2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3845550" y="1491850"/>
                <a:ext cx="53725" cy="153425"/>
              </a:xfrm>
              <a:custGeom>
                <a:avLst/>
                <a:gdLst/>
                <a:ahLst/>
                <a:cxnLst/>
                <a:rect l="l" t="t" r="r" b="b"/>
                <a:pathLst>
                  <a:path w="2149" h="6137" extrusionOk="0">
                    <a:moveTo>
                      <a:pt x="1" y="0"/>
                    </a:moveTo>
                    <a:lnTo>
                      <a:pt x="1" y="6137"/>
                    </a:lnTo>
                    <a:lnTo>
                      <a:pt x="2148" y="6137"/>
                    </a:lnTo>
                    <a:lnTo>
                      <a:pt x="2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971350" y="1491850"/>
                <a:ext cx="53650" cy="153425"/>
              </a:xfrm>
              <a:custGeom>
                <a:avLst/>
                <a:gdLst/>
                <a:ahLst/>
                <a:cxnLst/>
                <a:rect l="l" t="t" r="r" b="b"/>
                <a:pathLst>
                  <a:path w="2146" h="6137" extrusionOk="0">
                    <a:moveTo>
                      <a:pt x="0" y="0"/>
                    </a:moveTo>
                    <a:lnTo>
                      <a:pt x="0" y="6137"/>
                    </a:lnTo>
                    <a:lnTo>
                      <a:pt x="2145" y="6137"/>
                    </a:ln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4097125" y="1491850"/>
                <a:ext cx="53675" cy="153425"/>
              </a:xfrm>
              <a:custGeom>
                <a:avLst/>
                <a:gdLst/>
                <a:ahLst/>
                <a:cxnLst/>
                <a:rect l="l" t="t" r="r" b="b"/>
                <a:pathLst>
                  <a:path w="2147" h="6137" extrusionOk="0">
                    <a:moveTo>
                      <a:pt x="1" y="0"/>
                    </a:moveTo>
                    <a:lnTo>
                      <a:pt x="1" y="6137"/>
                    </a:lnTo>
                    <a:lnTo>
                      <a:pt x="2146" y="6137"/>
                    </a:lnTo>
                    <a:lnTo>
                      <a:pt x="21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648575" y="5181325"/>
                <a:ext cx="362450" cy="262925"/>
              </a:xfrm>
              <a:custGeom>
                <a:avLst/>
                <a:gdLst/>
                <a:ahLst/>
                <a:cxnLst/>
                <a:rect l="l" t="t" r="r" b="b"/>
                <a:pathLst>
                  <a:path w="14498" h="10517" extrusionOk="0">
                    <a:moveTo>
                      <a:pt x="808" y="0"/>
                    </a:moveTo>
                    <a:cubicBezTo>
                      <a:pt x="360" y="0"/>
                      <a:pt x="1" y="361"/>
                      <a:pt x="1" y="808"/>
                    </a:cubicBezTo>
                    <a:lnTo>
                      <a:pt x="1" y="9709"/>
                    </a:lnTo>
                    <a:cubicBezTo>
                      <a:pt x="1" y="10158"/>
                      <a:pt x="360" y="10517"/>
                      <a:pt x="808" y="10517"/>
                    </a:cubicBezTo>
                    <a:lnTo>
                      <a:pt x="13691" y="10517"/>
                    </a:lnTo>
                    <a:cubicBezTo>
                      <a:pt x="14138" y="10517"/>
                      <a:pt x="14497" y="10158"/>
                      <a:pt x="14497" y="9709"/>
                    </a:cubicBezTo>
                    <a:lnTo>
                      <a:pt x="14497" y="808"/>
                    </a:lnTo>
                    <a:cubicBezTo>
                      <a:pt x="14497" y="361"/>
                      <a:pt x="14138" y="0"/>
                      <a:pt x="1369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829775" y="5181325"/>
                <a:ext cx="25" cy="247750"/>
              </a:xfrm>
              <a:custGeom>
                <a:avLst/>
                <a:gdLst/>
                <a:ahLst/>
                <a:cxnLst/>
                <a:rect l="l" t="t" r="r" b="b"/>
                <a:pathLst>
                  <a:path w="1" h="9910" extrusionOk="0">
                    <a:moveTo>
                      <a:pt x="1" y="0"/>
                    </a:moveTo>
                    <a:lnTo>
                      <a:pt x="1" y="9909"/>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4172750" y="5181325"/>
                <a:ext cx="191425" cy="160450"/>
              </a:xfrm>
              <a:custGeom>
                <a:avLst/>
                <a:gdLst/>
                <a:ahLst/>
                <a:cxnLst/>
                <a:rect l="l" t="t" r="r" b="b"/>
                <a:pathLst>
                  <a:path w="7657" h="6418" extrusionOk="0">
                    <a:moveTo>
                      <a:pt x="808" y="0"/>
                    </a:moveTo>
                    <a:cubicBezTo>
                      <a:pt x="359" y="0"/>
                      <a:pt x="0" y="361"/>
                      <a:pt x="0" y="808"/>
                    </a:cubicBezTo>
                    <a:lnTo>
                      <a:pt x="0" y="5609"/>
                    </a:lnTo>
                    <a:cubicBezTo>
                      <a:pt x="0" y="6056"/>
                      <a:pt x="359" y="6417"/>
                      <a:pt x="808" y="6417"/>
                    </a:cubicBezTo>
                    <a:lnTo>
                      <a:pt x="6848" y="6417"/>
                    </a:lnTo>
                    <a:cubicBezTo>
                      <a:pt x="7295" y="6417"/>
                      <a:pt x="7656" y="6056"/>
                      <a:pt x="7656" y="5609"/>
                    </a:cubicBezTo>
                    <a:lnTo>
                      <a:pt x="7656" y="808"/>
                    </a:lnTo>
                    <a:cubicBezTo>
                      <a:pt x="7656" y="361"/>
                      <a:pt x="7295" y="0"/>
                      <a:pt x="684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3292825" y="5181325"/>
                <a:ext cx="191375" cy="160450"/>
              </a:xfrm>
              <a:custGeom>
                <a:avLst/>
                <a:gdLst/>
                <a:ahLst/>
                <a:cxnLst/>
                <a:rect l="l" t="t" r="r" b="b"/>
                <a:pathLst>
                  <a:path w="7655" h="6418" extrusionOk="0">
                    <a:moveTo>
                      <a:pt x="807" y="0"/>
                    </a:moveTo>
                    <a:cubicBezTo>
                      <a:pt x="360" y="0"/>
                      <a:pt x="1" y="361"/>
                      <a:pt x="1" y="808"/>
                    </a:cubicBezTo>
                    <a:lnTo>
                      <a:pt x="1" y="5609"/>
                    </a:lnTo>
                    <a:cubicBezTo>
                      <a:pt x="1" y="6056"/>
                      <a:pt x="360" y="6417"/>
                      <a:pt x="807" y="6417"/>
                    </a:cubicBezTo>
                    <a:lnTo>
                      <a:pt x="6849" y="6417"/>
                    </a:lnTo>
                    <a:cubicBezTo>
                      <a:pt x="7295" y="6417"/>
                      <a:pt x="7654" y="6056"/>
                      <a:pt x="7654" y="5609"/>
                    </a:cubicBezTo>
                    <a:lnTo>
                      <a:pt x="7654" y="808"/>
                    </a:lnTo>
                    <a:cubicBezTo>
                      <a:pt x="7654" y="361"/>
                      <a:pt x="7295" y="0"/>
                      <a:pt x="684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3726550" y="784375"/>
                <a:ext cx="41925" cy="128875"/>
              </a:xfrm>
              <a:custGeom>
                <a:avLst/>
                <a:gdLst/>
                <a:ahLst/>
                <a:cxnLst/>
                <a:rect l="l" t="t" r="r" b="b"/>
                <a:pathLst>
                  <a:path w="1677" h="5155" extrusionOk="0">
                    <a:moveTo>
                      <a:pt x="0" y="1"/>
                    </a:moveTo>
                    <a:lnTo>
                      <a:pt x="0" y="5155"/>
                    </a:lnTo>
                    <a:lnTo>
                      <a:pt x="1676" y="5155"/>
                    </a:lnTo>
                    <a:lnTo>
                      <a:pt x="1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856425" y="784375"/>
                <a:ext cx="41925" cy="128875"/>
              </a:xfrm>
              <a:custGeom>
                <a:avLst/>
                <a:gdLst/>
                <a:ahLst/>
                <a:cxnLst/>
                <a:rect l="l" t="t" r="r" b="b"/>
                <a:pathLst>
                  <a:path w="1677" h="5155" extrusionOk="0">
                    <a:moveTo>
                      <a:pt x="1" y="1"/>
                    </a:moveTo>
                    <a:lnTo>
                      <a:pt x="1" y="5155"/>
                    </a:lnTo>
                    <a:lnTo>
                      <a:pt x="1676" y="5155"/>
                    </a:lnTo>
                    <a:lnTo>
                      <a:pt x="1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3726550" y="978200"/>
                <a:ext cx="41925" cy="128850"/>
              </a:xfrm>
              <a:custGeom>
                <a:avLst/>
                <a:gdLst/>
                <a:ahLst/>
                <a:cxnLst/>
                <a:rect l="l" t="t" r="r" b="b"/>
                <a:pathLst>
                  <a:path w="1677" h="5154" extrusionOk="0">
                    <a:moveTo>
                      <a:pt x="0" y="0"/>
                    </a:moveTo>
                    <a:lnTo>
                      <a:pt x="0" y="5154"/>
                    </a:lnTo>
                    <a:lnTo>
                      <a:pt x="1676" y="5154"/>
                    </a:lnTo>
                    <a:lnTo>
                      <a:pt x="1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856425" y="978200"/>
                <a:ext cx="41925" cy="128850"/>
              </a:xfrm>
              <a:custGeom>
                <a:avLst/>
                <a:gdLst/>
                <a:ahLst/>
                <a:cxnLst/>
                <a:rect l="l" t="t" r="r" b="b"/>
                <a:pathLst>
                  <a:path w="1677" h="5154" extrusionOk="0">
                    <a:moveTo>
                      <a:pt x="1" y="0"/>
                    </a:moveTo>
                    <a:lnTo>
                      <a:pt x="1" y="5154"/>
                    </a:lnTo>
                    <a:lnTo>
                      <a:pt x="1676" y="5154"/>
                    </a:lnTo>
                    <a:lnTo>
                      <a:pt x="1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726550" y="1172000"/>
                <a:ext cx="41925" cy="128825"/>
              </a:xfrm>
              <a:custGeom>
                <a:avLst/>
                <a:gdLst/>
                <a:ahLst/>
                <a:cxnLst/>
                <a:rect l="l" t="t" r="r" b="b"/>
                <a:pathLst>
                  <a:path w="1677" h="5153" extrusionOk="0">
                    <a:moveTo>
                      <a:pt x="0" y="1"/>
                    </a:moveTo>
                    <a:lnTo>
                      <a:pt x="0" y="5152"/>
                    </a:lnTo>
                    <a:lnTo>
                      <a:pt x="1676" y="5152"/>
                    </a:lnTo>
                    <a:lnTo>
                      <a:pt x="1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856425" y="1172000"/>
                <a:ext cx="41925" cy="128825"/>
              </a:xfrm>
              <a:custGeom>
                <a:avLst/>
                <a:gdLst/>
                <a:ahLst/>
                <a:cxnLst/>
                <a:rect l="l" t="t" r="r" b="b"/>
                <a:pathLst>
                  <a:path w="1677" h="5153" extrusionOk="0">
                    <a:moveTo>
                      <a:pt x="1" y="1"/>
                    </a:moveTo>
                    <a:lnTo>
                      <a:pt x="1" y="5152"/>
                    </a:lnTo>
                    <a:lnTo>
                      <a:pt x="1676" y="5152"/>
                    </a:lnTo>
                    <a:lnTo>
                      <a:pt x="1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2532225" y="5424500"/>
                <a:ext cx="2554475" cy="51400"/>
              </a:xfrm>
              <a:custGeom>
                <a:avLst/>
                <a:gdLst/>
                <a:ahLst/>
                <a:cxnLst/>
                <a:rect l="l" t="t" r="r" b="b"/>
                <a:pathLst>
                  <a:path w="102179" h="2056" extrusionOk="0">
                    <a:moveTo>
                      <a:pt x="258" y="0"/>
                    </a:moveTo>
                    <a:cubicBezTo>
                      <a:pt x="115" y="0"/>
                      <a:pt x="0" y="115"/>
                      <a:pt x="0" y="258"/>
                    </a:cubicBezTo>
                    <a:lnTo>
                      <a:pt x="0" y="1798"/>
                    </a:lnTo>
                    <a:cubicBezTo>
                      <a:pt x="0" y="1941"/>
                      <a:pt x="115" y="2056"/>
                      <a:pt x="258" y="2056"/>
                    </a:cubicBezTo>
                    <a:lnTo>
                      <a:pt x="101920" y="2056"/>
                    </a:lnTo>
                    <a:cubicBezTo>
                      <a:pt x="102063" y="2056"/>
                      <a:pt x="102178" y="1941"/>
                      <a:pt x="102178" y="1798"/>
                    </a:cubicBezTo>
                    <a:lnTo>
                      <a:pt x="102178" y="258"/>
                    </a:lnTo>
                    <a:cubicBezTo>
                      <a:pt x="102178" y="115"/>
                      <a:pt x="102063" y="0"/>
                      <a:pt x="10192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763775" y="238175"/>
                <a:ext cx="83750" cy="80575"/>
              </a:xfrm>
              <a:custGeom>
                <a:avLst/>
                <a:gdLst/>
                <a:ahLst/>
                <a:cxnLst/>
                <a:rect l="l" t="t" r="r" b="b"/>
                <a:pathLst>
                  <a:path w="3350" h="3223" extrusionOk="0">
                    <a:moveTo>
                      <a:pt x="1739" y="0"/>
                    </a:moveTo>
                    <a:cubicBezTo>
                      <a:pt x="1087" y="0"/>
                      <a:pt x="498" y="392"/>
                      <a:pt x="249" y="995"/>
                    </a:cubicBezTo>
                    <a:cubicBezTo>
                      <a:pt x="1" y="1598"/>
                      <a:pt x="139" y="2291"/>
                      <a:pt x="599" y="2751"/>
                    </a:cubicBezTo>
                    <a:cubicBezTo>
                      <a:pt x="907" y="3058"/>
                      <a:pt x="1319" y="3222"/>
                      <a:pt x="1738" y="3222"/>
                    </a:cubicBezTo>
                    <a:cubicBezTo>
                      <a:pt x="1946" y="3222"/>
                      <a:pt x="2156" y="3182"/>
                      <a:pt x="2355" y="3099"/>
                    </a:cubicBezTo>
                    <a:cubicBezTo>
                      <a:pt x="2958" y="2850"/>
                      <a:pt x="3350" y="2261"/>
                      <a:pt x="3350" y="1609"/>
                    </a:cubicBezTo>
                    <a:cubicBezTo>
                      <a:pt x="3350" y="721"/>
                      <a:pt x="2627"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35"/>
            <p:cNvGrpSpPr/>
            <p:nvPr/>
          </p:nvGrpSpPr>
          <p:grpSpPr>
            <a:xfrm>
              <a:off x="4268455" y="2679609"/>
              <a:ext cx="602083" cy="151281"/>
              <a:chOff x="3388475" y="1866500"/>
              <a:chExt cx="839725" cy="211050"/>
            </a:xfrm>
          </p:grpSpPr>
          <p:sp>
            <p:nvSpPr>
              <p:cNvPr id="1432" name="Google Shape;1432;p35"/>
              <p:cNvSpPr/>
              <p:nvPr/>
            </p:nvSpPr>
            <p:spPr>
              <a:xfrm>
                <a:off x="3388475" y="1866500"/>
                <a:ext cx="99000" cy="89625"/>
              </a:xfrm>
              <a:custGeom>
                <a:avLst/>
                <a:gdLst/>
                <a:ahLst/>
                <a:cxnLst/>
                <a:rect l="l" t="t" r="r" b="b"/>
                <a:pathLst>
                  <a:path w="3960" h="3585" extrusionOk="0">
                    <a:moveTo>
                      <a:pt x="0" y="1"/>
                    </a:moveTo>
                    <a:lnTo>
                      <a:pt x="0" y="3585"/>
                    </a:lnTo>
                    <a:lnTo>
                      <a:pt x="3960" y="3585"/>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35218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a:off x="3655250" y="1866500"/>
                <a:ext cx="98950" cy="89625"/>
              </a:xfrm>
              <a:custGeom>
                <a:avLst/>
                <a:gdLst/>
                <a:ahLst/>
                <a:cxnLst/>
                <a:rect l="l" t="t" r="r" b="b"/>
                <a:pathLst>
                  <a:path w="3958" h="3585" extrusionOk="0">
                    <a:moveTo>
                      <a:pt x="1" y="1"/>
                    </a:moveTo>
                    <a:lnTo>
                      <a:pt x="1" y="3585"/>
                    </a:lnTo>
                    <a:lnTo>
                      <a:pt x="3957" y="3585"/>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3995850" y="1866500"/>
                <a:ext cx="98950" cy="89625"/>
              </a:xfrm>
              <a:custGeom>
                <a:avLst/>
                <a:gdLst/>
                <a:ahLst/>
                <a:cxnLst/>
                <a:rect l="l" t="t" r="r" b="b"/>
                <a:pathLst>
                  <a:path w="3958" h="3585" extrusionOk="0">
                    <a:moveTo>
                      <a:pt x="1" y="1"/>
                    </a:moveTo>
                    <a:lnTo>
                      <a:pt x="1" y="3585"/>
                    </a:lnTo>
                    <a:lnTo>
                      <a:pt x="3958" y="3585"/>
                    </a:lnTo>
                    <a:lnTo>
                      <a:pt x="3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4129175" y="1866500"/>
                <a:ext cx="99025" cy="89625"/>
              </a:xfrm>
              <a:custGeom>
                <a:avLst/>
                <a:gdLst/>
                <a:ahLst/>
                <a:cxnLst/>
                <a:rect l="l" t="t" r="r" b="b"/>
                <a:pathLst>
                  <a:path w="3961" h="3585" extrusionOk="0">
                    <a:moveTo>
                      <a:pt x="1" y="1"/>
                    </a:moveTo>
                    <a:lnTo>
                      <a:pt x="1" y="3585"/>
                    </a:lnTo>
                    <a:lnTo>
                      <a:pt x="3960" y="3585"/>
                    </a:lnTo>
                    <a:lnTo>
                      <a:pt x="3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4610005" y="2679614"/>
              <a:ext cx="70947" cy="64279"/>
            </a:xfrm>
            <a:custGeom>
              <a:avLst/>
              <a:gdLst/>
              <a:ahLst/>
              <a:cxnLst/>
              <a:rect l="l" t="t" r="r" b="b"/>
              <a:pathLst>
                <a:path w="3958" h="3587" extrusionOk="0">
                  <a:moveTo>
                    <a:pt x="1" y="0"/>
                  </a:moveTo>
                  <a:lnTo>
                    <a:pt x="1" y="3586"/>
                  </a:lnTo>
                  <a:lnTo>
                    <a:pt x="3958" y="3586"/>
                  </a:lnTo>
                  <a:lnTo>
                    <a:pt x="3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4268455" y="2855398"/>
              <a:ext cx="602083" cy="64279"/>
              <a:chOff x="3388475" y="1987875"/>
              <a:chExt cx="839725" cy="89675"/>
            </a:xfrm>
          </p:grpSpPr>
          <p:sp>
            <p:nvSpPr>
              <p:cNvPr id="1445" name="Google Shape;1445;p35"/>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Google Shape;1266;p35">
            <a:extLst>
              <a:ext uri="{FF2B5EF4-FFF2-40B4-BE49-F238E27FC236}">
                <a16:creationId xmlns:a16="http://schemas.microsoft.com/office/drawing/2014/main" id="{9DF9A5B6-0E4E-ED8D-1948-DE5C503A0337}"/>
              </a:ext>
            </a:extLst>
          </p:cNvPr>
          <p:cNvSpPr txBox="1"/>
          <p:nvPr/>
        </p:nvSpPr>
        <p:spPr>
          <a:xfrm>
            <a:off x="2600220" y="2189929"/>
            <a:ext cx="1208991" cy="4002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$232,500</a:t>
            </a:r>
            <a:endParaRPr sz="1100" dirty="0">
              <a:solidFill>
                <a:srgbClr val="434343"/>
              </a:solidFill>
              <a:latin typeface="Montserrat ExtraBold"/>
              <a:ea typeface="Montserrat ExtraBold"/>
              <a:cs typeface="Montserrat ExtraBold"/>
              <a:sym typeface="Montserrat ExtraBold"/>
            </a:endParaRPr>
          </a:p>
        </p:txBody>
      </p:sp>
      <p:sp>
        <p:nvSpPr>
          <p:cNvPr id="10" name="Google Shape;1266;p35">
            <a:extLst>
              <a:ext uri="{FF2B5EF4-FFF2-40B4-BE49-F238E27FC236}">
                <a16:creationId xmlns:a16="http://schemas.microsoft.com/office/drawing/2014/main" id="{BBD7ADC6-C80A-EF4B-3DE1-7AE885CDC03C}"/>
              </a:ext>
            </a:extLst>
          </p:cNvPr>
          <p:cNvSpPr txBox="1"/>
          <p:nvPr/>
        </p:nvSpPr>
        <p:spPr>
          <a:xfrm>
            <a:off x="2608802" y="2728175"/>
            <a:ext cx="1208991" cy="4002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$130,000</a:t>
            </a:r>
            <a:endParaRPr sz="1100" dirty="0">
              <a:solidFill>
                <a:srgbClr val="434343"/>
              </a:solidFill>
              <a:latin typeface="Montserrat ExtraBold"/>
              <a:ea typeface="Montserrat ExtraBold"/>
              <a:cs typeface="Montserrat ExtraBold"/>
              <a:sym typeface="Montserrat ExtraBold"/>
            </a:endParaRPr>
          </a:p>
        </p:txBody>
      </p:sp>
      <p:sp>
        <p:nvSpPr>
          <p:cNvPr id="11" name="Google Shape;1266;p35">
            <a:extLst>
              <a:ext uri="{FF2B5EF4-FFF2-40B4-BE49-F238E27FC236}">
                <a16:creationId xmlns:a16="http://schemas.microsoft.com/office/drawing/2014/main" id="{A058D6D1-E115-5DFC-9CCA-BA4985660EED}"/>
              </a:ext>
            </a:extLst>
          </p:cNvPr>
          <p:cNvSpPr txBox="1"/>
          <p:nvPr/>
        </p:nvSpPr>
        <p:spPr>
          <a:xfrm>
            <a:off x="2520416" y="4766811"/>
            <a:ext cx="1208991" cy="4002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$17,800</a:t>
            </a:r>
            <a:endParaRPr sz="1100" dirty="0">
              <a:solidFill>
                <a:srgbClr val="434343"/>
              </a:solidFill>
              <a:latin typeface="Montserrat ExtraBold"/>
              <a:ea typeface="Montserrat ExtraBold"/>
              <a:cs typeface="Montserrat ExtraBold"/>
              <a:sym typeface="Montserrat ExtraBold"/>
            </a:endParaRPr>
          </a:p>
        </p:txBody>
      </p:sp>
      <p:sp>
        <p:nvSpPr>
          <p:cNvPr id="12" name="Google Shape;1266;p35">
            <a:extLst>
              <a:ext uri="{FF2B5EF4-FFF2-40B4-BE49-F238E27FC236}">
                <a16:creationId xmlns:a16="http://schemas.microsoft.com/office/drawing/2014/main" id="{2CD6EDE4-1B22-FF51-CB10-901CB38084C8}"/>
              </a:ext>
            </a:extLst>
          </p:cNvPr>
          <p:cNvSpPr txBox="1"/>
          <p:nvPr/>
        </p:nvSpPr>
        <p:spPr>
          <a:xfrm>
            <a:off x="2635246" y="1870167"/>
            <a:ext cx="1208991" cy="4002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$208,400</a:t>
            </a:r>
            <a:endParaRPr sz="1100" dirty="0">
              <a:solidFill>
                <a:srgbClr val="434343"/>
              </a:solidFill>
              <a:latin typeface="Montserrat ExtraBold"/>
              <a:ea typeface="Montserrat ExtraBold"/>
              <a:cs typeface="Montserrat ExtraBold"/>
              <a:sym typeface="Montserrat ExtraBold"/>
            </a:endParaRPr>
          </a:p>
        </p:txBody>
      </p:sp>
      <p:sp>
        <p:nvSpPr>
          <p:cNvPr id="13" name="Google Shape;1267;p35">
            <a:extLst>
              <a:ext uri="{FF2B5EF4-FFF2-40B4-BE49-F238E27FC236}">
                <a16:creationId xmlns:a16="http://schemas.microsoft.com/office/drawing/2014/main" id="{68E2E4DF-258F-3D42-DF7C-76E7071FC846}"/>
              </a:ext>
            </a:extLst>
          </p:cNvPr>
          <p:cNvSpPr txBox="1"/>
          <p:nvPr/>
        </p:nvSpPr>
        <p:spPr>
          <a:xfrm>
            <a:off x="585306" y="2199354"/>
            <a:ext cx="529132" cy="26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2005</a:t>
            </a:r>
            <a:endParaRPr sz="1100" dirty="0">
              <a:solidFill>
                <a:srgbClr val="434343"/>
              </a:solidFill>
              <a:latin typeface="EB Garamond"/>
              <a:ea typeface="EB Garamond"/>
              <a:cs typeface="EB Garamond"/>
              <a:sym typeface="EB Garamond"/>
            </a:endParaRPr>
          </a:p>
        </p:txBody>
      </p:sp>
      <p:sp>
        <p:nvSpPr>
          <p:cNvPr id="14" name="Google Shape;1267;p35">
            <a:extLst>
              <a:ext uri="{FF2B5EF4-FFF2-40B4-BE49-F238E27FC236}">
                <a16:creationId xmlns:a16="http://schemas.microsoft.com/office/drawing/2014/main" id="{490A94E4-4D25-B97F-C66C-78EC2B290D78}"/>
              </a:ext>
            </a:extLst>
          </p:cNvPr>
          <p:cNvSpPr txBox="1"/>
          <p:nvPr/>
        </p:nvSpPr>
        <p:spPr>
          <a:xfrm>
            <a:off x="591479" y="1901609"/>
            <a:ext cx="529132" cy="26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2009</a:t>
            </a:r>
            <a:endParaRPr sz="1100" dirty="0">
              <a:solidFill>
                <a:srgbClr val="434343"/>
              </a:solidFill>
              <a:latin typeface="EB Garamond"/>
              <a:ea typeface="EB Garamond"/>
              <a:cs typeface="EB Garamond"/>
              <a:sym typeface="EB Garamond"/>
            </a:endParaRPr>
          </a:p>
        </p:txBody>
      </p:sp>
      <p:sp>
        <p:nvSpPr>
          <p:cNvPr id="15" name="Google Shape;1267;p35">
            <a:extLst>
              <a:ext uri="{FF2B5EF4-FFF2-40B4-BE49-F238E27FC236}">
                <a16:creationId xmlns:a16="http://schemas.microsoft.com/office/drawing/2014/main" id="{2C465954-3616-F56F-0317-BF13C50CF6C8}"/>
              </a:ext>
            </a:extLst>
          </p:cNvPr>
          <p:cNvSpPr txBox="1"/>
          <p:nvPr/>
        </p:nvSpPr>
        <p:spPr>
          <a:xfrm>
            <a:off x="584490" y="2718937"/>
            <a:ext cx="529132" cy="26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1995</a:t>
            </a:r>
            <a:endParaRPr sz="1100" dirty="0">
              <a:solidFill>
                <a:srgbClr val="434343"/>
              </a:solidFill>
              <a:latin typeface="EB Garamond"/>
              <a:ea typeface="EB Garamond"/>
              <a:cs typeface="EB Garamond"/>
              <a:sym typeface="EB Garamond"/>
            </a:endParaRPr>
          </a:p>
        </p:txBody>
      </p:sp>
      <p:sp>
        <p:nvSpPr>
          <p:cNvPr id="16" name="Google Shape;1267;p35">
            <a:extLst>
              <a:ext uri="{FF2B5EF4-FFF2-40B4-BE49-F238E27FC236}">
                <a16:creationId xmlns:a16="http://schemas.microsoft.com/office/drawing/2014/main" id="{F7FD7F8E-95FE-CAE9-1197-C5B5B127507A}"/>
              </a:ext>
            </a:extLst>
          </p:cNvPr>
          <p:cNvSpPr txBox="1"/>
          <p:nvPr/>
        </p:nvSpPr>
        <p:spPr>
          <a:xfrm>
            <a:off x="580745" y="4785428"/>
            <a:ext cx="529132" cy="26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1963</a:t>
            </a:r>
            <a:endParaRPr sz="1100" dirty="0">
              <a:solidFill>
                <a:srgbClr val="434343"/>
              </a:solidFill>
              <a:latin typeface="EB Garamond"/>
              <a:ea typeface="EB Garamond"/>
              <a:cs typeface="EB Garamond"/>
              <a:sym typeface="EB Garamond"/>
            </a:endParaRPr>
          </a:p>
        </p:txBody>
      </p:sp>
      <p:pic>
        <p:nvPicPr>
          <p:cNvPr id="28" name="Picture 27">
            <a:extLst>
              <a:ext uri="{FF2B5EF4-FFF2-40B4-BE49-F238E27FC236}">
                <a16:creationId xmlns:a16="http://schemas.microsoft.com/office/drawing/2014/main" id="{03224B28-F29B-901F-06F9-4E88DE37E783}"/>
              </a:ext>
            </a:extLst>
          </p:cNvPr>
          <p:cNvPicPr>
            <a:picLocks noChangeAspect="1"/>
          </p:cNvPicPr>
          <p:nvPr/>
        </p:nvPicPr>
        <p:blipFill>
          <a:blip r:embed="rId3"/>
          <a:stretch>
            <a:fillRect/>
          </a:stretch>
        </p:blipFill>
        <p:spPr>
          <a:xfrm>
            <a:off x="4393104" y="1301774"/>
            <a:ext cx="4246961" cy="34444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CORRELATIONS – Demographics (Population Size)</a:t>
            </a:r>
            <a:endParaRPr dirty="0"/>
          </a:p>
        </p:txBody>
      </p:sp>
      <p:pic>
        <p:nvPicPr>
          <p:cNvPr id="3" name="Picture 2">
            <a:extLst>
              <a:ext uri="{FF2B5EF4-FFF2-40B4-BE49-F238E27FC236}">
                <a16:creationId xmlns:a16="http://schemas.microsoft.com/office/drawing/2014/main" id="{D4BC7336-5072-AF0E-6473-9E60AC0A6987}"/>
              </a:ext>
            </a:extLst>
          </p:cNvPr>
          <p:cNvPicPr>
            <a:picLocks noChangeAspect="1"/>
          </p:cNvPicPr>
          <p:nvPr/>
        </p:nvPicPr>
        <p:blipFill>
          <a:blip r:embed="rId3"/>
          <a:stretch>
            <a:fillRect/>
          </a:stretch>
        </p:blipFill>
        <p:spPr>
          <a:xfrm>
            <a:off x="790975" y="1102927"/>
            <a:ext cx="3586713" cy="3754209"/>
          </a:xfrm>
          <a:prstGeom prst="rect">
            <a:avLst/>
          </a:prstGeom>
        </p:spPr>
      </p:pic>
      <p:sp>
        <p:nvSpPr>
          <p:cNvPr id="4" name="Google Shape;189;p19">
            <a:extLst>
              <a:ext uri="{FF2B5EF4-FFF2-40B4-BE49-F238E27FC236}">
                <a16:creationId xmlns:a16="http://schemas.microsoft.com/office/drawing/2014/main" id="{390575A4-8D79-1563-504A-5D370126C970}"/>
              </a:ext>
            </a:extLst>
          </p:cNvPr>
          <p:cNvSpPr txBox="1">
            <a:spLocks/>
          </p:cNvSpPr>
          <p:nvPr/>
        </p:nvSpPr>
        <p:spPr>
          <a:xfrm>
            <a:off x="4946150" y="1417048"/>
            <a:ext cx="3586713" cy="267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pPr marL="171450" indent="-171450">
              <a:buFont typeface="Arial" panose="020B0604020202020204" pitchFamily="34" charset="0"/>
              <a:buChar char="•"/>
            </a:pPr>
            <a:r>
              <a:rPr lang="en-US" dirty="0"/>
              <a:t>Very strong positive correlation between </a:t>
            </a:r>
            <a:r>
              <a:rPr lang="en-US" b="1" dirty="0"/>
              <a:t>Population Size </a:t>
            </a:r>
            <a:r>
              <a:rPr lang="en-US" dirty="0"/>
              <a:t>and </a:t>
            </a:r>
            <a:r>
              <a:rPr lang="en-US" b="1" dirty="0"/>
              <a:t>Median Sales Price </a:t>
            </a:r>
            <a:r>
              <a:rPr lang="en-US" dirty="0"/>
              <a:t>of houses sold in the United States.</a:t>
            </a:r>
          </a:p>
          <a:p>
            <a:endParaRPr lang="en-US" dirty="0"/>
          </a:p>
          <a:p>
            <a:pPr marL="171450" indent="-171450">
              <a:buFont typeface="Arial" panose="020B0604020202020204" pitchFamily="34" charset="0"/>
              <a:buChar char="•"/>
            </a:pPr>
            <a:r>
              <a:rPr lang="en-US" dirty="0"/>
              <a:t>Correlation doesn’t imply causation, however with the increase in population size, it is fairly reasonable to think that more people need shelter which could significantly drive the demand for residential homes. This demand could result in increased Sales Price.</a:t>
            </a:r>
          </a:p>
          <a:p>
            <a:endParaRPr lang="en-US" dirty="0"/>
          </a:p>
          <a:p>
            <a:pPr marL="171450" indent="-171450">
              <a:buFont typeface="Arial" panose="020B0604020202020204" pitchFamily="34" charset="0"/>
              <a:buChar char="•"/>
            </a:pPr>
            <a:r>
              <a:rPr lang="en-US" dirty="0"/>
              <a:t>Similarly, age distribution, another demographic variable could have a role in shaping the real estate market since different age groups have varying housing needs and preferences.</a:t>
            </a:r>
          </a:p>
          <a:p>
            <a:pPr marL="171450" indent="-171450">
              <a:buFont typeface="Arial" panose="020B0604020202020204" pitchFamily="34" charset="0"/>
              <a:buChar char="•"/>
            </a:pPr>
            <a:endParaRPr lang="en-US" dirty="0"/>
          </a:p>
        </p:txBody>
      </p:sp>
      <p:sp>
        <p:nvSpPr>
          <p:cNvPr id="6" name="Google Shape;189;p19">
            <a:extLst>
              <a:ext uri="{FF2B5EF4-FFF2-40B4-BE49-F238E27FC236}">
                <a16:creationId xmlns:a16="http://schemas.microsoft.com/office/drawing/2014/main" id="{5EB98FDE-CBCC-E44B-0107-7F3223BDE36E}"/>
              </a:ext>
            </a:extLst>
          </p:cNvPr>
          <p:cNvSpPr txBox="1">
            <a:spLocks/>
          </p:cNvSpPr>
          <p:nvPr/>
        </p:nvSpPr>
        <p:spPr>
          <a:xfrm>
            <a:off x="6587613" y="4237704"/>
            <a:ext cx="2107483" cy="521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r>
              <a:rPr lang="en-US" sz="1000" i="1" dirty="0"/>
              <a:t>Refer Jupyter Notebook for data and code used to generate the scatter plot.</a:t>
            </a:r>
          </a:p>
        </p:txBody>
      </p:sp>
    </p:spTree>
    <p:extLst>
      <p:ext uri="{BB962C8B-B14F-4D97-AF65-F5344CB8AC3E}">
        <p14:creationId xmlns:p14="http://schemas.microsoft.com/office/powerpoint/2010/main" val="63060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CORRELATIONS – Interest Rates (Mortgage Rate)</a:t>
            </a:r>
            <a:endParaRPr dirty="0"/>
          </a:p>
        </p:txBody>
      </p:sp>
      <p:pic>
        <p:nvPicPr>
          <p:cNvPr id="4" name="Picture 3">
            <a:extLst>
              <a:ext uri="{FF2B5EF4-FFF2-40B4-BE49-F238E27FC236}">
                <a16:creationId xmlns:a16="http://schemas.microsoft.com/office/drawing/2014/main" id="{D537B35A-3544-7DFD-A241-0D937A4AD7D3}"/>
              </a:ext>
            </a:extLst>
          </p:cNvPr>
          <p:cNvPicPr>
            <a:picLocks noChangeAspect="1"/>
          </p:cNvPicPr>
          <p:nvPr/>
        </p:nvPicPr>
        <p:blipFill>
          <a:blip r:embed="rId3"/>
          <a:stretch>
            <a:fillRect/>
          </a:stretch>
        </p:blipFill>
        <p:spPr>
          <a:xfrm>
            <a:off x="790975" y="1034100"/>
            <a:ext cx="3607137" cy="3775587"/>
          </a:xfrm>
          <a:prstGeom prst="rect">
            <a:avLst/>
          </a:prstGeom>
        </p:spPr>
      </p:pic>
      <p:sp>
        <p:nvSpPr>
          <p:cNvPr id="5" name="Google Shape;189;p19">
            <a:extLst>
              <a:ext uri="{FF2B5EF4-FFF2-40B4-BE49-F238E27FC236}">
                <a16:creationId xmlns:a16="http://schemas.microsoft.com/office/drawing/2014/main" id="{C2D9E3E3-FCB7-E2C4-4DE2-F52CB5F0CCA7}"/>
              </a:ext>
            </a:extLst>
          </p:cNvPr>
          <p:cNvSpPr txBox="1">
            <a:spLocks/>
          </p:cNvSpPr>
          <p:nvPr/>
        </p:nvSpPr>
        <p:spPr>
          <a:xfrm>
            <a:off x="4946150" y="1417048"/>
            <a:ext cx="3586713" cy="267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pPr marL="171450" indent="-171450">
              <a:buFont typeface="Arial" panose="020B0604020202020204" pitchFamily="34" charset="0"/>
              <a:buChar char="•"/>
            </a:pPr>
            <a:r>
              <a:rPr lang="en-US" dirty="0"/>
              <a:t>Strong negative correlation between </a:t>
            </a:r>
            <a:r>
              <a:rPr lang="en-US" b="1" dirty="0"/>
              <a:t>Mortgage Rate </a:t>
            </a:r>
            <a:r>
              <a:rPr lang="en-US" dirty="0"/>
              <a:t>and </a:t>
            </a:r>
            <a:r>
              <a:rPr lang="en-US" b="1" dirty="0"/>
              <a:t>Median Sales Price </a:t>
            </a:r>
            <a:r>
              <a:rPr lang="en-US" dirty="0"/>
              <a:t>of houses sold in the United States.</a:t>
            </a:r>
          </a:p>
          <a:p>
            <a:endParaRPr lang="en-US" dirty="0"/>
          </a:p>
          <a:p>
            <a:pPr marL="171450" indent="-171450">
              <a:buFont typeface="Arial" panose="020B0604020202020204" pitchFamily="34" charset="0"/>
              <a:buChar char="•"/>
            </a:pPr>
            <a:r>
              <a:rPr lang="en-US" dirty="0"/>
              <a:t>Again, while correlation doesn’t imply causation, changes in interest rates can greatly influence a person’s ability to purchase a residential property. That’s because the lower the interest rate, the lower the cost of the mortgage.</a:t>
            </a:r>
          </a:p>
          <a:p>
            <a:endParaRPr lang="en-US" dirty="0"/>
          </a:p>
          <a:p>
            <a:pPr marL="171450" indent="-171450">
              <a:buFont typeface="Arial" panose="020B0604020202020204" pitchFamily="34" charset="0"/>
              <a:buChar char="•"/>
            </a:pPr>
            <a:r>
              <a:rPr lang="en-US" dirty="0"/>
              <a:t>The scatter plot suggests that as interest rates rise, the cost of a mortgage increases, thus lowering demand and real estate prices, which supports the explanation in Investopedia’s article.</a:t>
            </a:r>
          </a:p>
        </p:txBody>
      </p:sp>
      <p:sp>
        <p:nvSpPr>
          <p:cNvPr id="6" name="Google Shape;189;p19">
            <a:extLst>
              <a:ext uri="{FF2B5EF4-FFF2-40B4-BE49-F238E27FC236}">
                <a16:creationId xmlns:a16="http://schemas.microsoft.com/office/drawing/2014/main" id="{A7205C70-4223-0CB0-53D7-514BA55E4FE2}"/>
              </a:ext>
            </a:extLst>
          </p:cNvPr>
          <p:cNvSpPr txBox="1">
            <a:spLocks/>
          </p:cNvSpPr>
          <p:nvPr/>
        </p:nvSpPr>
        <p:spPr>
          <a:xfrm>
            <a:off x="6587613" y="4237704"/>
            <a:ext cx="2107483" cy="521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r>
              <a:rPr lang="en-US" sz="1000" i="1" dirty="0"/>
              <a:t>Refer Jupyter Notebook for data and code used to generate the scatter plot.</a:t>
            </a:r>
          </a:p>
        </p:txBody>
      </p:sp>
    </p:spTree>
    <p:extLst>
      <p:ext uri="{BB962C8B-B14F-4D97-AF65-F5344CB8AC3E}">
        <p14:creationId xmlns:p14="http://schemas.microsoft.com/office/powerpoint/2010/main" val="390628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5"/>
          <p:cNvSpPr txBox="1">
            <a:spLocks noGrp="1"/>
          </p:cNvSpPr>
          <p:nvPr>
            <p:ph type="ctrTitle"/>
          </p:nvPr>
        </p:nvSpPr>
        <p:spPr>
          <a:xfrm>
            <a:off x="790975" y="720000"/>
            <a:ext cx="7094496"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CORRELATIONS – The Economy (Gross Domestic Product)</a:t>
            </a:r>
            <a:endParaRPr dirty="0"/>
          </a:p>
        </p:txBody>
      </p:sp>
      <p:pic>
        <p:nvPicPr>
          <p:cNvPr id="3" name="Picture 2">
            <a:extLst>
              <a:ext uri="{FF2B5EF4-FFF2-40B4-BE49-F238E27FC236}">
                <a16:creationId xmlns:a16="http://schemas.microsoft.com/office/drawing/2014/main" id="{95231AA0-94B2-FB78-1521-1B4E7F977B13}"/>
              </a:ext>
            </a:extLst>
          </p:cNvPr>
          <p:cNvPicPr>
            <a:picLocks noChangeAspect="1"/>
          </p:cNvPicPr>
          <p:nvPr/>
        </p:nvPicPr>
        <p:blipFill>
          <a:blip r:embed="rId3"/>
          <a:stretch>
            <a:fillRect/>
          </a:stretch>
        </p:blipFill>
        <p:spPr>
          <a:xfrm>
            <a:off x="790974" y="1034101"/>
            <a:ext cx="3605499" cy="3773874"/>
          </a:xfrm>
          <a:prstGeom prst="rect">
            <a:avLst/>
          </a:prstGeom>
        </p:spPr>
      </p:pic>
      <p:sp>
        <p:nvSpPr>
          <p:cNvPr id="2" name="Google Shape;189;p19">
            <a:extLst>
              <a:ext uri="{FF2B5EF4-FFF2-40B4-BE49-F238E27FC236}">
                <a16:creationId xmlns:a16="http://schemas.microsoft.com/office/drawing/2014/main" id="{5E065FF5-205E-93DD-B8BA-51DF1E1E8005}"/>
              </a:ext>
            </a:extLst>
          </p:cNvPr>
          <p:cNvSpPr txBox="1">
            <a:spLocks/>
          </p:cNvSpPr>
          <p:nvPr/>
        </p:nvSpPr>
        <p:spPr>
          <a:xfrm>
            <a:off x="4945625" y="1417048"/>
            <a:ext cx="3788799" cy="267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pPr marL="171450" indent="-171450">
              <a:buFont typeface="Arial" panose="020B0604020202020204" pitchFamily="34" charset="0"/>
              <a:buChar char="•"/>
            </a:pPr>
            <a:r>
              <a:rPr lang="en-US" dirty="0"/>
              <a:t>Very strong positive correlation between </a:t>
            </a:r>
            <a:r>
              <a:rPr lang="en-US" b="1" dirty="0"/>
              <a:t>GDP </a:t>
            </a:r>
            <a:r>
              <a:rPr lang="en-US" dirty="0"/>
              <a:t>and </a:t>
            </a:r>
            <a:r>
              <a:rPr lang="en-US" b="1" dirty="0"/>
              <a:t>Median Sales Price </a:t>
            </a:r>
            <a:r>
              <a:rPr lang="en-US" dirty="0"/>
              <a:t>of houses in the United States.</a:t>
            </a:r>
          </a:p>
          <a:p>
            <a:endParaRPr lang="en-US" dirty="0"/>
          </a:p>
          <a:p>
            <a:pPr marL="171450" indent="-171450">
              <a:buFont typeface="Arial" panose="020B0604020202020204" pitchFamily="34" charset="0"/>
              <a:buChar char="•"/>
            </a:pPr>
            <a:r>
              <a:rPr lang="en-US" dirty="0"/>
              <a:t>When the GDP of a country is increasing, it usually signifies a growing economy, higher employment rates, and increased consumer confidence. This could suggest a hypothesis that there is higher demand for housing as people feel more financially secure and are more willing to make a real estate investment.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Economic growth is often accompanied by infrastructure development and urbanization. This could enhance the desirability and value of residential properties in certain areas, thereby influencing Sales Price.</a:t>
            </a:r>
          </a:p>
          <a:p>
            <a:pPr marL="171450" indent="-171450">
              <a:buFont typeface="Arial" panose="020B0604020202020204" pitchFamily="34" charset="0"/>
              <a:buChar char="•"/>
            </a:pPr>
            <a:endParaRPr lang="en-US" dirty="0"/>
          </a:p>
        </p:txBody>
      </p:sp>
      <p:sp>
        <p:nvSpPr>
          <p:cNvPr id="5" name="Google Shape;189;p19">
            <a:extLst>
              <a:ext uri="{FF2B5EF4-FFF2-40B4-BE49-F238E27FC236}">
                <a16:creationId xmlns:a16="http://schemas.microsoft.com/office/drawing/2014/main" id="{57057640-41C0-14DE-9C42-126130D4F55C}"/>
              </a:ext>
            </a:extLst>
          </p:cNvPr>
          <p:cNvSpPr txBox="1">
            <a:spLocks/>
          </p:cNvSpPr>
          <p:nvPr/>
        </p:nvSpPr>
        <p:spPr>
          <a:xfrm>
            <a:off x="6587613" y="4237704"/>
            <a:ext cx="2107483" cy="521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434343"/>
              </a:buClr>
              <a:buSzPts val="1200"/>
              <a:buFont typeface="EB Garamond"/>
              <a:buNone/>
              <a:defRPr sz="1200">
                <a:solidFill>
                  <a:srgbClr val="434343"/>
                </a:solidFill>
                <a:latin typeface="EB Garamond"/>
                <a:ea typeface="EB Garamond"/>
                <a:cs typeface="EB Garamond"/>
                <a:sym typeface="EB Garamond"/>
              </a:defRPr>
            </a:lvl1pPr>
            <a:lvl2pPr marL="914400" indent="-304800">
              <a:buClr>
                <a:srgbClr val="434343"/>
              </a:buClr>
              <a:buSzPts val="1200"/>
              <a:buFont typeface="EB Garamond"/>
              <a:buNone/>
              <a:defRPr sz="1200">
                <a:solidFill>
                  <a:srgbClr val="434343"/>
                </a:solidFill>
                <a:latin typeface="EB Garamond"/>
                <a:ea typeface="EB Garamond"/>
                <a:cs typeface="EB Garamond"/>
                <a:sym typeface="EB Garamond"/>
              </a:defRPr>
            </a:lvl2pPr>
            <a:lvl3pPr marL="1371600" indent="-304800">
              <a:buClr>
                <a:srgbClr val="434343"/>
              </a:buClr>
              <a:buSzPts val="1200"/>
              <a:buFont typeface="EB Garamond"/>
              <a:buNone/>
              <a:defRPr sz="1200">
                <a:solidFill>
                  <a:srgbClr val="434343"/>
                </a:solidFill>
                <a:latin typeface="EB Garamond"/>
                <a:ea typeface="EB Garamond"/>
                <a:cs typeface="EB Garamond"/>
                <a:sym typeface="EB Garamond"/>
              </a:defRPr>
            </a:lvl3pPr>
            <a:lvl4pPr marL="1828800" indent="-304800">
              <a:buClr>
                <a:srgbClr val="434343"/>
              </a:buClr>
              <a:buSzPts val="1200"/>
              <a:buFont typeface="EB Garamond"/>
              <a:buNone/>
              <a:defRPr sz="1200">
                <a:solidFill>
                  <a:srgbClr val="434343"/>
                </a:solidFill>
                <a:latin typeface="EB Garamond"/>
                <a:ea typeface="EB Garamond"/>
                <a:cs typeface="EB Garamond"/>
                <a:sym typeface="EB Garamond"/>
              </a:defRPr>
            </a:lvl4pPr>
            <a:lvl5pPr marL="2286000" indent="-304800">
              <a:buClr>
                <a:srgbClr val="434343"/>
              </a:buClr>
              <a:buSzPts val="1200"/>
              <a:buFont typeface="EB Garamond"/>
              <a:buNone/>
              <a:defRPr sz="1200">
                <a:solidFill>
                  <a:srgbClr val="434343"/>
                </a:solidFill>
                <a:latin typeface="EB Garamond"/>
                <a:ea typeface="EB Garamond"/>
                <a:cs typeface="EB Garamond"/>
                <a:sym typeface="EB Garamond"/>
              </a:defRPr>
            </a:lvl5pPr>
            <a:lvl6pPr marL="2743200" indent="-304800">
              <a:buClr>
                <a:srgbClr val="434343"/>
              </a:buClr>
              <a:buSzPts val="1200"/>
              <a:buFont typeface="EB Garamond"/>
              <a:buNone/>
              <a:defRPr sz="1200">
                <a:solidFill>
                  <a:srgbClr val="434343"/>
                </a:solidFill>
                <a:latin typeface="EB Garamond"/>
                <a:ea typeface="EB Garamond"/>
                <a:cs typeface="EB Garamond"/>
                <a:sym typeface="EB Garamond"/>
              </a:defRPr>
            </a:lvl6pPr>
            <a:lvl7pPr marL="3200400" indent="-304800">
              <a:buClr>
                <a:srgbClr val="434343"/>
              </a:buClr>
              <a:buSzPts val="1200"/>
              <a:buFont typeface="EB Garamond"/>
              <a:buNone/>
              <a:defRPr sz="1200">
                <a:solidFill>
                  <a:srgbClr val="434343"/>
                </a:solidFill>
                <a:latin typeface="EB Garamond"/>
                <a:ea typeface="EB Garamond"/>
                <a:cs typeface="EB Garamond"/>
                <a:sym typeface="EB Garamond"/>
              </a:defRPr>
            </a:lvl7pPr>
            <a:lvl8pPr marL="3657600" indent="-304800">
              <a:buClr>
                <a:srgbClr val="434343"/>
              </a:buClr>
              <a:buSzPts val="1200"/>
              <a:buFont typeface="EB Garamond"/>
              <a:buNone/>
              <a:defRPr sz="1200">
                <a:solidFill>
                  <a:srgbClr val="434343"/>
                </a:solidFill>
                <a:latin typeface="EB Garamond"/>
                <a:ea typeface="EB Garamond"/>
                <a:cs typeface="EB Garamond"/>
                <a:sym typeface="EB Garamond"/>
              </a:defRPr>
            </a:lvl8pPr>
            <a:lvl9pPr marL="4114800" indent="-304800">
              <a:buClr>
                <a:srgbClr val="434343"/>
              </a:buClr>
              <a:buSzPts val="1200"/>
              <a:buFont typeface="EB Garamond"/>
              <a:buNone/>
              <a:defRPr sz="1200">
                <a:solidFill>
                  <a:srgbClr val="434343"/>
                </a:solidFill>
                <a:latin typeface="EB Garamond"/>
                <a:ea typeface="EB Garamond"/>
                <a:cs typeface="EB Garamond"/>
                <a:sym typeface="EB Garamond"/>
              </a:defRPr>
            </a:lvl9pPr>
          </a:lstStyle>
          <a:p>
            <a:r>
              <a:rPr lang="en-US" sz="1000" i="1" dirty="0"/>
              <a:t>Refer Jupyter Notebook for data and code used to generate the scatter plot.</a:t>
            </a:r>
          </a:p>
        </p:txBody>
      </p:sp>
    </p:spTree>
    <p:extLst>
      <p:ext uri="{BB962C8B-B14F-4D97-AF65-F5344CB8AC3E}">
        <p14:creationId xmlns:p14="http://schemas.microsoft.com/office/powerpoint/2010/main" val="2955273688"/>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095D7A"/>
      </a:dk2>
      <a:lt2>
        <a:srgbClr val="93D5BE"/>
      </a:lt2>
      <a:accent1>
        <a:srgbClr val="65BBA5"/>
      </a:accent1>
      <a:accent2>
        <a:srgbClr val="74CEB7"/>
      </a:accent2>
      <a:accent3>
        <a:srgbClr val="C9FFD5"/>
      </a:accent3>
      <a:accent4>
        <a:srgbClr val="D3C169"/>
      </a:accent4>
      <a:accent5>
        <a:srgbClr val="E6D68C"/>
      </a:accent5>
      <a:accent6>
        <a:srgbClr val="004056"/>
      </a:accent6>
      <a:hlink>
        <a:srgbClr val="004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1227</Words>
  <Application>Microsoft Office PowerPoint</Application>
  <PresentationFormat>On-screen Show (16:9)</PresentationFormat>
  <Paragraphs>135</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Montserrat Black</vt:lpstr>
      <vt:lpstr>Barlow Light</vt:lpstr>
      <vt:lpstr>Squada One</vt:lpstr>
      <vt:lpstr>Montserrat Light</vt:lpstr>
      <vt:lpstr>Arial</vt:lpstr>
      <vt:lpstr>Fira Sans Extra Condensed Medium</vt:lpstr>
      <vt:lpstr>Montserrat ExtraBold</vt:lpstr>
      <vt:lpstr>EB Garamond</vt:lpstr>
      <vt:lpstr>Real Estate Marketing Plan </vt:lpstr>
      <vt:lpstr>FACTORS INFLUENCING RESIDENTIAL HOME PRICES IN THE UNITED STATES A MECE APPROACH</vt:lpstr>
      <vt:lpstr>OBJECTIVES</vt:lpstr>
      <vt:lpstr>TABLE OF CONTENTS</vt:lpstr>
      <vt:lpstr>INTRODUCTION</vt:lpstr>
      <vt:lpstr>POTENTIAL FACTORS</vt:lpstr>
      <vt:lpstr>Median Sales Price of homes sold in the United States</vt:lpstr>
      <vt:lpstr>CORRELATIONS – Demographics (Population Size)</vt:lpstr>
      <vt:lpstr>CORRELATIONS – Interest Rates (Mortgage Rate)</vt:lpstr>
      <vt:lpstr>CORRELATIONS – The Economy (Gross Domestic Product)</vt:lpstr>
      <vt:lpstr>CORRELATIONS – The Economy (Employment Level)</vt:lpstr>
      <vt:lpstr>CORRELATIONS – The Economy (Employment Level)</vt:lpstr>
      <vt:lpstr>Government Policies and Subsidies</vt:lpstr>
      <vt:lpstr>Mutually Exclusive Collectively Exhaustive (MECE) framework</vt:lpstr>
      <vt:lpstr>CONCLUSION</vt:lpstr>
      <vt:lpstr>—T.S. Eliot</vt:lpstr>
      <vt:lpstr>ACKNOWLEDGEMENTS</vt:lpstr>
      <vt:lpstr>AUTHOR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RESIDENTIAL HOME PRICES IN THE UNITED STATES A MECE APPROACH</dc:title>
  <dc:creator>shreyas</dc:creator>
  <cp:lastModifiedBy>Shreyas</cp:lastModifiedBy>
  <cp:revision>32</cp:revision>
  <dcterms:modified xsi:type="dcterms:W3CDTF">2023-06-16T12:22:59Z</dcterms:modified>
</cp:coreProperties>
</file>