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5" r:id="rId3"/>
    <p:sldId id="271" r:id="rId4"/>
    <p:sldId id="272" r:id="rId5"/>
    <p:sldId id="258" r:id="rId6"/>
    <p:sldId id="259" r:id="rId7"/>
    <p:sldId id="260" r:id="rId8"/>
    <p:sldId id="261" r:id="rId9"/>
    <p:sldId id="270" r:id="rId10"/>
    <p:sldId id="290" r:id="rId11"/>
    <p:sldId id="282" r:id="rId12"/>
    <p:sldId id="273" r:id="rId13"/>
    <p:sldId id="287" r:id="rId14"/>
    <p:sldId id="283" r:id="rId15"/>
    <p:sldId id="293" r:id="rId16"/>
    <p:sldId id="294" r:id="rId17"/>
    <p:sldId id="284" r:id="rId18"/>
    <p:sldId id="297" r:id="rId19"/>
    <p:sldId id="298" r:id="rId20"/>
    <p:sldId id="265" r:id="rId21"/>
    <p:sldId id="278" r:id="rId22"/>
    <p:sldId id="291" r:id="rId23"/>
    <p:sldId id="292" r:id="rId24"/>
    <p:sldId id="299" r:id="rId25"/>
    <p:sldId id="29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00" autoAdjust="0"/>
    <p:restoredTop sz="93385" autoAdjust="0"/>
  </p:normalViewPr>
  <p:slideViewPr>
    <p:cSldViewPr snapToGrid="0">
      <p:cViewPr varScale="1">
        <p:scale>
          <a:sx n="72" d="100"/>
          <a:sy n="72" d="100"/>
        </p:scale>
        <p:origin x="1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840BF-95FB-4266-B6B0-1C35193BC494}" type="datetimeFigureOut">
              <a:rPr lang="en-IN" smtClean="0"/>
              <a:pPr/>
              <a:t>16-08-2023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524CA-C911-4E60-A885-382F660151F1}" type="slidenum">
              <a:rPr lang="en-IN" smtClean="0"/>
              <a:pPr/>
              <a:t>‹#›</a:t>
            </a:fld>
            <a:endParaRPr lang="en-IN"/>
          </a:p>
        </p:txBody>
      </p:sp>
    </p:spTree>
    <p:extLst>
      <p:ext uri="{BB962C8B-B14F-4D97-AF65-F5344CB8AC3E}">
        <p14:creationId xmlns:p14="http://schemas.microsoft.com/office/powerpoint/2010/main" val="233459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2524CA-C911-4E60-A885-382F660151F1}" type="slidenum">
              <a:rPr lang="en-IN" smtClean="0"/>
              <a:pPr/>
              <a:t>1</a:t>
            </a:fld>
            <a:endParaRPr lang="en-IN"/>
          </a:p>
        </p:txBody>
      </p:sp>
    </p:spTree>
    <p:extLst>
      <p:ext uri="{BB962C8B-B14F-4D97-AF65-F5344CB8AC3E}">
        <p14:creationId xmlns:p14="http://schemas.microsoft.com/office/powerpoint/2010/main" val="137663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FF31-756E-B6E1-E17A-C844D6FA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0491B-E700-E603-ED1A-496F05D2A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DA877-A2F5-3180-18CD-8A1BBACE9B4C}"/>
              </a:ext>
            </a:extLst>
          </p:cNvPr>
          <p:cNvSpPr>
            <a:spLocks noGrp="1"/>
          </p:cNvSpPr>
          <p:nvPr>
            <p:ph type="dt" sz="half" idx="10"/>
          </p:nvPr>
        </p:nvSpPr>
        <p:spPr/>
        <p:txBody>
          <a:bodyPr/>
          <a:lstStyle/>
          <a:p>
            <a:fld id="{12CFEEC4-6095-4657-B4A3-5BC9CA051BBA}" type="datetime1">
              <a:rPr lang="en-US" smtClean="0"/>
              <a:pPr/>
              <a:t>8/16/2023</a:t>
            </a:fld>
            <a:endParaRPr lang="en-US"/>
          </a:p>
        </p:txBody>
      </p:sp>
      <p:sp>
        <p:nvSpPr>
          <p:cNvPr id="5" name="Footer Placeholder 4">
            <a:extLst>
              <a:ext uri="{FF2B5EF4-FFF2-40B4-BE49-F238E27FC236}">
                <a16:creationId xmlns:a16="http://schemas.microsoft.com/office/drawing/2014/main" id="{9E071D13-C629-8E39-5C6E-831BB61A6560}"/>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8F1489D4-2DDB-21FC-E6D0-F7F39AECDDFD}"/>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351294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5FD7-89AB-F434-115F-82B2574C4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167828-FFD0-9706-A4F4-3B702A1A7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3090F-B162-9028-F80E-2B081D408624}"/>
              </a:ext>
            </a:extLst>
          </p:cNvPr>
          <p:cNvSpPr>
            <a:spLocks noGrp="1"/>
          </p:cNvSpPr>
          <p:nvPr>
            <p:ph type="dt" sz="half" idx="10"/>
          </p:nvPr>
        </p:nvSpPr>
        <p:spPr/>
        <p:txBody>
          <a:bodyPr/>
          <a:lstStyle/>
          <a:p>
            <a:fld id="{01396658-18D7-4C85-A114-49E2FACDD0D7}" type="datetime1">
              <a:rPr lang="en-US" smtClean="0"/>
              <a:pPr/>
              <a:t>8/16/2023</a:t>
            </a:fld>
            <a:endParaRPr lang="en-US"/>
          </a:p>
        </p:txBody>
      </p:sp>
      <p:sp>
        <p:nvSpPr>
          <p:cNvPr id="5" name="Footer Placeholder 4">
            <a:extLst>
              <a:ext uri="{FF2B5EF4-FFF2-40B4-BE49-F238E27FC236}">
                <a16:creationId xmlns:a16="http://schemas.microsoft.com/office/drawing/2014/main" id="{A1E5CA5C-68CF-253E-E70B-509EB9374C5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DE3D7238-A514-43A8-8387-290C9EDCEF5F}"/>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162019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F1C06-ED11-DD76-8147-EAF898558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5D4682-F5DC-68E1-1516-4600BAC86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98F78-CBDC-43DE-75DE-E078A69E9DC7}"/>
              </a:ext>
            </a:extLst>
          </p:cNvPr>
          <p:cNvSpPr>
            <a:spLocks noGrp="1"/>
          </p:cNvSpPr>
          <p:nvPr>
            <p:ph type="dt" sz="half" idx="10"/>
          </p:nvPr>
        </p:nvSpPr>
        <p:spPr/>
        <p:txBody>
          <a:bodyPr/>
          <a:lstStyle/>
          <a:p>
            <a:fld id="{A0B261A5-B7A9-4F1F-8B6D-8A2075C5A175}" type="datetime1">
              <a:rPr lang="en-US" smtClean="0"/>
              <a:pPr/>
              <a:t>8/16/2023</a:t>
            </a:fld>
            <a:endParaRPr lang="en-US"/>
          </a:p>
        </p:txBody>
      </p:sp>
      <p:sp>
        <p:nvSpPr>
          <p:cNvPr id="5" name="Footer Placeholder 4">
            <a:extLst>
              <a:ext uri="{FF2B5EF4-FFF2-40B4-BE49-F238E27FC236}">
                <a16:creationId xmlns:a16="http://schemas.microsoft.com/office/drawing/2014/main" id="{8F99F72B-15CB-E8EC-134D-4B6FF53895B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7407AF13-8946-A6C4-0645-530A44D55B84}"/>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122841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9F5-B859-96AA-DF4E-98907D3EA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D7B16-E0CC-5B9C-8EC8-438FA8006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22B0F-2A3B-81FB-FB41-D6E071504B78}"/>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Footer Placeholder 4">
            <a:extLst>
              <a:ext uri="{FF2B5EF4-FFF2-40B4-BE49-F238E27FC236}">
                <a16:creationId xmlns:a16="http://schemas.microsoft.com/office/drawing/2014/main" id="{7FFC150B-F07E-42D3-1451-84495A2ABB98}"/>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48295DBB-6268-85D7-091F-0F0B5C3C23F8}"/>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33555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4AD9-205B-B626-4AFB-91416DCC0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AD5803-951E-AF29-AB4C-54B5FD23F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297D8-BAAE-2AD2-2F2D-86E5E79F941F}"/>
              </a:ext>
            </a:extLst>
          </p:cNvPr>
          <p:cNvSpPr>
            <a:spLocks noGrp="1"/>
          </p:cNvSpPr>
          <p:nvPr>
            <p:ph type="dt" sz="half" idx="10"/>
          </p:nvPr>
        </p:nvSpPr>
        <p:spPr/>
        <p:txBody>
          <a:bodyPr/>
          <a:lstStyle/>
          <a:p>
            <a:fld id="{70AA9552-0E19-47BC-9B38-1E274EE6C7E0}" type="datetime1">
              <a:rPr lang="en-US" smtClean="0"/>
              <a:pPr/>
              <a:t>8/16/2023</a:t>
            </a:fld>
            <a:endParaRPr lang="en-US"/>
          </a:p>
        </p:txBody>
      </p:sp>
      <p:sp>
        <p:nvSpPr>
          <p:cNvPr id="5" name="Footer Placeholder 4">
            <a:extLst>
              <a:ext uri="{FF2B5EF4-FFF2-40B4-BE49-F238E27FC236}">
                <a16:creationId xmlns:a16="http://schemas.microsoft.com/office/drawing/2014/main" id="{208FB7CE-C591-B051-BB80-8CA989CCC9AB}"/>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01EC55FE-9110-4322-1123-656FC53C1A92}"/>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238162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F4FB-F2DE-F93D-F58B-0C2440BB2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5696C-5BF6-F84A-49EC-A40BC22EF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E30C9-5948-8777-3D9C-892B78F71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60819-8C9A-B74A-9C7A-416CE97CD985}"/>
              </a:ext>
            </a:extLst>
          </p:cNvPr>
          <p:cNvSpPr>
            <a:spLocks noGrp="1"/>
          </p:cNvSpPr>
          <p:nvPr>
            <p:ph type="dt" sz="half" idx="10"/>
          </p:nvPr>
        </p:nvSpPr>
        <p:spPr/>
        <p:txBody>
          <a:bodyPr/>
          <a:lstStyle/>
          <a:p>
            <a:fld id="{7169C796-D7CE-49BD-B8F5-1D97D852972D}" type="datetime1">
              <a:rPr lang="en-US" smtClean="0"/>
              <a:pPr/>
              <a:t>8/16/2023</a:t>
            </a:fld>
            <a:endParaRPr lang="en-US"/>
          </a:p>
        </p:txBody>
      </p:sp>
      <p:sp>
        <p:nvSpPr>
          <p:cNvPr id="6" name="Footer Placeholder 5">
            <a:extLst>
              <a:ext uri="{FF2B5EF4-FFF2-40B4-BE49-F238E27FC236}">
                <a16:creationId xmlns:a16="http://schemas.microsoft.com/office/drawing/2014/main" id="{CF90F7C1-BA2F-45DF-04E0-9A191D26925E}"/>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F560F8BE-6D81-9EFB-FA8D-EE0E07FFB19A}"/>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14245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D6A8-2C35-9722-54FC-CDCBBD3A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81C56D-3730-C9EE-3AA0-2DDB9B69C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BE232-21C2-AC41-88B3-40C0CFDD4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C1AA2-FAFB-CB77-808F-EA2565FA0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8C1BA-F812-2BAB-9883-AF583E9BAA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2B6830-611D-A1C5-2EA6-E87E509B6D3A}"/>
              </a:ext>
            </a:extLst>
          </p:cNvPr>
          <p:cNvSpPr>
            <a:spLocks noGrp="1"/>
          </p:cNvSpPr>
          <p:nvPr>
            <p:ph type="dt" sz="half" idx="10"/>
          </p:nvPr>
        </p:nvSpPr>
        <p:spPr/>
        <p:txBody>
          <a:bodyPr/>
          <a:lstStyle/>
          <a:p>
            <a:fld id="{9A1832F3-A7F7-41CB-AC88-275CED3F656F}" type="datetime1">
              <a:rPr lang="en-US" smtClean="0"/>
              <a:pPr/>
              <a:t>8/16/2023</a:t>
            </a:fld>
            <a:endParaRPr lang="en-US"/>
          </a:p>
        </p:txBody>
      </p:sp>
      <p:sp>
        <p:nvSpPr>
          <p:cNvPr id="8" name="Footer Placeholder 7">
            <a:extLst>
              <a:ext uri="{FF2B5EF4-FFF2-40B4-BE49-F238E27FC236}">
                <a16:creationId xmlns:a16="http://schemas.microsoft.com/office/drawing/2014/main" id="{AD4D26CD-9335-0A91-8B99-11F292443A43}"/>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AAB8DD1F-87E2-87CC-BDA7-331841852BCA}"/>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391115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775A-96F2-83EF-5892-9627AF5411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F3E086-6D2D-E6EA-5A3E-BEE16D8A94C9}"/>
              </a:ext>
            </a:extLst>
          </p:cNvPr>
          <p:cNvSpPr>
            <a:spLocks noGrp="1"/>
          </p:cNvSpPr>
          <p:nvPr>
            <p:ph type="dt" sz="half" idx="10"/>
          </p:nvPr>
        </p:nvSpPr>
        <p:spPr/>
        <p:txBody>
          <a:bodyPr/>
          <a:lstStyle/>
          <a:p>
            <a:fld id="{4331ABFA-5E9D-4E19-8F94-3CEA0B1DE883}" type="datetime1">
              <a:rPr lang="en-US" smtClean="0"/>
              <a:pPr/>
              <a:t>8/16/2023</a:t>
            </a:fld>
            <a:endParaRPr lang="en-US"/>
          </a:p>
        </p:txBody>
      </p:sp>
      <p:sp>
        <p:nvSpPr>
          <p:cNvPr id="4" name="Footer Placeholder 3">
            <a:extLst>
              <a:ext uri="{FF2B5EF4-FFF2-40B4-BE49-F238E27FC236}">
                <a16:creationId xmlns:a16="http://schemas.microsoft.com/office/drawing/2014/main" id="{BA0FA192-DCED-4FD1-F7B1-996293E0350F}"/>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7EB217EE-1AEB-A8C6-D8E9-3D84A987AA0D}"/>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386108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2BF21-288E-5579-2A0E-324B64EE01B8}"/>
              </a:ext>
            </a:extLst>
          </p:cNvPr>
          <p:cNvSpPr>
            <a:spLocks noGrp="1"/>
          </p:cNvSpPr>
          <p:nvPr>
            <p:ph type="dt" sz="half" idx="10"/>
          </p:nvPr>
        </p:nvSpPr>
        <p:spPr/>
        <p:txBody>
          <a:bodyPr/>
          <a:lstStyle/>
          <a:p>
            <a:fld id="{1F14B518-D930-4216-B60B-73BC0309B459}" type="datetime1">
              <a:rPr lang="en-US" smtClean="0"/>
              <a:pPr/>
              <a:t>8/16/2023</a:t>
            </a:fld>
            <a:endParaRPr lang="en-US"/>
          </a:p>
        </p:txBody>
      </p:sp>
      <p:sp>
        <p:nvSpPr>
          <p:cNvPr id="3" name="Footer Placeholder 2">
            <a:extLst>
              <a:ext uri="{FF2B5EF4-FFF2-40B4-BE49-F238E27FC236}">
                <a16:creationId xmlns:a16="http://schemas.microsoft.com/office/drawing/2014/main" id="{1558A805-8C4C-9282-B549-0FF642995318}"/>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AA65230A-2023-09BA-5945-5975D6B754DD}"/>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284110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4F-4EC3-B92F-6688-D091FC0AB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E331D-DB32-4895-117B-5E1E4C420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0D7E8-1453-9EBD-A216-44FB07C6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FCF90-15CA-5E30-1A85-5AB906A2A4CB}"/>
              </a:ext>
            </a:extLst>
          </p:cNvPr>
          <p:cNvSpPr>
            <a:spLocks noGrp="1"/>
          </p:cNvSpPr>
          <p:nvPr>
            <p:ph type="dt" sz="half" idx="10"/>
          </p:nvPr>
        </p:nvSpPr>
        <p:spPr/>
        <p:txBody>
          <a:bodyPr/>
          <a:lstStyle/>
          <a:p>
            <a:fld id="{51E70509-B599-4A9B-BD4C-0786A9967CED}" type="datetime1">
              <a:rPr lang="en-US" smtClean="0"/>
              <a:pPr/>
              <a:t>8/16/2023</a:t>
            </a:fld>
            <a:endParaRPr lang="en-US"/>
          </a:p>
        </p:txBody>
      </p:sp>
      <p:sp>
        <p:nvSpPr>
          <p:cNvPr id="6" name="Footer Placeholder 5">
            <a:extLst>
              <a:ext uri="{FF2B5EF4-FFF2-40B4-BE49-F238E27FC236}">
                <a16:creationId xmlns:a16="http://schemas.microsoft.com/office/drawing/2014/main" id="{D4601200-5A8E-C697-FC3E-65214F5CA02B}"/>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CAE42CE5-7DAF-B128-3FB0-EA7899D48709}"/>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300014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CFC0-D363-81B5-4DC1-B4912D05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42382-FD27-EAC8-46E4-45D9D7F2C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114A6-7266-3681-7D33-854A7218B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CDD40-FD85-05BA-9080-FED4D65A5B96}"/>
              </a:ext>
            </a:extLst>
          </p:cNvPr>
          <p:cNvSpPr>
            <a:spLocks noGrp="1"/>
          </p:cNvSpPr>
          <p:nvPr>
            <p:ph type="dt" sz="half" idx="10"/>
          </p:nvPr>
        </p:nvSpPr>
        <p:spPr/>
        <p:txBody>
          <a:bodyPr/>
          <a:lstStyle/>
          <a:p>
            <a:fld id="{56DBA375-9984-4E2A-B69B-552AA0F395C5}" type="datetime1">
              <a:rPr lang="en-US" smtClean="0"/>
              <a:pPr/>
              <a:t>8/16/2023</a:t>
            </a:fld>
            <a:endParaRPr lang="en-US"/>
          </a:p>
        </p:txBody>
      </p:sp>
      <p:sp>
        <p:nvSpPr>
          <p:cNvPr id="6" name="Footer Placeholder 5">
            <a:extLst>
              <a:ext uri="{FF2B5EF4-FFF2-40B4-BE49-F238E27FC236}">
                <a16:creationId xmlns:a16="http://schemas.microsoft.com/office/drawing/2014/main" id="{80D6403A-E5F3-E11B-12F4-E13A6EADB4FD}"/>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A008D5C8-E1BB-25C5-B63A-6FFE237EFD2D}"/>
              </a:ext>
            </a:extLst>
          </p:cNvPr>
          <p:cNvSpPr>
            <a:spLocks noGrp="1"/>
          </p:cNvSpPr>
          <p:nvPr>
            <p:ph type="sldNum" sz="quarter" idx="12"/>
          </p:nvPr>
        </p:nvSpPr>
        <p:spPr/>
        <p:txBody>
          <a:bodyPr/>
          <a:lstStyle/>
          <a:p>
            <a:fld id="{833A53FD-0733-4623-885E-DE835270CEE8}" type="slidenum">
              <a:rPr lang="en-US" smtClean="0"/>
              <a:pPr/>
              <a:t>‹#›</a:t>
            </a:fld>
            <a:endParaRPr lang="en-US"/>
          </a:p>
        </p:txBody>
      </p:sp>
    </p:spTree>
    <p:extLst>
      <p:ext uri="{BB962C8B-B14F-4D97-AF65-F5344CB8AC3E}">
        <p14:creationId xmlns:p14="http://schemas.microsoft.com/office/powerpoint/2010/main" val="235102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356E2-E46D-3FC4-E5D0-996EBE317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0F133F-DE36-934F-DA5A-CDC11774C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1FD23-7EAF-3276-8E37-FB4F581B8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DADF4-3E8A-454B-942B-776C047DC3E2}" type="datetime1">
              <a:rPr lang="en-US" smtClean="0"/>
              <a:pPr/>
              <a:t>8/16/2023</a:t>
            </a:fld>
            <a:endParaRPr lang="en-US"/>
          </a:p>
        </p:txBody>
      </p:sp>
      <p:sp>
        <p:nvSpPr>
          <p:cNvPr id="5" name="Footer Placeholder 4">
            <a:extLst>
              <a:ext uri="{FF2B5EF4-FFF2-40B4-BE49-F238E27FC236}">
                <a16:creationId xmlns:a16="http://schemas.microsoft.com/office/drawing/2014/main" id="{D420D151-0714-7708-7D3B-78CB77AD3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5A34E06B-02CD-E21C-BEFA-E3253FEEC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A53FD-0733-4623-885E-DE835270CEE8}" type="slidenum">
              <a:rPr lang="en-US" smtClean="0"/>
              <a:pPr/>
              <a:t>‹#›</a:t>
            </a:fld>
            <a:endParaRPr lang="en-US"/>
          </a:p>
        </p:txBody>
      </p:sp>
    </p:spTree>
    <p:extLst>
      <p:ext uri="{BB962C8B-B14F-4D97-AF65-F5344CB8AC3E}">
        <p14:creationId xmlns:p14="http://schemas.microsoft.com/office/powerpoint/2010/main" val="355298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jraset.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11167" y="1351507"/>
            <a:ext cx="9582411" cy="369332"/>
          </a:xfrm>
          <a:prstGeom prst="rect">
            <a:avLst/>
          </a:prstGeom>
        </p:spPr>
        <p:txBody>
          <a:bodyPr wrap="square">
            <a:spAutoFit/>
          </a:bodyPr>
          <a:lstStyle/>
          <a:p>
            <a:r>
              <a:rPr lang="en-US" b="1" dirty="0">
                <a:latin typeface="Times New Roman"/>
                <a:ea typeface="+mn-lt"/>
                <a:cs typeface="+mn-lt"/>
              </a:rPr>
              <a:t>               </a:t>
            </a:r>
            <a:endParaRPr lang="en-US" dirty="0"/>
          </a:p>
        </p:txBody>
      </p:sp>
      <p:sp>
        <p:nvSpPr>
          <p:cNvPr id="9" name="Rectangle 8"/>
          <p:cNvSpPr/>
          <p:nvPr/>
        </p:nvSpPr>
        <p:spPr>
          <a:xfrm>
            <a:off x="1557610" y="1856514"/>
            <a:ext cx="9494729" cy="880369"/>
          </a:xfrm>
          <a:prstGeom prst="rect">
            <a:avLst/>
          </a:prstGeom>
        </p:spPr>
        <p:txBody>
          <a:bodyPr wrap="square">
            <a:spAutoFit/>
          </a:bodyPr>
          <a:lstStyle/>
          <a:p>
            <a:pPr algn="ctr">
              <a:lnSpc>
                <a:spcPct val="150000"/>
              </a:lnSpc>
            </a:pPr>
            <a:r>
              <a:rPr lang="en-US" b="1" dirty="0">
                <a:latin typeface="Times New Roman" panose="02020603050405020304" pitchFamily="18" charset="0"/>
                <a:cs typeface="Times New Roman" panose="02020603050405020304" pitchFamily="18" charset="0"/>
              </a:rPr>
              <a:t>FABRIC PROPERTY AND DEFECT  DETECTION  USING DEEP  LEARNING</a:t>
            </a:r>
            <a:endParaRPr lang="en-US" dirty="0"/>
          </a:p>
          <a:p>
            <a:pPr algn="ctr">
              <a:lnSpc>
                <a:spcPct val="150000"/>
              </a:lnSpc>
            </a:pPr>
            <a:endParaRPr lang="en-US" dirty="0"/>
          </a:p>
        </p:txBody>
      </p:sp>
      <p:sp>
        <p:nvSpPr>
          <p:cNvPr id="10" name="Rectangle 9"/>
          <p:cNvSpPr/>
          <p:nvPr/>
        </p:nvSpPr>
        <p:spPr>
          <a:xfrm>
            <a:off x="961045" y="4547388"/>
            <a:ext cx="2637183" cy="1920526"/>
          </a:xfrm>
          <a:prstGeom prst="rect">
            <a:avLst/>
          </a:prstGeom>
        </p:spPr>
        <p:txBody>
          <a:bodyPr wrap="square">
            <a:spAutoFit/>
          </a:bodyPr>
          <a:lstStyle/>
          <a:p>
            <a:pPr lvl="0" algn="just">
              <a:lnSpc>
                <a:spcPct val="150000"/>
              </a:lnSpc>
              <a:spcBef>
                <a:spcPct val="20000"/>
              </a:spcBef>
              <a:defRPr/>
            </a:pPr>
            <a:r>
              <a:rPr lang="en-GB" b="1" dirty="0">
                <a:latin typeface="Times New Roman" panose="02020603050405020304" pitchFamily="18" charset="0"/>
                <a:cs typeface="Times New Roman" panose="02020603050405020304" pitchFamily="18" charset="0"/>
              </a:rPr>
              <a:t> GUIDED BY</a:t>
            </a:r>
          </a:p>
          <a:p>
            <a:pPr lvl="0" algn="just">
              <a:lnSpc>
                <a:spcPct val="150000"/>
              </a:lnSpc>
              <a:spcBef>
                <a:spcPct val="20000"/>
              </a:spcBef>
              <a:defRPr/>
            </a:pPr>
            <a:r>
              <a:rPr lang="en-GB" b="1" dirty="0">
                <a:latin typeface="Times New Roman" panose="02020603050405020304" pitchFamily="18" charset="0"/>
                <a:cs typeface="Times New Roman" panose="02020603050405020304" pitchFamily="18" charset="0"/>
              </a:rPr>
              <a:t> Mrs. Rajeswari D</a:t>
            </a:r>
          </a:p>
          <a:p>
            <a:pPr lvl="0" algn="just">
              <a:lnSpc>
                <a:spcPct val="150000"/>
              </a:lnSpc>
              <a:spcBef>
                <a:spcPct val="20000"/>
              </a:spcBef>
              <a:defRPr/>
            </a:pPr>
            <a:r>
              <a:rPr lang="en-GB"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Assistant professor</a:t>
            </a:r>
          </a:p>
          <a:p>
            <a:pPr lvl="0" algn="just">
              <a:lnSpc>
                <a:spcPct val="150000"/>
              </a:lnSpc>
              <a:spcBef>
                <a:spcPct val="20000"/>
              </a:spcBef>
              <a:defRPr/>
            </a:pPr>
            <a:r>
              <a:rPr lang="en-IN" b="1"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Department of  CSE</a:t>
            </a:r>
          </a:p>
        </p:txBody>
      </p:sp>
      <p:sp>
        <p:nvSpPr>
          <p:cNvPr id="11" name="Rectangle 10"/>
          <p:cNvSpPr/>
          <p:nvPr/>
        </p:nvSpPr>
        <p:spPr>
          <a:xfrm>
            <a:off x="7743082" y="4636926"/>
            <a:ext cx="3309257" cy="1709892"/>
          </a:xfrm>
          <a:prstGeom prst="rect">
            <a:avLst/>
          </a:prstGeom>
        </p:spPr>
        <p:txBody>
          <a:bodyPr wrap="square">
            <a:spAutoFit/>
          </a:bodyPr>
          <a:lstStyle/>
          <a:p>
            <a:pPr>
              <a:lnSpc>
                <a:spcPct val="150000"/>
              </a:lnSpc>
            </a:pPr>
            <a:r>
              <a:rPr lang="en-US" b="1" dirty="0">
                <a:latin typeface="Times New Roman" pitchFamily="18" charset="0"/>
                <a:cs typeface="Times New Roman" pitchFamily="18" charset="0"/>
              </a:rPr>
              <a:t>PRESENTED BY</a:t>
            </a:r>
          </a:p>
          <a:p>
            <a:pPr>
              <a:lnSpc>
                <a:spcPct val="150000"/>
              </a:lnSpc>
            </a:pPr>
            <a:r>
              <a:rPr lang="en-US" b="1" dirty="0">
                <a:latin typeface="Times New Roman" pitchFamily="18" charset="0"/>
                <a:cs typeface="Times New Roman" pitchFamily="18" charset="0"/>
              </a:rPr>
              <a:t>Kumuthini M (19051UEO18)</a:t>
            </a:r>
          </a:p>
          <a:p>
            <a:pPr>
              <a:lnSpc>
                <a:spcPct val="150000"/>
              </a:lnSpc>
            </a:pPr>
            <a:r>
              <a:rPr lang="en-US" b="1" dirty="0">
                <a:latin typeface="Times New Roman" pitchFamily="18" charset="0"/>
                <a:cs typeface="Times New Roman" pitchFamily="18" charset="0"/>
              </a:rPr>
              <a:t>Shre Subasine J(19098UEO32)</a:t>
            </a:r>
          </a:p>
          <a:p>
            <a:pPr>
              <a:lnSpc>
                <a:spcPct val="150000"/>
              </a:lnSpc>
            </a:pPr>
            <a:r>
              <a:rPr lang="en-US" b="1" dirty="0">
                <a:latin typeface="Times New Roman" pitchFamily="18" charset="0"/>
                <a:cs typeface="Times New Roman" pitchFamily="18" charset="0"/>
              </a:rPr>
              <a:t>Veenaloshini U(19126UEO46</a:t>
            </a:r>
            <a:r>
              <a:rPr lang="en-US" dirty="0"/>
              <a:t>)</a:t>
            </a:r>
          </a:p>
        </p:txBody>
      </p:sp>
      <p:sp>
        <p:nvSpPr>
          <p:cNvPr id="15" name="Date Placeholder 14"/>
          <p:cNvSpPr>
            <a:spLocks noGrp="1"/>
          </p:cNvSpPr>
          <p:nvPr>
            <p:ph type="dt" sz="half" idx="10"/>
          </p:nvPr>
        </p:nvSpPr>
        <p:spPr/>
        <p:txBody>
          <a:bodyPr/>
          <a:lstStyle/>
          <a:p>
            <a:fld id="{E93B8219-A697-4582-9781-E8C5CFBC3AFB}" type="datetime1">
              <a:rPr lang="en-US" smtClean="0"/>
              <a:pPr/>
              <a:t>8/16/2023</a:t>
            </a:fld>
            <a:endParaRPr lang="en-US"/>
          </a:p>
        </p:txBody>
      </p:sp>
      <p:sp>
        <p:nvSpPr>
          <p:cNvPr id="2" name="Slide Number Placeholder 1"/>
          <p:cNvSpPr>
            <a:spLocks noGrp="1"/>
          </p:cNvSpPr>
          <p:nvPr>
            <p:ph type="sldNum" sz="quarter" idx="12"/>
          </p:nvPr>
        </p:nvSpPr>
        <p:spPr/>
        <p:txBody>
          <a:bodyPr/>
          <a:lstStyle/>
          <a:p>
            <a:fld id="{833A53FD-0733-4623-885E-DE835270CEE8}" type="slidenum">
              <a:rPr lang="en-US" smtClean="0"/>
              <a:pPr/>
              <a:t>1</a:t>
            </a:fld>
            <a:endParaRPr lang="en-US"/>
          </a:p>
        </p:txBody>
      </p:sp>
      <p:sp>
        <p:nvSpPr>
          <p:cNvPr id="12" name="TextBox 11"/>
          <p:cNvSpPr txBox="1"/>
          <p:nvPr/>
        </p:nvSpPr>
        <p:spPr>
          <a:xfrm>
            <a:off x="868680" y="2209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3598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8099E-B0F3-B985-24F4-6F36F8D594D8}"/>
              </a:ext>
            </a:extLst>
          </p:cNvPr>
          <p:cNvSpPr>
            <a:spLocks noGrp="1"/>
          </p:cNvSpPr>
          <p:nvPr>
            <p:ph type="dt" sz="half" idx="10"/>
          </p:nvPr>
        </p:nvSpPr>
        <p:spPr/>
        <p:txBody>
          <a:bodyPr/>
          <a:lstStyle/>
          <a:p>
            <a:fld id="{1F14B518-D930-4216-B60B-73BC0309B459}" type="datetime1">
              <a:rPr lang="en-US" smtClean="0"/>
              <a:pPr/>
              <a:t>8/16/2023</a:t>
            </a:fld>
            <a:endParaRPr lang="en-US"/>
          </a:p>
        </p:txBody>
      </p:sp>
      <p:sp>
        <p:nvSpPr>
          <p:cNvPr id="3" name="Slide Number Placeholder 2">
            <a:extLst>
              <a:ext uri="{FF2B5EF4-FFF2-40B4-BE49-F238E27FC236}">
                <a16:creationId xmlns:a16="http://schemas.microsoft.com/office/drawing/2014/main" id="{70C4CA70-BFF9-2860-043D-96C2E197B351}"/>
              </a:ext>
            </a:extLst>
          </p:cNvPr>
          <p:cNvSpPr>
            <a:spLocks noGrp="1"/>
          </p:cNvSpPr>
          <p:nvPr>
            <p:ph type="sldNum" sz="quarter" idx="12"/>
          </p:nvPr>
        </p:nvSpPr>
        <p:spPr/>
        <p:txBody>
          <a:bodyPr/>
          <a:lstStyle/>
          <a:p>
            <a:fld id="{833A53FD-0733-4623-885E-DE835270CEE8}" type="slidenum">
              <a:rPr lang="en-US" smtClean="0"/>
              <a:pPr/>
              <a:t>10</a:t>
            </a:fld>
            <a:endParaRPr lang="en-US"/>
          </a:p>
        </p:txBody>
      </p:sp>
      <p:sp>
        <p:nvSpPr>
          <p:cNvPr id="4" name="TextBox 3">
            <a:extLst>
              <a:ext uri="{FF2B5EF4-FFF2-40B4-BE49-F238E27FC236}">
                <a16:creationId xmlns:a16="http://schemas.microsoft.com/office/drawing/2014/main" id="{FB780236-24E0-2AF7-6293-BE4DBE367474}"/>
              </a:ext>
            </a:extLst>
          </p:cNvPr>
          <p:cNvSpPr txBox="1"/>
          <p:nvPr/>
        </p:nvSpPr>
        <p:spPr>
          <a:xfrm>
            <a:off x="2683239" y="839449"/>
            <a:ext cx="242374" cy="369332"/>
          </a:xfrm>
          <a:prstGeom prst="rect">
            <a:avLst/>
          </a:prstGeom>
          <a:noFill/>
        </p:spPr>
        <p:txBody>
          <a:bodyPr wrap="none" rtlCol="0">
            <a:spAutoFit/>
          </a:bodyPr>
          <a:lstStyle/>
          <a:p>
            <a:r>
              <a:rPr lang="en-IN" sz="1800" b="1" dirty="0">
                <a:latin typeface="Times New Roman" pitchFamily="18" charset="0"/>
                <a:cs typeface="Times New Roman" pitchFamily="18" charset="0"/>
              </a:rPr>
              <a:t> </a:t>
            </a:r>
            <a:endParaRPr lang="en-IN" dirty="0"/>
          </a:p>
        </p:txBody>
      </p:sp>
      <p:sp>
        <p:nvSpPr>
          <p:cNvPr id="5" name="Title 1">
            <a:extLst>
              <a:ext uri="{FF2B5EF4-FFF2-40B4-BE49-F238E27FC236}">
                <a16:creationId xmlns:a16="http://schemas.microsoft.com/office/drawing/2014/main" id="{40D764CA-E17C-F23D-1249-062C081F99FB}"/>
              </a:ext>
            </a:extLst>
          </p:cNvPr>
          <p:cNvSpPr txBox="1">
            <a:spLocks/>
          </p:cNvSpPr>
          <p:nvPr/>
        </p:nvSpPr>
        <p:spPr>
          <a:xfrm>
            <a:off x="921327" y="39837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itchFamily="18" charset="0"/>
                <a:cs typeface="Times New Roman" pitchFamily="18" charset="0"/>
              </a:rPr>
              <a:t>                                     TECHNICAL SPECIFICATIONS</a:t>
            </a:r>
            <a:endParaRPr lang="en-IN" sz="2400" b="1" dirty="0">
              <a:latin typeface="Times New Roman" pitchFamily="18" charset="0"/>
              <a:cs typeface="Times New Roman" pitchFamily="18" charset="0"/>
            </a:endParaRPr>
          </a:p>
        </p:txBody>
      </p:sp>
      <p:graphicFrame>
        <p:nvGraphicFramePr>
          <p:cNvPr id="6" name="Content Placeholder 5">
            <a:extLst>
              <a:ext uri="{FF2B5EF4-FFF2-40B4-BE49-F238E27FC236}">
                <a16:creationId xmlns:a16="http://schemas.microsoft.com/office/drawing/2014/main" id="{305BD84E-C70C-0502-5160-C09190EF912D}"/>
              </a:ext>
            </a:extLst>
          </p:cNvPr>
          <p:cNvGraphicFramePr>
            <a:graphicFrameLocks/>
          </p:cNvGraphicFramePr>
          <p:nvPr>
            <p:extLst>
              <p:ext uri="{D42A27DB-BD31-4B8C-83A1-F6EECF244321}">
                <p14:modId xmlns:p14="http://schemas.microsoft.com/office/powerpoint/2010/main" val="2644056156"/>
              </p:ext>
            </p:extLst>
          </p:nvPr>
        </p:nvGraphicFramePr>
        <p:xfrm>
          <a:off x="908857" y="2061437"/>
          <a:ext cx="10515600" cy="41148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47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Frameworks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OPEN CV,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Pandas</a:t>
                      </a:r>
                    </a:p>
                    <a:p>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Python </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Version</a:t>
                      </a:r>
                      <a:r>
                        <a:rPr lang="en-US" sz="2400" baseline="0" dirty="0">
                          <a:latin typeface="Times New Roman" panose="02020603050405020304" pitchFamily="18" charset="0"/>
                          <a:cs typeface="Times New Roman" panose="02020603050405020304" pitchFamily="18" charset="0"/>
                        </a:rPr>
                        <a:t> 3.</a:t>
                      </a:r>
                      <a:r>
                        <a:rPr lang="en-US" sz="2400" dirty="0">
                          <a:latin typeface="Times New Roman" panose="02020603050405020304" pitchFamily="18" charset="0"/>
                          <a:cs typeface="Times New Roman" panose="02020603050405020304" pitchFamily="18" charset="0"/>
                        </a:rPr>
                        <a:t>7</a:t>
                      </a:r>
                      <a:endParaRPr lang="en-US" sz="2400" b="0" i="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Minimum RAM </a:t>
                      </a:r>
                    </a:p>
                    <a:p>
                      <a:endParaRPr lang="en-IN"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4GB</a:t>
                      </a:r>
                    </a:p>
                    <a:p>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Times New Roman" panose="02020603050405020304" pitchFamily="18" charset="0"/>
                          <a:cs typeface="Times New Roman" panose="02020603050405020304" pitchFamily="18" charset="0"/>
                        </a:rPr>
                        <a:t>Minimum Processor </a:t>
                      </a:r>
                    </a:p>
                    <a:p>
                      <a:endParaRPr lang="en-IN"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Times New Roman" panose="02020603050405020304" pitchFamily="18" charset="0"/>
                          <a:cs typeface="Times New Roman" panose="02020603050405020304" pitchFamily="18" charset="0"/>
                        </a:rPr>
                        <a:t>Core I3</a:t>
                      </a:r>
                    </a:p>
                    <a:p>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Operating System </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Linux ,Windows</a:t>
                      </a:r>
                      <a:endParaRPr lang="en-US" sz="2400" b="0" i="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7" name="Date Placeholder 3">
            <a:extLst>
              <a:ext uri="{FF2B5EF4-FFF2-40B4-BE49-F238E27FC236}">
                <a16:creationId xmlns:a16="http://schemas.microsoft.com/office/drawing/2014/main" id="{7BE05E03-D9C4-CEF9-E1DC-F45F4C62C5AB}"/>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542C6E-C459-4454-B6FF-B82E5003BBD1}" type="datetime1">
              <a:rPr lang="en-US" smtClean="0"/>
              <a:pPr/>
              <a:t>8/16/2023</a:t>
            </a:fld>
            <a:endParaRPr lang="en-US"/>
          </a:p>
        </p:txBody>
      </p:sp>
      <p:sp>
        <p:nvSpPr>
          <p:cNvPr id="8" name="Slide Number Placeholder 4">
            <a:extLst>
              <a:ext uri="{FF2B5EF4-FFF2-40B4-BE49-F238E27FC236}">
                <a16:creationId xmlns:a16="http://schemas.microsoft.com/office/drawing/2014/main" id="{142FCDC5-3E7B-0B2E-31C9-37845A4C8C6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3A53FD-0733-4623-885E-DE835270CEE8}" type="slidenum">
              <a:rPr lang="en-US" smtClean="0"/>
              <a:pPr/>
              <a:t>10</a:t>
            </a:fld>
            <a:endParaRPr lang="en-US"/>
          </a:p>
        </p:txBody>
      </p:sp>
      <p:graphicFrame>
        <p:nvGraphicFramePr>
          <p:cNvPr id="9" name="Table 8">
            <a:extLst>
              <a:ext uri="{FF2B5EF4-FFF2-40B4-BE49-F238E27FC236}">
                <a16:creationId xmlns:a16="http://schemas.microsoft.com/office/drawing/2014/main" id="{F6EC7D03-BFFC-03A9-855F-F5E0301135E8}"/>
              </a:ext>
            </a:extLst>
          </p:cNvPr>
          <p:cNvGraphicFramePr>
            <a:graphicFrameLocks noGrp="1"/>
          </p:cNvGraphicFramePr>
          <p:nvPr>
            <p:extLst>
              <p:ext uri="{D42A27DB-BD31-4B8C-83A1-F6EECF244321}">
                <p14:modId xmlns:p14="http://schemas.microsoft.com/office/powerpoint/2010/main" val="963738708"/>
              </p:ext>
            </p:extLst>
          </p:nvPr>
        </p:nvGraphicFramePr>
        <p:xfrm>
          <a:off x="921327" y="1117183"/>
          <a:ext cx="10490661" cy="365760"/>
        </p:xfrm>
        <a:graphic>
          <a:graphicData uri="http://schemas.openxmlformats.org/drawingml/2006/table">
            <a:tbl>
              <a:tblPr firstRow="1" bandRow="1">
                <a:tableStyleId>{5940675A-B579-460E-94D1-54222C63F5DA}</a:tableStyleId>
              </a:tblPr>
              <a:tblGrid>
                <a:gridCol w="10490661">
                  <a:extLst>
                    <a:ext uri="{9D8B030D-6E8A-4147-A177-3AD203B41FA5}">
                      <a16:colId xmlns:a16="http://schemas.microsoft.com/office/drawing/2014/main" val="20000"/>
                    </a:ext>
                  </a:extLst>
                </a:gridCol>
              </a:tblGrid>
              <a:tr h="256617">
                <a:tc>
                  <a:txBody>
                    <a:bodyPr/>
                    <a:lstStyle/>
                    <a:p>
                      <a:r>
                        <a:rPr lang="en-IN" b="1" dirty="0">
                          <a:latin typeface="Times New Roman" pitchFamily="18" charset="0"/>
                          <a:cs typeface="Times New Roman" pitchFamily="18" charset="0"/>
                        </a:rPr>
                        <a:t>                                                             SOFTWARE REQUIREMENTS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64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8F97-27CA-C9FD-7180-08F8B806AB8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METHODOLOGY</a:t>
            </a:r>
          </a:p>
        </p:txBody>
      </p:sp>
      <p:sp>
        <p:nvSpPr>
          <p:cNvPr id="3" name="Content Placeholder 2">
            <a:extLst>
              <a:ext uri="{FF2B5EF4-FFF2-40B4-BE49-F238E27FC236}">
                <a16:creationId xmlns:a16="http://schemas.microsoft.com/office/drawing/2014/main" id="{B1BE6A3D-C5EA-4238-7A72-E5CE24EA012D}"/>
              </a:ext>
            </a:extLst>
          </p:cNvPr>
          <p:cNvSpPr>
            <a:spLocks noGrp="1"/>
          </p:cNvSpPr>
          <p:nvPr>
            <p:ph idx="1"/>
          </p:nvPr>
        </p:nvSpPr>
        <p:spPr>
          <a:xfrm>
            <a:off x="838200" y="1612537"/>
            <a:ext cx="10515600" cy="4351338"/>
          </a:xfrm>
        </p:spPr>
        <p:txBody>
          <a:bodyPr>
            <a:normAutofit/>
          </a:bodyPr>
          <a:lstStyle/>
          <a:p>
            <a:pPr marL="457200" lvl="1" algn="just">
              <a:lnSpc>
                <a:spcPct val="150000"/>
              </a:lnSpc>
              <a:spcBef>
                <a:spcPts val="0"/>
              </a:spcBef>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train data is </a:t>
            </a:r>
            <a:r>
              <a:rPr lang="en-IN" dirty="0">
                <a:latin typeface="Times New Roman" panose="02020603050405020304" pitchFamily="18" charset="0"/>
                <a:ea typeface="Calibri" panose="020F0502020204030204" pitchFamily="34" charset="0"/>
                <a:cs typeface="Times New Roman" panose="02020603050405020304" pitchFamily="18" charset="0"/>
              </a:rPr>
              <a:t>used for training and it is </a:t>
            </a:r>
            <a:r>
              <a:rPr lang="en-IN" dirty="0">
                <a:effectLst/>
                <a:latin typeface="Times New Roman" panose="02020603050405020304" pitchFamily="18" charset="0"/>
                <a:ea typeface="Calibri" panose="020F0502020204030204" pitchFamily="34" charset="0"/>
                <a:cs typeface="Times New Roman" panose="02020603050405020304" pitchFamily="18" charset="0"/>
              </a:rPr>
              <a:t>classified into groups. Test data is </a:t>
            </a:r>
            <a:r>
              <a:rPr lang="en-IN" dirty="0">
                <a:latin typeface="Times New Roman" panose="02020603050405020304" pitchFamily="18" charset="0"/>
                <a:ea typeface="Calibri" panose="020F0502020204030204" pitchFamily="34" charset="0"/>
                <a:cs typeface="Times New Roman" panose="02020603050405020304" pitchFamily="18" charset="0"/>
              </a:rPr>
              <a:t>used</a:t>
            </a:r>
            <a:r>
              <a:rPr lang="en-IN" dirty="0">
                <a:effectLst/>
                <a:latin typeface="Times New Roman" panose="02020603050405020304" pitchFamily="18" charset="0"/>
                <a:ea typeface="Calibri" panose="020F0502020204030204" pitchFamily="34" charset="0"/>
                <a:cs typeface="Times New Roman" panose="02020603050405020304" pitchFamily="18" charset="0"/>
              </a:rPr>
              <a:t> for testing </a:t>
            </a:r>
            <a:r>
              <a:rPr lang="en-IN" dirty="0">
                <a:latin typeface="Times New Roman" panose="02020603050405020304" pitchFamily="18" charset="0"/>
                <a:ea typeface="Calibri" panose="020F0502020204030204" pitchFamily="34" charset="0"/>
                <a:cs typeface="Times New Roman" panose="02020603050405020304" pitchFamily="18" charset="0"/>
              </a:rPr>
              <a:t>which detects the pattern and defect</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50000"/>
              </a:lnSpc>
              <a:spcBef>
                <a:spcPts val="0"/>
              </a:spcBef>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user can pin point the area</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of </a:t>
            </a:r>
            <a:r>
              <a:rPr lang="en-IN" dirty="0">
                <a:effectLst/>
                <a:latin typeface="Times New Roman" panose="02020603050405020304" pitchFamily="18" charset="0"/>
                <a:ea typeface="Calibri" panose="020F0502020204030204" pitchFamily="34" charset="0"/>
                <a:cs typeface="Times New Roman" panose="02020603050405020304" pitchFamily="18" charset="0"/>
              </a:rPr>
              <a:t>particular region in the image to detect the exact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dirty="0">
                <a:effectLst/>
                <a:latin typeface="Times New Roman" panose="02020603050405020304" pitchFamily="18" charset="0"/>
                <a:ea typeface="Calibri" panose="020F0502020204030204" pitchFamily="34" charset="0"/>
                <a:cs typeface="Times New Roman" panose="02020603050405020304" pitchFamily="18" charset="0"/>
              </a:rPr>
              <a:t> which is analysed by using Open CV.</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416DFE-DC82-7B76-B238-8B995C829C0A}"/>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78756BCD-51C6-187B-57BF-AF5B202360F4}"/>
              </a:ext>
            </a:extLst>
          </p:cNvPr>
          <p:cNvSpPr>
            <a:spLocks noGrp="1"/>
          </p:cNvSpPr>
          <p:nvPr>
            <p:ph type="sldNum" sz="quarter" idx="12"/>
          </p:nvPr>
        </p:nvSpPr>
        <p:spPr/>
        <p:txBody>
          <a:bodyPr/>
          <a:lstStyle/>
          <a:p>
            <a:fld id="{833A53FD-0733-4623-885E-DE835270CEE8}" type="slidenum">
              <a:rPr lang="en-US" smtClean="0"/>
              <a:pPr/>
              <a:t>11</a:t>
            </a:fld>
            <a:endParaRPr lang="en-US"/>
          </a:p>
        </p:txBody>
      </p:sp>
    </p:spTree>
    <p:extLst>
      <p:ext uri="{BB962C8B-B14F-4D97-AF65-F5344CB8AC3E}">
        <p14:creationId xmlns:p14="http://schemas.microsoft.com/office/powerpoint/2010/main" val="1165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2532" y="354036"/>
            <a:ext cx="5669281" cy="2275059"/>
          </a:xfrm>
        </p:spPr>
        <p:txBody>
          <a:bodyPr>
            <a:normAutofit/>
          </a:bodyPr>
          <a:lstStyle/>
          <a:p>
            <a:r>
              <a:rPr lang="en-IN" sz="2700" b="1" dirty="0">
                <a:latin typeface="Times New Roman" pitchFamily="18" charset="0"/>
                <a:cs typeface="Times New Roman" pitchFamily="18" charset="0"/>
              </a:rPr>
              <a:t>MODULE DESCRIPTION</a:t>
            </a:r>
            <a:br>
              <a:rPr lang="en-IN" dirty="0"/>
            </a:br>
            <a:br>
              <a:rPr lang="en-IN" dirty="0"/>
            </a:br>
            <a:endParaRPr lang="en-IN" dirty="0"/>
          </a:p>
        </p:txBody>
      </p:sp>
      <p:sp>
        <p:nvSpPr>
          <p:cNvPr id="6" name="Subtitle 5"/>
          <p:cNvSpPr>
            <a:spLocks noGrp="1"/>
          </p:cNvSpPr>
          <p:nvPr>
            <p:ph type="subTitle" idx="1"/>
          </p:nvPr>
        </p:nvSpPr>
        <p:spPr>
          <a:xfrm>
            <a:off x="1253928" y="1565044"/>
            <a:ext cx="9958024" cy="4378556"/>
          </a:xfrm>
        </p:spPr>
        <p:txBody>
          <a:bodyPr>
            <a:noAutofit/>
          </a:bodyPr>
          <a:lstStyle/>
          <a:p>
            <a:pPr algn="just">
              <a:lnSpc>
                <a:spcPct val="150000"/>
              </a:lnSpc>
            </a:pPr>
            <a:r>
              <a:rPr lang="en-US" b="1" dirty="0">
                <a:latin typeface="Times New Roman" pitchFamily="18" charset="0"/>
                <a:cs typeface="Times New Roman" pitchFamily="18" charset="0"/>
              </a:rPr>
              <a:t>Module 1: DATASET PRE-PROCESSING</a:t>
            </a:r>
          </a:p>
          <a:p>
            <a:pPr marL="342900" indent="-342900" algn="just">
              <a:lnSpc>
                <a:spcPct val="150000"/>
              </a:lnSpc>
              <a:buFont typeface="Arial" pitchFamily="34" charset="0"/>
              <a:buChar char="•"/>
            </a:pPr>
            <a:r>
              <a:rPr lang="en-US" dirty="0">
                <a:latin typeface="Times New Roman" pitchFamily="18" charset="0"/>
                <a:cs typeface="Times New Roman" pitchFamily="18" charset="0"/>
              </a:rPr>
              <a:t>In data pre-processing the enhancing and resizing of images is done through Gray scale conversion and histogram equalization, the dataset images are individually varied from their size so to train, the data image resizing is mandatory.</a:t>
            </a:r>
          </a:p>
          <a:p>
            <a:pPr marL="342900" indent="-342900" algn="just">
              <a:lnSpc>
                <a:spcPct val="150000"/>
              </a:lnSpc>
              <a:buFont typeface="Arial" pitchFamily="34" charset="0"/>
              <a:buChar char="•"/>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4D61347-C4EE-4910-8D56-4FFDA82A8869}" type="datetime1">
              <a:rPr lang="en-US" smtClean="0"/>
              <a:pPr/>
              <a:t>8/16/2023</a:t>
            </a:fld>
            <a:endParaRPr lang="en-US"/>
          </a:p>
        </p:txBody>
      </p:sp>
      <p:sp>
        <p:nvSpPr>
          <p:cNvPr id="3" name="Slide Number Placeholder 2"/>
          <p:cNvSpPr>
            <a:spLocks noGrp="1"/>
          </p:cNvSpPr>
          <p:nvPr>
            <p:ph type="sldNum" sz="quarter" idx="12"/>
          </p:nvPr>
        </p:nvSpPr>
        <p:spPr/>
        <p:txBody>
          <a:bodyPr/>
          <a:lstStyle/>
          <a:p>
            <a:fld id="{833A53FD-0733-4623-885E-DE835270CEE8}" type="slidenum">
              <a:rPr lang="en-US" smtClean="0"/>
              <a:pPr/>
              <a:t>12</a:t>
            </a:fld>
            <a:endParaRPr lang="en-US"/>
          </a:p>
        </p:txBody>
      </p:sp>
    </p:spTree>
    <p:extLst>
      <p:ext uri="{BB962C8B-B14F-4D97-AF65-F5344CB8AC3E}">
        <p14:creationId xmlns:p14="http://schemas.microsoft.com/office/powerpoint/2010/main" val="32066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904B-6852-AD61-F7F7-4D61AAC07ACD}"/>
              </a:ext>
            </a:extLst>
          </p:cNvPr>
          <p:cNvSpPr>
            <a:spLocks noGrp="1"/>
          </p:cNvSpPr>
          <p:nvPr>
            <p:ph type="title"/>
          </p:nvPr>
        </p:nvSpPr>
        <p:spPr>
          <a:xfrm>
            <a:off x="7245928" y="1976666"/>
            <a:ext cx="3667168" cy="378504"/>
          </a:xfrm>
        </p:spPr>
        <p:txBody>
          <a:bodyPr>
            <a:noAutofit/>
          </a:bodyPr>
          <a:lstStyle/>
          <a:p>
            <a:pPr algn="ctr"/>
            <a:r>
              <a:rPr lang="en-US" sz="2400" b="1" dirty="0">
                <a:latin typeface="Times New Roman" panose="02020603050405020304" pitchFamily="18" charset="0"/>
                <a:cs typeface="Times New Roman" panose="02020603050405020304" pitchFamily="18" charset="0"/>
              </a:rPr>
              <a:t>Pre processed image after using enhancing techniques</a:t>
            </a:r>
          </a:p>
        </p:txBody>
      </p:sp>
      <p:pic>
        <p:nvPicPr>
          <p:cNvPr id="7" name="Content Placeholder 6">
            <a:extLst>
              <a:ext uri="{FF2B5EF4-FFF2-40B4-BE49-F238E27FC236}">
                <a16:creationId xmlns:a16="http://schemas.microsoft.com/office/drawing/2014/main" id="{C99105B5-8770-2817-5ACF-4D342A49E857}"/>
              </a:ext>
            </a:extLst>
          </p:cNvPr>
          <p:cNvPicPr>
            <a:picLocks noGrp="1" noChangeAspect="1"/>
          </p:cNvPicPr>
          <p:nvPr>
            <p:ph idx="1"/>
          </p:nvPr>
        </p:nvPicPr>
        <p:blipFill rotWithShape="1">
          <a:blip r:embed="rId2"/>
          <a:srcRect l="40026" t="27873" r="37934" b="35571"/>
          <a:stretch/>
        </p:blipFill>
        <p:spPr>
          <a:xfrm>
            <a:off x="1663962" y="2895575"/>
            <a:ext cx="2946150" cy="2748641"/>
          </a:xfrm>
        </p:spPr>
      </p:pic>
      <p:sp>
        <p:nvSpPr>
          <p:cNvPr id="4" name="Date Placeholder 3">
            <a:extLst>
              <a:ext uri="{FF2B5EF4-FFF2-40B4-BE49-F238E27FC236}">
                <a16:creationId xmlns:a16="http://schemas.microsoft.com/office/drawing/2014/main" id="{0CF49101-C9BD-831C-BDAE-239CF357528F}"/>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A7FD1A7C-033A-9FB8-F6DB-16044678C733}"/>
              </a:ext>
            </a:extLst>
          </p:cNvPr>
          <p:cNvSpPr>
            <a:spLocks noGrp="1"/>
          </p:cNvSpPr>
          <p:nvPr>
            <p:ph type="sldNum" sz="quarter" idx="12"/>
          </p:nvPr>
        </p:nvSpPr>
        <p:spPr/>
        <p:txBody>
          <a:bodyPr/>
          <a:lstStyle/>
          <a:p>
            <a:fld id="{833A53FD-0733-4623-885E-DE835270CEE8}" type="slidenum">
              <a:rPr lang="en-US" smtClean="0"/>
              <a:pPr/>
              <a:t>13</a:t>
            </a:fld>
            <a:endParaRPr lang="en-US"/>
          </a:p>
        </p:txBody>
      </p:sp>
      <p:pic>
        <p:nvPicPr>
          <p:cNvPr id="9" name="Picture 8">
            <a:extLst>
              <a:ext uri="{FF2B5EF4-FFF2-40B4-BE49-F238E27FC236}">
                <a16:creationId xmlns:a16="http://schemas.microsoft.com/office/drawing/2014/main" id="{FCFF674B-AE2F-949E-D2DB-891B72F5991C}"/>
              </a:ext>
            </a:extLst>
          </p:cNvPr>
          <p:cNvPicPr>
            <a:picLocks noChangeAspect="1"/>
          </p:cNvPicPr>
          <p:nvPr/>
        </p:nvPicPr>
        <p:blipFill rotWithShape="1">
          <a:blip r:embed="rId3"/>
          <a:srcRect l="41172" t="26111" r="37031" b="36667"/>
          <a:stretch/>
        </p:blipFill>
        <p:spPr>
          <a:xfrm>
            <a:off x="7750774" y="2877292"/>
            <a:ext cx="2657476" cy="2552700"/>
          </a:xfrm>
          <a:prstGeom prst="rect">
            <a:avLst/>
          </a:prstGeom>
        </p:spPr>
      </p:pic>
      <p:sp>
        <p:nvSpPr>
          <p:cNvPr id="3" name="TextBox 2">
            <a:extLst>
              <a:ext uri="{FF2B5EF4-FFF2-40B4-BE49-F238E27FC236}">
                <a16:creationId xmlns:a16="http://schemas.microsoft.com/office/drawing/2014/main" id="{C401D8F4-B8E6-375B-1517-64DB17793D20}"/>
              </a:ext>
            </a:extLst>
          </p:cNvPr>
          <p:cNvSpPr txBox="1"/>
          <p:nvPr/>
        </p:nvSpPr>
        <p:spPr>
          <a:xfrm>
            <a:off x="4041912" y="609600"/>
            <a:ext cx="41744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PROCESSING OF IMAGE</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1DB60A-8F8A-4B9D-B07B-3CE4A4C730B8}"/>
              </a:ext>
            </a:extLst>
          </p:cNvPr>
          <p:cNvSpPr txBox="1"/>
          <p:nvPr/>
        </p:nvSpPr>
        <p:spPr>
          <a:xfrm>
            <a:off x="2232162" y="1757108"/>
            <a:ext cx="1809750"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Normal image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28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15ED-FCBB-3FD0-C270-F22244FC8EC9}"/>
              </a:ext>
            </a:extLst>
          </p:cNvPr>
          <p:cNvSpPr>
            <a:spLocks noGrp="1"/>
          </p:cNvSpPr>
          <p:nvPr>
            <p:ph type="title"/>
          </p:nvPr>
        </p:nvSpPr>
        <p:spPr/>
        <p:txBody>
          <a:bodyPr>
            <a:normAutofit/>
          </a:bodyPr>
          <a:lstStyle/>
          <a:p>
            <a:pPr algn="ctr"/>
            <a:r>
              <a:rPr lang="en-IN" sz="2400" b="1" dirty="0">
                <a:latin typeface="Times New Roman" pitchFamily="18" charset="0"/>
                <a:cs typeface="Times New Roman" pitchFamily="18" charset="0"/>
              </a:rPr>
              <a:t>MODULE DESCRIPTION</a:t>
            </a:r>
            <a:r>
              <a:rPr lang="en-US" sz="2400" b="1" dirty="0">
                <a:latin typeface="Times New Roman" panose="02020603050405020304" pitchFamily="18" charset="0"/>
                <a:cs typeface="Times New Roman" panose="02020603050405020304" pitchFamily="18" charset="0"/>
              </a:rPr>
              <a:t> (CONTD…)</a:t>
            </a:r>
            <a:br>
              <a:rPr lang="en-IN" sz="2400" dirty="0"/>
            </a:br>
            <a:br>
              <a:rPr lang="en-IN" sz="2400" dirty="0"/>
            </a:br>
            <a:endParaRPr lang="en-US" sz="2400" dirty="0"/>
          </a:p>
        </p:txBody>
      </p:sp>
      <p:sp>
        <p:nvSpPr>
          <p:cNvPr id="3" name="Content Placeholder 2">
            <a:extLst>
              <a:ext uri="{FF2B5EF4-FFF2-40B4-BE49-F238E27FC236}">
                <a16:creationId xmlns:a16="http://schemas.microsoft.com/office/drawing/2014/main" id="{186CD9A8-E7F7-3959-BE3C-C04CEA77EC67}"/>
              </a:ext>
            </a:extLst>
          </p:cNvPr>
          <p:cNvSpPr>
            <a:spLocks noGrp="1"/>
          </p:cNvSpPr>
          <p:nvPr>
            <p:ph idx="1"/>
          </p:nvPr>
        </p:nvSpPr>
        <p:spPr>
          <a:xfrm>
            <a:off x="838200" y="1143800"/>
            <a:ext cx="10515600" cy="4351338"/>
          </a:xfrm>
        </p:spPr>
        <p:txBody>
          <a:bodyPr>
            <a:noAutofit/>
          </a:bodyPr>
          <a:lstStyle/>
          <a:p>
            <a:pPr marL="0" indent="0" algn="just">
              <a:lnSpc>
                <a:spcPct val="150000"/>
              </a:lnSpc>
              <a:buNone/>
            </a:pPr>
            <a:r>
              <a:rPr lang="en-US" sz="2400" b="1" dirty="0">
                <a:latin typeface="Times New Roman" pitchFamily="18" charset="0"/>
                <a:cs typeface="Times New Roman" pitchFamily="18" charset="0"/>
              </a:rPr>
              <a:t>Module 2: TRAINING AND TESTING PROCESS OF CONVOLUTIONAL NEURAL NETWORK</a:t>
            </a:r>
          </a:p>
          <a:p>
            <a:pPr>
              <a:lnSpc>
                <a:spcPct val="150000"/>
              </a:lnSpc>
            </a:pPr>
            <a:r>
              <a:rPr lang="en-US" sz="2400" dirty="0">
                <a:latin typeface="Times New Roman" panose="02020603050405020304" pitchFamily="18" charset="0"/>
                <a:cs typeface="Times New Roman" pitchFamily="18" charset="0"/>
              </a:rPr>
              <a:t>The training and testing process of CNN has several steps </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Step 1: Upload Dataset</a:t>
            </a:r>
          </a:p>
          <a:p>
            <a:pPr>
              <a:lnSpc>
                <a:spcPct val="150000"/>
              </a:lnSpc>
            </a:pPr>
            <a:r>
              <a:rPr lang="en-US" sz="2400" i="0" dirty="0">
                <a:solidFill>
                  <a:srgbClr val="292929"/>
                </a:solidFill>
                <a:effectLst/>
                <a:latin typeface="Times New Roman" panose="02020603050405020304" pitchFamily="18" charset="0"/>
                <a:cs typeface="Times New Roman" panose="02020603050405020304" pitchFamily="18" charset="0"/>
              </a:rPr>
              <a:t>Open the image file. The format of the file can be JPEG, PNG, BMP, etc.</a:t>
            </a:r>
          </a:p>
          <a:p>
            <a:pPr>
              <a:lnSpc>
                <a:spcPct val="150000"/>
              </a:lnSpc>
            </a:pPr>
            <a:r>
              <a:rPr lang="en-US" sz="2400" i="0" dirty="0">
                <a:solidFill>
                  <a:srgbClr val="292929"/>
                </a:solidFill>
                <a:effectLst/>
                <a:latin typeface="Times New Roman" panose="02020603050405020304" pitchFamily="18" charset="0"/>
                <a:cs typeface="Times New Roman" panose="02020603050405020304" pitchFamily="18" charset="0"/>
              </a:rPr>
              <a:t>Resize the image to match the input size for the Input layer of the Deep Learning model.</a:t>
            </a:r>
          </a:p>
          <a:p>
            <a:pPr>
              <a:lnSpc>
                <a:spcPct val="150000"/>
              </a:lnSpc>
            </a:pPr>
            <a:r>
              <a:rPr lang="en-US" sz="2400" i="0" dirty="0">
                <a:solidFill>
                  <a:srgbClr val="292929"/>
                </a:solidFill>
                <a:effectLst/>
                <a:latin typeface="Times New Roman" panose="02020603050405020304" pitchFamily="18" charset="0"/>
                <a:cs typeface="Times New Roman" panose="02020603050405020304" pitchFamily="18" charset="0"/>
              </a:rPr>
              <a:t>Convert the image pixels to float datatype.</a:t>
            </a:r>
          </a:p>
          <a:p>
            <a:endParaRPr lang="en-US" sz="240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4B9CCA61-C0A2-5EED-F478-DB2968DDC67C}"/>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5A56C797-D52B-0513-3E56-057DC9D364FF}"/>
              </a:ext>
            </a:extLst>
          </p:cNvPr>
          <p:cNvSpPr>
            <a:spLocks noGrp="1"/>
          </p:cNvSpPr>
          <p:nvPr>
            <p:ph type="sldNum" sz="quarter" idx="12"/>
          </p:nvPr>
        </p:nvSpPr>
        <p:spPr/>
        <p:txBody>
          <a:bodyPr/>
          <a:lstStyle/>
          <a:p>
            <a:fld id="{833A53FD-0733-4623-885E-DE835270CEE8}" type="slidenum">
              <a:rPr lang="en-US" smtClean="0"/>
              <a:pPr/>
              <a:t>14</a:t>
            </a:fld>
            <a:endParaRPr lang="en-US"/>
          </a:p>
        </p:txBody>
      </p:sp>
    </p:spTree>
    <p:extLst>
      <p:ext uri="{BB962C8B-B14F-4D97-AF65-F5344CB8AC3E}">
        <p14:creationId xmlns:p14="http://schemas.microsoft.com/office/powerpoint/2010/main" val="15775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1411-2C61-3AB9-EC01-F1101ADD8FC9}"/>
              </a:ext>
            </a:extLst>
          </p:cNvPr>
          <p:cNvSpPr>
            <a:spLocks noGrp="1"/>
          </p:cNvSpPr>
          <p:nvPr>
            <p:ph type="title"/>
          </p:nvPr>
        </p:nvSpPr>
        <p:spPr>
          <a:xfrm>
            <a:off x="838200" y="164378"/>
            <a:ext cx="10515600" cy="1325563"/>
          </a:xfrm>
        </p:spPr>
        <p:txBody>
          <a:bodyPr>
            <a:normAutofit/>
          </a:bodyPr>
          <a:lstStyle/>
          <a:p>
            <a:r>
              <a:rPr lang="en-IN" sz="2400" b="1" dirty="0">
                <a:latin typeface="Times New Roman" pitchFamily="18" charset="0"/>
                <a:cs typeface="Times New Roman" pitchFamily="18" charset="0"/>
              </a:rPr>
              <a:t>                                       MODULE DESCRIPTION</a:t>
            </a:r>
            <a:r>
              <a:rPr lang="en-US" sz="2400" b="1" dirty="0">
                <a:latin typeface="Times New Roman" panose="02020603050405020304" pitchFamily="18" charset="0"/>
                <a:cs typeface="Times New Roman" panose="02020603050405020304" pitchFamily="18" charset="0"/>
              </a:rPr>
              <a:t>(CONTD…)</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C4E9AC-19A9-3AE7-72A6-F8F9B8354CCC}"/>
              </a:ext>
            </a:extLst>
          </p:cNvPr>
          <p:cNvSpPr>
            <a:spLocks noGrp="1"/>
          </p:cNvSpPr>
          <p:nvPr>
            <p:ph idx="1"/>
          </p:nvPr>
        </p:nvSpPr>
        <p:spPr>
          <a:xfrm>
            <a:off x="1082040" y="1283811"/>
            <a:ext cx="10515600" cy="4351338"/>
          </a:xfrm>
        </p:spPr>
        <p:txBody>
          <a:bodyPr>
            <a:no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Step 2: Image at input layer</a:t>
            </a:r>
          </a:p>
          <a:p>
            <a:pPr algn="just">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The input layer is </a:t>
            </a:r>
            <a:r>
              <a:rPr lang="en-US" sz="2400" i="0" dirty="0">
                <a:solidFill>
                  <a:srgbClr val="202124"/>
                </a:solidFill>
                <a:effectLst/>
                <a:latin typeface="Times New Roman" panose="02020603050405020304" pitchFamily="18" charset="0"/>
                <a:cs typeface="Times New Roman" panose="02020603050405020304" pitchFamily="18" charset="0"/>
              </a:rPr>
              <a:t>the input of the whole CNN. </a:t>
            </a:r>
            <a:r>
              <a:rPr lang="en-US" sz="2400" b="0" i="0" dirty="0">
                <a:solidFill>
                  <a:srgbClr val="202124"/>
                </a:solidFill>
                <a:effectLst/>
                <a:latin typeface="Times New Roman" panose="02020603050405020304" pitchFamily="18" charset="0"/>
                <a:cs typeface="Times New Roman" panose="02020603050405020304" pitchFamily="18" charset="0"/>
              </a:rPr>
              <a:t>In the neural network of image processing, it generally represents the pixel matrix of the image.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Step 3: </a:t>
            </a:r>
            <a:r>
              <a:rPr lang="en-US" sz="2400" b="1" dirty="0">
                <a:solidFill>
                  <a:srgbClr val="0D0D0D"/>
                </a:solidFill>
                <a:effectLst/>
                <a:latin typeface="Times New Roman" panose="02020603050405020304" pitchFamily="18" charset="0"/>
                <a:ea typeface="Times New Roman" panose="02020603050405020304" pitchFamily="18" charset="0"/>
              </a:rPr>
              <a:t>Image processing in </a:t>
            </a:r>
            <a:r>
              <a:rPr lang="en-US" sz="2400" b="1" i="0" dirty="0">
                <a:effectLst/>
                <a:latin typeface="Times New Roman" panose="02020603050405020304" pitchFamily="18" charset="0"/>
                <a:cs typeface="Times New Roman" panose="02020603050405020304" pitchFamily="18" charset="0"/>
              </a:rPr>
              <a:t>Convolutional layer</a:t>
            </a:r>
          </a:p>
          <a:p>
            <a:pPr algn="just">
              <a:lnSpc>
                <a:spcPct val="150000"/>
              </a:lnSpc>
            </a:pPr>
            <a:r>
              <a:rPr lang="en-US" sz="2400" b="0" i="0" dirty="0">
                <a:solidFill>
                  <a:srgbClr val="111111"/>
                </a:solidFill>
                <a:effectLst/>
                <a:latin typeface="Times New Roman" panose="02020603050405020304" pitchFamily="18" charset="0"/>
                <a:cs typeface="Times New Roman" panose="02020603050405020304" pitchFamily="18" charset="0"/>
              </a:rPr>
              <a:t>The convolutional layer is used to extract image features. Low-level convolutional layer extracts shallow features (such as edges, lines, and corners). High-level convolutional layer further learns abstract features through the input of low-level features. </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itchFamily="18" charset="0"/>
            </a:endParaRPr>
          </a:p>
          <a:p>
            <a:endParaRPr lang="en-IN" sz="2400" dirty="0"/>
          </a:p>
        </p:txBody>
      </p:sp>
      <p:sp>
        <p:nvSpPr>
          <p:cNvPr id="4" name="Date Placeholder 3">
            <a:extLst>
              <a:ext uri="{FF2B5EF4-FFF2-40B4-BE49-F238E27FC236}">
                <a16:creationId xmlns:a16="http://schemas.microsoft.com/office/drawing/2014/main" id="{E4035D1F-77C9-04F7-BE37-509A54AE2BFF}"/>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E803600F-0573-C885-E421-8B3ECF961E92}"/>
              </a:ext>
            </a:extLst>
          </p:cNvPr>
          <p:cNvSpPr>
            <a:spLocks noGrp="1"/>
          </p:cNvSpPr>
          <p:nvPr>
            <p:ph type="sldNum" sz="quarter" idx="12"/>
          </p:nvPr>
        </p:nvSpPr>
        <p:spPr/>
        <p:txBody>
          <a:bodyPr/>
          <a:lstStyle/>
          <a:p>
            <a:fld id="{833A53FD-0733-4623-885E-DE835270CEE8}" type="slidenum">
              <a:rPr lang="en-US" smtClean="0"/>
              <a:pPr/>
              <a:t>15</a:t>
            </a:fld>
            <a:endParaRPr lang="en-US"/>
          </a:p>
        </p:txBody>
      </p:sp>
    </p:spTree>
    <p:extLst>
      <p:ext uri="{BB962C8B-B14F-4D97-AF65-F5344CB8AC3E}">
        <p14:creationId xmlns:p14="http://schemas.microsoft.com/office/powerpoint/2010/main" val="112077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E4E6-5214-7F3A-9271-C80775914539}"/>
              </a:ext>
            </a:extLst>
          </p:cNvPr>
          <p:cNvSpPr>
            <a:spLocks noGrp="1"/>
          </p:cNvSpPr>
          <p:nvPr>
            <p:ph type="title"/>
          </p:nvPr>
        </p:nvSpPr>
        <p:spPr>
          <a:xfrm>
            <a:off x="1014152" y="0"/>
            <a:ext cx="10515600" cy="1325563"/>
          </a:xfrm>
        </p:spPr>
        <p:txBody>
          <a:bodyPr>
            <a:normAutofit/>
          </a:bodyPr>
          <a:lstStyle/>
          <a:p>
            <a:pPr algn="ctr"/>
            <a:r>
              <a:rPr lang="en-IN" sz="2400" b="1" dirty="0">
                <a:latin typeface="Times New Roman" pitchFamily="18" charset="0"/>
                <a:cs typeface="Times New Roman" pitchFamily="18" charset="0"/>
              </a:rPr>
              <a:t>MODULE DESCRIPTION</a:t>
            </a:r>
            <a:r>
              <a:rPr lang="en-US" sz="2400" b="1" dirty="0">
                <a:latin typeface="Times New Roman" panose="02020603050405020304" pitchFamily="18" charset="0"/>
                <a:cs typeface="Times New Roman" panose="02020603050405020304" pitchFamily="18" charset="0"/>
              </a:rPr>
              <a:t>(CONTD…)</a:t>
            </a:r>
            <a:endParaRPr lang="en-IN" sz="2400" dirty="0"/>
          </a:p>
        </p:txBody>
      </p:sp>
      <p:sp>
        <p:nvSpPr>
          <p:cNvPr id="3" name="Content Placeholder 2">
            <a:extLst>
              <a:ext uri="{FF2B5EF4-FFF2-40B4-BE49-F238E27FC236}">
                <a16:creationId xmlns:a16="http://schemas.microsoft.com/office/drawing/2014/main" id="{BEED759A-5224-829C-86F8-01CF5EC3B3F8}"/>
              </a:ext>
            </a:extLst>
          </p:cNvPr>
          <p:cNvSpPr>
            <a:spLocks noGrp="1"/>
          </p:cNvSpPr>
          <p:nvPr>
            <p:ph idx="1"/>
          </p:nvPr>
        </p:nvSpPr>
        <p:spPr>
          <a:xfrm>
            <a:off x="838200" y="799306"/>
            <a:ext cx="10515600" cy="4351338"/>
          </a:xfrm>
        </p:spPr>
        <p:txBody>
          <a:bodyPr>
            <a:noAutofit/>
          </a:bodyPr>
          <a:lstStyle/>
          <a:p>
            <a:pPr marL="0" indent="0" algn="just">
              <a:lnSpc>
                <a:spcPct val="160000"/>
              </a:lnSpc>
              <a:buNone/>
            </a:pPr>
            <a:r>
              <a:rPr lang="en-US" sz="2400" b="1" i="0" dirty="0">
                <a:effectLst/>
                <a:latin typeface="Times New Roman" panose="02020603050405020304" pitchFamily="18" charset="0"/>
                <a:cs typeface="Times New Roman" panose="02020603050405020304" pitchFamily="18" charset="0"/>
              </a:rPr>
              <a:t>Step 4: </a:t>
            </a:r>
            <a:r>
              <a:rPr lang="en-US" sz="2400" b="1" kern="0" dirty="0">
                <a:solidFill>
                  <a:srgbClr val="0D0D0D"/>
                </a:solidFill>
                <a:effectLst/>
                <a:latin typeface="Times New Roman" panose="02020603050405020304" pitchFamily="18" charset="0"/>
                <a:ea typeface="Times New Roman" panose="02020603050405020304" pitchFamily="18" charset="0"/>
              </a:rPr>
              <a:t>Next to </a:t>
            </a:r>
            <a:r>
              <a:rPr lang="en-US" sz="2400" b="1" i="0" dirty="0">
                <a:effectLst/>
                <a:latin typeface="Times New Roman" panose="02020603050405020304" pitchFamily="18" charset="0"/>
                <a:cs typeface="Times New Roman" panose="02020603050405020304" pitchFamily="18" charset="0"/>
              </a:rPr>
              <a:t>Pooling layer</a:t>
            </a:r>
          </a:p>
          <a:p>
            <a:pPr algn="just">
              <a:lnSpc>
                <a:spcPct val="160000"/>
              </a:lnSpc>
            </a:pPr>
            <a:r>
              <a:rPr lang="en-US" sz="2400" b="0" i="0" dirty="0">
                <a:solidFill>
                  <a:srgbClr val="202124"/>
                </a:solidFill>
                <a:effectLst/>
                <a:latin typeface="Times New Roman" panose="02020603050405020304" pitchFamily="18" charset="0"/>
                <a:cs typeface="Times New Roman" panose="02020603050405020304" pitchFamily="18" charset="0"/>
              </a:rPr>
              <a:t>A Pooling layer is </a:t>
            </a:r>
            <a:r>
              <a:rPr lang="en-US" sz="2400" i="0" dirty="0">
                <a:solidFill>
                  <a:srgbClr val="202124"/>
                </a:solidFill>
                <a:effectLst/>
                <a:latin typeface="Times New Roman" panose="02020603050405020304" pitchFamily="18" charset="0"/>
                <a:cs typeface="Times New Roman" panose="02020603050405020304" pitchFamily="18" charset="0"/>
              </a:rPr>
              <a:t>added after the Convolutional layer(s), </a:t>
            </a:r>
            <a:r>
              <a:rPr lang="en-US" sz="2400" b="0" i="0" dirty="0">
                <a:solidFill>
                  <a:srgbClr val="202124"/>
                </a:solidFill>
                <a:effectLst/>
                <a:latin typeface="Times New Roman" panose="02020603050405020304" pitchFamily="18" charset="0"/>
                <a:cs typeface="Times New Roman" panose="02020603050405020304" pitchFamily="18" charset="0"/>
              </a:rPr>
              <a:t>as seen in the structure of a CNN above. It down samples the output of the Convolutional layers by sliding the filter of some size with some stride size and calculating the maximum or average of the input.</a:t>
            </a:r>
          </a:p>
          <a:p>
            <a:pPr marL="0" indent="0" algn="just">
              <a:lnSpc>
                <a:spcPct val="160000"/>
              </a:lnSpc>
              <a:buNone/>
            </a:pPr>
            <a:r>
              <a:rPr lang="en-US" sz="2400" b="1" i="0" dirty="0">
                <a:effectLst/>
                <a:latin typeface="Times New Roman" panose="02020603050405020304" pitchFamily="18" charset="0"/>
                <a:cs typeface="Times New Roman" panose="02020603050405020304" pitchFamily="18" charset="0"/>
              </a:rPr>
              <a:t>Step 5: </a:t>
            </a:r>
            <a:r>
              <a:rPr lang="en-US" sz="2400" b="1" kern="0" dirty="0">
                <a:solidFill>
                  <a:srgbClr val="0D0D0D"/>
                </a:solidFill>
                <a:effectLst/>
                <a:latin typeface="Times New Roman" panose="02020603050405020304" pitchFamily="18" charset="0"/>
                <a:ea typeface="Times New Roman" panose="02020603050405020304" pitchFamily="18" charset="0"/>
              </a:rPr>
              <a:t>Finally at </a:t>
            </a:r>
            <a:r>
              <a:rPr lang="en-US" sz="2400" b="1" i="0" dirty="0">
                <a:effectLst/>
                <a:latin typeface="Times New Roman" panose="02020603050405020304" pitchFamily="18" charset="0"/>
                <a:cs typeface="Times New Roman" panose="02020603050405020304" pitchFamily="18" charset="0"/>
              </a:rPr>
              <a:t>Dense layer</a:t>
            </a:r>
          </a:p>
          <a:p>
            <a:pPr algn="just">
              <a:lnSpc>
                <a:spcPct val="160000"/>
              </a:lnSpc>
            </a:pPr>
            <a:r>
              <a:rPr lang="en-US" sz="2400" i="0" dirty="0">
                <a:solidFill>
                  <a:srgbClr val="000000"/>
                </a:solidFill>
                <a:effectLst/>
                <a:latin typeface="Times New Roman" panose="02020603050405020304" pitchFamily="18" charset="0"/>
                <a:cs typeface="Times New Roman" panose="02020603050405020304" pitchFamily="18" charset="0"/>
              </a:rPr>
              <a:t>Dense layer </a:t>
            </a:r>
            <a:r>
              <a:rPr lang="en-US" sz="2400" b="0" i="0" dirty="0">
                <a:solidFill>
                  <a:srgbClr val="000000"/>
                </a:solidFill>
                <a:effectLst/>
                <a:latin typeface="Times New Roman" panose="02020603050405020304" pitchFamily="18" charset="0"/>
                <a:cs typeface="Times New Roman" panose="02020603050405020304" pitchFamily="18" charset="0"/>
              </a:rPr>
              <a:t>is the regular deeply connected neural network layer. It is most common and frequently used layer. Dense layer does the below operation on the input and return the output.</a:t>
            </a:r>
            <a:endParaRPr lang="en-US" sz="2400" dirty="0">
              <a:latin typeface="Times New Roman" panose="02020603050405020304" pitchFamily="18" charset="0"/>
              <a:cs typeface="Times New Roman" pitchFamily="18" charset="0"/>
            </a:endParaRPr>
          </a:p>
          <a:p>
            <a:endParaRPr lang="en-US" sz="2400" dirty="0"/>
          </a:p>
          <a:p>
            <a:endParaRPr lang="en-IN" sz="2400" dirty="0"/>
          </a:p>
        </p:txBody>
      </p:sp>
      <p:sp>
        <p:nvSpPr>
          <p:cNvPr id="4" name="Date Placeholder 3">
            <a:extLst>
              <a:ext uri="{FF2B5EF4-FFF2-40B4-BE49-F238E27FC236}">
                <a16:creationId xmlns:a16="http://schemas.microsoft.com/office/drawing/2014/main" id="{8D8DE05B-B166-36CA-0855-E0A4F0ED2BC0}"/>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F947F8ED-9D88-16D7-6D19-BE65C458827F}"/>
              </a:ext>
            </a:extLst>
          </p:cNvPr>
          <p:cNvSpPr>
            <a:spLocks noGrp="1"/>
          </p:cNvSpPr>
          <p:nvPr>
            <p:ph type="sldNum" sz="quarter" idx="12"/>
          </p:nvPr>
        </p:nvSpPr>
        <p:spPr/>
        <p:txBody>
          <a:bodyPr/>
          <a:lstStyle/>
          <a:p>
            <a:fld id="{833A53FD-0733-4623-885E-DE835270CEE8}" type="slidenum">
              <a:rPr lang="en-US" smtClean="0"/>
              <a:pPr/>
              <a:t>16</a:t>
            </a:fld>
            <a:endParaRPr lang="en-US"/>
          </a:p>
        </p:txBody>
      </p:sp>
    </p:spTree>
    <p:extLst>
      <p:ext uri="{BB962C8B-B14F-4D97-AF65-F5344CB8AC3E}">
        <p14:creationId xmlns:p14="http://schemas.microsoft.com/office/powerpoint/2010/main" val="257157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7B6A-1C19-A860-5F21-1C4013357353}"/>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MODULE DESCRIPTION(CONTD…)</a:t>
            </a:r>
          </a:p>
        </p:txBody>
      </p:sp>
      <p:sp>
        <p:nvSpPr>
          <p:cNvPr id="3" name="Content Placeholder 2">
            <a:extLst>
              <a:ext uri="{FF2B5EF4-FFF2-40B4-BE49-F238E27FC236}">
                <a16:creationId xmlns:a16="http://schemas.microsoft.com/office/drawing/2014/main" id="{59827F35-129B-E3E9-889F-361B463707DC}"/>
              </a:ext>
            </a:extLst>
          </p:cNvPr>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MODULE 3: </a:t>
            </a:r>
            <a:r>
              <a:rPr lang="en-US" sz="2400" b="1" i="0" dirty="0">
                <a:solidFill>
                  <a:srgbClr val="202124"/>
                </a:solidFill>
                <a:effectLst/>
                <a:latin typeface="Times New Roman" panose="02020603050405020304" pitchFamily="18" charset="0"/>
                <a:cs typeface="Times New Roman" panose="02020603050405020304" pitchFamily="18" charset="0"/>
              </a:rPr>
              <a:t>TEST IMAGE CLASSIFICATION</a:t>
            </a:r>
          </a:p>
          <a:p>
            <a:pPr>
              <a:lnSpc>
                <a:spcPct val="150000"/>
              </a:lnSpc>
            </a:pPr>
            <a:r>
              <a:rPr lang="en-US" sz="2400" dirty="0">
                <a:solidFill>
                  <a:srgbClr val="202124"/>
                </a:solidFill>
                <a:latin typeface="Times New Roman" panose="02020603050405020304" pitchFamily="18" charset="0"/>
                <a:cs typeface="Times New Roman" panose="02020603050405020304" pitchFamily="18" charset="0"/>
              </a:rPr>
              <a:t>After training the trained model is saved to the local directory for further process it get formatted into (.model) or (.h5py) extension using this model and the test image is classified .</a:t>
            </a:r>
          </a:p>
          <a:p>
            <a:pPr>
              <a:lnSpc>
                <a:spcPct val="150000"/>
              </a:lnSpc>
            </a:pPr>
            <a:r>
              <a:rPr lang="en-US" sz="2400" dirty="0">
                <a:solidFill>
                  <a:srgbClr val="202124"/>
                </a:solidFill>
                <a:latin typeface="Times New Roman" panose="02020603050405020304" pitchFamily="18" charset="0"/>
                <a:cs typeface="Times New Roman" panose="02020603050405020304" pitchFamily="18" charset="0"/>
              </a:rPr>
              <a:t>The main usage is i</a:t>
            </a:r>
            <a:r>
              <a:rPr lang="en-US" sz="2400" b="0" i="0" dirty="0">
                <a:solidFill>
                  <a:srgbClr val="202124"/>
                </a:solidFill>
                <a:effectLst/>
                <a:latin typeface="Times New Roman" panose="02020603050405020304" pitchFamily="18" charset="0"/>
                <a:cs typeface="Times New Roman" panose="02020603050405020304" pitchFamily="18" charset="0"/>
              </a:rPr>
              <a:t>ts built-in convolutional layer reduces the high dimensionality of images without losing its information.</a:t>
            </a:r>
            <a:r>
              <a:rPr lang="en-US" sz="2400" dirty="0">
                <a:solidFill>
                  <a:srgbClr val="202124"/>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09B3A-7E38-881B-5A60-AEB1AFC2E3DA}"/>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4462F433-A6E4-8BCA-FC83-DB3D7ABC4BF0}"/>
              </a:ext>
            </a:extLst>
          </p:cNvPr>
          <p:cNvSpPr>
            <a:spLocks noGrp="1"/>
          </p:cNvSpPr>
          <p:nvPr>
            <p:ph type="sldNum" sz="quarter" idx="12"/>
          </p:nvPr>
        </p:nvSpPr>
        <p:spPr/>
        <p:txBody>
          <a:bodyPr/>
          <a:lstStyle/>
          <a:p>
            <a:fld id="{833A53FD-0733-4623-885E-DE835270CEE8}" type="slidenum">
              <a:rPr lang="en-US" smtClean="0"/>
              <a:pPr/>
              <a:t>17</a:t>
            </a:fld>
            <a:endParaRPr lang="en-US"/>
          </a:p>
        </p:txBody>
      </p:sp>
    </p:spTree>
    <p:extLst>
      <p:ext uri="{BB962C8B-B14F-4D97-AF65-F5344CB8AC3E}">
        <p14:creationId xmlns:p14="http://schemas.microsoft.com/office/powerpoint/2010/main" val="238867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itchFamily="18" charset="0"/>
                <a:cs typeface="Times New Roman" pitchFamily="18" charset="0"/>
              </a:rPr>
              <a:t>TESTING SELECTION OF DEFECT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p:cNvSpPr>
            <a:spLocks noGrp="1"/>
          </p:cNvSpPr>
          <p:nvPr>
            <p:ph type="sldNum" sz="quarter" idx="12"/>
          </p:nvPr>
        </p:nvSpPr>
        <p:spPr/>
        <p:txBody>
          <a:bodyPr/>
          <a:lstStyle/>
          <a:p>
            <a:fld id="{833A53FD-0733-4623-885E-DE835270CEE8}" type="slidenum">
              <a:rPr lang="en-US" smtClean="0"/>
              <a:pPr/>
              <a:t>18</a:t>
            </a:fld>
            <a:endParaRPr lang="en-US"/>
          </a:p>
        </p:txBody>
      </p:sp>
      <p:pic>
        <p:nvPicPr>
          <p:cNvPr id="6" name="Content Placeholder 6">
            <a:extLst>
              <a:ext uri="{FF2B5EF4-FFF2-40B4-BE49-F238E27FC236}">
                <a16:creationId xmlns:a16="http://schemas.microsoft.com/office/drawing/2014/main" id="{0C6FF575-D00A-3A59-DD99-7CF2D71F6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492" y="1690688"/>
            <a:ext cx="4904176" cy="3200400"/>
          </a:xfrm>
        </p:spPr>
      </p:pic>
      <p:pic>
        <p:nvPicPr>
          <p:cNvPr id="7" name="Picture 6">
            <a:extLst>
              <a:ext uri="{FF2B5EF4-FFF2-40B4-BE49-F238E27FC236}">
                <a16:creationId xmlns:a16="http://schemas.microsoft.com/office/drawing/2014/main" id="{7E780219-E55B-0D19-C780-4E25A6F47A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 y="1681843"/>
            <a:ext cx="4307477" cy="3151414"/>
          </a:xfrm>
          <a:prstGeom prst="rect">
            <a:avLst/>
          </a:prstGeom>
        </p:spPr>
      </p:pic>
      <p:sp>
        <p:nvSpPr>
          <p:cNvPr id="3" name="TextBox 2">
            <a:extLst>
              <a:ext uri="{FF2B5EF4-FFF2-40B4-BE49-F238E27FC236}">
                <a16:creationId xmlns:a16="http://schemas.microsoft.com/office/drawing/2014/main" id="{10E95628-850C-56B0-0204-2277B0979E89}"/>
              </a:ext>
            </a:extLst>
          </p:cNvPr>
          <p:cNvSpPr txBox="1"/>
          <p:nvPr/>
        </p:nvSpPr>
        <p:spPr>
          <a:xfrm>
            <a:off x="1823096" y="5225471"/>
            <a:ext cx="239864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Fabric defect : Lines</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F5275E-DC3A-884D-32FD-E03A3CB5D6C1}"/>
              </a:ext>
            </a:extLst>
          </p:cNvPr>
          <p:cNvSpPr txBox="1"/>
          <p:nvPr/>
        </p:nvSpPr>
        <p:spPr>
          <a:xfrm>
            <a:off x="7427844" y="5251690"/>
            <a:ext cx="27432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Fabric defect : Holes</a:t>
            </a:r>
            <a:endParaRPr lang="en-IN"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9" y="0"/>
            <a:ext cx="10515600" cy="1325563"/>
          </a:xfrm>
        </p:spPr>
        <p:txBody>
          <a:bodyPr>
            <a:normAutofit/>
          </a:bodyPr>
          <a:lstStyle/>
          <a:p>
            <a:pPr algn="ctr"/>
            <a:r>
              <a:rPr lang="en-IN" sz="2400" b="1" dirty="0">
                <a:latin typeface="Times New Roman" pitchFamily="18" charset="0"/>
                <a:cs typeface="Times New Roman" pitchFamily="18" charset="0"/>
              </a:rPr>
              <a:t>TESTING</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RESULT OF PATTERN AND COLOR</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p:cNvSpPr>
            <a:spLocks noGrp="1"/>
          </p:cNvSpPr>
          <p:nvPr>
            <p:ph type="sldNum" sz="quarter" idx="12"/>
          </p:nvPr>
        </p:nvSpPr>
        <p:spPr/>
        <p:txBody>
          <a:bodyPr/>
          <a:lstStyle/>
          <a:p>
            <a:fld id="{833A53FD-0733-4623-885E-DE835270CEE8}" type="slidenum">
              <a:rPr lang="en-US" smtClean="0"/>
              <a:pPr/>
              <a:t>19</a:t>
            </a:fld>
            <a:endParaRPr lang="en-US"/>
          </a:p>
        </p:txBody>
      </p:sp>
      <p:pic>
        <p:nvPicPr>
          <p:cNvPr id="6" name="Content Placeholder 6">
            <a:extLst>
              <a:ext uri="{FF2B5EF4-FFF2-40B4-BE49-F238E27FC236}">
                <a16:creationId xmlns:a16="http://schemas.microsoft.com/office/drawing/2014/main" id="{96469E6D-238B-0C42-8859-357D7C947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1386840"/>
            <a:ext cx="8289344" cy="479012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65" y="196313"/>
            <a:ext cx="10515600" cy="1325563"/>
          </a:xfrm>
        </p:spPr>
        <p:txBody>
          <a:bodyPr/>
          <a:lstStyle/>
          <a:p>
            <a:r>
              <a:rPr lang="en-IN" sz="2400" b="1" dirty="0">
                <a:latin typeface="Times New Roman" pitchFamily="18" charset="0"/>
                <a:cs typeface="Times New Roman" pitchFamily="18" charset="0"/>
              </a:rPr>
              <a:t>                                                 OVERVIEW</a:t>
            </a:r>
          </a:p>
        </p:txBody>
      </p:sp>
      <p:sp>
        <p:nvSpPr>
          <p:cNvPr id="3" name="Content Placeholder 2"/>
          <p:cNvSpPr>
            <a:spLocks noGrp="1"/>
          </p:cNvSpPr>
          <p:nvPr>
            <p:ph idx="1"/>
          </p:nvPr>
        </p:nvSpPr>
        <p:spPr>
          <a:xfrm>
            <a:off x="746760" y="1688465"/>
            <a:ext cx="10515600" cy="4351338"/>
          </a:xfrm>
        </p:spPr>
        <p:txBody>
          <a:bodyPr>
            <a:normAutofit fontScale="85000" lnSpcReduction="20000"/>
          </a:bodyPr>
          <a:lstStyle/>
          <a:p>
            <a:r>
              <a:rPr lang="en-IN" sz="2600" dirty="0">
                <a:latin typeface="Times New Roman" pitchFamily="18" charset="0"/>
                <a:cs typeface="Times New Roman" pitchFamily="18" charset="0"/>
              </a:rPr>
              <a:t>LITERATURE SURVEY</a:t>
            </a:r>
          </a:p>
          <a:p>
            <a:r>
              <a:rPr lang="en-IN" sz="2600" dirty="0">
                <a:latin typeface="Times New Roman" pitchFamily="18" charset="0"/>
                <a:cs typeface="Times New Roman" pitchFamily="18" charset="0"/>
              </a:rPr>
              <a:t>PROBLEM STATEMENTS</a:t>
            </a:r>
          </a:p>
          <a:p>
            <a:r>
              <a:rPr lang="en-IN" sz="2600" dirty="0">
                <a:latin typeface="Times New Roman" pitchFamily="18" charset="0"/>
                <a:cs typeface="Times New Roman" pitchFamily="18" charset="0"/>
              </a:rPr>
              <a:t>OBJECTIVES</a:t>
            </a:r>
          </a:p>
          <a:p>
            <a:r>
              <a:rPr lang="en-IN" sz="2600" dirty="0">
                <a:latin typeface="Times New Roman" pitchFamily="18" charset="0"/>
                <a:cs typeface="Times New Roman" pitchFamily="18" charset="0"/>
              </a:rPr>
              <a:t>INTRODUCTION</a:t>
            </a:r>
          </a:p>
          <a:p>
            <a:r>
              <a:rPr lang="en-IN" sz="2600" dirty="0">
                <a:latin typeface="Times New Roman" pitchFamily="18" charset="0"/>
                <a:cs typeface="Times New Roman" pitchFamily="18" charset="0"/>
              </a:rPr>
              <a:t>PROPOSED SYSTEM</a:t>
            </a:r>
          </a:p>
          <a:p>
            <a:r>
              <a:rPr lang="en-IN" sz="2600" dirty="0">
                <a:latin typeface="Times New Roman" pitchFamily="18" charset="0"/>
                <a:cs typeface="Times New Roman" pitchFamily="18" charset="0"/>
              </a:rPr>
              <a:t>BLOCK DIAGRAM</a:t>
            </a:r>
          </a:p>
          <a:p>
            <a:r>
              <a:rPr lang="en-IN" sz="2600" dirty="0">
                <a:latin typeface="Times New Roman" pitchFamily="18" charset="0"/>
                <a:cs typeface="Times New Roman" pitchFamily="18" charset="0"/>
              </a:rPr>
              <a:t>TECHNICAL SPECIFICATIONS</a:t>
            </a:r>
          </a:p>
          <a:p>
            <a:r>
              <a:rPr lang="en-IN" sz="2600" dirty="0">
                <a:latin typeface="Times New Roman" pitchFamily="18" charset="0"/>
                <a:cs typeface="Times New Roman" pitchFamily="18" charset="0"/>
              </a:rPr>
              <a:t>METHODOLOGY</a:t>
            </a:r>
          </a:p>
          <a:p>
            <a:r>
              <a:rPr lang="en-IN" sz="2600" dirty="0">
                <a:latin typeface="Times New Roman" pitchFamily="18" charset="0"/>
                <a:cs typeface="Times New Roman" pitchFamily="18" charset="0"/>
              </a:rPr>
              <a:t>MODULUE</a:t>
            </a:r>
          </a:p>
          <a:p>
            <a:r>
              <a:rPr lang="en-IN" sz="2600" dirty="0">
                <a:latin typeface="Times New Roman" pitchFamily="18" charset="0"/>
                <a:cs typeface="Times New Roman" pitchFamily="18" charset="0"/>
              </a:rPr>
              <a:t>CONCLUSION AND FUTURE WORK</a:t>
            </a:r>
          </a:p>
          <a:p>
            <a:r>
              <a:rPr lang="en-IN" sz="2600" dirty="0">
                <a:latin typeface="Times New Roman" pitchFamily="18" charset="0"/>
                <a:cs typeface="Times New Roman" pitchFamily="18" charset="0"/>
              </a:rPr>
              <a:t>REFERENCE</a:t>
            </a:r>
          </a:p>
          <a:p>
            <a:r>
              <a:rPr lang="en-IN" sz="2600" dirty="0">
                <a:latin typeface="Times New Roman" pitchFamily="18" charset="0"/>
                <a:cs typeface="Times New Roman" pitchFamily="18" charset="0"/>
              </a:rPr>
              <a:t>PUBLICATIONS</a:t>
            </a: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536A4B24-4D7D-401D-AADE-8097AD5B5176}" type="datetime1">
              <a:rPr lang="en-US" smtClean="0"/>
              <a:pPr/>
              <a:t>8/16/2023</a:t>
            </a:fld>
            <a:endParaRPr lang="en-US"/>
          </a:p>
        </p:txBody>
      </p:sp>
      <p:sp>
        <p:nvSpPr>
          <p:cNvPr id="6" name="Slide Number Placeholder 5"/>
          <p:cNvSpPr>
            <a:spLocks noGrp="1"/>
          </p:cNvSpPr>
          <p:nvPr>
            <p:ph type="sldNum" sz="quarter" idx="12"/>
          </p:nvPr>
        </p:nvSpPr>
        <p:spPr/>
        <p:txBody>
          <a:bodyPr/>
          <a:lstStyle/>
          <a:p>
            <a:fld id="{833A53FD-0733-4623-885E-DE835270CEE8}" type="slidenum">
              <a:rPr lang="en-US" smtClean="0"/>
              <a:pPr/>
              <a:t>2</a:t>
            </a:fld>
            <a:endParaRPr lang="en-US"/>
          </a:p>
        </p:txBody>
      </p:sp>
    </p:spTree>
    <p:extLst>
      <p:ext uri="{BB962C8B-B14F-4D97-AF65-F5344CB8AC3E}">
        <p14:creationId xmlns:p14="http://schemas.microsoft.com/office/powerpoint/2010/main" val="348880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FEB8-1C31-DDBF-5C23-6F11855264A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64F88C9C-D73E-050D-AFD9-38892D178268}"/>
              </a:ext>
            </a:extLst>
          </p:cNvPr>
          <p:cNvSpPr>
            <a:spLocks noGrp="1"/>
          </p:cNvSpPr>
          <p:nvPr>
            <p:ph idx="1"/>
          </p:nvPr>
        </p:nvSpPr>
        <p:spPr/>
        <p:txBody>
          <a:bodyPr>
            <a:normAutofit/>
          </a:bodyPr>
          <a:lstStyle/>
          <a:p>
            <a:pPr algn="just">
              <a:lnSpc>
                <a:spcPct val="150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Choosing clothes with different patterns and to find defects  are challenging issues for some clothing industries. This system helps industrial machines to identify colours, patterns and defects successfully.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BEE9DB08-07A2-4DFB-BF37-0CAA4BE07AC8}" type="datetime1">
              <a:rPr lang="en-US" smtClean="0"/>
              <a:pPr/>
              <a:t>8/16/2023</a:t>
            </a:fld>
            <a:endParaRPr lang="en-US"/>
          </a:p>
        </p:txBody>
      </p:sp>
      <p:sp>
        <p:nvSpPr>
          <p:cNvPr id="4" name="Slide Number Placeholder 3"/>
          <p:cNvSpPr>
            <a:spLocks noGrp="1"/>
          </p:cNvSpPr>
          <p:nvPr>
            <p:ph type="sldNum" sz="quarter" idx="12"/>
          </p:nvPr>
        </p:nvSpPr>
        <p:spPr/>
        <p:txBody>
          <a:bodyPr/>
          <a:lstStyle/>
          <a:p>
            <a:fld id="{833A53FD-0733-4623-885E-DE835270CEE8}" type="slidenum">
              <a:rPr lang="en-US" smtClean="0"/>
              <a:pPr/>
              <a:t>20</a:t>
            </a:fld>
            <a:endParaRPr lang="en-US"/>
          </a:p>
        </p:txBody>
      </p:sp>
    </p:spTree>
    <p:extLst>
      <p:ext uri="{BB962C8B-B14F-4D97-AF65-F5344CB8AC3E}">
        <p14:creationId xmlns:p14="http://schemas.microsoft.com/office/powerpoint/2010/main" val="151965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75B5-A343-5F79-CC65-B8593B8A6D24}"/>
              </a:ext>
            </a:extLst>
          </p:cNvPr>
          <p:cNvSpPr>
            <a:spLocks noGrp="1"/>
          </p:cNvSpPr>
          <p:nvPr>
            <p:ph type="title"/>
          </p:nvPr>
        </p:nvSpPr>
        <p:spPr>
          <a:xfrm>
            <a:off x="838200" y="136526"/>
            <a:ext cx="10515600" cy="1116806"/>
          </a:xfrm>
        </p:spPr>
        <p:txBody>
          <a:bodyPr>
            <a:normAutofit/>
          </a:bodyPr>
          <a:lstStyle/>
          <a:p>
            <a:pPr algn="just"/>
            <a:r>
              <a:rPr lang="en-US" sz="2400" b="1"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906CD2F2-324E-5468-4CE5-061BE5885CFE}"/>
              </a:ext>
            </a:extLst>
          </p:cNvPr>
          <p:cNvSpPr>
            <a:spLocks noGrp="1"/>
          </p:cNvSpPr>
          <p:nvPr>
            <p:ph idx="1"/>
          </p:nvPr>
        </p:nvSpPr>
        <p:spPr>
          <a:xfrm>
            <a:off x="421598" y="1058458"/>
            <a:ext cx="11348804" cy="3918276"/>
          </a:xfrm>
        </p:spPr>
        <p:txBody>
          <a:bodyPr>
            <a:noAutofit/>
          </a:bodyPr>
          <a:lstStyle/>
          <a:p>
            <a:pPr marL="539750" indent="0" algn="just">
              <a:lnSpc>
                <a:spcPct val="150000"/>
              </a:lnSpc>
              <a:buNone/>
            </a:pPr>
            <a:r>
              <a:rPr lang="en-IN" sz="2400" dirty="0">
                <a:solidFill>
                  <a:srgbClr val="0D0D0D"/>
                </a:solidFill>
                <a:latin typeface="Times New Roman" panose="02020603050405020304" pitchFamily="18" charset="0"/>
                <a:ea typeface="Times New Roman" panose="02020603050405020304" pitchFamily="18" charset="0"/>
              </a:rPr>
              <a:t>[1]</a:t>
            </a:r>
            <a:r>
              <a:rPr lang="en-IN" sz="2400" dirty="0">
                <a:solidFill>
                  <a:srgbClr val="0D0D0D"/>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MS Mincho" panose="02020609040205080304" pitchFamily="49" charset="-128"/>
              </a:rPr>
              <a:t>G Mahmoud M. </a:t>
            </a:r>
            <a:r>
              <a:rPr lang="en-US" sz="2400" dirty="0" err="1">
                <a:effectLst/>
                <a:latin typeface="Times New Roman" panose="02020603050405020304" pitchFamily="18" charset="0"/>
                <a:ea typeface="MS Mincho" panose="02020609040205080304" pitchFamily="49" charset="-128"/>
              </a:rPr>
              <a:t>Khodier</a:t>
            </a:r>
            <a:r>
              <a:rPr lang="en-US" sz="2400" dirty="0">
                <a:effectLst/>
                <a:latin typeface="Times New Roman" panose="02020603050405020304" pitchFamily="18" charset="0"/>
                <a:ea typeface="MS Mincho" panose="02020609040205080304" pitchFamily="49" charset="-128"/>
              </a:rPr>
              <a:t>, Sabah M. Ahmed, Mohammed Sharaf Sayed. “Complex Pattern Jacquard Fabrics Defect Detection Using Convolutional Neural Networks and Multispectral Imaging”, IEEE Access, 2022.</a:t>
            </a:r>
            <a:endParaRPr lang="en-IN" sz="2400" dirty="0">
              <a:solidFill>
                <a:srgbClr val="0D0D0D"/>
              </a:solidFill>
              <a:effectLst/>
              <a:latin typeface="Times New Roman" panose="02020603050405020304" pitchFamily="18" charset="0"/>
              <a:ea typeface="Times New Roman" panose="02020603050405020304" pitchFamily="18" charset="0"/>
            </a:endParaRPr>
          </a:p>
          <a:p>
            <a:pPr marL="539750" indent="0" algn="just">
              <a:lnSpc>
                <a:spcPct val="150000"/>
              </a:lnSpc>
              <a:buNone/>
            </a:pPr>
            <a:r>
              <a:rPr lang="en-US" sz="2400" dirty="0">
                <a:solidFill>
                  <a:srgbClr val="0D0D0D"/>
                </a:solidFill>
                <a:effectLst/>
                <a:latin typeface="Times New Roman" panose="02020603050405020304" pitchFamily="18" charset="0"/>
                <a:ea typeface="Times New Roman" panose="02020603050405020304" pitchFamily="18" charset="0"/>
              </a:rPr>
              <a:t>[2] </a:t>
            </a:r>
            <a:r>
              <a:rPr lang="en-US" sz="2400" dirty="0" err="1">
                <a:effectLst/>
                <a:latin typeface="Times New Roman" panose="02020603050405020304" pitchFamily="18" charset="0"/>
                <a:ea typeface="MS Mincho" panose="02020609040205080304" pitchFamily="49" charset="-128"/>
              </a:rPr>
              <a:t>P.Raguraman</a:t>
            </a:r>
            <a:r>
              <a:rPr lang="en-US" sz="2400" dirty="0">
                <a:effectLst/>
                <a:latin typeface="Times New Roman" panose="02020603050405020304" pitchFamily="18" charset="0"/>
                <a:ea typeface="MS Mincho" panose="02020609040205080304" pitchFamily="49" charset="-128"/>
              </a:rPr>
              <a:t> et.al, “Color Detection of RGB Images using Python and OpenCV”,     International Journal of Scientific Research in Computer Science Engineering and Information Technology, Volume:7, Issue:1, ISSN: 2456-3307, 2021.</a:t>
            </a:r>
            <a:endParaRPr lang="en-IN" sz="2400" dirty="0">
              <a:latin typeface="Times New Roman" panose="02020603050405020304" pitchFamily="18" charset="0"/>
              <a:ea typeface="Times New Roman" panose="02020603050405020304" pitchFamily="18" charset="0"/>
            </a:endParaRPr>
          </a:p>
          <a:p>
            <a:pPr marL="539750" indent="0" algn="just">
              <a:lnSpc>
                <a:spcPct val="150000"/>
              </a:lnSpc>
              <a:buNone/>
            </a:pPr>
            <a:r>
              <a:rPr lang="en-IN"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D0D0D"/>
                </a:solidFill>
                <a:effectLst/>
                <a:latin typeface="Times New Roman" panose="02020603050405020304" pitchFamily="18" charset="0"/>
                <a:ea typeface="Times New Roman" panose="02020603050405020304" pitchFamily="18" charset="0"/>
              </a:rPr>
              <a:t>] Diah </a:t>
            </a:r>
            <a:r>
              <a:rPr lang="en-US" sz="2400" dirty="0" err="1">
                <a:solidFill>
                  <a:srgbClr val="0D0D0D"/>
                </a:solidFill>
                <a:effectLst/>
                <a:latin typeface="Times New Roman" panose="02020603050405020304" pitchFamily="18" charset="0"/>
                <a:ea typeface="Times New Roman" panose="02020603050405020304" pitchFamily="18" charset="0"/>
              </a:rPr>
              <a:t>Harnoni</a:t>
            </a:r>
            <a:r>
              <a:rPr lang="en-US" sz="2400" dirty="0">
                <a:solidFill>
                  <a:srgbClr val="0D0D0D"/>
                </a:solidFill>
                <a:effectLst/>
                <a:latin typeface="Times New Roman" panose="02020603050405020304" pitchFamily="18" charset="0"/>
                <a:ea typeface="Times New Roman" panose="02020603050405020304" pitchFamily="18" charset="0"/>
              </a:rPr>
              <a:t> </a:t>
            </a:r>
            <a:r>
              <a:rPr lang="en-US" sz="2400" dirty="0" err="1">
                <a:solidFill>
                  <a:srgbClr val="0D0D0D"/>
                </a:solidFill>
                <a:effectLst/>
                <a:latin typeface="Times New Roman" panose="02020603050405020304" pitchFamily="18" charset="0"/>
                <a:ea typeface="Times New Roman" panose="02020603050405020304" pitchFamily="18" charset="0"/>
              </a:rPr>
              <a:t>Apriyanti</a:t>
            </a:r>
            <a:r>
              <a:rPr lang="en-US" sz="2400" dirty="0">
                <a:solidFill>
                  <a:srgbClr val="0D0D0D"/>
                </a:solidFill>
                <a:effectLst/>
                <a:latin typeface="Times New Roman" panose="02020603050405020304" pitchFamily="18" charset="0"/>
                <a:ea typeface="Times New Roman" panose="02020603050405020304" pitchFamily="18" charset="0"/>
              </a:rPr>
              <a:t>; </a:t>
            </a:r>
            <a:r>
              <a:rPr lang="en-US" sz="2400" dirty="0" err="1">
                <a:solidFill>
                  <a:srgbClr val="0D0D0D"/>
                </a:solidFill>
                <a:effectLst/>
                <a:latin typeface="Times New Roman" panose="02020603050405020304" pitchFamily="18" charset="0"/>
                <a:ea typeface="Times New Roman" panose="02020603050405020304" pitchFamily="18" charset="0"/>
              </a:rPr>
              <a:t>et.all</a:t>
            </a:r>
            <a:r>
              <a:rPr lang="en-US" sz="2400" dirty="0">
                <a:solidFill>
                  <a:srgbClr val="0D0D0D"/>
                </a:solidFill>
                <a:effectLst/>
                <a:latin typeface="Times New Roman" panose="02020603050405020304" pitchFamily="18" charset="0"/>
                <a:ea typeface="Times New Roman" panose="02020603050405020304" pitchFamily="18" charset="0"/>
              </a:rPr>
              <a:t>, “Automated color detection using color labels and deep learning”, National </a:t>
            </a:r>
            <a:r>
              <a:rPr lang="en-US" sz="2400" dirty="0" err="1">
                <a:solidFill>
                  <a:srgbClr val="0D0D0D"/>
                </a:solidFill>
                <a:effectLst/>
                <a:latin typeface="Times New Roman" panose="02020603050405020304" pitchFamily="18" charset="0"/>
                <a:ea typeface="Times New Roman" panose="02020603050405020304" pitchFamily="18" charset="0"/>
              </a:rPr>
              <a:t>Libarary</a:t>
            </a:r>
            <a:r>
              <a:rPr lang="en-US" sz="2400" dirty="0">
                <a:solidFill>
                  <a:srgbClr val="0D0D0D"/>
                </a:solidFill>
                <a:effectLst/>
                <a:latin typeface="Times New Roman" panose="02020603050405020304" pitchFamily="18" charset="0"/>
                <a:ea typeface="Times New Roman" panose="02020603050405020304" pitchFamily="18" charset="0"/>
              </a:rPr>
              <a:t> of Medicine, volume:16, Issue:10, October 2021.</a:t>
            </a:r>
          </a:p>
          <a:p>
            <a:endParaRPr lang="en-US" sz="2400" dirty="0"/>
          </a:p>
        </p:txBody>
      </p:sp>
      <p:sp>
        <p:nvSpPr>
          <p:cNvPr id="4" name="Date Placeholder 3">
            <a:extLst>
              <a:ext uri="{FF2B5EF4-FFF2-40B4-BE49-F238E27FC236}">
                <a16:creationId xmlns:a16="http://schemas.microsoft.com/office/drawing/2014/main" id="{BE373BC3-2121-4CD2-65B3-F6761A1C5A24}"/>
              </a:ext>
            </a:extLst>
          </p:cNvPr>
          <p:cNvSpPr>
            <a:spLocks noGrp="1"/>
          </p:cNvSpPr>
          <p:nvPr>
            <p:ph type="dt" sz="half" idx="10"/>
          </p:nvPr>
        </p:nvSpPr>
        <p:spPr/>
        <p:txBody>
          <a:bodyPr/>
          <a:lstStyle/>
          <a:p>
            <a:fld id="{1B542C6E-C459-4454-B6FF-B82E5003BBD1}" type="datetime1">
              <a:rPr lang="en-US" smtClean="0"/>
              <a:pPr/>
              <a:t>8/16/2023</a:t>
            </a:fld>
            <a:endParaRPr lang="en-US" dirty="0"/>
          </a:p>
        </p:txBody>
      </p:sp>
      <p:sp>
        <p:nvSpPr>
          <p:cNvPr id="5" name="Slide Number Placeholder 4">
            <a:extLst>
              <a:ext uri="{FF2B5EF4-FFF2-40B4-BE49-F238E27FC236}">
                <a16:creationId xmlns:a16="http://schemas.microsoft.com/office/drawing/2014/main" id="{3C2199BF-753D-8097-6504-2F0FF9DE6407}"/>
              </a:ext>
            </a:extLst>
          </p:cNvPr>
          <p:cNvSpPr>
            <a:spLocks noGrp="1"/>
          </p:cNvSpPr>
          <p:nvPr>
            <p:ph type="sldNum" sz="quarter" idx="12"/>
          </p:nvPr>
        </p:nvSpPr>
        <p:spPr/>
        <p:txBody>
          <a:bodyPr/>
          <a:lstStyle/>
          <a:p>
            <a:fld id="{833A53FD-0733-4623-885E-DE835270CEE8}" type="slidenum">
              <a:rPr lang="en-US" smtClean="0"/>
              <a:pPr/>
              <a:t>21</a:t>
            </a:fld>
            <a:endParaRPr lang="en-US" dirty="0"/>
          </a:p>
        </p:txBody>
      </p:sp>
    </p:spTree>
    <p:extLst>
      <p:ext uri="{BB962C8B-B14F-4D97-AF65-F5344CB8AC3E}">
        <p14:creationId xmlns:p14="http://schemas.microsoft.com/office/powerpoint/2010/main" val="126569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6027-710B-A65A-693B-F3C784025F12}"/>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REFERENCES(CONTD….)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5AE517-C403-1049-1CC7-269DADFF83CE}"/>
              </a:ext>
            </a:extLst>
          </p:cNvPr>
          <p:cNvSpPr>
            <a:spLocks noGrp="1"/>
          </p:cNvSpPr>
          <p:nvPr>
            <p:ph idx="1"/>
          </p:nvPr>
        </p:nvSpPr>
        <p:spPr>
          <a:xfrm>
            <a:off x="457200" y="1657985"/>
            <a:ext cx="11109960" cy="4351338"/>
          </a:xfrm>
        </p:spPr>
        <p:txBody>
          <a:bodyPr>
            <a:normAutofit fontScale="62500" lnSpcReduction="20000"/>
          </a:bodyPr>
          <a:lstStyle/>
          <a:p>
            <a:pPr marL="539750" indent="0" algn="just">
              <a:lnSpc>
                <a:spcPct val="150000"/>
              </a:lnSpc>
              <a:spcAft>
                <a:spcPts val="0"/>
              </a:spcAft>
              <a:buNone/>
            </a:pPr>
            <a:r>
              <a:rPr lang="en-US" sz="3800" dirty="0">
                <a:solidFill>
                  <a:srgbClr val="0D0D0D"/>
                </a:solidFill>
                <a:effectLst/>
                <a:latin typeface="Times New Roman" panose="02020603050405020304" pitchFamily="18" charset="0"/>
                <a:ea typeface="Times New Roman" panose="02020603050405020304" pitchFamily="18" charset="0"/>
              </a:rPr>
              <a:t>[4] Yuri </a:t>
            </a:r>
            <a:r>
              <a:rPr lang="en-US" sz="3800" dirty="0" err="1">
                <a:solidFill>
                  <a:srgbClr val="0D0D0D"/>
                </a:solidFill>
                <a:effectLst/>
                <a:latin typeface="Times New Roman" panose="02020603050405020304" pitchFamily="18" charset="0"/>
                <a:ea typeface="Times New Roman" panose="02020603050405020304" pitchFamily="18" charset="0"/>
              </a:rPr>
              <a:t>I.Zhuravlev</a:t>
            </a:r>
            <a:r>
              <a:rPr lang="en-US" sz="3800" dirty="0">
                <a:solidFill>
                  <a:srgbClr val="0D0D0D"/>
                </a:solidFill>
                <a:effectLst/>
                <a:latin typeface="Times New Roman" panose="02020603050405020304" pitchFamily="18" charset="0"/>
                <a:ea typeface="Times New Roman" panose="02020603050405020304" pitchFamily="18" charset="0"/>
              </a:rPr>
              <a:t>; </a:t>
            </a:r>
            <a:r>
              <a:rPr lang="en-US" sz="3800" dirty="0" err="1">
                <a:solidFill>
                  <a:srgbClr val="0D0D0D"/>
                </a:solidFill>
                <a:effectLst/>
                <a:latin typeface="Times New Roman" panose="02020603050405020304" pitchFamily="18" charset="0"/>
                <a:ea typeface="Times New Roman" panose="02020603050405020304" pitchFamily="18" charset="0"/>
              </a:rPr>
              <a:t>et.all</a:t>
            </a:r>
            <a:r>
              <a:rPr lang="en-US" sz="3800" dirty="0">
                <a:solidFill>
                  <a:srgbClr val="0D0D0D"/>
                </a:solidFill>
                <a:effectLst/>
                <a:latin typeface="Times New Roman" panose="02020603050405020304" pitchFamily="18" charset="0"/>
                <a:ea typeface="Times New Roman" panose="02020603050405020304" pitchFamily="18" charset="0"/>
              </a:rPr>
              <a:t>, “Pattern Recognition and Image Analysis”, </a:t>
            </a:r>
            <a:r>
              <a:rPr lang="en-US" sz="3800" dirty="0" err="1">
                <a:solidFill>
                  <a:srgbClr val="0D0D0D"/>
                </a:solidFill>
                <a:effectLst/>
                <a:latin typeface="Times New Roman" panose="02020603050405020304" pitchFamily="18" charset="0"/>
                <a:ea typeface="Times New Roman" panose="02020603050405020304" pitchFamily="18" charset="0"/>
              </a:rPr>
              <a:t>Fedral</a:t>
            </a:r>
            <a:r>
              <a:rPr lang="en-US" sz="3800" dirty="0">
                <a:solidFill>
                  <a:srgbClr val="0D0D0D"/>
                </a:solidFill>
                <a:effectLst/>
                <a:latin typeface="Times New Roman" panose="02020603050405020304" pitchFamily="18" charset="0"/>
                <a:ea typeface="Times New Roman" panose="02020603050405020304" pitchFamily="18" charset="0"/>
              </a:rPr>
              <a:t>                  Research Center, Volume:31,Issue:3, July 2021.</a:t>
            </a:r>
          </a:p>
          <a:p>
            <a:pPr marL="539750" indent="0" algn="just">
              <a:lnSpc>
                <a:spcPct val="150000"/>
              </a:lnSpc>
              <a:buNone/>
            </a:pPr>
            <a:r>
              <a:rPr lang="en-US" sz="3800" dirty="0">
                <a:effectLst/>
                <a:latin typeface="Times New Roman" panose="02020603050405020304" pitchFamily="18" charset="0"/>
                <a:ea typeface="MS Mincho" panose="02020609040205080304" pitchFamily="49" charset="-128"/>
              </a:rPr>
              <a:t>[5]  Shruti Bharadwaj, Sharath H.K.;</a:t>
            </a:r>
            <a:r>
              <a:rPr lang="en-US" sz="3800" dirty="0" err="1">
                <a:effectLst/>
                <a:latin typeface="Times New Roman" panose="02020603050405020304" pitchFamily="18" charset="0"/>
                <a:ea typeface="MS Mincho" panose="02020609040205080304" pitchFamily="49" charset="-128"/>
              </a:rPr>
              <a:t>et.all</a:t>
            </a:r>
            <a:r>
              <a:rPr lang="en-US" sz="3800" dirty="0">
                <a:effectLst/>
                <a:latin typeface="Times New Roman" panose="02020603050405020304" pitchFamily="18" charset="0"/>
                <a:ea typeface="MS Mincho" panose="02020609040205080304" pitchFamily="49" charset="-128"/>
              </a:rPr>
              <a:t>- “Pattern and color recognition in CCNY”,            IEEE/CVF Conference on Computer Vision and Pattern Recognition SSN-2343733,Volume-2,Issue-5,May 2021.</a:t>
            </a:r>
            <a:endParaRPr lang="en-IN" sz="3800" dirty="0">
              <a:effectLst/>
              <a:latin typeface="Times New Roman" panose="02020603050405020304" pitchFamily="18" charset="0"/>
              <a:ea typeface="MS Mincho" panose="02020609040205080304" pitchFamily="49" charset="-128"/>
            </a:endParaRPr>
          </a:p>
          <a:p>
            <a:pPr marL="539750" indent="0" algn="just">
              <a:lnSpc>
                <a:spcPct val="150000"/>
              </a:lnSpc>
              <a:spcAft>
                <a:spcPts val="0"/>
              </a:spcAft>
              <a:buNone/>
            </a:pPr>
            <a:r>
              <a:rPr lang="en-US" sz="3800" dirty="0">
                <a:solidFill>
                  <a:srgbClr val="0D0D0D"/>
                </a:solidFill>
                <a:effectLst/>
                <a:latin typeface="Times New Roman" panose="02020603050405020304" pitchFamily="18" charset="0"/>
                <a:ea typeface="Times New Roman" panose="02020603050405020304" pitchFamily="18" charset="0"/>
              </a:rPr>
              <a:t>[6] Lavanya </a:t>
            </a:r>
            <a:r>
              <a:rPr lang="en-US" sz="3800" dirty="0" err="1">
                <a:solidFill>
                  <a:srgbClr val="0D0D0D"/>
                </a:solidFill>
                <a:effectLst/>
                <a:latin typeface="Times New Roman" panose="02020603050405020304" pitchFamily="18" charset="0"/>
                <a:ea typeface="Times New Roman" panose="02020603050405020304" pitchFamily="18" charset="0"/>
              </a:rPr>
              <a:t>E;et.all</a:t>
            </a:r>
            <a:r>
              <a:rPr lang="en-US" sz="3800" dirty="0">
                <a:solidFill>
                  <a:srgbClr val="0D0D0D"/>
                </a:solidFill>
                <a:effectLst/>
                <a:latin typeface="Times New Roman" panose="02020603050405020304" pitchFamily="18" charset="0"/>
                <a:ea typeface="Times New Roman" panose="02020603050405020304" pitchFamily="18" charset="0"/>
              </a:rPr>
              <a:t>, </a:t>
            </a:r>
            <a:r>
              <a:rPr lang="en-US" sz="3800" dirty="0">
                <a:solidFill>
                  <a:srgbClr val="0D0D0D"/>
                </a:solidFill>
                <a:latin typeface="Times New Roman" panose="02020603050405020304" pitchFamily="18" charset="0"/>
                <a:ea typeface="Times New Roman" panose="02020603050405020304" pitchFamily="18" charset="0"/>
              </a:rPr>
              <a:t>“</a:t>
            </a:r>
            <a:r>
              <a:rPr lang="en-US" sz="3800" dirty="0" err="1">
                <a:solidFill>
                  <a:srgbClr val="0D0D0D"/>
                </a:solidFill>
                <a:effectLst/>
                <a:latin typeface="Times New Roman" panose="02020603050405020304" pitchFamily="18" charset="0"/>
                <a:ea typeface="Times New Roman" panose="02020603050405020304" pitchFamily="18" charset="0"/>
              </a:rPr>
              <a:t>Recognization</a:t>
            </a:r>
            <a:r>
              <a:rPr lang="en-US" sz="3800" dirty="0">
                <a:solidFill>
                  <a:srgbClr val="0D0D0D"/>
                </a:solidFill>
                <a:effectLst/>
                <a:latin typeface="Times New Roman" panose="02020603050405020304" pitchFamily="18" charset="0"/>
                <a:ea typeface="Times New Roman" panose="02020603050405020304" pitchFamily="18" charset="0"/>
              </a:rPr>
              <a:t> of Cloth Pattern and </a:t>
            </a:r>
            <a:r>
              <a:rPr lang="en-US" sz="3800" dirty="0" err="1">
                <a:solidFill>
                  <a:srgbClr val="0D0D0D"/>
                </a:solidFill>
                <a:effectLst/>
                <a:latin typeface="Times New Roman" panose="02020603050405020304" pitchFamily="18" charset="0"/>
                <a:ea typeface="Times New Roman" panose="02020603050405020304" pitchFamily="18" charset="0"/>
              </a:rPr>
              <a:t>Colour</a:t>
            </a:r>
            <a:r>
              <a:rPr lang="en-US" sz="3800" dirty="0">
                <a:solidFill>
                  <a:srgbClr val="0D0D0D"/>
                </a:solidFill>
                <a:effectLst/>
                <a:latin typeface="Times New Roman" panose="02020603050405020304" pitchFamily="18" charset="0"/>
                <a:ea typeface="Times New Roman" panose="02020603050405020304" pitchFamily="18" charset="0"/>
              </a:rPr>
              <a:t> for Blind People”, International Journal of Engineering Research &amp; Technology(IJERT), Volume:9, Issue:05,  ISSN:2270-0181,May-2020.</a:t>
            </a:r>
            <a:endParaRPr lang="en-IN" sz="3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01F1BE1-0691-1BAC-5F0D-41387990792E}"/>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AA3439D0-110B-A415-5102-64274F2173C1}"/>
              </a:ext>
            </a:extLst>
          </p:cNvPr>
          <p:cNvSpPr>
            <a:spLocks noGrp="1"/>
          </p:cNvSpPr>
          <p:nvPr>
            <p:ph type="sldNum" sz="quarter" idx="12"/>
          </p:nvPr>
        </p:nvSpPr>
        <p:spPr/>
        <p:txBody>
          <a:bodyPr/>
          <a:lstStyle/>
          <a:p>
            <a:fld id="{833A53FD-0733-4623-885E-DE835270CEE8}" type="slidenum">
              <a:rPr lang="en-US" smtClean="0"/>
              <a:pPr/>
              <a:t>22</a:t>
            </a:fld>
            <a:endParaRPr lang="en-US"/>
          </a:p>
        </p:txBody>
      </p:sp>
    </p:spTree>
    <p:extLst>
      <p:ext uri="{BB962C8B-B14F-4D97-AF65-F5344CB8AC3E}">
        <p14:creationId xmlns:p14="http://schemas.microsoft.com/office/powerpoint/2010/main" val="157965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84D1-8DE3-DC64-71BD-C3C7A9B87E7C}"/>
              </a:ext>
            </a:extLst>
          </p:cNvPr>
          <p:cNvSpPr>
            <a:spLocks noGrp="1"/>
          </p:cNvSpPr>
          <p:nvPr>
            <p:ph type="title"/>
          </p:nvPr>
        </p:nvSpPr>
        <p:spPr>
          <a:xfrm>
            <a:off x="670560" y="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REFERENCES(CONTD…)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AA889E-E297-B0D9-7C08-C414FA384876}"/>
              </a:ext>
            </a:extLst>
          </p:cNvPr>
          <p:cNvSpPr>
            <a:spLocks noGrp="1"/>
          </p:cNvSpPr>
          <p:nvPr>
            <p:ph idx="1"/>
          </p:nvPr>
        </p:nvSpPr>
        <p:spPr>
          <a:xfrm>
            <a:off x="610282" y="1032918"/>
            <a:ext cx="11139758" cy="4351338"/>
          </a:xfrm>
        </p:spPr>
        <p:txBody>
          <a:bodyPr>
            <a:noAutofit/>
          </a:bodyPr>
          <a:lstStyle/>
          <a:p>
            <a:pPr marL="0" indent="0" algn="just">
              <a:lnSpc>
                <a:spcPct val="150000"/>
              </a:lnSpc>
              <a:buNone/>
            </a:pPr>
            <a:r>
              <a:rPr lang="en-IN"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[7] Suresh Kumar R; </a:t>
            </a:r>
            <a:r>
              <a:rPr lang="en-IN" sz="24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et.all</a:t>
            </a:r>
            <a:r>
              <a:rPr lang="en-IN"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An Implementation of Automatic Clothing Pattern and Color  Recognition for  Visually Impaired People”, International Journal of Applied Engineering Research , Volume:13, Issue: 11 ; Paper number: 8850-8855, November 2020.</a:t>
            </a:r>
          </a:p>
          <a:p>
            <a:pPr marL="0" indent="0" algn="just">
              <a:lnSpc>
                <a:spcPct val="150000"/>
              </a:lnSpc>
              <a:buNone/>
            </a:pPr>
            <a:r>
              <a:rPr lang="en-IN" sz="2400" dirty="0">
                <a:solidFill>
                  <a:srgbClr val="0D0D0D"/>
                </a:solidFill>
                <a:effectLst/>
                <a:latin typeface="Times New Roman" panose="02020603050405020304" pitchFamily="18" charset="0"/>
                <a:ea typeface="Times New Roman" panose="02020603050405020304" pitchFamily="18" charset="0"/>
              </a:rPr>
              <a:t>[8] Amrita Vishwa Vidyapeetham, </a:t>
            </a:r>
            <a:r>
              <a:rPr lang="en-IN" sz="2400" dirty="0" err="1">
                <a:solidFill>
                  <a:srgbClr val="0D0D0D"/>
                </a:solidFill>
                <a:effectLst/>
                <a:latin typeface="Times New Roman" panose="02020603050405020304" pitchFamily="18" charset="0"/>
                <a:ea typeface="Times New Roman" panose="02020603050405020304" pitchFamily="18" charset="0"/>
              </a:rPr>
              <a:t>et.all</a:t>
            </a:r>
            <a:r>
              <a:rPr lang="en-IN" sz="2400" dirty="0">
                <a:solidFill>
                  <a:srgbClr val="0D0D0D"/>
                </a:solidFill>
                <a:effectLst/>
                <a:latin typeface="Times New Roman" panose="02020603050405020304" pitchFamily="18" charset="0"/>
                <a:ea typeface="Times New Roman" panose="02020603050405020304" pitchFamily="18" charset="0"/>
              </a:rPr>
              <a:t>- “</a:t>
            </a:r>
            <a:r>
              <a:rPr lang="en-US" sz="2400" dirty="0">
                <a:solidFill>
                  <a:srgbClr val="0D0D0D"/>
                </a:solidFill>
                <a:effectLst/>
                <a:latin typeface="Times New Roman" panose="02020603050405020304" pitchFamily="18" charset="0"/>
                <a:ea typeface="Times New Roman" panose="02020603050405020304" pitchFamily="18" charset="0"/>
              </a:rPr>
              <a:t>Color detection in RGB-modeled images using MAT 	LAB”. International Journal of Engineering &amp; Technology, Volume:7(2):29-33 DOI:10.14419, May 2019.</a:t>
            </a:r>
          </a:p>
          <a:p>
            <a:pPr marL="0" indent="0" algn="just">
              <a:lnSpc>
                <a:spcPct val="150000"/>
              </a:lnSpc>
              <a:buNone/>
            </a:pPr>
            <a:endParaRPr lang="en-IN" sz="2400" dirty="0">
              <a:latin typeface="Times New Roman" pitchFamily="18" charset="0"/>
              <a:cs typeface="Times New Roman" pitchFamily="18" charset="0"/>
            </a:endParaRPr>
          </a:p>
          <a:p>
            <a:pPr marL="0" indent="0" algn="just">
              <a:lnSpc>
                <a:spcPct val="150000"/>
              </a:lnSpc>
              <a:buNone/>
            </a:pPr>
            <a:endParaRPr lang="en-IN" sz="2400" dirty="0">
              <a:latin typeface="Times New Roman" pitchFamily="18" charset="0"/>
              <a:cs typeface="Times New Roman" pitchFamily="18" charset="0"/>
            </a:endParaRPr>
          </a:p>
          <a:p>
            <a:pPr marL="0" indent="0" algn="just">
              <a:lnSpc>
                <a:spcPct val="150000"/>
              </a:lnSpc>
              <a:buNone/>
            </a:pPr>
            <a:endParaRPr lang="en-US" sz="2400" dirty="0">
              <a:latin typeface="Times New Roman" pitchFamily="18" charset="0"/>
              <a:cs typeface="Times New Roman"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4DD714-F8E2-1699-F082-E9073B0DDFA7}"/>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1170DCF7-4725-94F2-554D-10102E17DC83}"/>
              </a:ext>
            </a:extLst>
          </p:cNvPr>
          <p:cNvSpPr>
            <a:spLocks noGrp="1"/>
          </p:cNvSpPr>
          <p:nvPr>
            <p:ph type="sldNum" sz="quarter" idx="12"/>
          </p:nvPr>
        </p:nvSpPr>
        <p:spPr/>
        <p:txBody>
          <a:bodyPr/>
          <a:lstStyle/>
          <a:p>
            <a:fld id="{833A53FD-0733-4623-885E-DE835270CEE8}" type="slidenum">
              <a:rPr lang="en-US" smtClean="0"/>
              <a:pPr/>
              <a:t>23</a:t>
            </a:fld>
            <a:endParaRPr lang="en-US" dirty="0"/>
          </a:p>
        </p:txBody>
      </p:sp>
    </p:spTree>
    <p:extLst>
      <p:ext uri="{BB962C8B-B14F-4D97-AF65-F5344CB8AC3E}">
        <p14:creationId xmlns:p14="http://schemas.microsoft.com/office/powerpoint/2010/main" val="425682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3FC-7C1A-987F-1E15-72ED103ACA3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REFERENCES(CONTD…)</a:t>
            </a:r>
            <a:endParaRPr lang="en-IN" sz="2400" dirty="0"/>
          </a:p>
        </p:txBody>
      </p:sp>
      <p:sp>
        <p:nvSpPr>
          <p:cNvPr id="3" name="Content Placeholder 2">
            <a:extLst>
              <a:ext uri="{FF2B5EF4-FFF2-40B4-BE49-F238E27FC236}">
                <a16:creationId xmlns:a16="http://schemas.microsoft.com/office/drawing/2014/main" id="{ECCC2AF0-9AC5-8F9F-F5AC-B8687DD1FC99}"/>
              </a:ext>
            </a:extLst>
          </p:cNvPr>
          <p:cNvSpPr>
            <a:spLocks noGrp="1"/>
          </p:cNvSpPr>
          <p:nvPr>
            <p:ph idx="1"/>
          </p:nvPr>
        </p:nvSpPr>
        <p:spPr/>
        <p:txBody>
          <a:bodyPr>
            <a:normAutofit fontScale="92500"/>
          </a:bodyPr>
          <a:lstStyle/>
          <a:p>
            <a:pPr marL="0" indent="0" algn="just">
              <a:lnSpc>
                <a:spcPct val="150000"/>
              </a:lnSpc>
              <a:buNone/>
            </a:pPr>
            <a:r>
              <a:rPr lang="en-IN" sz="2600" dirty="0">
                <a:latin typeface="Times New Roman" pitchFamily="18" charset="0"/>
                <a:cs typeface="Times New Roman" pitchFamily="18" charset="0"/>
              </a:rPr>
              <a:t>[9] </a:t>
            </a:r>
            <a:r>
              <a:rPr lang="en-IN" sz="2600" dirty="0" err="1">
                <a:latin typeface="Times New Roman" pitchFamily="18" charset="0"/>
                <a:cs typeface="Times New Roman" pitchFamily="18" charset="0"/>
              </a:rPr>
              <a:t>Kumuthini</a:t>
            </a:r>
            <a:r>
              <a:rPr lang="en-IN" sz="2600" dirty="0">
                <a:latin typeface="Times New Roman" pitchFamily="18" charset="0"/>
                <a:cs typeface="Times New Roman" pitchFamily="18" charset="0"/>
              </a:rPr>
              <a:t> M, </a:t>
            </a:r>
            <a:r>
              <a:rPr lang="en-IN" sz="2600" dirty="0" err="1">
                <a:latin typeface="Times New Roman" pitchFamily="18" charset="0"/>
                <a:cs typeface="Times New Roman" pitchFamily="18" charset="0"/>
              </a:rPr>
              <a:t>Shre</a:t>
            </a:r>
            <a:r>
              <a:rPr lang="en-IN" sz="2600" dirty="0">
                <a:latin typeface="Times New Roman" pitchFamily="18" charset="0"/>
                <a:cs typeface="Times New Roman" pitchFamily="18" charset="0"/>
              </a:rPr>
              <a:t> </a:t>
            </a:r>
            <a:r>
              <a:rPr lang="en-IN" sz="2600" dirty="0" err="1">
                <a:latin typeface="Times New Roman" pitchFamily="18" charset="0"/>
                <a:cs typeface="Times New Roman" pitchFamily="18" charset="0"/>
              </a:rPr>
              <a:t>Subasine</a:t>
            </a:r>
            <a:r>
              <a:rPr lang="en-IN" sz="2600" dirty="0">
                <a:latin typeface="Times New Roman" pitchFamily="18" charset="0"/>
                <a:cs typeface="Times New Roman" pitchFamily="18" charset="0"/>
              </a:rPr>
              <a:t> J, </a:t>
            </a:r>
            <a:r>
              <a:rPr lang="en-IN" sz="2600" dirty="0" err="1">
                <a:latin typeface="Times New Roman" pitchFamily="18" charset="0"/>
                <a:cs typeface="Times New Roman" pitchFamily="18" charset="0"/>
              </a:rPr>
              <a:t>Veenaloshini</a:t>
            </a:r>
            <a:r>
              <a:rPr lang="en-IN" sz="2600" dirty="0">
                <a:latin typeface="Times New Roman" pitchFamily="18" charset="0"/>
                <a:cs typeface="Times New Roman" pitchFamily="18" charset="0"/>
              </a:rPr>
              <a:t> U, Rajeswari D, “Fabric Property And Defect Detection Using Deep Learning Model”, International Conference on Emerging Trends in Industry 4.0 and  Sustainable Concepts, February 2023.</a:t>
            </a:r>
          </a:p>
          <a:p>
            <a:pPr marL="0" indent="0" algn="just">
              <a:lnSpc>
                <a:spcPct val="150000"/>
              </a:lnSpc>
              <a:buNone/>
            </a:pPr>
            <a:r>
              <a:rPr lang="en-IN" sz="2600" dirty="0">
                <a:latin typeface="Times New Roman" pitchFamily="18" charset="0"/>
                <a:cs typeface="Times New Roman" pitchFamily="18" charset="0"/>
              </a:rPr>
              <a:t>[10] </a:t>
            </a:r>
            <a:r>
              <a:rPr lang="en-IN" sz="2600" dirty="0" err="1">
                <a:latin typeface="Times New Roman" pitchFamily="18" charset="0"/>
                <a:cs typeface="Times New Roman" pitchFamily="18" charset="0"/>
              </a:rPr>
              <a:t>Kumuthini</a:t>
            </a:r>
            <a:r>
              <a:rPr lang="en-IN" sz="2600" dirty="0">
                <a:latin typeface="Times New Roman" pitchFamily="18" charset="0"/>
                <a:cs typeface="Times New Roman" pitchFamily="18" charset="0"/>
              </a:rPr>
              <a:t> M, </a:t>
            </a:r>
            <a:r>
              <a:rPr lang="en-IN" sz="2600" dirty="0" err="1">
                <a:latin typeface="Times New Roman" pitchFamily="18" charset="0"/>
                <a:cs typeface="Times New Roman" pitchFamily="18" charset="0"/>
              </a:rPr>
              <a:t>Shre</a:t>
            </a:r>
            <a:r>
              <a:rPr lang="en-IN" sz="2600" dirty="0">
                <a:latin typeface="Times New Roman" pitchFamily="18" charset="0"/>
                <a:cs typeface="Times New Roman" pitchFamily="18" charset="0"/>
              </a:rPr>
              <a:t> </a:t>
            </a:r>
            <a:r>
              <a:rPr lang="en-IN" sz="2600" dirty="0" err="1">
                <a:latin typeface="Times New Roman" pitchFamily="18" charset="0"/>
                <a:cs typeface="Times New Roman" pitchFamily="18" charset="0"/>
              </a:rPr>
              <a:t>Subasine</a:t>
            </a:r>
            <a:r>
              <a:rPr lang="en-IN" sz="2600" dirty="0">
                <a:latin typeface="Times New Roman" pitchFamily="18" charset="0"/>
                <a:cs typeface="Times New Roman" pitchFamily="18" charset="0"/>
              </a:rPr>
              <a:t> J, </a:t>
            </a:r>
            <a:r>
              <a:rPr lang="en-IN" sz="2600" dirty="0" err="1">
                <a:latin typeface="Times New Roman" pitchFamily="18" charset="0"/>
                <a:cs typeface="Times New Roman" pitchFamily="18" charset="0"/>
              </a:rPr>
              <a:t>Veenaloshini</a:t>
            </a:r>
            <a:r>
              <a:rPr lang="en-IN" sz="2600" dirty="0">
                <a:latin typeface="Times New Roman" pitchFamily="18" charset="0"/>
                <a:cs typeface="Times New Roman" pitchFamily="18" charset="0"/>
              </a:rPr>
              <a:t> U, Rajeswari D, “Fabric Property And Defect Detection Using Deep Learning Model”, </a:t>
            </a:r>
            <a:r>
              <a:rPr lang="en-US" sz="2600" dirty="0">
                <a:latin typeface="Times New Roman" pitchFamily="18" charset="0"/>
                <a:cs typeface="Times New Roman" pitchFamily="18" charset="0"/>
              </a:rPr>
              <a:t>IJRASET International Journal for Research in Applied Science &amp; Engineering Technology May 2023.</a:t>
            </a:r>
          </a:p>
          <a:p>
            <a:endParaRPr lang="en-IN" dirty="0"/>
          </a:p>
        </p:txBody>
      </p:sp>
      <p:sp>
        <p:nvSpPr>
          <p:cNvPr id="4" name="Date Placeholder 3">
            <a:extLst>
              <a:ext uri="{FF2B5EF4-FFF2-40B4-BE49-F238E27FC236}">
                <a16:creationId xmlns:a16="http://schemas.microsoft.com/office/drawing/2014/main" id="{380C6EC2-298A-7498-3552-E7E444E08354}"/>
              </a:ext>
            </a:extLst>
          </p:cNvPr>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a:extLst>
              <a:ext uri="{FF2B5EF4-FFF2-40B4-BE49-F238E27FC236}">
                <a16:creationId xmlns:a16="http://schemas.microsoft.com/office/drawing/2014/main" id="{5C465F01-88D9-B38F-11E1-6B25A7EC996B}"/>
              </a:ext>
            </a:extLst>
          </p:cNvPr>
          <p:cNvSpPr>
            <a:spLocks noGrp="1"/>
          </p:cNvSpPr>
          <p:nvPr>
            <p:ph type="sldNum" sz="quarter" idx="12"/>
          </p:nvPr>
        </p:nvSpPr>
        <p:spPr/>
        <p:txBody>
          <a:bodyPr/>
          <a:lstStyle/>
          <a:p>
            <a:fld id="{833A53FD-0733-4623-885E-DE835270CEE8}" type="slidenum">
              <a:rPr lang="en-US" smtClean="0"/>
              <a:pPr/>
              <a:t>24</a:t>
            </a:fld>
            <a:endParaRPr lang="en-US"/>
          </a:p>
        </p:txBody>
      </p:sp>
    </p:spTree>
    <p:extLst>
      <p:ext uri="{BB962C8B-B14F-4D97-AF65-F5344CB8AC3E}">
        <p14:creationId xmlns:p14="http://schemas.microsoft.com/office/powerpoint/2010/main" val="1660416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441325"/>
            <a:ext cx="10515600" cy="1325563"/>
          </a:xfrm>
        </p:spPr>
        <p:txBody>
          <a:bodyPr/>
          <a:lstStyle/>
          <a:p>
            <a:pPr algn="ctr"/>
            <a:r>
              <a:rPr lang="en-IN" sz="2400" b="1" dirty="0">
                <a:latin typeface="Times New Roman" pitchFamily="18" charset="0"/>
                <a:cs typeface="Times New Roman" pitchFamily="18" charset="0"/>
              </a:rPr>
              <a:t>     PUBLICATIONS</a:t>
            </a:r>
            <a:endParaRPr lang="en-US" sz="2400" b="1" dirty="0">
              <a:latin typeface="Times New Roman" pitchFamily="18" charset="0"/>
              <a:cs typeface="Times New Roman" pitchFamily="18" charset="0"/>
            </a:endParaRPr>
          </a:p>
        </p:txBody>
      </p:sp>
      <p:graphicFrame>
        <p:nvGraphicFramePr>
          <p:cNvPr id="7" name="Table 7">
            <a:extLst>
              <a:ext uri="{FF2B5EF4-FFF2-40B4-BE49-F238E27FC236}">
                <a16:creationId xmlns:a16="http://schemas.microsoft.com/office/drawing/2014/main" id="{53E96EC8-513E-705A-53F5-4DE7CB009C42}"/>
              </a:ext>
            </a:extLst>
          </p:cNvPr>
          <p:cNvGraphicFramePr>
            <a:graphicFrameLocks noGrp="1"/>
          </p:cNvGraphicFramePr>
          <p:nvPr>
            <p:ph idx="1"/>
            <p:extLst>
              <p:ext uri="{D42A27DB-BD31-4B8C-83A1-F6EECF244321}">
                <p14:modId xmlns:p14="http://schemas.microsoft.com/office/powerpoint/2010/main" val="3759426566"/>
              </p:ext>
            </p:extLst>
          </p:nvPr>
        </p:nvGraphicFramePr>
        <p:xfrm>
          <a:off x="1351722" y="1473333"/>
          <a:ext cx="10002078" cy="4943094"/>
        </p:xfrm>
        <a:graphic>
          <a:graphicData uri="http://schemas.openxmlformats.org/drawingml/2006/table">
            <a:tbl>
              <a:tblPr firstRow="1" bandRow="1">
                <a:tableStyleId>{5940675A-B579-460E-94D1-54222C63F5DA}</a:tableStyleId>
              </a:tblPr>
              <a:tblGrid>
                <a:gridCol w="755374">
                  <a:extLst>
                    <a:ext uri="{9D8B030D-6E8A-4147-A177-3AD203B41FA5}">
                      <a16:colId xmlns:a16="http://schemas.microsoft.com/office/drawing/2014/main" val="676192114"/>
                    </a:ext>
                  </a:extLst>
                </a:gridCol>
                <a:gridCol w="1895061">
                  <a:extLst>
                    <a:ext uri="{9D8B030D-6E8A-4147-A177-3AD203B41FA5}">
                      <a16:colId xmlns:a16="http://schemas.microsoft.com/office/drawing/2014/main" val="4125554893"/>
                    </a:ext>
                  </a:extLst>
                </a:gridCol>
                <a:gridCol w="2968486">
                  <a:extLst>
                    <a:ext uri="{9D8B030D-6E8A-4147-A177-3AD203B41FA5}">
                      <a16:colId xmlns:a16="http://schemas.microsoft.com/office/drawing/2014/main" val="2423644564"/>
                    </a:ext>
                  </a:extLst>
                </a:gridCol>
                <a:gridCol w="3074505">
                  <a:extLst>
                    <a:ext uri="{9D8B030D-6E8A-4147-A177-3AD203B41FA5}">
                      <a16:colId xmlns:a16="http://schemas.microsoft.com/office/drawing/2014/main" val="2897325138"/>
                    </a:ext>
                  </a:extLst>
                </a:gridCol>
                <a:gridCol w="1308652">
                  <a:extLst>
                    <a:ext uri="{9D8B030D-6E8A-4147-A177-3AD203B41FA5}">
                      <a16:colId xmlns:a16="http://schemas.microsoft.com/office/drawing/2014/main" val="3949287860"/>
                    </a:ext>
                  </a:extLst>
                </a:gridCol>
              </a:tblGrid>
              <a:tr h="854610">
                <a:tc>
                  <a:txBody>
                    <a:bodyPr/>
                    <a:lstStyle/>
                    <a:p>
                      <a:pPr>
                        <a:lnSpc>
                          <a:spcPct val="150000"/>
                        </a:lnSpc>
                      </a:pPr>
                      <a:r>
                        <a:rPr lang="en-US" b="1" dirty="0">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b="1" dirty="0">
                          <a:latin typeface="Times New Roman" panose="02020603050405020304" pitchFamily="18" charset="0"/>
                          <a:cs typeface="Times New Roman" panose="02020603050405020304" pitchFamily="18" charset="0"/>
                        </a:rPr>
                        <a:t>NAME OF THE AUTHOR</a:t>
                      </a:r>
                      <a:endParaRPr lang="en-IN" b="1"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b="1" dirty="0">
                          <a:latin typeface="Times New Roman" panose="02020603050405020304" pitchFamily="18" charset="0"/>
                          <a:cs typeface="Times New Roman" panose="02020603050405020304" pitchFamily="18" charset="0"/>
                        </a:rPr>
                        <a:t>NAME OF THE JOURNAL/CONFERENCE</a:t>
                      </a:r>
                      <a:endParaRPr lang="en-IN" b="1"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b="1" dirty="0">
                          <a:latin typeface="Times New Roman" panose="02020603050405020304" pitchFamily="18" charset="0"/>
                          <a:cs typeface="Times New Roman" panose="02020603050405020304" pitchFamily="18" charset="0"/>
                        </a:rPr>
                        <a:t>TITLE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b="1" dirty="0">
                          <a:latin typeface="Times New Roman" panose="02020603050405020304" pitchFamily="18" charset="0"/>
                          <a:cs typeface="Times New Roman" panose="02020603050405020304" pitchFamily="18" charset="0"/>
                        </a:rPr>
                        <a:t>STATUS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7207894"/>
                  </a:ext>
                </a:extLst>
              </a:tr>
              <a:tr h="1853619">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err="1">
                          <a:latin typeface="Times New Roman" panose="02020603050405020304" pitchFamily="18" charset="0"/>
                          <a:cs typeface="Times New Roman" panose="02020603050405020304" pitchFamily="18" charset="0"/>
                        </a:rPr>
                        <a:t>Kumuthini</a:t>
                      </a:r>
                      <a:r>
                        <a:rPr lang="en-US" sz="1600" dirty="0">
                          <a:latin typeface="Times New Roman" panose="02020603050405020304" pitchFamily="18" charset="0"/>
                          <a:cs typeface="Times New Roman" panose="02020603050405020304" pitchFamily="18" charset="0"/>
                        </a:rPr>
                        <a:t>. M,</a:t>
                      </a:r>
                    </a:p>
                    <a:p>
                      <a:pPr>
                        <a:lnSpc>
                          <a:spcPct val="150000"/>
                        </a:lnSpc>
                      </a:pPr>
                      <a:r>
                        <a:rPr lang="en-US" sz="1600" dirty="0" err="1">
                          <a:latin typeface="Times New Roman" panose="02020603050405020304" pitchFamily="18" charset="0"/>
                          <a:cs typeface="Times New Roman" panose="02020603050405020304" pitchFamily="18" charset="0"/>
                        </a:rPr>
                        <a:t>Shre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Subasine</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Veenaloshini</a:t>
                      </a:r>
                      <a:r>
                        <a:rPr lang="en-US" sz="1600" dirty="0">
                          <a:latin typeface="Times New Roman" panose="02020603050405020304" pitchFamily="18" charset="0"/>
                          <a:cs typeface="Times New Roman" panose="02020603050405020304" pitchFamily="18" charset="0"/>
                        </a:rPr>
                        <a:t>. U,</a:t>
                      </a:r>
                    </a:p>
                    <a:p>
                      <a:pPr>
                        <a:lnSpc>
                          <a:spcPct val="150000"/>
                        </a:lnSpc>
                      </a:pPr>
                      <a:r>
                        <a:rPr lang="en-US" sz="1600" dirty="0">
                          <a:latin typeface="Times New Roman" panose="02020603050405020304" pitchFamily="18" charset="0"/>
                          <a:cs typeface="Times New Roman" panose="02020603050405020304" pitchFamily="18" charset="0"/>
                        </a:rPr>
                        <a:t>Rajeswari. D</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International Journal for Research in Applied Science &amp; Engineering Technology (IJRASET)</a:t>
                      </a:r>
                    </a:p>
                    <a:p>
                      <a:pPr>
                        <a:lnSpc>
                          <a:spcPct val="150000"/>
                        </a:lnSpc>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May 2023</a:t>
                      </a:r>
                      <a:endParaRPr lang="en-IN" sz="1600" dirty="0">
                        <a:latin typeface="Times New Roman" panose="02020603050405020304" pitchFamily="18" charset="0"/>
                        <a:cs typeface="Times New Roman" panose="02020603050405020304" pitchFamily="18" charset="0"/>
                      </a:endParaRPr>
                    </a:p>
                  </a:txBody>
                  <a:tcPr/>
                </a:tc>
                <a:tc>
                  <a:txBody>
                    <a:bodyPr/>
                    <a:lstStyle/>
                    <a:p>
                      <a:pPr marR="111760" algn="just">
                        <a:lnSpc>
                          <a:spcPct val="150000"/>
                        </a:lnSpc>
                        <a:spcAft>
                          <a:spcPts val="2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“Fabric Property and Defect Detection Using Deep Learning 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600" dirty="0">
                          <a:latin typeface="Times New Roman" panose="02020603050405020304" pitchFamily="18" charset="0"/>
                          <a:cs typeface="Times New Roman" panose="02020603050405020304" pitchFamily="18" charset="0"/>
                        </a:rPr>
                        <a:t>Published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8417037"/>
                  </a:ext>
                </a:extLst>
              </a:tr>
              <a:tr h="2174788">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dirty="0" err="1">
                          <a:latin typeface="Times New Roman" panose="02020603050405020304" pitchFamily="18" charset="0"/>
                          <a:cs typeface="Times New Roman" panose="02020603050405020304" pitchFamily="18" charset="0"/>
                        </a:rPr>
                        <a:t>Kumuthini</a:t>
                      </a:r>
                      <a:r>
                        <a:rPr lang="en-US" sz="1600" dirty="0">
                          <a:latin typeface="Times New Roman" panose="02020603050405020304" pitchFamily="18" charset="0"/>
                          <a:cs typeface="Times New Roman" panose="02020603050405020304" pitchFamily="18" charset="0"/>
                        </a:rPr>
                        <a:t>. M,</a:t>
                      </a:r>
                    </a:p>
                    <a:p>
                      <a:pPr>
                        <a:lnSpc>
                          <a:spcPct val="150000"/>
                        </a:lnSpc>
                      </a:pPr>
                      <a:r>
                        <a:rPr lang="en-US" sz="1600" dirty="0" err="1">
                          <a:latin typeface="Times New Roman" panose="02020603050405020304" pitchFamily="18" charset="0"/>
                          <a:cs typeface="Times New Roman" panose="02020603050405020304" pitchFamily="18" charset="0"/>
                        </a:rPr>
                        <a:t>Shre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Subasine</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Veenaloshini</a:t>
                      </a:r>
                      <a:r>
                        <a:rPr lang="en-US" sz="1600" dirty="0">
                          <a:latin typeface="Times New Roman" panose="02020603050405020304" pitchFamily="18" charset="0"/>
                          <a:cs typeface="Times New Roman" panose="02020603050405020304" pitchFamily="18" charset="0"/>
                        </a:rPr>
                        <a:t>. U,</a:t>
                      </a:r>
                    </a:p>
                    <a:p>
                      <a:pPr>
                        <a:lnSpc>
                          <a:spcPct val="150000"/>
                        </a:lnSpc>
                      </a:pPr>
                      <a:r>
                        <a:rPr lang="en-US" sz="1600" dirty="0">
                          <a:latin typeface="Times New Roman" panose="02020603050405020304" pitchFamily="18" charset="0"/>
                          <a:cs typeface="Times New Roman" panose="02020603050405020304" pitchFamily="18" charset="0"/>
                        </a:rPr>
                        <a:t>Rajeswari. D</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Emerging Trends in Industry 4.0 and Sustainable Concepts</a:t>
                      </a:r>
                    </a:p>
                    <a:p>
                      <a:pPr>
                        <a:lnSpc>
                          <a:spcPct val="150000"/>
                        </a:lnSpc>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February 2023</a:t>
                      </a:r>
                      <a:endParaRPr lang="en-IN" sz="1600" dirty="0">
                        <a:latin typeface="Times New Roman" panose="02020603050405020304" pitchFamily="18" charset="0"/>
                        <a:cs typeface="Times New Roman" panose="02020603050405020304" pitchFamily="18" charset="0"/>
                      </a:endParaRPr>
                    </a:p>
                  </a:txBody>
                  <a:tcPr/>
                </a:tc>
                <a:tc>
                  <a:txBody>
                    <a:bodyPr/>
                    <a:lstStyle/>
                    <a:p>
                      <a:pPr marR="111760" algn="just">
                        <a:lnSpc>
                          <a:spcPct val="150000"/>
                        </a:lnSpc>
                        <a:spcAft>
                          <a:spcPts val="2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“Fabric Property and Defect Detection Using Deep Learning Model”, Volume 11, Issue V,</a:t>
                      </a:r>
                    </a:p>
                    <a:p>
                      <a:pPr marR="111760" algn="just">
                        <a:lnSpc>
                          <a:spcPct val="150000"/>
                        </a:lnSpc>
                        <a:spcAft>
                          <a:spcPts val="2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Page No:409-411, </a:t>
                      </a:r>
                    </a:p>
                    <a:p>
                      <a:pPr marR="111760" algn="just">
                        <a:lnSpc>
                          <a:spcPct val="150000"/>
                        </a:lnSpc>
                        <a:spcAft>
                          <a:spcPts val="2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ISSN:2321-9653,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www.ijraset.com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600" dirty="0">
                          <a:latin typeface="Times New Roman" panose="02020603050405020304" pitchFamily="18" charset="0"/>
                          <a:cs typeface="Times New Roman" panose="02020603050405020304" pitchFamily="18" charset="0"/>
                        </a:rPr>
                        <a:t>Presented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2028447"/>
                  </a:ext>
                </a:extLst>
              </a:tr>
            </a:tbl>
          </a:graphicData>
        </a:graphic>
      </p:graphicFrame>
      <p:sp>
        <p:nvSpPr>
          <p:cNvPr id="4" name="Date Placeholder 3"/>
          <p:cNvSpPr>
            <a:spLocks noGrp="1"/>
          </p:cNvSpPr>
          <p:nvPr>
            <p:ph type="dt" sz="half" idx="10"/>
          </p:nvPr>
        </p:nvSpPr>
        <p:spPr/>
        <p:txBody>
          <a:bodyPr/>
          <a:lstStyle/>
          <a:p>
            <a:fld id="{1B542C6E-C459-4454-B6FF-B82E5003BBD1}" type="datetime1">
              <a:rPr lang="en-US" smtClean="0"/>
              <a:pPr/>
              <a:t>8/16/2023</a:t>
            </a:fld>
            <a:endParaRPr lang="en-US"/>
          </a:p>
        </p:txBody>
      </p:sp>
      <p:sp>
        <p:nvSpPr>
          <p:cNvPr id="5" name="Slide Number Placeholder 4"/>
          <p:cNvSpPr>
            <a:spLocks noGrp="1"/>
          </p:cNvSpPr>
          <p:nvPr>
            <p:ph type="sldNum" sz="quarter" idx="12"/>
          </p:nvPr>
        </p:nvSpPr>
        <p:spPr/>
        <p:txBody>
          <a:bodyPr/>
          <a:lstStyle/>
          <a:p>
            <a:fld id="{833A53FD-0733-4623-885E-DE835270CEE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640" y="2404940"/>
            <a:ext cx="6026834" cy="1325563"/>
          </a:xfrm>
        </p:spPr>
        <p:txBody>
          <a:bodyPr>
            <a:normAutofit/>
          </a:bodyPr>
          <a:lstStyle/>
          <a:p>
            <a:r>
              <a:rPr lang="en-IN" sz="6600" b="1" dirty="0">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11B21A2B-B6CD-4A13-AD03-F573EFD91A75}" type="datetime1">
              <a:rPr lang="en-US" smtClean="0"/>
              <a:pPr/>
              <a:t>8/16/2023</a:t>
            </a:fld>
            <a:endParaRPr lang="en-US"/>
          </a:p>
        </p:txBody>
      </p:sp>
      <p:sp>
        <p:nvSpPr>
          <p:cNvPr id="6" name="Slide Number Placeholder 5"/>
          <p:cNvSpPr>
            <a:spLocks noGrp="1"/>
          </p:cNvSpPr>
          <p:nvPr>
            <p:ph type="sldNum" sz="quarter" idx="12"/>
          </p:nvPr>
        </p:nvSpPr>
        <p:spPr/>
        <p:txBody>
          <a:bodyPr/>
          <a:lstStyle/>
          <a:p>
            <a:fld id="{833A53FD-0733-4623-885E-DE835270CEE8}" type="slidenum">
              <a:rPr lang="en-US" smtClean="0"/>
              <a:pPr/>
              <a:t>26</a:t>
            </a:fld>
            <a:endParaRPr lang="en-US"/>
          </a:p>
        </p:txBody>
      </p:sp>
    </p:spTree>
    <p:extLst>
      <p:ext uri="{BB962C8B-B14F-4D97-AF65-F5344CB8AC3E}">
        <p14:creationId xmlns:p14="http://schemas.microsoft.com/office/powerpoint/2010/main" val="426148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A890-1DFC-F4C8-42A2-7ECEB5BA0C9B}"/>
              </a:ext>
            </a:extLst>
          </p:cNvPr>
          <p:cNvSpPr>
            <a:spLocks noGrp="1"/>
          </p:cNvSpPr>
          <p:nvPr>
            <p:ph type="title"/>
          </p:nvPr>
        </p:nvSpPr>
        <p:spPr>
          <a:xfrm>
            <a:off x="838200" y="76564"/>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LITERATURE SURVEY</a:t>
            </a:r>
            <a:endParaRPr lang="en-US" sz="2400" dirty="0"/>
          </a:p>
        </p:txBody>
      </p:sp>
      <p:graphicFrame>
        <p:nvGraphicFramePr>
          <p:cNvPr id="4" name="Table 4">
            <a:extLst>
              <a:ext uri="{FF2B5EF4-FFF2-40B4-BE49-F238E27FC236}">
                <a16:creationId xmlns:a16="http://schemas.microsoft.com/office/drawing/2014/main" id="{399E9765-29FF-4147-A40D-A01A3DBF1830}"/>
              </a:ext>
            </a:extLst>
          </p:cNvPr>
          <p:cNvGraphicFramePr>
            <a:graphicFrameLocks noGrp="1"/>
          </p:cNvGraphicFramePr>
          <p:nvPr>
            <p:ph idx="1"/>
            <p:extLst>
              <p:ext uri="{D42A27DB-BD31-4B8C-83A1-F6EECF244321}">
                <p14:modId xmlns:p14="http://schemas.microsoft.com/office/powerpoint/2010/main" val="2731616486"/>
              </p:ext>
            </p:extLst>
          </p:nvPr>
        </p:nvGraphicFramePr>
        <p:xfrm>
          <a:off x="396240" y="1295400"/>
          <a:ext cx="11384280" cy="4754880"/>
        </p:xfrm>
        <a:graphic>
          <a:graphicData uri="http://schemas.openxmlformats.org/drawingml/2006/table">
            <a:tbl>
              <a:tblPr firstRow="1" bandRow="1">
                <a:tableStyleId>{5940675A-B579-460E-94D1-54222C63F5DA}</a:tableStyleId>
              </a:tblPr>
              <a:tblGrid>
                <a:gridCol w="848686">
                  <a:extLst>
                    <a:ext uri="{9D8B030D-6E8A-4147-A177-3AD203B41FA5}">
                      <a16:colId xmlns:a16="http://schemas.microsoft.com/office/drawing/2014/main" val="1524903310"/>
                    </a:ext>
                  </a:extLst>
                </a:gridCol>
                <a:gridCol w="3115146">
                  <a:extLst>
                    <a:ext uri="{9D8B030D-6E8A-4147-A177-3AD203B41FA5}">
                      <a16:colId xmlns:a16="http://schemas.microsoft.com/office/drawing/2014/main" val="3939361864"/>
                    </a:ext>
                  </a:extLst>
                </a:gridCol>
                <a:gridCol w="2543648">
                  <a:extLst>
                    <a:ext uri="{9D8B030D-6E8A-4147-A177-3AD203B41FA5}">
                      <a16:colId xmlns:a16="http://schemas.microsoft.com/office/drawing/2014/main" val="1325281220"/>
                    </a:ext>
                  </a:extLst>
                </a:gridCol>
                <a:gridCol w="1722120">
                  <a:extLst>
                    <a:ext uri="{9D8B030D-6E8A-4147-A177-3AD203B41FA5}">
                      <a16:colId xmlns:a16="http://schemas.microsoft.com/office/drawing/2014/main" val="1456373110"/>
                    </a:ext>
                  </a:extLst>
                </a:gridCol>
                <a:gridCol w="3154680">
                  <a:extLst>
                    <a:ext uri="{9D8B030D-6E8A-4147-A177-3AD203B41FA5}">
                      <a16:colId xmlns:a16="http://schemas.microsoft.com/office/drawing/2014/main" val="1012251898"/>
                    </a:ext>
                  </a:extLst>
                </a:gridCol>
              </a:tblGrid>
              <a:tr h="775841">
                <a:tc>
                  <a:txBody>
                    <a:bodyPr/>
                    <a:lstStyle/>
                    <a:p>
                      <a:pPr algn="l"/>
                      <a:r>
                        <a:rPr lang="en-US" b="1" dirty="0">
                          <a:latin typeface="Times New Roman" panose="02020603050405020304" pitchFamily="18" charset="0"/>
                          <a:cs typeface="Times New Roman" panose="02020603050405020304" pitchFamily="18" charset="0"/>
                        </a:rPr>
                        <a:t>S.NO</a:t>
                      </a:r>
                    </a:p>
                  </a:txBody>
                  <a:tcPr/>
                </a:tc>
                <a:tc>
                  <a:txBody>
                    <a:bodyPr/>
                    <a:lstStyle/>
                    <a:p>
                      <a:pPr algn="l"/>
                      <a:r>
                        <a:rPr lang="en-US" b="1" dirty="0">
                          <a:latin typeface="Times New Roman" panose="02020603050405020304" pitchFamily="18" charset="0"/>
                          <a:cs typeface="Times New Roman" panose="02020603050405020304" pitchFamily="18" charset="0"/>
                        </a:rPr>
                        <a:t>PAPER</a:t>
                      </a:r>
                    </a:p>
                  </a:txBody>
                  <a:tcPr/>
                </a:tc>
                <a:tc>
                  <a:txBody>
                    <a:bodyPr/>
                    <a:lstStyle/>
                    <a:p>
                      <a:pPr algn="l"/>
                      <a:r>
                        <a:rPr lang="en-US" b="1" dirty="0">
                          <a:latin typeface="Times New Roman" panose="02020603050405020304" pitchFamily="18" charset="0"/>
                          <a:cs typeface="Times New Roman" panose="02020603050405020304" pitchFamily="18" charset="0"/>
                        </a:rPr>
                        <a:t>AUTHOR AND YEAR</a:t>
                      </a:r>
                    </a:p>
                  </a:txBody>
                  <a:tcPr/>
                </a:tc>
                <a:tc>
                  <a:txBody>
                    <a:bodyPr/>
                    <a:lstStyle/>
                    <a:p>
                      <a:pPr algn="l"/>
                      <a:r>
                        <a:rPr lang="en-US" b="1" dirty="0">
                          <a:latin typeface="Times New Roman" panose="02020603050405020304" pitchFamily="18" charset="0"/>
                          <a:cs typeface="Times New Roman" panose="02020603050405020304" pitchFamily="18" charset="0"/>
                        </a:rPr>
                        <a:t>METHOD USED</a:t>
                      </a:r>
                    </a:p>
                  </a:txBody>
                  <a:tcPr/>
                </a:tc>
                <a:tc>
                  <a:txBody>
                    <a:bodyPr/>
                    <a:lstStyle/>
                    <a:p>
                      <a:pPr algn="l"/>
                      <a:r>
                        <a:rPr lang="en-US" b="1"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2505744119"/>
                  </a:ext>
                </a:extLst>
              </a:tr>
              <a:tr h="1601599">
                <a:tc>
                  <a:txBody>
                    <a:bodyPr/>
                    <a:lstStyle/>
                    <a:p>
                      <a:pPr algn="l"/>
                      <a:r>
                        <a:rPr lang="en-US" sz="1600" dirty="0">
                          <a:latin typeface="Times New Roman" panose="02020603050405020304" pitchFamily="18" charset="0"/>
                          <a:cs typeface="Times New Roman" panose="02020603050405020304" pitchFamily="18" charset="0"/>
                        </a:rPr>
                        <a:t>1.</a:t>
                      </a:r>
                    </a:p>
                  </a:txBody>
                  <a:tcPr/>
                </a:tc>
                <a:tc>
                  <a:txBody>
                    <a:bodyPr/>
                    <a:lstStyle/>
                    <a:p>
                      <a:pPr algn="l"/>
                      <a:r>
                        <a:rPr lang="en-US" sz="1600" dirty="0">
                          <a:latin typeface="Times New Roman" pitchFamily="18" charset="0"/>
                          <a:cs typeface="Times New Roman" pitchFamily="18" charset="0"/>
                        </a:rPr>
                        <a:t>Complex Pattern Jacquard</a:t>
                      </a:r>
                    </a:p>
                    <a:p>
                      <a:pPr algn="l"/>
                      <a:r>
                        <a:rPr lang="en-US" sz="1600" dirty="0">
                          <a:latin typeface="Times New Roman" pitchFamily="18" charset="0"/>
                          <a:cs typeface="Times New Roman" pitchFamily="18" charset="0"/>
                        </a:rPr>
                        <a:t>Fabrics Defect Detection</a:t>
                      </a:r>
                    </a:p>
                    <a:p>
                      <a:pPr algn="l"/>
                      <a:r>
                        <a:rPr lang="en-US" sz="1600" dirty="0">
                          <a:latin typeface="Times New Roman" pitchFamily="18" charset="0"/>
                          <a:cs typeface="Times New Roman" pitchFamily="18" charset="0"/>
                        </a:rPr>
                        <a:t>Using Convolutional</a:t>
                      </a:r>
                    </a:p>
                    <a:p>
                      <a:pPr algn="l"/>
                      <a:r>
                        <a:rPr lang="en-US" sz="1600" dirty="0">
                          <a:latin typeface="Times New Roman" pitchFamily="18" charset="0"/>
                          <a:cs typeface="Times New Roman" pitchFamily="18" charset="0"/>
                        </a:rPr>
                        <a:t>Neural Networks and</a:t>
                      </a:r>
                    </a:p>
                    <a:p>
                      <a:pPr algn="l"/>
                      <a:r>
                        <a:rPr lang="en-US" sz="1600" dirty="0">
                          <a:latin typeface="Times New Roman" pitchFamily="18" charset="0"/>
                          <a:cs typeface="Times New Roman" pitchFamily="18" charset="0"/>
                        </a:rPr>
                        <a:t>Multispectral Imaging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AUTHORS : Mahmoud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M. </a:t>
                      </a:r>
                      <a:r>
                        <a:rPr lang="en-US" sz="1600" dirty="0" err="1">
                          <a:latin typeface="Times New Roman" pitchFamily="18" charset="0"/>
                          <a:cs typeface="Times New Roman" pitchFamily="18" charset="0"/>
                        </a:rPr>
                        <a:t>Khodier,Sabah</a:t>
                      </a:r>
                      <a:r>
                        <a:rPr lang="en-US" sz="1600" dirty="0">
                          <a:latin typeface="Times New Roman" pitchFamily="18" charset="0"/>
                          <a:cs typeface="Times New Roman" pitchFamily="18" charset="0"/>
                        </a:rPr>
                        <a:t> M.</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Ahmed,Mohammed</a:t>
                      </a:r>
                      <a:endParaRPr lang="en-US" sz="16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Sharaf Sayed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YEAR : 2022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itchFamily="18" charset="0"/>
                        <a:cs typeface="Times New Roman" pitchFamily="18" charset="0"/>
                      </a:endParaRPr>
                    </a:p>
                  </a:txBody>
                  <a:tcPr/>
                </a:tc>
                <a:tc>
                  <a:txBody>
                    <a:bodyPr/>
                    <a:lstStyle/>
                    <a:p>
                      <a:pPr algn="l"/>
                      <a:r>
                        <a:rPr lang="en-US" sz="1600" dirty="0" err="1">
                          <a:latin typeface="Times New Roman" pitchFamily="18" charset="0"/>
                          <a:cs typeface="Times New Roman" pitchFamily="18" charset="0"/>
                        </a:rPr>
                        <a:t>CNN,Multi</a:t>
                      </a:r>
                      <a:r>
                        <a:rPr lang="en-US" sz="1600" dirty="0">
                          <a:latin typeface="Times New Roman" pitchFamily="18" charset="0"/>
                          <a:cs typeface="Times New Roman" pitchFamily="18" charset="0"/>
                        </a:rPr>
                        <a:t> spectral</a:t>
                      </a:r>
                    </a:p>
                    <a:p>
                      <a:pPr algn="l"/>
                      <a:r>
                        <a:rPr lang="en-US" sz="1600" dirty="0">
                          <a:latin typeface="Times New Roman" pitchFamily="18" charset="0"/>
                          <a:cs typeface="Times New Roman" pitchFamily="18" charset="0"/>
                        </a:rPr>
                        <a:t>imaging</a:t>
                      </a:r>
                    </a:p>
                  </a:txBody>
                  <a:tcPr/>
                </a:tc>
                <a:tc>
                  <a:txBody>
                    <a:bodyPr/>
                    <a:lstStyle/>
                    <a:p>
                      <a:pPr algn="l"/>
                      <a:r>
                        <a:rPr lang="en-US" sz="1600" dirty="0">
                          <a:latin typeface="Times New Roman" pitchFamily="18" charset="0"/>
                          <a:cs typeface="Times New Roman" pitchFamily="18" charset="0"/>
                        </a:rPr>
                        <a:t>Normal image is converted in to spectral images for training and testing using </a:t>
                      </a:r>
                      <a:r>
                        <a:rPr lang="en-US" sz="1600" dirty="0" err="1">
                          <a:latin typeface="Times New Roman" pitchFamily="18" charset="0"/>
                          <a:cs typeface="Times New Roman" pitchFamily="18" charset="0"/>
                        </a:rPr>
                        <a:t>convoltional</a:t>
                      </a:r>
                      <a:r>
                        <a:rPr lang="en-US" sz="1600" baseline="0" dirty="0">
                          <a:latin typeface="Times New Roman" pitchFamily="18" charset="0"/>
                          <a:cs typeface="Times New Roman" pitchFamily="18" charset="0"/>
                        </a:rPr>
                        <a:t> neural network</a:t>
                      </a:r>
                      <a:r>
                        <a:rPr lang="en-US" sz="1600" dirty="0">
                          <a:latin typeface="Times New Roman" pitchFamily="18" charset="0"/>
                          <a:cs typeface="Times New Roman" pitchFamily="18" charset="0"/>
                        </a:rPr>
                        <a:t> for specified future extraction</a:t>
                      </a:r>
                    </a:p>
                  </a:txBody>
                  <a:tcPr/>
                </a:tc>
                <a:extLst>
                  <a:ext uri="{0D108BD9-81ED-4DB2-BD59-A6C34878D82A}">
                    <a16:rowId xmlns:a16="http://schemas.microsoft.com/office/drawing/2014/main" val="1418266635"/>
                  </a:ext>
                </a:extLst>
              </a:tr>
              <a:tr h="1335605">
                <a:tc>
                  <a:txBody>
                    <a:bodyPr/>
                    <a:lstStyle/>
                    <a:p>
                      <a:pPr algn="l"/>
                      <a:r>
                        <a:rPr lang="en-US" sz="1600" dirty="0">
                          <a:latin typeface="Times New Roman" pitchFamily="18" charset="0"/>
                          <a:cs typeface="Times New Roman"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Times New Roman" pitchFamily="18" charset="0"/>
                          <a:ea typeface="+mn-ea"/>
                          <a:cs typeface="Times New Roman" pitchFamily="18" charset="0"/>
                        </a:rPr>
                        <a:t>Unsupervised </a:t>
                      </a:r>
                      <a:r>
                        <a:rPr lang="en-US" sz="1600" kern="1200" dirty="0" err="1">
                          <a:solidFill>
                            <a:schemeClr val="tx1"/>
                          </a:solidFill>
                          <a:latin typeface="Times New Roman" pitchFamily="18" charset="0"/>
                          <a:ea typeface="+mn-ea"/>
                          <a:cs typeface="Times New Roman" pitchFamily="18" charset="0"/>
                        </a:rPr>
                        <a:t>UNet</a:t>
                      </a:r>
                      <a:r>
                        <a:rPr lang="en-US" sz="1600" kern="1200" dirty="0">
                          <a:solidFill>
                            <a:schemeClr val="tx1"/>
                          </a:solidFill>
                          <a:latin typeface="Times New Roman" pitchFamily="18" charset="0"/>
                          <a:ea typeface="+mn-ea"/>
                          <a:cs typeface="Times New Roman" pitchFamily="18" charset="0"/>
                        </a:rPr>
                        <a:t> for Fabric Defect Detection</a:t>
                      </a:r>
                    </a:p>
                  </a:txBody>
                  <a:tcPr/>
                </a:tc>
                <a:tc>
                  <a:txBody>
                    <a:bodyPr/>
                    <a:lstStyle/>
                    <a:p>
                      <a:r>
                        <a:rPr lang="en-US" sz="1600" kern="1200" dirty="0">
                          <a:solidFill>
                            <a:schemeClr val="tx1"/>
                          </a:solidFill>
                          <a:latin typeface="Times New Roman" pitchFamily="18" charset="0"/>
                          <a:ea typeface="+mn-ea"/>
                          <a:cs typeface="Times New Roman" pitchFamily="18" charset="0"/>
                        </a:rPr>
                        <a:t>AUTHORS : </a:t>
                      </a:r>
                      <a:r>
                        <a:rPr lang="en-US" sz="1600" kern="1200" dirty="0" err="1">
                          <a:solidFill>
                            <a:schemeClr val="tx1"/>
                          </a:solidFill>
                          <a:latin typeface="Times New Roman" pitchFamily="18" charset="0"/>
                          <a:ea typeface="+mn-ea"/>
                          <a:cs typeface="Times New Roman" pitchFamily="18" charset="0"/>
                        </a:rPr>
                        <a:t>Kuan</a:t>
                      </a:r>
                      <a:r>
                        <a:rPr lang="en-US" sz="1600" kern="1200" dirty="0">
                          <a:solidFill>
                            <a:schemeClr val="tx1"/>
                          </a:solidFill>
                          <a:latin typeface="Times New Roman" pitchFamily="18" charset="0"/>
                          <a:ea typeface="+mn-ea"/>
                          <a:cs typeface="Times New Roman" pitchFamily="18" charset="0"/>
                        </a:rPr>
                        <a:t>-Hsien </a:t>
                      </a:r>
                      <a:r>
                        <a:rPr lang="en-US" sz="1600" kern="1200" dirty="0" err="1">
                          <a:solidFill>
                            <a:schemeClr val="tx1"/>
                          </a:solidFill>
                          <a:latin typeface="Times New Roman" pitchFamily="18" charset="0"/>
                          <a:ea typeface="+mn-ea"/>
                          <a:cs typeface="Times New Roman" pitchFamily="18" charset="0"/>
                        </a:rPr>
                        <a:t>Liu,Song-Jie</a:t>
                      </a:r>
                      <a:r>
                        <a:rPr lang="en-US" sz="1600" kern="1200" dirty="0">
                          <a:solidFill>
                            <a:schemeClr val="tx1"/>
                          </a:solidFill>
                          <a:latin typeface="Times New Roman" pitchFamily="18" charset="0"/>
                          <a:ea typeface="+mn-ea"/>
                          <a:cs typeface="Times New Roman" pitchFamily="18" charset="0"/>
                        </a:rPr>
                        <a:t> </a:t>
                      </a:r>
                      <a:r>
                        <a:rPr lang="en-US" sz="1600" kern="1200" dirty="0" err="1">
                          <a:solidFill>
                            <a:schemeClr val="tx1"/>
                          </a:solidFill>
                          <a:latin typeface="Times New Roman" pitchFamily="18" charset="0"/>
                          <a:ea typeface="+mn-ea"/>
                          <a:cs typeface="Times New Roman" pitchFamily="18" charset="0"/>
                        </a:rPr>
                        <a:t>Chen,Tsung</a:t>
                      </a:r>
                      <a:r>
                        <a:rPr lang="en-US" sz="1600" kern="1200" dirty="0">
                          <a:solidFill>
                            <a:schemeClr val="tx1"/>
                          </a:solidFill>
                          <a:latin typeface="Times New Roman" pitchFamily="18" charset="0"/>
                          <a:ea typeface="+mn-ea"/>
                          <a:cs typeface="Times New Roman" pitchFamily="18" charset="0"/>
                        </a:rPr>
                        <a:t>-Jung Liu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itchFamily="18" charset="0"/>
                          <a:cs typeface="Times New Roman" pitchFamily="18" charset="0"/>
                        </a:rPr>
                        <a:t>YEAR : 2022</a:t>
                      </a:r>
                    </a:p>
                    <a:p>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Unet,CNN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Segmentation process is done for deeper classification using </a:t>
                      </a:r>
                      <a:r>
                        <a:rPr lang="en-US" sz="1600" dirty="0" err="1">
                          <a:latin typeface="Times New Roman" panose="02020603050405020304" pitchFamily="18" charset="0"/>
                          <a:cs typeface="Times New Roman" panose="02020603050405020304" pitchFamily="18" charset="0"/>
                        </a:rPr>
                        <a:t>Unet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901112"/>
                  </a:ext>
                </a:extLst>
              </a:tr>
              <a:tr h="1041835">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Times New Roman" pitchFamily="18" charset="0"/>
                          <a:cs typeface="Times New Roman" pitchFamily="18" charset="0"/>
                        </a:rPr>
                        <a:t>Image Blind Denoising With Generative Adversarial Network Based Noise Modeling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latin typeface="Times New Roman" pitchFamily="18" charset="0"/>
                          <a:cs typeface="Times New Roman" pitchFamily="18" charset="0"/>
                        </a:rPr>
                        <a:t>AUTHORS : J. Chen, J. Chen, H. Chao, M. Yang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Times New Roman" pitchFamily="18" charset="0"/>
                          <a:cs typeface="Times New Roman" pitchFamily="18" charset="0"/>
                        </a:rPr>
                        <a:t>YEAR : 2018</a:t>
                      </a:r>
                    </a:p>
                  </a:txBody>
                  <a:tcPr/>
                </a:tc>
                <a:tc>
                  <a:txBody>
                    <a:bodyPr/>
                    <a:lstStyle/>
                    <a:p>
                      <a:pPr algn="l"/>
                      <a:r>
                        <a:rPr lang="en-US" sz="1600" kern="1200" dirty="0">
                          <a:latin typeface="Times New Roman" pitchFamily="18" charset="0"/>
                          <a:cs typeface="Times New Roman" pitchFamily="18" charset="0"/>
                        </a:rPr>
                        <a:t>Computer Vision and Pattern Recognition</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0" dirty="0">
                          <a:latin typeface="Times New Roman" panose="02020603050405020304" pitchFamily="18" charset="0"/>
                          <a:cs typeface="Times New Roman" panose="02020603050405020304" pitchFamily="18" charset="0"/>
                        </a:rPr>
                        <a:t>Huge dataset used for training which produces accurate results</a:t>
                      </a:r>
                    </a:p>
                  </a:txBody>
                  <a:tcPr/>
                </a:tc>
                <a:extLst>
                  <a:ext uri="{0D108BD9-81ED-4DB2-BD59-A6C34878D82A}">
                    <a16:rowId xmlns:a16="http://schemas.microsoft.com/office/drawing/2014/main" val="10003"/>
                  </a:ext>
                </a:extLst>
              </a:tr>
            </a:tbl>
          </a:graphicData>
        </a:graphic>
      </p:graphicFrame>
      <p:sp>
        <p:nvSpPr>
          <p:cNvPr id="7" name="Date Placeholder 6"/>
          <p:cNvSpPr>
            <a:spLocks noGrp="1"/>
          </p:cNvSpPr>
          <p:nvPr>
            <p:ph type="dt" sz="half" idx="10"/>
          </p:nvPr>
        </p:nvSpPr>
        <p:spPr>
          <a:xfrm>
            <a:off x="838200" y="6386830"/>
            <a:ext cx="2743200" cy="365125"/>
          </a:xfrm>
        </p:spPr>
        <p:txBody>
          <a:bodyPr/>
          <a:lstStyle/>
          <a:p>
            <a:fld id="{468A1F2E-C50C-4D8C-B05D-49E0D9E84FCB}" type="datetime1">
              <a:rPr lang="en-US" smtClean="0"/>
              <a:pPr/>
              <a:t>8/16/2023</a:t>
            </a:fld>
            <a:endParaRPr lang="en-US"/>
          </a:p>
        </p:txBody>
      </p:sp>
      <p:sp>
        <p:nvSpPr>
          <p:cNvPr id="3" name="Slide Number Placeholder 2"/>
          <p:cNvSpPr>
            <a:spLocks noGrp="1"/>
          </p:cNvSpPr>
          <p:nvPr>
            <p:ph type="sldNum" sz="quarter" idx="12"/>
          </p:nvPr>
        </p:nvSpPr>
        <p:spPr/>
        <p:txBody>
          <a:bodyPr/>
          <a:lstStyle/>
          <a:p>
            <a:fld id="{833A53FD-0733-4623-885E-DE835270CEE8}" type="slidenum">
              <a:rPr lang="en-US" smtClean="0"/>
              <a:pPr/>
              <a:t>3</a:t>
            </a:fld>
            <a:endParaRPr lang="en-US"/>
          </a:p>
        </p:txBody>
      </p:sp>
    </p:spTree>
    <p:extLst>
      <p:ext uri="{BB962C8B-B14F-4D97-AF65-F5344CB8AC3E}">
        <p14:creationId xmlns:p14="http://schemas.microsoft.com/office/powerpoint/2010/main" val="391796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A890-1DFC-F4C8-42A2-7ECEB5BA0C9B}"/>
              </a:ext>
            </a:extLst>
          </p:cNvPr>
          <p:cNvSpPr>
            <a:spLocks noGrp="1"/>
          </p:cNvSpPr>
          <p:nvPr>
            <p:ph type="title"/>
          </p:nvPr>
        </p:nvSpPr>
        <p:spPr>
          <a:xfrm>
            <a:off x="838200" y="136526"/>
            <a:ext cx="10515600" cy="1017718"/>
          </a:xfrm>
        </p:spPr>
        <p:txBody>
          <a:bodyPr>
            <a:normAutofit/>
          </a:bodyPr>
          <a:lstStyle/>
          <a:p>
            <a:r>
              <a:rPr lang="en-US" sz="2400" b="1" dirty="0">
                <a:latin typeface="Times New Roman" panose="02020603050405020304" pitchFamily="18" charset="0"/>
                <a:cs typeface="Times New Roman" panose="02020603050405020304" pitchFamily="18" charset="0"/>
              </a:rPr>
              <a:t>                                        LITERATURE SURVEY(CONTD…)</a:t>
            </a:r>
            <a:endParaRPr lang="en-US" sz="2400" dirty="0"/>
          </a:p>
        </p:txBody>
      </p:sp>
      <p:graphicFrame>
        <p:nvGraphicFramePr>
          <p:cNvPr id="4" name="Table 4">
            <a:extLst>
              <a:ext uri="{FF2B5EF4-FFF2-40B4-BE49-F238E27FC236}">
                <a16:creationId xmlns:a16="http://schemas.microsoft.com/office/drawing/2014/main" id="{399E9765-29FF-4147-A40D-A01A3DBF1830}"/>
              </a:ext>
            </a:extLst>
          </p:cNvPr>
          <p:cNvGraphicFramePr>
            <a:graphicFrameLocks noGrp="1"/>
          </p:cNvGraphicFramePr>
          <p:nvPr>
            <p:ph idx="1"/>
            <p:extLst>
              <p:ext uri="{D42A27DB-BD31-4B8C-83A1-F6EECF244321}">
                <p14:modId xmlns:p14="http://schemas.microsoft.com/office/powerpoint/2010/main" val="2052409797"/>
              </p:ext>
            </p:extLst>
          </p:nvPr>
        </p:nvGraphicFramePr>
        <p:xfrm>
          <a:off x="381000" y="1463040"/>
          <a:ext cx="11384280" cy="4281806"/>
        </p:xfrm>
        <a:graphic>
          <a:graphicData uri="http://schemas.openxmlformats.org/drawingml/2006/table">
            <a:tbl>
              <a:tblPr firstRow="1" bandRow="1">
                <a:tableStyleId>{5940675A-B579-460E-94D1-54222C63F5DA}</a:tableStyleId>
              </a:tblPr>
              <a:tblGrid>
                <a:gridCol w="1181387">
                  <a:extLst>
                    <a:ext uri="{9D8B030D-6E8A-4147-A177-3AD203B41FA5}">
                      <a16:colId xmlns:a16="http://schemas.microsoft.com/office/drawing/2014/main" val="1524903310"/>
                    </a:ext>
                  </a:extLst>
                </a:gridCol>
                <a:gridCol w="3007169">
                  <a:extLst>
                    <a:ext uri="{9D8B030D-6E8A-4147-A177-3AD203B41FA5}">
                      <a16:colId xmlns:a16="http://schemas.microsoft.com/office/drawing/2014/main" val="3939361864"/>
                    </a:ext>
                  </a:extLst>
                </a:gridCol>
                <a:gridCol w="3007169">
                  <a:extLst>
                    <a:ext uri="{9D8B030D-6E8A-4147-A177-3AD203B41FA5}">
                      <a16:colId xmlns:a16="http://schemas.microsoft.com/office/drawing/2014/main" val="3711626622"/>
                    </a:ext>
                  </a:extLst>
                </a:gridCol>
                <a:gridCol w="2081838">
                  <a:extLst>
                    <a:ext uri="{9D8B030D-6E8A-4147-A177-3AD203B41FA5}">
                      <a16:colId xmlns:a16="http://schemas.microsoft.com/office/drawing/2014/main" val="1456373110"/>
                    </a:ext>
                  </a:extLst>
                </a:gridCol>
                <a:gridCol w="2106717">
                  <a:extLst>
                    <a:ext uri="{9D8B030D-6E8A-4147-A177-3AD203B41FA5}">
                      <a16:colId xmlns:a16="http://schemas.microsoft.com/office/drawing/2014/main" val="1012251898"/>
                    </a:ext>
                  </a:extLst>
                </a:gridCol>
              </a:tblGrid>
              <a:tr h="716668">
                <a:tc>
                  <a:txBody>
                    <a:bodyPr/>
                    <a:lstStyle/>
                    <a:p>
                      <a:r>
                        <a:rPr lang="en-US" sz="1800" b="1" dirty="0">
                          <a:latin typeface="Times New Roman" panose="02020603050405020304" pitchFamily="18" charset="0"/>
                          <a:cs typeface="Times New Roman" panose="02020603050405020304" pitchFamily="18" charset="0"/>
                        </a:rPr>
                        <a:t>S.NO</a:t>
                      </a:r>
                    </a:p>
                  </a:txBody>
                  <a:tcPr/>
                </a:tc>
                <a:tc>
                  <a:txBody>
                    <a:bodyPr/>
                    <a:lstStyle/>
                    <a:p>
                      <a:r>
                        <a:rPr lang="en-US" sz="1800" b="1" dirty="0">
                          <a:latin typeface="Times New Roman" panose="02020603050405020304" pitchFamily="18" charset="0"/>
                          <a:cs typeface="Times New Roman" panose="02020603050405020304" pitchFamily="18" charset="0"/>
                        </a:rPr>
                        <a:t>PAPER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AUTHOR  AND YEAR</a:t>
                      </a:r>
                    </a:p>
                    <a:p>
                      <a:endParaRPr lang="en-US" sz="18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METHOD  USED</a:t>
                      </a:r>
                    </a:p>
                    <a:p>
                      <a:endParaRPr lang="en-US"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2505744119"/>
                  </a:ext>
                </a:extLst>
              </a:tr>
              <a:tr h="1218812">
                <a:tc>
                  <a:txBody>
                    <a:bodyPr/>
                    <a:lstStyle/>
                    <a:p>
                      <a:r>
                        <a:rPr lang="en-US" sz="1600" dirty="0">
                          <a:latin typeface="Times New Roman" panose="02020603050405020304" pitchFamily="18" charset="0"/>
                          <a:cs typeface="Times New Roman" panose="02020603050405020304" pitchFamily="18" charset="0"/>
                        </a:rPr>
                        <a:t>4.</a:t>
                      </a:r>
                    </a:p>
                  </a:txBody>
                  <a:tcPr/>
                </a:tc>
                <a:tc>
                  <a:txBody>
                    <a:bodyPr/>
                    <a:lstStyle/>
                    <a:p>
                      <a:r>
                        <a:rPr lang="en-US" sz="1600" kern="1200" dirty="0">
                          <a:latin typeface="Times New Roman" pitchFamily="18" charset="0"/>
                          <a:cs typeface="Times New Roman" pitchFamily="18" charset="0"/>
                        </a:rPr>
                        <a:t>Fabric defect detection with LBP-GLMC(Local</a:t>
                      </a:r>
                      <a:r>
                        <a:rPr lang="en-US" sz="1600" kern="1200" baseline="0" dirty="0">
                          <a:latin typeface="Times New Roman" pitchFamily="18" charset="0"/>
                          <a:cs typeface="Times New Roman" pitchFamily="18" charset="0"/>
                        </a:rPr>
                        <a:t> binary pattern)</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latin typeface="Times New Roman" pitchFamily="18" charset="0"/>
                          <a:cs typeface="Times New Roman" pitchFamily="18" charset="0"/>
                        </a:rPr>
                        <a:t>AUTHORS : </a:t>
                      </a:r>
                      <a:r>
                        <a:rPr lang="en-US" sz="1600" kern="1200" dirty="0" err="1">
                          <a:latin typeface="Times New Roman" pitchFamily="18" charset="0"/>
                          <a:cs typeface="Times New Roman" pitchFamily="18" charset="0"/>
                        </a:rPr>
                        <a:t>Kaynar</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Yunus</a:t>
                      </a:r>
                      <a:r>
                        <a:rPr lang="en-US" sz="1600" kern="1200" dirty="0">
                          <a:latin typeface="Times New Roman" pitchFamily="18" charset="0"/>
                          <a:cs typeface="Times New Roman" pitchFamily="18" charset="0"/>
                        </a:rPr>
                        <a:t> Emre, </a:t>
                      </a:r>
                      <a:r>
                        <a:rPr lang="en-US" sz="1600" kern="1200" dirty="0" err="1">
                          <a:latin typeface="Times New Roman" pitchFamily="18" charset="0"/>
                          <a:cs typeface="Times New Roman" pitchFamily="18" charset="0"/>
                        </a:rPr>
                        <a:t>Ferhan</a:t>
                      </a:r>
                      <a:r>
                        <a:rPr lang="en-US" sz="1600" kern="1200" dirty="0">
                          <a:latin typeface="Times New Roman" pitchFamily="18" charset="0"/>
                          <a:cs typeface="Times New Roman" pitchFamily="18" charset="0"/>
                        </a:rPr>
                        <a:t> Demirkoparan,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Times New Roman" pitchFamily="18" charset="0"/>
                          <a:cs typeface="Times New Roman" pitchFamily="18" charset="0"/>
                        </a:rPr>
                        <a:t>YEAR : 2017</a:t>
                      </a:r>
                    </a:p>
                    <a:p>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600" kern="1200" dirty="0">
                          <a:latin typeface="Times New Roman" pitchFamily="18" charset="0"/>
                          <a:cs typeface="Times New Roman" pitchFamily="18" charset="0"/>
                        </a:rPr>
                        <a:t>Local binary pattern and gray level co-occurrence matrix feature extraction methods and ANN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Defect is classified by analyzing shades by converting the color image to gray scale</a:t>
                      </a:r>
                    </a:p>
                  </a:txBody>
                  <a:tcPr/>
                </a:tc>
                <a:extLst>
                  <a:ext uri="{0D108BD9-81ED-4DB2-BD59-A6C34878D82A}">
                    <a16:rowId xmlns:a16="http://schemas.microsoft.com/office/drawing/2014/main" val="3879457787"/>
                  </a:ext>
                </a:extLst>
              </a:tr>
              <a:tr h="1137450">
                <a:tc>
                  <a:txBody>
                    <a:bodyPr/>
                    <a:lstStyle/>
                    <a:p>
                      <a:pPr algn="l"/>
                      <a:r>
                        <a:rPr lang="en-US" sz="1600" dirty="0">
                          <a:latin typeface="Times New Roman" panose="02020603050405020304" pitchFamily="18" charset="0"/>
                          <a:cs typeface="Times New Roman" panose="02020603050405020304" pitchFamily="18" charset="0"/>
                        </a:rPr>
                        <a:t>5.</a:t>
                      </a:r>
                    </a:p>
                  </a:txBody>
                  <a:tcPr/>
                </a:tc>
                <a:tc>
                  <a:txBody>
                    <a:bodyPr/>
                    <a:lstStyle/>
                    <a:p>
                      <a:pPr algn="l"/>
                      <a:r>
                        <a:rPr lang="en-US" sz="1600" kern="1200" dirty="0">
                          <a:latin typeface="Times New Roman" pitchFamily="18" charset="0"/>
                          <a:cs typeface="Times New Roman" pitchFamily="18" charset="0"/>
                        </a:rPr>
                        <a:t>Pattern extraction from northern Thai fabrics using flexibly matching segments: Sarong </a:t>
                      </a:r>
                      <a:r>
                        <a:rPr lang="en-US" sz="1600" kern="1200" dirty="0" err="1">
                          <a:latin typeface="Times New Roman" pitchFamily="18" charset="0"/>
                          <a:cs typeface="Times New Roman" pitchFamily="18" charset="0"/>
                        </a:rPr>
                        <a:t>Teenjok</a:t>
                      </a:r>
                      <a:r>
                        <a:rPr lang="en-US" sz="1600" kern="1200" dirty="0">
                          <a:latin typeface="Times New Roman" pitchFamily="18" charset="0"/>
                          <a:cs typeface="Times New Roman" pitchFamily="18" charset="0"/>
                        </a:rPr>
                        <a:t> and </a:t>
                      </a:r>
                      <a:r>
                        <a:rPr lang="en-US" sz="1600" kern="1200" dirty="0" err="1">
                          <a:latin typeface="Times New Roman" pitchFamily="18" charset="0"/>
                          <a:cs typeface="Times New Roman" pitchFamily="18" charset="0"/>
                        </a:rPr>
                        <a:t>Lanna</a:t>
                      </a:r>
                      <a:r>
                        <a:rPr lang="en-US" sz="1600" kern="1200" dirty="0">
                          <a:latin typeface="Times New Roman" pitchFamily="18" charset="0"/>
                          <a:cs typeface="Times New Roman" pitchFamily="18" charset="0"/>
                        </a:rPr>
                        <a:t> textiles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fi-FI" sz="1600" kern="1200" dirty="0">
                          <a:latin typeface="Times New Roman" pitchFamily="18" charset="0"/>
                          <a:cs typeface="Times New Roman" pitchFamily="18" charset="0"/>
                        </a:rPr>
                        <a:t>AUTHORS : Nattha Vasantapan,Varin Chouvatut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Times New Roman" pitchFamily="18" charset="0"/>
                          <a:cs typeface="Times New Roman" pitchFamily="18" charset="0"/>
                        </a:rPr>
                        <a:t>YEAR : 2017</a:t>
                      </a:r>
                    </a:p>
                  </a:txBody>
                  <a:tcPr/>
                </a:tc>
                <a:tc>
                  <a:txBody>
                    <a:bodyPr/>
                    <a:lstStyle/>
                    <a:p>
                      <a:pPr algn="l"/>
                      <a:r>
                        <a:rPr lang="en-US" sz="1600" dirty="0">
                          <a:latin typeface="Times New Roman" panose="02020603050405020304" pitchFamily="18" charset="0"/>
                          <a:cs typeface="Times New Roman" panose="02020603050405020304" pitchFamily="18" charset="0"/>
                        </a:rPr>
                        <a:t>Naïve bayes classifier</a:t>
                      </a:r>
                    </a:p>
                    <a:p>
                      <a:pPr algn="l"/>
                      <a:r>
                        <a:rPr lang="en-US" sz="1600" dirty="0">
                          <a:latin typeface="Times New Roman" panose="02020603050405020304" pitchFamily="18" charset="0"/>
                          <a:cs typeface="Times New Roman" panose="02020603050405020304" pitchFamily="18" charset="0"/>
                        </a:rPr>
                        <a:t>KNN algorithm</a:t>
                      </a:r>
                    </a:p>
                  </a:txBody>
                  <a:tcPr/>
                </a:tc>
                <a:tc>
                  <a:txBody>
                    <a:bodyPr/>
                    <a:lstStyle/>
                    <a:p>
                      <a:pPr algn="l"/>
                      <a:r>
                        <a:rPr lang="en-US" sz="1600" dirty="0">
                          <a:latin typeface="Times New Roman" panose="02020603050405020304" pitchFamily="18" charset="0"/>
                          <a:cs typeface="Times New Roman" panose="02020603050405020304" pitchFamily="18" charset="0"/>
                        </a:rPr>
                        <a:t>Patterns are classified and pronounced in the specific language</a:t>
                      </a:r>
                    </a:p>
                  </a:txBody>
                  <a:tcPr/>
                </a:tc>
                <a:extLst>
                  <a:ext uri="{0D108BD9-81ED-4DB2-BD59-A6C34878D82A}">
                    <a16:rowId xmlns:a16="http://schemas.microsoft.com/office/drawing/2014/main" val="10002"/>
                  </a:ext>
                </a:extLst>
              </a:tr>
              <a:tr h="1117048">
                <a:tc>
                  <a:txBody>
                    <a:bodyPr/>
                    <a:lstStyle/>
                    <a:p>
                      <a:pPr algn="l"/>
                      <a:r>
                        <a:rPr lang="en-US" sz="1600" dirty="0">
                          <a:latin typeface="Times New Roman" pitchFamily="18" charset="0"/>
                          <a:cs typeface="Times New Roman" pitchFamily="18" charset="0"/>
                        </a:rPr>
                        <a:t>6.</a:t>
                      </a:r>
                    </a:p>
                  </a:txBody>
                  <a:tcPr/>
                </a:tc>
                <a:tc>
                  <a:txBody>
                    <a:bodyPr/>
                    <a:lstStyle/>
                    <a:p>
                      <a:r>
                        <a:rPr lang="en-US" sz="1600" kern="1200" dirty="0">
                          <a:solidFill>
                            <a:schemeClr val="tx1"/>
                          </a:solidFill>
                          <a:latin typeface="Times New Roman" pitchFamily="18" charset="0"/>
                          <a:ea typeface="+mn-ea"/>
                          <a:cs typeface="Times New Roman" pitchFamily="18" charset="0"/>
                        </a:rPr>
                        <a:t>Fabric defect detection methods for circular knitting machines</a:t>
                      </a:r>
                    </a:p>
                  </a:txBody>
                  <a:tcPr/>
                </a:tc>
                <a:tc>
                  <a:txBody>
                    <a:bodyPr/>
                    <a:lstStyle/>
                    <a:p>
                      <a:pPr algn="l"/>
                      <a:r>
                        <a:rPr lang="fi-FI" sz="1600" kern="1200" dirty="0">
                          <a:latin typeface="Times New Roman" pitchFamily="18" charset="0"/>
                          <a:cs typeface="Times New Roman" pitchFamily="18" charset="0"/>
                        </a:rPr>
                        <a:t>AUTHORS : Nattha Vasantapan,Varin Chouvatut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Times New Roman" pitchFamily="18" charset="0"/>
                          <a:cs typeface="Times New Roman" pitchFamily="18" charset="0"/>
                        </a:rPr>
                        <a:t>YEAR : 2017</a:t>
                      </a:r>
                    </a:p>
                  </a:txBody>
                  <a:tcPr/>
                </a:tc>
                <a:tc>
                  <a:txBody>
                    <a:bodyPr/>
                    <a:lstStyle/>
                    <a:p>
                      <a:pPr algn="l"/>
                      <a:r>
                        <a:rPr lang="en-US" sz="1600" kern="1200" dirty="0">
                          <a:solidFill>
                            <a:schemeClr val="tx1"/>
                          </a:solidFill>
                          <a:latin typeface="Times New Roman" pitchFamily="18" charset="0"/>
                          <a:ea typeface="+mn-ea"/>
                          <a:cs typeface="Times New Roman" pitchFamily="18" charset="0"/>
                        </a:rPr>
                        <a:t>Wavelet transform, co-occurrence matrix and </a:t>
                      </a:r>
                      <a:r>
                        <a:rPr lang="en-US" sz="1600" kern="1200" dirty="0" err="1">
                          <a:solidFill>
                            <a:schemeClr val="tx1"/>
                          </a:solidFill>
                          <a:latin typeface="Times New Roman" pitchFamily="18" charset="0"/>
                          <a:ea typeface="+mn-ea"/>
                          <a:cs typeface="Times New Roman" pitchFamily="18" charset="0"/>
                        </a:rPr>
                        <a:t>CoHOG</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Multiple algorithms are involved for accurate classification</a:t>
                      </a:r>
                    </a:p>
                  </a:txBody>
                  <a:tcPr/>
                </a:tc>
                <a:extLst>
                  <a:ext uri="{0D108BD9-81ED-4DB2-BD59-A6C34878D82A}">
                    <a16:rowId xmlns:a16="http://schemas.microsoft.com/office/drawing/2014/main" val="10003"/>
                  </a:ext>
                </a:extLst>
              </a:tr>
            </a:tbl>
          </a:graphicData>
        </a:graphic>
      </p:graphicFrame>
      <p:sp>
        <p:nvSpPr>
          <p:cNvPr id="7" name="Date Placeholder 6"/>
          <p:cNvSpPr>
            <a:spLocks noGrp="1"/>
          </p:cNvSpPr>
          <p:nvPr>
            <p:ph type="dt" sz="half" idx="10"/>
          </p:nvPr>
        </p:nvSpPr>
        <p:spPr/>
        <p:txBody>
          <a:bodyPr/>
          <a:lstStyle/>
          <a:p>
            <a:fld id="{395C028C-95C9-45C1-913C-CCB4C63AB722}" type="datetime1">
              <a:rPr lang="en-US" smtClean="0"/>
              <a:pPr/>
              <a:t>8/16/2023</a:t>
            </a:fld>
            <a:endParaRPr lang="en-US"/>
          </a:p>
        </p:txBody>
      </p:sp>
      <p:sp>
        <p:nvSpPr>
          <p:cNvPr id="3" name="Slide Number Placeholder 2"/>
          <p:cNvSpPr>
            <a:spLocks noGrp="1"/>
          </p:cNvSpPr>
          <p:nvPr>
            <p:ph type="sldNum" sz="quarter" idx="12"/>
          </p:nvPr>
        </p:nvSpPr>
        <p:spPr/>
        <p:txBody>
          <a:bodyPr/>
          <a:lstStyle/>
          <a:p>
            <a:fld id="{833A53FD-0733-4623-885E-DE835270CEE8}" type="slidenum">
              <a:rPr lang="en-US" smtClean="0"/>
              <a:pPr/>
              <a:t>4</a:t>
            </a:fld>
            <a:endParaRPr lang="en-US"/>
          </a:p>
        </p:txBody>
      </p:sp>
    </p:spTree>
    <p:extLst>
      <p:ext uri="{BB962C8B-B14F-4D97-AF65-F5344CB8AC3E}">
        <p14:creationId xmlns:p14="http://schemas.microsoft.com/office/powerpoint/2010/main" val="298945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8675-A159-0A26-F6CF-AB31074241F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PROBLEM STATEMENTS</a:t>
            </a:r>
          </a:p>
        </p:txBody>
      </p:sp>
      <p:sp>
        <p:nvSpPr>
          <p:cNvPr id="3" name="Content Placeholder 2">
            <a:extLst>
              <a:ext uri="{FF2B5EF4-FFF2-40B4-BE49-F238E27FC236}">
                <a16:creationId xmlns:a16="http://schemas.microsoft.com/office/drawing/2014/main" id="{44FDE659-23C3-7F11-3394-136461CFBDA2}"/>
              </a:ext>
            </a:extLst>
          </p:cNvPr>
          <p:cNvSpPr>
            <a:spLocks noGrp="1"/>
          </p:cNvSpPr>
          <p:nvPr>
            <p:ph idx="1"/>
          </p:nvPr>
        </p:nvSpPr>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Diagnosis of texture in a human vision system is easily feasible but in the machine vision domain and image processing have their own complexity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2400" dirty="0">
                <a:solidFill>
                  <a:srgbClr val="0D0D0D"/>
                </a:solidFill>
                <a:latin typeface="Times New Roman" panose="02020603050405020304" pitchFamily="18" charset="0"/>
                <a:ea typeface="Times New Roman" panose="02020603050405020304" pitchFamily="18" charset="0"/>
              </a:rPr>
              <a:t>Manually</a:t>
            </a:r>
            <a:r>
              <a:rPr lang="en-US" sz="2400" dirty="0">
                <a:solidFill>
                  <a:srgbClr val="0D0D0D"/>
                </a:solidFill>
                <a:effectLst/>
                <a:latin typeface="Times New Roman" panose="02020603050405020304" pitchFamily="18" charset="0"/>
                <a:ea typeface="Times New Roman" panose="02020603050405020304" pitchFamily="18" charset="0"/>
              </a:rPr>
              <a:t> recognizing cloth pattern and color is more complicated and time </a:t>
            </a:r>
            <a:r>
              <a:rPr lang="en-US" sz="2400">
                <a:solidFill>
                  <a:srgbClr val="0D0D0D"/>
                </a:solidFill>
                <a:effectLst/>
                <a:latin typeface="Times New Roman" panose="02020603050405020304" pitchFamily="18" charset="0"/>
                <a:ea typeface="Times New Roman" panose="02020603050405020304" pitchFamily="18" charset="0"/>
              </a:rPr>
              <a:t>consuming for individual </a:t>
            </a:r>
            <a:r>
              <a:rPr lang="en-US" sz="2400" dirty="0">
                <a:solidFill>
                  <a:srgbClr val="0D0D0D"/>
                </a:solidFill>
                <a:effectLst/>
                <a:latin typeface="Times New Roman" panose="02020603050405020304" pitchFamily="18" charset="0"/>
                <a:ea typeface="Times New Roman" panose="02020603050405020304" pitchFamily="18" charset="0"/>
              </a:rPr>
              <a:t>human eyes</a:t>
            </a:r>
            <a:r>
              <a:rPr lang="en-US" sz="2400" dirty="0">
                <a:solidFill>
                  <a:srgbClr val="0D0D0D"/>
                </a:solidFill>
                <a:latin typeface="Times New Roman" panose="02020603050405020304" pitchFamily="18" charset="0"/>
                <a:ea typeface="Times New Roman" panose="02020603050405020304" pitchFamily="18" charset="0"/>
              </a:rPr>
              <a:t>.</a:t>
            </a:r>
          </a:p>
          <a:p>
            <a:pPr>
              <a:lnSpc>
                <a:spcPct val="100000"/>
              </a:lnSpc>
            </a:pPr>
            <a:endParaRPr lang="en-US" sz="2400" dirty="0"/>
          </a:p>
        </p:txBody>
      </p:sp>
      <p:sp>
        <p:nvSpPr>
          <p:cNvPr id="7" name="Date Placeholder 6"/>
          <p:cNvSpPr>
            <a:spLocks noGrp="1"/>
          </p:cNvSpPr>
          <p:nvPr>
            <p:ph type="dt" sz="half" idx="10"/>
          </p:nvPr>
        </p:nvSpPr>
        <p:spPr/>
        <p:txBody>
          <a:bodyPr/>
          <a:lstStyle/>
          <a:p>
            <a:fld id="{CC0FD71B-B733-4B64-B9B1-3DD9BE6CA5B9}" type="datetime1">
              <a:rPr lang="en-US" smtClean="0"/>
              <a:pPr/>
              <a:t>8/16/2023</a:t>
            </a:fld>
            <a:endParaRPr lang="en-US"/>
          </a:p>
        </p:txBody>
      </p:sp>
      <p:sp>
        <p:nvSpPr>
          <p:cNvPr id="4" name="Slide Number Placeholder 3"/>
          <p:cNvSpPr>
            <a:spLocks noGrp="1"/>
          </p:cNvSpPr>
          <p:nvPr>
            <p:ph type="sldNum" sz="quarter" idx="12"/>
          </p:nvPr>
        </p:nvSpPr>
        <p:spPr/>
        <p:txBody>
          <a:bodyPr/>
          <a:lstStyle/>
          <a:p>
            <a:fld id="{833A53FD-0733-4623-885E-DE835270CEE8}" type="slidenum">
              <a:rPr lang="en-US" smtClean="0"/>
              <a:pPr/>
              <a:t>5</a:t>
            </a:fld>
            <a:endParaRPr lang="en-US"/>
          </a:p>
        </p:txBody>
      </p:sp>
    </p:spTree>
    <p:extLst>
      <p:ext uri="{BB962C8B-B14F-4D97-AF65-F5344CB8AC3E}">
        <p14:creationId xmlns:p14="http://schemas.microsoft.com/office/powerpoint/2010/main" val="166078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96D2-14E4-32B3-1C53-0DFE5EBDAC74}"/>
              </a:ext>
            </a:extLst>
          </p:cNvPr>
          <p:cNvSpPr>
            <a:spLocks noGrp="1"/>
          </p:cNvSpPr>
          <p:nvPr>
            <p:ph type="title"/>
          </p:nvPr>
        </p:nvSpPr>
        <p:spPr>
          <a:xfrm>
            <a:off x="862913" y="22920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OBJECTIVES</a:t>
            </a:r>
          </a:p>
        </p:txBody>
      </p:sp>
      <p:sp>
        <p:nvSpPr>
          <p:cNvPr id="3" name="Content Placeholder 2">
            <a:extLst>
              <a:ext uri="{FF2B5EF4-FFF2-40B4-BE49-F238E27FC236}">
                <a16:creationId xmlns:a16="http://schemas.microsoft.com/office/drawing/2014/main" id="{959C1BF9-0592-5838-76A1-99AAC576A09B}"/>
              </a:ext>
            </a:extLst>
          </p:cNvPr>
          <p:cNvSpPr>
            <a:spLocks noGrp="1"/>
          </p:cNvSpPr>
          <p:nvPr>
            <p:ph idx="1"/>
          </p:nvPr>
        </p:nvSpPr>
        <p:spPr>
          <a:xfrm>
            <a:off x="862913" y="1800912"/>
            <a:ext cx="9751541" cy="267223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collect different fabric patterns and defects dataset then train the dataset using Deep Learning Model.</a:t>
            </a:r>
          </a:p>
          <a:p>
            <a:pPr algn="just">
              <a:lnSpc>
                <a:spcPct val="150000"/>
              </a:lnSpc>
            </a:pPr>
            <a:r>
              <a:rPr lang="en-US" sz="2400" dirty="0">
                <a:latin typeface="Times New Roman" panose="02020603050405020304" pitchFamily="18" charset="0"/>
                <a:cs typeface="Times New Roman" panose="02020603050405020304" pitchFamily="18" charset="0"/>
              </a:rPr>
              <a:t>To classify the patterns and defects for given inputs and detect the selected region of colors precisely.</a:t>
            </a:r>
          </a:p>
        </p:txBody>
      </p:sp>
      <p:sp>
        <p:nvSpPr>
          <p:cNvPr id="7" name="Date Placeholder 6"/>
          <p:cNvSpPr>
            <a:spLocks noGrp="1"/>
          </p:cNvSpPr>
          <p:nvPr>
            <p:ph type="dt" sz="half" idx="10"/>
          </p:nvPr>
        </p:nvSpPr>
        <p:spPr/>
        <p:txBody>
          <a:bodyPr/>
          <a:lstStyle/>
          <a:p>
            <a:fld id="{4E76BE89-76E1-4852-A122-599E8AF896D7}" type="datetime1">
              <a:rPr lang="en-US" smtClean="0"/>
              <a:pPr/>
              <a:t>8/16/2023</a:t>
            </a:fld>
            <a:endParaRPr lang="en-US"/>
          </a:p>
        </p:txBody>
      </p:sp>
      <p:sp>
        <p:nvSpPr>
          <p:cNvPr id="4" name="Slide Number Placeholder 3"/>
          <p:cNvSpPr>
            <a:spLocks noGrp="1"/>
          </p:cNvSpPr>
          <p:nvPr>
            <p:ph type="sldNum" sz="quarter" idx="12"/>
          </p:nvPr>
        </p:nvSpPr>
        <p:spPr/>
        <p:txBody>
          <a:bodyPr/>
          <a:lstStyle/>
          <a:p>
            <a:fld id="{833A53FD-0733-4623-885E-DE835270CEE8}" type="slidenum">
              <a:rPr lang="en-US" smtClean="0"/>
              <a:pPr/>
              <a:t>6</a:t>
            </a:fld>
            <a:endParaRPr lang="en-US"/>
          </a:p>
        </p:txBody>
      </p:sp>
    </p:spTree>
    <p:extLst>
      <p:ext uri="{BB962C8B-B14F-4D97-AF65-F5344CB8AC3E}">
        <p14:creationId xmlns:p14="http://schemas.microsoft.com/office/powerpoint/2010/main" val="244796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2DA1-DB34-94BC-342C-2195474EF17B}"/>
              </a:ext>
            </a:extLst>
          </p:cNvPr>
          <p:cNvSpPr>
            <a:spLocks noGrp="1"/>
          </p:cNvSpPr>
          <p:nvPr>
            <p:ph type="title"/>
          </p:nvPr>
        </p:nvSpPr>
        <p:spPr>
          <a:xfrm>
            <a:off x="838200" y="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295E0909-05F2-9C1A-681E-0DD0252BF686}"/>
              </a:ext>
            </a:extLst>
          </p:cNvPr>
          <p:cNvSpPr>
            <a:spLocks noGrp="1"/>
          </p:cNvSpPr>
          <p:nvPr>
            <p:ph idx="1"/>
          </p:nvPr>
        </p:nvSpPr>
        <p:spPr>
          <a:xfrm>
            <a:off x="838200" y="1253331"/>
            <a:ext cx="10515600" cy="4351338"/>
          </a:xfrm>
        </p:spPr>
        <p:txBody>
          <a:bodyPr>
            <a:no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 Machine </a:t>
            </a:r>
            <a:r>
              <a:rPr lang="en-US" sz="2400" dirty="0">
                <a:solidFill>
                  <a:srgbClr val="000000"/>
                </a:solidFill>
                <a:latin typeface="Times New Roman" panose="02020603050405020304" pitchFamily="18" charset="0"/>
                <a:cs typeface="Times New Roman" panose="02020603050405020304" pitchFamily="18" charset="0"/>
              </a:rPr>
              <a:t>L</a:t>
            </a:r>
            <a:r>
              <a:rPr lang="en-US" sz="2400" b="0" i="0" dirty="0">
                <a:solidFill>
                  <a:srgbClr val="000000"/>
                </a:solidFill>
                <a:effectLst/>
                <a:latin typeface="Times New Roman" panose="02020603050405020304" pitchFamily="18" charset="0"/>
                <a:cs typeface="Times New Roman" panose="02020603050405020304" pitchFamily="18" charset="0"/>
              </a:rPr>
              <a:t>earning (ML) is the area of computational science that focuses on analyzing and interpreting patterns and structures in data to enable learning, reasoning, and decision making outside of human interaction. </a:t>
            </a:r>
          </a:p>
          <a:p>
            <a:pPr algn="just">
              <a:lnSpc>
                <a:spcPct val="150000"/>
              </a:lnSpc>
            </a:pPr>
            <a:r>
              <a:rPr lang="en-IN" sz="2400" dirty="0">
                <a:latin typeface="Times New Roman" panose="02020603050405020304" pitchFamily="18" charset="0"/>
                <a:ea typeface="Calibri" panose="020F0502020204030204" pitchFamily="34" charset="0"/>
              </a:rPr>
              <a:t>A</a:t>
            </a:r>
            <a:r>
              <a:rPr lang="en-IN" sz="2400" dirty="0">
                <a:effectLst/>
                <a:latin typeface="Times New Roman" panose="02020603050405020304" pitchFamily="18" charset="0"/>
                <a:ea typeface="Calibri" panose="020F0502020204030204" pitchFamily="34" charset="0"/>
              </a:rPr>
              <a:t>pproaches based on early machine learning algorithms directly depend on hand crafted features, which are time-consuming and error-prone processes. Hence, an automated system is needed for classification of woven fabric to improve productivity.</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554620D6-B61C-4106-9B0F-2FE4AD74F4C6}" type="datetime1">
              <a:rPr lang="en-US" smtClean="0"/>
              <a:pPr/>
              <a:t>8/16/2023</a:t>
            </a:fld>
            <a:endParaRPr lang="en-US"/>
          </a:p>
        </p:txBody>
      </p:sp>
      <p:sp>
        <p:nvSpPr>
          <p:cNvPr id="4" name="Slide Number Placeholder 3"/>
          <p:cNvSpPr>
            <a:spLocks noGrp="1"/>
          </p:cNvSpPr>
          <p:nvPr>
            <p:ph type="sldNum" sz="quarter" idx="12"/>
          </p:nvPr>
        </p:nvSpPr>
        <p:spPr/>
        <p:txBody>
          <a:bodyPr/>
          <a:lstStyle/>
          <a:p>
            <a:fld id="{833A53FD-0733-4623-885E-DE835270CEE8}" type="slidenum">
              <a:rPr lang="en-US" smtClean="0"/>
              <a:pPr/>
              <a:t>7</a:t>
            </a:fld>
            <a:endParaRPr lang="en-US"/>
          </a:p>
        </p:txBody>
      </p:sp>
    </p:spTree>
    <p:extLst>
      <p:ext uri="{BB962C8B-B14F-4D97-AF65-F5344CB8AC3E}">
        <p14:creationId xmlns:p14="http://schemas.microsoft.com/office/powerpoint/2010/main" val="79341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7775-9183-4B17-4D35-830F2B3151F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                                           PROPOSED</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6986B723-566F-77A7-D0B7-0B8F5FE3691D}"/>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It is implemented using Deep Learning Convolution Neural Network algorithm to train and classify the fabric patterns and defects.</a:t>
            </a:r>
          </a:p>
          <a:p>
            <a:pPr algn="just">
              <a:lnSpc>
                <a:spcPct val="150000"/>
              </a:lnSpc>
            </a:pPr>
            <a:r>
              <a:rPr lang="en-US" sz="2400" dirty="0">
                <a:latin typeface="Times New Roman" panose="02020603050405020304" pitchFamily="18" charset="0"/>
                <a:cs typeface="Times New Roman" panose="02020603050405020304" pitchFamily="18" charset="0"/>
              </a:rPr>
              <a:t>It uses OpenCV frame work with RGB color pallet dataset to detect the fabric colors precisely. </a:t>
            </a:r>
          </a:p>
        </p:txBody>
      </p:sp>
      <p:sp>
        <p:nvSpPr>
          <p:cNvPr id="7" name="Date Placeholder 6"/>
          <p:cNvSpPr>
            <a:spLocks noGrp="1"/>
          </p:cNvSpPr>
          <p:nvPr>
            <p:ph type="dt" sz="half" idx="10"/>
          </p:nvPr>
        </p:nvSpPr>
        <p:spPr/>
        <p:txBody>
          <a:bodyPr/>
          <a:lstStyle/>
          <a:p>
            <a:fld id="{F7F4D3B0-B894-4FD5-942E-FE4053F2469C}" type="datetime1">
              <a:rPr lang="en-US" smtClean="0"/>
              <a:pPr/>
              <a:t>8/16/2023</a:t>
            </a:fld>
            <a:endParaRPr lang="en-US"/>
          </a:p>
        </p:txBody>
      </p:sp>
      <p:sp>
        <p:nvSpPr>
          <p:cNvPr id="4" name="Slide Number Placeholder 3"/>
          <p:cNvSpPr>
            <a:spLocks noGrp="1"/>
          </p:cNvSpPr>
          <p:nvPr>
            <p:ph type="sldNum" sz="quarter" idx="12"/>
          </p:nvPr>
        </p:nvSpPr>
        <p:spPr/>
        <p:txBody>
          <a:bodyPr/>
          <a:lstStyle/>
          <a:p>
            <a:fld id="{833A53FD-0733-4623-885E-DE835270CEE8}" type="slidenum">
              <a:rPr lang="en-US" smtClean="0"/>
              <a:pPr/>
              <a:t>8</a:t>
            </a:fld>
            <a:endParaRPr lang="en-US"/>
          </a:p>
        </p:txBody>
      </p:sp>
    </p:spTree>
    <p:extLst>
      <p:ext uri="{BB962C8B-B14F-4D97-AF65-F5344CB8AC3E}">
        <p14:creationId xmlns:p14="http://schemas.microsoft.com/office/powerpoint/2010/main" val="120129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8C7B-7447-46C6-8CA9-DCFC5F59FDCE}"/>
              </a:ext>
            </a:extLst>
          </p:cNvPr>
          <p:cNvSpPr>
            <a:spLocks noGrp="1"/>
          </p:cNvSpPr>
          <p:nvPr>
            <p:ph type="title"/>
          </p:nvPr>
        </p:nvSpPr>
        <p:spPr>
          <a:xfrm>
            <a:off x="1237814" y="0"/>
            <a:ext cx="10515600" cy="1690688"/>
          </a:xfrm>
        </p:spPr>
        <p:txBody>
          <a:bodyPr>
            <a:normAutofit/>
          </a:bodyPr>
          <a:lstStyle/>
          <a:p>
            <a:r>
              <a:rPr lang="en-US" sz="2400" b="1" dirty="0">
                <a:latin typeface="Times New Roman" panose="02020603050405020304" pitchFamily="18" charset="0"/>
                <a:cs typeface="Times New Roman" panose="02020603050405020304" pitchFamily="18" charset="0"/>
              </a:rPr>
              <a:t>                                              BLOCK DIAGRAM</a:t>
            </a:r>
          </a:p>
        </p:txBody>
      </p:sp>
      <p:sp>
        <p:nvSpPr>
          <p:cNvPr id="7" name="Date Placeholder 6"/>
          <p:cNvSpPr>
            <a:spLocks noGrp="1"/>
          </p:cNvSpPr>
          <p:nvPr>
            <p:ph type="dt" sz="half" idx="10"/>
          </p:nvPr>
        </p:nvSpPr>
        <p:spPr/>
        <p:txBody>
          <a:bodyPr/>
          <a:lstStyle/>
          <a:p>
            <a:fld id="{45BDDC9E-0555-40D9-A737-C1EBBC16B684}" type="datetime1">
              <a:rPr lang="en-US" smtClean="0"/>
              <a:pPr/>
              <a:t>8/16/2023</a:t>
            </a:fld>
            <a:endParaRPr lang="en-US"/>
          </a:p>
        </p:txBody>
      </p:sp>
      <p:sp>
        <p:nvSpPr>
          <p:cNvPr id="3" name="Slide Number Placeholder 2"/>
          <p:cNvSpPr>
            <a:spLocks noGrp="1"/>
          </p:cNvSpPr>
          <p:nvPr>
            <p:ph type="sldNum" sz="quarter" idx="12"/>
          </p:nvPr>
        </p:nvSpPr>
        <p:spPr/>
        <p:txBody>
          <a:bodyPr/>
          <a:lstStyle/>
          <a:p>
            <a:fld id="{833A53FD-0733-4623-885E-DE835270CEE8}" type="slidenum">
              <a:rPr lang="en-US" smtClean="0"/>
              <a:pPr/>
              <a:t>9</a:t>
            </a:fld>
            <a:endParaRPr lang="en-US"/>
          </a:p>
        </p:txBody>
      </p:sp>
      <p:sp>
        <p:nvSpPr>
          <p:cNvPr id="6" name="Flowchart: Process 5">
            <a:extLst>
              <a:ext uri="{FF2B5EF4-FFF2-40B4-BE49-F238E27FC236}">
                <a16:creationId xmlns:a16="http://schemas.microsoft.com/office/drawing/2014/main" id="{3C588ED8-009C-E2EC-78B1-B5036F41A65A}"/>
              </a:ext>
            </a:extLst>
          </p:cNvPr>
          <p:cNvSpPr/>
          <p:nvPr/>
        </p:nvSpPr>
        <p:spPr>
          <a:xfrm>
            <a:off x="1098961" y="2049398"/>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endParaRPr lang="en-IN" dirty="0"/>
          </a:p>
          <a:p>
            <a:pPr algn="ctr"/>
            <a:r>
              <a:rPr lang="en-US" dirty="0"/>
              <a:t>DATASET</a:t>
            </a:r>
            <a:endParaRPr lang="en-IN" dirty="0"/>
          </a:p>
          <a:p>
            <a:pPr algn="ctr"/>
            <a:endParaRPr lang="en-IN" dirty="0"/>
          </a:p>
        </p:txBody>
      </p:sp>
      <p:sp>
        <p:nvSpPr>
          <p:cNvPr id="8" name="Flowchart: Process 7">
            <a:extLst>
              <a:ext uri="{FF2B5EF4-FFF2-40B4-BE49-F238E27FC236}">
                <a16:creationId xmlns:a16="http://schemas.microsoft.com/office/drawing/2014/main" id="{DAA0691E-2DFA-35D6-DCEE-2DE36CAB885F}"/>
              </a:ext>
            </a:extLst>
          </p:cNvPr>
          <p:cNvSpPr/>
          <p:nvPr/>
        </p:nvSpPr>
        <p:spPr>
          <a:xfrm>
            <a:off x="3849757" y="209384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Process 9">
            <a:extLst>
              <a:ext uri="{FF2B5EF4-FFF2-40B4-BE49-F238E27FC236}">
                <a16:creationId xmlns:a16="http://schemas.microsoft.com/office/drawing/2014/main" id="{955A3FF6-9089-760C-7858-9EBCB8FE60C4}"/>
              </a:ext>
            </a:extLst>
          </p:cNvPr>
          <p:cNvSpPr/>
          <p:nvPr/>
        </p:nvSpPr>
        <p:spPr>
          <a:xfrm>
            <a:off x="6649278" y="209384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Process 10">
            <a:extLst>
              <a:ext uri="{FF2B5EF4-FFF2-40B4-BE49-F238E27FC236}">
                <a16:creationId xmlns:a16="http://schemas.microsoft.com/office/drawing/2014/main" id="{6A5D51BC-EFAD-5A97-84B0-484EE9919EAC}"/>
              </a:ext>
            </a:extLst>
          </p:cNvPr>
          <p:cNvSpPr/>
          <p:nvPr/>
        </p:nvSpPr>
        <p:spPr>
          <a:xfrm>
            <a:off x="9375913" y="209384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1C9D3107-4215-5A0F-672F-6EE3AB1A00F6}"/>
              </a:ext>
            </a:extLst>
          </p:cNvPr>
          <p:cNvSpPr/>
          <p:nvPr/>
        </p:nvSpPr>
        <p:spPr>
          <a:xfrm>
            <a:off x="9375913" y="414464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41684D39-7B7E-AD03-DACA-198AD1808CC9}"/>
              </a:ext>
            </a:extLst>
          </p:cNvPr>
          <p:cNvSpPr/>
          <p:nvPr/>
        </p:nvSpPr>
        <p:spPr>
          <a:xfrm>
            <a:off x="1086679" y="4076527"/>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Flowchart: Process 13">
            <a:extLst>
              <a:ext uri="{FF2B5EF4-FFF2-40B4-BE49-F238E27FC236}">
                <a16:creationId xmlns:a16="http://schemas.microsoft.com/office/drawing/2014/main" id="{2482EEDF-580A-514E-1C6E-C40193BCE65A}"/>
              </a:ext>
            </a:extLst>
          </p:cNvPr>
          <p:cNvSpPr/>
          <p:nvPr/>
        </p:nvSpPr>
        <p:spPr>
          <a:xfrm>
            <a:off x="3824710" y="4098959"/>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Process 14">
            <a:extLst>
              <a:ext uri="{FF2B5EF4-FFF2-40B4-BE49-F238E27FC236}">
                <a16:creationId xmlns:a16="http://schemas.microsoft.com/office/drawing/2014/main" id="{0AB5CD0C-5838-0CC9-5458-616EC67367E0}"/>
              </a:ext>
            </a:extLst>
          </p:cNvPr>
          <p:cNvSpPr/>
          <p:nvPr/>
        </p:nvSpPr>
        <p:spPr>
          <a:xfrm>
            <a:off x="6632713" y="411069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6E1C6514-DFA5-7A9F-4B94-4EA8E5E3EDDB}"/>
              </a:ext>
            </a:extLst>
          </p:cNvPr>
          <p:cNvSpPr txBox="1"/>
          <p:nvPr/>
        </p:nvSpPr>
        <p:spPr>
          <a:xfrm>
            <a:off x="1571069" y="2318231"/>
            <a:ext cx="103366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DATASET</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E56E151-A450-E9B0-585F-C0B228180F63}"/>
              </a:ext>
            </a:extLst>
          </p:cNvPr>
          <p:cNvSpPr txBox="1"/>
          <p:nvPr/>
        </p:nvSpPr>
        <p:spPr>
          <a:xfrm>
            <a:off x="3813313" y="2158228"/>
            <a:ext cx="2050774" cy="800219"/>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DATA PREPROCESSING</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77FD4940-337C-3F23-9185-902EA4CD8C8A}"/>
              </a:ext>
            </a:extLst>
          </p:cNvPr>
          <p:cNvSpPr txBox="1"/>
          <p:nvPr/>
        </p:nvSpPr>
        <p:spPr>
          <a:xfrm>
            <a:off x="6917635" y="2318231"/>
            <a:ext cx="1660805"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CONVOLUTION LAYERS</a:t>
            </a:r>
            <a:endParaRPr lang="en-IN"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29D4EE1-9705-ACB3-AFD9-3B66D4BC27E5}"/>
              </a:ext>
            </a:extLst>
          </p:cNvPr>
          <p:cNvSpPr txBox="1"/>
          <p:nvPr/>
        </p:nvSpPr>
        <p:spPr>
          <a:xfrm>
            <a:off x="9937959" y="2266605"/>
            <a:ext cx="136594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HIDDEN LAYERS</a:t>
            </a:r>
            <a:endParaRPr lang="en-IN" sz="1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06AD7D-9ABD-40DE-A28C-E7B42E759788}"/>
              </a:ext>
            </a:extLst>
          </p:cNvPr>
          <p:cNvSpPr txBox="1"/>
          <p:nvPr/>
        </p:nvSpPr>
        <p:spPr>
          <a:xfrm>
            <a:off x="1881809" y="4580731"/>
            <a:ext cx="1075651" cy="369332"/>
          </a:xfrm>
          <a:prstGeom prst="rect">
            <a:avLst/>
          </a:prstGeom>
          <a:noFill/>
        </p:spPr>
        <p:txBody>
          <a:bodyPr wrap="square" rtlCol="0">
            <a:spAutoFit/>
          </a:bodyPr>
          <a:lstStyle/>
          <a:p>
            <a:endParaRPr lang="en-IN" dirty="0"/>
          </a:p>
        </p:txBody>
      </p:sp>
      <p:sp>
        <p:nvSpPr>
          <p:cNvPr id="25" name="TextBox 24">
            <a:extLst>
              <a:ext uri="{FF2B5EF4-FFF2-40B4-BE49-F238E27FC236}">
                <a16:creationId xmlns:a16="http://schemas.microsoft.com/office/drawing/2014/main" id="{59DDD921-1131-4851-2F36-8B19C70E66C4}"/>
              </a:ext>
            </a:extLst>
          </p:cNvPr>
          <p:cNvSpPr txBox="1"/>
          <p:nvPr/>
        </p:nvSpPr>
        <p:spPr>
          <a:xfrm>
            <a:off x="1268294" y="4345935"/>
            <a:ext cx="1600603"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INPUT IMAGE</a:t>
            </a:r>
            <a:endParaRPr lang="en-IN" sz="1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4C71336-7675-F0E2-B74C-2AA77D0AAFE5}"/>
              </a:ext>
            </a:extLst>
          </p:cNvPr>
          <p:cNvSpPr txBox="1"/>
          <p:nvPr/>
        </p:nvSpPr>
        <p:spPr>
          <a:xfrm>
            <a:off x="4000500" y="4364708"/>
            <a:ext cx="167640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TESTING MODE SELECTION</a:t>
            </a:r>
            <a:endParaRPr lang="en-IN" sz="1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7B55099-ED6E-A156-D5D2-3B8C993DB24D}"/>
              </a:ext>
            </a:extLst>
          </p:cNvPr>
          <p:cNvSpPr txBox="1"/>
          <p:nvPr/>
        </p:nvSpPr>
        <p:spPr>
          <a:xfrm>
            <a:off x="6697319" y="4226208"/>
            <a:ext cx="1977886"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IDENTIFYING DEFECTS/PATTERNS/COLORS</a:t>
            </a:r>
            <a:endParaRPr lang="en-IN" sz="1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F2200A1-FD68-78DB-A2F6-56BDC8ADC3A7}"/>
              </a:ext>
            </a:extLst>
          </p:cNvPr>
          <p:cNvSpPr txBox="1"/>
          <p:nvPr/>
        </p:nvSpPr>
        <p:spPr>
          <a:xfrm>
            <a:off x="9622215" y="4441652"/>
            <a:ext cx="1602376"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MODEL FILE</a:t>
            </a:r>
            <a:endParaRPr lang="en-IN" sz="1400" dirty="0">
              <a:latin typeface="Times New Roman" panose="02020603050405020304" pitchFamily="18" charset="0"/>
              <a:cs typeface="Times New Roman" panose="02020603050405020304" pitchFamily="18" charset="0"/>
            </a:endParaRPr>
          </a:p>
        </p:txBody>
      </p:sp>
      <p:sp>
        <p:nvSpPr>
          <p:cNvPr id="29" name="Flowchart: Process 28">
            <a:extLst>
              <a:ext uri="{FF2B5EF4-FFF2-40B4-BE49-F238E27FC236}">
                <a16:creationId xmlns:a16="http://schemas.microsoft.com/office/drawing/2014/main" id="{BC0496B5-D8BD-2074-A9CE-35D69921D818}"/>
              </a:ext>
            </a:extLst>
          </p:cNvPr>
          <p:cNvSpPr/>
          <p:nvPr/>
        </p:nvSpPr>
        <p:spPr>
          <a:xfrm>
            <a:off x="9351396" y="5557533"/>
            <a:ext cx="1977887" cy="874644"/>
          </a:xfrm>
          <a:prstGeom prst="flowChartProcess">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DBA0D0D2-1518-415F-1C59-C47939E6067C}"/>
              </a:ext>
            </a:extLst>
          </p:cNvPr>
          <p:cNvSpPr txBox="1"/>
          <p:nvPr/>
        </p:nvSpPr>
        <p:spPr>
          <a:xfrm>
            <a:off x="9637455" y="5633733"/>
            <a:ext cx="1606826"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CLASSIFIED OUTPUT OF FABRIC</a:t>
            </a:r>
            <a:endParaRPr lang="en-IN" sz="1400"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AD2E8ABF-B0A3-58F9-263F-EADB437BABDA}"/>
              </a:ext>
            </a:extLst>
          </p:cNvPr>
          <p:cNvCxnSpPr/>
          <p:nvPr/>
        </p:nvCxnSpPr>
        <p:spPr>
          <a:xfrm flipV="1">
            <a:off x="3092088" y="2502599"/>
            <a:ext cx="772909" cy="14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42318AF-AE4E-6037-CB39-92340385114F}"/>
              </a:ext>
            </a:extLst>
          </p:cNvPr>
          <p:cNvCxnSpPr/>
          <p:nvPr/>
        </p:nvCxnSpPr>
        <p:spPr>
          <a:xfrm flipV="1">
            <a:off x="5876369" y="2538517"/>
            <a:ext cx="772909" cy="1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D873051-C0A6-BD80-CAE7-725551BC86B5}"/>
              </a:ext>
            </a:extLst>
          </p:cNvPr>
          <p:cNvCxnSpPr/>
          <p:nvPr/>
        </p:nvCxnSpPr>
        <p:spPr>
          <a:xfrm flipV="1">
            <a:off x="8639447" y="2545817"/>
            <a:ext cx="772909" cy="1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71DF2CE-A007-A058-0FEF-354B413C3705}"/>
              </a:ext>
            </a:extLst>
          </p:cNvPr>
          <p:cNvCxnSpPr/>
          <p:nvPr/>
        </p:nvCxnSpPr>
        <p:spPr>
          <a:xfrm flipV="1">
            <a:off x="3066709" y="4513849"/>
            <a:ext cx="772909" cy="1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A43AC4A-CE2D-C3B2-DC3F-EB90FD36299A}"/>
              </a:ext>
            </a:extLst>
          </p:cNvPr>
          <p:cNvCxnSpPr/>
          <p:nvPr/>
        </p:nvCxnSpPr>
        <p:spPr>
          <a:xfrm flipV="1">
            <a:off x="5857319" y="4506548"/>
            <a:ext cx="772909" cy="1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AF7C881-247F-FA44-186C-A439B29ACEDB}"/>
              </a:ext>
            </a:extLst>
          </p:cNvPr>
          <p:cNvCxnSpPr/>
          <p:nvPr/>
        </p:nvCxnSpPr>
        <p:spPr>
          <a:xfrm flipV="1">
            <a:off x="8601347" y="4553287"/>
            <a:ext cx="772909" cy="1460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5900ECC-1FB9-92C8-8133-44DF5CFBBB76}"/>
              </a:ext>
            </a:extLst>
          </p:cNvPr>
          <p:cNvCxnSpPr>
            <a:cxnSpLocks/>
            <a:stCxn id="11" idx="2"/>
            <a:endCxn id="12" idx="0"/>
          </p:cNvCxnSpPr>
          <p:nvPr/>
        </p:nvCxnSpPr>
        <p:spPr>
          <a:xfrm>
            <a:off x="10364857" y="2968487"/>
            <a:ext cx="0" cy="117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6A904E-44C9-64FB-7A78-D1EFBC5BEA17}"/>
              </a:ext>
            </a:extLst>
          </p:cNvPr>
          <p:cNvCxnSpPr>
            <a:cxnSpLocks/>
            <a:stCxn id="12" idx="2"/>
          </p:cNvCxnSpPr>
          <p:nvPr/>
        </p:nvCxnSpPr>
        <p:spPr>
          <a:xfrm rot="16200000" flipH="1">
            <a:off x="10099992" y="5284151"/>
            <a:ext cx="543313" cy="13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563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1741</Words>
  <Application>Microsoft Office PowerPoint</Application>
  <PresentationFormat>Widescreen</PresentationFormat>
  <Paragraphs>251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                                                 OVERVIEW</vt:lpstr>
      <vt:lpstr>                                          LITERATURE SURVEY</vt:lpstr>
      <vt:lpstr>                                        LITERATURE SURVEY(CONTD…)</vt:lpstr>
      <vt:lpstr>                                       PROBLEM STATEMENTS</vt:lpstr>
      <vt:lpstr>                                                OBJECTIVES</vt:lpstr>
      <vt:lpstr>                                                INTRODUCTION</vt:lpstr>
      <vt:lpstr>                                           PROPOSED SYSTEM</vt:lpstr>
      <vt:lpstr>                                              BLOCK DIAGRAM</vt:lpstr>
      <vt:lpstr>PowerPoint Presentation</vt:lpstr>
      <vt:lpstr>                                                 METHODOLOGY</vt:lpstr>
      <vt:lpstr>MODULE DESCRIPTION  </vt:lpstr>
      <vt:lpstr>Pre processed image after using enhancing techniques</vt:lpstr>
      <vt:lpstr>MODULE DESCRIPTION (CONTD…)  </vt:lpstr>
      <vt:lpstr>                                       MODULE DESCRIPTION(CONTD…)</vt:lpstr>
      <vt:lpstr>MODULE DESCRIPTION(CONTD…)</vt:lpstr>
      <vt:lpstr>MODULE DESCRIPTION(CONTD…)</vt:lpstr>
      <vt:lpstr>TESTING SELECTION OF DEFECT</vt:lpstr>
      <vt:lpstr>TESTING RESULT OF PATTERN AND COLOR</vt:lpstr>
      <vt:lpstr>                                                  CONCLUSION</vt:lpstr>
      <vt:lpstr>                                                       REFERENCES</vt:lpstr>
      <vt:lpstr>                                                  REFERENCES(CONTD….)</vt:lpstr>
      <vt:lpstr>                                               REFERENCES(CONTD…)</vt:lpstr>
      <vt:lpstr> REFERENCES(CONTD…)</vt:lpstr>
      <vt:lpstr>     PUBLICATIONS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BASED TWO WAY SIGN LANGUAGE SYSTEM FOR VISUALLY IMPAIRED PEOPLE</dc:title>
  <dc:creator>ARUL</dc:creator>
  <cp:lastModifiedBy>Dell</cp:lastModifiedBy>
  <cp:revision>212</cp:revision>
  <dcterms:created xsi:type="dcterms:W3CDTF">2022-10-07T02:34:15Z</dcterms:created>
  <dcterms:modified xsi:type="dcterms:W3CDTF">2023-08-16T08:13:43Z</dcterms:modified>
</cp:coreProperties>
</file>