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5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DC520DE-AFC4-4E0B-B273-E516285CEBAC}" type="datetimeFigureOut">
              <a:rPr lang="en-US" smtClean="0"/>
              <a:t>7/8/2020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B7B5715-62A7-45C6-A2C3-220AB2E7FA3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C520DE-AFC4-4E0B-B273-E516285CEBAC}"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B5715-62A7-45C6-A2C3-220AB2E7FA3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C520DE-AFC4-4E0B-B273-E516285CEBAC}"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B5715-62A7-45C6-A2C3-220AB2E7FA3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DC520DE-AFC4-4E0B-B273-E516285CEBAC}" type="datetimeFigureOut">
              <a:rPr lang="en-US" smtClean="0"/>
              <a:t>7/8/2020</a:t>
            </a:fld>
            <a:endParaRPr lang="en-US"/>
          </a:p>
        </p:txBody>
      </p:sp>
      <p:sp>
        <p:nvSpPr>
          <p:cNvPr id="9" name="Slide Number Placeholder 8"/>
          <p:cNvSpPr>
            <a:spLocks noGrp="1"/>
          </p:cNvSpPr>
          <p:nvPr>
            <p:ph type="sldNum" sz="quarter" idx="15"/>
          </p:nvPr>
        </p:nvSpPr>
        <p:spPr/>
        <p:txBody>
          <a:bodyPr rtlCol="0"/>
          <a:lstStyle/>
          <a:p>
            <a:fld id="{5B7B5715-62A7-45C6-A2C3-220AB2E7FA34}"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DC520DE-AFC4-4E0B-B273-E516285CEBAC}" type="datetimeFigureOut">
              <a:rPr lang="en-US" smtClean="0"/>
              <a:t>7/8/2020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B7B5715-62A7-45C6-A2C3-220AB2E7FA3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DC520DE-AFC4-4E0B-B273-E516285CEBAC}"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7B5715-62A7-45C6-A2C3-220AB2E7FA34}"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DC520DE-AFC4-4E0B-B273-E516285CEBAC}" type="datetimeFigureOut">
              <a:rPr lang="en-US" smtClean="0"/>
              <a:t>7/8/2020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7B5715-62A7-45C6-A2C3-220AB2E7FA34}"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DC520DE-AFC4-4E0B-B273-E516285CEBAC}" type="datetimeFigureOut">
              <a:rPr lang="en-US" smtClean="0"/>
              <a:t>7/8/2020</a:t>
            </a:fld>
            <a:endParaRPr lang="en-US"/>
          </a:p>
        </p:txBody>
      </p:sp>
      <p:sp>
        <p:nvSpPr>
          <p:cNvPr id="7" name="Slide Number Placeholder 6"/>
          <p:cNvSpPr>
            <a:spLocks noGrp="1"/>
          </p:cNvSpPr>
          <p:nvPr>
            <p:ph type="sldNum" sz="quarter" idx="11"/>
          </p:nvPr>
        </p:nvSpPr>
        <p:spPr/>
        <p:txBody>
          <a:bodyPr rtlCol="0"/>
          <a:lstStyle/>
          <a:p>
            <a:fld id="{5B7B5715-62A7-45C6-A2C3-220AB2E7FA34}"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C520DE-AFC4-4E0B-B273-E516285CEBAC}" type="datetimeFigureOut">
              <a:rPr lang="en-US" smtClean="0"/>
              <a:t>7/8/2020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7B5715-62A7-45C6-A2C3-220AB2E7FA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DC520DE-AFC4-4E0B-B273-E516285CEBAC}" type="datetimeFigureOut">
              <a:rPr lang="en-US" smtClean="0"/>
              <a:t>7/8/2020</a:t>
            </a:fld>
            <a:endParaRPr lang="en-US"/>
          </a:p>
        </p:txBody>
      </p:sp>
      <p:sp>
        <p:nvSpPr>
          <p:cNvPr id="22" name="Slide Number Placeholder 21"/>
          <p:cNvSpPr>
            <a:spLocks noGrp="1"/>
          </p:cNvSpPr>
          <p:nvPr>
            <p:ph type="sldNum" sz="quarter" idx="15"/>
          </p:nvPr>
        </p:nvSpPr>
        <p:spPr/>
        <p:txBody>
          <a:bodyPr rtlCol="0"/>
          <a:lstStyle/>
          <a:p>
            <a:fld id="{5B7B5715-62A7-45C6-A2C3-220AB2E7FA34}"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DC520DE-AFC4-4E0B-B273-E516285CEBAC}" type="datetimeFigureOut">
              <a:rPr lang="en-US" smtClean="0"/>
              <a:t>7/8/2020</a:t>
            </a:fld>
            <a:endParaRPr lang="en-US"/>
          </a:p>
        </p:txBody>
      </p:sp>
      <p:sp>
        <p:nvSpPr>
          <p:cNvPr id="18" name="Slide Number Placeholder 17"/>
          <p:cNvSpPr>
            <a:spLocks noGrp="1"/>
          </p:cNvSpPr>
          <p:nvPr>
            <p:ph type="sldNum" sz="quarter" idx="11"/>
          </p:nvPr>
        </p:nvSpPr>
        <p:spPr/>
        <p:txBody>
          <a:bodyPr rtlCol="0"/>
          <a:lstStyle/>
          <a:p>
            <a:fld id="{5B7B5715-62A7-45C6-A2C3-220AB2E7FA34}"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DC520DE-AFC4-4E0B-B273-E516285CEBAC}" type="datetimeFigureOut">
              <a:rPr lang="en-US" smtClean="0"/>
              <a:t>7/8/2020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B7B5715-62A7-45C6-A2C3-220AB2E7FA3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latin typeface="Times New Roman" pitchFamily="18" charset="0"/>
                <a:cs typeface="Times New Roman" pitchFamily="18" charset="0"/>
              </a:rPr>
              <a:t>  </a:t>
            </a:r>
            <a:r>
              <a:rPr lang="en-US" sz="7300" dirty="0" smtClean="0">
                <a:latin typeface="Times New Roman" pitchFamily="18" charset="0"/>
                <a:cs typeface="Times New Roman" pitchFamily="18" charset="0"/>
              </a:rPr>
              <a:t>PCA </a:t>
            </a:r>
            <a:r>
              <a:rPr lang="en-US" sz="7300" smtClean="0">
                <a:latin typeface="Times New Roman" pitchFamily="18" charset="0"/>
                <a:cs typeface="Times New Roman" pitchFamily="18" charset="0"/>
              </a:rPr>
              <a:t>WITH RFR</a:t>
            </a:r>
            <a:endParaRPr lang="en-US" sz="73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Feature Extraction</a:t>
            </a:r>
          </a:p>
          <a:p>
            <a:pPr marL="514350" indent="-514350">
              <a:buFont typeface="+mj-lt"/>
              <a:buAutoNum type="arabicPeriod"/>
            </a:pPr>
            <a:r>
              <a:rPr lang="en-US" dirty="0" smtClean="0"/>
              <a:t>Model </a:t>
            </a:r>
            <a:r>
              <a:rPr lang="en-US" dirty="0" err="1" smtClean="0"/>
              <a:t>Transfrom</a:t>
            </a:r>
            <a:endParaRPr lang="en-US" dirty="0" smtClean="0"/>
          </a:p>
          <a:p>
            <a:pPr marL="514350" indent="-514350">
              <a:buFont typeface="+mj-lt"/>
              <a:buAutoNum type="arabicPeriod"/>
            </a:pPr>
            <a:r>
              <a:rPr lang="en-US" dirty="0" smtClean="0"/>
              <a:t>Import Model</a:t>
            </a:r>
          </a:p>
          <a:p>
            <a:pPr marL="514350" indent="-514350">
              <a:buFont typeface="+mj-lt"/>
              <a:buAutoNum type="arabicPeriod"/>
            </a:pPr>
            <a:r>
              <a:rPr lang="en-US" dirty="0" smtClean="0"/>
              <a:t>Predicting Output</a:t>
            </a:r>
          </a:p>
          <a:p>
            <a:pPr marL="514350" indent="-514350">
              <a:buFont typeface="+mj-lt"/>
              <a:buAutoNum type="arabicPeriod"/>
            </a:pPr>
            <a:r>
              <a:rPr lang="en-US" dirty="0" smtClean="0"/>
              <a:t>Plotting Output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a:pPr>
            <a:r>
              <a:rPr lang="en-US" dirty="0" smtClean="0"/>
              <a:t>Feature Extraction</a:t>
            </a:r>
            <a:endParaRPr lang="en-US" dirty="0"/>
          </a:p>
        </p:txBody>
      </p:sp>
      <p:sp>
        <p:nvSpPr>
          <p:cNvPr id="3" name="Content Placeholder 2"/>
          <p:cNvSpPr>
            <a:spLocks noGrp="1"/>
          </p:cNvSpPr>
          <p:nvPr>
            <p:ph sz="quarter" idx="1"/>
          </p:nvPr>
        </p:nvSpPr>
        <p:spPr/>
        <p:txBody>
          <a:bodyPr>
            <a:normAutofit/>
          </a:bodyPr>
          <a:lstStyle/>
          <a:p>
            <a:r>
              <a:rPr lang="en-US" sz="1800" dirty="0" smtClean="0"/>
              <a:t>PCA(</a:t>
            </a:r>
            <a:r>
              <a:rPr lang="en-US" sz="1800" dirty="0" err="1" smtClean="0"/>
              <a:t>n_components</a:t>
            </a:r>
            <a:r>
              <a:rPr lang="en-US" sz="1800" dirty="0" smtClean="0"/>
              <a:t> = None)​Principal component analysis, or PCA, is a statistical technique to convert high dimensional data to low dimensional data by selecting the most important features that capture maximum information about the dataset.​</a:t>
            </a:r>
            <a:r>
              <a:rPr lang="en-US" sz="1800" dirty="0" err="1" smtClean="0"/>
              <a:t>n_components</a:t>
            </a:r>
            <a:r>
              <a:rPr lang="en-US" sz="1800" dirty="0" smtClean="0"/>
              <a:t>​The estimated number of components. When </a:t>
            </a:r>
            <a:r>
              <a:rPr lang="en-US" sz="1800" dirty="0" err="1" smtClean="0"/>
              <a:t>n_components</a:t>
            </a:r>
            <a:r>
              <a:rPr lang="en-US" sz="1800" dirty="0" smtClean="0"/>
              <a:t> is set to ‘</a:t>
            </a:r>
            <a:r>
              <a:rPr lang="en-US" sz="1800" dirty="0" err="1" smtClean="0"/>
              <a:t>mle</a:t>
            </a:r>
            <a:r>
              <a:rPr lang="en-US" sz="1800" dirty="0" smtClean="0"/>
              <a:t>’ or a number between 0 and 1 (with </a:t>
            </a:r>
            <a:r>
              <a:rPr lang="en-US" sz="1800" dirty="0" err="1" smtClean="0"/>
              <a:t>svd_solver</a:t>
            </a:r>
            <a:r>
              <a:rPr lang="en-US" sz="1800" dirty="0" smtClean="0"/>
              <a:t> == ‘full’) this number is estimated from input data.​</a:t>
            </a:r>
          </a:p>
          <a:p>
            <a:r>
              <a:rPr lang="en-US" sz="1800" b="1" dirty="0" smtClean="0"/>
              <a:t>Code : from </a:t>
            </a:r>
            <a:r>
              <a:rPr lang="en-US" sz="1800" b="1" dirty="0" err="1" smtClean="0"/>
              <a:t>sklearn.decomposition</a:t>
            </a:r>
            <a:r>
              <a:rPr lang="en-US" sz="1800" b="1" dirty="0" smtClean="0"/>
              <a:t> import PCA</a:t>
            </a:r>
          </a:p>
          <a:p>
            <a:endParaRPr lang="en-US" sz="1800" b="1" dirty="0" smtClean="0"/>
          </a:p>
          <a:p>
            <a:r>
              <a:rPr lang="en-US" sz="1800" b="1" dirty="0" err="1" smtClean="0"/>
              <a:t>pca</a:t>
            </a:r>
            <a:r>
              <a:rPr lang="en-US" sz="1800" b="1" dirty="0" smtClean="0"/>
              <a:t> = PCA(</a:t>
            </a:r>
            <a:r>
              <a:rPr lang="en-US" sz="1800" b="1" dirty="0" err="1" smtClean="0"/>
              <a:t>n_components</a:t>
            </a:r>
            <a:r>
              <a:rPr lang="en-US" sz="1800" b="1" dirty="0" smtClean="0"/>
              <a:t> = None)</a:t>
            </a:r>
          </a:p>
          <a:p>
            <a:endParaRPr lang="en-US" sz="1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 Model Transform </a:t>
            </a:r>
            <a:endParaRPr lang="en-US" dirty="0"/>
          </a:p>
        </p:txBody>
      </p:sp>
      <p:sp>
        <p:nvSpPr>
          <p:cNvPr id="3" name="Content Placeholder 2"/>
          <p:cNvSpPr>
            <a:spLocks noGrp="1"/>
          </p:cNvSpPr>
          <p:nvPr>
            <p:ph sz="quarter" idx="1"/>
          </p:nvPr>
        </p:nvSpPr>
        <p:spPr/>
        <p:txBody>
          <a:bodyPr>
            <a:normAutofit/>
          </a:bodyPr>
          <a:lstStyle/>
          <a:p>
            <a:r>
              <a:rPr lang="en-US" sz="1800" b="1" dirty="0" err="1" smtClean="0"/>
              <a:t>x_train</a:t>
            </a:r>
            <a:r>
              <a:rPr lang="en-US" sz="1800" b="1" dirty="0" smtClean="0"/>
              <a:t> = </a:t>
            </a:r>
            <a:r>
              <a:rPr lang="en-US" sz="1800" b="1" dirty="0" err="1" smtClean="0"/>
              <a:t>pca.fit_transform</a:t>
            </a:r>
            <a:r>
              <a:rPr lang="en-US" sz="1800" b="1" dirty="0" smtClean="0"/>
              <a:t>(</a:t>
            </a:r>
            <a:r>
              <a:rPr lang="en-US" sz="1800" b="1" dirty="0" err="1" smtClean="0"/>
              <a:t>x_train</a:t>
            </a:r>
            <a:r>
              <a:rPr lang="en-US" sz="1800" b="1" dirty="0" smtClean="0"/>
              <a:t>)</a:t>
            </a:r>
            <a:r>
              <a:rPr lang="en-US" sz="1800" b="1" dirty="0" err="1" smtClean="0"/>
              <a:t>x_test</a:t>
            </a:r>
            <a:r>
              <a:rPr lang="en-US" sz="1800" b="1" dirty="0" smtClean="0"/>
              <a:t> = </a:t>
            </a:r>
            <a:r>
              <a:rPr lang="en-US" sz="1800" b="1" dirty="0" err="1" smtClean="0"/>
              <a:t>pca.transform</a:t>
            </a:r>
            <a:r>
              <a:rPr lang="en-US" sz="1800" b="1" dirty="0" smtClean="0"/>
              <a:t>(</a:t>
            </a:r>
            <a:r>
              <a:rPr lang="en-US" sz="1800" b="1" dirty="0" err="1" smtClean="0"/>
              <a:t>x_test</a:t>
            </a:r>
            <a:r>
              <a:rPr lang="en-US" sz="1800" b="1" dirty="0" smtClean="0"/>
              <a:t>)</a:t>
            </a:r>
          </a:p>
          <a:p>
            <a:endParaRPr lang="en-US" sz="1800" b="1" dirty="0"/>
          </a:p>
          <a:p>
            <a:r>
              <a:rPr lang="en-US" sz="1800" dirty="0" smtClean="0"/>
              <a:t>Using PCA for dimensionality reduction involves zeroing out one or more of the smallest principal components, resulting in a lower-dimensional projection of the data that preserves the maximal data variance.</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Model</a:t>
            </a:r>
            <a:endParaRPr lang="en-US" dirty="0"/>
          </a:p>
        </p:txBody>
      </p:sp>
      <p:sp>
        <p:nvSpPr>
          <p:cNvPr id="3" name="Content Placeholder 2"/>
          <p:cNvSpPr>
            <a:spLocks noGrp="1"/>
          </p:cNvSpPr>
          <p:nvPr>
            <p:ph sz="quarter" idx="1"/>
          </p:nvPr>
        </p:nvSpPr>
        <p:spPr/>
        <p:txBody>
          <a:bodyPr>
            <a:normAutofit fontScale="70000" lnSpcReduction="20000"/>
          </a:bodyPr>
          <a:lstStyle/>
          <a:p>
            <a:r>
              <a:rPr lang="en-US" b="1" dirty="0" smtClean="0">
                <a:latin typeface="Times New Roman" pitchFamily="18" charset="0"/>
                <a:cs typeface="Times New Roman" pitchFamily="18" charset="0"/>
              </a:rPr>
              <a:t>model =   </a:t>
            </a:r>
            <a:r>
              <a:rPr lang="en-US" b="1" dirty="0" err="1" smtClean="0">
                <a:latin typeface="Times New Roman" pitchFamily="18" charset="0"/>
                <a:cs typeface="Times New Roman" pitchFamily="18" charset="0"/>
              </a:rPr>
              <a:t>RandomForestRegressor</a:t>
            </a:r>
            <a:r>
              <a:rPr lang="en-US" b="1" dirty="0" smtClean="0">
                <a:latin typeface="Times New Roman" pitchFamily="18" charset="0"/>
                <a:cs typeface="Times New Roman" pitchFamily="18" charset="0"/>
              </a:rPr>
              <a:t>(n_estimators = 40, </a:t>
            </a:r>
            <a:r>
              <a:rPr lang="en-US" b="1" dirty="0" err="1" smtClean="0">
                <a:latin typeface="Times New Roman" pitchFamily="18" charset="0"/>
                <a:cs typeface="Times New Roman" pitchFamily="18" charset="0"/>
              </a:rPr>
              <a:t>max_depth</a:t>
            </a:r>
            <a:r>
              <a:rPr lang="en-US" b="1" dirty="0" smtClean="0">
                <a:latin typeface="Times New Roman" pitchFamily="18" charset="0"/>
                <a:cs typeface="Times New Roman" pitchFamily="18" charset="0"/>
              </a:rPr>
              <a:t> = 4, </a:t>
            </a:r>
            <a:r>
              <a:rPr lang="en-US" b="1" dirty="0" err="1" smtClean="0">
                <a:latin typeface="Times New Roman" pitchFamily="18" charset="0"/>
                <a:cs typeface="Times New Roman" pitchFamily="18" charset="0"/>
              </a:rPr>
              <a:t>n_jobs</a:t>
            </a:r>
            <a:r>
              <a:rPr lang="en-US" b="1" dirty="0" smtClean="0">
                <a:latin typeface="Times New Roman" pitchFamily="18" charset="0"/>
                <a:cs typeface="Times New Roman" pitchFamily="18" charset="0"/>
              </a:rPr>
              <a:t> = -1)</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Random Forest </a:t>
            </a:r>
            <a:r>
              <a:rPr lang="en-US" b="1" dirty="0" err="1" smtClean="0">
                <a:latin typeface="Times New Roman" pitchFamily="18" charset="0"/>
                <a:cs typeface="Times New Roman" pitchFamily="18" charset="0"/>
              </a:rPr>
              <a:t>Regressor</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 random forest is a meta estimator that fits a number of classifying decision trees on various sub-samples of the dataset and uses averaging to improve the predictive accuracy and control over-fitting. </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n_estimators: </a:t>
            </a:r>
            <a:r>
              <a:rPr lang="en-US" dirty="0" smtClean="0">
                <a:latin typeface="Times New Roman" pitchFamily="18" charset="0"/>
                <a:cs typeface="Times New Roman" pitchFamily="18" charset="0"/>
              </a:rPr>
              <a:t>n_estimators represents the number of trees in the forest. Usually the higher the number of trees the better to learn the data. However, adding a lot of trees can slow down the training process considerably, therefore we do a parameter search to find the sweet spot.</a:t>
            </a:r>
          </a:p>
          <a:p>
            <a:endParaRPr lang="en-US" dirty="0" smtClean="0">
              <a:latin typeface="Times New Roman" pitchFamily="18" charset="0"/>
              <a:cs typeface="Times New Roman" pitchFamily="18" charset="0"/>
            </a:endParaRPr>
          </a:p>
          <a:p>
            <a:r>
              <a:rPr lang="en-US" b="1" dirty="0" err="1" smtClean="0">
                <a:latin typeface="Times New Roman" pitchFamily="18" charset="0"/>
                <a:cs typeface="Times New Roman" pitchFamily="18" charset="0"/>
              </a:rPr>
              <a:t>Max_depth</a:t>
            </a:r>
            <a:r>
              <a:rPr lang="en-US" b="1"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max_depth</a:t>
            </a:r>
            <a:r>
              <a:rPr lang="en-US" dirty="0" smtClean="0">
                <a:latin typeface="Times New Roman" pitchFamily="18" charset="0"/>
                <a:cs typeface="Times New Roman" pitchFamily="18" charset="0"/>
              </a:rPr>
              <a:t> represents the depth of each tree in the forest. The deeper the tree, the more splits it has and it captures more information about the data. We fit each decision tree with depths ranging from 1 to 32 and plot the training and test errors.</a:t>
            </a:r>
          </a:p>
          <a:p>
            <a:endParaRPr lang="en-US" dirty="0" smtClean="0">
              <a:latin typeface="Times New Roman" pitchFamily="18" charset="0"/>
              <a:cs typeface="Times New Roman" pitchFamily="18" charset="0"/>
            </a:endParaRPr>
          </a:p>
          <a:p>
            <a:r>
              <a:rPr lang="en-US" b="1" dirty="0" err="1" smtClean="0">
                <a:latin typeface="Times New Roman" pitchFamily="18" charset="0"/>
                <a:cs typeface="Times New Roman" pitchFamily="18" charset="0"/>
              </a:rPr>
              <a:t>n_jobs</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 number of jobs to run in parallel.</a:t>
            </a:r>
            <a:endParaRPr lang="en-US"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Output</a:t>
            </a:r>
            <a:endParaRPr lang="en-US" dirty="0"/>
          </a:p>
        </p:txBody>
      </p:sp>
      <p:sp>
        <p:nvSpPr>
          <p:cNvPr id="3" name="Content Placeholder 2"/>
          <p:cNvSpPr>
            <a:spLocks noGrp="1"/>
          </p:cNvSpPr>
          <p:nvPr>
            <p:ph sz="quarter" idx="1"/>
          </p:nvPr>
        </p:nvSpPr>
        <p:spPr/>
        <p:txBody>
          <a:bodyPr>
            <a:normAutofit/>
          </a:bodyPr>
          <a:lstStyle/>
          <a:p>
            <a:r>
              <a:rPr lang="en-US" sz="1800" dirty="0" smtClean="0">
                <a:latin typeface="Times New Roman" pitchFamily="18" charset="0"/>
                <a:cs typeface="Times New Roman" pitchFamily="18" charset="0"/>
              </a:rPr>
              <a:t>Predict()</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​We can predict the class for new data instances using our finalized classification model in </a:t>
            </a:r>
            <a:r>
              <a:rPr lang="en-US" sz="1800" dirty="0" err="1" smtClean="0">
                <a:latin typeface="Times New Roman" pitchFamily="18" charset="0"/>
                <a:cs typeface="Times New Roman" pitchFamily="18" charset="0"/>
              </a:rPr>
              <a:t>scikit</a:t>
            </a:r>
            <a:r>
              <a:rPr lang="en-US" sz="1800" dirty="0" smtClean="0">
                <a:latin typeface="Times New Roman" pitchFamily="18" charset="0"/>
                <a:cs typeface="Times New Roman" pitchFamily="18" charset="0"/>
              </a:rPr>
              <a:t>-learn using the predict() function.​For example, we have one or more data instances in an array called </a:t>
            </a:r>
            <a:r>
              <a:rPr lang="en-US" sz="1800" dirty="0" err="1" smtClean="0">
                <a:latin typeface="Times New Roman" pitchFamily="18" charset="0"/>
                <a:cs typeface="Times New Roman" pitchFamily="18" charset="0"/>
              </a:rPr>
              <a:t>Xnew</a:t>
            </a:r>
            <a:r>
              <a:rPr lang="en-US" sz="1800" dirty="0" smtClean="0">
                <a:latin typeface="Times New Roman" pitchFamily="18" charset="0"/>
                <a:cs typeface="Times New Roman" pitchFamily="18" charset="0"/>
              </a:rPr>
              <a:t>. This can be passed to the predict() function on our model in order to predict the class values for each instance in the array.</a:t>
            </a:r>
          </a:p>
          <a:p>
            <a:endParaRPr lang="en-US" sz="1800" dirty="0" smtClean="0">
              <a:latin typeface="Times New Roman" pitchFamily="18" charset="0"/>
              <a:cs typeface="Times New Roman" pitchFamily="18" charset="0"/>
            </a:endParaRPr>
          </a:p>
          <a:p>
            <a:r>
              <a:rPr lang="en-US" sz="1800" b="1" dirty="0" smtClean="0">
                <a:latin typeface="Times New Roman" pitchFamily="18" charset="0"/>
                <a:cs typeface="Times New Roman" pitchFamily="18" charset="0"/>
              </a:rPr>
              <a:t>#code :     </a:t>
            </a:r>
            <a:r>
              <a:rPr lang="en-US" sz="1800" dirty="0" smtClean="0">
                <a:latin typeface="Times New Roman" pitchFamily="18" charset="0"/>
                <a:cs typeface="Times New Roman" pitchFamily="18" charset="0"/>
              </a:rPr>
              <a:t> # predicting the test set results</a:t>
            </a:r>
          </a:p>
          <a:p>
            <a:r>
              <a:rPr lang="en-US" sz="1800" dirty="0" err="1" smtClean="0">
                <a:latin typeface="Times New Roman" pitchFamily="18" charset="0"/>
                <a:cs typeface="Times New Roman" pitchFamily="18" charset="0"/>
              </a:rPr>
              <a:t>y_pred</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model.predict</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x_test</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print('THE PREDICTION VALUE OF IN RANDOM FOREST REGRESSOR IS:\n')</a:t>
            </a:r>
          </a:p>
          <a:p>
            <a:r>
              <a:rPr lang="en-US" sz="1800" dirty="0" smtClean="0">
                <a:latin typeface="Times New Roman" pitchFamily="18" charset="0"/>
                <a:cs typeface="Times New Roman" pitchFamily="18" charset="0"/>
              </a:rPr>
              <a:t>print(</a:t>
            </a:r>
            <a:r>
              <a:rPr lang="en-US" sz="1800" dirty="0" err="1" smtClean="0">
                <a:latin typeface="Times New Roman" pitchFamily="18" charset="0"/>
                <a:cs typeface="Times New Roman" pitchFamily="18" charset="0"/>
              </a:rPr>
              <a:t>y_pred</a:t>
            </a:r>
            <a:r>
              <a:rPr lang="en-US" sz="1800" dirty="0" smtClean="0">
                <a:latin typeface="Times New Roman" pitchFamily="18" charset="0"/>
                <a:cs typeface="Times New Roman" pitchFamily="18" charset="0"/>
              </a:rPr>
              <a:t>)</a:t>
            </a:r>
          </a:p>
          <a:p>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The Output</a:t>
            </a:r>
            <a:endParaRPr lang="en-US" dirty="0"/>
          </a:p>
        </p:txBody>
      </p:sp>
      <p:sp>
        <p:nvSpPr>
          <p:cNvPr id="3" name="Content Placeholder 2"/>
          <p:cNvSpPr>
            <a:spLocks noGrp="1"/>
          </p:cNvSpPr>
          <p:nvPr>
            <p:ph sz="quarter" idx="1"/>
          </p:nvPr>
        </p:nvSpPr>
        <p:spPr/>
        <p:txBody>
          <a:bodyPr>
            <a:normAutofit lnSpcReduction="10000"/>
          </a:bodyPr>
          <a:lstStyle/>
          <a:p>
            <a:r>
              <a:rPr lang="en-US" sz="1800" dirty="0" smtClean="0"/>
              <a:t>Random forest works on several decision tree. Plotting them gives a hunch basically how a model predicts the value of a target variable by learning simple decision rules inferred from the data features. Every decision at a node is made by classification using single feature.</a:t>
            </a:r>
          </a:p>
          <a:p>
            <a:endParaRPr lang="en-US" sz="1800" dirty="0" smtClean="0"/>
          </a:p>
          <a:p>
            <a:endParaRPr lang="en-US" sz="1800" dirty="0" smtClean="0"/>
          </a:p>
          <a:p>
            <a:endParaRPr lang="en-US" sz="1800" b="1" dirty="0" smtClean="0"/>
          </a:p>
          <a:p>
            <a:r>
              <a:rPr lang="en-US" sz="1800" b="1" dirty="0" smtClean="0"/>
              <a:t>#code:  </a:t>
            </a:r>
            <a:r>
              <a:rPr lang="en-US" sz="1800" dirty="0" smtClean="0"/>
              <a:t>#plotting the y prediction</a:t>
            </a:r>
          </a:p>
          <a:p>
            <a:r>
              <a:rPr lang="en-US" sz="1800" dirty="0" smtClean="0"/>
              <a:t>import </a:t>
            </a:r>
            <a:r>
              <a:rPr lang="en-US" sz="1800" dirty="0" err="1" smtClean="0"/>
              <a:t>matplotlib.pyplot</a:t>
            </a:r>
            <a:r>
              <a:rPr lang="en-US" sz="1800" dirty="0" smtClean="0"/>
              <a:t> as </a:t>
            </a:r>
            <a:r>
              <a:rPr lang="en-US" sz="1800" dirty="0" err="1" smtClean="0"/>
              <a:t>plt</a:t>
            </a:r>
            <a:endParaRPr lang="en-US" sz="1800" dirty="0" smtClean="0"/>
          </a:p>
          <a:p>
            <a:r>
              <a:rPr lang="en-US" sz="1800" dirty="0" err="1" smtClean="0"/>
              <a:t>plt.scatter</a:t>
            </a:r>
            <a:r>
              <a:rPr lang="en-US" sz="1800" dirty="0" smtClean="0"/>
              <a:t>(</a:t>
            </a:r>
            <a:r>
              <a:rPr lang="en-US" sz="1800" dirty="0" err="1" smtClean="0"/>
              <a:t>y_test,y_pred</a:t>
            </a:r>
            <a:r>
              <a:rPr lang="en-US" sz="1800" dirty="0" smtClean="0"/>
              <a:t>)</a:t>
            </a:r>
          </a:p>
          <a:p>
            <a:r>
              <a:rPr lang="en-US" sz="1800" dirty="0" err="1" smtClean="0"/>
              <a:t>plt.title</a:t>
            </a:r>
            <a:r>
              <a:rPr lang="en-US" sz="1800" dirty="0" smtClean="0"/>
              <a:t>('Random Forest Regression')</a:t>
            </a:r>
          </a:p>
          <a:p>
            <a:r>
              <a:rPr lang="en-US" sz="1800" dirty="0" err="1" smtClean="0"/>
              <a:t>plt.xlabel</a:t>
            </a:r>
            <a:r>
              <a:rPr lang="en-US" sz="1800" dirty="0" smtClean="0"/>
              <a:t>('Y Test')</a:t>
            </a:r>
          </a:p>
          <a:p>
            <a:r>
              <a:rPr lang="en-US" sz="1800" dirty="0" err="1" smtClean="0"/>
              <a:t>plt.ylabel</a:t>
            </a:r>
            <a:r>
              <a:rPr lang="en-US" sz="1800" dirty="0" smtClean="0"/>
              <a:t>('Predicted Y')</a:t>
            </a:r>
          </a:p>
          <a:p>
            <a:r>
              <a:rPr lang="en-US" sz="1800" dirty="0" err="1" smtClean="0"/>
              <a:t>plt.show</a:t>
            </a:r>
            <a:r>
              <a:rPr lang="en-US" sz="1800" dirty="0" smtClean="0"/>
              <a:t>()</a:t>
            </a:r>
          </a:p>
          <a:p>
            <a:pPr>
              <a:buNone/>
            </a:pPr>
            <a:endParaRPr lang="en-US" sz="1800" b="1" dirty="0" smtClean="0"/>
          </a:p>
          <a:p>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600" dirty="0" smtClean="0"/>
              <a:t/>
            </a:r>
            <a:br>
              <a:rPr lang="en-US" sz="6600" dirty="0" smtClean="0"/>
            </a:br>
            <a:r>
              <a:rPr lang="en-US" sz="6600" dirty="0" smtClean="0"/>
              <a:t/>
            </a:r>
            <a:br>
              <a:rPr lang="en-US" sz="6600" dirty="0" smtClean="0"/>
            </a:br>
            <a:r>
              <a:rPr lang="en-US" sz="6600" dirty="0" smtClean="0"/>
              <a:t/>
            </a:r>
            <a:br>
              <a:rPr lang="en-US" sz="6600" dirty="0" smtClean="0"/>
            </a:br>
            <a:r>
              <a:rPr lang="en-US" sz="6600" dirty="0" smtClean="0"/>
              <a:t/>
            </a:r>
            <a:br>
              <a:rPr lang="en-US" sz="6600" dirty="0" smtClean="0"/>
            </a:br>
            <a:r>
              <a:rPr lang="en-US" sz="6600" dirty="0" smtClean="0"/>
              <a:t/>
            </a:r>
            <a:br>
              <a:rPr lang="en-US" sz="6600" dirty="0" smtClean="0"/>
            </a:br>
            <a:r>
              <a:rPr lang="en-US" sz="6600" dirty="0" smtClean="0"/>
              <a:t>THANK YOU</a:t>
            </a:r>
            <a:endParaRPr lang="en-US" sz="6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23</TotalTime>
  <Words>304</Words>
  <Application>Microsoft Office PowerPoint</Application>
  <PresentationFormat>On-screen Show (4:3)</PresentationFormat>
  <Paragraphs>48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Oriel</vt:lpstr>
      <vt:lpstr>             PCA WITH RFR</vt:lpstr>
      <vt:lpstr>TOPICS</vt:lpstr>
      <vt:lpstr>Feature Extraction</vt:lpstr>
      <vt:lpstr>2 . Model Transform </vt:lpstr>
      <vt:lpstr>Import Model</vt:lpstr>
      <vt:lpstr>Predicting Output</vt:lpstr>
      <vt:lpstr>Plotting The Output</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 WITH RSR</dc:title>
  <dc:creator>admin</dc:creator>
  <cp:lastModifiedBy>admin</cp:lastModifiedBy>
  <cp:revision>3</cp:revision>
  <dcterms:created xsi:type="dcterms:W3CDTF">2020-07-07T19:12:34Z</dcterms:created>
  <dcterms:modified xsi:type="dcterms:W3CDTF">2020-07-07T19:36:29Z</dcterms:modified>
</cp:coreProperties>
</file>