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5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26A145A-4932-4C5C-9206-DDAEE4EDB33C}" type="datetimeFigureOut">
              <a:rPr lang="en-US" smtClean="0"/>
              <a:t>7/7/2020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4A49C8-E7C9-4FA7-ADF3-9F18F46247CF}" type="slidenum">
              <a:rPr lang="en-US" smtClean="0"/>
              <a:t>‹#›</a:t>
            </a:fld>
            <a:endParaRPr lang="en-US"/>
          </a:p>
        </p:txBody>
      </p:sp>
    </p:spTree>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6A145A-4932-4C5C-9206-DDAEE4EDB33C}" type="datetimeFigureOut">
              <a:rPr lang="en-US" smtClean="0"/>
              <a:t>7/7/2020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4A49C8-E7C9-4FA7-ADF3-9F18F46247CF}" type="slidenum">
              <a:rPr lang="en-US" smtClean="0"/>
              <a:t>‹#›</a:t>
            </a:fld>
            <a:endParaRPr lang="en-US"/>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6A145A-4932-4C5C-9206-DDAEE4EDB33C}" type="datetimeFigureOut">
              <a:rPr lang="en-US" smtClean="0"/>
              <a:t>7/7/2020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4A49C8-E7C9-4FA7-ADF3-9F18F46247CF}" type="slidenum">
              <a:rPr lang="en-US" smtClean="0"/>
              <a:t>‹#›</a:t>
            </a:fld>
            <a:endParaRPr lang="en-US"/>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6A145A-4932-4C5C-9206-DDAEE4EDB33C}" type="datetimeFigureOut">
              <a:rPr lang="en-US" smtClean="0"/>
              <a:t>7/7/2020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4A49C8-E7C9-4FA7-ADF3-9F18F46247CF}"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6A145A-4932-4C5C-9206-DDAEE4EDB33C}" type="datetimeFigureOut">
              <a:rPr lang="en-US" smtClean="0"/>
              <a:t>7/7/2020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44A49C8-E7C9-4FA7-ADF3-9F18F46247C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6A145A-4932-4C5C-9206-DDAEE4EDB33C}" type="datetimeFigureOut">
              <a:rPr lang="en-US" smtClean="0"/>
              <a:t>7/7/2020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44A49C8-E7C9-4FA7-ADF3-9F18F46247CF}"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6A145A-4932-4C5C-9206-DDAEE4EDB33C}" type="datetimeFigureOut">
              <a:rPr lang="en-US" smtClean="0"/>
              <a:t>7/7/2020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44A49C8-E7C9-4FA7-ADF3-9F18F46247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26A145A-4932-4C5C-9206-DDAEE4EDB33C}" type="datetimeFigureOut">
              <a:rPr lang="en-US" smtClean="0"/>
              <a:t>7/7/2020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44A49C8-E7C9-4FA7-ADF3-9F18F46247CF}"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26A145A-4932-4C5C-9206-DDAEE4EDB33C}" type="datetimeFigureOut">
              <a:rPr lang="en-US" smtClean="0"/>
              <a:t>7/7/2020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44A49C8-E7C9-4FA7-ADF3-9F18F46247CF}" type="slidenum">
              <a:rPr lang="en-US" smtClean="0"/>
              <a:t>‹#›</a:t>
            </a:fld>
            <a:endParaRPr lang="en-US"/>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26A145A-4932-4C5C-9206-DDAEE4EDB33C}" type="datetimeFigureOut">
              <a:rPr lang="en-US" smtClean="0"/>
              <a:t>7/7/2020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44A49C8-E7C9-4FA7-ADF3-9F18F46247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26A145A-4932-4C5C-9206-DDAEE4EDB33C}" type="datetimeFigureOut">
              <a:rPr lang="en-US" smtClean="0"/>
              <a:t>7/7/2020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4A49C8-E7C9-4FA7-ADF3-9F18F46247C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26A145A-4932-4C5C-9206-DDAEE4EDB33C}" type="datetimeFigureOut">
              <a:rPr lang="en-US" smtClean="0"/>
              <a:t>7/7/2020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4A49C8-E7C9-4FA7-ADF3-9F18F46247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slow">
    <p:wipe dir="d"/>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chemeClr val="accent5"/>
            </a:solidFill>
            <a:prstDash val="solid"/>
          </a:ln>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RANDOM FOREST REGRESSOR</a:t>
            </a:r>
            <a:endParaRPr lang="en-US" dirty="0"/>
          </a:p>
        </p:txBody>
      </p:sp>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lvl="0" indent="-228600">
              <a:lnSpc>
                <a:spcPct val="120000"/>
              </a:lnSpc>
              <a:spcBef>
                <a:spcPts val="1000"/>
              </a:spcBef>
              <a:buClr>
                <a:srgbClr val="B71E42"/>
              </a:buClr>
              <a:buSzPct val="100000"/>
            </a:pPr>
            <a:r>
              <a:rPr lang="en-IN" sz="2000" dirty="0">
                <a:solidFill>
                  <a:prstClr val="black"/>
                </a:solidFill>
                <a:latin typeface="Times New Roman" pitchFamily="18" charset="0"/>
                <a:cs typeface="Times New Roman" pitchFamily="18" charset="0"/>
              </a:rPr>
              <a:t>Random forest is a version of ensemble learning.</a:t>
            </a:r>
          </a:p>
          <a:p>
            <a:pPr marL="228600" lvl="0" indent="-228600">
              <a:lnSpc>
                <a:spcPct val="120000"/>
              </a:lnSpc>
              <a:spcBef>
                <a:spcPts val="1000"/>
              </a:spcBef>
              <a:buClr>
                <a:srgbClr val="B71E42"/>
              </a:buClr>
              <a:buSzPct val="100000"/>
            </a:pPr>
            <a:r>
              <a:rPr lang="en-IN" sz="2000" dirty="0">
                <a:solidFill>
                  <a:prstClr val="black"/>
                </a:solidFill>
                <a:latin typeface="Times New Roman" pitchFamily="18" charset="0"/>
                <a:cs typeface="Times New Roman" pitchFamily="18" charset="0"/>
              </a:rPr>
              <a:t>Ensemble leaning is where we take multiple algorithms or a single algorithm multiple time and put them together to get a more powerful algorithm to produce a prediction.</a:t>
            </a:r>
          </a:p>
          <a:p>
            <a:pPr marL="228600" lvl="0" indent="-228600">
              <a:lnSpc>
                <a:spcPct val="120000"/>
              </a:lnSpc>
              <a:spcBef>
                <a:spcPts val="1000"/>
              </a:spcBef>
              <a:buClr>
                <a:srgbClr val="B71E42"/>
              </a:buClr>
              <a:buSzPct val="100000"/>
            </a:pPr>
            <a:r>
              <a:rPr lang="en-IN" sz="2000" dirty="0">
                <a:solidFill>
                  <a:prstClr val="black"/>
                </a:solidFill>
                <a:latin typeface="Times New Roman" pitchFamily="18" charset="0"/>
                <a:cs typeface="Times New Roman" pitchFamily="18" charset="0"/>
              </a:rPr>
              <a:t>For Example:</a:t>
            </a:r>
          </a:p>
          <a:p>
            <a:pPr marL="685800" lvl="1" indent="-228600">
              <a:lnSpc>
                <a:spcPct val="120000"/>
              </a:lnSpc>
              <a:spcBef>
                <a:spcPts val="500"/>
              </a:spcBef>
              <a:buClr>
                <a:srgbClr val="B71E42"/>
              </a:buClr>
              <a:buSzPct val="100000"/>
              <a:buFont typeface="Arial" panose="020B0604020202020204" pitchFamily="34" charset="0"/>
              <a:buChar char="•"/>
            </a:pPr>
            <a:r>
              <a:rPr lang="en-US" sz="1800" dirty="0">
                <a:solidFill>
                  <a:prstClr val="black"/>
                </a:solidFill>
                <a:latin typeface="Times New Roman" pitchFamily="18" charset="0"/>
                <a:cs typeface="Times New Roman" pitchFamily="18" charset="0"/>
              </a:rPr>
              <a:t>We typically ask the opinions of several doctors before agreeing to a medical procedure.</a:t>
            </a:r>
          </a:p>
          <a:p>
            <a:pPr marL="685800" lvl="1" indent="-228600">
              <a:lnSpc>
                <a:spcPct val="120000"/>
              </a:lnSpc>
              <a:spcBef>
                <a:spcPts val="500"/>
              </a:spcBef>
              <a:buClr>
                <a:srgbClr val="B71E42"/>
              </a:buClr>
              <a:buSzPct val="100000"/>
              <a:buFont typeface="Arial" panose="020B0604020202020204" pitchFamily="34" charset="0"/>
              <a:buChar char="•"/>
            </a:pPr>
            <a:r>
              <a:rPr lang="en-US" sz="1800" dirty="0">
                <a:solidFill>
                  <a:prstClr val="black"/>
                </a:solidFill>
                <a:latin typeface="Times New Roman" pitchFamily="18" charset="0"/>
                <a:cs typeface="Times New Roman" pitchFamily="18" charset="0"/>
              </a:rPr>
              <a:t>We read user reviews before purchasing an item. </a:t>
            </a:r>
          </a:p>
          <a:p>
            <a:pPr marL="685800" lvl="1" indent="-228600">
              <a:lnSpc>
                <a:spcPct val="120000"/>
              </a:lnSpc>
              <a:spcBef>
                <a:spcPts val="500"/>
              </a:spcBef>
              <a:buClr>
                <a:srgbClr val="B71E42"/>
              </a:buClr>
              <a:buSzPct val="100000"/>
              <a:buFont typeface="Arial" panose="020B0604020202020204" pitchFamily="34" charset="0"/>
              <a:buChar char="•"/>
            </a:pPr>
            <a:r>
              <a:rPr lang="en-US" sz="1800" dirty="0">
                <a:solidFill>
                  <a:prstClr val="black"/>
                </a:solidFill>
                <a:latin typeface="Times New Roman" pitchFamily="18" charset="0"/>
                <a:cs typeface="Times New Roman" pitchFamily="18" charset="0"/>
              </a:rPr>
              <a:t>We evaluate future employees by checking their references.</a:t>
            </a:r>
            <a:endParaRPr lang="en-IN" sz="1800" dirty="0">
              <a:solidFill>
                <a:prstClr val="black"/>
              </a:solidFill>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t>What Is Random Forest	</a:t>
            </a:r>
            <a:endParaRPr lang="en-US" dirty="0"/>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dirty="0" smtClean="0">
                <a:latin typeface="Times New Roman" pitchFamily="18" charset="0"/>
                <a:cs typeface="Times New Roman" pitchFamily="18" charset="0"/>
              </a:rPr>
              <a:t>Creating The Model</a:t>
            </a:r>
          </a:p>
          <a:p>
            <a:pPr marL="514350" indent="-514350">
              <a:buFont typeface="+mj-lt"/>
              <a:buAutoNum type="arabicPeriod"/>
            </a:pPr>
            <a:r>
              <a:rPr lang="en-US" dirty="0" smtClean="0">
                <a:latin typeface="Times New Roman" pitchFamily="18" charset="0"/>
                <a:cs typeface="Times New Roman" pitchFamily="18" charset="0"/>
              </a:rPr>
              <a:t>Training The Model</a:t>
            </a:r>
          </a:p>
          <a:p>
            <a:pPr marL="514350" indent="-514350">
              <a:buFont typeface="+mj-lt"/>
              <a:buAutoNum type="arabicPeriod"/>
            </a:pPr>
            <a:r>
              <a:rPr lang="en-US" dirty="0" smtClean="0">
                <a:latin typeface="Times New Roman" pitchFamily="18" charset="0"/>
                <a:cs typeface="Times New Roman" pitchFamily="18" charset="0"/>
              </a:rPr>
              <a:t>Predicting The Output</a:t>
            </a:r>
          </a:p>
          <a:p>
            <a:pPr marL="514350" indent="-514350">
              <a:buFont typeface="+mj-lt"/>
              <a:buAutoNum type="arabicPeriod"/>
            </a:pPr>
            <a:r>
              <a:rPr lang="en-US" dirty="0" smtClean="0">
                <a:latin typeface="Times New Roman" pitchFamily="18" charset="0"/>
                <a:cs typeface="Times New Roman" pitchFamily="18" charset="0"/>
              </a:rPr>
              <a:t>Plotting The Output</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dirty="0" smtClean="0"/>
              <a:t>TOPICS :</a:t>
            </a:r>
            <a:endParaRPr lang="en-US" dirty="0"/>
          </a:p>
        </p:txBody>
      </p:sp>
    </p:spTree>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305800" cy="5257800"/>
          </a:xfrm>
        </p:spPr>
        <p:txBody>
          <a:bodyPr>
            <a:normAutofit fontScale="92500" lnSpcReduction="20000"/>
          </a:bodyPr>
          <a:lstStyle/>
          <a:p>
            <a:r>
              <a:rPr lang="en-US" sz="2000" b="1" dirty="0" smtClean="0">
                <a:latin typeface="Times New Roman" pitchFamily="18" charset="0"/>
                <a:cs typeface="Times New Roman" pitchFamily="18" charset="0"/>
              </a:rPr>
              <a:t># creating the model</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model =   RandomForestRegressor(n_estimators = 40, max_depth = 4, n_jobs = -1)</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Random Forest Regressor: </a:t>
            </a:r>
            <a:r>
              <a:rPr lang="en-US" sz="2000" dirty="0">
                <a:latin typeface="Times New Roman" pitchFamily="18" charset="0"/>
                <a:cs typeface="Times New Roman" pitchFamily="18" charset="0"/>
              </a:rPr>
              <a:t>A random forest is a meta estimator that fits a number of classifying decision trees on various sub-samples of the dataset and uses averaging to improve the predictive accuracy and control over-fitting.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n_estimators: </a:t>
            </a:r>
            <a:r>
              <a:rPr lang="en-US" sz="2000" dirty="0">
                <a:latin typeface="Times New Roman" pitchFamily="18" charset="0"/>
                <a:cs typeface="Times New Roman" pitchFamily="18" charset="0"/>
              </a:rPr>
              <a:t>n_estimators represents the number of trees in the forest. Usually the higher the number of trees the better to learn the data. However, adding a lot of trees can slow down the training process considerably, therefore we do a parameter search to find the sweet spot.</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Max_depth: </a:t>
            </a:r>
            <a:r>
              <a:rPr lang="en-US" sz="2000" dirty="0" smtClean="0">
                <a:latin typeface="Times New Roman" pitchFamily="18" charset="0"/>
                <a:cs typeface="Times New Roman" pitchFamily="18" charset="0"/>
              </a:rPr>
              <a:t>max_depth </a:t>
            </a:r>
            <a:r>
              <a:rPr lang="en-US" sz="2000" dirty="0">
                <a:latin typeface="Times New Roman" pitchFamily="18" charset="0"/>
                <a:cs typeface="Times New Roman" pitchFamily="18" charset="0"/>
              </a:rPr>
              <a:t>represents the depth of each tree in the forest. The deeper the tree, the more splits it has and it captures more information about the data. We fit each decision tree with depths ranging from 1 to 32 and plot the training and test errors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n_jobs: </a:t>
            </a:r>
            <a:r>
              <a:rPr lang="en-US" sz="2000" dirty="0">
                <a:latin typeface="Times New Roman" pitchFamily="18" charset="0"/>
                <a:cs typeface="Times New Roman" pitchFamily="18" charset="0"/>
              </a:rPr>
              <a:t>The number of jobs to run in parallel.</a:t>
            </a:r>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marL="742950" indent="-742950">
              <a:buFont typeface="+mj-lt"/>
              <a:buAutoNum type="arabicPeriod"/>
            </a:pPr>
            <a:r>
              <a:rPr lang="en-US" dirty="0" smtClean="0"/>
              <a:t>Creating The Model</a:t>
            </a:r>
            <a:endParaRPr lang="en-US" dirty="0"/>
          </a:p>
        </p:txBody>
      </p:sp>
    </p:spTree>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b="1" dirty="0" smtClean="0">
                <a:latin typeface="Times New Roman" pitchFamily="18" charset="0"/>
                <a:cs typeface="Times New Roman" pitchFamily="18" charset="0"/>
              </a:rPr>
              <a:t># feeding the training data to the model</a:t>
            </a:r>
          </a:p>
          <a:p>
            <a:r>
              <a:rPr lang="en-US" sz="1800" b="1" dirty="0" smtClean="0">
                <a:latin typeface="Times New Roman" pitchFamily="18" charset="0"/>
                <a:cs typeface="Times New Roman" pitchFamily="18" charset="0"/>
              </a:rPr>
              <a:t>model.fit(</a:t>
            </a:r>
            <a:r>
              <a:rPr lang="en-US" sz="1800" b="1" dirty="0" err="1" smtClean="0">
                <a:latin typeface="Times New Roman" pitchFamily="18" charset="0"/>
                <a:cs typeface="Times New Roman" pitchFamily="18" charset="0"/>
              </a:rPr>
              <a:t>x_train</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y_train</a:t>
            </a:r>
            <a:r>
              <a:rPr lang="en-US" sz="1800" b="1" dirty="0" smtClean="0">
                <a:latin typeface="Times New Roman" pitchFamily="18" charset="0"/>
                <a:cs typeface="Times New Roman" pitchFamily="18" charset="0"/>
              </a:rPr>
              <a:t>)</a:t>
            </a:r>
          </a:p>
          <a:p>
            <a:endParaRPr lang="en-US" sz="1800" b="1"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We’re going to use </a:t>
            </a:r>
            <a:r>
              <a:rPr lang="en-US" sz="1800" dirty="0" err="1">
                <a:latin typeface="Times New Roman" pitchFamily="18" charset="0"/>
                <a:cs typeface="Times New Roman" pitchFamily="18" charset="0"/>
              </a:rPr>
              <a:t>x_train</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y_train</a:t>
            </a:r>
            <a:r>
              <a:rPr lang="en-US" sz="1800" dirty="0">
                <a:latin typeface="Times New Roman" pitchFamily="18" charset="0"/>
                <a:cs typeface="Times New Roman" pitchFamily="18" charset="0"/>
              </a:rPr>
              <a:t>, obtained above, to train our random forest regression model. We’re using the fit method and passing the parameters </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Note that the output of this cell is describing a large number of parameters like criteria, max depth, etc. for the model. All these parameters are configurable, and you’re free to tune them to match your requirements.</a:t>
            </a:r>
          </a:p>
          <a:p>
            <a:endParaRPr lang="en-US" sz="1800"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marL="742950" indent="-742950"/>
            <a:r>
              <a:rPr lang="en-US" dirty="0" smtClean="0"/>
              <a:t>2. Training The Model</a:t>
            </a:r>
            <a:endParaRPr lang="en-US" dirty="0"/>
          </a:p>
        </p:txBody>
      </p:sp>
    </p:spTree>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1600" b="1"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Predict()</a:t>
            </a:r>
          </a:p>
          <a:p>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​We can predict the class for new data instances using our finalized classification model in </a:t>
            </a:r>
            <a:r>
              <a:rPr lang="en-US" sz="1600" dirty="0" err="1" smtClean="0">
                <a:latin typeface="Times New Roman" pitchFamily="18" charset="0"/>
                <a:cs typeface="Times New Roman" pitchFamily="18" charset="0"/>
              </a:rPr>
              <a:t>scikit</a:t>
            </a:r>
            <a:r>
              <a:rPr lang="en-US" sz="1600" dirty="0" smtClean="0">
                <a:latin typeface="Times New Roman" pitchFamily="18" charset="0"/>
                <a:cs typeface="Times New Roman" pitchFamily="18" charset="0"/>
              </a:rPr>
              <a:t>-learn using the predict() function.​For example, we have one or more data instances in an array called </a:t>
            </a:r>
            <a:r>
              <a:rPr lang="en-US" sz="1600" dirty="0" err="1" smtClean="0">
                <a:latin typeface="Times New Roman" pitchFamily="18" charset="0"/>
                <a:cs typeface="Times New Roman" pitchFamily="18" charset="0"/>
              </a:rPr>
              <a:t>Xnew</a:t>
            </a:r>
            <a:r>
              <a:rPr lang="en-US" sz="1600" dirty="0" smtClean="0">
                <a:latin typeface="Times New Roman" pitchFamily="18" charset="0"/>
                <a:cs typeface="Times New Roman" pitchFamily="18" charset="0"/>
              </a:rPr>
              <a:t>. This can be passed to the predict() function on our model in order to predict the class values for each instance in the array.</a:t>
            </a:r>
          </a:p>
          <a:p>
            <a:endParaRPr lang="en-US" sz="1600" dirty="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#code</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predicting the test set results</a:t>
            </a:r>
          </a:p>
          <a:p>
            <a:r>
              <a:rPr lang="en-US" sz="1600" dirty="0" err="1" smtClean="0">
                <a:latin typeface="Times New Roman" pitchFamily="18" charset="0"/>
                <a:cs typeface="Times New Roman" pitchFamily="18" charset="0"/>
              </a:rPr>
              <a:t>y_pred</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model.predict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x_test</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print('THE PREDICTION VALUE OF IN RANDOM FOREST REGRESSOR IS:\n')</a:t>
            </a:r>
          </a:p>
          <a:p>
            <a:r>
              <a:rPr lang="en-US" sz="1600" dirty="0" smtClean="0">
                <a:latin typeface="Times New Roman" pitchFamily="18" charset="0"/>
                <a:cs typeface="Times New Roman" pitchFamily="18" charset="0"/>
              </a:rPr>
              <a:t>print(</a:t>
            </a:r>
            <a:r>
              <a:rPr lang="en-US" sz="1600" dirty="0" err="1" smtClean="0">
                <a:latin typeface="Times New Roman" pitchFamily="18" charset="0"/>
                <a:cs typeface="Times New Roman" pitchFamily="18" charset="0"/>
              </a:rPr>
              <a:t>y_pred</a:t>
            </a:r>
            <a:r>
              <a:rPr lang="en-US" sz="1600" dirty="0" smtClean="0">
                <a:latin typeface="Times New Roman" pitchFamily="18" charset="0"/>
                <a:cs typeface="Times New Roman" pitchFamily="18" charset="0"/>
              </a:rPr>
              <a:t>)</a:t>
            </a:r>
          </a:p>
          <a:p>
            <a:endParaRPr lang="en-US" sz="1600" b="1"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t>Predicting The Output</a:t>
            </a:r>
            <a:endParaRPr lang="en-US" dirty="0"/>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600" dirty="0"/>
          </a:p>
          <a:p>
            <a:r>
              <a:rPr lang="en-US" sz="1600" dirty="0" smtClean="0"/>
              <a:t>Random forest works on several decision tree. Plotting them gives a hunch basically how a model predicts the value of a target variable by learning simple decision rules inferred from the data features. Every decision at a node is made by classification using single feature.</a:t>
            </a:r>
          </a:p>
          <a:p>
            <a:endParaRPr lang="en-US" sz="1600" dirty="0"/>
          </a:p>
          <a:p>
            <a:endParaRPr lang="en-US" sz="1600" dirty="0" smtClean="0"/>
          </a:p>
          <a:p>
            <a:endParaRPr lang="en-US" sz="1600" b="1" dirty="0"/>
          </a:p>
          <a:p>
            <a:r>
              <a:rPr lang="en-US" sz="1600" b="1" dirty="0" smtClean="0"/>
              <a:t>#code:  </a:t>
            </a:r>
            <a:r>
              <a:rPr lang="en-US" sz="1600" dirty="0" smtClean="0"/>
              <a:t>#plotting the y prediction</a:t>
            </a:r>
          </a:p>
          <a:p>
            <a:r>
              <a:rPr lang="en-US" sz="1600" dirty="0" smtClean="0"/>
              <a:t>import </a:t>
            </a:r>
            <a:r>
              <a:rPr lang="en-US" sz="1600" dirty="0" err="1" smtClean="0"/>
              <a:t>matplotlib.pyplot</a:t>
            </a:r>
            <a:r>
              <a:rPr lang="en-US" sz="1600" dirty="0" smtClean="0"/>
              <a:t> as </a:t>
            </a:r>
            <a:r>
              <a:rPr lang="en-US" sz="1600" dirty="0" err="1" smtClean="0"/>
              <a:t>plt</a:t>
            </a:r>
            <a:endParaRPr lang="en-US" sz="1600" dirty="0" smtClean="0"/>
          </a:p>
          <a:p>
            <a:r>
              <a:rPr lang="en-US" sz="1600" dirty="0" err="1" smtClean="0"/>
              <a:t>plt.scatter</a:t>
            </a:r>
            <a:r>
              <a:rPr lang="en-US" sz="1600" dirty="0" smtClean="0"/>
              <a:t>(</a:t>
            </a:r>
            <a:r>
              <a:rPr lang="en-US" sz="1600" dirty="0" err="1" smtClean="0"/>
              <a:t>y_test,y_pred</a:t>
            </a:r>
            <a:r>
              <a:rPr lang="en-US" sz="1600" dirty="0" smtClean="0"/>
              <a:t>)</a:t>
            </a:r>
          </a:p>
          <a:p>
            <a:r>
              <a:rPr lang="en-US" sz="1600" dirty="0" err="1" smtClean="0"/>
              <a:t>plt.title</a:t>
            </a:r>
            <a:r>
              <a:rPr lang="en-US" sz="1600" dirty="0" smtClean="0"/>
              <a:t>('Random Forest Regression')</a:t>
            </a:r>
          </a:p>
          <a:p>
            <a:r>
              <a:rPr lang="en-US" sz="1600" dirty="0" err="1" smtClean="0"/>
              <a:t>plt.xlabel</a:t>
            </a:r>
            <a:r>
              <a:rPr lang="en-US" sz="1600" dirty="0" smtClean="0"/>
              <a:t>('Y Test')</a:t>
            </a:r>
          </a:p>
          <a:p>
            <a:r>
              <a:rPr lang="en-US" sz="1600" dirty="0" err="1" smtClean="0"/>
              <a:t>plt.ylabel</a:t>
            </a:r>
            <a:r>
              <a:rPr lang="en-US" sz="1600" dirty="0" smtClean="0"/>
              <a:t>('Predicted Y')</a:t>
            </a:r>
          </a:p>
          <a:p>
            <a:r>
              <a:rPr lang="en-US" sz="1600" dirty="0" err="1" smtClean="0"/>
              <a:t>plt.show</a:t>
            </a:r>
            <a:r>
              <a:rPr lang="en-US" sz="1600" dirty="0" smtClean="0"/>
              <a:t>()</a:t>
            </a:r>
          </a:p>
          <a:p>
            <a:pPr>
              <a:buNone/>
            </a:pPr>
            <a:endParaRPr lang="en-US" sz="1600" b="1" dirty="0"/>
          </a:p>
        </p:txBody>
      </p:sp>
      <p:sp>
        <p:nvSpPr>
          <p:cNvPr id="2" name="Title 1"/>
          <p:cNvSpPr>
            <a:spLocks noGrp="1"/>
          </p:cNvSpPr>
          <p:nvPr>
            <p:ph type="title"/>
          </p:nvPr>
        </p:nvSpPr>
        <p:spPr/>
        <p:txBody>
          <a:bodyPr/>
          <a:lstStyle/>
          <a:p>
            <a:r>
              <a:rPr lang="en-US" dirty="0" smtClean="0"/>
              <a:t>Plotting The Output</a:t>
            </a:r>
            <a:endParaRPr lang="en-US" dirty="0"/>
          </a:p>
        </p:txBody>
      </p:sp>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8000" dirty="0" smtClean="0">
                <a:effectLst/>
                <a:latin typeface="Baskerville Old Face" pitchFamily="18" charset="0"/>
              </a:rPr>
              <a:t>Thank you </a:t>
            </a:r>
            <a:endParaRPr lang="en-US" sz="8000" dirty="0">
              <a:effectLst/>
              <a:latin typeface="Baskerville Old Face" pitchFamily="18" charset="0"/>
            </a:endParaRPr>
          </a:p>
        </p:txBody>
      </p:sp>
    </p:spTree>
  </p:cSld>
  <p:clrMapOvr>
    <a:masterClrMapping/>
  </p:clrMapOvr>
  <p:transition spd="slow">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105</TotalTime>
  <Words>277</Words>
  <Application>Microsoft Office PowerPoint</Application>
  <PresentationFormat>On-screen Show (4:3)</PresentationFormat>
  <Paragraphs>56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                   RANDOM FOREST REGRESSOR</vt:lpstr>
      <vt:lpstr>What Is Random Forest </vt:lpstr>
      <vt:lpstr>TOPICS :</vt:lpstr>
      <vt:lpstr>Creating The Model</vt:lpstr>
      <vt:lpstr>2. Training The Model</vt:lpstr>
      <vt:lpstr>Predicting The Output</vt:lpstr>
      <vt:lpstr>Plotting The Output</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admin</dc:creator>
  <cp:lastModifiedBy>admin</cp:lastModifiedBy>
  <cp:revision>11</cp:revision>
  <dcterms:created xsi:type="dcterms:W3CDTF">2020-07-07T16:57:15Z</dcterms:created>
  <dcterms:modified xsi:type="dcterms:W3CDTF">2020-07-07T18:43:06Z</dcterms:modified>
</cp:coreProperties>
</file>