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426" r:id="rId2"/>
    <p:sldId id="361" r:id="rId3"/>
    <p:sldId id="362" r:id="rId4"/>
    <p:sldId id="365" r:id="rId5"/>
    <p:sldId id="435" r:id="rId6"/>
    <p:sldId id="371" r:id="rId7"/>
    <p:sldId id="366" r:id="rId8"/>
    <p:sldId id="372" r:id="rId9"/>
    <p:sldId id="373" r:id="rId10"/>
    <p:sldId id="440" r:id="rId11"/>
    <p:sldId id="367" r:id="rId12"/>
    <p:sldId id="368" r:id="rId13"/>
    <p:sldId id="374" r:id="rId14"/>
    <p:sldId id="375" r:id="rId15"/>
    <p:sldId id="376" r:id="rId16"/>
    <p:sldId id="377" r:id="rId17"/>
    <p:sldId id="369" r:id="rId18"/>
    <p:sldId id="378" r:id="rId19"/>
    <p:sldId id="370" r:id="rId20"/>
    <p:sldId id="427" r:id="rId21"/>
    <p:sldId id="450" r:id="rId22"/>
    <p:sldId id="448" r:id="rId23"/>
    <p:sldId id="449" r:id="rId24"/>
    <p:sldId id="439" r:id="rId25"/>
    <p:sldId id="433" r:id="rId26"/>
    <p:sldId id="441" r:id="rId27"/>
    <p:sldId id="447" r:id="rId28"/>
    <p:sldId id="446" r:id="rId29"/>
    <p:sldId id="436" r:id="rId30"/>
    <p:sldId id="437" r:id="rId31"/>
    <p:sldId id="444" r:id="rId32"/>
    <p:sldId id="445" r:id="rId33"/>
    <p:sldId id="442" r:id="rId34"/>
  </p:sldIdLst>
  <p:sldSz cx="9144000" cy="6858000" type="screen4x3"/>
  <p:notesSz cx="6662738" cy="9832975"/>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Times New Roman (Arabic)" pitchFamily="26" charset="-78"/>
      </a:defRPr>
    </a:lvl1pPr>
    <a:lvl2pPr marL="457200" algn="l" rtl="0" eaLnBrk="0" fontAlgn="base" hangingPunct="0">
      <a:spcBef>
        <a:spcPct val="0"/>
      </a:spcBef>
      <a:spcAft>
        <a:spcPct val="0"/>
      </a:spcAft>
      <a:defRPr sz="1400" kern="1200">
        <a:solidFill>
          <a:schemeClr val="tx1"/>
        </a:solidFill>
        <a:latin typeface="Arial" charset="0"/>
        <a:ea typeface="+mn-ea"/>
        <a:cs typeface="Times New Roman (Arabic)" pitchFamily="26" charset="-78"/>
      </a:defRPr>
    </a:lvl2pPr>
    <a:lvl3pPr marL="914400" algn="l" rtl="0" eaLnBrk="0" fontAlgn="base" hangingPunct="0">
      <a:spcBef>
        <a:spcPct val="0"/>
      </a:spcBef>
      <a:spcAft>
        <a:spcPct val="0"/>
      </a:spcAft>
      <a:defRPr sz="1400" kern="1200">
        <a:solidFill>
          <a:schemeClr val="tx1"/>
        </a:solidFill>
        <a:latin typeface="Arial" charset="0"/>
        <a:ea typeface="+mn-ea"/>
        <a:cs typeface="Times New Roman (Arabic)" pitchFamily="26" charset="-78"/>
      </a:defRPr>
    </a:lvl3pPr>
    <a:lvl4pPr marL="1371600" algn="l" rtl="0" eaLnBrk="0" fontAlgn="base" hangingPunct="0">
      <a:spcBef>
        <a:spcPct val="0"/>
      </a:spcBef>
      <a:spcAft>
        <a:spcPct val="0"/>
      </a:spcAft>
      <a:defRPr sz="1400" kern="1200">
        <a:solidFill>
          <a:schemeClr val="tx1"/>
        </a:solidFill>
        <a:latin typeface="Arial" charset="0"/>
        <a:ea typeface="+mn-ea"/>
        <a:cs typeface="Times New Roman (Arabic)" pitchFamily="26" charset="-78"/>
      </a:defRPr>
    </a:lvl4pPr>
    <a:lvl5pPr marL="1828800" algn="l" rtl="0" eaLnBrk="0" fontAlgn="base" hangingPunct="0">
      <a:spcBef>
        <a:spcPct val="0"/>
      </a:spcBef>
      <a:spcAft>
        <a:spcPct val="0"/>
      </a:spcAft>
      <a:defRPr sz="1400" kern="1200">
        <a:solidFill>
          <a:schemeClr val="tx1"/>
        </a:solidFill>
        <a:latin typeface="Arial" charset="0"/>
        <a:ea typeface="+mn-ea"/>
        <a:cs typeface="Times New Roman (Arabic)" pitchFamily="26" charset="-78"/>
      </a:defRPr>
    </a:lvl5pPr>
    <a:lvl6pPr marL="2286000" algn="l" defTabSz="914400" rtl="0" eaLnBrk="1" latinLnBrk="0" hangingPunct="1">
      <a:defRPr sz="1400" kern="1200">
        <a:solidFill>
          <a:schemeClr val="tx1"/>
        </a:solidFill>
        <a:latin typeface="Arial" charset="0"/>
        <a:ea typeface="+mn-ea"/>
        <a:cs typeface="Times New Roman (Arabic)" pitchFamily="26" charset="-78"/>
      </a:defRPr>
    </a:lvl6pPr>
    <a:lvl7pPr marL="2743200" algn="l" defTabSz="914400" rtl="0" eaLnBrk="1" latinLnBrk="0" hangingPunct="1">
      <a:defRPr sz="1400" kern="1200">
        <a:solidFill>
          <a:schemeClr val="tx1"/>
        </a:solidFill>
        <a:latin typeface="Arial" charset="0"/>
        <a:ea typeface="+mn-ea"/>
        <a:cs typeface="Times New Roman (Arabic)" pitchFamily="26" charset="-78"/>
      </a:defRPr>
    </a:lvl7pPr>
    <a:lvl8pPr marL="3200400" algn="l" defTabSz="914400" rtl="0" eaLnBrk="1" latinLnBrk="0" hangingPunct="1">
      <a:defRPr sz="1400" kern="1200">
        <a:solidFill>
          <a:schemeClr val="tx1"/>
        </a:solidFill>
        <a:latin typeface="Arial" charset="0"/>
        <a:ea typeface="+mn-ea"/>
        <a:cs typeface="Times New Roman (Arabic)" pitchFamily="26" charset="-78"/>
      </a:defRPr>
    </a:lvl8pPr>
    <a:lvl9pPr marL="3657600" algn="l" defTabSz="914400" rtl="0" eaLnBrk="1" latinLnBrk="0" hangingPunct="1">
      <a:defRPr sz="1400" kern="1200">
        <a:solidFill>
          <a:schemeClr val="tx1"/>
        </a:solidFill>
        <a:latin typeface="Arial" charset="0"/>
        <a:ea typeface="+mn-ea"/>
        <a:cs typeface="Times New Roman (Arabic)" pitchFamily="26" charset="-7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0000"/>
    <a:srgbClr val="A50021"/>
    <a:srgbClr val="000000"/>
    <a:srgbClr val="FFFF00"/>
    <a:srgbClr val="33CC33"/>
    <a:srgbClr val="FF9999"/>
    <a:srgbClr val="000099"/>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p:scale>
          <a:sx n="70" d="100"/>
          <a:sy n="70" d="100"/>
        </p:scale>
        <p:origin x="-677" y="1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1" d="100"/>
          <a:sy n="61" d="100"/>
        </p:scale>
        <p:origin x="-1710" y="-72"/>
      </p:cViewPr>
      <p:guideLst>
        <p:guide orient="horz" pos="3097"/>
        <p:guide pos="209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29.xml"/><Relationship Id="rId1"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rtl="1">
              <a:defRPr sz="1200">
                <a:latin typeface="Times New Roman" pitchFamily="18" charset="0"/>
              </a:defRPr>
            </a:lvl1pPr>
          </a:lstStyle>
          <a:p>
            <a:endParaRPr lang="en-US" altLang="en-US"/>
          </a:p>
        </p:txBody>
      </p:sp>
      <p:sp>
        <p:nvSpPr>
          <p:cNvPr id="22531" name="Rectangle 3"/>
          <p:cNvSpPr>
            <a:spLocks noGrp="1" noChangeArrowheads="1"/>
          </p:cNvSpPr>
          <p:nvPr>
            <p:ph type="dt" sz="quarter" idx="1"/>
          </p:nvPr>
        </p:nvSpPr>
        <p:spPr bwMode="auto">
          <a:xfrm>
            <a:off x="3775075" y="0"/>
            <a:ext cx="2887663" cy="492125"/>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rtl="1">
              <a:defRPr sz="1200">
                <a:latin typeface="Times New Roman" pitchFamily="18" charset="0"/>
              </a:defRPr>
            </a:lvl1pPr>
          </a:lstStyle>
          <a:p>
            <a:endParaRPr lang="en-US" altLang="en-US"/>
          </a:p>
        </p:txBody>
      </p:sp>
      <p:sp>
        <p:nvSpPr>
          <p:cNvPr id="22532" name="Rectangle 4"/>
          <p:cNvSpPr>
            <a:spLocks noGrp="1" noChangeArrowheads="1"/>
          </p:cNvSpPr>
          <p:nvPr>
            <p:ph type="ftr" sz="quarter" idx="2"/>
          </p:nvPr>
        </p:nvSpPr>
        <p:spPr bwMode="auto">
          <a:xfrm>
            <a:off x="0" y="9340850"/>
            <a:ext cx="2887663" cy="492125"/>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rtl="1">
              <a:defRPr sz="1200">
                <a:latin typeface="Times New Roman" pitchFamily="18" charset="0"/>
              </a:defRPr>
            </a:lvl1pPr>
          </a:lstStyle>
          <a:p>
            <a:endParaRPr lang="en-US" altLang="en-US"/>
          </a:p>
        </p:txBody>
      </p:sp>
      <p:sp>
        <p:nvSpPr>
          <p:cNvPr id="22533" name="Rectangle 5"/>
          <p:cNvSpPr>
            <a:spLocks noGrp="1" noChangeArrowheads="1"/>
          </p:cNvSpPr>
          <p:nvPr>
            <p:ph type="sldNum" sz="quarter" idx="3"/>
          </p:nvPr>
        </p:nvSpPr>
        <p:spPr bwMode="auto">
          <a:xfrm>
            <a:off x="3775075" y="9340850"/>
            <a:ext cx="2887663" cy="492125"/>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rtl="1">
              <a:defRPr sz="1200">
                <a:latin typeface="Times New Roman" pitchFamily="18" charset="0"/>
              </a:defRPr>
            </a:lvl1pPr>
          </a:lstStyle>
          <a:p>
            <a:fld id="{6157462E-FDCE-4BE6-AD02-EE9FB6FBB19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rtl="1">
              <a:defRPr sz="1200">
                <a:latin typeface="Times New Roman" pitchFamily="18" charset="0"/>
              </a:defRPr>
            </a:lvl1pPr>
          </a:lstStyle>
          <a:p>
            <a:endParaRPr lang="en-US" altLang="en-US"/>
          </a:p>
        </p:txBody>
      </p:sp>
      <p:sp>
        <p:nvSpPr>
          <p:cNvPr id="5123" name="Rectangle 3"/>
          <p:cNvSpPr>
            <a:spLocks noGrp="1" noChangeArrowheads="1"/>
          </p:cNvSpPr>
          <p:nvPr>
            <p:ph type="dt" idx="1"/>
          </p:nvPr>
        </p:nvSpPr>
        <p:spPr bwMode="auto">
          <a:xfrm>
            <a:off x="3775075" y="0"/>
            <a:ext cx="2887663" cy="492125"/>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rtl="1">
              <a:defRPr sz="1200">
                <a:latin typeface="Times New Roman"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889000" y="4670425"/>
            <a:ext cx="4884738" cy="4424363"/>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p>
            <a:pPr lvl="0"/>
            <a:r>
              <a:rPr lang="en-US" altLang="ar-SA" smtClean="0"/>
              <a:t>Click to edit Master text styles</a:t>
            </a:r>
          </a:p>
          <a:p>
            <a:pPr lvl="1"/>
            <a:r>
              <a:rPr lang="en-US" altLang="ar-SA" smtClean="0"/>
              <a:t>Second level</a:t>
            </a:r>
          </a:p>
          <a:p>
            <a:pPr lvl="2"/>
            <a:r>
              <a:rPr lang="en-US" altLang="ar-SA" smtClean="0"/>
              <a:t>Third level</a:t>
            </a:r>
          </a:p>
          <a:p>
            <a:pPr lvl="3"/>
            <a:r>
              <a:rPr lang="en-US" altLang="ar-SA" smtClean="0"/>
              <a:t>Fourth level</a:t>
            </a:r>
          </a:p>
          <a:p>
            <a:pPr lvl="4"/>
            <a:r>
              <a:rPr lang="en-US" altLang="ar-SA" smtClean="0"/>
              <a:t>Fifth level</a:t>
            </a:r>
          </a:p>
        </p:txBody>
      </p:sp>
      <p:sp>
        <p:nvSpPr>
          <p:cNvPr id="5126" name="Rectangle 6"/>
          <p:cNvSpPr>
            <a:spLocks noGrp="1" noChangeArrowheads="1"/>
          </p:cNvSpPr>
          <p:nvPr>
            <p:ph type="ftr" sz="quarter" idx="4"/>
          </p:nvPr>
        </p:nvSpPr>
        <p:spPr bwMode="auto">
          <a:xfrm>
            <a:off x="0" y="9340850"/>
            <a:ext cx="2887663" cy="492125"/>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rtl="1">
              <a:defRPr sz="1200">
                <a:latin typeface="Times New Roman" pitchFamily="18" charset="0"/>
              </a:defRPr>
            </a:lvl1pPr>
          </a:lstStyle>
          <a:p>
            <a:endParaRPr lang="en-US" altLang="en-US"/>
          </a:p>
        </p:txBody>
      </p:sp>
      <p:sp>
        <p:nvSpPr>
          <p:cNvPr id="5127" name="Rectangle 7"/>
          <p:cNvSpPr>
            <a:spLocks noGrp="1" noChangeArrowheads="1"/>
          </p:cNvSpPr>
          <p:nvPr>
            <p:ph type="sldNum" sz="quarter" idx="5"/>
          </p:nvPr>
        </p:nvSpPr>
        <p:spPr bwMode="auto">
          <a:xfrm>
            <a:off x="3775075" y="9340850"/>
            <a:ext cx="2887663" cy="492125"/>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rtl="1">
              <a:defRPr sz="1200">
                <a:latin typeface="Times New Roman" pitchFamily="18" charset="0"/>
              </a:defRPr>
            </a:lvl1pPr>
          </a:lstStyle>
          <a:p>
            <a:fld id="{9B61E0BF-100A-4C1F-9E84-39078127062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Arabic)" pitchFamily="26" charset="-78"/>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Arabic)" pitchFamily="26" charset="-78"/>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Arabic)" pitchFamily="26" charset="-78"/>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Arabic)" pitchFamily="26" charset="-78"/>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Arabic)" pitchFamily="26"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p:spPr>
      </p:sp>
      <p:sp>
        <p:nvSpPr>
          <p:cNvPr id="4915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7CBFA-09C2-471C-A9C8-19F5A9EE8DA2}" type="slidenum">
              <a:rPr lang="el-GR"/>
              <a:pPr/>
              <a:t>25</a:t>
            </a:fld>
            <a:endParaRPr lang="el-GR"/>
          </a:p>
        </p:txBody>
      </p:sp>
      <p:sp>
        <p:nvSpPr>
          <p:cNvPr id="9218" name="Rectangle 2"/>
          <p:cNvSpPr>
            <a:spLocks noGrp="1" noRot="1" noChangeAspect="1" noChangeArrowheads="1" noTextEdit="1"/>
          </p:cNvSpPr>
          <p:nvPr>
            <p:ph type="sldImg"/>
          </p:nvPr>
        </p:nvSpPr>
        <p:spPr>
          <a:xfrm>
            <a:off x="874713" y="738188"/>
            <a:ext cx="4914900" cy="3686175"/>
          </a:xfrm>
          <a:ln/>
        </p:spPr>
      </p:sp>
      <p:sp>
        <p:nvSpPr>
          <p:cNvPr id="9219" name="Rectangle 3"/>
          <p:cNvSpPr>
            <a:spLocks noGrp="1" noChangeArrowheads="1"/>
          </p:cNvSpPr>
          <p:nvPr>
            <p:ph type="body" idx="1"/>
          </p:nvPr>
        </p:nvSpPr>
        <p:spPr/>
        <p:txBody>
          <a:bodyPr/>
          <a:lstStyle/>
          <a:p>
            <a:pPr>
              <a:buFontTx/>
              <a:buChar char="•"/>
            </a:pPr>
            <a:r>
              <a:rPr lang="en-US" altLang="zh-TW"/>
              <a:t>Intel’s x86: 8086,8088,80386,80486, Pentium</a:t>
            </a:r>
          </a:p>
          <a:p>
            <a:pPr>
              <a:buFontTx/>
              <a:buChar char="•"/>
            </a:pPr>
            <a:r>
              <a:rPr lang="en-US" altLang="zh-TW"/>
              <a:t>Motorola’s 680x0: 68000, 68010, 68020,68030,6040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C8CE7-BBED-4B42-9950-9A6A252EE404}" type="slidenum">
              <a:rPr lang="el-GR"/>
              <a:pPr/>
              <a:t>33</a:t>
            </a:fld>
            <a:endParaRPr lang="el-GR"/>
          </a:p>
        </p:txBody>
      </p:sp>
      <p:sp>
        <p:nvSpPr>
          <p:cNvPr id="12290" name="Rectangle 2"/>
          <p:cNvSpPr>
            <a:spLocks noGrp="1" noRot="1" noChangeAspect="1" noChangeArrowheads="1" noTextEdit="1"/>
          </p:cNvSpPr>
          <p:nvPr>
            <p:ph type="sldImg"/>
          </p:nvPr>
        </p:nvSpPr>
        <p:spPr>
          <a:xfrm>
            <a:off x="874713" y="738188"/>
            <a:ext cx="4914900" cy="3686175"/>
          </a:xfrm>
          <a:ln/>
        </p:spPr>
      </p:sp>
      <p:sp>
        <p:nvSpPr>
          <p:cNvPr id="12291" name="Rectangle 3"/>
          <p:cNvSpPr>
            <a:spLocks noGrp="1" noChangeArrowheads="1"/>
          </p:cNvSpPr>
          <p:nvPr>
            <p:ph type="body" idx="1"/>
          </p:nvPr>
        </p:nvSpPr>
        <p:spPr/>
        <p:txBody>
          <a:bodyPr/>
          <a:lstStyle/>
          <a:p>
            <a:pPr>
              <a:buFontTx/>
              <a:buChar char="•"/>
            </a:pPr>
            <a:r>
              <a:rPr lang="en-US" altLang="zh-TW"/>
              <a:t>versatility </a:t>
            </a:r>
            <a:r>
              <a:rPr lang="zh-TW" altLang="en-US"/>
              <a:t>多用途的</a:t>
            </a:r>
            <a:r>
              <a:rPr lang="en-US" altLang="zh-TW"/>
              <a:t>: any number of applications for PC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Slide Number Placeholder 3"/>
          <p:cNvSpPr>
            <a:spLocks noGrp="1"/>
          </p:cNvSpPr>
          <p:nvPr>
            <p:ph type="sldNum" sz="quarter" idx="10"/>
          </p:nvPr>
        </p:nvSpPr>
        <p:spPr/>
        <p:txBody>
          <a:bodyPr/>
          <a:lstStyle>
            <a:lvl1pPr>
              <a:defRPr/>
            </a:lvl1pPr>
          </a:lstStyle>
          <a:p>
            <a:fld id="{CD5A0CD5-22DC-48D3-AF73-883DB25D71D7}" type="slidenum">
              <a:rPr lang="en-US" altLang="en-US"/>
              <a:pPr/>
              <a:t>‹#›</a:t>
            </a:fld>
            <a:endParaRPr lang="en-US" altLang="en-US">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fld id="{56181BB9-4FAF-4684-9399-C21177B14A61}" type="slidenum">
              <a:rPr lang="en-US" altLang="en-US"/>
              <a:pPr/>
              <a:t>‹#›</a:t>
            </a:fld>
            <a:endParaRPr lang="en-US" altLang="en-US">
              <a:latin typeface="Times New Roman"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867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3048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fld id="{883555C9-1B32-4257-94DB-73D118B5CC69}" type="slidenum">
              <a:rPr lang="en-US" altLang="en-US"/>
              <a:pPr/>
              <a:t>‹#›</a:t>
            </a:fld>
            <a:endParaRPr lang="en-US" altLang="en-US">
              <a:latin typeface="Times New Roman"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fld id="{F93460F2-9666-441C-B643-8DD8DF41A499}" type="slidenum">
              <a:rPr lang="en-US" altLang="en-US"/>
              <a:pPr/>
              <a:t>‹#›</a:t>
            </a:fld>
            <a:endParaRPr lang="en-US" altLang="en-US">
              <a:latin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FC17BDC-57B1-412B-901D-878C46CC3453}" type="slidenum">
              <a:rPr lang="en-US" altLang="en-US"/>
              <a:pPr/>
              <a:t>‹#›</a:t>
            </a:fld>
            <a:endParaRPr lang="en-US" altLang="en-US">
              <a:latin typeface="Times New Roman"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0668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0668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fld id="{0A69AAE9-452D-4627-9169-2C656417A39A}" type="slidenum">
              <a:rPr lang="en-US" altLang="en-US"/>
              <a:pPr/>
              <a:t>‹#›</a:t>
            </a:fld>
            <a:endParaRPr lang="en-US" altLang="en-US">
              <a:latin typeface="Times New Roman"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fld id="{EA26CB61-087F-4EB8-B595-5BD90327428F}" type="slidenum">
              <a:rPr lang="en-US" altLang="en-US"/>
              <a:pPr/>
              <a:t>‹#›</a:t>
            </a:fld>
            <a:endParaRPr lang="en-US" altLang="en-US">
              <a:latin typeface="Times New Roman"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fld id="{73DD58E3-C338-449D-BCF4-76AF2D25AC0A}" type="slidenum">
              <a:rPr lang="en-US" altLang="en-US"/>
              <a:pPr/>
              <a:t>‹#›</a:t>
            </a:fld>
            <a:endParaRPr lang="en-US" altLang="en-US">
              <a:latin typeface="Times New Roman"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3B750DC-C340-46EF-B5BA-299B031BA89B}" type="slidenum">
              <a:rPr lang="en-US" altLang="en-US"/>
              <a:pPr/>
              <a:t>‹#›</a:t>
            </a:fld>
            <a:endParaRPr lang="en-US" altLang="en-US">
              <a:latin typeface="Times New Roman"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D3CCA87-A419-424A-A051-E5A9D81A5A25}" type="slidenum">
              <a:rPr lang="en-US" altLang="en-US"/>
              <a:pPr/>
              <a:t>‹#›</a:t>
            </a:fld>
            <a:endParaRPr lang="en-US" altLang="en-US">
              <a:latin typeface="Times New Roman"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F85BD24-F05F-47A5-9384-3DBBB83EE59C}" type="slidenum">
              <a:rPr lang="en-US" altLang="en-US"/>
              <a:pPr/>
              <a:t>‹#›</a:t>
            </a:fld>
            <a:endParaRPr lang="en-US" altLang="en-US">
              <a:latin typeface="Times New Roman"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ar-SA" smtClean="0"/>
              <a:t>Click to edit Master title style</a:t>
            </a:r>
          </a:p>
        </p:txBody>
      </p:sp>
      <p:sp>
        <p:nvSpPr>
          <p:cNvPr id="1027" name="Rectangle 3"/>
          <p:cNvSpPr>
            <a:spLocks noGrp="1" noChangeArrowheads="1"/>
          </p:cNvSpPr>
          <p:nvPr>
            <p:ph type="body" idx="1"/>
          </p:nvPr>
        </p:nvSpPr>
        <p:spPr bwMode="auto">
          <a:xfrm>
            <a:off x="685800" y="1066800"/>
            <a:ext cx="77724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ar-SA" smtClean="0"/>
              <a:t>Click to edit Master text styles</a:t>
            </a:r>
          </a:p>
          <a:p>
            <a:pPr lvl="1"/>
            <a:r>
              <a:rPr lang="en-US" altLang="ar-SA" smtClean="0"/>
              <a:t>Second level</a:t>
            </a:r>
          </a:p>
          <a:p>
            <a:pPr lvl="2"/>
            <a:r>
              <a:rPr lang="en-US" altLang="ar-SA" smtClean="0"/>
              <a:t>Third level</a:t>
            </a:r>
          </a:p>
          <a:p>
            <a:pPr lvl="3"/>
            <a:r>
              <a:rPr lang="en-US" altLang="ar-SA" smtClean="0"/>
              <a:t>Fourth level</a:t>
            </a:r>
          </a:p>
          <a:p>
            <a:pPr lvl="4"/>
            <a:r>
              <a:rPr lang="en-US" altLang="ar-SA" smtClean="0"/>
              <a:t>Fifth level</a:t>
            </a:r>
          </a:p>
        </p:txBody>
      </p:sp>
      <p:sp>
        <p:nvSpPr>
          <p:cNvPr id="1030" name="Rectangle 6"/>
          <p:cNvSpPr>
            <a:spLocks noGrp="1" noChangeArrowheads="1"/>
          </p:cNvSpPr>
          <p:nvPr>
            <p:ph type="sldNum" sz="quarter" idx="4"/>
          </p:nvPr>
        </p:nvSpPr>
        <p:spPr bwMode="auto">
          <a:xfrm>
            <a:off x="7859713" y="6248400"/>
            <a:ext cx="59848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Comic Sans MS" pitchFamily="66" charset="0"/>
              </a:defRPr>
            </a:lvl1pPr>
          </a:lstStyle>
          <a:p>
            <a:fld id="{E348CE9C-78C2-4A42-8D16-BCDFECFD1FFF}" type="slidenum">
              <a:rPr lang="en-US" altLang="en-US"/>
              <a:pPr/>
              <a:t>‹#›</a:t>
            </a:fld>
            <a:endParaRPr lang="en-US" altLang="en-US">
              <a:latin typeface="Times New Roman" pitchFamily="18" charset="0"/>
            </a:endParaRPr>
          </a:p>
        </p:txBody>
      </p:sp>
      <p:sp>
        <p:nvSpPr>
          <p:cNvPr id="1038" name="Line 14"/>
          <p:cNvSpPr>
            <a:spLocks noChangeShapeType="1"/>
          </p:cNvSpPr>
          <p:nvPr/>
        </p:nvSpPr>
        <p:spPr bwMode="auto">
          <a:xfrm>
            <a:off x="685800" y="6248400"/>
            <a:ext cx="7772400" cy="0"/>
          </a:xfrm>
          <a:prstGeom prst="line">
            <a:avLst/>
          </a:prstGeom>
          <a:noFill/>
          <a:ln w="57150" cmpd="thinThick">
            <a:solidFill>
              <a:srgbClr val="0000FF"/>
            </a:solidFill>
            <a:round/>
            <a:headEnd/>
            <a:tailEnd/>
          </a:ln>
          <a:effectLst/>
        </p:spPr>
        <p:txBody>
          <a:bodyPr wrap="none" anchor="ctr"/>
          <a:lstStyle/>
          <a:p>
            <a:endParaRPr lang="en-IN"/>
          </a:p>
        </p:txBody>
      </p:sp>
      <p:sp>
        <p:nvSpPr>
          <p:cNvPr id="1039" name="Line 15"/>
          <p:cNvSpPr>
            <a:spLocks noChangeShapeType="1"/>
          </p:cNvSpPr>
          <p:nvPr/>
        </p:nvSpPr>
        <p:spPr bwMode="auto">
          <a:xfrm>
            <a:off x="685800" y="990600"/>
            <a:ext cx="7772400" cy="0"/>
          </a:xfrm>
          <a:prstGeom prst="line">
            <a:avLst/>
          </a:prstGeom>
          <a:noFill/>
          <a:ln w="57150" cmpd="thinThick">
            <a:solidFill>
              <a:srgbClr val="0000FF"/>
            </a:solidFill>
            <a:round/>
            <a:headEnd/>
            <a:tailEnd/>
          </a:ln>
          <a:effectLst/>
        </p:spPr>
        <p:txBody>
          <a:bodyPr wrap="none" anchor="ctr"/>
          <a:lstStyle/>
          <a:p>
            <a:endParaRPr lang="en-IN"/>
          </a:p>
        </p:txBody>
      </p:sp>
      <p:sp>
        <p:nvSpPr>
          <p:cNvPr id="1040" name="Text Box 16"/>
          <p:cNvSpPr txBox="1">
            <a:spLocks noChangeArrowheads="1"/>
          </p:cNvSpPr>
          <p:nvPr/>
        </p:nvSpPr>
        <p:spPr bwMode="auto">
          <a:xfrm>
            <a:off x="457200" y="6248400"/>
            <a:ext cx="5181600" cy="336550"/>
          </a:xfrm>
          <a:prstGeom prst="rect">
            <a:avLst/>
          </a:prstGeom>
          <a:noFill/>
          <a:ln w="9525">
            <a:noFill/>
            <a:miter lim="800000"/>
            <a:headEnd/>
            <a:tailEnd/>
          </a:ln>
          <a:effectLst/>
        </p:spPr>
        <p:txBody>
          <a:bodyPr>
            <a:spAutoFit/>
          </a:bodyPr>
          <a:lstStyle/>
          <a:p>
            <a:pPr rtl="1">
              <a:spcBef>
                <a:spcPct val="50000"/>
              </a:spcBef>
            </a:pPr>
            <a:r>
              <a:rPr lang="en-US" altLang="ar-SA" sz="1600">
                <a:latin typeface="Comic Sans MS" pitchFamily="66" charset="0"/>
              </a:rPr>
              <a:t>8085 µP-C1</a:t>
            </a:r>
            <a:endParaRPr lang="en-US" altLang="ar-SA" sz="2400">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cs typeface="Times New Roman (Arabic)" pitchFamily="26" charset="-78"/>
        </a:defRPr>
      </a:lvl2pPr>
      <a:lvl3pPr algn="ctr" rtl="0" eaLnBrk="0" fontAlgn="base" hangingPunct="0">
        <a:spcBef>
          <a:spcPct val="0"/>
        </a:spcBef>
        <a:spcAft>
          <a:spcPct val="0"/>
        </a:spcAft>
        <a:defRPr sz="3200">
          <a:solidFill>
            <a:schemeClr val="tx2"/>
          </a:solidFill>
          <a:latin typeface="Arial" charset="0"/>
          <a:cs typeface="Times New Roman (Arabic)" pitchFamily="26" charset="-78"/>
        </a:defRPr>
      </a:lvl3pPr>
      <a:lvl4pPr algn="ctr" rtl="0" eaLnBrk="0" fontAlgn="base" hangingPunct="0">
        <a:spcBef>
          <a:spcPct val="0"/>
        </a:spcBef>
        <a:spcAft>
          <a:spcPct val="0"/>
        </a:spcAft>
        <a:defRPr sz="3200">
          <a:solidFill>
            <a:schemeClr val="tx2"/>
          </a:solidFill>
          <a:latin typeface="Arial" charset="0"/>
          <a:cs typeface="Times New Roman (Arabic)" pitchFamily="26" charset="-78"/>
        </a:defRPr>
      </a:lvl4pPr>
      <a:lvl5pPr algn="ctr" rtl="0" eaLnBrk="0" fontAlgn="base" hangingPunct="0">
        <a:spcBef>
          <a:spcPct val="0"/>
        </a:spcBef>
        <a:spcAft>
          <a:spcPct val="0"/>
        </a:spcAft>
        <a:defRPr sz="3200">
          <a:solidFill>
            <a:schemeClr val="tx2"/>
          </a:solidFill>
          <a:latin typeface="Arial" charset="0"/>
          <a:cs typeface="Times New Roman (Arabic)" pitchFamily="26" charset="-78"/>
        </a:defRPr>
      </a:lvl5pPr>
      <a:lvl6pPr marL="457200" algn="ctr" rtl="0" eaLnBrk="0" fontAlgn="base" hangingPunct="0">
        <a:spcBef>
          <a:spcPct val="0"/>
        </a:spcBef>
        <a:spcAft>
          <a:spcPct val="0"/>
        </a:spcAft>
        <a:defRPr sz="3200">
          <a:solidFill>
            <a:schemeClr val="tx2"/>
          </a:solidFill>
          <a:latin typeface="Arial" charset="0"/>
          <a:cs typeface="Times New Roman (Arabic)" pitchFamily="26" charset="-78"/>
        </a:defRPr>
      </a:lvl6pPr>
      <a:lvl7pPr marL="914400" algn="ctr" rtl="0" eaLnBrk="0" fontAlgn="base" hangingPunct="0">
        <a:spcBef>
          <a:spcPct val="0"/>
        </a:spcBef>
        <a:spcAft>
          <a:spcPct val="0"/>
        </a:spcAft>
        <a:defRPr sz="3200">
          <a:solidFill>
            <a:schemeClr val="tx2"/>
          </a:solidFill>
          <a:latin typeface="Arial" charset="0"/>
          <a:cs typeface="Times New Roman (Arabic)" pitchFamily="26" charset="-78"/>
        </a:defRPr>
      </a:lvl7pPr>
      <a:lvl8pPr marL="1371600" algn="ctr" rtl="0" eaLnBrk="0" fontAlgn="base" hangingPunct="0">
        <a:spcBef>
          <a:spcPct val="0"/>
        </a:spcBef>
        <a:spcAft>
          <a:spcPct val="0"/>
        </a:spcAft>
        <a:defRPr sz="3200">
          <a:solidFill>
            <a:schemeClr val="tx2"/>
          </a:solidFill>
          <a:latin typeface="Arial" charset="0"/>
          <a:cs typeface="Times New Roman (Arabic)" pitchFamily="26" charset="-78"/>
        </a:defRPr>
      </a:lvl8pPr>
      <a:lvl9pPr marL="1828800" algn="ctr" rtl="0" eaLnBrk="0" fontAlgn="base" hangingPunct="0">
        <a:spcBef>
          <a:spcPct val="0"/>
        </a:spcBef>
        <a:spcAft>
          <a:spcPct val="0"/>
        </a:spcAft>
        <a:defRPr sz="3200">
          <a:solidFill>
            <a:schemeClr val="tx2"/>
          </a:solidFill>
          <a:latin typeface="Arial" charset="0"/>
          <a:cs typeface="Times New Roman (Arabic)" pitchFamily="26" charset="-78"/>
        </a:defRPr>
      </a:lvl9pPr>
    </p:titleStyle>
    <p:bodyStyle>
      <a:lvl1pPr marL="342900" indent="-342900" algn="l" rtl="0" eaLnBrk="0" fontAlgn="base" hangingPunct="0">
        <a:spcBef>
          <a:spcPct val="20000"/>
        </a:spcBef>
        <a:spcAft>
          <a:spcPct val="0"/>
        </a:spcAft>
        <a:buClr>
          <a:srgbClr val="9900CC"/>
        </a:buClr>
        <a:buSzPct val="130000"/>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rgbClr val="000000"/>
        </a:buClr>
        <a:buChar char="•"/>
        <a:defRPr sz="2000">
          <a:solidFill>
            <a:schemeClr val="tx1"/>
          </a:solidFill>
          <a:latin typeface="+mn-lt"/>
          <a:cs typeface="+mn-cs"/>
        </a:defRPr>
      </a:lvl3pPr>
      <a:lvl4pPr marL="1600200" indent="-228600" algn="l" rtl="0" eaLnBrk="0" fontAlgn="base" hangingPunct="0">
        <a:spcBef>
          <a:spcPct val="20000"/>
        </a:spcBef>
        <a:spcAft>
          <a:spcPct val="0"/>
        </a:spcAft>
        <a:buClr>
          <a:srgbClr val="33CC33"/>
        </a:buClr>
        <a:buChar char="–"/>
        <a:defRPr>
          <a:solidFill>
            <a:schemeClr val="tx1"/>
          </a:solidFill>
          <a:latin typeface="+mn-lt"/>
          <a:cs typeface="+mn-cs"/>
        </a:defRPr>
      </a:lvl4pPr>
      <a:lvl5pPr marL="2057400" indent="-228600" algn="l" rtl="0" eaLnBrk="0" fontAlgn="base" hangingPunct="0">
        <a:spcBef>
          <a:spcPct val="20000"/>
        </a:spcBef>
        <a:spcAft>
          <a:spcPct val="0"/>
        </a:spcAft>
        <a:buChar char="»"/>
        <a:defRPr>
          <a:solidFill>
            <a:schemeClr val="tx1"/>
          </a:solidFill>
          <a:latin typeface="+mn-lt"/>
          <a:cs typeface="+mn-cs"/>
        </a:defRPr>
      </a:lvl5pPr>
      <a:lvl6pPr marL="2514600" indent="-228600" algn="l" rtl="0" eaLnBrk="0" fontAlgn="base" hangingPunct="0">
        <a:spcBef>
          <a:spcPct val="20000"/>
        </a:spcBef>
        <a:spcAft>
          <a:spcPct val="0"/>
        </a:spcAft>
        <a:buChar char="»"/>
        <a:defRPr>
          <a:solidFill>
            <a:schemeClr val="tx1"/>
          </a:solidFill>
          <a:latin typeface="+mn-lt"/>
          <a:cs typeface="+mn-cs"/>
        </a:defRPr>
      </a:lvl6pPr>
      <a:lvl7pPr marL="2971800" indent="-228600" algn="l" rtl="0" eaLnBrk="0" fontAlgn="base" hangingPunct="0">
        <a:spcBef>
          <a:spcPct val="20000"/>
        </a:spcBef>
        <a:spcAft>
          <a:spcPct val="0"/>
        </a:spcAft>
        <a:buChar char="»"/>
        <a:defRPr>
          <a:solidFill>
            <a:schemeClr val="tx1"/>
          </a:solidFill>
          <a:latin typeface="+mn-lt"/>
          <a:cs typeface="+mn-cs"/>
        </a:defRPr>
      </a:lvl7pPr>
      <a:lvl8pPr marL="3429000" indent="-228600" algn="l" rtl="0" eaLnBrk="0" fontAlgn="base" hangingPunct="0">
        <a:spcBef>
          <a:spcPct val="20000"/>
        </a:spcBef>
        <a:spcAft>
          <a:spcPct val="0"/>
        </a:spcAft>
        <a:buChar char="»"/>
        <a:defRPr>
          <a:solidFill>
            <a:schemeClr val="tx1"/>
          </a:solidFill>
          <a:latin typeface="+mn-lt"/>
          <a:cs typeface="+mn-cs"/>
        </a:defRPr>
      </a:lvl8pPr>
      <a:lvl9pPr marL="3886200" indent="-228600" algn="l" rtl="0" eaLnBrk="0" fontAlgn="base" hangingPunct="0">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Embedded_syst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upload.wikimedia.org/wikipedia/commons/a/a9/ATmega8_01_Pengo.jpg"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upload.wikimedia.org/wikipedia/commons/2/26/Microchip_PIC24HJ32GP202.jp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1A1B0C1-A542-49F4-952E-8A70C3C7FA33}" type="slidenum">
              <a:rPr lang="en-US" altLang="en-US"/>
              <a:pPr/>
              <a:t>1</a:t>
            </a:fld>
            <a:endParaRPr lang="en-US" altLang="en-US">
              <a:latin typeface="Times New Roman" pitchFamily="18" charset="0"/>
            </a:endParaRPr>
          </a:p>
        </p:txBody>
      </p:sp>
      <p:sp>
        <p:nvSpPr>
          <p:cNvPr id="204802" name="Rectangle 2"/>
          <p:cNvSpPr>
            <a:spLocks noGrp="1" noChangeArrowheads="1"/>
          </p:cNvSpPr>
          <p:nvPr>
            <p:ph type="ctrTitle"/>
          </p:nvPr>
        </p:nvSpPr>
        <p:spPr>
          <a:xfrm>
            <a:off x="685800" y="2286000"/>
            <a:ext cx="7772400" cy="1143000"/>
          </a:xfrm>
        </p:spPr>
        <p:txBody>
          <a:bodyPr/>
          <a:lstStyle/>
          <a:p>
            <a:r>
              <a:rPr lang="en-US" altLang="ar-SA"/>
              <a:t>Chapter 1</a:t>
            </a:r>
            <a:br>
              <a:rPr lang="en-US" altLang="ar-SA"/>
            </a:br>
            <a:r>
              <a:rPr lang="en-US" altLang="ar-SA"/>
              <a:t>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re 1"/>
          <p:cNvSpPr>
            <a:spLocks noGrp="1"/>
          </p:cNvSpPr>
          <p:nvPr>
            <p:ph type="title"/>
          </p:nvPr>
        </p:nvSpPr>
        <p:spPr bwMode="auto">
          <a:xfrm>
            <a:off x="468313" y="333375"/>
            <a:ext cx="7467600" cy="574675"/>
          </a:xfrm>
        </p:spPr>
        <p:txBody>
          <a:bodyPr wrap="square" lIns="91440" tIns="45720" rIns="91440" bIns="45720" numCol="1" anchorCtr="0" compatLnSpc="1">
            <a:prstTxWarp prst="textNoShape">
              <a:avLst/>
            </a:prstTxWarp>
          </a:bodyPr>
          <a:lstStyle/>
          <a:p>
            <a:pPr eaLnBrk="1" hangingPunct="1"/>
            <a:r>
              <a:rPr lang="fr-CA" cap="none" smtClean="0">
                <a:solidFill>
                  <a:schemeClr val="tx1"/>
                </a:solidFill>
              </a:rPr>
              <a:t>DATA SIZE</a:t>
            </a:r>
            <a:endParaRPr lang="fr-FR" cap="none" smtClean="0">
              <a:solidFill>
                <a:schemeClr val="tx1"/>
              </a:solidFill>
            </a:endParaRPr>
          </a:p>
        </p:txBody>
      </p:sp>
      <p:sp>
        <p:nvSpPr>
          <p:cNvPr id="17411" name="Content Placeholder 7"/>
          <p:cNvSpPr>
            <a:spLocks noGrp="1"/>
          </p:cNvSpPr>
          <p:nvPr>
            <p:ph sz="quarter" idx="1"/>
          </p:nvPr>
        </p:nvSpPr>
        <p:spPr>
          <a:xfrm>
            <a:off x="457200" y="1600200"/>
            <a:ext cx="7467600" cy="4873625"/>
          </a:xfrm>
        </p:spPr>
        <p:txBody>
          <a:bodyPr/>
          <a:lstStyle/>
          <a:p>
            <a:pPr eaLnBrk="1" hangingPunct="1"/>
            <a:endParaRPr lang="en-MY" smtClean="0"/>
          </a:p>
        </p:txBody>
      </p:sp>
      <p:graphicFrame>
        <p:nvGraphicFramePr>
          <p:cNvPr id="42" name="Table 41"/>
          <p:cNvGraphicFramePr>
            <a:graphicFrameLocks noGrp="1"/>
          </p:cNvGraphicFramePr>
          <p:nvPr/>
        </p:nvGraphicFramePr>
        <p:xfrm>
          <a:off x="285750" y="1285875"/>
          <a:ext cx="8858280" cy="4714907"/>
        </p:xfrm>
        <a:graphic>
          <a:graphicData uri="http://schemas.openxmlformats.org/drawingml/2006/table">
            <a:tbl>
              <a:tblPr firstRow="1" bandRow="1">
                <a:tableStyleId>{69CF1AB2-1976-4502-BF36-3FF5EA218861}</a:tableStyleId>
              </a:tblPr>
              <a:tblGrid>
                <a:gridCol w="1516282"/>
                <a:gridCol w="1835500"/>
                <a:gridCol w="5506498"/>
              </a:tblGrid>
              <a:tr h="1214445">
                <a:tc>
                  <a:txBody>
                    <a:bodyPr/>
                    <a:lstStyle/>
                    <a:p>
                      <a:pPr algn="ctr"/>
                      <a:r>
                        <a:rPr lang="en-US" b="1" dirty="0" smtClean="0"/>
                        <a:t>Nibble</a:t>
                      </a:r>
                      <a:endParaRPr lang="en-MY"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4 bit</a:t>
                      </a:r>
                    </a:p>
                    <a:p>
                      <a:pPr algn="ctr"/>
                      <a:endParaRPr lang="en-US" b="1" dirty="0" smtClean="0"/>
                    </a:p>
                    <a:p>
                      <a:pPr algn="ctr"/>
                      <a:endParaRPr lang="en-MY" b="1" dirty="0"/>
                    </a:p>
                  </a:txBody>
                  <a:tcPr/>
                </a:tc>
                <a:tc>
                  <a:txBody>
                    <a:bodyPr/>
                    <a:lstStyle/>
                    <a:p>
                      <a:endParaRPr lang="en-MY" dirty="0"/>
                    </a:p>
                  </a:txBody>
                  <a:tcPr/>
                </a:tc>
              </a:tr>
              <a:tr h="1071570">
                <a:tc>
                  <a:txBody>
                    <a:bodyPr/>
                    <a:lstStyle/>
                    <a:p>
                      <a:pPr algn="ctr"/>
                      <a:r>
                        <a:rPr lang="en-US" b="1" dirty="0" smtClean="0"/>
                        <a:t>Byte</a:t>
                      </a:r>
                      <a:endParaRPr lang="en-MY" b="1" dirty="0"/>
                    </a:p>
                  </a:txBody>
                  <a:tcPr/>
                </a:tc>
                <a:tc>
                  <a:txBody>
                    <a:bodyPr/>
                    <a:lstStyle/>
                    <a:p>
                      <a:pPr algn="ctr"/>
                      <a:r>
                        <a:rPr lang="en-US" b="1" dirty="0" smtClean="0"/>
                        <a:t>8 bit</a:t>
                      </a:r>
                      <a:endParaRPr lang="en-MY" b="1" dirty="0"/>
                    </a:p>
                  </a:txBody>
                  <a:tcPr/>
                </a:tc>
                <a:tc>
                  <a:txBody>
                    <a:bodyPr/>
                    <a:lstStyle/>
                    <a:p>
                      <a:endParaRPr lang="en-MY" dirty="0"/>
                    </a:p>
                  </a:txBody>
                  <a:tcPr/>
                </a:tc>
              </a:tr>
              <a:tr h="1214446">
                <a:tc>
                  <a:txBody>
                    <a:bodyPr/>
                    <a:lstStyle/>
                    <a:p>
                      <a:pPr algn="ctr"/>
                      <a:r>
                        <a:rPr lang="en-US" b="1" dirty="0" smtClean="0"/>
                        <a:t>Word </a:t>
                      </a:r>
                      <a:endParaRPr lang="en-MY" b="1" dirty="0"/>
                    </a:p>
                  </a:txBody>
                  <a:tcPr/>
                </a:tc>
                <a:tc>
                  <a:txBody>
                    <a:bodyPr/>
                    <a:lstStyle/>
                    <a:p>
                      <a:pPr algn="ctr"/>
                      <a:r>
                        <a:rPr lang="en-US" b="1" dirty="0" smtClean="0"/>
                        <a:t>16 bit</a:t>
                      </a:r>
                      <a:endParaRPr lang="en-MY" b="1" dirty="0"/>
                    </a:p>
                  </a:txBody>
                  <a:tcPr/>
                </a:tc>
                <a:tc>
                  <a:txBody>
                    <a:bodyPr/>
                    <a:lstStyle/>
                    <a:p>
                      <a:endParaRPr lang="en-MY"/>
                    </a:p>
                  </a:txBody>
                  <a:tcPr/>
                </a:tc>
              </a:tr>
              <a:tr h="1214446">
                <a:tc>
                  <a:txBody>
                    <a:bodyPr/>
                    <a:lstStyle/>
                    <a:p>
                      <a:pPr algn="ctr"/>
                      <a:r>
                        <a:rPr lang="en-US" b="1" dirty="0" smtClean="0"/>
                        <a:t>Long word</a:t>
                      </a:r>
                    </a:p>
                    <a:p>
                      <a:pPr algn="ctr"/>
                      <a:endParaRPr lang="en-MY" b="1" dirty="0"/>
                    </a:p>
                  </a:txBody>
                  <a:tcPr/>
                </a:tc>
                <a:tc>
                  <a:txBody>
                    <a:bodyPr/>
                    <a:lstStyle/>
                    <a:p>
                      <a:pPr algn="ctr"/>
                      <a:r>
                        <a:rPr lang="en-US" b="1" dirty="0" smtClean="0"/>
                        <a:t>32 bit</a:t>
                      </a:r>
                      <a:endParaRPr lang="en-MY" b="1" dirty="0"/>
                    </a:p>
                  </a:txBody>
                  <a:tcPr/>
                </a:tc>
                <a:tc>
                  <a:txBody>
                    <a:bodyPr/>
                    <a:lstStyle/>
                    <a:p>
                      <a:endParaRPr lang="en-MY" dirty="0"/>
                    </a:p>
                  </a:txBody>
                  <a:tcPr/>
                </a:tc>
              </a:tr>
            </a:tbl>
          </a:graphicData>
        </a:graphic>
      </p:graphicFrame>
      <p:pic>
        <p:nvPicPr>
          <p:cNvPr id="17434" name="Picture 3"/>
          <p:cNvPicPr>
            <a:picLocks noChangeAspect="1" noChangeArrowheads="1"/>
          </p:cNvPicPr>
          <p:nvPr/>
        </p:nvPicPr>
        <p:blipFill>
          <a:blip r:embed="rId3"/>
          <a:srcRect/>
          <a:stretch>
            <a:fillRect/>
          </a:stretch>
        </p:blipFill>
        <p:spPr bwMode="auto">
          <a:xfrm>
            <a:off x="3714750" y="1428750"/>
            <a:ext cx="5210175" cy="733425"/>
          </a:xfrm>
          <a:prstGeom prst="rect">
            <a:avLst/>
          </a:prstGeom>
          <a:noFill/>
          <a:ln w="9525">
            <a:noFill/>
            <a:miter lim="800000"/>
            <a:headEnd/>
            <a:tailEnd/>
          </a:ln>
        </p:spPr>
      </p:pic>
      <p:pic>
        <p:nvPicPr>
          <p:cNvPr id="17435" name="Picture 4"/>
          <p:cNvPicPr>
            <a:picLocks noChangeAspect="1" noChangeArrowheads="1"/>
          </p:cNvPicPr>
          <p:nvPr/>
        </p:nvPicPr>
        <p:blipFill>
          <a:blip r:embed="rId4"/>
          <a:srcRect/>
          <a:stretch>
            <a:fillRect/>
          </a:stretch>
        </p:blipFill>
        <p:spPr bwMode="auto">
          <a:xfrm>
            <a:off x="3929063" y="2643188"/>
            <a:ext cx="4857750" cy="800100"/>
          </a:xfrm>
          <a:prstGeom prst="rect">
            <a:avLst/>
          </a:prstGeom>
          <a:noFill/>
          <a:ln w="9525">
            <a:noFill/>
            <a:miter lim="800000"/>
            <a:headEnd/>
            <a:tailEnd/>
          </a:ln>
        </p:spPr>
      </p:pic>
      <p:pic>
        <p:nvPicPr>
          <p:cNvPr id="17436" name="Picture 5"/>
          <p:cNvPicPr>
            <a:picLocks noChangeAspect="1" noChangeArrowheads="1"/>
          </p:cNvPicPr>
          <p:nvPr/>
        </p:nvPicPr>
        <p:blipFill>
          <a:blip r:embed="rId5"/>
          <a:srcRect/>
          <a:stretch>
            <a:fillRect/>
          </a:stretch>
        </p:blipFill>
        <p:spPr bwMode="auto">
          <a:xfrm>
            <a:off x="3786188" y="3857625"/>
            <a:ext cx="5097462" cy="714375"/>
          </a:xfrm>
          <a:prstGeom prst="rect">
            <a:avLst/>
          </a:prstGeom>
          <a:noFill/>
          <a:ln w="9525">
            <a:noFill/>
            <a:miter lim="800000"/>
            <a:headEnd/>
            <a:tailEnd/>
          </a:ln>
        </p:spPr>
      </p:pic>
      <p:pic>
        <p:nvPicPr>
          <p:cNvPr id="17437" name="Picture 6"/>
          <p:cNvPicPr>
            <a:picLocks noChangeAspect="1" noChangeArrowheads="1"/>
          </p:cNvPicPr>
          <p:nvPr/>
        </p:nvPicPr>
        <p:blipFill>
          <a:blip r:embed="rId6"/>
          <a:srcRect/>
          <a:stretch>
            <a:fillRect/>
          </a:stretch>
        </p:blipFill>
        <p:spPr bwMode="auto">
          <a:xfrm>
            <a:off x="3786188" y="5000625"/>
            <a:ext cx="5083175" cy="785813"/>
          </a:xfrm>
          <a:prstGeom prst="rect">
            <a:avLst/>
          </a:prstGeom>
          <a:noFill/>
          <a:ln w="9525">
            <a:noFill/>
            <a:miter lim="800000"/>
            <a:headEnd/>
            <a:tailEnd/>
          </a:ln>
        </p:spPr>
      </p:pic>
      <p:sp>
        <p:nvSpPr>
          <p:cNvPr id="17438" name="Slide Number Placeholder 8"/>
          <p:cNvSpPr>
            <a:spLocks noGrp="1"/>
          </p:cNvSpPr>
          <p:nvPr>
            <p:ph type="sldNum" sz="quarter" idx="4294967295"/>
          </p:nvPr>
        </p:nvSpPr>
        <p:spPr bwMode="auto">
          <a:xfrm>
            <a:off x="8129588" y="5734050"/>
            <a:ext cx="609600" cy="520700"/>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BC9D8DBF-3A2B-4833-9458-74762CAEF79A}" type="slidenum">
              <a:rPr lang="fr-FR" smtClean="0"/>
              <a:pPr>
                <a:defRPr/>
              </a:pPr>
              <a:t>10</a:t>
            </a:fld>
            <a:endParaRPr lang="fr-FR"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94C7255-EF14-450F-88DA-F31E0B3557B0}" type="slidenum">
              <a:rPr lang="en-US" altLang="en-US"/>
              <a:pPr/>
              <a:t>11</a:t>
            </a:fld>
            <a:endParaRPr lang="en-US" altLang="en-US">
              <a:latin typeface="Times New Roman" pitchFamily="18" charset="0"/>
            </a:endParaRPr>
          </a:p>
        </p:txBody>
      </p:sp>
      <p:sp>
        <p:nvSpPr>
          <p:cNvPr id="144386"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raditional Arabic" pitchFamily="10" charset="-78"/>
            </a:endParaRPr>
          </a:p>
        </p:txBody>
      </p:sp>
      <p:sp>
        <p:nvSpPr>
          <p:cNvPr id="144387" name="Rectangle 3"/>
          <p:cNvSpPr>
            <a:spLocks noGrp="1" noChangeArrowheads="1"/>
          </p:cNvSpPr>
          <p:nvPr>
            <p:ph type="body" idx="1"/>
          </p:nvPr>
        </p:nvSpPr>
        <p:spPr/>
        <p:txBody>
          <a:bodyPr/>
          <a:lstStyle/>
          <a:p>
            <a:pPr lvl="1"/>
            <a:r>
              <a:rPr lang="en-US" altLang="ar-SA" sz="2100" dirty="0">
                <a:solidFill>
                  <a:srgbClr val="FF0066"/>
                </a:solidFill>
                <a:cs typeface="Traditional Arabic" pitchFamily="10" charset="-78"/>
              </a:rPr>
              <a:t>Arithmetic and Logic Operations: </a:t>
            </a:r>
          </a:p>
          <a:p>
            <a:pPr lvl="2"/>
            <a:r>
              <a:rPr lang="en-US" altLang="ar-SA" sz="2100" dirty="0">
                <a:cs typeface="Traditional Arabic" pitchFamily="10" charset="-78"/>
              </a:rPr>
              <a:t>Every microprocessor has arithmetic operations such as </a:t>
            </a:r>
            <a:r>
              <a:rPr lang="en-US" altLang="ar-SA" sz="2100" dirty="0">
                <a:solidFill>
                  <a:srgbClr val="FF0066"/>
                </a:solidFill>
                <a:cs typeface="Traditional Arabic" pitchFamily="10" charset="-78"/>
              </a:rPr>
              <a:t>add and subtract</a:t>
            </a:r>
            <a:r>
              <a:rPr lang="en-US" altLang="ar-SA" sz="2100" dirty="0">
                <a:cs typeface="Traditional Arabic" pitchFamily="10" charset="-78"/>
              </a:rPr>
              <a:t> as part of its instruction set. </a:t>
            </a:r>
          </a:p>
          <a:p>
            <a:pPr lvl="3"/>
            <a:r>
              <a:rPr lang="en-US" altLang="ar-SA" sz="2100" dirty="0">
                <a:cs typeface="Traditional Arabic" pitchFamily="10" charset="-78"/>
              </a:rPr>
              <a:t>Most microprocessors will have operations such as </a:t>
            </a:r>
            <a:r>
              <a:rPr lang="en-US" altLang="ar-SA" sz="2100" dirty="0">
                <a:solidFill>
                  <a:srgbClr val="FF0066"/>
                </a:solidFill>
                <a:cs typeface="Traditional Arabic" pitchFamily="10" charset="-78"/>
              </a:rPr>
              <a:t>multiply and divide. </a:t>
            </a:r>
          </a:p>
          <a:p>
            <a:pPr lvl="3"/>
            <a:r>
              <a:rPr lang="en-US" altLang="ar-SA" sz="2100" dirty="0">
                <a:cs typeface="Traditional Arabic" pitchFamily="10" charset="-78"/>
              </a:rPr>
              <a:t>Some of the newer ones will have complex operations such as </a:t>
            </a:r>
            <a:r>
              <a:rPr lang="en-US" altLang="ar-SA" sz="2100" dirty="0">
                <a:solidFill>
                  <a:srgbClr val="FF0066"/>
                </a:solidFill>
                <a:cs typeface="Traditional Arabic" pitchFamily="10" charset="-78"/>
              </a:rPr>
              <a:t>square root. </a:t>
            </a:r>
            <a:endParaRPr lang="en-US" altLang="ar-SA" sz="2100" dirty="0">
              <a:cs typeface="Traditional Arabic" pitchFamily="10" charset="-78"/>
            </a:endParaRPr>
          </a:p>
          <a:p>
            <a:pPr lvl="2"/>
            <a:r>
              <a:rPr lang="en-US" altLang="ar-SA" sz="2100" dirty="0">
                <a:cs typeface="Traditional Arabic" pitchFamily="10" charset="-78"/>
              </a:rPr>
              <a:t>In addition, microprocessors have logic operations as well. Such as AND, OR, XOR, shift left, shift right, etc.</a:t>
            </a:r>
            <a:br>
              <a:rPr lang="en-US" altLang="ar-SA" sz="2100" dirty="0">
                <a:cs typeface="Traditional Arabic" pitchFamily="10" charset="-78"/>
              </a:rPr>
            </a:br>
            <a:endParaRPr lang="en-US" altLang="ar-SA" sz="2100" dirty="0">
              <a:cs typeface="Traditional Arabic" pitchFamily="10" charset="-78"/>
            </a:endParaRPr>
          </a:p>
          <a:p>
            <a:pPr lvl="2"/>
            <a:r>
              <a:rPr lang="en-US" altLang="ar-SA" sz="2100" dirty="0">
                <a:cs typeface="Traditional Arabic" pitchFamily="10" charset="-78"/>
              </a:rPr>
              <a:t>Again, the number and types of operations define the microprocessor’s instruction set and depends on the specific microprocessor.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EC8E0EF-8FA0-4E2C-8DF0-56D811350F0A}" type="slidenum">
              <a:rPr lang="en-US" altLang="en-US"/>
              <a:pPr/>
              <a:t>12</a:t>
            </a:fld>
            <a:endParaRPr lang="en-US" altLang="en-US">
              <a:latin typeface="Times New Roman" pitchFamily="18" charset="0"/>
            </a:endParaRPr>
          </a:p>
        </p:txBody>
      </p:sp>
      <p:sp>
        <p:nvSpPr>
          <p:cNvPr id="145410"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raditional Arabic" pitchFamily="10" charset="-78"/>
            </a:endParaRPr>
          </a:p>
        </p:txBody>
      </p:sp>
      <p:sp>
        <p:nvSpPr>
          <p:cNvPr id="145411" name="Rectangle 3"/>
          <p:cNvSpPr>
            <a:spLocks noGrp="1" noChangeArrowheads="1"/>
          </p:cNvSpPr>
          <p:nvPr>
            <p:ph type="body" idx="1"/>
          </p:nvPr>
        </p:nvSpPr>
        <p:spPr/>
        <p:txBody>
          <a:bodyPr/>
          <a:lstStyle/>
          <a:p>
            <a:pPr lvl="1"/>
            <a:r>
              <a:rPr lang="en-US" altLang="ar-SA" dirty="0">
                <a:solidFill>
                  <a:srgbClr val="FF0066"/>
                </a:solidFill>
                <a:cs typeface="Traditional Arabic" pitchFamily="10" charset="-78"/>
              </a:rPr>
              <a:t>Program:</a:t>
            </a:r>
            <a:r>
              <a:rPr lang="en-US" altLang="ar-SA" dirty="0">
                <a:cs typeface="Traditional Arabic" pitchFamily="10" charset="-78"/>
              </a:rPr>
              <a:t> </a:t>
            </a:r>
            <a:endParaRPr lang="en-US" altLang="ar-SA" dirty="0" smtClean="0">
              <a:cs typeface="Traditional Arabic" pitchFamily="10" charset="-78"/>
            </a:endParaRPr>
          </a:p>
          <a:p>
            <a:pPr lvl="1">
              <a:buNone/>
            </a:pPr>
            <a:r>
              <a:rPr lang="en-US" altLang="ar-SA" dirty="0" smtClean="0">
                <a:cs typeface="Traditional Arabic" pitchFamily="10" charset="-78"/>
              </a:rPr>
              <a:t>	A </a:t>
            </a:r>
            <a:r>
              <a:rPr lang="en-US" altLang="ar-SA" dirty="0">
                <a:cs typeface="Traditional Arabic" pitchFamily="10" charset="-78"/>
              </a:rPr>
              <a:t>program is a sequence of instructions that bring data into the microprocessor, processes it and sends it out. </a:t>
            </a:r>
          </a:p>
          <a:p>
            <a:pPr lvl="2"/>
            <a:endParaRPr lang="en-US" altLang="ar-SA" dirty="0">
              <a:cs typeface="Traditional Arabic" pitchFamily="10" charset="-78"/>
            </a:endParaRPr>
          </a:p>
          <a:p>
            <a:pPr lvl="2"/>
            <a:r>
              <a:rPr lang="en-US" altLang="ar-SA" dirty="0">
                <a:cs typeface="Traditional Arabic" pitchFamily="10" charset="-78"/>
              </a:rPr>
              <a:t>There are many programming languages (C, C++, FORTRAN, and JAVA…) However, these programming languages can be grouped into three main </a:t>
            </a:r>
            <a:r>
              <a:rPr lang="en-US" altLang="ar-SA" dirty="0" smtClean="0">
                <a:cs typeface="Traditional Arabic" pitchFamily="10" charset="-78"/>
              </a:rPr>
              <a:t>levels.</a:t>
            </a:r>
            <a:endParaRPr lang="en-US" altLang="ar-SA" dirty="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F53FA9E-10B4-4B9D-A530-F8C15688A276}" type="slidenum">
              <a:rPr lang="en-US" altLang="en-US"/>
              <a:pPr/>
              <a:t>13</a:t>
            </a:fld>
            <a:endParaRPr lang="en-US" altLang="en-US">
              <a:latin typeface="Times New Roman" pitchFamily="18" charset="0"/>
            </a:endParaRPr>
          </a:p>
        </p:txBody>
      </p:sp>
      <p:sp>
        <p:nvSpPr>
          <p:cNvPr id="151554"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raditional Arabic" pitchFamily="10" charset="-78"/>
            </a:endParaRPr>
          </a:p>
        </p:txBody>
      </p:sp>
      <p:sp>
        <p:nvSpPr>
          <p:cNvPr id="151555" name="Rectangle 3"/>
          <p:cNvSpPr>
            <a:spLocks noGrp="1" noChangeArrowheads="1"/>
          </p:cNvSpPr>
          <p:nvPr>
            <p:ph type="body" idx="1"/>
          </p:nvPr>
        </p:nvSpPr>
        <p:spPr/>
        <p:txBody>
          <a:bodyPr/>
          <a:lstStyle/>
          <a:p>
            <a:pPr lvl="1"/>
            <a:r>
              <a:rPr lang="en-US" altLang="ar-SA" sz="2200" dirty="0">
                <a:solidFill>
                  <a:srgbClr val="FF0066"/>
                </a:solidFill>
                <a:cs typeface="Traditional Arabic" pitchFamily="10" charset="-78"/>
              </a:rPr>
              <a:t>Programming Languages</a:t>
            </a:r>
          </a:p>
          <a:p>
            <a:pPr lvl="2"/>
            <a:r>
              <a:rPr lang="en-US" altLang="ar-SA" sz="2200" dirty="0">
                <a:solidFill>
                  <a:srgbClr val="00B0F0"/>
                </a:solidFill>
                <a:cs typeface="Traditional Arabic" pitchFamily="10" charset="-78"/>
              </a:rPr>
              <a:t>Machine language</a:t>
            </a:r>
          </a:p>
          <a:p>
            <a:pPr lvl="3" algn="just"/>
            <a:r>
              <a:rPr lang="en-US" altLang="ar-SA" sz="2200" dirty="0">
                <a:cs typeface="Traditional Arabic" pitchFamily="10" charset="-78"/>
              </a:rPr>
              <a:t>Machine language is the lowest level programming language. It is a language intended to be understood by the </a:t>
            </a:r>
            <a:r>
              <a:rPr lang="en-US" altLang="ar-SA" sz="2200" dirty="0">
                <a:solidFill>
                  <a:srgbClr val="00B0F0"/>
                </a:solidFill>
                <a:cs typeface="Traditional Arabic" pitchFamily="10" charset="-78"/>
              </a:rPr>
              <a:t>microprocessor (the machine) only</a:t>
            </a:r>
            <a:r>
              <a:rPr lang="en-US" altLang="ar-SA" sz="2200" dirty="0">
                <a:cs typeface="Traditional Arabic" pitchFamily="10" charset="-78"/>
              </a:rPr>
              <a:t>.</a:t>
            </a:r>
            <a:br>
              <a:rPr lang="en-US" altLang="ar-SA" sz="2200" dirty="0">
                <a:cs typeface="Traditional Arabic" pitchFamily="10" charset="-78"/>
              </a:rPr>
            </a:br>
            <a:r>
              <a:rPr lang="en-US" altLang="ar-SA" sz="2200" dirty="0">
                <a:cs typeface="Traditional Arabic" pitchFamily="10" charset="-78"/>
              </a:rPr>
              <a:t>In this language, every instruction is described by binary patterns.</a:t>
            </a:r>
          </a:p>
          <a:p>
            <a:pPr lvl="3"/>
            <a:endParaRPr lang="en-US" altLang="ar-SA" sz="2200" dirty="0">
              <a:cs typeface="Traditional Arabic" pitchFamily="10" charset="-78"/>
            </a:endParaRPr>
          </a:p>
          <a:p>
            <a:pPr lvl="3">
              <a:buFontTx/>
              <a:buNone/>
            </a:pPr>
            <a:r>
              <a:rPr lang="en-US" altLang="ar-SA" sz="2200" dirty="0">
                <a:cs typeface="Traditional Arabic" pitchFamily="10" charset="-78"/>
              </a:rPr>
              <a:t>	e.g. </a:t>
            </a:r>
            <a:r>
              <a:rPr lang="en-US" altLang="ar-SA" sz="2200" dirty="0" smtClean="0">
                <a:cs typeface="Traditional Arabic" pitchFamily="10" charset="-78"/>
              </a:rPr>
              <a:t>11001101</a:t>
            </a:r>
          </a:p>
          <a:p>
            <a:pPr lvl="3">
              <a:buFontTx/>
              <a:buNone/>
            </a:pPr>
            <a:endParaRPr lang="en-US" altLang="ar-SA" sz="2200" dirty="0">
              <a:cs typeface="Traditional Arabic" pitchFamily="10" charset="-78"/>
            </a:endParaRPr>
          </a:p>
          <a:p>
            <a:pPr lvl="3">
              <a:buFontTx/>
              <a:buNone/>
            </a:pPr>
            <a:r>
              <a:rPr lang="en-US" altLang="ar-SA" sz="2200" dirty="0">
                <a:cs typeface="Traditional Arabic" pitchFamily="10" charset="-78"/>
              </a:rPr>
              <a:t>	This is the form in which instructions are stored in memory. This is the only form that the microprocessor understands.</a:t>
            </a:r>
          </a:p>
          <a:p>
            <a:pPr lvl="2"/>
            <a:endParaRPr lang="en-US" altLang="ar-SA" sz="2200" dirty="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E37CAAA-C45E-4829-AF74-BD61995F9EAB}" type="slidenum">
              <a:rPr lang="en-US" altLang="en-US"/>
              <a:pPr/>
              <a:t>14</a:t>
            </a:fld>
            <a:endParaRPr lang="en-US" altLang="en-US">
              <a:latin typeface="Times New Roman" pitchFamily="18" charset="0"/>
            </a:endParaRPr>
          </a:p>
        </p:txBody>
      </p:sp>
      <p:sp>
        <p:nvSpPr>
          <p:cNvPr id="152578"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raditional Arabic" pitchFamily="10" charset="-78"/>
            </a:endParaRPr>
          </a:p>
        </p:txBody>
      </p:sp>
      <p:sp>
        <p:nvSpPr>
          <p:cNvPr id="152579" name="Rectangle 3"/>
          <p:cNvSpPr>
            <a:spLocks noGrp="1" noChangeArrowheads="1"/>
          </p:cNvSpPr>
          <p:nvPr>
            <p:ph type="body" idx="1"/>
          </p:nvPr>
        </p:nvSpPr>
        <p:spPr/>
        <p:txBody>
          <a:bodyPr/>
          <a:lstStyle/>
          <a:p>
            <a:pPr lvl="1"/>
            <a:r>
              <a:rPr lang="en-US" altLang="ar-SA" dirty="0">
                <a:solidFill>
                  <a:srgbClr val="FF0066"/>
                </a:solidFill>
                <a:cs typeface="Traditional Arabic" pitchFamily="10" charset="-78"/>
              </a:rPr>
              <a:t>Programming Languages</a:t>
            </a:r>
          </a:p>
          <a:p>
            <a:pPr lvl="2"/>
            <a:r>
              <a:rPr lang="en-US" altLang="ar-SA" sz="2400" dirty="0">
                <a:solidFill>
                  <a:srgbClr val="00B0F0"/>
                </a:solidFill>
                <a:cs typeface="Traditional Arabic" pitchFamily="10" charset="-78"/>
              </a:rPr>
              <a:t>Assembly language</a:t>
            </a:r>
          </a:p>
          <a:p>
            <a:pPr lvl="3"/>
            <a:r>
              <a:rPr lang="en-US" altLang="ar-SA" sz="2400" dirty="0">
                <a:cs typeface="Traditional Arabic" pitchFamily="10" charset="-78"/>
              </a:rPr>
              <a:t>This language is more understandable by </a:t>
            </a:r>
            <a:r>
              <a:rPr lang="en-US" altLang="ar-SA" sz="2400" dirty="0">
                <a:solidFill>
                  <a:srgbClr val="00B0F0"/>
                </a:solidFill>
                <a:cs typeface="Traditional Arabic" pitchFamily="10" charset="-78"/>
              </a:rPr>
              <a:t>humans</a:t>
            </a:r>
            <a:r>
              <a:rPr lang="en-US" altLang="ar-SA" sz="2400" dirty="0">
                <a:cs typeface="Traditional Arabic" pitchFamily="10" charset="-78"/>
              </a:rPr>
              <a:t>. In this language, the binary patterns are assigned </a:t>
            </a:r>
            <a:r>
              <a:rPr lang="en-US" altLang="ar-SA" sz="2400" i="1" dirty="0">
                <a:cs typeface="Traditional Arabic" pitchFamily="10" charset="-78"/>
              </a:rPr>
              <a:t>mnemonics </a:t>
            </a:r>
            <a:r>
              <a:rPr lang="en-US" altLang="ar-SA" sz="2400" dirty="0">
                <a:cs typeface="Traditional Arabic" pitchFamily="10" charset="-78"/>
              </a:rPr>
              <a:t>(short abbreviated names). </a:t>
            </a:r>
          </a:p>
          <a:p>
            <a:pPr lvl="3"/>
            <a:endParaRPr lang="en-US" altLang="ar-SA" sz="2400" dirty="0">
              <a:cs typeface="Traditional Arabic" pitchFamily="10" charset="-78"/>
            </a:endParaRPr>
          </a:p>
          <a:p>
            <a:pPr lvl="3">
              <a:buFontTx/>
              <a:buNone/>
            </a:pPr>
            <a:r>
              <a:rPr lang="en-US" altLang="ar-SA" sz="2400" dirty="0">
                <a:cs typeface="Traditional Arabic" pitchFamily="10" charset="-78"/>
              </a:rPr>
              <a:t>	e.g. “Add 1,2</a:t>
            </a:r>
            <a:r>
              <a:rPr lang="en-US" altLang="ar-SA" sz="2400" dirty="0" smtClean="0">
                <a:cs typeface="Traditional Arabic" pitchFamily="10" charset="-78"/>
              </a:rPr>
              <a:t>”</a:t>
            </a:r>
            <a:endParaRPr lang="en-US" altLang="ar-SA" sz="2400" dirty="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C773856-C297-4091-A5CE-26D7654E7E74}" type="slidenum">
              <a:rPr lang="en-US" altLang="en-US"/>
              <a:pPr/>
              <a:t>15</a:t>
            </a:fld>
            <a:endParaRPr lang="en-US" altLang="en-US">
              <a:latin typeface="Times New Roman" pitchFamily="18" charset="0"/>
            </a:endParaRPr>
          </a:p>
        </p:txBody>
      </p:sp>
      <p:sp>
        <p:nvSpPr>
          <p:cNvPr id="153602"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raditional Arabic" pitchFamily="10" charset="-78"/>
            </a:endParaRPr>
          </a:p>
        </p:txBody>
      </p:sp>
      <p:sp>
        <p:nvSpPr>
          <p:cNvPr id="153603" name="Rectangle 3"/>
          <p:cNvSpPr>
            <a:spLocks noGrp="1" noChangeArrowheads="1"/>
          </p:cNvSpPr>
          <p:nvPr>
            <p:ph type="body" idx="1"/>
          </p:nvPr>
        </p:nvSpPr>
        <p:spPr/>
        <p:txBody>
          <a:bodyPr/>
          <a:lstStyle/>
          <a:p>
            <a:pPr lvl="1"/>
            <a:r>
              <a:rPr lang="en-US" altLang="ar-SA" dirty="0">
                <a:solidFill>
                  <a:srgbClr val="FF0066"/>
                </a:solidFill>
                <a:cs typeface="Traditional Arabic" pitchFamily="10" charset="-78"/>
              </a:rPr>
              <a:t>Programming Languages</a:t>
            </a:r>
          </a:p>
          <a:p>
            <a:pPr lvl="2"/>
            <a:r>
              <a:rPr lang="en-US" altLang="ar-SA" dirty="0">
                <a:solidFill>
                  <a:srgbClr val="00B0F0"/>
                </a:solidFill>
                <a:cs typeface="Traditional Arabic" pitchFamily="10" charset="-78"/>
              </a:rPr>
              <a:t>High level languages</a:t>
            </a:r>
          </a:p>
          <a:p>
            <a:pPr lvl="3"/>
            <a:r>
              <a:rPr lang="en-US" altLang="ar-SA" dirty="0">
                <a:cs typeface="Traditional Arabic" pitchFamily="10" charset="-78"/>
              </a:rPr>
              <a:t>These are languages like C, PASCAL and </a:t>
            </a:r>
            <a:r>
              <a:rPr lang="en-US" altLang="ar-SA" dirty="0" smtClean="0">
                <a:cs typeface="Traditional Arabic" pitchFamily="10" charset="-78"/>
              </a:rPr>
              <a:t>FORTRON</a:t>
            </a:r>
            <a:r>
              <a:rPr lang="en-US" altLang="ar-SA" dirty="0">
                <a:cs typeface="Traditional Arabic" pitchFamily="10" charset="-78"/>
              </a:rPr>
              <a:t>. These are more natural for humans to use than assembly or machine languages. They are also more compact (i.e. it takes less statements to write the program).</a:t>
            </a:r>
            <a:br>
              <a:rPr lang="en-US" altLang="ar-SA" dirty="0">
                <a:cs typeface="Traditional Arabic" pitchFamily="10" charset="-78"/>
              </a:rPr>
            </a:br>
            <a:endParaRPr lang="en-US" altLang="ar-SA" dirty="0">
              <a:cs typeface="Traditional Arabic" pitchFamily="10" charset="-78"/>
            </a:endParaRPr>
          </a:p>
          <a:p>
            <a:pPr lvl="3">
              <a:buFontTx/>
              <a:buNone/>
            </a:pPr>
            <a:r>
              <a:rPr lang="en-US" altLang="ar-SA" dirty="0">
                <a:cs typeface="Traditional Arabic" pitchFamily="10" charset="-78"/>
              </a:rPr>
              <a:t>	One high level instruction translates into many assembly or machine language instructions. </a:t>
            </a:r>
            <a:br>
              <a:rPr lang="en-US" altLang="ar-SA" dirty="0">
                <a:cs typeface="Traditional Arabic" pitchFamily="10" charset="-78"/>
              </a:rPr>
            </a:br>
            <a:endParaRPr lang="en-US" altLang="ar-SA" dirty="0">
              <a:cs typeface="Traditional Arabic" pitchFamily="10" charset="-78"/>
            </a:endParaRPr>
          </a:p>
          <a:p>
            <a:pPr lvl="3">
              <a:buFontTx/>
              <a:buNone/>
            </a:pPr>
            <a:r>
              <a:rPr lang="en-US" altLang="ar-SA" dirty="0">
                <a:cs typeface="Traditional Arabic" pitchFamily="10" charset="-78"/>
              </a:rPr>
              <a:t>	e.g. x = y + z may translate into</a:t>
            </a:r>
            <a:r>
              <a:rPr lang="en-US" altLang="ar-SA" dirty="0" smtClean="0">
                <a:cs typeface="Traditional Arabic" pitchFamily="10" charset="-78"/>
              </a:rPr>
              <a:t>:</a:t>
            </a:r>
          </a:p>
          <a:p>
            <a:pPr lvl="3">
              <a:buFontTx/>
              <a:buNone/>
            </a:pPr>
            <a:r>
              <a:rPr lang="en-US" altLang="ar-SA" dirty="0">
                <a:cs typeface="Traditional Arabic" pitchFamily="10" charset="-78"/>
              </a:rPr>
              <a:t/>
            </a:r>
            <a:br>
              <a:rPr lang="en-US" altLang="ar-SA" dirty="0">
                <a:cs typeface="Traditional Arabic" pitchFamily="10" charset="-78"/>
              </a:rPr>
            </a:br>
            <a:r>
              <a:rPr lang="en-US" altLang="ar-SA" dirty="0">
                <a:cs typeface="Traditional Arabic" pitchFamily="10" charset="-78"/>
              </a:rPr>
              <a:t>MOV	</a:t>
            </a:r>
            <a:r>
              <a:rPr lang="en-US" altLang="ar-SA" dirty="0" smtClean="0">
                <a:cs typeface="Traditional Arabic" pitchFamily="10" charset="-78"/>
              </a:rPr>
              <a:t>R</a:t>
            </a:r>
            <a:r>
              <a:rPr lang="en-US" altLang="ar-SA" baseline="-25000" dirty="0" smtClean="0">
                <a:cs typeface="Traditional Arabic" pitchFamily="10" charset="-78"/>
              </a:rPr>
              <a:t>1</a:t>
            </a:r>
            <a:r>
              <a:rPr lang="en-US" altLang="ar-SA" dirty="0" smtClean="0">
                <a:cs typeface="Traditional Arabic" pitchFamily="10" charset="-78"/>
              </a:rPr>
              <a:t> </a:t>
            </a:r>
            <a:r>
              <a:rPr lang="en-US" altLang="ar-SA" dirty="0" smtClean="0">
                <a:cs typeface="Traditional Arabic" pitchFamily="10" charset="-78"/>
              </a:rPr>
              <a:t>,1000 </a:t>
            </a:r>
            <a:r>
              <a:rPr lang="en-US" altLang="ar-SA" baseline="-25000" dirty="0">
                <a:cs typeface="Traditional Arabic" pitchFamily="10" charset="-78"/>
              </a:rPr>
              <a:t/>
            </a:r>
            <a:br>
              <a:rPr lang="en-US" altLang="ar-SA" baseline="-25000" dirty="0">
                <a:cs typeface="Traditional Arabic" pitchFamily="10" charset="-78"/>
              </a:rPr>
            </a:br>
            <a:r>
              <a:rPr lang="en-US" altLang="ar-SA" dirty="0" smtClean="0">
                <a:cs typeface="Traditional Arabic" pitchFamily="10" charset="-78"/>
              </a:rPr>
              <a:t>MOV          R</a:t>
            </a:r>
            <a:r>
              <a:rPr lang="en-US" altLang="ar-SA" baseline="-25000" dirty="0" smtClean="0">
                <a:cs typeface="Traditional Arabic" pitchFamily="10" charset="-78"/>
              </a:rPr>
              <a:t>2 , </a:t>
            </a:r>
            <a:r>
              <a:rPr lang="en-US" altLang="ar-SA" dirty="0" smtClean="0">
                <a:cs typeface="Traditional Arabic" pitchFamily="10" charset="-78"/>
              </a:rPr>
              <a:t>1004</a:t>
            </a:r>
            <a:r>
              <a:rPr lang="en-US" altLang="ar-SA" baseline="-25000" dirty="0" smtClean="0">
                <a:cs typeface="Traditional Arabic" pitchFamily="10" charset="-78"/>
              </a:rPr>
              <a:t> </a:t>
            </a:r>
            <a:endParaRPr lang="en-US" altLang="ar-SA" baseline="-25000" dirty="0">
              <a:cs typeface="Traditional Arabic" pitchFamily="10" charset="-78"/>
            </a:endParaRPr>
          </a:p>
          <a:p>
            <a:pPr lvl="3">
              <a:buFontTx/>
              <a:buNone/>
            </a:pPr>
            <a:r>
              <a:rPr lang="en-US" altLang="ar-SA" baseline="-25000" dirty="0">
                <a:cs typeface="Traditional Arabic" pitchFamily="10" charset="-78"/>
              </a:rPr>
              <a:t>	</a:t>
            </a:r>
            <a:r>
              <a:rPr lang="en-US" altLang="ar-SA" dirty="0">
                <a:cs typeface="Traditional Arabic" pitchFamily="10" charset="-78"/>
              </a:rPr>
              <a:t>ADD	R</a:t>
            </a:r>
            <a:r>
              <a:rPr lang="en-US" altLang="ar-SA" baseline="-25000" dirty="0">
                <a:cs typeface="Traditional Arabic" pitchFamily="10" charset="-78"/>
              </a:rPr>
              <a:t>1</a:t>
            </a:r>
            <a:r>
              <a:rPr lang="en-US" altLang="ar-SA" dirty="0">
                <a:cs typeface="Traditional Arabic" pitchFamily="10" charset="-78"/>
              </a:rPr>
              <a:t>, R</a:t>
            </a:r>
            <a:r>
              <a:rPr lang="en-US" altLang="ar-SA" baseline="-25000" dirty="0">
                <a:cs typeface="Traditional Arabic" pitchFamily="10" charset="-78"/>
              </a:rPr>
              <a:t>2</a:t>
            </a:r>
          </a:p>
          <a:p>
            <a:pPr lvl="3">
              <a:buFontTx/>
              <a:buNone/>
            </a:pPr>
            <a:r>
              <a:rPr lang="en-US" altLang="ar-SA" baseline="-25000" dirty="0">
                <a:cs typeface="Traditional Arabic" pitchFamily="10" charset="-78"/>
              </a:rPr>
              <a:t>	</a:t>
            </a:r>
            <a:r>
              <a:rPr lang="en-US" altLang="ar-SA" dirty="0">
                <a:cs typeface="Traditional Arabic" pitchFamily="10" charset="-78"/>
              </a:rPr>
              <a:t>MOV	</a:t>
            </a:r>
            <a:r>
              <a:rPr lang="en-US" altLang="ar-SA" dirty="0" smtClean="0">
                <a:cs typeface="Traditional Arabic" pitchFamily="10" charset="-78"/>
              </a:rPr>
              <a:t>X, R</a:t>
            </a:r>
            <a:r>
              <a:rPr lang="en-US" altLang="ar-SA" baseline="-25000" dirty="0" smtClean="0">
                <a:cs typeface="Traditional Arabic" pitchFamily="10" charset="-78"/>
              </a:rPr>
              <a:t>1</a:t>
            </a:r>
            <a:endParaRPr lang="en-US" altLang="ar-SA" dirty="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14997DC-671C-41E8-BF56-63D80945F2AB}" type="slidenum">
              <a:rPr lang="en-US" altLang="en-US"/>
              <a:pPr/>
              <a:t>16</a:t>
            </a:fld>
            <a:endParaRPr lang="en-US" altLang="en-US">
              <a:latin typeface="Times New Roman" pitchFamily="18" charset="0"/>
            </a:endParaRPr>
          </a:p>
        </p:txBody>
      </p:sp>
      <p:sp>
        <p:nvSpPr>
          <p:cNvPr id="154626"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raditional Arabic" pitchFamily="10" charset="-78"/>
            </a:endParaRPr>
          </a:p>
        </p:txBody>
      </p:sp>
      <p:sp>
        <p:nvSpPr>
          <p:cNvPr id="154627" name="Rectangle 3"/>
          <p:cNvSpPr>
            <a:spLocks noGrp="1" noChangeArrowheads="1"/>
          </p:cNvSpPr>
          <p:nvPr>
            <p:ph type="body" idx="1"/>
          </p:nvPr>
        </p:nvSpPr>
        <p:spPr/>
        <p:txBody>
          <a:bodyPr/>
          <a:lstStyle/>
          <a:p>
            <a:pPr lvl="1"/>
            <a:r>
              <a:rPr lang="en-US" altLang="ar-SA" dirty="0">
                <a:solidFill>
                  <a:srgbClr val="800000"/>
                </a:solidFill>
                <a:cs typeface="Traditional Arabic" pitchFamily="10" charset="-78"/>
              </a:rPr>
              <a:t>Programming Languages</a:t>
            </a:r>
            <a:endParaRPr lang="en-US" altLang="ar-SA" dirty="0">
              <a:cs typeface="Traditional Arabic" pitchFamily="10" charset="-78"/>
            </a:endParaRPr>
          </a:p>
          <a:p>
            <a:pPr lvl="2"/>
            <a:r>
              <a:rPr lang="en-US" altLang="ar-SA" sz="2400" dirty="0">
                <a:cs typeface="Times New Roman" pitchFamily="18" charset="0"/>
              </a:rPr>
              <a:t>The new level being developed: is </a:t>
            </a:r>
            <a:r>
              <a:rPr lang="en-US" altLang="ar-SA" sz="2400" dirty="0">
                <a:solidFill>
                  <a:srgbClr val="800000"/>
                </a:solidFill>
                <a:cs typeface="Times New Roman" pitchFamily="18" charset="0"/>
              </a:rPr>
              <a:t>ultra high level languages</a:t>
            </a:r>
            <a:r>
              <a:rPr lang="en-US" altLang="ar-SA" sz="2400" dirty="0">
                <a:cs typeface="Times New Roman" pitchFamily="18" charset="0"/>
              </a:rPr>
              <a:t> which would contain things like C++, and JAVA. </a:t>
            </a:r>
          </a:p>
          <a:p>
            <a:pPr lvl="3"/>
            <a:r>
              <a:rPr lang="en-US" altLang="ar-SA" sz="2400" dirty="0">
                <a:cs typeface="Times New Roman" pitchFamily="18" charset="0"/>
              </a:rPr>
              <a:t>Here a single instruction may translate into hundreds of assembly or machine language instructions.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D68DB-D2E6-4543-BC20-F0A21C40FCF1}" type="slidenum">
              <a:rPr lang="en-US" altLang="en-US"/>
              <a:pPr/>
              <a:t>17</a:t>
            </a:fld>
            <a:endParaRPr lang="en-US" altLang="en-US">
              <a:latin typeface="Times New Roman" pitchFamily="18" charset="0"/>
            </a:endParaRPr>
          </a:p>
        </p:txBody>
      </p:sp>
      <p:sp>
        <p:nvSpPr>
          <p:cNvPr id="146434"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imes New Roman" pitchFamily="18" charset="0"/>
            </a:endParaRPr>
          </a:p>
        </p:txBody>
      </p:sp>
      <p:sp>
        <p:nvSpPr>
          <p:cNvPr id="146435" name="Rectangle 3"/>
          <p:cNvSpPr>
            <a:spLocks noGrp="1" noChangeArrowheads="1"/>
          </p:cNvSpPr>
          <p:nvPr>
            <p:ph type="body" idx="1"/>
          </p:nvPr>
        </p:nvSpPr>
        <p:spPr/>
        <p:txBody>
          <a:bodyPr/>
          <a:lstStyle/>
          <a:p>
            <a:pPr lvl="1"/>
            <a:r>
              <a:rPr lang="en-US" altLang="ar-SA" dirty="0">
                <a:solidFill>
                  <a:srgbClr val="FF0066"/>
                </a:solidFill>
                <a:cs typeface="Traditional Arabic" pitchFamily="10" charset="-78"/>
              </a:rPr>
              <a:t>Stored in memory :</a:t>
            </a:r>
            <a:endParaRPr lang="en-US" altLang="ar-SA" sz="2000" dirty="0">
              <a:solidFill>
                <a:srgbClr val="FF0066"/>
              </a:solidFill>
              <a:cs typeface="Traditional Arabic" pitchFamily="10" charset="-78"/>
            </a:endParaRPr>
          </a:p>
          <a:p>
            <a:pPr lvl="2"/>
            <a:r>
              <a:rPr lang="en-US" altLang="ar-SA" dirty="0">
                <a:cs typeface="Traditional Arabic" pitchFamily="10" charset="-78"/>
              </a:rPr>
              <a:t>First, what is memory?</a:t>
            </a:r>
          </a:p>
          <a:p>
            <a:pPr lvl="3"/>
            <a:r>
              <a:rPr lang="en-US" altLang="ar-SA" dirty="0">
                <a:cs typeface="Traditional Arabic" pitchFamily="10" charset="-78"/>
              </a:rPr>
              <a:t>Memory is the location where information is kept while not in current use. </a:t>
            </a:r>
          </a:p>
          <a:p>
            <a:pPr lvl="3"/>
            <a:r>
              <a:rPr lang="en-US" altLang="ar-SA" dirty="0">
                <a:solidFill>
                  <a:srgbClr val="FF0066"/>
                </a:solidFill>
                <a:cs typeface="Traditional Arabic" pitchFamily="10" charset="-78"/>
              </a:rPr>
              <a:t>Memory is a collection of storage devices</a:t>
            </a:r>
            <a:r>
              <a:rPr lang="en-US" altLang="ar-SA" dirty="0">
                <a:cs typeface="Traditional Arabic" pitchFamily="10" charset="-78"/>
              </a:rPr>
              <a:t>. </a:t>
            </a:r>
            <a:endParaRPr lang="en-US" altLang="ar-SA" dirty="0" smtClean="0">
              <a:cs typeface="Traditional Arabic" pitchFamily="10" charset="-78"/>
            </a:endParaRPr>
          </a:p>
          <a:p>
            <a:pPr lvl="3"/>
            <a:r>
              <a:rPr lang="en-US" altLang="ar-SA" dirty="0" smtClean="0">
                <a:cs typeface="Traditional Arabic" pitchFamily="10" charset="-78"/>
              </a:rPr>
              <a:t>Usually</a:t>
            </a:r>
            <a:r>
              <a:rPr lang="en-US" altLang="ar-SA" dirty="0">
                <a:cs typeface="Traditional Arabic" pitchFamily="10" charset="-78"/>
              </a:rPr>
              <a:t>, each storage device holds one bit. Also, in most kinds of memory, these storage devices are grouped into groups of 8. These 8 storage locations can only be accessed together</a:t>
            </a:r>
            <a:r>
              <a:rPr lang="en-US" altLang="ar-SA" dirty="0" smtClean="0">
                <a:cs typeface="Traditional Arabic" pitchFamily="10" charset="-78"/>
              </a:rPr>
              <a:t>.</a:t>
            </a:r>
          </a:p>
          <a:p>
            <a:pPr lvl="3"/>
            <a:r>
              <a:rPr lang="en-US" altLang="ar-SA" dirty="0" smtClean="0">
                <a:cs typeface="Traditional Arabic" pitchFamily="10" charset="-78"/>
              </a:rPr>
              <a:t> </a:t>
            </a:r>
            <a:r>
              <a:rPr lang="en-US" altLang="ar-SA" dirty="0">
                <a:cs typeface="Traditional Arabic" pitchFamily="10" charset="-78"/>
              </a:rPr>
              <a:t>So, </a:t>
            </a:r>
            <a:r>
              <a:rPr lang="en-US" altLang="ar-SA" dirty="0">
                <a:solidFill>
                  <a:srgbClr val="FF0066"/>
                </a:solidFill>
                <a:cs typeface="Traditional Arabic" pitchFamily="10" charset="-78"/>
              </a:rPr>
              <a:t>one can only read or write in terms of bytes to and form memory.</a:t>
            </a:r>
          </a:p>
          <a:p>
            <a:pPr lvl="3"/>
            <a:r>
              <a:rPr lang="en-US" altLang="ar-SA" dirty="0">
                <a:cs typeface="Traditional Arabic" pitchFamily="10" charset="-78"/>
              </a:rPr>
              <a:t>Memory is usually measured by the number of bytes it can hold. It is measured in </a:t>
            </a:r>
            <a:r>
              <a:rPr lang="en-US" altLang="ar-SA" dirty="0">
                <a:solidFill>
                  <a:srgbClr val="FF0066"/>
                </a:solidFill>
                <a:cs typeface="Traditional Arabic" pitchFamily="10" charset="-78"/>
              </a:rPr>
              <a:t>Kilos, </a:t>
            </a:r>
            <a:r>
              <a:rPr lang="en-US" altLang="ar-SA" dirty="0" err="1">
                <a:solidFill>
                  <a:srgbClr val="FF0066"/>
                </a:solidFill>
                <a:cs typeface="Traditional Arabic" pitchFamily="10" charset="-78"/>
              </a:rPr>
              <a:t>Megas</a:t>
            </a:r>
            <a:r>
              <a:rPr lang="en-US" altLang="ar-SA" dirty="0">
                <a:solidFill>
                  <a:srgbClr val="FF0066"/>
                </a:solidFill>
                <a:cs typeface="Traditional Arabic" pitchFamily="10" charset="-78"/>
              </a:rPr>
              <a:t> and lately </a:t>
            </a:r>
            <a:r>
              <a:rPr lang="en-US" altLang="ar-SA" dirty="0" err="1">
                <a:solidFill>
                  <a:srgbClr val="FF0066"/>
                </a:solidFill>
                <a:cs typeface="Traditional Arabic" pitchFamily="10" charset="-78"/>
              </a:rPr>
              <a:t>Gigas</a:t>
            </a:r>
            <a:r>
              <a:rPr lang="en-US" altLang="ar-SA" dirty="0">
                <a:cs typeface="Traditional Arabic" pitchFamily="10" charset="-78"/>
              </a:rPr>
              <a:t>. A Kilo in computer language is 2</a:t>
            </a:r>
            <a:r>
              <a:rPr lang="en-US" altLang="ar-SA" baseline="30000" dirty="0">
                <a:cs typeface="Traditional Arabic" pitchFamily="10" charset="-78"/>
              </a:rPr>
              <a:t>10 </a:t>
            </a:r>
            <a:r>
              <a:rPr lang="en-US" altLang="ar-SA" dirty="0">
                <a:cs typeface="Traditional Arabic" pitchFamily="10" charset="-78"/>
              </a:rPr>
              <a:t>=1024. So, a KB (</a:t>
            </a:r>
            <a:r>
              <a:rPr lang="en-US" altLang="ar-SA" dirty="0" err="1">
                <a:cs typeface="Traditional Arabic" pitchFamily="10" charset="-78"/>
              </a:rPr>
              <a:t>KiloByte</a:t>
            </a:r>
            <a:r>
              <a:rPr lang="en-US" altLang="ar-SA" dirty="0">
                <a:cs typeface="Traditional Arabic" pitchFamily="10" charset="-78"/>
              </a:rPr>
              <a:t>) is 1024 bytes. Mega is 1024 Kilos and Giga is 1024 Mega.</a:t>
            </a:r>
            <a:endParaRPr lang="en-US" altLang="ar-SA" sz="1600" dirty="0">
              <a:cs typeface="Traditional Arabic" pitchFamily="10" charset="-7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62F821B-542F-4067-9CC0-4FC79DD910F4}" type="slidenum">
              <a:rPr lang="en-US" altLang="en-US"/>
              <a:pPr/>
              <a:t>18</a:t>
            </a:fld>
            <a:endParaRPr lang="en-US" altLang="en-US">
              <a:latin typeface="Times New Roman" pitchFamily="18" charset="0"/>
            </a:endParaRPr>
          </a:p>
        </p:txBody>
      </p:sp>
      <p:sp>
        <p:nvSpPr>
          <p:cNvPr id="155650"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imes New Roman" pitchFamily="18" charset="0"/>
            </a:endParaRPr>
          </a:p>
        </p:txBody>
      </p:sp>
      <p:sp>
        <p:nvSpPr>
          <p:cNvPr id="155651" name="Rectangle 3"/>
          <p:cNvSpPr>
            <a:spLocks noGrp="1" noChangeArrowheads="1"/>
          </p:cNvSpPr>
          <p:nvPr>
            <p:ph type="body" idx="1"/>
          </p:nvPr>
        </p:nvSpPr>
        <p:spPr/>
        <p:txBody>
          <a:bodyPr/>
          <a:lstStyle/>
          <a:p>
            <a:pPr lvl="1"/>
            <a:r>
              <a:rPr lang="en-US" altLang="ar-SA" dirty="0">
                <a:solidFill>
                  <a:srgbClr val="FF0066"/>
                </a:solidFill>
                <a:cs typeface="Traditional Arabic" pitchFamily="10" charset="-78"/>
              </a:rPr>
              <a:t>Stored in memory:</a:t>
            </a:r>
          </a:p>
          <a:p>
            <a:pPr lvl="2"/>
            <a:r>
              <a:rPr lang="en-US" altLang="ar-SA" sz="2400" dirty="0">
                <a:cs typeface="Traditional Arabic" pitchFamily="10" charset="-78"/>
              </a:rPr>
              <a:t>When a program is entered into a computer, it is stored in memory. Then as the microprocessor starts to execute the instructions, it brings the instructions from memory one at a time.</a:t>
            </a:r>
            <a:br>
              <a:rPr lang="en-US" altLang="ar-SA" sz="2400" dirty="0">
                <a:cs typeface="Traditional Arabic" pitchFamily="10" charset="-78"/>
              </a:rPr>
            </a:br>
            <a:endParaRPr lang="en-US" altLang="ar-SA" sz="2400" dirty="0">
              <a:cs typeface="Traditional Arabic" pitchFamily="10" charset="-78"/>
            </a:endParaRPr>
          </a:p>
          <a:p>
            <a:pPr lvl="2"/>
            <a:r>
              <a:rPr lang="en-US" altLang="ar-SA" sz="2400" dirty="0">
                <a:cs typeface="Traditional Arabic" pitchFamily="10" charset="-78"/>
              </a:rPr>
              <a:t>Memory is also used to hold the data.</a:t>
            </a:r>
          </a:p>
          <a:p>
            <a:pPr lvl="3"/>
            <a:r>
              <a:rPr lang="en-US" altLang="ar-SA" sz="2400" dirty="0">
                <a:cs typeface="Traditional Arabic" pitchFamily="10" charset="-78"/>
              </a:rPr>
              <a:t>The microprocessor reads (brings in) the data from memory when it needs it and writes (stores) the results into memory when it is done.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D6C6A9-2E14-406D-B0A2-149039E81453}" type="slidenum">
              <a:rPr lang="en-US" altLang="en-US"/>
              <a:pPr/>
              <a:t>19</a:t>
            </a:fld>
            <a:endParaRPr lang="en-US" altLang="en-US">
              <a:latin typeface="Times New Roman" pitchFamily="18" charset="0"/>
            </a:endParaRPr>
          </a:p>
        </p:txBody>
      </p:sp>
      <p:sp>
        <p:nvSpPr>
          <p:cNvPr id="147458"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raditional Arabic" pitchFamily="10" charset="-78"/>
            </a:endParaRPr>
          </a:p>
        </p:txBody>
      </p:sp>
      <p:sp>
        <p:nvSpPr>
          <p:cNvPr id="147459" name="Rectangle 3"/>
          <p:cNvSpPr>
            <a:spLocks noGrp="1" noChangeArrowheads="1"/>
          </p:cNvSpPr>
          <p:nvPr>
            <p:ph type="body" idx="1"/>
          </p:nvPr>
        </p:nvSpPr>
        <p:spPr/>
        <p:txBody>
          <a:bodyPr/>
          <a:lstStyle/>
          <a:p>
            <a:pPr lvl="1"/>
            <a:r>
              <a:rPr lang="en-US" altLang="ar-SA" dirty="0">
                <a:solidFill>
                  <a:srgbClr val="FF0066"/>
                </a:solidFill>
                <a:cs typeface="Traditional Arabic" pitchFamily="10" charset="-78"/>
              </a:rPr>
              <a:t>Produces:</a:t>
            </a:r>
            <a:r>
              <a:rPr lang="en-US" altLang="ar-SA" dirty="0">
                <a:cs typeface="Traditional Arabic" pitchFamily="10" charset="-78"/>
              </a:rPr>
              <a:t> For the user to see the result of the execution of the program, the results must be presented in a human readable form. </a:t>
            </a:r>
          </a:p>
          <a:p>
            <a:pPr lvl="2"/>
            <a:r>
              <a:rPr lang="en-US" altLang="ar-SA" dirty="0">
                <a:cs typeface="Traditional Arabic" pitchFamily="10" charset="-78"/>
              </a:rPr>
              <a:t>The results must be presented on an output device.</a:t>
            </a:r>
          </a:p>
          <a:p>
            <a:pPr lvl="2"/>
            <a:endParaRPr lang="en-US" altLang="ar-SA" dirty="0">
              <a:cs typeface="Traditional Arabic" pitchFamily="10" charset="-78"/>
            </a:endParaRPr>
          </a:p>
          <a:p>
            <a:pPr lvl="2"/>
            <a:r>
              <a:rPr lang="en-US" altLang="ar-SA" dirty="0">
                <a:cs typeface="Traditional Arabic" pitchFamily="10" charset="-78"/>
              </a:rPr>
              <a:t>This can be the </a:t>
            </a:r>
            <a:r>
              <a:rPr lang="en-US" altLang="ar-SA" dirty="0">
                <a:solidFill>
                  <a:srgbClr val="FF0066"/>
                </a:solidFill>
                <a:cs typeface="Traditional Arabic" pitchFamily="10" charset="-78"/>
              </a:rPr>
              <a:t>monitor, a paper from the printer, a simple LED or many other forms.</a:t>
            </a:r>
            <a:br>
              <a:rPr lang="en-US" altLang="ar-SA" dirty="0">
                <a:solidFill>
                  <a:srgbClr val="FF0066"/>
                </a:solidFill>
                <a:cs typeface="Traditional Arabic" pitchFamily="10" charset="-78"/>
              </a:rPr>
            </a:br>
            <a:r>
              <a:rPr lang="en-US" altLang="ar-SA" dirty="0">
                <a:cs typeface="Traditional Arabic" pitchFamily="10" charset="-78"/>
              </a:rPr>
              <a:t/>
            </a:r>
            <a:br>
              <a:rPr lang="en-US" altLang="ar-SA" dirty="0">
                <a:cs typeface="Traditional Arabic" pitchFamily="10" charset="-78"/>
              </a:rPr>
            </a:br>
            <a:endParaRPr lang="en-US" altLang="ar-SA" dirty="0">
              <a:cs typeface="Traditional Arabic" pitchFamily="10"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8F434DB-7C48-4D81-A625-148CB2A03209}" type="slidenum">
              <a:rPr lang="en-US" altLang="en-US"/>
              <a:pPr/>
              <a:t>2</a:t>
            </a:fld>
            <a:endParaRPr lang="en-US" altLang="en-US">
              <a:latin typeface="Times New Roman" pitchFamily="18" charset="0"/>
            </a:endParaRPr>
          </a:p>
        </p:txBody>
      </p:sp>
      <p:sp>
        <p:nvSpPr>
          <p:cNvPr id="132100" name="Rectangle 4"/>
          <p:cNvSpPr>
            <a:spLocks noGrp="1" noChangeArrowheads="1"/>
          </p:cNvSpPr>
          <p:nvPr>
            <p:ph type="title"/>
          </p:nvPr>
        </p:nvSpPr>
        <p:spPr/>
        <p:txBody>
          <a:bodyPr/>
          <a:lstStyle/>
          <a:p>
            <a:r>
              <a:rPr lang="en-US" altLang="ar-SA" dirty="0">
                <a:solidFill>
                  <a:srgbClr val="FF0066"/>
                </a:solidFill>
              </a:rPr>
              <a:t>What is a Microprocessor?</a:t>
            </a:r>
          </a:p>
        </p:txBody>
      </p:sp>
      <p:sp>
        <p:nvSpPr>
          <p:cNvPr id="132101" name="Rectangle 5"/>
          <p:cNvSpPr>
            <a:spLocks noGrp="1" noChangeArrowheads="1"/>
          </p:cNvSpPr>
          <p:nvPr>
            <p:ph type="body" idx="1"/>
          </p:nvPr>
        </p:nvSpPr>
        <p:spPr/>
        <p:txBody>
          <a:bodyPr/>
          <a:lstStyle/>
          <a:p>
            <a:r>
              <a:rPr lang="en-US" altLang="ar-SA" sz="2400" dirty="0"/>
              <a:t>The word comes from the </a:t>
            </a:r>
            <a:r>
              <a:rPr lang="en-US" altLang="ar-SA" sz="2400" dirty="0" smtClean="0"/>
              <a:t>combination - </a:t>
            </a:r>
            <a:r>
              <a:rPr lang="en-US" altLang="ar-SA" sz="2400" dirty="0">
                <a:solidFill>
                  <a:srgbClr val="FF0066"/>
                </a:solidFill>
              </a:rPr>
              <a:t>micro and processor. </a:t>
            </a:r>
          </a:p>
          <a:p>
            <a:pPr lvl="1"/>
            <a:r>
              <a:rPr lang="en-US" altLang="ar-SA" dirty="0"/>
              <a:t>Processor means a device that </a:t>
            </a:r>
            <a:r>
              <a:rPr lang="en-US" altLang="ar-SA" dirty="0">
                <a:solidFill>
                  <a:srgbClr val="FF0066"/>
                </a:solidFill>
              </a:rPr>
              <a:t>processes whatever</a:t>
            </a:r>
            <a:r>
              <a:rPr lang="en-US" altLang="ar-SA" dirty="0"/>
              <a:t>. In this context processor means a device that </a:t>
            </a:r>
            <a:r>
              <a:rPr lang="en-US" altLang="ar-SA" dirty="0">
                <a:solidFill>
                  <a:srgbClr val="FF0066"/>
                </a:solidFill>
              </a:rPr>
              <a:t>processes numbers, specifically binary numbers, 0’s and 1’s</a:t>
            </a:r>
            <a:r>
              <a:rPr lang="en-US" altLang="ar-SA" dirty="0" smtClean="0">
                <a:solidFill>
                  <a:srgbClr val="FF0066"/>
                </a:solidFill>
              </a:rPr>
              <a:t>.</a:t>
            </a:r>
            <a:endParaRPr lang="en-US" altLang="ar-SA" dirty="0">
              <a:solidFill>
                <a:srgbClr val="FF0066"/>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3"/>
          <p:cNvSpPr>
            <a:spLocks noGrp="1"/>
          </p:cNvSpPr>
          <p:nvPr>
            <p:ph type="sldNum" sz="quarter" idx="10"/>
          </p:nvPr>
        </p:nvSpPr>
        <p:spPr/>
        <p:txBody>
          <a:bodyPr/>
          <a:lstStyle/>
          <a:p>
            <a:fld id="{ACB38046-9B7B-4F6B-8AC1-BE9B5F00E50D}" type="slidenum">
              <a:rPr lang="en-US" altLang="en-US"/>
              <a:pPr/>
              <a:t>20</a:t>
            </a:fld>
            <a:endParaRPr lang="en-US" altLang="en-US">
              <a:latin typeface="Times New Roman" pitchFamily="18" charset="0"/>
            </a:endParaRPr>
          </a:p>
        </p:txBody>
      </p:sp>
      <p:sp>
        <p:nvSpPr>
          <p:cNvPr id="207905" name="Rectangle 33"/>
          <p:cNvSpPr>
            <a:spLocks noChangeArrowheads="1"/>
          </p:cNvSpPr>
          <p:nvPr/>
        </p:nvSpPr>
        <p:spPr bwMode="auto">
          <a:xfrm>
            <a:off x="3962400" y="4953000"/>
            <a:ext cx="1219200" cy="457200"/>
          </a:xfrm>
          <a:prstGeom prst="rect">
            <a:avLst/>
          </a:prstGeom>
          <a:solidFill>
            <a:srgbClr val="66FFFF"/>
          </a:solidFill>
          <a:ln w="9525">
            <a:solidFill>
              <a:schemeClr val="tx1"/>
            </a:solidFill>
            <a:miter lim="800000"/>
            <a:headEnd/>
            <a:tailEnd/>
          </a:ln>
          <a:effectLst/>
        </p:spPr>
        <p:txBody>
          <a:bodyPr wrap="none" anchor="ctr"/>
          <a:lstStyle/>
          <a:p>
            <a:pPr algn="ctr" rtl="1"/>
            <a:r>
              <a:rPr lang="en-US" altLang="ar-SA" sz="1600"/>
              <a:t>Memory</a:t>
            </a:r>
          </a:p>
        </p:txBody>
      </p:sp>
      <p:sp>
        <p:nvSpPr>
          <p:cNvPr id="207899" name="Rectangle 27"/>
          <p:cNvSpPr>
            <a:spLocks noChangeArrowheads="1"/>
          </p:cNvSpPr>
          <p:nvPr/>
        </p:nvSpPr>
        <p:spPr bwMode="auto">
          <a:xfrm>
            <a:off x="4038600" y="2819400"/>
            <a:ext cx="1066800" cy="1600200"/>
          </a:xfrm>
          <a:prstGeom prst="rect">
            <a:avLst/>
          </a:prstGeom>
          <a:solidFill>
            <a:srgbClr val="99FF99"/>
          </a:solidFill>
          <a:ln w="9525">
            <a:solidFill>
              <a:schemeClr val="tx1"/>
            </a:solidFill>
            <a:miter lim="800000"/>
            <a:headEnd/>
            <a:tailEnd/>
          </a:ln>
          <a:effectLst/>
        </p:spPr>
        <p:txBody>
          <a:bodyPr wrap="none" anchor="ctr"/>
          <a:lstStyle/>
          <a:p>
            <a:endParaRPr lang="en-IN"/>
          </a:p>
        </p:txBody>
      </p:sp>
      <p:sp>
        <p:nvSpPr>
          <p:cNvPr id="207901" name="Rectangle 29"/>
          <p:cNvSpPr>
            <a:spLocks noChangeArrowheads="1"/>
          </p:cNvSpPr>
          <p:nvPr/>
        </p:nvSpPr>
        <p:spPr bwMode="auto">
          <a:xfrm>
            <a:off x="5791200" y="3352800"/>
            <a:ext cx="1143000" cy="457200"/>
          </a:xfrm>
          <a:prstGeom prst="rect">
            <a:avLst/>
          </a:prstGeom>
          <a:solidFill>
            <a:srgbClr val="FFFF99"/>
          </a:solidFill>
          <a:ln w="9525">
            <a:solidFill>
              <a:schemeClr val="tx1"/>
            </a:solidFill>
            <a:miter lim="800000"/>
            <a:headEnd/>
            <a:tailEnd/>
          </a:ln>
          <a:effectLst/>
        </p:spPr>
        <p:txBody>
          <a:bodyPr wrap="none" anchor="ctr"/>
          <a:lstStyle/>
          <a:p>
            <a:pPr algn="ctr" rtl="1"/>
            <a:r>
              <a:rPr lang="en-US" altLang="ar-SA" sz="1600"/>
              <a:t>Output</a:t>
            </a:r>
          </a:p>
        </p:txBody>
      </p:sp>
      <p:sp>
        <p:nvSpPr>
          <p:cNvPr id="207896" name="Rectangle 24"/>
          <p:cNvSpPr>
            <a:spLocks noChangeArrowheads="1"/>
          </p:cNvSpPr>
          <p:nvPr/>
        </p:nvSpPr>
        <p:spPr bwMode="auto">
          <a:xfrm>
            <a:off x="2208213" y="3354388"/>
            <a:ext cx="1143000" cy="457200"/>
          </a:xfrm>
          <a:prstGeom prst="rect">
            <a:avLst/>
          </a:prstGeom>
          <a:solidFill>
            <a:srgbClr val="FFFF99"/>
          </a:solidFill>
          <a:ln w="9525">
            <a:solidFill>
              <a:schemeClr val="tx1"/>
            </a:solidFill>
            <a:miter lim="800000"/>
            <a:headEnd/>
            <a:tailEnd/>
          </a:ln>
          <a:effectLst/>
        </p:spPr>
        <p:txBody>
          <a:bodyPr wrap="none" anchor="ctr"/>
          <a:lstStyle/>
          <a:p>
            <a:pPr algn="ctr" rtl="1"/>
            <a:r>
              <a:rPr lang="en-US" altLang="ar-SA" sz="1600"/>
              <a:t>Input</a:t>
            </a:r>
            <a:endParaRPr lang="en-US" altLang="ar-SA"/>
          </a:p>
        </p:txBody>
      </p:sp>
      <p:sp>
        <p:nvSpPr>
          <p:cNvPr id="207874" name="Rectangle 2"/>
          <p:cNvSpPr>
            <a:spLocks noGrp="1" noChangeArrowheads="1"/>
          </p:cNvSpPr>
          <p:nvPr>
            <p:ph type="title"/>
          </p:nvPr>
        </p:nvSpPr>
        <p:spPr/>
        <p:txBody>
          <a:bodyPr/>
          <a:lstStyle/>
          <a:p>
            <a:r>
              <a:rPr lang="en-US" altLang="en-US"/>
              <a:t>A Microprocessor-based system</a:t>
            </a:r>
          </a:p>
        </p:txBody>
      </p:sp>
      <p:sp>
        <p:nvSpPr>
          <p:cNvPr id="207875" name="Rectangle 3"/>
          <p:cNvSpPr>
            <a:spLocks noGrp="1" noChangeArrowheads="1"/>
          </p:cNvSpPr>
          <p:nvPr>
            <p:ph type="body" idx="1"/>
          </p:nvPr>
        </p:nvSpPr>
        <p:spPr/>
        <p:txBody>
          <a:bodyPr/>
          <a:lstStyle/>
          <a:p>
            <a:pPr marL="0" indent="0">
              <a:buFontTx/>
              <a:buNone/>
            </a:pPr>
            <a:r>
              <a:rPr lang="en-US" altLang="ar-SA">
                <a:cs typeface="Traditional Arabic" pitchFamily="10" charset="-78"/>
              </a:rPr>
              <a:t>From the above description, we can draw the following block diagram to represent a microprocessor-based system:</a:t>
            </a:r>
            <a:endParaRPr lang="en-US" altLang="en-US">
              <a:cs typeface="Traditional Arabic" pitchFamily="10" charset="-78"/>
            </a:endParaRPr>
          </a:p>
        </p:txBody>
      </p:sp>
      <p:sp>
        <p:nvSpPr>
          <p:cNvPr id="207909" name="Text Box 37"/>
          <p:cNvSpPr txBox="1">
            <a:spLocks noChangeArrowheads="1"/>
          </p:cNvSpPr>
          <p:nvPr/>
        </p:nvSpPr>
        <p:spPr bwMode="auto">
          <a:xfrm rot="-3920082">
            <a:off x="3718719" y="3490119"/>
            <a:ext cx="1674812" cy="336550"/>
          </a:xfrm>
          <a:prstGeom prst="rect">
            <a:avLst/>
          </a:prstGeom>
          <a:noFill/>
          <a:ln w="9525">
            <a:noFill/>
            <a:miter lim="800000"/>
            <a:headEnd/>
            <a:tailEnd/>
          </a:ln>
          <a:effectLst/>
        </p:spPr>
        <p:txBody>
          <a:bodyPr wrap="none">
            <a:spAutoFit/>
          </a:bodyPr>
          <a:lstStyle/>
          <a:p>
            <a:pPr algn="r" rtl="1"/>
            <a:r>
              <a:rPr lang="en-US" altLang="ar-SA" sz="1600"/>
              <a:t>Microprocessor</a:t>
            </a:r>
          </a:p>
        </p:txBody>
      </p:sp>
      <p:sp>
        <p:nvSpPr>
          <p:cNvPr id="207910" name="Line 38"/>
          <p:cNvSpPr>
            <a:spLocks noChangeShapeType="1"/>
          </p:cNvSpPr>
          <p:nvPr/>
        </p:nvSpPr>
        <p:spPr bwMode="auto">
          <a:xfrm>
            <a:off x="4267200" y="4419600"/>
            <a:ext cx="0" cy="533400"/>
          </a:xfrm>
          <a:prstGeom prst="line">
            <a:avLst/>
          </a:prstGeom>
          <a:noFill/>
          <a:ln w="9525">
            <a:solidFill>
              <a:schemeClr val="tx1"/>
            </a:solidFill>
            <a:round/>
            <a:headEnd/>
            <a:tailEnd type="triangle" w="med" len="med"/>
          </a:ln>
          <a:effectLst/>
        </p:spPr>
        <p:txBody>
          <a:bodyPr wrap="none" anchor="ctr"/>
          <a:lstStyle/>
          <a:p>
            <a:endParaRPr lang="en-IN"/>
          </a:p>
        </p:txBody>
      </p:sp>
      <p:sp>
        <p:nvSpPr>
          <p:cNvPr id="207911" name="Line 39"/>
          <p:cNvSpPr>
            <a:spLocks noChangeShapeType="1"/>
          </p:cNvSpPr>
          <p:nvPr/>
        </p:nvSpPr>
        <p:spPr bwMode="auto">
          <a:xfrm flipV="1">
            <a:off x="4876800" y="4419600"/>
            <a:ext cx="0" cy="533400"/>
          </a:xfrm>
          <a:prstGeom prst="line">
            <a:avLst/>
          </a:prstGeom>
          <a:noFill/>
          <a:ln w="9525">
            <a:solidFill>
              <a:schemeClr val="tx1"/>
            </a:solidFill>
            <a:round/>
            <a:headEnd/>
            <a:tailEnd type="triangle" w="med" len="med"/>
          </a:ln>
          <a:effectLst/>
        </p:spPr>
        <p:txBody>
          <a:bodyPr wrap="none" anchor="ctr"/>
          <a:lstStyle/>
          <a:p>
            <a:endParaRPr lang="en-IN"/>
          </a:p>
        </p:txBody>
      </p:sp>
      <p:sp>
        <p:nvSpPr>
          <p:cNvPr id="207912" name="Line 40"/>
          <p:cNvSpPr>
            <a:spLocks noChangeShapeType="1"/>
          </p:cNvSpPr>
          <p:nvPr/>
        </p:nvSpPr>
        <p:spPr bwMode="auto">
          <a:xfrm>
            <a:off x="3352800" y="3581400"/>
            <a:ext cx="6858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207913" name="Line 41"/>
          <p:cNvSpPr>
            <a:spLocks noChangeShapeType="1"/>
          </p:cNvSpPr>
          <p:nvPr/>
        </p:nvSpPr>
        <p:spPr bwMode="auto">
          <a:xfrm>
            <a:off x="5105400" y="3581400"/>
            <a:ext cx="685800" cy="0"/>
          </a:xfrm>
          <a:prstGeom prst="line">
            <a:avLst/>
          </a:prstGeom>
          <a:noFill/>
          <a:ln w="9525">
            <a:solidFill>
              <a:schemeClr val="tx1"/>
            </a:solidFill>
            <a:round/>
            <a:headEnd/>
            <a:tailEnd type="triangle" w="med" len="me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4F74C2-DFAE-4632-BF53-E9BD55058E01}" type="slidenum">
              <a:rPr lang="en-US" altLang="en-US"/>
              <a:pPr/>
              <a:t>21</a:t>
            </a:fld>
            <a:endParaRPr lang="en-US" altLang="en-US">
              <a:latin typeface="Times New Roman" pitchFamily="18" charset="0"/>
            </a:endParaRPr>
          </a:p>
        </p:txBody>
      </p:sp>
      <p:sp>
        <p:nvSpPr>
          <p:cNvPr id="157698" name="Rectangle 2"/>
          <p:cNvSpPr>
            <a:spLocks noGrp="1" noChangeArrowheads="1"/>
          </p:cNvSpPr>
          <p:nvPr>
            <p:ph type="title"/>
          </p:nvPr>
        </p:nvSpPr>
        <p:spPr/>
        <p:txBody>
          <a:bodyPr/>
          <a:lstStyle/>
          <a:p>
            <a:r>
              <a:rPr lang="en-US" altLang="en-US" dirty="0">
                <a:solidFill>
                  <a:srgbClr val="FF0066"/>
                </a:solidFill>
              </a:rPr>
              <a:t>Inside The Microprocessor</a:t>
            </a:r>
          </a:p>
        </p:txBody>
      </p:sp>
      <p:sp>
        <p:nvSpPr>
          <p:cNvPr id="157699" name="Rectangle 3"/>
          <p:cNvSpPr>
            <a:spLocks noGrp="1" noChangeArrowheads="1"/>
          </p:cNvSpPr>
          <p:nvPr>
            <p:ph type="body" idx="1"/>
          </p:nvPr>
        </p:nvSpPr>
        <p:spPr/>
        <p:txBody>
          <a:bodyPr/>
          <a:lstStyle/>
          <a:p>
            <a:r>
              <a:rPr lang="en-IN" altLang="en-US" noProof="1"/>
              <a:t>Internally, the microprocessor is made up of 3 main units.</a:t>
            </a:r>
          </a:p>
          <a:p>
            <a:pPr lvl="1"/>
            <a:r>
              <a:rPr lang="en-IN" altLang="en-US" noProof="1"/>
              <a:t>The Arithmetic/Logic Unit (ALU) </a:t>
            </a:r>
          </a:p>
          <a:p>
            <a:pPr lvl="1"/>
            <a:r>
              <a:rPr lang="en-IN" altLang="en-US" noProof="1"/>
              <a:t>The Control Unit.</a:t>
            </a:r>
          </a:p>
          <a:p>
            <a:pPr lvl="1"/>
            <a:r>
              <a:rPr lang="en-IN" altLang="en-US" noProof="1"/>
              <a:t>An array of registers for holding data while it is being manipulated.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7F29744D-E6E5-4478-A688-BD1F6E0F0387}" type="slidenum">
              <a:rPr lang="en-US" altLang="en-US"/>
              <a:pPr/>
              <a:t>22</a:t>
            </a:fld>
            <a:endParaRPr lang="en-US" altLang="en-US">
              <a:latin typeface="Times New Roman" pitchFamily="18" charset="0"/>
            </a:endParaRPr>
          </a:p>
        </p:txBody>
      </p:sp>
      <p:sp>
        <p:nvSpPr>
          <p:cNvPr id="208928" name="Rectangle 32"/>
          <p:cNvSpPr>
            <a:spLocks noChangeArrowheads="1"/>
          </p:cNvSpPr>
          <p:nvPr/>
        </p:nvSpPr>
        <p:spPr bwMode="auto">
          <a:xfrm>
            <a:off x="2514600" y="2743200"/>
            <a:ext cx="1447800" cy="1447800"/>
          </a:xfrm>
          <a:prstGeom prst="rect">
            <a:avLst/>
          </a:prstGeom>
          <a:solidFill>
            <a:srgbClr val="66FFFF"/>
          </a:solidFill>
          <a:ln w="9525">
            <a:solidFill>
              <a:schemeClr val="tx1"/>
            </a:solidFill>
            <a:miter lim="800000"/>
            <a:headEnd/>
            <a:tailEnd/>
          </a:ln>
          <a:effectLst/>
        </p:spPr>
        <p:txBody>
          <a:bodyPr wrap="none" anchor="ctr"/>
          <a:lstStyle/>
          <a:p>
            <a:pPr algn="ctr" rtl="1"/>
            <a:endParaRPr lang="en-US" altLang="en-US"/>
          </a:p>
        </p:txBody>
      </p:sp>
      <p:sp>
        <p:nvSpPr>
          <p:cNvPr id="208898" name="Rectangle 2"/>
          <p:cNvSpPr>
            <a:spLocks noGrp="1" noChangeArrowheads="1"/>
          </p:cNvSpPr>
          <p:nvPr>
            <p:ph type="title"/>
          </p:nvPr>
        </p:nvSpPr>
        <p:spPr/>
        <p:txBody>
          <a:bodyPr/>
          <a:lstStyle/>
          <a:p>
            <a:r>
              <a:rPr lang="en-IN" altLang="en-US" sz="2400" b="1" noProof="1">
                <a:solidFill>
                  <a:srgbClr val="FF0066"/>
                </a:solidFill>
              </a:rPr>
              <a:t>Organization of a microprocessor-based system</a:t>
            </a:r>
            <a:endParaRPr lang="en-US" altLang="en-US" sz="2400" b="1" dirty="0">
              <a:solidFill>
                <a:srgbClr val="FF0066"/>
              </a:solidFill>
            </a:endParaRPr>
          </a:p>
        </p:txBody>
      </p:sp>
      <p:sp>
        <p:nvSpPr>
          <p:cNvPr id="208932" name="Rectangle 36"/>
          <p:cNvSpPr>
            <a:spLocks noChangeArrowheads="1"/>
          </p:cNvSpPr>
          <p:nvPr/>
        </p:nvSpPr>
        <p:spPr bwMode="auto">
          <a:xfrm>
            <a:off x="4724400" y="2362200"/>
            <a:ext cx="1371600" cy="609600"/>
          </a:xfrm>
          <a:prstGeom prst="rect">
            <a:avLst/>
          </a:prstGeom>
          <a:solidFill>
            <a:srgbClr val="FFFF99"/>
          </a:solidFill>
          <a:ln w="9525">
            <a:solidFill>
              <a:srgbClr val="000000"/>
            </a:solidFill>
            <a:miter lim="800000"/>
            <a:headEnd/>
            <a:tailEnd/>
          </a:ln>
        </p:spPr>
        <p:txBody>
          <a:bodyPr/>
          <a:lstStyle/>
          <a:p>
            <a:pPr algn="ctr"/>
            <a:r>
              <a:rPr lang="en-US" altLang="en-US">
                <a:cs typeface="Times" charset="0"/>
              </a:rPr>
              <a:t>I/O</a:t>
            </a:r>
          </a:p>
          <a:p>
            <a:pPr algn="ctr"/>
            <a:r>
              <a:rPr lang="en-US" altLang="en-US">
                <a:cs typeface="Times" charset="0"/>
              </a:rPr>
              <a:t>Input / Output</a:t>
            </a:r>
            <a:endParaRPr lang="en-US" altLang="en-US" sz="2400">
              <a:latin typeface="Times New Roman" pitchFamily="18" charset="0"/>
              <a:cs typeface="Times" charset="0"/>
            </a:endParaRPr>
          </a:p>
        </p:txBody>
      </p:sp>
      <p:sp>
        <p:nvSpPr>
          <p:cNvPr id="208935" name="AutoShape 39"/>
          <p:cNvSpPr>
            <a:spLocks noChangeArrowheads="1"/>
          </p:cNvSpPr>
          <p:nvPr/>
        </p:nvSpPr>
        <p:spPr bwMode="auto">
          <a:xfrm>
            <a:off x="5181600" y="2971800"/>
            <a:ext cx="381000" cy="838200"/>
          </a:xfrm>
          <a:prstGeom prst="upDownArrow">
            <a:avLst>
              <a:gd name="adj1" fmla="val 50000"/>
              <a:gd name="adj2" fmla="val 44000"/>
            </a:avLst>
          </a:prstGeom>
          <a:solidFill>
            <a:srgbClr val="FF9999"/>
          </a:solidFill>
          <a:ln w="9525">
            <a:solidFill>
              <a:schemeClr val="tx1"/>
            </a:solidFill>
            <a:miter lim="800000"/>
            <a:headEnd/>
            <a:tailEnd/>
          </a:ln>
          <a:effectLst/>
        </p:spPr>
        <p:txBody>
          <a:bodyPr wrap="none" anchor="ctr"/>
          <a:lstStyle/>
          <a:p>
            <a:endParaRPr lang="en-IN"/>
          </a:p>
        </p:txBody>
      </p:sp>
      <p:sp>
        <p:nvSpPr>
          <p:cNvPr id="208941" name="Rectangle 45"/>
          <p:cNvSpPr>
            <a:spLocks noChangeArrowheads="1"/>
          </p:cNvSpPr>
          <p:nvPr/>
        </p:nvSpPr>
        <p:spPr bwMode="auto">
          <a:xfrm>
            <a:off x="4648200" y="3810000"/>
            <a:ext cx="1524000" cy="685800"/>
          </a:xfrm>
          <a:prstGeom prst="rect">
            <a:avLst/>
          </a:prstGeom>
          <a:solidFill>
            <a:srgbClr val="FFFF99"/>
          </a:solidFill>
          <a:ln w="9525">
            <a:solidFill>
              <a:srgbClr val="000000"/>
            </a:solidFill>
            <a:miter lim="800000"/>
            <a:headEnd/>
            <a:tailEnd/>
          </a:ln>
        </p:spPr>
        <p:txBody>
          <a:bodyPr/>
          <a:lstStyle/>
          <a:p>
            <a:pPr algn="ctr"/>
            <a:r>
              <a:rPr lang="en-US" altLang="en-US">
                <a:cs typeface="Times" charset="0"/>
              </a:rPr>
              <a:t>Memory</a:t>
            </a:r>
          </a:p>
          <a:p>
            <a:r>
              <a:rPr lang="en-US" altLang="en-US">
                <a:cs typeface="Times" charset="0"/>
              </a:rPr>
              <a:t>  </a:t>
            </a:r>
          </a:p>
          <a:p>
            <a:pPr algn="ctr"/>
            <a:r>
              <a:rPr lang="en-US" altLang="en-US">
                <a:cs typeface="Times" charset="0"/>
              </a:rPr>
              <a:t>ROM   RAM</a:t>
            </a:r>
          </a:p>
        </p:txBody>
      </p:sp>
      <p:sp>
        <p:nvSpPr>
          <p:cNvPr id="208943" name="Line 47"/>
          <p:cNvSpPr>
            <a:spLocks noChangeShapeType="1"/>
          </p:cNvSpPr>
          <p:nvPr/>
        </p:nvSpPr>
        <p:spPr bwMode="auto">
          <a:xfrm>
            <a:off x="2514600" y="3581400"/>
            <a:ext cx="1447800" cy="0"/>
          </a:xfrm>
          <a:prstGeom prst="line">
            <a:avLst/>
          </a:prstGeom>
          <a:noFill/>
          <a:ln w="9525">
            <a:solidFill>
              <a:schemeClr val="tx1"/>
            </a:solidFill>
            <a:round/>
            <a:headEnd/>
            <a:tailEnd/>
          </a:ln>
          <a:effectLst/>
        </p:spPr>
        <p:txBody>
          <a:bodyPr wrap="none" anchor="ctr"/>
          <a:lstStyle/>
          <a:p>
            <a:endParaRPr lang="en-IN"/>
          </a:p>
        </p:txBody>
      </p:sp>
      <p:sp>
        <p:nvSpPr>
          <p:cNvPr id="208944" name="Line 48"/>
          <p:cNvSpPr>
            <a:spLocks noChangeShapeType="1"/>
          </p:cNvSpPr>
          <p:nvPr/>
        </p:nvSpPr>
        <p:spPr bwMode="auto">
          <a:xfrm flipV="1">
            <a:off x="3048000" y="2743200"/>
            <a:ext cx="0" cy="838200"/>
          </a:xfrm>
          <a:prstGeom prst="line">
            <a:avLst/>
          </a:prstGeom>
          <a:noFill/>
          <a:ln w="9525">
            <a:solidFill>
              <a:schemeClr val="tx1"/>
            </a:solidFill>
            <a:round/>
            <a:headEnd/>
            <a:tailEnd/>
          </a:ln>
          <a:effectLst/>
        </p:spPr>
        <p:txBody>
          <a:bodyPr wrap="none" anchor="ctr"/>
          <a:lstStyle/>
          <a:p>
            <a:endParaRPr lang="en-IN"/>
          </a:p>
        </p:txBody>
      </p:sp>
      <p:sp>
        <p:nvSpPr>
          <p:cNvPr id="208934" name="AutoShape 38"/>
          <p:cNvSpPr>
            <a:spLocks noChangeArrowheads="1"/>
          </p:cNvSpPr>
          <p:nvPr/>
        </p:nvSpPr>
        <p:spPr bwMode="auto">
          <a:xfrm>
            <a:off x="3962400" y="3200400"/>
            <a:ext cx="2667000" cy="381000"/>
          </a:xfrm>
          <a:prstGeom prst="leftRightArrow">
            <a:avLst>
              <a:gd name="adj1" fmla="val 50000"/>
              <a:gd name="adj2" fmla="val 140000"/>
            </a:avLst>
          </a:prstGeom>
          <a:solidFill>
            <a:srgbClr val="FF9999"/>
          </a:solidFill>
          <a:ln w="9525">
            <a:solidFill>
              <a:schemeClr val="tx1"/>
            </a:solidFill>
            <a:miter lim="800000"/>
            <a:headEnd/>
            <a:tailEnd/>
          </a:ln>
          <a:effectLst/>
        </p:spPr>
        <p:txBody>
          <a:bodyPr wrap="none" anchor="ctr"/>
          <a:lstStyle/>
          <a:p>
            <a:pPr algn="ctr"/>
            <a:r>
              <a:rPr lang="en-US" altLang="ar-SA"/>
              <a:t>System Bus</a:t>
            </a:r>
          </a:p>
        </p:txBody>
      </p:sp>
      <p:sp>
        <p:nvSpPr>
          <p:cNvPr id="208945" name="Line 49"/>
          <p:cNvSpPr>
            <a:spLocks noChangeShapeType="1"/>
          </p:cNvSpPr>
          <p:nvPr/>
        </p:nvSpPr>
        <p:spPr bwMode="auto">
          <a:xfrm flipV="1">
            <a:off x="5276850" y="3295650"/>
            <a:ext cx="185738" cy="0"/>
          </a:xfrm>
          <a:prstGeom prst="line">
            <a:avLst/>
          </a:prstGeom>
          <a:noFill/>
          <a:ln w="9525">
            <a:solidFill>
              <a:srgbClr val="FF9999"/>
            </a:solidFill>
            <a:round/>
            <a:headEnd/>
            <a:tailEnd/>
          </a:ln>
          <a:effectLst/>
        </p:spPr>
        <p:txBody>
          <a:bodyPr wrap="none" anchor="ctr"/>
          <a:lstStyle/>
          <a:p>
            <a:endParaRPr lang="en-IN"/>
          </a:p>
        </p:txBody>
      </p:sp>
      <p:sp>
        <p:nvSpPr>
          <p:cNvPr id="208947" name="Line 51"/>
          <p:cNvSpPr>
            <a:spLocks noChangeShapeType="1"/>
          </p:cNvSpPr>
          <p:nvPr/>
        </p:nvSpPr>
        <p:spPr bwMode="auto">
          <a:xfrm flipV="1">
            <a:off x="5278438" y="3484563"/>
            <a:ext cx="185737" cy="0"/>
          </a:xfrm>
          <a:prstGeom prst="line">
            <a:avLst/>
          </a:prstGeom>
          <a:noFill/>
          <a:ln w="9525">
            <a:solidFill>
              <a:srgbClr val="FF9999"/>
            </a:solidFill>
            <a:round/>
            <a:headEnd/>
            <a:tailEnd/>
          </a:ln>
          <a:effectLst/>
        </p:spPr>
        <p:txBody>
          <a:bodyPr wrap="none" anchor="ctr"/>
          <a:lstStyle/>
          <a:p>
            <a:endParaRPr lang="en-IN"/>
          </a:p>
        </p:txBody>
      </p:sp>
      <p:sp>
        <p:nvSpPr>
          <p:cNvPr id="208950" name="Text Box 54"/>
          <p:cNvSpPr txBox="1">
            <a:spLocks noChangeArrowheads="1"/>
          </p:cNvSpPr>
          <p:nvPr/>
        </p:nvSpPr>
        <p:spPr bwMode="auto">
          <a:xfrm>
            <a:off x="2520950" y="2971800"/>
            <a:ext cx="619125" cy="304800"/>
          </a:xfrm>
          <a:prstGeom prst="rect">
            <a:avLst/>
          </a:prstGeom>
          <a:noFill/>
          <a:ln w="9525">
            <a:noFill/>
            <a:miter lim="800000"/>
            <a:headEnd/>
            <a:tailEnd/>
          </a:ln>
          <a:effectLst/>
        </p:spPr>
        <p:txBody>
          <a:bodyPr wrap="none">
            <a:spAutoFit/>
          </a:bodyPr>
          <a:lstStyle/>
          <a:p>
            <a:r>
              <a:rPr lang="en-US" altLang="ar-SA"/>
              <a:t>ALU</a:t>
            </a:r>
          </a:p>
        </p:txBody>
      </p:sp>
      <p:sp>
        <p:nvSpPr>
          <p:cNvPr id="208951" name="Text Box 55"/>
          <p:cNvSpPr txBox="1">
            <a:spLocks noChangeArrowheads="1"/>
          </p:cNvSpPr>
          <p:nvPr/>
        </p:nvSpPr>
        <p:spPr bwMode="auto">
          <a:xfrm>
            <a:off x="3086100" y="2886075"/>
            <a:ext cx="933450" cy="517525"/>
          </a:xfrm>
          <a:prstGeom prst="rect">
            <a:avLst/>
          </a:prstGeom>
          <a:noFill/>
          <a:ln w="9525">
            <a:noFill/>
            <a:miter lim="800000"/>
            <a:headEnd/>
            <a:tailEnd/>
          </a:ln>
          <a:effectLst/>
        </p:spPr>
        <p:txBody>
          <a:bodyPr wrap="none">
            <a:spAutoFit/>
          </a:bodyPr>
          <a:lstStyle/>
          <a:p>
            <a:r>
              <a:rPr lang="en-US" altLang="ar-SA"/>
              <a:t>Register</a:t>
            </a:r>
          </a:p>
          <a:p>
            <a:r>
              <a:rPr lang="en-US" altLang="ar-SA"/>
              <a:t>Array</a:t>
            </a:r>
          </a:p>
        </p:txBody>
      </p:sp>
      <p:sp>
        <p:nvSpPr>
          <p:cNvPr id="208952" name="Text Box 56"/>
          <p:cNvSpPr txBox="1">
            <a:spLocks noChangeArrowheads="1"/>
          </p:cNvSpPr>
          <p:nvPr/>
        </p:nvSpPr>
        <p:spPr bwMode="auto">
          <a:xfrm>
            <a:off x="2835275" y="3756025"/>
            <a:ext cx="844550" cy="304800"/>
          </a:xfrm>
          <a:prstGeom prst="rect">
            <a:avLst/>
          </a:prstGeom>
          <a:noFill/>
          <a:ln w="9525">
            <a:noFill/>
            <a:miter lim="800000"/>
            <a:headEnd/>
            <a:tailEnd/>
          </a:ln>
          <a:effectLst/>
        </p:spPr>
        <p:txBody>
          <a:bodyPr wrap="none">
            <a:spAutoFit/>
          </a:bodyPr>
          <a:lstStyle/>
          <a:p>
            <a:r>
              <a:rPr lang="en-US" altLang="ar-SA"/>
              <a:t>Control</a:t>
            </a:r>
          </a:p>
        </p:txBody>
      </p:sp>
      <p:sp>
        <p:nvSpPr>
          <p:cNvPr id="208953" name="Text Box 57"/>
          <p:cNvSpPr txBox="1">
            <a:spLocks noChangeArrowheads="1"/>
          </p:cNvSpPr>
          <p:nvPr/>
        </p:nvSpPr>
        <p:spPr bwMode="auto">
          <a:xfrm>
            <a:off x="2257425" y="4997450"/>
            <a:ext cx="273050" cy="304800"/>
          </a:xfrm>
          <a:prstGeom prst="rect">
            <a:avLst/>
          </a:prstGeom>
          <a:noFill/>
          <a:ln w="9525">
            <a:noFill/>
            <a:miter lim="800000"/>
            <a:headEnd/>
            <a:tailEnd/>
          </a:ln>
          <a:effectLst/>
        </p:spPr>
        <p:txBody>
          <a:bodyPr wrap="none">
            <a:spAutoFit/>
          </a:bodyPr>
          <a:lstStyle/>
          <a:p>
            <a:pPr algn="r" rtl="1"/>
            <a:endParaRPr lang="en-US" altLang="en-US"/>
          </a:p>
        </p:txBody>
      </p:sp>
      <p:sp>
        <p:nvSpPr>
          <p:cNvPr id="208954" name="Text Box 58"/>
          <p:cNvSpPr txBox="1">
            <a:spLocks noChangeArrowheads="1"/>
          </p:cNvSpPr>
          <p:nvPr/>
        </p:nvSpPr>
        <p:spPr bwMode="auto">
          <a:xfrm>
            <a:off x="1049338" y="5073650"/>
            <a:ext cx="273050" cy="304800"/>
          </a:xfrm>
          <a:prstGeom prst="rect">
            <a:avLst/>
          </a:prstGeom>
          <a:noFill/>
          <a:ln w="9525">
            <a:noFill/>
            <a:miter lim="800000"/>
            <a:headEnd/>
            <a:tailEnd/>
          </a:ln>
          <a:effectLst/>
        </p:spPr>
        <p:txBody>
          <a:bodyPr wrap="none">
            <a:spAutoFit/>
          </a:bodyPr>
          <a:lstStyle/>
          <a:p>
            <a:pPr algn="r" rtl="1"/>
            <a:endParaRPr lang="en-US" altLang="en-US"/>
          </a:p>
        </p:txBody>
      </p:sp>
      <p:sp>
        <p:nvSpPr>
          <p:cNvPr id="208955" name="Rectangle 59"/>
          <p:cNvSpPr>
            <a:spLocks noGrp="1" noChangeArrowheads="1"/>
          </p:cNvSpPr>
          <p:nvPr>
            <p:ph type="body" idx="1"/>
          </p:nvPr>
        </p:nvSpPr>
        <p:spPr>
          <a:noFill/>
          <a:ln/>
        </p:spPr>
        <p:txBody>
          <a:bodyPr/>
          <a:lstStyle/>
          <a:p>
            <a:r>
              <a:rPr lang="en-IN" altLang="en-US" noProof="1"/>
              <a:t>Let’s expand the picture a bit.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2F1A2E7-197A-403D-A2D3-DB3E98934FC6}" type="slidenum">
              <a:rPr lang="en-US" altLang="en-US"/>
              <a:pPr/>
              <a:t>23</a:t>
            </a:fld>
            <a:endParaRPr lang="en-US" altLang="en-US">
              <a:latin typeface="Times New Roman" pitchFamily="18" charset="0"/>
            </a:endParaRPr>
          </a:p>
        </p:txBody>
      </p:sp>
      <p:sp>
        <p:nvSpPr>
          <p:cNvPr id="159748" name="Rectangle 4"/>
          <p:cNvSpPr>
            <a:spLocks noGrp="1" noChangeArrowheads="1"/>
          </p:cNvSpPr>
          <p:nvPr>
            <p:ph type="title"/>
          </p:nvPr>
        </p:nvSpPr>
        <p:spPr/>
        <p:txBody>
          <a:bodyPr/>
          <a:lstStyle/>
          <a:p>
            <a:r>
              <a:rPr lang="en-US" altLang="en-US" dirty="0">
                <a:solidFill>
                  <a:srgbClr val="FF0066"/>
                </a:solidFill>
              </a:rPr>
              <a:t>Organization of the Microprocessor</a:t>
            </a:r>
          </a:p>
        </p:txBody>
      </p:sp>
      <p:sp>
        <p:nvSpPr>
          <p:cNvPr id="159749" name="Rectangle 5"/>
          <p:cNvSpPr>
            <a:spLocks noGrp="1" noChangeArrowheads="1"/>
          </p:cNvSpPr>
          <p:nvPr>
            <p:ph type="body" idx="1"/>
          </p:nvPr>
        </p:nvSpPr>
        <p:spPr/>
        <p:txBody>
          <a:bodyPr/>
          <a:lstStyle/>
          <a:p>
            <a:pPr lvl="1"/>
            <a:r>
              <a:rPr lang="en-IN" altLang="en-US" noProof="1"/>
              <a:t>The microprocessor can be divided into three main pieces:</a:t>
            </a:r>
          </a:p>
          <a:p>
            <a:pPr lvl="2"/>
            <a:r>
              <a:rPr lang="en-IN" altLang="en-US" noProof="1"/>
              <a:t>Arithmetic/Logic Unit</a:t>
            </a:r>
          </a:p>
          <a:p>
            <a:pPr lvl="3"/>
            <a:r>
              <a:rPr lang="en-IN" altLang="en-US" noProof="1"/>
              <a:t>Performs all computing and logic operations such as addition and subtraction as well as AND, OR and XOR.</a:t>
            </a:r>
          </a:p>
          <a:p>
            <a:pPr lvl="2"/>
            <a:r>
              <a:rPr lang="en-IN" altLang="en-US" noProof="1"/>
              <a:t>Register Array</a:t>
            </a:r>
          </a:p>
          <a:p>
            <a:pPr lvl="3"/>
            <a:r>
              <a:rPr lang="en-IN" altLang="en-US" noProof="1"/>
              <a:t>A collection of registers within the microprocessor itself. These are used primarily for data storage during program execution. The number and the size of these registers differ from one microprocessor to the other.</a:t>
            </a:r>
          </a:p>
          <a:p>
            <a:pPr lvl="2"/>
            <a:r>
              <a:rPr lang="en-IN" altLang="en-US" noProof="1"/>
              <a:t>Control Unit</a:t>
            </a:r>
          </a:p>
          <a:p>
            <a:pPr lvl="3"/>
            <a:r>
              <a:rPr lang="en-IN" altLang="en-US" noProof="1"/>
              <a:t>As the name implies, the control Unit controls what is happening in the microprocessor. It provides the necessary control and timing signals to all operations in the microprocessor as well as its contact to the outside world.</a:t>
            </a:r>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CE21921A-68F8-4646-85CA-411967BFE465}" type="slidenum">
              <a:rPr lang="el-GR"/>
              <a:pPr/>
              <a:t>24</a:t>
            </a:fld>
            <a:endParaRPr lang="el-GR"/>
          </a:p>
        </p:txBody>
      </p:sp>
      <p:sp>
        <p:nvSpPr>
          <p:cNvPr id="6146" name="Rectangle 2"/>
          <p:cNvSpPr>
            <a:spLocks noGrp="1" noChangeArrowheads="1"/>
          </p:cNvSpPr>
          <p:nvPr>
            <p:ph type="title"/>
          </p:nvPr>
        </p:nvSpPr>
        <p:spPr/>
        <p:txBody>
          <a:bodyPr/>
          <a:lstStyle/>
          <a:p>
            <a:r>
              <a:rPr lang="en-US" sz="2800" dirty="0">
                <a:solidFill>
                  <a:srgbClr val="FF0066"/>
                </a:solidFill>
              </a:rPr>
              <a:t>Components of a microprocessor/controller</a:t>
            </a:r>
          </a:p>
        </p:txBody>
      </p:sp>
      <p:sp>
        <p:nvSpPr>
          <p:cNvPr id="6147" name="Rectangle 3"/>
          <p:cNvSpPr>
            <a:spLocks noGrp="1" noChangeArrowheads="1"/>
          </p:cNvSpPr>
          <p:nvPr>
            <p:ph type="body" idx="1"/>
          </p:nvPr>
        </p:nvSpPr>
        <p:spPr/>
        <p:txBody>
          <a:bodyPr/>
          <a:lstStyle/>
          <a:p>
            <a:pPr>
              <a:lnSpc>
                <a:spcPct val="90000"/>
              </a:lnSpc>
            </a:pPr>
            <a:endParaRPr lang="en-US" dirty="0" smtClean="0">
              <a:solidFill>
                <a:srgbClr val="000000"/>
              </a:solidFill>
            </a:endParaRPr>
          </a:p>
          <a:p>
            <a:pPr>
              <a:lnSpc>
                <a:spcPct val="90000"/>
              </a:lnSpc>
            </a:pPr>
            <a:r>
              <a:rPr lang="en-US" dirty="0" smtClean="0">
                <a:solidFill>
                  <a:srgbClr val="000000"/>
                </a:solidFill>
              </a:rPr>
              <a:t>CPU</a:t>
            </a:r>
            <a:r>
              <a:rPr lang="en-US" dirty="0">
                <a:solidFill>
                  <a:srgbClr val="000000"/>
                </a:solidFill>
              </a:rPr>
              <a:t>: Central Processing Unit</a:t>
            </a:r>
          </a:p>
          <a:p>
            <a:pPr>
              <a:lnSpc>
                <a:spcPct val="90000"/>
              </a:lnSpc>
            </a:pPr>
            <a:r>
              <a:rPr lang="en-US" dirty="0">
                <a:solidFill>
                  <a:srgbClr val="000000"/>
                </a:solidFill>
              </a:rPr>
              <a:t>I/O: Input /Output</a:t>
            </a:r>
          </a:p>
          <a:p>
            <a:pPr>
              <a:lnSpc>
                <a:spcPct val="90000"/>
              </a:lnSpc>
            </a:pPr>
            <a:r>
              <a:rPr lang="en-US" dirty="0">
                <a:solidFill>
                  <a:srgbClr val="000000"/>
                </a:solidFill>
              </a:rPr>
              <a:t>Bus: Address bus &amp; Data bus</a:t>
            </a:r>
          </a:p>
          <a:p>
            <a:pPr>
              <a:lnSpc>
                <a:spcPct val="90000"/>
              </a:lnSpc>
            </a:pPr>
            <a:r>
              <a:rPr lang="en-US" dirty="0">
                <a:solidFill>
                  <a:srgbClr val="000000"/>
                </a:solidFill>
              </a:rPr>
              <a:t>Memory: RAM &amp; ROM</a:t>
            </a:r>
          </a:p>
          <a:p>
            <a:pPr>
              <a:lnSpc>
                <a:spcPct val="90000"/>
              </a:lnSpc>
            </a:pPr>
            <a:r>
              <a:rPr lang="en-US" dirty="0">
                <a:solidFill>
                  <a:srgbClr val="000000"/>
                </a:solidFill>
              </a:rPr>
              <a:t>Timer</a:t>
            </a:r>
          </a:p>
          <a:p>
            <a:pPr>
              <a:lnSpc>
                <a:spcPct val="90000"/>
              </a:lnSpc>
            </a:pPr>
            <a:r>
              <a:rPr lang="en-US" dirty="0">
                <a:solidFill>
                  <a:srgbClr val="000000"/>
                </a:solidFill>
              </a:rPr>
              <a:t>Interrupt</a:t>
            </a:r>
          </a:p>
          <a:p>
            <a:pPr>
              <a:lnSpc>
                <a:spcPct val="90000"/>
              </a:lnSpc>
            </a:pPr>
            <a:r>
              <a:rPr lang="en-US" dirty="0">
                <a:solidFill>
                  <a:srgbClr val="000000"/>
                </a:solidFill>
              </a:rPr>
              <a:t>Serial Port</a:t>
            </a:r>
          </a:p>
          <a:p>
            <a:pPr>
              <a:lnSpc>
                <a:spcPct val="90000"/>
              </a:lnSpc>
            </a:pPr>
            <a:r>
              <a:rPr lang="en-US" dirty="0">
                <a:solidFill>
                  <a:srgbClr val="000000"/>
                </a:solidFill>
              </a:rPr>
              <a:t>Parallel Port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Slide Number Placeholder 4"/>
          <p:cNvSpPr>
            <a:spLocks noGrp="1"/>
          </p:cNvSpPr>
          <p:nvPr>
            <p:ph type="sldNum" sz="quarter" idx="4294967295"/>
          </p:nvPr>
        </p:nvSpPr>
        <p:spPr>
          <a:xfrm>
            <a:off x="6553200" y="6245225"/>
            <a:ext cx="2133600" cy="476250"/>
          </a:xfrm>
          <a:prstGeom prst="rect">
            <a:avLst/>
          </a:prstGeom>
        </p:spPr>
        <p:txBody>
          <a:bodyPr/>
          <a:lstStyle/>
          <a:p>
            <a:fld id="{42EBC885-5094-4EA1-83BB-2C12901B90AE}" type="slidenum">
              <a:rPr lang="el-GR"/>
              <a:pPr/>
              <a:t>25</a:t>
            </a:fld>
            <a:endParaRPr lang="el-GR"/>
          </a:p>
        </p:txBody>
      </p:sp>
      <p:sp>
        <p:nvSpPr>
          <p:cNvPr id="7170" name="Rectangle 2"/>
          <p:cNvSpPr>
            <a:spLocks noChangeArrowheads="1"/>
          </p:cNvSpPr>
          <p:nvPr/>
        </p:nvSpPr>
        <p:spPr bwMode="auto">
          <a:xfrm>
            <a:off x="1600200" y="3505200"/>
            <a:ext cx="1143000" cy="19812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7171" name="Text Box 3"/>
          <p:cNvSpPr txBox="1">
            <a:spLocks noChangeArrowheads="1"/>
          </p:cNvSpPr>
          <p:nvPr/>
        </p:nvSpPr>
        <p:spPr bwMode="auto">
          <a:xfrm>
            <a:off x="1600200" y="3581400"/>
            <a:ext cx="1295400" cy="1603375"/>
          </a:xfrm>
          <a:prstGeom prst="rect">
            <a:avLst/>
          </a:prstGeom>
          <a:no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CPU</a:t>
            </a:r>
          </a:p>
          <a:p>
            <a:pPr fontAlgn="b">
              <a:spcBef>
                <a:spcPct val="50000"/>
              </a:spcBef>
            </a:pPr>
            <a:r>
              <a:rPr kumimoji="1" lang="en-US" altLang="zh-TW">
                <a:solidFill>
                  <a:srgbClr val="000000"/>
                </a:solidFill>
                <a:latin typeface="Times New Roman" pitchFamily="18" charset="0"/>
                <a:ea typeface="PMingLiU" pitchFamily="18" charset="-120"/>
              </a:rPr>
              <a:t>General-Purpose Micro-processor</a:t>
            </a:r>
          </a:p>
        </p:txBody>
      </p:sp>
      <p:sp>
        <p:nvSpPr>
          <p:cNvPr id="7172" name="Rectangle 4"/>
          <p:cNvSpPr>
            <a:spLocks noChangeArrowheads="1"/>
          </p:cNvSpPr>
          <p:nvPr/>
        </p:nvSpPr>
        <p:spPr bwMode="auto">
          <a:xfrm>
            <a:off x="3200400" y="4114800"/>
            <a:ext cx="685800" cy="838200"/>
          </a:xfrm>
          <a:prstGeom prst="rect">
            <a:avLst/>
          </a:prstGeom>
          <a:solidFill>
            <a:srgbClr val="CC99FF"/>
          </a:solidFill>
          <a:ln w="9525">
            <a:solidFill>
              <a:schemeClr val="tx1"/>
            </a:solidFill>
            <a:miter lim="800000"/>
            <a:headEnd/>
            <a:tailEnd/>
          </a:ln>
          <a:effectLst/>
        </p:spPr>
        <p:txBody>
          <a:bodyPr wrap="none" anchor="ctr"/>
          <a:lstStyle/>
          <a:p>
            <a:endParaRPr lang="en-IN"/>
          </a:p>
        </p:txBody>
      </p:sp>
      <p:sp>
        <p:nvSpPr>
          <p:cNvPr id="7173" name="Text Box 5"/>
          <p:cNvSpPr txBox="1">
            <a:spLocks noChangeArrowheads="1"/>
          </p:cNvSpPr>
          <p:nvPr/>
        </p:nvSpPr>
        <p:spPr bwMode="auto">
          <a:xfrm>
            <a:off x="3200400" y="43434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RAM</a:t>
            </a:r>
          </a:p>
        </p:txBody>
      </p:sp>
      <p:sp>
        <p:nvSpPr>
          <p:cNvPr id="7174" name="Rectangle 6"/>
          <p:cNvSpPr>
            <a:spLocks noChangeArrowheads="1"/>
          </p:cNvSpPr>
          <p:nvPr/>
        </p:nvSpPr>
        <p:spPr bwMode="auto">
          <a:xfrm>
            <a:off x="4229100" y="4114800"/>
            <a:ext cx="685800" cy="838200"/>
          </a:xfrm>
          <a:prstGeom prst="rect">
            <a:avLst/>
          </a:prstGeom>
          <a:solidFill>
            <a:srgbClr val="CC99FF"/>
          </a:solidFill>
          <a:ln w="9525">
            <a:solidFill>
              <a:schemeClr val="tx1"/>
            </a:solidFill>
            <a:miter lim="800000"/>
            <a:headEnd/>
            <a:tailEnd/>
          </a:ln>
          <a:effectLst/>
        </p:spPr>
        <p:txBody>
          <a:bodyPr wrap="none" anchor="ctr"/>
          <a:lstStyle/>
          <a:p>
            <a:endParaRPr lang="en-IN"/>
          </a:p>
        </p:txBody>
      </p:sp>
      <p:sp>
        <p:nvSpPr>
          <p:cNvPr id="7175" name="Text Box 7"/>
          <p:cNvSpPr txBox="1">
            <a:spLocks noChangeArrowheads="1"/>
          </p:cNvSpPr>
          <p:nvPr/>
        </p:nvSpPr>
        <p:spPr bwMode="auto">
          <a:xfrm>
            <a:off x="4229100" y="43434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ROM</a:t>
            </a:r>
          </a:p>
        </p:txBody>
      </p:sp>
      <p:sp>
        <p:nvSpPr>
          <p:cNvPr id="7176" name="Rectangle 8"/>
          <p:cNvSpPr>
            <a:spLocks noChangeArrowheads="1"/>
          </p:cNvSpPr>
          <p:nvPr/>
        </p:nvSpPr>
        <p:spPr bwMode="auto">
          <a:xfrm>
            <a:off x="5334000" y="4114800"/>
            <a:ext cx="685800" cy="838200"/>
          </a:xfrm>
          <a:prstGeom prst="rect">
            <a:avLst/>
          </a:prstGeom>
          <a:solidFill>
            <a:srgbClr val="CC99FF"/>
          </a:solidFill>
          <a:ln w="9525">
            <a:solidFill>
              <a:schemeClr val="tx1"/>
            </a:solidFill>
            <a:miter lim="800000"/>
            <a:headEnd/>
            <a:tailEnd/>
          </a:ln>
          <a:effectLst/>
        </p:spPr>
        <p:txBody>
          <a:bodyPr wrap="none" anchor="ctr"/>
          <a:lstStyle/>
          <a:p>
            <a:endParaRPr lang="en-IN"/>
          </a:p>
        </p:txBody>
      </p:sp>
      <p:sp>
        <p:nvSpPr>
          <p:cNvPr id="7177" name="Text Box 9"/>
          <p:cNvSpPr txBox="1">
            <a:spLocks noChangeArrowheads="1"/>
          </p:cNvSpPr>
          <p:nvPr/>
        </p:nvSpPr>
        <p:spPr bwMode="auto">
          <a:xfrm>
            <a:off x="5334000" y="4267200"/>
            <a:ext cx="838200" cy="641350"/>
          </a:xfrm>
          <a:prstGeom prst="rect">
            <a:avLst/>
          </a:prstGeom>
          <a:no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I/O Port</a:t>
            </a:r>
          </a:p>
        </p:txBody>
      </p:sp>
      <p:sp>
        <p:nvSpPr>
          <p:cNvPr id="7178" name="Rectangle 10"/>
          <p:cNvSpPr>
            <a:spLocks noChangeArrowheads="1"/>
          </p:cNvSpPr>
          <p:nvPr/>
        </p:nvSpPr>
        <p:spPr bwMode="auto">
          <a:xfrm>
            <a:off x="6400800" y="4114800"/>
            <a:ext cx="762000" cy="838200"/>
          </a:xfrm>
          <a:prstGeom prst="rect">
            <a:avLst/>
          </a:prstGeom>
          <a:solidFill>
            <a:srgbClr val="CC99FF"/>
          </a:solidFill>
          <a:ln w="9525">
            <a:solidFill>
              <a:schemeClr val="tx1"/>
            </a:solidFill>
            <a:miter lim="800000"/>
            <a:headEnd/>
            <a:tailEnd/>
          </a:ln>
          <a:effectLst/>
        </p:spPr>
        <p:txBody>
          <a:bodyPr wrap="none" anchor="ctr"/>
          <a:lstStyle/>
          <a:p>
            <a:endParaRPr lang="en-IN"/>
          </a:p>
        </p:txBody>
      </p:sp>
      <p:sp>
        <p:nvSpPr>
          <p:cNvPr id="7179" name="Text Box 11"/>
          <p:cNvSpPr txBox="1">
            <a:spLocks noChangeArrowheads="1"/>
          </p:cNvSpPr>
          <p:nvPr/>
        </p:nvSpPr>
        <p:spPr bwMode="auto">
          <a:xfrm>
            <a:off x="6400800" y="43434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Timer</a:t>
            </a:r>
          </a:p>
        </p:txBody>
      </p:sp>
      <p:sp>
        <p:nvSpPr>
          <p:cNvPr id="7180" name="Rectangle 12"/>
          <p:cNvSpPr>
            <a:spLocks noChangeArrowheads="1"/>
          </p:cNvSpPr>
          <p:nvPr/>
        </p:nvSpPr>
        <p:spPr bwMode="auto">
          <a:xfrm>
            <a:off x="7467600" y="4114800"/>
            <a:ext cx="838200" cy="838200"/>
          </a:xfrm>
          <a:prstGeom prst="rect">
            <a:avLst/>
          </a:prstGeom>
          <a:solidFill>
            <a:srgbClr val="CC99FF"/>
          </a:solidFill>
          <a:ln w="9525">
            <a:solidFill>
              <a:schemeClr val="tx1"/>
            </a:solidFill>
            <a:miter lim="800000"/>
            <a:headEnd/>
            <a:tailEnd/>
          </a:ln>
          <a:effectLst/>
        </p:spPr>
        <p:txBody>
          <a:bodyPr wrap="none" anchor="ctr"/>
          <a:lstStyle/>
          <a:p>
            <a:endParaRPr lang="en-IN"/>
          </a:p>
        </p:txBody>
      </p:sp>
      <p:sp>
        <p:nvSpPr>
          <p:cNvPr id="7181" name="Text Box 13"/>
          <p:cNvSpPr txBox="1">
            <a:spLocks noChangeArrowheads="1"/>
          </p:cNvSpPr>
          <p:nvPr/>
        </p:nvSpPr>
        <p:spPr bwMode="auto">
          <a:xfrm>
            <a:off x="7451725" y="4149725"/>
            <a:ext cx="838200" cy="915988"/>
          </a:xfrm>
          <a:prstGeom prst="rect">
            <a:avLst/>
          </a:prstGeom>
          <a:solidFill>
            <a:srgbClr val="CC99FF"/>
          </a:solid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Serial COM Port</a:t>
            </a:r>
          </a:p>
        </p:txBody>
      </p:sp>
      <p:sp>
        <p:nvSpPr>
          <p:cNvPr id="7182" name="Line 14"/>
          <p:cNvSpPr>
            <a:spLocks noChangeShapeType="1"/>
          </p:cNvSpPr>
          <p:nvPr/>
        </p:nvSpPr>
        <p:spPr bwMode="auto">
          <a:xfrm>
            <a:off x="2743200" y="5181600"/>
            <a:ext cx="5105400" cy="0"/>
          </a:xfrm>
          <a:prstGeom prst="line">
            <a:avLst/>
          </a:prstGeom>
          <a:noFill/>
          <a:ln w="9525">
            <a:solidFill>
              <a:schemeClr val="tx1"/>
            </a:solidFill>
            <a:round/>
            <a:headEnd/>
            <a:tailEnd/>
          </a:ln>
          <a:effectLst/>
        </p:spPr>
        <p:txBody>
          <a:bodyPr/>
          <a:lstStyle/>
          <a:p>
            <a:endParaRPr lang="en-IN"/>
          </a:p>
        </p:txBody>
      </p:sp>
      <p:sp>
        <p:nvSpPr>
          <p:cNvPr id="7183" name="Line 15"/>
          <p:cNvSpPr>
            <a:spLocks noChangeShapeType="1"/>
          </p:cNvSpPr>
          <p:nvPr/>
        </p:nvSpPr>
        <p:spPr bwMode="auto">
          <a:xfrm>
            <a:off x="3581400" y="4953000"/>
            <a:ext cx="0" cy="228600"/>
          </a:xfrm>
          <a:prstGeom prst="line">
            <a:avLst/>
          </a:prstGeom>
          <a:noFill/>
          <a:ln w="9525">
            <a:solidFill>
              <a:schemeClr val="tx1"/>
            </a:solidFill>
            <a:round/>
            <a:headEnd/>
            <a:tailEnd/>
          </a:ln>
          <a:effectLst/>
        </p:spPr>
        <p:txBody>
          <a:bodyPr/>
          <a:lstStyle/>
          <a:p>
            <a:endParaRPr lang="en-IN"/>
          </a:p>
        </p:txBody>
      </p:sp>
      <p:sp>
        <p:nvSpPr>
          <p:cNvPr id="7184" name="Line 16"/>
          <p:cNvSpPr>
            <a:spLocks noChangeShapeType="1"/>
          </p:cNvSpPr>
          <p:nvPr/>
        </p:nvSpPr>
        <p:spPr bwMode="auto">
          <a:xfrm>
            <a:off x="4572000" y="4953000"/>
            <a:ext cx="0" cy="228600"/>
          </a:xfrm>
          <a:prstGeom prst="line">
            <a:avLst/>
          </a:prstGeom>
          <a:noFill/>
          <a:ln w="9525">
            <a:solidFill>
              <a:schemeClr val="tx1"/>
            </a:solidFill>
            <a:round/>
            <a:headEnd/>
            <a:tailEnd/>
          </a:ln>
          <a:effectLst/>
        </p:spPr>
        <p:txBody>
          <a:bodyPr/>
          <a:lstStyle/>
          <a:p>
            <a:endParaRPr lang="en-IN"/>
          </a:p>
        </p:txBody>
      </p:sp>
      <p:sp>
        <p:nvSpPr>
          <p:cNvPr id="7185" name="Line 17"/>
          <p:cNvSpPr>
            <a:spLocks noChangeShapeType="1"/>
          </p:cNvSpPr>
          <p:nvPr/>
        </p:nvSpPr>
        <p:spPr bwMode="auto">
          <a:xfrm>
            <a:off x="3581400" y="3886200"/>
            <a:ext cx="0" cy="228600"/>
          </a:xfrm>
          <a:prstGeom prst="line">
            <a:avLst/>
          </a:prstGeom>
          <a:noFill/>
          <a:ln w="9525">
            <a:solidFill>
              <a:schemeClr val="tx1"/>
            </a:solidFill>
            <a:round/>
            <a:headEnd/>
            <a:tailEnd/>
          </a:ln>
          <a:effectLst/>
        </p:spPr>
        <p:txBody>
          <a:bodyPr/>
          <a:lstStyle/>
          <a:p>
            <a:endParaRPr lang="en-IN"/>
          </a:p>
        </p:txBody>
      </p:sp>
      <p:sp>
        <p:nvSpPr>
          <p:cNvPr id="7186" name="Line 18"/>
          <p:cNvSpPr>
            <a:spLocks noChangeShapeType="1"/>
          </p:cNvSpPr>
          <p:nvPr/>
        </p:nvSpPr>
        <p:spPr bwMode="auto">
          <a:xfrm>
            <a:off x="4572000" y="3886200"/>
            <a:ext cx="0" cy="228600"/>
          </a:xfrm>
          <a:prstGeom prst="line">
            <a:avLst/>
          </a:prstGeom>
          <a:noFill/>
          <a:ln w="9525">
            <a:solidFill>
              <a:schemeClr val="tx1"/>
            </a:solidFill>
            <a:round/>
            <a:headEnd/>
            <a:tailEnd/>
          </a:ln>
          <a:effectLst/>
        </p:spPr>
        <p:txBody>
          <a:bodyPr/>
          <a:lstStyle/>
          <a:p>
            <a:endParaRPr lang="en-IN"/>
          </a:p>
        </p:txBody>
      </p:sp>
      <p:sp>
        <p:nvSpPr>
          <p:cNvPr id="7187" name="Line 19"/>
          <p:cNvSpPr>
            <a:spLocks noChangeShapeType="1"/>
          </p:cNvSpPr>
          <p:nvPr/>
        </p:nvSpPr>
        <p:spPr bwMode="auto">
          <a:xfrm>
            <a:off x="5715000" y="4953000"/>
            <a:ext cx="0" cy="228600"/>
          </a:xfrm>
          <a:prstGeom prst="line">
            <a:avLst/>
          </a:prstGeom>
          <a:noFill/>
          <a:ln w="9525">
            <a:solidFill>
              <a:schemeClr val="tx1"/>
            </a:solidFill>
            <a:round/>
            <a:headEnd/>
            <a:tailEnd/>
          </a:ln>
          <a:effectLst/>
        </p:spPr>
        <p:txBody>
          <a:bodyPr/>
          <a:lstStyle/>
          <a:p>
            <a:endParaRPr lang="en-IN"/>
          </a:p>
        </p:txBody>
      </p:sp>
      <p:sp>
        <p:nvSpPr>
          <p:cNvPr id="7188" name="Line 20"/>
          <p:cNvSpPr>
            <a:spLocks noChangeShapeType="1"/>
          </p:cNvSpPr>
          <p:nvPr/>
        </p:nvSpPr>
        <p:spPr bwMode="auto">
          <a:xfrm>
            <a:off x="5715000" y="3886200"/>
            <a:ext cx="0" cy="228600"/>
          </a:xfrm>
          <a:prstGeom prst="line">
            <a:avLst/>
          </a:prstGeom>
          <a:noFill/>
          <a:ln w="9525">
            <a:solidFill>
              <a:schemeClr val="tx1"/>
            </a:solidFill>
            <a:round/>
            <a:headEnd/>
            <a:tailEnd/>
          </a:ln>
          <a:effectLst/>
        </p:spPr>
        <p:txBody>
          <a:bodyPr/>
          <a:lstStyle/>
          <a:p>
            <a:endParaRPr lang="en-IN"/>
          </a:p>
        </p:txBody>
      </p:sp>
      <p:sp>
        <p:nvSpPr>
          <p:cNvPr id="7189" name="Line 21"/>
          <p:cNvSpPr>
            <a:spLocks noChangeShapeType="1"/>
          </p:cNvSpPr>
          <p:nvPr/>
        </p:nvSpPr>
        <p:spPr bwMode="auto">
          <a:xfrm>
            <a:off x="6781800" y="4953000"/>
            <a:ext cx="0" cy="228600"/>
          </a:xfrm>
          <a:prstGeom prst="line">
            <a:avLst/>
          </a:prstGeom>
          <a:noFill/>
          <a:ln w="9525">
            <a:solidFill>
              <a:schemeClr val="tx1"/>
            </a:solidFill>
            <a:round/>
            <a:headEnd/>
            <a:tailEnd/>
          </a:ln>
          <a:effectLst/>
        </p:spPr>
        <p:txBody>
          <a:bodyPr/>
          <a:lstStyle/>
          <a:p>
            <a:endParaRPr lang="en-IN"/>
          </a:p>
        </p:txBody>
      </p:sp>
      <p:sp>
        <p:nvSpPr>
          <p:cNvPr id="7190" name="Line 22"/>
          <p:cNvSpPr>
            <a:spLocks noChangeShapeType="1"/>
          </p:cNvSpPr>
          <p:nvPr/>
        </p:nvSpPr>
        <p:spPr bwMode="auto">
          <a:xfrm flipH="1">
            <a:off x="6732588" y="3886200"/>
            <a:ext cx="49212" cy="263525"/>
          </a:xfrm>
          <a:prstGeom prst="line">
            <a:avLst/>
          </a:prstGeom>
          <a:noFill/>
          <a:ln w="9525">
            <a:solidFill>
              <a:schemeClr val="tx1"/>
            </a:solidFill>
            <a:round/>
            <a:headEnd/>
            <a:tailEnd/>
          </a:ln>
          <a:effectLst/>
        </p:spPr>
        <p:txBody>
          <a:bodyPr/>
          <a:lstStyle/>
          <a:p>
            <a:endParaRPr lang="en-IN"/>
          </a:p>
        </p:txBody>
      </p:sp>
      <p:sp>
        <p:nvSpPr>
          <p:cNvPr id="7191" name="Line 23"/>
          <p:cNvSpPr>
            <a:spLocks noChangeShapeType="1"/>
          </p:cNvSpPr>
          <p:nvPr/>
        </p:nvSpPr>
        <p:spPr bwMode="auto">
          <a:xfrm>
            <a:off x="7848600" y="3886200"/>
            <a:ext cx="0" cy="228600"/>
          </a:xfrm>
          <a:prstGeom prst="line">
            <a:avLst/>
          </a:prstGeom>
          <a:noFill/>
          <a:ln w="9525">
            <a:solidFill>
              <a:schemeClr val="tx1"/>
            </a:solidFill>
            <a:round/>
            <a:headEnd/>
            <a:tailEnd/>
          </a:ln>
          <a:effectLst/>
        </p:spPr>
        <p:txBody>
          <a:bodyPr/>
          <a:lstStyle/>
          <a:p>
            <a:endParaRPr lang="en-IN"/>
          </a:p>
        </p:txBody>
      </p:sp>
      <p:sp>
        <p:nvSpPr>
          <p:cNvPr id="7192" name="Line 24"/>
          <p:cNvSpPr>
            <a:spLocks noChangeShapeType="1"/>
          </p:cNvSpPr>
          <p:nvPr/>
        </p:nvSpPr>
        <p:spPr bwMode="auto">
          <a:xfrm>
            <a:off x="7848600" y="4953000"/>
            <a:ext cx="0" cy="228600"/>
          </a:xfrm>
          <a:prstGeom prst="line">
            <a:avLst/>
          </a:prstGeom>
          <a:noFill/>
          <a:ln w="9525">
            <a:solidFill>
              <a:schemeClr val="tx1"/>
            </a:solidFill>
            <a:round/>
            <a:headEnd/>
            <a:tailEnd/>
          </a:ln>
          <a:effectLst/>
        </p:spPr>
        <p:txBody>
          <a:bodyPr/>
          <a:lstStyle/>
          <a:p>
            <a:endParaRPr lang="en-IN"/>
          </a:p>
        </p:txBody>
      </p:sp>
      <p:sp>
        <p:nvSpPr>
          <p:cNvPr id="7193" name="Line 25"/>
          <p:cNvSpPr>
            <a:spLocks noChangeShapeType="1"/>
          </p:cNvSpPr>
          <p:nvPr/>
        </p:nvSpPr>
        <p:spPr bwMode="auto">
          <a:xfrm>
            <a:off x="2743200" y="3886200"/>
            <a:ext cx="5105400" cy="0"/>
          </a:xfrm>
          <a:prstGeom prst="line">
            <a:avLst/>
          </a:prstGeom>
          <a:noFill/>
          <a:ln w="9525">
            <a:solidFill>
              <a:schemeClr val="tx1"/>
            </a:solidFill>
            <a:round/>
            <a:headEnd/>
            <a:tailEnd/>
          </a:ln>
          <a:effectLst/>
        </p:spPr>
        <p:txBody>
          <a:bodyPr/>
          <a:lstStyle/>
          <a:p>
            <a:endParaRPr lang="en-IN"/>
          </a:p>
        </p:txBody>
      </p:sp>
      <p:sp>
        <p:nvSpPr>
          <p:cNvPr id="7194" name="Text Box 26"/>
          <p:cNvSpPr txBox="1">
            <a:spLocks noChangeArrowheads="1"/>
          </p:cNvSpPr>
          <p:nvPr/>
        </p:nvSpPr>
        <p:spPr bwMode="auto">
          <a:xfrm>
            <a:off x="3048000" y="3429000"/>
            <a:ext cx="1219200" cy="366713"/>
          </a:xfrm>
          <a:prstGeom prst="rect">
            <a:avLst/>
          </a:prstGeom>
          <a:no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Data Bus</a:t>
            </a:r>
          </a:p>
        </p:txBody>
      </p:sp>
      <p:sp>
        <p:nvSpPr>
          <p:cNvPr id="7195" name="Text Box 27"/>
          <p:cNvSpPr txBox="1">
            <a:spLocks noChangeArrowheads="1"/>
          </p:cNvSpPr>
          <p:nvPr/>
        </p:nvSpPr>
        <p:spPr bwMode="auto">
          <a:xfrm>
            <a:off x="3124200" y="5257800"/>
            <a:ext cx="1828800" cy="366713"/>
          </a:xfrm>
          <a:prstGeom prst="rect">
            <a:avLst/>
          </a:prstGeom>
          <a:no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Address Bus</a:t>
            </a:r>
          </a:p>
        </p:txBody>
      </p:sp>
      <p:sp>
        <p:nvSpPr>
          <p:cNvPr id="7197" name="Rectangle 29"/>
          <p:cNvSpPr>
            <a:spLocks noGrp="1" noChangeArrowheads="1"/>
          </p:cNvSpPr>
          <p:nvPr>
            <p:ph type="title"/>
          </p:nvPr>
        </p:nvSpPr>
        <p:spPr>
          <a:xfrm>
            <a:off x="1036638" y="274638"/>
            <a:ext cx="7726362" cy="523875"/>
          </a:xfrm>
        </p:spPr>
        <p:txBody>
          <a:bodyPr/>
          <a:lstStyle/>
          <a:p>
            <a:r>
              <a:rPr lang="en-US" altLang="zh-TW" dirty="0">
                <a:solidFill>
                  <a:srgbClr val="FF0066"/>
                </a:solidFill>
                <a:ea typeface="PMingLiU" pitchFamily="18" charset="-120"/>
              </a:rPr>
              <a:t>General-purpose microprocessor</a:t>
            </a:r>
            <a:r>
              <a:rPr lang="en-US" altLang="zh-TW" dirty="0">
                <a:solidFill>
                  <a:srgbClr val="000000"/>
                </a:solidFill>
                <a:ea typeface="PMingLiU" pitchFamily="18" charset="-120"/>
              </a:rPr>
              <a:t>:</a:t>
            </a:r>
            <a:endParaRPr lang="en-US" dirty="0">
              <a:solidFill>
                <a:srgbClr val="000000"/>
              </a:solidFill>
            </a:endParaRPr>
          </a:p>
        </p:txBody>
      </p:sp>
      <p:sp>
        <p:nvSpPr>
          <p:cNvPr id="7198" name="Rectangle 30"/>
          <p:cNvSpPr>
            <a:spLocks noGrp="1" noChangeArrowheads="1"/>
          </p:cNvSpPr>
          <p:nvPr>
            <p:ph type="body" idx="4294967295"/>
          </p:nvPr>
        </p:nvSpPr>
        <p:spPr>
          <a:xfrm>
            <a:off x="304800" y="1676400"/>
            <a:ext cx="8235950" cy="1563688"/>
          </a:xfrm>
        </p:spPr>
        <p:txBody>
          <a:bodyPr/>
          <a:lstStyle/>
          <a:p>
            <a:r>
              <a:rPr lang="en-US" altLang="zh-TW" sz="2000">
                <a:solidFill>
                  <a:srgbClr val="000000"/>
                </a:solidFill>
                <a:latin typeface="Times New Roman" pitchFamily="18" charset="0"/>
                <a:ea typeface="PMingLiU" pitchFamily="18" charset="-120"/>
              </a:rPr>
              <a:t>CPU for Computers</a:t>
            </a:r>
          </a:p>
          <a:p>
            <a:r>
              <a:rPr lang="en-US" altLang="zh-TW" sz="2000">
                <a:solidFill>
                  <a:srgbClr val="000000"/>
                </a:solidFill>
                <a:latin typeface="Times New Roman" pitchFamily="18" charset="0"/>
                <a:ea typeface="PMingLiU" pitchFamily="18" charset="-120"/>
              </a:rPr>
              <a:t>Commonly no RAM, ROM, I/O on CPU chip itself</a:t>
            </a:r>
          </a:p>
        </p:txBody>
      </p:sp>
      <p:sp>
        <p:nvSpPr>
          <p:cNvPr id="7199" name="Text Box 31"/>
          <p:cNvSpPr txBox="1">
            <a:spLocks noChangeArrowheads="1"/>
          </p:cNvSpPr>
          <p:nvPr/>
        </p:nvSpPr>
        <p:spPr bwMode="auto">
          <a:xfrm>
            <a:off x="5219700" y="3284538"/>
            <a:ext cx="3419475" cy="366712"/>
          </a:xfrm>
          <a:prstGeom prst="rect">
            <a:avLst/>
          </a:prstGeom>
          <a:noFill/>
          <a:ln w="9525">
            <a:noFill/>
            <a:miter lim="800000"/>
            <a:headEnd/>
            <a:tailEnd/>
          </a:ln>
          <a:effectLst/>
        </p:spPr>
        <p:txBody>
          <a:bodyPr>
            <a:spAutoFit/>
          </a:bodyPr>
          <a:lstStyle/>
          <a:p>
            <a:pPr fontAlgn="b">
              <a:spcBef>
                <a:spcPct val="50000"/>
              </a:spcBef>
            </a:pPr>
            <a:r>
              <a:rPr kumimoji="1" lang="en-US" altLang="zh-TW">
                <a:solidFill>
                  <a:srgbClr val="000000"/>
                </a:solidFill>
                <a:latin typeface="Times New Roman" pitchFamily="18" charset="0"/>
                <a:ea typeface="PMingLiU" pitchFamily="18" charset="-120"/>
              </a:rPr>
              <a:t>Many chips on motherboard</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Examples of micro processor</a:t>
            </a:r>
            <a:endParaRPr lang="en-MY" dirty="0"/>
          </a:p>
        </p:txBody>
      </p:sp>
      <p:sp>
        <p:nvSpPr>
          <p:cNvPr id="45059" name="Content Placeholder 2"/>
          <p:cNvSpPr>
            <a:spLocks noGrp="1"/>
          </p:cNvSpPr>
          <p:nvPr>
            <p:ph sz="quarter" idx="1"/>
          </p:nvPr>
        </p:nvSpPr>
        <p:spPr>
          <a:xfrm>
            <a:off x="457200" y="1600200"/>
            <a:ext cx="7467600" cy="4873625"/>
          </a:xfrm>
        </p:spPr>
        <p:txBody>
          <a:bodyPr/>
          <a:lstStyle/>
          <a:p>
            <a:pPr eaLnBrk="1" hangingPunct="1"/>
            <a:r>
              <a:rPr lang="en-US" dirty="0" smtClean="0"/>
              <a:t>Intel 8085</a:t>
            </a:r>
          </a:p>
          <a:p>
            <a:pPr eaLnBrk="1" hangingPunct="1"/>
            <a:r>
              <a:rPr lang="en-US" dirty="0" smtClean="0"/>
              <a:t>Intel 8086 etc</a:t>
            </a:r>
            <a:endParaRPr lang="en-MY" dirty="0" smtClean="0"/>
          </a:p>
        </p:txBody>
      </p:sp>
      <p:sp>
        <p:nvSpPr>
          <p:cNvPr id="45060" name="Slide Number Placeholder 3"/>
          <p:cNvSpPr>
            <a:spLocks noGrp="1"/>
          </p:cNvSpPr>
          <p:nvPr>
            <p:ph type="sldNum" sz="quarter" idx="4294967295"/>
          </p:nvPr>
        </p:nvSpPr>
        <p:spPr bwMode="auto">
          <a:xfrm>
            <a:off x="8129588" y="5734050"/>
            <a:ext cx="609600" cy="520700"/>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4A02D033-595F-484B-B783-6E6DA153ACF3}" type="slidenum">
              <a:rPr lang="fr-FR" smtClean="0"/>
              <a:pPr>
                <a:defRPr/>
              </a:pPr>
              <a:t>26</a:t>
            </a:fld>
            <a:endParaRPr lang="fr-FR"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66"/>
                </a:solidFill>
              </a:rPr>
              <a:t>MICROCONTROLLER</a:t>
            </a:r>
            <a:endParaRPr lang="en-IN" dirty="0">
              <a:solidFill>
                <a:srgbClr val="FF0066"/>
              </a:solidFill>
            </a:endParaRPr>
          </a:p>
        </p:txBody>
      </p:sp>
      <p:sp>
        <p:nvSpPr>
          <p:cNvPr id="3" name="Content Placeholder 2"/>
          <p:cNvSpPr>
            <a:spLocks noGrp="1"/>
          </p:cNvSpPr>
          <p:nvPr>
            <p:ph idx="1"/>
          </p:nvPr>
        </p:nvSpPr>
        <p:spPr/>
        <p:txBody>
          <a:bodyPr/>
          <a:lstStyle/>
          <a:p>
            <a:r>
              <a:rPr lang="en-IN" dirty="0" smtClean="0"/>
              <a:t>Microcontroller is designed to be </a:t>
            </a:r>
            <a:r>
              <a:rPr lang="en-IN" dirty="0" smtClean="0">
                <a:solidFill>
                  <a:srgbClr val="FF0066"/>
                </a:solidFill>
              </a:rPr>
              <a:t>all of that in one</a:t>
            </a:r>
            <a:r>
              <a:rPr lang="en-IN" dirty="0" smtClean="0"/>
              <a:t>.</a:t>
            </a:r>
          </a:p>
          <a:p>
            <a:r>
              <a:rPr lang="en-IN" dirty="0" smtClean="0"/>
              <a:t> No other specialized external components are needed for its application because all necessary circuits which otherwise belong to peripherals are </a:t>
            </a:r>
            <a:r>
              <a:rPr lang="en-IN" dirty="0" smtClean="0">
                <a:solidFill>
                  <a:srgbClr val="FF0066"/>
                </a:solidFill>
              </a:rPr>
              <a:t>already built into it</a:t>
            </a:r>
            <a:r>
              <a:rPr lang="en-IN" dirty="0" smtClean="0"/>
              <a:t>.</a:t>
            </a:r>
          </a:p>
          <a:p>
            <a:r>
              <a:rPr lang="en-IN" dirty="0" smtClean="0"/>
              <a:t> It in any case saves the time and space needed to design a device.</a:t>
            </a:r>
          </a:p>
          <a:p>
            <a:endParaRPr lang="en-IN" dirty="0"/>
          </a:p>
        </p:txBody>
      </p:sp>
      <p:sp>
        <p:nvSpPr>
          <p:cNvPr id="4" name="Slide Number Placeholder 3"/>
          <p:cNvSpPr>
            <a:spLocks noGrp="1"/>
          </p:cNvSpPr>
          <p:nvPr>
            <p:ph type="sldNum" sz="quarter" idx="10"/>
          </p:nvPr>
        </p:nvSpPr>
        <p:spPr/>
        <p:txBody>
          <a:bodyPr/>
          <a:lstStyle/>
          <a:p>
            <a:fld id="{F93460F2-9666-441C-B643-8DD8DF41A499}" type="slidenum">
              <a:rPr lang="en-US" altLang="en-US" smtClean="0"/>
              <a:pPr/>
              <a:t>27</a:t>
            </a:fld>
            <a:endParaRPr lang="en-US" altLang="en-US">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solidFill>
                  <a:srgbClr val="FF0066"/>
                </a:solidFill>
                <a:latin typeface="Times New Roman" pitchFamily="18" charset="0"/>
                <a:ea typeface="PMingLiU" pitchFamily="18" charset="-120"/>
                <a:cs typeface="Times New Roman" pitchFamily="18" charset="0"/>
              </a:rPr>
              <a:t/>
            </a:r>
            <a:br>
              <a:rPr lang="en-US" altLang="zh-TW" dirty="0" smtClean="0">
                <a:solidFill>
                  <a:srgbClr val="FF0066"/>
                </a:solidFill>
                <a:latin typeface="Times New Roman" pitchFamily="18" charset="0"/>
                <a:ea typeface="PMingLiU" pitchFamily="18" charset="-120"/>
                <a:cs typeface="Times New Roman" pitchFamily="18" charset="0"/>
              </a:rPr>
            </a:br>
            <a:r>
              <a:rPr lang="en-US" altLang="zh-TW" dirty="0" smtClean="0">
                <a:solidFill>
                  <a:srgbClr val="FF0066"/>
                </a:solidFill>
                <a:latin typeface="Times New Roman" pitchFamily="18" charset="0"/>
                <a:ea typeface="PMingLiU" pitchFamily="18" charset="-120"/>
                <a:cs typeface="Times New Roman" pitchFamily="18" charset="0"/>
              </a:rPr>
              <a:t>Microcontroller </a:t>
            </a:r>
            <a:r>
              <a:rPr lang="en-US" dirty="0" smtClean="0">
                <a:solidFill>
                  <a:srgbClr val="FF0066"/>
                </a:solidFill>
                <a:latin typeface="Times New Roman" pitchFamily="18" charset="0"/>
                <a:ea typeface="PMingLiU" pitchFamily="18" charset="-120"/>
                <a:cs typeface="Times New Roman" pitchFamily="18" charset="0"/>
              </a:rPr>
              <a:t/>
            </a:r>
            <a:br>
              <a:rPr lang="en-US" dirty="0" smtClean="0">
                <a:solidFill>
                  <a:srgbClr val="FF0066"/>
                </a:solidFill>
                <a:latin typeface="Times New Roman" pitchFamily="18" charset="0"/>
                <a:ea typeface="PMingLiU" pitchFamily="18" charset="-120"/>
                <a:cs typeface="Times New Roman" pitchFamily="18" charset="0"/>
              </a:rPr>
            </a:br>
            <a:endParaRPr lang="en-IN" dirty="0"/>
          </a:p>
        </p:txBody>
      </p:sp>
      <p:sp>
        <p:nvSpPr>
          <p:cNvPr id="4" name="Slide Number Placeholder 3"/>
          <p:cNvSpPr>
            <a:spLocks noGrp="1"/>
          </p:cNvSpPr>
          <p:nvPr>
            <p:ph type="sldNum" sz="quarter" idx="10"/>
          </p:nvPr>
        </p:nvSpPr>
        <p:spPr/>
        <p:txBody>
          <a:bodyPr/>
          <a:lstStyle/>
          <a:p>
            <a:fld id="{F93460F2-9666-441C-B643-8DD8DF41A499}" type="slidenum">
              <a:rPr lang="en-US" altLang="en-US" smtClean="0"/>
              <a:pPr/>
              <a:t>28</a:t>
            </a:fld>
            <a:endParaRPr lang="en-US" altLang="en-US">
              <a:latin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233007" y="1050587"/>
            <a:ext cx="8473247" cy="50166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Slide Number Placeholder 5"/>
          <p:cNvSpPr>
            <a:spLocks noGrp="1"/>
          </p:cNvSpPr>
          <p:nvPr>
            <p:ph type="sldNum" sz="quarter" idx="4294967295"/>
          </p:nvPr>
        </p:nvSpPr>
        <p:spPr>
          <a:xfrm>
            <a:off x="6553200" y="6245225"/>
            <a:ext cx="2133600" cy="476250"/>
          </a:xfrm>
          <a:prstGeom prst="rect">
            <a:avLst/>
          </a:prstGeom>
        </p:spPr>
        <p:txBody>
          <a:bodyPr/>
          <a:lstStyle/>
          <a:p>
            <a:fld id="{4D477C82-DB0E-405F-ACA2-930D63CED211}" type="slidenum">
              <a:rPr lang="el-GR"/>
              <a:pPr/>
              <a:t>29</a:t>
            </a:fld>
            <a:endParaRPr lang="el-GR"/>
          </a:p>
        </p:txBody>
      </p:sp>
      <p:sp>
        <p:nvSpPr>
          <p:cNvPr id="10242" name="Rectangle 2"/>
          <p:cNvSpPr>
            <a:spLocks noChangeArrowheads="1"/>
          </p:cNvSpPr>
          <p:nvPr/>
        </p:nvSpPr>
        <p:spPr bwMode="auto">
          <a:xfrm>
            <a:off x="2362200" y="3962400"/>
            <a:ext cx="762000" cy="8382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10243" name="Text Box 3"/>
          <p:cNvSpPr txBox="1">
            <a:spLocks noChangeArrowheads="1"/>
          </p:cNvSpPr>
          <p:nvPr/>
        </p:nvSpPr>
        <p:spPr bwMode="auto">
          <a:xfrm>
            <a:off x="2362200" y="4191000"/>
            <a:ext cx="914400" cy="366713"/>
          </a:xfrm>
          <a:prstGeom prst="rect">
            <a:avLst/>
          </a:prstGeom>
          <a:noFill/>
          <a:ln w="9525">
            <a:noFill/>
            <a:miter lim="800000"/>
            <a:headEnd/>
            <a:tailEnd/>
          </a:ln>
          <a:effectLst/>
        </p:spPr>
        <p:txBody>
          <a:bodyPr>
            <a:spAutoFit/>
          </a:bodyPr>
          <a:lstStyle/>
          <a:p>
            <a:pPr fontAlgn="b">
              <a:spcBef>
                <a:spcPct val="50000"/>
              </a:spcBef>
            </a:pPr>
            <a:r>
              <a:rPr kumimoji="1" lang="en-US" altLang="zh-TW" b="1">
                <a:latin typeface="Times New Roman" pitchFamily="18" charset="0"/>
                <a:ea typeface="PMingLiU" pitchFamily="18" charset="-120"/>
              </a:rPr>
              <a:t> </a:t>
            </a:r>
            <a:r>
              <a:rPr kumimoji="1" lang="en-US" altLang="zh-TW" b="1">
                <a:solidFill>
                  <a:srgbClr val="000000"/>
                </a:solidFill>
                <a:latin typeface="Times New Roman" pitchFamily="18" charset="0"/>
                <a:ea typeface="PMingLiU" pitchFamily="18" charset="-120"/>
              </a:rPr>
              <a:t>RAM</a:t>
            </a:r>
          </a:p>
        </p:txBody>
      </p:sp>
      <p:sp>
        <p:nvSpPr>
          <p:cNvPr id="10244" name="Rectangle 4"/>
          <p:cNvSpPr>
            <a:spLocks noChangeArrowheads="1"/>
          </p:cNvSpPr>
          <p:nvPr/>
        </p:nvSpPr>
        <p:spPr bwMode="auto">
          <a:xfrm>
            <a:off x="3124200" y="3962400"/>
            <a:ext cx="838200" cy="8382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10245" name="Text Box 5"/>
          <p:cNvSpPr txBox="1">
            <a:spLocks noChangeArrowheads="1"/>
          </p:cNvSpPr>
          <p:nvPr/>
        </p:nvSpPr>
        <p:spPr bwMode="auto">
          <a:xfrm>
            <a:off x="3124200" y="41910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b="1">
                <a:latin typeface="Times New Roman" pitchFamily="18" charset="0"/>
                <a:ea typeface="PMingLiU" pitchFamily="18" charset="-120"/>
              </a:rPr>
              <a:t> </a:t>
            </a:r>
            <a:r>
              <a:rPr kumimoji="1" lang="en-US" altLang="zh-TW" b="1">
                <a:solidFill>
                  <a:srgbClr val="000000"/>
                </a:solidFill>
                <a:latin typeface="Times New Roman" pitchFamily="18" charset="0"/>
                <a:ea typeface="PMingLiU" pitchFamily="18" charset="-120"/>
              </a:rPr>
              <a:t>ROM</a:t>
            </a:r>
          </a:p>
        </p:txBody>
      </p:sp>
      <p:sp>
        <p:nvSpPr>
          <p:cNvPr id="10246" name="Rectangle 6"/>
          <p:cNvSpPr>
            <a:spLocks noChangeArrowheads="1"/>
          </p:cNvSpPr>
          <p:nvPr/>
        </p:nvSpPr>
        <p:spPr bwMode="auto">
          <a:xfrm>
            <a:off x="1676400" y="4800600"/>
            <a:ext cx="685800" cy="8382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10247" name="Text Box 7"/>
          <p:cNvSpPr txBox="1">
            <a:spLocks noChangeArrowheads="1"/>
          </p:cNvSpPr>
          <p:nvPr/>
        </p:nvSpPr>
        <p:spPr bwMode="auto">
          <a:xfrm>
            <a:off x="1676400" y="4953000"/>
            <a:ext cx="838200" cy="641350"/>
          </a:xfrm>
          <a:prstGeom prst="rect">
            <a:avLst/>
          </a:prstGeom>
          <a:no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I/O Port</a:t>
            </a:r>
          </a:p>
        </p:txBody>
      </p:sp>
      <p:sp>
        <p:nvSpPr>
          <p:cNvPr id="10248" name="Rectangle 8"/>
          <p:cNvSpPr>
            <a:spLocks noChangeArrowheads="1"/>
          </p:cNvSpPr>
          <p:nvPr/>
        </p:nvSpPr>
        <p:spPr bwMode="auto">
          <a:xfrm>
            <a:off x="2362200" y="4800600"/>
            <a:ext cx="762000" cy="8382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10249" name="Text Box 9"/>
          <p:cNvSpPr txBox="1">
            <a:spLocks noChangeArrowheads="1"/>
          </p:cNvSpPr>
          <p:nvPr/>
        </p:nvSpPr>
        <p:spPr bwMode="auto">
          <a:xfrm>
            <a:off x="2362200" y="50292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Timer</a:t>
            </a:r>
          </a:p>
        </p:txBody>
      </p:sp>
      <p:sp>
        <p:nvSpPr>
          <p:cNvPr id="10250" name="Rectangle 10"/>
          <p:cNvSpPr>
            <a:spLocks noChangeArrowheads="1"/>
          </p:cNvSpPr>
          <p:nvPr/>
        </p:nvSpPr>
        <p:spPr bwMode="auto">
          <a:xfrm>
            <a:off x="3124200" y="4800600"/>
            <a:ext cx="838200" cy="8382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10251" name="Text Box 11"/>
          <p:cNvSpPr txBox="1">
            <a:spLocks noChangeArrowheads="1"/>
          </p:cNvSpPr>
          <p:nvPr/>
        </p:nvSpPr>
        <p:spPr bwMode="auto">
          <a:xfrm>
            <a:off x="3124200" y="4800600"/>
            <a:ext cx="838200" cy="915988"/>
          </a:xfrm>
          <a:prstGeom prst="rect">
            <a:avLst/>
          </a:prstGeom>
          <a:no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Serial COM Port</a:t>
            </a:r>
          </a:p>
        </p:txBody>
      </p:sp>
      <p:sp>
        <p:nvSpPr>
          <p:cNvPr id="10252" name="Text Box 12"/>
          <p:cNvSpPr txBox="1">
            <a:spLocks noChangeArrowheads="1"/>
          </p:cNvSpPr>
          <p:nvPr/>
        </p:nvSpPr>
        <p:spPr bwMode="auto">
          <a:xfrm>
            <a:off x="4427538" y="5516563"/>
            <a:ext cx="2255837" cy="366712"/>
          </a:xfrm>
          <a:prstGeom prst="rect">
            <a:avLst/>
          </a:prstGeom>
          <a:noFill/>
          <a:ln w="9525">
            <a:noFill/>
            <a:miter lim="800000"/>
            <a:headEnd/>
            <a:tailEnd/>
          </a:ln>
          <a:effectLst/>
        </p:spPr>
        <p:txBody>
          <a:bodyPr>
            <a:spAutoFit/>
          </a:bodyPr>
          <a:lstStyle/>
          <a:p>
            <a:pPr fontAlgn="b">
              <a:spcBef>
                <a:spcPct val="50000"/>
              </a:spcBef>
            </a:pPr>
            <a:r>
              <a:rPr kumimoji="1" lang="en-US" altLang="zh-TW">
                <a:solidFill>
                  <a:srgbClr val="000000"/>
                </a:solidFill>
                <a:latin typeface="Times New Roman" pitchFamily="18" charset="0"/>
                <a:ea typeface="PMingLiU" pitchFamily="18" charset="-120"/>
              </a:rPr>
              <a:t>Microcontroller</a:t>
            </a:r>
          </a:p>
        </p:txBody>
      </p:sp>
      <p:sp>
        <p:nvSpPr>
          <p:cNvPr id="10253" name="Rectangle 13"/>
          <p:cNvSpPr>
            <a:spLocks noChangeArrowheads="1"/>
          </p:cNvSpPr>
          <p:nvPr/>
        </p:nvSpPr>
        <p:spPr bwMode="auto">
          <a:xfrm>
            <a:off x="1676400" y="3962400"/>
            <a:ext cx="685800" cy="8382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10254" name="Text Box 14"/>
          <p:cNvSpPr txBox="1">
            <a:spLocks noChangeArrowheads="1"/>
          </p:cNvSpPr>
          <p:nvPr/>
        </p:nvSpPr>
        <p:spPr bwMode="auto">
          <a:xfrm>
            <a:off x="1676400" y="4191000"/>
            <a:ext cx="685800" cy="366713"/>
          </a:xfrm>
          <a:prstGeom prst="rect">
            <a:avLst/>
          </a:prstGeom>
          <a:noFill/>
          <a:ln w="9525">
            <a:noFill/>
            <a:miter lim="800000"/>
            <a:headEnd/>
            <a:tailEnd/>
          </a:ln>
          <a:effectLst/>
        </p:spPr>
        <p:txBody>
          <a:bodyPr>
            <a:spAutoFit/>
          </a:bodyPr>
          <a:lstStyle/>
          <a:p>
            <a:pPr fontAlgn="b">
              <a:spcBef>
                <a:spcPct val="50000"/>
              </a:spcBef>
            </a:pPr>
            <a:r>
              <a:rPr kumimoji="1" lang="en-US" altLang="zh-TW" b="1">
                <a:solidFill>
                  <a:srgbClr val="000000"/>
                </a:solidFill>
                <a:latin typeface="Times New Roman" pitchFamily="18" charset="0"/>
                <a:ea typeface="PMingLiU" pitchFamily="18" charset="-120"/>
              </a:rPr>
              <a:t>CPU</a:t>
            </a:r>
          </a:p>
        </p:txBody>
      </p:sp>
      <p:sp>
        <p:nvSpPr>
          <p:cNvPr id="10255" name="Rectangle 15"/>
          <p:cNvSpPr>
            <a:spLocks noGrp="1" noChangeArrowheads="1"/>
          </p:cNvSpPr>
          <p:nvPr>
            <p:ph type="body" idx="1"/>
          </p:nvPr>
        </p:nvSpPr>
        <p:spPr>
          <a:xfrm>
            <a:off x="547688" y="970743"/>
            <a:ext cx="7918450" cy="1281112"/>
          </a:xfrm>
        </p:spPr>
        <p:txBody>
          <a:bodyPr/>
          <a:lstStyle/>
          <a:p>
            <a:r>
              <a:rPr lang="en-US" altLang="zh-TW" sz="2200" dirty="0">
                <a:solidFill>
                  <a:srgbClr val="000000"/>
                </a:solidFill>
                <a:latin typeface="Times New Roman" pitchFamily="18" charset="0"/>
                <a:ea typeface="PMingLiU" pitchFamily="18" charset="-120"/>
              </a:rPr>
              <a:t>A single-chip computer</a:t>
            </a:r>
          </a:p>
          <a:p>
            <a:r>
              <a:rPr lang="en-US" altLang="zh-TW" sz="2200" dirty="0">
                <a:solidFill>
                  <a:srgbClr val="000000"/>
                </a:solidFill>
                <a:latin typeface="Times New Roman" pitchFamily="18" charset="0"/>
                <a:ea typeface="PMingLiU" pitchFamily="18" charset="-120"/>
              </a:rPr>
              <a:t>On-chip RAM, ROM, I/O ports</a:t>
            </a:r>
            <a:r>
              <a:rPr lang="en-US" altLang="zh-TW" sz="2200" dirty="0" smtClean="0">
                <a:solidFill>
                  <a:srgbClr val="000000"/>
                </a:solidFill>
                <a:latin typeface="Times New Roman" pitchFamily="18" charset="0"/>
                <a:ea typeface="PMingLiU" pitchFamily="18" charset="-120"/>
              </a:rPr>
              <a:t>...</a:t>
            </a:r>
          </a:p>
          <a:p>
            <a:r>
              <a:rPr lang="en-IN" sz="2000" dirty="0" smtClean="0"/>
              <a:t>Microcontrollers are used in automatically controlled products and devices, such as automobile engine control systems, implantable medical devices, remote controls, office machines, appliances, power tools, toys and other </a:t>
            </a:r>
            <a:r>
              <a:rPr lang="en-IN" sz="2000" dirty="0" smtClean="0">
                <a:hlinkClick r:id="rId2" tooltip="Embedded system"/>
              </a:rPr>
              <a:t>embedded systems</a:t>
            </a:r>
            <a:r>
              <a:rPr lang="en-IN" sz="2000" dirty="0" smtClean="0"/>
              <a:t>.</a:t>
            </a:r>
            <a:endParaRPr lang="en-US" altLang="zh-TW" sz="2000" dirty="0">
              <a:solidFill>
                <a:srgbClr val="000000"/>
              </a:solidFill>
              <a:latin typeface="Times New Roman" pitchFamily="18" charset="0"/>
              <a:ea typeface="PMingLiU" pitchFamily="18" charset="-120"/>
            </a:endParaRPr>
          </a:p>
          <a:p>
            <a:r>
              <a:rPr lang="en-US" altLang="zh-TW" sz="2200" dirty="0">
                <a:solidFill>
                  <a:srgbClr val="000000"/>
                </a:solidFill>
                <a:latin typeface="Times New Roman" pitchFamily="18" charset="0"/>
                <a:ea typeface="PMingLiU" pitchFamily="18" charset="-120"/>
              </a:rPr>
              <a:t>Example</a:t>
            </a:r>
            <a:r>
              <a:rPr lang="zh-TW" altLang="en-US" sz="2200" dirty="0">
                <a:solidFill>
                  <a:srgbClr val="000000"/>
                </a:solidFill>
                <a:latin typeface="Times New Roman" pitchFamily="18" charset="0"/>
                <a:ea typeface="PMingLiU" pitchFamily="18" charset="-120"/>
              </a:rPr>
              <a:t>：</a:t>
            </a:r>
            <a:r>
              <a:rPr lang="en-US" altLang="zh-TW" sz="2200" dirty="0">
                <a:solidFill>
                  <a:srgbClr val="000000"/>
                </a:solidFill>
                <a:latin typeface="Times New Roman" pitchFamily="18" charset="0"/>
                <a:ea typeface="PMingLiU" pitchFamily="18" charset="-120"/>
              </a:rPr>
              <a:t>Motorola’s 6811, Intel’s 8051, </a:t>
            </a:r>
            <a:r>
              <a:rPr lang="en-US" altLang="zh-TW" sz="2200" dirty="0" err="1">
                <a:solidFill>
                  <a:srgbClr val="000000"/>
                </a:solidFill>
                <a:latin typeface="Times New Roman" pitchFamily="18" charset="0"/>
                <a:ea typeface="PMingLiU" pitchFamily="18" charset="-120"/>
              </a:rPr>
              <a:t>Zilog’s</a:t>
            </a:r>
            <a:r>
              <a:rPr lang="en-US" altLang="zh-TW" sz="2200" dirty="0">
                <a:solidFill>
                  <a:srgbClr val="000000"/>
                </a:solidFill>
                <a:latin typeface="Times New Roman" pitchFamily="18" charset="0"/>
                <a:ea typeface="PMingLiU" pitchFamily="18" charset="-120"/>
              </a:rPr>
              <a:t> Z8 and PIC 16X</a:t>
            </a:r>
          </a:p>
        </p:txBody>
      </p:sp>
      <p:sp>
        <p:nvSpPr>
          <p:cNvPr id="10256" name="Line 16"/>
          <p:cNvSpPr>
            <a:spLocks noChangeShapeType="1"/>
          </p:cNvSpPr>
          <p:nvPr/>
        </p:nvSpPr>
        <p:spPr bwMode="auto">
          <a:xfrm flipH="1">
            <a:off x="4267200" y="4724400"/>
            <a:ext cx="838200" cy="0"/>
          </a:xfrm>
          <a:prstGeom prst="line">
            <a:avLst/>
          </a:prstGeom>
          <a:noFill/>
          <a:ln w="9525">
            <a:solidFill>
              <a:schemeClr val="tx1"/>
            </a:solidFill>
            <a:round/>
            <a:headEnd/>
            <a:tailEnd type="triangle" w="med" len="med"/>
          </a:ln>
          <a:effectLst/>
        </p:spPr>
        <p:txBody>
          <a:bodyPr/>
          <a:lstStyle/>
          <a:p>
            <a:endParaRPr lang="en-IN"/>
          </a:p>
        </p:txBody>
      </p:sp>
      <p:sp>
        <p:nvSpPr>
          <p:cNvPr id="10257" name="Text Box 17"/>
          <p:cNvSpPr txBox="1">
            <a:spLocks noChangeArrowheads="1"/>
          </p:cNvSpPr>
          <p:nvPr/>
        </p:nvSpPr>
        <p:spPr bwMode="auto">
          <a:xfrm>
            <a:off x="5257800" y="4495800"/>
            <a:ext cx="2133600" cy="457200"/>
          </a:xfrm>
          <a:prstGeom prst="rect">
            <a:avLst/>
          </a:prstGeom>
          <a:noFill/>
          <a:ln w="9525">
            <a:noFill/>
            <a:miter lim="800000"/>
            <a:headEnd/>
            <a:tailEnd/>
          </a:ln>
          <a:effectLst/>
        </p:spPr>
        <p:txBody>
          <a:bodyPr>
            <a:spAutoFit/>
          </a:bodyPr>
          <a:lstStyle/>
          <a:p>
            <a:pPr fontAlgn="b">
              <a:spcBef>
                <a:spcPct val="50000"/>
              </a:spcBef>
            </a:pPr>
            <a:r>
              <a:rPr kumimoji="1" lang="en-US" altLang="zh-TW" sz="2400">
                <a:solidFill>
                  <a:srgbClr val="000000"/>
                </a:solidFill>
                <a:latin typeface="Times New Roman" pitchFamily="18" charset="0"/>
                <a:ea typeface="PMingLiU" pitchFamily="18" charset="-120"/>
              </a:rPr>
              <a:t>A single chip</a:t>
            </a:r>
          </a:p>
        </p:txBody>
      </p:sp>
      <p:sp>
        <p:nvSpPr>
          <p:cNvPr id="10258" name="Rectangle 18"/>
          <p:cNvSpPr>
            <a:spLocks noChangeArrowheads="1"/>
          </p:cNvSpPr>
          <p:nvPr/>
        </p:nvSpPr>
        <p:spPr bwMode="auto">
          <a:xfrm>
            <a:off x="1524000" y="3886200"/>
            <a:ext cx="2590800" cy="1828800"/>
          </a:xfrm>
          <a:prstGeom prst="rect">
            <a:avLst/>
          </a:prstGeom>
          <a:noFill/>
          <a:ln w="9525">
            <a:solidFill>
              <a:schemeClr val="tx1"/>
            </a:solidFill>
            <a:miter lim="800000"/>
            <a:headEnd/>
            <a:tailEnd/>
          </a:ln>
          <a:effectLst/>
        </p:spPr>
        <p:txBody>
          <a:bodyPr wrap="none" anchor="ctr"/>
          <a:lstStyle/>
          <a:p>
            <a:endParaRPr lang="en-IN"/>
          </a:p>
        </p:txBody>
      </p:sp>
      <p:sp>
        <p:nvSpPr>
          <p:cNvPr id="10259" name="Rectangle 19"/>
          <p:cNvSpPr>
            <a:spLocks noChangeArrowheads="1"/>
          </p:cNvSpPr>
          <p:nvPr/>
        </p:nvSpPr>
        <p:spPr bwMode="auto">
          <a:xfrm>
            <a:off x="2590800" y="304800"/>
            <a:ext cx="3671888" cy="701675"/>
          </a:xfrm>
          <a:prstGeom prst="rect">
            <a:avLst/>
          </a:prstGeom>
          <a:noFill/>
          <a:ln w="12700">
            <a:noFill/>
            <a:miter lim="800000"/>
            <a:headEnd type="none" w="sm" len="sm"/>
            <a:tailEnd type="none" w="sm" len="sm"/>
          </a:ln>
          <a:effectLst/>
        </p:spPr>
        <p:txBody>
          <a:bodyPr wrap="none">
            <a:spAutoFit/>
          </a:bodyPr>
          <a:lstStyle/>
          <a:p>
            <a:r>
              <a:rPr lang="en-US" altLang="zh-TW" sz="4000" dirty="0">
                <a:solidFill>
                  <a:srgbClr val="FF0066"/>
                </a:solidFill>
                <a:latin typeface="Times New Roman" pitchFamily="18" charset="0"/>
                <a:ea typeface="PMingLiU" pitchFamily="18" charset="-120"/>
                <a:cs typeface="Times New Roman" pitchFamily="18" charset="0"/>
              </a:rPr>
              <a:t>Microcontroller </a:t>
            </a:r>
            <a:endParaRPr lang="en-US" sz="4000" dirty="0">
              <a:solidFill>
                <a:srgbClr val="FF0066"/>
              </a:solidFill>
              <a:latin typeface="Times New Roman" pitchFamily="18" charset="0"/>
              <a:ea typeface="PMingLiU" pitchFamily="18" charset="-120"/>
              <a:cs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EBE3E79-54DB-4BC2-BBF0-DF7DB9242CDF}" type="slidenum">
              <a:rPr lang="en-US" altLang="en-US"/>
              <a:pPr/>
              <a:t>3</a:t>
            </a:fld>
            <a:endParaRPr lang="en-US" altLang="en-US">
              <a:latin typeface="Times New Roman" pitchFamily="18" charset="0"/>
            </a:endParaRPr>
          </a:p>
        </p:txBody>
      </p:sp>
      <p:sp>
        <p:nvSpPr>
          <p:cNvPr id="133124" name="Rectangle 4"/>
          <p:cNvSpPr>
            <a:spLocks noGrp="1" noChangeArrowheads="1"/>
          </p:cNvSpPr>
          <p:nvPr>
            <p:ph type="title"/>
          </p:nvPr>
        </p:nvSpPr>
        <p:spPr/>
        <p:txBody>
          <a:bodyPr/>
          <a:lstStyle/>
          <a:p>
            <a:r>
              <a:rPr lang="en-US" altLang="ar-SA" dirty="0"/>
              <a:t>What about micro?</a:t>
            </a:r>
          </a:p>
        </p:txBody>
      </p:sp>
      <p:sp>
        <p:nvSpPr>
          <p:cNvPr id="133125" name="Rectangle 5"/>
          <p:cNvSpPr>
            <a:spLocks noGrp="1" noChangeArrowheads="1"/>
          </p:cNvSpPr>
          <p:nvPr>
            <p:ph type="body" idx="1"/>
          </p:nvPr>
        </p:nvSpPr>
        <p:spPr/>
        <p:txBody>
          <a:bodyPr/>
          <a:lstStyle/>
          <a:p>
            <a:r>
              <a:rPr lang="en-US" altLang="ar-SA" dirty="0"/>
              <a:t>Micro is a new addition. </a:t>
            </a:r>
          </a:p>
          <a:p>
            <a:pPr lvl="1"/>
            <a:r>
              <a:rPr lang="en-US" altLang="ar-SA" dirty="0"/>
              <a:t>In the late 1960’s, processors were built using discrete elements. </a:t>
            </a:r>
          </a:p>
          <a:p>
            <a:pPr lvl="2"/>
            <a:r>
              <a:rPr lang="en-US" altLang="ar-SA" dirty="0"/>
              <a:t>These devices performed the required operation, but were too large and too slow.</a:t>
            </a:r>
          </a:p>
          <a:p>
            <a:pPr lvl="1"/>
            <a:endParaRPr lang="en-US" altLang="ar-SA" dirty="0"/>
          </a:p>
          <a:p>
            <a:pPr lvl="1"/>
            <a:r>
              <a:rPr lang="en-US" altLang="ar-SA" dirty="0"/>
              <a:t>In the </a:t>
            </a:r>
            <a:r>
              <a:rPr lang="en-US" altLang="ar-SA" dirty="0">
                <a:solidFill>
                  <a:srgbClr val="FF0066"/>
                </a:solidFill>
              </a:rPr>
              <a:t>early 1970’s the microchip was invented</a:t>
            </a:r>
            <a:r>
              <a:rPr lang="en-US" altLang="ar-SA" dirty="0"/>
              <a:t>. All of the components that made up the processor were now placed on a single piece of silicon. The </a:t>
            </a:r>
            <a:r>
              <a:rPr lang="en-US" altLang="ar-SA" dirty="0">
                <a:solidFill>
                  <a:srgbClr val="FF0066"/>
                </a:solidFill>
              </a:rPr>
              <a:t>size became several thousand times smaller and the speed became several hundred times faster. </a:t>
            </a:r>
            <a:r>
              <a:rPr lang="en-US" altLang="ar-SA" dirty="0"/>
              <a:t>The “</a:t>
            </a:r>
            <a:r>
              <a:rPr lang="en-US" altLang="ar-SA" dirty="0" err="1"/>
              <a:t>Micro”Processor</a:t>
            </a:r>
            <a:r>
              <a:rPr lang="en-US" altLang="ar-SA" dirty="0"/>
              <a:t> was born.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553200" y="6245225"/>
            <a:ext cx="2133600" cy="476250"/>
          </a:xfrm>
          <a:prstGeom prst="rect">
            <a:avLst/>
          </a:prstGeom>
        </p:spPr>
        <p:txBody>
          <a:bodyPr/>
          <a:lstStyle/>
          <a:p>
            <a:fld id="{7A0053EB-B2D0-4ED1-955A-1E0CB32B34E3}" type="slidenum">
              <a:rPr lang="el-GR"/>
              <a:pPr/>
              <a:t>30</a:t>
            </a:fld>
            <a:endParaRPr lang="el-GR"/>
          </a:p>
        </p:txBody>
      </p:sp>
      <p:sp>
        <p:nvSpPr>
          <p:cNvPr id="14338" name="Rectangle 2"/>
          <p:cNvSpPr>
            <a:spLocks noGrp="1" noChangeArrowheads="1"/>
          </p:cNvSpPr>
          <p:nvPr>
            <p:ph type="title"/>
          </p:nvPr>
        </p:nvSpPr>
        <p:spPr/>
        <p:txBody>
          <a:bodyPr/>
          <a:lstStyle/>
          <a:p>
            <a:r>
              <a:rPr lang="en-US" sz="4000" dirty="0">
                <a:solidFill>
                  <a:srgbClr val="FF0066"/>
                </a:solidFill>
              </a:rPr>
              <a:t>Some Popular Microcontrollers…</a:t>
            </a:r>
            <a:endParaRPr lang="el-GR" sz="4000" dirty="0">
              <a:solidFill>
                <a:srgbClr val="FF0066"/>
              </a:solidFill>
            </a:endParaRPr>
          </a:p>
        </p:txBody>
      </p:sp>
      <p:sp>
        <p:nvSpPr>
          <p:cNvPr id="14339" name="Rectangle 3"/>
          <p:cNvSpPr>
            <a:spLocks noGrp="1" noChangeArrowheads="1"/>
          </p:cNvSpPr>
          <p:nvPr>
            <p:ph type="body" idx="1"/>
          </p:nvPr>
        </p:nvSpPr>
        <p:spPr/>
        <p:txBody>
          <a:bodyPr/>
          <a:lstStyle/>
          <a:p>
            <a:r>
              <a:rPr lang="en-US"/>
              <a:t>8051</a:t>
            </a:r>
          </a:p>
          <a:p>
            <a:r>
              <a:rPr lang="en-US"/>
              <a:t>Microchip Technology PIC</a:t>
            </a:r>
          </a:p>
          <a:p>
            <a:r>
              <a:rPr lang="en-US"/>
              <a:t>Atmel AVR</a:t>
            </a:r>
          </a:p>
          <a:p>
            <a:r>
              <a:rPr lang="en-US"/>
              <a:t>Texas Instruments MSP430 (16-bit)</a:t>
            </a:r>
            <a:endParaRPr lang="el-GR"/>
          </a:p>
        </p:txBody>
      </p:sp>
      <p:pic>
        <p:nvPicPr>
          <p:cNvPr id="14341" name="Picture 5" descr="File:ATmega8 01 Pengo.jpg">
            <a:hlinkClick r:id="rId2"/>
          </p:cNvPr>
          <p:cNvPicPr>
            <a:picLocks noChangeAspect="1" noChangeArrowheads="1"/>
          </p:cNvPicPr>
          <p:nvPr/>
        </p:nvPicPr>
        <p:blipFill>
          <a:blip r:embed="rId3" cstate="print"/>
          <a:srcRect/>
          <a:stretch>
            <a:fillRect/>
          </a:stretch>
        </p:blipFill>
        <p:spPr bwMode="auto">
          <a:xfrm>
            <a:off x="2971800" y="3143672"/>
            <a:ext cx="1143000" cy="736600"/>
          </a:xfrm>
          <a:prstGeom prst="rect">
            <a:avLst/>
          </a:prstGeom>
          <a:noFill/>
        </p:spPr>
      </p:pic>
      <p:pic>
        <p:nvPicPr>
          <p:cNvPr id="14343" name="Picture 7" descr="File:Microchip PIC24HJ32GP202.jpg">
            <a:hlinkClick r:id="rId4"/>
          </p:cNvPr>
          <p:cNvPicPr>
            <a:picLocks noChangeAspect="1" noChangeArrowheads="1"/>
          </p:cNvPicPr>
          <p:nvPr/>
        </p:nvPicPr>
        <p:blipFill>
          <a:blip r:embed="rId5" cstate="print"/>
          <a:srcRect/>
          <a:stretch>
            <a:fillRect/>
          </a:stretch>
        </p:blipFill>
        <p:spPr bwMode="auto">
          <a:xfrm>
            <a:off x="5867400" y="2057400"/>
            <a:ext cx="1295400" cy="89852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6383" y="304800"/>
            <a:ext cx="8210145" cy="685800"/>
          </a:xfrm>
        </p:spPr>
        <p:txBody>
          <a:bodyPr/>
          <a:lstStyle/>
          <a:p>
            <a:r>
              <a:rPr lang="en-IN" sz="2400" dirty="0" smtClean="0">
                <a:solidFill>
                  <a:srgbClr val="FF0066"/>
                </a:solidFill>
              </a:rPr>
              <a:t>MICROCONTROLLER VERSUS MICROPROCESSOR</a:t>
            </a:r>
            <a:endParaRPr lang="en-IN" sz="2400" dirty="0">
              <a:solidFill>
                <a:srgbClr val="FF0066"/>
              </a:solidFill>
            </a:endParaRPr>
          </a:p>
        </p:txBody>
      </p:sp>
      <p:sp>
        <p:nvSpPr>
          <p:cNvPr id="3" name="Content Placeholder 2"/>
          <p:cNvSpPr>
            <a:spLocks noGrp="1"/>
          </p:cNvSpPr>
          <p:nvPr>
            <p:ph idx="1"/>
          </p:nvPr>
        </p:nvSpPr>
        <p:spPr/>
        <p:txBody>
          <a:bodyPr/>
          <a:lstStyle/>
          <a:p>
            <a:pPr algn="just"/>
            <a:endParaRPr lang="en-IN" dirty="0" smtClean="0"/>
          </a:p>
          <a:p>
            <a:pPr algn="just"/>
            <a:r>
              <a:rPr lang="en-IN" dirty="0" smtClean="0"/>
              <a:t>A microcontroller differs from a microprocessor in many ways. The first and most important difference is its </a:t>
            </a:r>
            <a:r>
              <a:rPr lang="en-IN" dirty="0" smtClean="0">
                <a:solidFill>
                  <a:srgbClr val="FF0066"/>
                </a:solidFill>
              </a:rPr>
              <a:t>functionality</a:t>
            </a:r>
            <a:r>
              <a:rPr lang="en-IN" dirty="0" smtClean="0"/>
              <a:t>. </a:t>
            </a:r>
          </a:p>
          <a:p>
            <a:pPr algn="just"/>
            <a:r>
              <a:rPr lang="en-IN" dirty="0" smtClean="0"/>
              <a:t>In order the microprocessor may be used, other components such as memory or components for data transfer must be added to it. </a:t>
            </a:r>
          </a:p>
          <a:p>
            <a:pPr algn="just"/>
            <a:r>
              <a:rPr lang="en-IN" dirty="0" smtClean="0"/>
              <a:t>Even though the microprocessor is considered to be a powerful computer machine, the weak point is that it is not adjusted to communication to peripheral environment. </a:t>
            </a:r>
            <a:endParaRPr lang="en-IN" dirty="0"/>
          </a:p>
        </p:txBody>
      </p:sp>
      <p:sp>
        <p:nvSpPr>
          <p:cNvPr id="4" name="Slide Number Placeholder 3"/>
          <p:cNvSpPr>
            <a:spLocks noGrp="1"/>
          </p:cNvSpPr>
          <p:nvPr>
            <p:ph type="sldNum" sz="quarter" idx="10"/>
          </p:nvPr>
        </p:nvSpPr>
        <p:spPr/>
        <p:txBody>
          <a:bodyPr/>
          <a:lstStyle/>
          <a:p>
            <a:fld id="{F93460F2-9666-441C-B643-8DD8DF41A499}" type="slidenum">
              <a:rPr lang="en-US" altLang="en-US" smtClean="0"/>
              <a:pPr/>
              <a:t>31</a:t>
            </a:fld>
            <a:endParaRPr lang="en-US" altLang="en-US">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solidFill>
                  <a:srgbClr val="FF0066"/>
                </a:solidFill>
              </a:rPr>
              <a:t>MICROCONTROLLER VERSUS MICROPROCESSOR</a:t>
            </a:r>
            <a:endParaRPr lang="en-IN" sz="2400" dirty="0">
              <a:solidFill>
                <a:srgbClr val="FF0066"/>
              </a:solidFill>
            </a:endParaRPr>
          </a:p>
        </p:txBody>
      </p:sp>
      <p:sp>
        <p:nvSpPr>
          <p:cNvPr id="3" name="Content Placeholder 2"/>
          <p:cNvSpPr>
            <a:spLocks noGrp="1"/>
          </p:cNvSpPr>
          <p:nvPr>
            <p:ph idx="1"/>
          </p:nvPr>
        </p:nvSpPr>
        <p:spPr/>
        <p:txBody>
          <a:bodyPr/>
          <a:lstStyle/>
          <a:p>
            <a:pPr algn="just"/>
            <a:r>
              <a:rPr lang="en-IN" dirty="0" smtClean="0"/>
              <a:t>Simply, in order to communicate with peripheral environment, the microprocessor must use </a:t>
            </a:r>
            <a:r>
              <a:rPr lang="en-IN" dirty="0" smtClean="0">
                <a:solidFill>
                  <a:srgbClr val="FF0066"/>
                </a:solidFill>
              </a:rPr>
              <a:t>specialized circuits added as external chips. M</a:t>
            </a:r>
            <a:r>
              <a:rPr lang="en-IN" dirty="0" smtClean="0"/>
              <a:t>icroprocessors are the pure heart of the computers. </a:t>
            </a:r>
          </a:p>
          <a:p>
            <a:pPr algn="just"/>
            <a:r>
              <a:rPr lang="en-IN" dirty="0" smtClean="0"/>
              <a:t>On the other hand, the microcontroller is designed to be all of that in one. No other specialized external components are needed for its application because all necessary circuits which otherwise belong to peripherals are already built into it. It in any case saves the time and space needed to design a device.</a:t>
            </a:r>
            <a:endParaRPr lang="en-IN" dirty="0"/>
          </a:p>
        </p:txBody>
      </p:sp>
      <p:sp>
        <p:nvSpPr>
          <p:cNvPr id="4" name="Slide Number Placeholder 3"/>
          <p:cNvSpPr>
            <a:spLocks noGrp="1"/>
          </p:cNvSpPr>
          <p:nvPr>
            <p:ph type="sldNum" sz="quarter" idx="10"/>
          </p:nvPr>
        </p:nvSpPr>
        <p:spPr/>
        <p:txBody>
          <a:bodyPr/>
          <a:lstStyle/>
          <a:p>
            <a:fld id="{F93460F2-9666-441C-B643-8DD8DF41A499}" type="slidenum">
              <a:rPr lang="en-US" altLang="en-US" smtClean="0"/>
              <a:pPr/>
              <a:t>32</a:t>
            </a:fld>
            <a:endParaRPr lang="en-US" altLang="en-US">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6553200" y="6245225"/>
            <a:ext cx="2133600" cy="476250"/>
          </a:xfrm>
          <a:prstGeom prst="rect">
            <a:avLst/>
          </a:prstGeom>
        </p:spPr>
        <p:txBody>
          <a:bodyPr/>
          <a:lstStyle/>
          <a:p>
            <a:fld id="{C1C51718-CDBE-4051-A6B8-F3065D49F3C2}" type="slidenum">
              <a:rPr lang="el-GR"/>
              <a:pPr/>
              <a:t>33</a:t>
            </a:fld>
            <a:endParaRPr lang="el-GR"/>
          </a:p>
        </p:txBody>
      </p:sp>
      <p:sp>
        <p:nvSpPr>
          <p:cNvPr id="11266" name="Rectangle 2"/>
          <p:cNvSpPr>
            <a:spLocks noGrp="1" noChangeArrowheads="1"/>
          </p:cNvSpPr>
          <p:nvPr>
            <p:ph type="body" idx="1"/>
          </p:nvPr>
        </p:nvSpPr>
        <p:spPr>
          <a:xfrm>
            <a:off x="609601" y="700391"/>
            <a:ext cx="3797030" cy="6005209"/>
          </a:xfrm>
        </p:spPr>
        <p:txBody>
          <a:bodyPr/>
          <a:lstStyle/>
          <a:p>
            <a:pPr>
              <a:lnSpc>
                <a:spcPct val="80000"/>
              </a:lnSpc>
              <a:buFontTx/>
              <a:buNone/>
            </a:pPr>
            <a:r>
              <a:rPr lang="en-US" altLang="zh-TW" sz="2200" b="1" dirty="0">
                <a:solidFill>
                  <a:srgbClr val="000000"/>
                </a:solidFill>
                <a:latin typeface="Times New Roman" pitchFamily="18" charset="0"/>
                <a:ea typeface="PMingLiU" pitchFamily="18" charset="-120"/>
              </a:rPr>
              <a:t>Microprocessor</a:t>
            </a:r>
            <a:r>
              <a:rPr lang="en-US" altLang="zh-TW" sz="2200" dirty="0">
                <a:solidFill>
                  <a:srgbClr val="000000"/>
                </a:solidFill>
                <a:latin typeface="Times New Roman" pitchFamily="18" charset="0"/>
                <a:ea typeface="PMingLiU" pitchFamily="18" charset="-120"/>
              </a:rPr>
              <a:t> </a:t>
            </a:r>
          </a:p>
          <a:p>
            <a:pPr>
              <a:lnSpc>
                <a:spcPct val="80000"/>
              </a:lnSpc>
            </a:pPr>
            <a:endParaRPr lang="en-US" altLang="zh-TW" sz="2200" dirty="0" smtClean="0">
              <a:solidFill>
                <a:srgbClr val="FF0066"/>
              </a:solidFill>
              <a:latin typeface="Times New Roman" pitchFamily="18" charset="0"/>
              <a:ea typeface="PMingLiU" pitchFamily="18" charset="-120"/>
            </a:endParaRPr>
          </a:p>
          <a:p>
            <a:pPr>
              <a:lnSpc>
                <a:spcPct val="80000"/>
              </a:lnSpc>
            </a:pPr>
            <a:r>
              <a:rPr lang="en-US" altLang="zh-TW" sz="2400" dirty="0" smtClean="0">
                <a:solidFill>
                  <a:srgbClr val="FF0066"/>
                </a:solidFill>
                <a:latin typeface="Times New Roman" pitchFamily="18" charset="0"/>
                <a:ea typeface="PMingLiU" pitchFamily="18" charset="-120"/>
              </a:rPr>
              <a:t>CPU is </a:t>
            </a:r>
            <a:r>
              <a:rPr lang="en-US" altLang="zh-TW" sz="2400" dirty="0">
                <a:solidFill>
                  <a:srgbClr val="FF0066"/>
                </a:solidFill>
                <a:latin typeface="Times New Roman" pitchFamily="18" charset="0"/>
                <a:ea typeface="PMingLiU" pitchFamily="18" charset="-120"/>
              </a:rPr>
              <a:t>stand-alone,  RAM, ROM, I/O, timer are </a:t>
            </a:r>
            <a:r>
              <a:rPr lang="en-US" altLang="zh-TW" sz="2400" dirty="0" smtClean="0">
                <a:solidFill>
                  <a:srgbClr val="FF0066"/>
                </a:solidFill>
                <a:latin typeface="Times New Roman" pitchFamily="18" charset="0"/>
                <a:ea typeface="PMingLiU" pitchFamily="18" charset="-120"/>
              </a:rPr>
              <a:t>separate</a:t>
            </a:r>
            <a:endParaRPr lang="en-US" altLang="zh-TW" sz="2400" dirty="0" smtClean="0">
              <a:solidFill>
                <a:srgbClr val="000000"/>
              </a:solidFill>
              <a:latin typeface="Times New Roman" pitchFamily="18" charset="0"/>
              <a:ea typeface="PMingLiU" pitchFamily="18" charset="-120"/>
            </a:endParaRPr>
          </a:p>
          <a:p>
            <a:pPr>
              <a:lnSpc>
                <a:spcPct val="80000"/>
              </a:lnSpc>
            </a:pPr>
            <a:r>
              <a:rPr lang="en-US" altLang="zh-TW" sz="2400" dirty="0" smtClean="0">
                <a:solidFill>
                  <a:srgbClr val="000000"/>
                </a:solidFill>
                <a:latin typeface="Times New Roman" pitchFamily="18" charset="0"/>
                <a:ea typeface="PMingLiU" pitchFamily="18" charset="-120"/>
              </a:rPr>
              <a:t>Designer </a:t>
            </a:r>
            <a:r>
              <a:rPr lang="en-US" altLang="zh-TW" sz="2400" dirty="0">
                <a:solidFill>
                  <a:srgbClr val="000000"/>
                </a:solidFill>
                <a:latin typeface="Times New Roman" pitchFamily="18" charset="0"/>
                <a:ea typeface="PMingLiU" pitchFamily="18" charset="-120"/>
              </a:rPr>
              <a:t>can decide on the  amount of ROM, RAM and I/O ports</a:t>
            </a:r>
            <a:r>
              <a:rPr lang="en-US" altLang="zh-TW" sz="2400" dirty="0" smtClean="0">
                <a:solidFill>
                  <a:srgbClr val="000000"/>
                </a:solidFill>
                <a:latin typeface="Times New Roman" pitchFamily="18" charset="0"/>
                <a:ea typeface="PMingLiU" pitchFamily="18" charset="-120"/>
              </a:rPr>
              <a:t>.</a:t>
            </a:r>
          </a:p>
          <a:p>
            <a:pPr>
              <a:lnSpc>
                <a:spcPct val="80000"/>
              </a:lnSpc>
            </a:pPr>
            <a:r>
              <a:rPr lang="en-US" altLang="zh-TW" sz="2400" dirty="0" smtClean="0">
                <a:solidFill>
                  <a:srgbClr val="000000"/>
                </a:solidFill>
                <a:latin typeface="Times New Roman" pitchFamily="18" charset="0"/>
                <a:ea typeface="PMingLiU" pitchFamily="18" charset="-120"/>
              </a:rPr>
              <a:t>Expensive</a:t>
            </a:r>
            <a:endParaRPr lang="en-US" altLang="zh-TW" sz="2400" dirty="0">
              <a:solidFill>
                <a:srgbClr val="000000"/>
              </a:solidFill>
              <a:latin typeface="Times New Roman" pitchFamily="18" charset="0"/>
              <a:ea typeface="PMingLiU" pitchFamily="18" charset="-120"/>
            </a:endParaRPr>
          </a:p>
          <a:p>
            <a:pPr>
              <a:lnSpc>
                <a:spcPct val="80000"/>
              </a:lnSpc>
            </a:pPr>
            <a:r>
              <a:rPr lang="en-US" altLang="zh-TW" sz="2400" dirty="0">
                <a:solidFill>
                  <a:srgbClr val="000000"/>
                </a:solidFill>
                <a:latin typeface="Times New Roman" pitchFamily="18" charset="0"/>
                <a:ea typeface="PMingLiU" pitchFamily="18" charset="-120"/>
              </a:rPr>
              <a:t>V</a:t>
            </a:r>
            <a:r>
              <a:rPr lang="en-US" altLang="zh-TW" sz="2400" dirty="0" smtClean="0">
                <a:solidFill>
                  <a:srgbClr val="000000"/>
                </a:solidFill>
                <a:latin typeface="Times New Roman" pitchFamily="18" charset="0"/>
                <a:ea typeface="PMingLiU" pitchFamily="18" charset="-120"/>
              </a:rPr>
              <a:t>ersatility </a:t>
            </a:r>
            <a:endParaRPr lang="en-US" altLang="zh-TW" sz="2400" dirty="0">
              <a:solidFill>
                <a:srgbClr val="000000"/>
              </a:solidFill>
              <a:latin typeface="Times New Roman" pitchFamily="18" charset="0"/>
              <a:ea typeface="PMingLiU" pitchFamily="18" charset="-120"/>
            </a:endParaRPr>
          </a:p>
          <a:p>
            <a:pPr>
              <a:lnSpc>
                <a:spcPct val="80000"/>
              </a:lnSpc>
            </a:pPr>
            <a:r>
              <a:rPr lang="en-US" altLang="zh-TW" sz="2400" dirty="0">
                <a:solidFill>
                  <a:srgbClr val="000000"/>
                </a:solidFill>
                <a:latin typeface="Times New Roman" pitchFamily="18" charset="0"/>
                <a:ea typeface="PMingLiU" pitchFamily="18" charset="-120"/>
              </a:rPr>
              <a:t>G</a:t>
            </a:r>
            <a:r>
              <a:rPr lang="en-US" altLang="zh-TW" sz="2400" dirty="0" smtClean="0">
                <a:solidFill>
                  <a:srgbClr val="000000"/>
                </a:solidFill>
                <a:latin typeface="Times New Roman" pitchFamily="18" charset="0"/>
                <a:ea typeface="PMingLiU" pitchFamily="18" charset="-120"/>
              </a:rPr>
              <a:t>eneral-purpose</a:t>
            </a:r>
            <a:endParaRPr lang="en-US" altLang="zh-TW" sz="2400" dirty="0">
              <a:solidFill>
                <a:srgbClr val="000000"/>
              </a:solidFill>
              <a:latin typeface="Times New Roman" pitchFamily="18" charset="0"/>
              <a:ea typeface="PMingLiU" pitchFamily="18" charset="-120"/>
            </a:endParaRPr>
          </a:p>
          <a:p>
            <a:pPr>
              <a:lnSpc>
                <a:spcPct val="80000"/>
              </a:lnSpc>
            </a:pPr>
            <a:r>
              <a:rPr lang="en-US" altLang="zh-TW" sz="2400" dirty="0">
                <a:solidFill>
                  <a:srgbClr val="000000"/>
                </a:solidFill>
                <a:latin typeface="Times New Roman" pitchFamily="18" charset="0"/>
                <a:ea typeface="PMingLiU" pitchFamily="18" charset="-120"/>
              </a:rPr>
              <a:t>High processing power</a:t>
            </a:r>
          </a:p>
          <a:p>
            <a:pPr>
              <a:lnSpc>
                <a:spcPct val="80000"/>
              </a:lnSpc>
            </a:pPr>
            <a:r>
              <a:rPr lang="en-US" altLang="zh-TW" sz="2400" dirty="0">
                <a:solidFill>
                  <a:srgbClr val="000000"/>
                </a:solidFill>
                <a:latin typeface="Times New Roman" pitchFamily="18" charset="0"/>
                <a:ea typeface="PMingLiU" pitchFamily="18" charset="-120"/>
              </a:rPr>
              <a:t>High power consumption</a:t>
            </a:r>
          </a:p>
          <a:p>
            <a:pPr>
              <a:lnSpc>
                <a:spcPct val="80000"/>
              </a:lnSpc>
            </a:pPr>
            <a:r>
              <a:rPr lang="en-US" altLang="zh-TW" sz="2400" dirty="0" smtClean="0">
                <a:solidFill>
                  <a:srgbClr val="000000"/>
                </a:solidFill>
                <a:latin typeface="Times New Roman" pitchFamily="18" charset="0"/>
                <a:ea typeface="PMingLiU" pitchFamily="18" charset="-120"/>
              </a:rPr>
              <a:t>Typically </a:t>
            </a:r>
            <a:r>
              <a:rPr lang="en-US" altLang="zh-TW" sz="2400" dirty="0">
                <a:solidFill>
                  <a:srgbClr val="000000"/>
                </a:solidFill>
                <a:latin typeface="Times New Roman" pitchFamily="18" charset="0"/>
                <a:ea typeface="PMingLiU" pitchFamily="18" charset="-120"/>
              </a:rPr>
              <a:t>32/64 – </a:t>
            </a:r>
            <a:r>
              <a:rPr lang="en-US" altLang="zh-TW" sz="2400" dirty="0" smtClean="0">
                <a:solidFill>
                  <a:srgbClr val="000000"/>
                </a:solidFill>
                <a:latin typeface="Times New Roman" pitchFamily="18" charset="0"/>
                <a:ea typeface="PMingLiU" pitchFamily="18" charset="-120"/>
              </a:rPr>
              <a:t>bit</a:t>
            </a:r>
            <a:endParaRPr lang="en-US" altLang="zh-TW" sz="2400" dirty="0">
              <a:solidFill>
                <a:srgbClr val="000000"/>
              </a:solidFill>
              <a:latin typeface="Times New Roman" pitchFamily="18" charset="0"/>
              <a:ea typeface="PMingLiU" pitchFamily="18" charset="-120"/>
            </a:endParaRPr>
          </a:p>
        </p:txBody>
      </p:sp>
      <p:sp>
        <p:nvSpPr>
          <p:cNvPr id="11267" name="Rectangle 3"/>
          <p:cNvSpPr>
            <a:spLocks noChangeArrowheads="1"/>
          </p:cNvSpPr>
          <p:nvPr/>
        </p:nvSpPr>
        <p:spPr bwMode="auto">
          <a:xfrm>
            <a:off x="4648200" y="612843"/>
            <a:ext cx="4116421" cy="3846445"/>
          </a:xfrm>
          <a:prstGeom prst="rect">
            <a:avLst/>
          </a:prstGeom>
          <a:noFill/>
          <a:ln w="9525">
            <a:noFill/>
            <a:miter lim="800000"/>
            <a:headEnd/>
            <a:tailEnd/>
          </a:ln>
          <a:effectLst/>
        </p:spPr>
        <p:txBody>
          <a:bodyPr/>
          <a:lstStyle/>
          <a:p>
            <a:pPr marL="342900" indent="-342900">
              <a:spcBef>
                <a:spcPct val="20000"/>
              </a:spcBef>
            </a:pPr>
            <a:r>
              <a:rPr kumimoji="1" lang="en-US" altLang="zh-TW" sz="2200" b="1" dirty="0">
                <a:solidFill>
                  <a:srgbClr val="000000"/>
                </a:solidFill>
                <a:latin typeface="Times New Roman" pitchFamily="18" charset="0"/>
                <a:ea typeface="標楷體" pitchFamily="65" charset="-120"/>
              </a:rPr>
              <a:t>Microcontroller</a:t>
            </a:r>
          </a:p>
          <a:p>
            <a:pPr marL="342900" indent="-342900">
              <a:spcBef>
                <a:spcPct val="20000"/>
              </a:spcBef>
              <a:buFontTx/>
              <a:buChar char="•"/>
            </a:pPr>
            <a:endParaRPr kumimoji="1" lang="en-US" altLang="zh-TW" sz="2000" dirty="0" smtClean="0">
              <a:solidFill>
                <a:srgbClr val="FF0066"/>
              </a:solidFill>
              <a:latin typeface="Times New Roman" pitchFamily="18" charset="0"/>
              <a:ea typeface="標楷體" pitchFamily="65" charset="-120"/>
            </a:endParaRPr>
          </a:p>
          <a:p>
            <a:pPr marL="342900" indent="-342900">
              <a:spcBef>
                <a:spcPct val="20000"/>
              </a:spcBef>
              <a:buFontTx/>
              <a:buChar char="•"/>
            </a:pPr>
            <a:r>
              <a:rPr kumimoji="1" lang="en-US" altLang="zh-TW" sz="2400" dirty="0" smtClean="0">
                <a:solidFill>
                  <a:srgbClr val="FF0066"/>
                </a:solidFill>
                <a:latin typeface="Times New Roman" pitchFamily="18" charset="0"/>
                <a:ea typeface="標楷體" pitchFamily="65" charset="-120"/>
              </a:rPr>
              <a:t>CPU</a:t>
            </a:r>
            <a:r>
              <a:rPr kumimoji="1" lang="en-US" altLang="zh-TW" sz="2400" dirty="0">
                <a:solidFill>
                  <a:srgbClr val="FF0066"/>
                </a:solidFill>
                <a:latin typeface="Times New Roman" pitchFamily="18" charset="0"/>
                <a:ea typeface="標楷體" pitchFamily="65" charset="-120"/>
              </a:rPr>
              <a:t>, RAM, ROM, I/O and timer are all on a single chip</a:t>
            </a:r>
          </a:p>
          <a:p>
            <a:pPr marL="342900" indent="-342900">
              <a:spcBef>
                <a:spcPct val="20000"/>
              </a:spcBef>
              <a:buFontTx/>
              <a:buChar char="•"/>
            </a:pPr>
            <a:r>
              <a:rPr kumimoji="1" lang="en-US" altLang="zh-TW" sz="2400" dirty="0" smtClean="0">
                <a:solidFill>
                  <a:srgbClr val="000000"/>
                </a:solidFill>
                <a:latin typeface="Times New Roman" pitchFamily="18" charset="0"/>
                <a:ea typeface="標楷體" pitchFamily="65" charset="-120"/>
              </a:rPr>
              <a:t>Fixed </a:t>
            </a:r>
            <a:r>
              <a:rPr kumimoji="1" lang="en-US" altLang="zh-TW" sz="2400" dirty="0">
                <a:solidFill>
                  <a:srgbClr val="000000"/>
                </a:solidFill>
                <a:latin typeface="Times New Roman" pitchFamily="18" charset="0"/>
                <a:ea typeface="標楷體" pitchFamily="65" charset="-120"/>
              </a:rPr>
              <a:t>amount of on-chip ROM, RAM, I/O ports</a:t>
            </a:r>
          </a:p>
          <a:p>
            <a:pPr marL="342900" indent="-342900">
              <a:spcBef>
                <a:spcPct val="20000"/>
              </a:spcBef>
              <a:buFontTx/>
              <a:buChar char="•"/>
            </a:pPr>
            <a:r>
              <a:rPr kumimoji="1" lang="en-US" altLang="zh-TW" sz="2400" dirty="0">
                <a:solidFill>
                  <a:srgbClr val="000000"/>
                </a:solidFill>
                <a:latin typeface="Times New Roman" pitchFamily="18" charset="0"/>
                <a:ea typeface="標楷體" pitchFamily="65" charset="-120"/>
              </a:rPr>
              <a:t>F</a:t>
            </a:r>
            <a:r>
              <a:rPr kumimoji="1" lang="en-US" altLang="zh-TW" sz="2400" dirty="0" smtClean="0">
                <a:solidFill>
                  <a:srgbClr val="000000"/>
                </a:solidFill>
                <a:latin typeface="Times New Roman" pitchFamily="18" charset="0"/>
                <a:ea typeface="標楷體" pitchFamily="65" charset="-120"/>
              </a:rPr>
              <a:t>or </a:t>
            </a:r>
            <a:r>
              <a:rPr kumimoji="1" lang="en-US" altLang="zh-TW" sz="2400" dirty="0">
                <a:solidFill>
                  <a:srgbClr val="000000"/>
                </a:solidFill>
                <a:latin typeface="Times New Roman" pitchFamily="18" charset="0"/>
                <a:ea typeface="標楷體" pitchFamily="65" charset="-120"/>
              </a:rPr>
              <a:t>applications in which cost, power and space are critical</a:t>
            </a:r>
          </a:p>
          <a:p>
            <a:pPr marL="342900" indent="-342900">
              <a:spcBef>
                <a:spcPct val="20000"/>
              </a:spcBef>
              <a:buFontTx/>
              <a:buChar char="•"/>
            </a:pPr>
            <a:r>
              <a:rPr kumimoji="1" lang="en-US" altLang="zh-TW" sz="2400" dirty="0">
                <a:solidFill>
                  <a:srgbClr val="000000"/>
                </a:solidFill>
                <a:latin typeface="Times New Roman" pitchFamily="18" charset="0"/>
                <a:ea typeface="標楷體" pitchFamily="65" charset="-120"/>
              </a:rPr>
              <a:t>S</a:t>
            </a:r>
            <a:r>
              <a:rPr kumimoji="1" lang="en-US" altLang="zh-TW" sz="2400" dirty="0" smtClean="0">
                <a:solidFill>
                  <a:srgbClr val="000000"/>
                </a:solidFill>
                <a:latin typeface="Times New Roman" pitchFamily="18" charset="0"/>
                <a:ea typeface="標楷體" pitchFamily="65" charset="-120"/>
              </a:rPr>
              <a:t>ingle-purpose </a:t>
            </a:r>
            <a:r>
              <a:rPr kumimoji="1" lang="en-US" altLang="zh-TW" sz="2400" dirty="0">
                <a:solidFill>
                  <a:srgbClr val="000000"/>
                </a:solidFill>
                <a:latin typeface="Times New Roman" pitchFamily="18" charset="0"/>
                <a:ea typeface="標楷體" pitchFamily="65" charset="-120"/>
              </a:rPr>
              <a:t>(control-oriented)</a:t>
            </a:r>
          </a:p>
          <a:p>
            <a:pPr marL="342900" indent="-342900">
              <a:spcBef>
                <a:spcPct val="20000"/>
              </a:spcBef>
              <a:buFontTx/>
              <a:buChar char="•"/>
            </a:pPr>
            <a:r>
              <a:rPr kumimoji="1" lang="en-US" altLang="zh-TW" sz="2400" dirty="0">
                <a:solidFill>
                  <a:srgbClr val="000000"/>
                </a:solidFill>
                <a:latin typeface="Times New Roman" pitchFamily="18" charset="0"/>
                <a:ea typeface="標楷體" pitchFamily="65" charset="-120"/>
              </a:rPr>
              <a:t>Low processing power</a:t>
            </a:r>
          </a:p>
          <a:p>
            <a:pPr marL="342900" indent="-342900">
              <a:spcBef>
                <a:spcPct val="20000"/>
              </a:spcBef>
              <a:buFontTx/>
              <a:buChar char="•"/>
            </a:pPr>
            <a:r>
              <a:rPr kumimoji="1" lang="en-US" altLang="zh-TW" sz="2400" dirty="0">
                <a:solidFill>
                  <a:srgbClr val="000000"/>
                </a:solidFill>
                <a:latin typeface="Times New Roman" pitchFamily="18" charset="0"/>
                <a:ea typeface="標楷體" pitchFamily="65" charset="-120"/>
              </a:rPr>
              <a:t>Low power consumption</a:t>
            </a:r>
          </a:p>
          <a:p>
            <a:pPr marL="342900" indent="-342900">
              <a:spcBef>
                <a:spcPct val="20000"/>
              </a:spcBef>
              <a:buFontTx/>
              <a:buChar char="•"/>
            </a:pPr>
            <a:r>
              <a:rPr kumimoji="1" lang="en-US" altLang="zh-TW" sz="2400" dirty="0">
                <a:solidFill>
                  <a:srgbClr val="000000"/>
                </a:solidFill>
                <a:latin typeface="Times New Roman" pitchFamily="18" charset="0"/>
                <a:ea typeface="標楷體" pitchFamily="65" charset="-120"/>
              </a:rPr>
              <a:t>Bit-level operations</a:t>
            </a:r>
          </a:p>
          <a:p>
            <a:pPr marL="342900" indent="-342900">
              <a:spcBef>
                <a:spcPct val="20000"/>
              </a:spcBef>
              <a:buFontTx/>
              <a:buChar char="•"/>
            </a:pPr>
            <a:r>
              <a:rPr kumimoji="1" lang="en-US" altLang="zh-TW" sz="2400" dirty="0" smtClean="0">
                <a:solidFill>
                  <a:srgbClr val="000000"/>
                </a:solidFill>
                <a:latin typeface="Times New Roman" pitchFamily="18" charset="0"/>
                <a:ea typeface="標楷體" pitchFamily="65" charset="-120"/>
              </a:rPr>
              <a:t>Typically </a:t>
            </a:r>
            <a:r>
              <a:rPr kumimoji="1" lang="en-US" altLang="zh-TW" sz="2400" dirty="0">
                <a:solidFill>
                  <a:srgbClr val="000000"/>
                </a:solidFill>
                <a:latin typeface="Times New Roman" pitchFamily="18" charset="0"/>
                <a:ea typeface="標楷體" pitchFamily="65" charset="-120"/>
              </a:rPr>
              <a:t>8/16 </a:t>
            </a:r>
            <a:r>
              <a:rPr kumimoji="1" lang="en-US" altLang="zh-TW" sz="2400" dirty="0" smtClean="0">
                <a:solidFill>
                  <a:srgbClr val="000000"/>
                </a:solidFill>
                <a:latin typeface="Times New Roman" pitchFamily="18" charset="0"/>
                <a:ea typeface="標楷體" pitchFamily="65" charset="-120"/>
              </a:rPr>
              <a:t>bit</a:t>
            </a:r>
            <a:endParaRPr kumimoji="1" lang="en-US" altLang="zh-TW" sz="2400" dirty="0">
              <a:solidFill>
                <a:srgbClr val="000000"/>
              </a:solidFill>
              <a:latin typeface="Times New Roman" pitchFamily="18" charset="0"/>
              <a:ea typeface="標楷體" pitchFamily="65" charset="-120"/>
            </a:endParaRPr>
          </a:p>
        </p:txBody>
      </p:sp>
      <p:sp>
        <p:nvSpPr>
          <p:cNvPr id="11268" name="Rectangle 4"/>
          <p:cNvSpPr>
            <a:spLocks noChangeArrowheads="1"/>
          </p:cNvSpPr>
          <p:nvPr/>
        </p:nvSpPr>
        <p:spPr bwMode="auto">
          <a:xfrm>
            <a:off x="381000" y="60325"/>
            <a:ext cx="7733527" cy="707886"/>
          </a:xfrm>
          <a:prstGeom prst="rect">
            <a:avLst/>
          </a:prstGeom>
          <a:noFill/>
          <a:ln w="12700">
            <a:noFill/>
            <a:miter lim="800000"/>
            <a:headEnd type="none" w="sm" len="sm"/>
            <a:tailEnd type="none" w="sm" len="sm"/>
          </a:ln>
          <a:effectLst/>
        </p:spPr>
        <p:txBody>
          <a:bodyPr wrap="none">
            <a:spAutoFit/>
          </a:bodyPr>
          <a:lstStyle/>
          <a:p>
            <a:r>
              <a:rPr lang="en-US" altLang="zh-TW" sz="4000" dirty="0" smtClean="0">
                <a:solidFill>
                  <a:srgbClr val="FF0066"/>
                </a:solidFill>
                <a:latin typeface="Times New Roman" pitchFamily="18" charset="0"/>
                <a:ea typeface="PMingLiU" pitchFamily="18" charset="-120"/>
                <a:cs typeface="Times New Roman" pitchFamily="18" charset="0"/>
              </a:rPr>
              <a:t>Microprocessor  Vs. </a:t>
            </a:r>
            <a:r>
              <a:rPr lang="en-US" altLang="zh-TW" sz="4000" dirty="0">
                <a:solidFill>
                  <a:srgbClr val="FF0066"/>
                </a:solidFill>
                <a:latin typeface="Times New Roman" pitchFamily="18" charset="0"/>
                <a:ea typeface="PMingLiU" pitchFamily="18" charset="-120"/>
                <a:cs typeface="Times New Roman" pitchFamily="18" charset="0"/>
              </a:rPr>
              <a:t>Microcontroller</a:t>
            </a:r>
            <a:endParaRPr lang="en-US" sz="4000" dirty="0">
              <a:solidFill>
                <a:srgbClr val="FF0066"/>
              </a:solidFill>
              <a:latin typeface="Times New Roman" pitchFamily="18" charset="0"/>
              <a:ea typeface="PMingLiU" pitchFamily="18" charset="-12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85E474-414F-4B71-A158-1E51FA9585DC}" type="slidenum">
              <a:rPr lang="en-US" altLang="en-US"/>
              <a:pPr/>
              <a:t>4</a:t>
            </a:fld>
            <a:endParaRPr lang="en-US" altLang="en-US">
              <a:latin typeface="Times New Roman" pitchFamily="18" charset="0"/>
            </a:endParaRPr>
          </a:p>
        </p:txBody>
      </p:sp>
      <p:sp>
        <p:nvSpPr>
          <p:cNvPr id="136194" name="Rectangle 2"/>
          <p:cNvSpPr>
            <a:spLocks noGrp="1" noChangeArrowheads="1"/>
          </p:cNvSpPr>
          <p:nvPr>
            <p:ph type="title"/>
          </p:nvPr>
        </p:nvSpPr>
        <p:spPr/>
        <p:txBody>
          <a:bodyPr/>
          <a:lstStyle/>
          <a:p>
            <a:r>
              <a:rPr lang="en-US" altLang="ar-SA" dirty="0" smtClean="0">
                <a:solidFill>
                  <a:schemeClr val="tx1"/>
                </a:solidFill>
                <a:cs typeface="Traditional Arabic" pitchFamily="10" charset="-78"/>
              </a:rPr>
              <a:t>Definition </a:t>
            </a:r>
            <a:r>
              <a:rPr lang="en-US" altLang="ar-SA" dirty="0">
                <a:solidFill>
                  <a:schemeClr val="tx1"/>
                </a:solidFill>
                <a:cs typeface="Traditional Arabic" pitchFamily="10" charset="-78"/>
              </a:rPr>
              <a:t>of the Microprocessor</a:t>
            </a:r>
            <a:endParaRPr lang="en-US" altLang="ar-SA" dirty="0">
              <a:solidFill>
                <a:srgbClr val="0000FF"/>
              </a:solidFill>
              <a:cs typeface="Traditional Arabic" pitchFamily="10" charset="-78"/>
            </a:endParaRPr>
          </a:p>
        </p:txBody>
      </p:sp>
      <p:sp>
        <p:nvSpPr>
          <p:cNvPr id="136195" name="Rectangle 3"/>
          <p:cNvSpPr>
            <a:spLocks noGrp="1" noChangeArrowheads="1"/>
          </p:cNvSpPr>
          <p:nvPr>
            <p:ph type="body" idx="1"/>
          </p:nvPr>
        </p:nvSpPr>
        <p:spPr/>
        <p:txBody>
          <a:bodyPr/>
          <a:lstStyle/>
          <a:p>
            <a:pPr marL="0" indent="0"/>
            <a:r>
              <a:rPr lang="en-US" altLang="ar-SA" dirty="0" smtClean="0">
                <a:solidFill>
                  <a:srgbClr val="FF0066"/>
                </a:solidFill>
                <a:cs typeface="Traditional Arabic" pitchFamily="10" charset="-78"/>
              </a:rPr>
              <a:t>The </a:t>
            </a:r>
            <a:r>
              <a:rPr lang="en-US" altLang="ar-SA" dirty="0">
                <a:solidFill>
                  <a:srgbClr val="FF0066"/>
                </a:solidFill>
                <a:cs typeface="Traditional Arabic" pitchFamily="10" charset="-78"/>
              </a:rPr>
              <a:t>microprocessor is a </a:t>
            </a:r>
            <a:r>
              <a:rPr lang="en-US" altLang="ar-SA" u="sng" dirty="0" smtClean="0">
                <a:solidFill>
                  <a:srgbClr val="FF0066"/>
                </a:solidFill>
                <a:cs typeface="Traditional Arabic" pitchFamily="10" charset="-78"/>
              </a:rPr>
              <a:t>programmable, clock-driven, register based electronic </a:t>
            </a:r>
            <a:r>
              <a:rPr lang="en-US" altLang="ar-SA" u="sng" dirty="0">
                <a:solidFill>
                  <a:srgbClr val="FF0066"/>
                </a:solidFill>
                <a:cs typeface="Traditional Arabic" pitchFamily="10" charset="-78"/>
              </a:rPr>
              <a:t>device</a:t>
            </a:r>
            <a:r>
              <a:rPr lang="en-US" altLang="ar-SA" dirty="0">
                <a:solidFill>
                  <a:srgbClr val="FF0066"/>
                </a:solidFill>
                <a:cs typeface="Traditional Arabic" pitchFamily="10" charset="-78"/>
              </a:rPr>
              <a:t> that </a:t>
            </a:r>
            <a:r>
              <a:rPr lang="en-US" altLang="ar-SA" u="sng" dirty="0">
                <a:solidFill>
                  <a:srgbClr val="FF0066"/>
                </a:solidFill>
                <a:cs typeface="Traditional Arabic" pitchFamily="10" charset="-78"/>
              </a:rPr>
              <a:t>takes </a:t>
            </a:r>
            <a:r>
              <a:rPr lang="en-US" altLang="ar-SA" u="sng" dirty="0" smtClean="0">
                <a:solidFill>
                  <a:srgbClr val="FF0066"/>
                </a:solidFill>
                <a:cs typeface="Traditional Arabic" pitchFamily="10" charset="-78"/>
              </a:rPr>
              <a:t>in</a:t>
            </a:r>
            <a:r>
              <a:rPr lang="en-US" altLang="ar-SA" dirty="0" smtClean="0">
                <a:solidFill>
                  <a:srgbClr val="FF0066"/>
                </a:solidFill>
                <a:cs typeface="Traditional Arabic" pitchFamily="10" charset="-78"/>
              </a:rPr>
              <a:t> </a:t>
            </a:r>
            <a:r>
              <a:rPr lang="en-US" altLang="ar-SA" u="sng" dirty="0">
                <a:solidFill>
                  <a:srgbClr val="FF0066"/>
                </a:solidFill>
                <a:cs typeface="Traditional Arabic" pitchFamily="10" charset="-78"/>
              </a:rPr>
              <a:t>numbers</a:t>
            </a:r>
            <a:r>
              <a:rPr lang="en-US" altLang="ar-SA" dirty="0">
                <a:solidFill>
                  <a:srgbClr val="FF0066"/>
                </a:solidFill>
                <a:cs typeface="Traditional Arabic" pitchFamily="10" charset="-78"/>
              </a:rPr>
              <a:t>, </a:t>
            </a:r>
            <a:r>
              <a:rPr lang="en-US" altLang="ar-SA" u="sng" dirty="0">
                <a:solidFill>
                  <a:srgbClr val="FF0066"/>
                </a:solidFill>
                <a:cs typeface="Traditional Arabic" pitchFamily="10" charset="-78"/>
              </a:rPr>
              <a:t>performs on them arithmetic or logical operations</a:t>
            </a:r>
            <a:r>
              <a:rPr lang="en-US" altLang="ar-SA" dirty="0">
                <a:solidFill>
                  <a:srgbClr val="FF0066"/>
                </a:solidFill>
                <a:cs typeface="Traditional Arabic" pitchFamily="10" charset="-78"/>
              </a:rPr>
              <a:t> according to the </a:t>
            </a:r>
            <a:r>
              <a:rPr lang="en-US" altLang="ar-SA" u="sng" dirty="0">
                <a:solidFill>
                  <a:srgbClr val="FF0066"/>
                </a:solidFill>
                <a:cs typeface="Traditional Arabic" pitchFamily="10" charset="-78"/>
              </a:rPr>
              <a:t>program</a:t>
            </a:r>
            <a:r>
              <a:rPr lang="en-US" altLang="ar-SA" dirty="0">
                <a:solidFill>
                  <a:srgbClr val="FF0066"/>
                </a:solidFill>
                <a:cs typeface="Traditional Arabic" pitchFamily="10" charset="-78"/>
              </a:rPr>
              <a:t> </a:t>
            </a:r>
            <a:r>
              <a:rPr lang="en-US" altLang="ar-SA" u="sng" dirty="0">
                <a:solidFill>
                  <a:srgbClr val="FF0066"/>
                </a:solidFill>
                <a:cs typeface="Traditional Arabic" pitchFamily="10" charset="-78"/>
              </a:rPr>
              <a:t>stored in memory</a:t>
            </a:r>
            <a:r>
              <a:rPr lang="en-US" altLang="ar-SA" dirty="0">
                <a:solidFill>
                  <a:srgbClr val="FF0066"/>
                </a:solidFill>
                <a:cs typeface="Traditional Arabic" pitchFamily="10" charset="-78"/>
              </a:rPr>
              <a:t> and then </a:t>
            </a:r>
            <a:r>
              <a:rPr lang="en-US" altLang="ar-SA" u="sng" dirty="0">
                <a:solidFill>
                  <a:srgbClr val="FF0066"/>
                </a:solidFill>
                <a:cs typeface="Traditional Arabic" pitchFamily="10" charset="-78"/>
              </a:rPr>
              <a:t>produces</a:t>
            </a:r>
            <a:r>
              <a:rPr lang="en-US" altLang="ar-SA" dirty="0">
                <a:solidFill>
                  <a:srgbClr val="FF0066"/>
                </a:solidFill>
                <a:cs typeface="Traditional Arabic" pitchFamily="10" charset="-78"/>
              </a:rPr>
              <a:t> </a:t>
            </a:r>
            <a:r>
              <a:rPr lang="en-US" altLang="ar-SA" dirty="0" smtClean="0">
                <a:solidFill>
                  <a:srgbClr val="FF0066"/>
                </a:solidFill>
                <a:cs typeface="Traditional Arabic" pitchFamily="10" charset="-78"/>
              </a:rPr>
              <a:t>result as output.</a:t>
            </a:r>
          </a:p>
          <a:p>
            <a:pPr marL="400050" lvl="1" indent="0"/>
            <a:r>
              <a:rPr lang="en-US" altLang="ar-SA" dirty="0" smtClean="0">
                <a:solidFill>
                  <a:schemeClr val="tx2"/>
                </a:solidFill>
                <a:cs typeface="Traditional Arabic" pitchFamily="10" charset="-78"/>
              </a:rPr>
              <a:t>In other words, It reads binary instructions from a storage device called MEMORY, accepts binary data as input and processes data according to those instructions, and provide results as output.</a:t>
            </a:r>
          </a:p>
          <a:p>
            <a:pPr marL="0" indent="0"/>
            <a:r>
              <a:rPr lang="en-US" altLang="ar-SA" dirty="0" smtClean="0">
                <a:solidFill>
                  <a:srgbClr val="800000"/>
                </a:solidFill>
                <a:cs typeface="Traditional Arabic" pitchFamily="10" charset="-78"/>
              </a:rPr>
              <a:t> The microprocessor is a programmable integrated device that has computing and decision-making capability similar to that of central processing unit.</a:t>
            </a:r>
            <a:endParaRPr lang="en-US" altLang="ar-SA" dirty="0">
              <a:solidFill>
                <a:srgbClr val="800000"/>
              </a:solidFill>
              <a:cs typeface="Traditional Arabic" pitchFamily="10"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Differentiating factors</a:t>
            </a:r>
            <a:endParaRPr lang="en-IN" dirty="0"/>
          </a:p>
        </p:txBody>
      </p:sp>
      <p:sp>
        <p:nvSpPr>
          <p:cNvPr id="3" name="Content Placeholder 2"/>
          <p:cNvSpPr>
            <a:spLocks noGrp="1"/>
          </p:cNvSpPr>
          <p:nvPr>
            <p:ph idx="1"/>
          </p:nvPr>
        </p:nvSpPr>
        <p:spPr>
          <a:xfrm>
            <a:off x="695526" y="1057072"/>
            <a:ext cx="7772400" cy="5105400"/>
          </a:xfrm>
        </p:spPr>
        <p:txBody>
          <a:bodyPr/>
          <a:lstStyle/>
          <a:p>
            <a:pPr>
              <a:buNone/>
            </a:pPr>
            <a:r>
              <a:rPr lang="en-IN" sz="2200" b="1" dirty="0" smtClean="0">
                <a:solidFill>
                  <a:schemeClr val="tx1"/>
                </a:solidFill>
                <a:latin typeface="+mn-lt"/>
                <a:ea typeface="+mn-ea"/>
                <a:cs typeface="+mn-cs"/>
              </a:rPr>
              <a:t>Three</a:t>
            </a:r>
            <a:r>
              <a:rPr lang="en-IN" sz="2200" dirty="0" smtClean="0">
                <a:solidFill>
                  <a:schemeClr val="tx1"/>
                </a:solidFill>
                <a:latin typeface="+mn-lt"/>
                <a:ea typeface="+mn-ea"/>
                <a:cs typeface="+mn-cs"/>
              </a:rPr>
              <a:t> </a:t>
            </a:r>
            <a:r>
              <a:rPr lang="en-IN" sz="2200" dirty="0">
                <a:solidFill>
                  <a:schemeClr val="tx1"/>
                </a:solidFill>
                <a:latin typeface="+mn-lt"/>
                <a:ea typeface="+mn-ea"/>
                <a:cs typeface="+mn-cs"/>
              </a:rPr>
              <a:t>basic characteristics differentiate microprocessors</a:t>
            </a:r>
            <a:r>
              <a:rPr lang="en-IN" sz="2200" dirty="0" smtClean="0">
                <a:solidFill>
                  <a:schemeClr val="tx1"/>
                </a:solidFill>
                <a:latin typeface="+mn-lt"/>
                <a:ea typeface="+mn-ea"/>
                <a:cs typeface="+mn-cs"/>
              </a:rPr>
              <a:t>:</a:t>
            </a:r>
          </a:p>
          <a:p>
            <a:pPr>
              <a:buNone/>
            </a:pPr>
            <a:endParaRPr lang="en-IN" sz="2200" dirty="0">
              <a:solidFill>
                <a:schemeClr val="tx1"/>
              </a:solidFill>
              <a:latin typeface="+mn-lt"/>
              <a:ea typeface="+mn-ea"/>
              <a:cs typeface="+mn-cs"/>
            </a:endParaRPr>
          </a:p>
          <a:p>
            <a:r>
              <a:rPr lang="en-IN" sz="2200" b="1" dirty="0">
                <a:solidFill>
                  <a:srgbClr val="FF0066"/>
                </a:solidFill>
                <a:latin typeface="+mn-lt"/>
                <a:ea typeface="+mn-ea"/>
                <a:cs typeface="+mn-cs"/>
              </a:rPr>
              <a:t>Instruction set</a:t>
            </a:r>
            <a:r>
              <a:rPr lang="en-IN" sz="2200" b="1" dirty="0">
                <a:solidFill>
                  <a:schemeClr val="tx1"/>
                </a:solidFill>
                <a:latin typeface="+mn-lt"/>
                <a:ea typeface="+mn-ea"/>
                <a:cs typeface="+mn-cs"/>
              </a:rPr>
              <a:t>: The set of instructions that the microprocessor can execute.</a:t>
            </a:r>
            <a:endParaRPr lang="en-IN" sz="2200" dirty="0">
              <a:solidFill>
                <a:schemeClr val="tx1"/>
              </a:solidFill>
              <a:latin typeface="+mn-lt"/>
              <a:ea typeface="+mn-ea"/>
              <a:cs typeface="+mn-cs"/>
            </a:endParaRPr>
          </a:p>
          <a:p>
            <a:r>
              <a:rPr lang="en-IN" sz="2200" b="1" dirty="0">
                <a:solidFill>
                  <a:srgbClr val="FF0066"/>
                </a:solidFill>
                <a:latin typeface="+mn-lt"/>
                <a:ea typeface="+mn-ea"/>
                <a:cs typeface="+mn-cs"/>
              </a:rPr>
              <a:t>bandwidth</a:t>
            </a:r>
            <a:r>
              <a:rPr lang="en-IN" sz="2200" b="1" dirty="0">
                <a:solidFill>
                  <a:schemeClr val="tx1"/>
                </a:solidFill>
                <a:latin typeface="+mn-lt"/>
                <a:ea typeface="+mn-ea"/>
                <a:cs typeface="+mn-cs"/>
              </a:rPr>
              <a:t> : The number of </a:t>
            </a:r>
            <a:r>
              <a:rPr lang="en-IN" sz="2200" b="1" dirty="0" smtClean="0">
                <a:solidFill>
                  <a:schemeClr val="tx1"/>
                </a:solidFill>
                <a:latin typeface="+mn-lt"/>
                <a:ea typeface="+mn-ea"/>
                <a:cs typeface="+mn-cs"/>
              </a:rPr>
              <a:t>bits processed </a:t>
            </a:r>
            <a:r>
              <a:rPr lang="en-IN" sz="2200" b="1" dirty="0">
                <a:solidFill>
                  <a:schemeClr val="tx1"/>
                </a:solidFill>
                <a:latin typeface="+mn-lt"/>
                <a:ea typeface="+mn-ea"/>
                <a:cs typeface="+mn-cs"/>
              </a:rPr>
              <a:t>in a single instruction.</a:t>
            </a:r>
            <a:endParaRPr lang="en-IN" sz="2200" dirty="0">
              <a:solidFill>
                <a:schemeClr val="tx1"/>
              </a:solidFill>
              <a:latin typeface="+mn-lt"/>
              <a:ea typeface="+mn-ea"/>
              <a:cs typeface="+mn-cs"/>
            </a:endParaRPr>
          </a:p>
          <a:p>
            <a:r>
              <a:rPr lang="en-IN" sz="2200" b="1" dirty="0">
                <a:solidFill>
                  <a:srgbClr val="FF0066"/>
                </a:solidFill>
                <a:latin typeface="+mn-lt"/>
                <a:ea typeface="+mn-ea"/>
                <a:cs typeface="+mn-cs"/>
              </a:rPr>
              <a:t>clock speed </a:t>
            </a:r>
            <a:r>
              <a:rPr lang="en-IN" sz="2200" b="1" dirty="0">
                <a:solidFill>
                  <a:schemeClr val="tx1"/>
                </a:solidFill>
                <a:latin typeface="+mn-lt"/>
                <a:ea typeface="+mn-ea"/>
                <a:cs typeface="+mn-cs"/>
              </a:rPr>
              <a:t>: Given in megahertz (MHz), the clock speed determines how many instructions per second the processor can execute.</a:t>
            </a:r>
            <a:endParaRPr lang="en-IN" sz="2200" dirty="0">
              <a:solidFill>
                <a:schemeClr val="tx1"/>
              </a:solidFill>
              <a:latin typeface="+mn-lt"/>
              <a:ea typeface="+mn-ea"/>
              <a:cs typeface="+mn-cs"/>
            </a:endParaRPr>
          </a:p>
          <a:p>
            <a:r>
              <a:rPr lang="en-IN" sz="2200" dirty="0">
                <a:solidFill>
                  <a:schemeClr val="tx1"/>
                </a:solidFill>
                <a:latin typeface="+mn-lt"/>
                <a:ea typeface="+mn-ea"/>
                <a:cs typeface="+mn-cs"/>
              </a:rPr>
              <a:t>In both cases, the higher the value, the more powerful the CPU. </a:t>
            </a:r>
            <a:endParaRPr lang="en-IN" sz="2200" dirty="0" smtClean="0">
              <a:solidFill>
                <a:schemeClr val="tx1"/>
              </a:solidFill>
              <a:latin typeface="+mn-lt"/>
              <a:ea typeface="+mn-ea"/>
              <a:cs typeface="+mn-cs"/>
            </a:endParaRPr>
          </a:p>
          <a:p>
            <a:pPr>
              <a:buNone/>
            </a:pPr>
            <a:r>
              <a:rPr lang="en-IN" sz="2200" dirty="0" smtClean="0">
                <a:solidFill>
                  <a:schemeClr val="tx1"/>
                </a:solidFill>
                <a:latin typeface="+mn-lt"/>
                <a:ea typeface="+mn-ea"/>
                <a:cs typeface="+mn-cs"/>
              </a:rPr>
              <a:t>	-For </a:t>
            </a:r>
            <a:r>
              <a:rPr lang="en-IN" sz="2200" dirty="0">
                <a:solidFill>
                  <a:schemeClr val="tx1"/>
                </a:solidFill>
                <a:latin typeface="+mn-lt"/>
                <a:ea typeface="+mn-ea"/>
                <a:cs typeface="+mn-cs"/>
              </a:rPr>
              <a:t>example, a 32-bit microprocessor that </a:t>
            </a:r>
            <a:r>
              <a:rPr lang="en-IN" sz="2200" dirty="0" smtClean="0">
                <a:solidFill>
                  <a:schemeClr val="tx1"/>
                </a:solidFill>
                <a:latin typeface="+mn-lt"/>
                <a:ea typeface="+mn-ea"/>
                <a:cs typeface="+mn-cs"/>
              </a:rPr>
              <a:t>runs at </a:t>
            </a:r>
            <a:r>
              <a:rPr lang="en-IN" sz="2200" dirty="0">
                <a:solidFill>
                  <a:schemeClr val="tx1"/>
                </a:solidFill>
                <a:latin typeface="+mn-lt"/>
                <a:ea typeface="+mn-ea"/>
                <a:cs typeface="+mn-cs"/>
              </a:rPr>
              <a:t>50MHz is more powerful than a 16-bit microprocessor that runs at 25MHz.</a:t>
            </a:r>
          </a:p>
          <a:p>
            <a:endParaRPr lang="en-IN" dirty="0"/>
          </a:p>
        </p:txBody>
      </p:sp>
      <p:sp>
        <p:nvSpPr>
          <p:cNvPr id="4" name="Slide Number Placeholder 3"/>
          <p:cNvSpPr>
            <a:spLocks noGrp="1"/>
          </p:cNvSpPr>
          <p:nvPr>
            <p:ph type="sldNum" sz="quarter" idx="10"/>
          </p:nvPr>
        </p:nvSpPr>
        <p:spPr/>
        <p:txBody>
          <a:bodyPr/>
          <a:lstStyle/>
          <a:p>
            <a:fld id="{F93460F2-9666-441C-B643-8DD8DF41A499}" type="slidenum">
              <a:rPr lang="en-US" altLang="en-US" smtClean="0"/>
              <a:pPr/>
              <a:t>5</a:t>
            </a:fld>
            <a:endParaRPr lang="en-US" altLang="en-US">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EF622DE-9347-4881-A5C7-CAD17E93AF8C}" type="slidenum">
              <a:rPr lang="en-US" altLang="en-US"/>
              <a:pPr/>
              <a:t>6</a:t>
            </a:fld>
            <a:endParaRPr lang="en-US" altLang="en-US">
              <a:latin typeface="Times New Roman" pitchFamily="18" charset="0"/>
            </a:endParaRPr>
          </a:p>
        </p:txBody>
      </p:sp>
      <p:sp>
        <p:nvSpPr>
          <p:cNvPr id="148482" name="Rectangle 2"/>
          <p:cNvSpPr>
            <a:spLocks noGrp="1" noChangeArrowheads="1"/>
          </p:cNvSpPr>
          <p:nvPr>
            <p:ph type="title"/>
          </p:nvPr>
        </p:nvSpPr>
        <p:spPr/>
        <p:txBody>
          <a:bodyPr/>
          <a:lstStyle/>
          <a:p>
            <a:r>
              <a:rPr lang="en-US" altLang="ar-SA">
                <a:solidFill>
                  <a:schemeClr val="tx1"/>
                </a:solidFill>
                <a:cs typeface="Traditional Arabic" pitchFamily="10" charset="-78"/>
              </a:rPr>
              <a:t>Definition (Contd.)</a:t>
            </a:r>
            <a:endParaRPr lang="en-US" altLang="ar-SA" sz="2400">
              <a:solidFill>
                <a:srgbClr val="800000"/>
              </a:solidFill>
              <a:cs typeface="Traditional Arabic" pitchFamily="10" charset="-78"/>
            </a:endParaRPr>
          </a:p>
        </p:txBody>
      </p:sp>
      <p:sp>
        <p:nvSpPr>
          <p:cNvPr id="148483" name="Rectangle 3"/>
          <p:cNvSpPr>
            <a:spLocks noGrp="1" noChangeArrowheads="1"/>
          </p:cNvSpPr>
          <p:nvPr>
            <p:ph type="body" idx="1"/>
          </p:nvPr>
        </p:nvSpPr>
        <p:spPr/>
        <p:txBody>
          <a:bodyPr/>
          <a:lstStyle/>
          <a:p>
            <a:r>
              <a:rPr lang="en-US" altLang="ar-SA" sz="2400" dirty="0">
                <a:solidFill>
                  <a:schemeClr val="tx2"/>
                </a:solidFill>
                <a:cs typeface="Traditional Arabic" pitchFamily="10" charset="-78"/>
              </a:rPr>
              <a:t>Lets expand each of the underlined words:</a:t>
            </a:r>
            <a:endParaRPr lang="en-US" altLang="ar-SA" sz="2400" dirty="0">
              <a:solidFill>
                <a:srgbClr val="800000"/>
              </a:solidFill>
              <a:cs typeface="Traditional Arabic" pitchFamily="10" charset="-78"/>
            </a:endParaRPr>
          </a:p>
          <a:p>
            <a:pPr lvl="1"/>
            <a:r>
              <a:rPr lang="en-US" altLang="ar-SA" dirty="0">
                <a:solidFill>
                  <a:srgbClr val="FF0066"/>
                </a:solidFill>
                <a:cs typeface="Traditional Arabic" pitchFamily="10" charset="-78"/>
              </a:rPr>
              <a:t>Programmable device: </a:t>
            </a:r>
            <a:r>
              <a:rPr lang="en-US" altLang="ar-SA" dirty="0">
                <a:cs typeface="Traditional Arabic" pitchFamily="10" charset="-78"/>
              </a:rPr>
              <a:t>The microprocessor can perform different sets of operations on the data it receives depending on the sequence of </a:t>
            </a:r>
            <a:r>
              <a:rPr lang="en-US" altLang="ar-SA" u="sng" dirty="0">
                <a:solidFill>
                  <a:srgbClr val="800000"/>
                </a:solidFill>
                <a:cs typeface="Traditional Arabic" pitchFamily="10" charset="-78"/>
              </a:rPr>
              <a:t>instructions</a:t>
            </a:r>
            <a:r>
              <a:rPr lang="en-US" altLang="ar-SA" dirty="0">
                <a:cs typeface="Traditional Arabic" pitchFamily="10" charset="-78"/>
              </a:rPr>
              <a:t> supplied in the given program.</a:t>
            </a:r>
            <a:br>
              <a:rPr lang="en-US" altLang="ar-SA" dirty="0">
                <a:cs typeface="Traditional Arabic" pitchFamily="10" charset="-78"/>
              </a:rPr>
            </a:br>
            <a:r>
              <a:rPr lang="en-US" altLang="ar-SA" dirty="0">
                <a:cs typeface="Traditional Arabic" pitchFamily="10" charset="-78"/>
              </a:rPr>
              <a:t>By changing the program, the microprocessor manipulates the data in different ways.</a:t>
            </a:r>
          </a:p>
          <a:p>
            <a:pPr lvl="1"/>
            <a:endParaRPr lang="en-US" altLang="ar-SA" dirty="0">
              <a:cs typeface="Traditional Arabic" pitchFamily="10" charset="-78"/>
            </a:endParaRPr>
          </a:p>
          <a:p>
            <a:pPr lvl="1"/>
            <a:r>
              <a:rPr lang="en-US" altLang="ar-SA" dirty="0">
                <a:solidFill>
                  <a:srgbClr val="FF0066"/>
                </a:solidFill>
                <a:cs typeface="Traditional Arabic" pitchFamily="10" charset="-78"/>
              </a:rPr>
              <a:t>Instructions:</a:t>
            </a:r>
            <a:r>
              <a:rPr lang="en-US" altLang="ar-SA" dirty="0">
                <a:cs typeface="Traditional Arabic" pitchFamily="10" charset="-78"/>
              </a:rPr>
              <a:t> Each microprocessor is designed to execute a specific group of operations. This </a:t>
            </a:r>
            <a:r>
              <a:rPr lang="en-US" altLang="ar-SA" dirty="0">
                <a:solidFill>
                  <a:srgbClr val="FF0066"/>
                </a:solidFill>
                <a:cs typeface="Traditional Arabic" pitchFamily="10" charset="-78"/>
              </a:rPr>
              <a:t>group of operations </a:t>
            </a:r>
            <a:r>
              <a:rPr lang="en-US" altLang="ar-SA" dirty="0">
                <a:cs typeface="Traditional Arabic" pitchFamily="10" charset="-78"/>
              </a:rPr>
              <a:t>is called an instruction set. This instruction set defines what the microprocessor can and cannot do.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FE72D3C-2349-48AD-906D-F716735614DB}" type="slidenum">
              <a:rPr lang="en-US" altLang="en-US"/>
              <a:pPr/>
              <a:t>7</a:t>
            </a:fld>
            <a:endParaRPr lang="en-US" altLang="en-US">
              <a:latin typeface="Times New Roman" pitchFamily="18" charset="0"/>
            </a:endParaRPr>
          </a:p>
        </p:txBody>
      </p:sp>
      <p:sp>
        <p:nvSpPr>
          <p:cNvPr id="143362"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raditional Arabic" pitchFamily="10" charset="-78"/>
            </a:endParaRPr>
          </a:p>
        </p:txBody>
      </p:sp>
      <p:sp>
        <p:nvSpPr>
          <p:cNvPr id="143363" name="Rectangle 3"/>
          <p:cNvSpPr>
            <a:spLocks noGrp="1" noChangeArrowheads="1"/>
          </p:cNvSpPr>
          <p:nvPr>
            <p:ph type="body" idx="1"/>
          </p:nvPr>
        </p:nvSpPr>
        <p:spPr/>
        <p:txBody>
          <a:bodyPr/>
          <a:lstStyle/>
          <a:p>
            <a:pPr lvl="1"/>
            <a:r>
              <a:rPr lang="en-US" altLang="ar-SA" dirty="0">
                <a:solidFill>
                  <a:srgbClr val="FF0066"/>
                </a:solidFill>
                <a:cs typeface="Traditional Arabic" pitchFamily="10" charset="-78"/>
              </a:rPr>
              <a:t>Takes in: </a:t>
            </a:r>
            <a:r>
              <a:rPr lang="en-US" altLang="ar-SA" dirty="0">
                <a:cs typeface="Traditional Arabic" pitchFamily="10" charset="-78"/>
              </a:rPr>
              <a:t>The data that the microprocessor manipulates must come from somewhere. </a:t>
            </a:r>
            <a:endParaRPr lang="en-US" altLang="ar-SA" dirty="0" smtClean="0">
              <a:cs typeface="Traditional Arabic" pitchFamily="10" charset="-78"/>
            </a:endParaRPr>
          </a:p>
          <a:p>
            <a:pPr lvl="1">
              <a:buNone/>
            </a:pPr>
            <a:endParaRPr lang="en-US" altLang="ar-SA" dirty="0">
              <a:cs typeface="Traditional Arabic" pitchFamily="10" charset="-78"/>
            </a:endParaRPr>
          </a:p>
          <a:p>
            <a:pPr lvl="2"/>
            <a:r>
              <a:rPr lang="en-US" altLang="ar-SA" sz="2400" dirty="0">
                <a:cs typeface="Traditional Arabic" pitchFamily="10" charset="-78"/>
              </a:rPr>
              <a:t>It comes from what is called “input devices”. </a:t>
            </a:r>
          </a:p>
          <a:p>
            <a:pPr lvl="2"/>
            <a:r>
              <a:rPr lang="en-US" altLang="ar-SA" sz="2400" dirty="0">
                <a:cs typeface="Traditional Arabic" pitchFamily="10" charset="-78"/>
              </a:rPr>
              <a:t>These are devices that bring data into the system from the outside world. </a:t>
            </a:r>
          </a:p>
          <a:p>
            <a:pPr lvl="2"/>
            <a:r>
              <a:rPr lang="en-US" altLang="ar-SA" sz="2400" dirty="0">
                <a:cs typeface="Traditional Arabic" pitchFamily="10" charset="-78"/>
              </a:rPr>
              <a:t>These represent devices such as a keyboard, a mouse, switches, and the like.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E6C5E1-C0E6-44C8-ABC3-BE138847B465}" type="slidenum">
              <a:rPr lang="en-US" altLang="en-US"/>
              <a:pPr/>
              <a:t>8</a:t>
            </a:fld>
            <a:endParaRPr lang="en-US" altLang="en-US">
              <a:latin typeface="Times New Roman" pitchFamily="18" charset="0"/>
            </a:endParaRPr>
          </a:p>
        </p:txBody>
      </p:sp>
      <p:sp>
        <p:nvSpPr>
          <p:cNvPr id="149506"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raditional Arabic" pitchFamily="10" charset="-78"/>
            </a:endParaRPr>
          </a:p>
        </p:txBody>
      </p:sp>
      <p:sp>
        <p:nvSpPr>
          <p:cNvPr id="149507" name="Rectangle 3"/>
          <p:cNvSpPr>
            <a:spLocks noGrp="1" noChangeArrowheads="1"/>
          </p:cNvSpPr>
          <p:nvPr>
            <p:ph type="body" idx="1"/>
          </p:nvPr>
        </p:nvSpPr>
        <p:spPr/>
        <p:txBody>
          <a:bodyPr/>
          <a:lstStyle/>
          <a:p>
            <a:pPr lvl="1">
              <a:buNone/>
            </a:pPr>
            <a:r>
              <a:rPr lang="en-US" altLang="ar-SA" dirty="0">
                <a:solidFill>
                  <a:srgbClr val="FF0066"/>
                </a:solidFill>
                <a:cs typeface="Traditional Arabic" pitchFamily="10" charset="-78"/>
              </a:rPr>
              <a:t>Numbers: </a:t>
            </a:r>
            <a:endParaRPr lang="en-US" altLang="ar-SA" dirty="0" smtClean="0">
              <a:solidFill>
                <a:srgbClr val="FF0066"/>
              </a:solidFill>
              <a:cs typeface="Traditional Arabic" pitchFamily="10" charset="-78"/>
            </a:endParaRPr>
          </a:p>
          <a:p>
            <a:pPr lvl="1"/>
            <a:r>
              <a:rPr lang="en-US" altLang="ar-SA" dirty="0" smtClean="0">
                <a:cs typeface="Traditional Arabic" pitchFamily="10" charset="-78"/>
              </a:rPr>
              <a:t>The </a:t>
            </a:r>
            <a:r>
              <a:rPr lang="en-US" altLang="ar-SA" dirty="0">
                <a:cs typeface="Traditional Arabic" pitchFamily="10" charset="-78"/>
              </a:rPr>
              <a:t>microprocessor has a very narrow view on life. It only understands binary numbers.</a:t>
            </a:r>
          </a:p>
          <a:p>
            <a:pPr lvl="1"/>
            <a:endParaRPr lang="en-US" altLang="ar-SA" dirty="0">
              <a:cs typeface="Traditional Arabic" pitchFamily="10" charset="-78"/>
            </a:endParaRPr>
          </a:p>
          <a:p>
            <a:pPr lvl="1"/>
            <a:r>
              <a:rPr lang="en-US" altLang="ar-SA" dirty="0">
                <a:cs typeface="Traditional Arabic" pitchFamily="10" charset="-78"/>
              </a:rPr>
              <a:t>	</a:t>
            </a:r>
            <a:r>
              <a:rPr lang="en-US" altLang="ar-SA" dirty="0" smtClean="0">
                <a:cs typeface="Traditional Arabic" pitchFamily="10" charset="-78"/>
              </a:rPr>
              <a:t>A </a:t>
            </a:r>
            <a:r>
              <a:rPr lang="en-US" altLang="ar-SA" dirty="0">
                <a:cs typeface="Traditional Arabic" pitchFamily="10" charset="-78"/>
              </a:rPr>
              <a:t>binary digit is called a </a:t>
            </a:r>
            <a:r>
              <a:rPr lang="en-US" altLang="ar-SA" dirty="0">
                <a:solidFill>
                  <a:srgbClr val="FF0066"/>
                </a:solidFill>
                <a:cs typeface="Traditional Arabic" pitchFamily="10" charset="-78"/>
              </a:rPr>
              <a:t>bit</a:t>
            </a:r>
            <a:r>
              <a:rPr lang="en-US" altLang="ar-SA" dirty="0">
                <a:cs typeface="Traditional Arabic" pitchFamily="10" charset="-78"/>
              </a:rPr>
              <a:t> (which comes from </a:t>
            </a:r>
            <a:r>
              <a:rPr lang="en-US" altLang="ar-SA" b="1" u="sng" dirty="0">
                <a:solidFill>
                  <a:srgbClr val="FF0066"/>
                </a:solidFill>
                <a:cs typeface="Traditional Arabic" pitchFamily="10" charset="-78"/>
              </a:rPr>
              <a:t>b</a:t>
            </a:r>
            <a:r>
              <a:rPr lang="en-US" altLang="ar-SA" dirty="0">
                <a:solidFill>
                  <a:srgbClr val="FF0066"/>
                </a:solidFill>
                <a:cs typeface="Traditional Arabic" pitchFamily="10" charset="-78"/>
              </a:rPr>
              <a:t>inary dig</a:t>
            </a:r>
            <a:r>
              <a:rPr lang="en-US" altLang="ar-SA" b="1" u="sng" dirty="0">
                <a:solidFill>
                  <a:srgbClr val="FF0066"/>
                </a:solidFill>
                <a:cs typeface="Traditional Arabic" pitchFamily="10" charset="-78"/>
              </a:rPr>
              <a:t>it</a:t>
            </a:r>
            <a:r>
              <a:rPr lang="en-US" altLang="ar-SA" dirty="0">
                <a:cs typeface="Traditional Arabic" pitchFamily="10" charset="-78"/>
              </a:rPr>
              <a:t>). </a:t>
            </a:r>
            <a:endParaRPr lang="en-US" altLang="ar-SA" dirty="0" smtClean="0">
              <a:cs typeface="Traditional Arabic" pitchFamily="10" charset="-78"/>
            </a:endParaRPr>
          </a:p>
          <a:p>
            <a:pPr lvl="1">
              <a:buNone/>
            </a:pPr>
            <a:r>
              <a:rPr lang="en-US" altLang="ar-SA" dirty="0">
                <a:cs typeface="Traditional Arabic" pitchFamily="10" charset="-78"/>
              </a:rPr>
              <a:t>	</a:t>
            </a:r>
          </a:p>
          <a:p>
            <a:pPr lvl="1"/>
            <a:r>
              <a:rPr lang="en-US" altLang="ar-SA" dirty="0">
                <a:cs typeface="Traditional Arabic" pitchFamily="10" charset="-78"/>
              </a:rPr>
              <a:t>	The microprocessor recognizes and processes a group of bits together. This group of bits is called a “</a:t>
            </a:r>
            <a:r>
              <a:rPr lang="en-US" altLang="ar-SA" dirty="0">
                <a:solidFill>
                  <a:srgbClr val="FF0066"/>
                </a:solidFill>
                <a:cs typeface="Traditional Arabic" pitchFamily="10" charset="-78"/>
              </a:rPr>
              <a:t>word</a:t>
            </a:r>
            <a:r>
              <a:rPr lang="en-US" altLang="ar-SA" dirty="0">
                <a:cs typeface="Traditional Arabic" pitchFamily="10" charset="-78"/>
              </a:rPr>
              <a:t>”.</a:t>
            </a:r>
          </a:p>
          <a:p>
            <a:pPr lvl="1"/>
            <a:r>
              <a:rPr lang="en-US" altLang="ar-SA" dirty="0">
                <a:cs typeface="Traditional Arabic" pitchFamily="10" charset="-78"/>
              </a:rPr>
              <a:t>	The number of bits in a Microprocessor’s word, is a measure of its “abilities”.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D08F45-1982-4524-B9F0-8A7666FB1068}" type="slidenum">
              <a:rPr lang="en-US" altLang="en-US"/>
              <a:pPr/>
              <a:t>9</a:t>
            </a:fld>
            <a:endParaRPr lang="en-US" altLang="en-US">
              <a:latin typeface="Times New Roman" pitchFamily="18" charset="0"/>
            </a:endParaRPr>
          </a:p>
        </p:txBody>
      </p:sp>
      <p:sp>
        <p:nvSpPr>
          <p:cNvPr id="150530" name="Rectangle 2"/>
          <p:cNvSpPr>
            <a:spLocks noGrp="1" noChangeArrowheads="1"/>
          </p:cNvSpPr>
          <p:nvPr>
            <p:ph type="title"/>
          </p:nvPr>
        </p:nvSpPr>
        <p:spPr/>
        <p:txBody>
          <a:bodyPr/>
          <a:lstStyle/>
          <a:p>
            <a:r>
              <a:rPr lang="en-US" altLang="ar-SA">
                <a:solidFill>
                  <a:srgbClr val="000000"/>
                </a:solidFill>
                <a:cs typeface="Traditional Arabic" pitchFamily="10" charset="-78"/>
              </a:rPr>
              <a:t>Definition (Contd.)</a:t>
            </a:r>
            <a:endParaRPr lang="en-US" altLang="ar-SA">
              <a:cs typeface="Traditional Arabic" pitchFamily="10" charset="-78"/>
            </a:endParaRPr>
          </a:p>
        </p:txBody>
      </p:sp>
      <p:sp>
        <p:nvSpPr>
          <p:cNvPr id="150531" name="Rectangle 3"/>
          <p:cNvSpPr>
            <a:spLocks noGrp="1" noChangeArrowheads="1"/>
          </p:cNvSpPr>
          <p:nvPr>
            <p:ph type="body" idx="1"/>
          </p:nvPr>
        </p:nvSpPr>
        <p:spPr/>
        <p:txBody>
          <a:bodyPr/>
          <a:lstStyle/>
          <a:p>
            <a:pPr lvl="1"/>
            <a:r>
              <a:rPr lang="en-US" altLang="ar-SA" sz="2000" dirty="0">
                <a:solidFill>
                  <a:srgbClr val="FF0066"/>
                </a:solidFill>
                <a:cs typeface="Traditional Arabic" pitchFamily="10" charset="-78"/>
              </a:rPr>
              <a:t>Words, Bytes, etc.</a:t>
            </a:r>
          </a:p>
          <a:p>
            <a:pPr lvl="2"/>
            <a:r>
              <a:rPr lang="en-US" altLang="ar-SA" dirty="0">
                <a:cs typeface="Traditional Arabic" pitchFamily="10" charset="-78"/>
              </a:rPr>
              <a:t>The earliest microprocessor (the Intel 8088 and Motorola’s 6800) recognized 8-bit words. </a:t>
            </a:r>
          </a:p>
          <a:p>
            <a:pPr lvl="3"/>
            <a:r>
              <a:rPr lang="en-US" altLang="ar-SA" sz="2000" dirty="0">
                <a:cs typeface="Traditional Arabic" pitchFamily="10" charset="-78"/>
              </a:rPr>
              <a:t>They processed information 8-bits at a time. That’s why they are called “8-bit processors”. </a:t>
            </a:r>
            <a:endParaRPr lang="en-US" altLang="ar-SA" dirty="0">
              <a:cs typeface="Traditional Arabic" pitchFamily="10" charset="-78"/>
            </a:endParaRPr>
          </a:p>
          <a:p>
            <a:pPr lvl="2"/>
            <a:r>
              <a:rPr lang="en-US" altLang="ar-SA" dirty="0">
                <a:cs typeface="Traditional Arabic" pitchFamily="10" charset="-78"/>
              </a:rPr>
              <a:t>Later microprocessors (8086 and 68000) were designed with 16-bit </a:t>
            </a:r>
            <a:r>
              <a:rPr lang="en-US" altLang="ar-SA" dirty="0">
                <a:solidFill>
                  <a:schemeClr val="accent2"/>
                </a:solidFill>
                <a:cs typeface="Traditional Arabic" pitchFamily="10" charset="-78"/>
              </a:rPr>
              <a:t>words</a:t>
            </a:r>
            <a:r>
              <a:rPr lang="en-US" altLang="ar-SA" dirty="0">
                <a:cs typeface="Traditional Arabic" pitchFamily="10" charset="-78"/>
              </a:rPr>
              <a:t>.</a:t>
            </a:r>
          </a:p>
          <a:p>
            <a:pPr lvl="3"/>
            <a:r>
              <a:rPr lang="en-US" altLang="ar-SA" sz="2000" b="1" dirty="0">
                <a:cs typeface="Traditional Arabic" pitchFamily="10" charset="-78"/>
              </a:rPr>
              <a:t>A group of 8-bits were referred to as a “half-word” or “byte”.</a:t>
            </a:r>
          </a:p>
          <a:p>
            <a:pPr lvl="3"/>
            <a:r>
              <a:rPr lang="en-US" altLang="ar-SA" sz="2000" b="1" dirty="0">
                <a:cs typeface="Traditional Arabic" pitchFamily="10" charset="-78"/>
              </a:rPr>
              <a:t>A group of 4 bits is called a “nibble”.</a:t>
            </a:r>
          </a:p>
          <a:p>
            <a:pPr lvl="3"/>
            <a:r>
              <a:rPr lang="en-US" altLang="ar-SA" sz="2000" b="1" dirty="0">
                <a:cs typeface="Traditional Arabic" pitchFamily="10" charset="-78"/>
              </a:rPr>
              <a:t>Also, 32 bit groups were given the name “long word”.</a:t>
            </a:r>
          </a:p>
          <a:p>
            <a:pPr lvl="2"/>
            <a:r>
              <a:rPr lang="en-US" altLang="ar-SA" dirty="0" smtClean="0">
                <a:cs typeface="Traditional Arabic" pitchFamily="10" charset="-78"/>
              </a:rPr>
              <a:t>Today</a:t>
            </a:r>
            <a:r>
              <a:rPr lang="en-US" altLang="ar-SA" dirty="0">
                <a:cs typeface="Traditional Arabic" pitchFamily="10" charset="-78"/>
              </a:rPr>
              <a:t>, all processors manipulate at least 32 bits at a time and there exists microprocessors that can process 64, 80, 128 bits or more at a time.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Times New Roman (Arabic)"/>
      </a:majorFont>
      <a:minorFont>
        <a:latin typeface="Arial"/>
        <a:ea typeface=""/>
        <a:cs typeface="Times New Roman (Arab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Times New Roman (Arabic)" pitchFamily="26" charset="-7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Times New Roman (Arabic)" pitchFamily="26" charset="-78"/>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2370</TotalTime>
  <Words>1792</Words>
  <Application>Microsoft PowerPoint</Application>
  <PresentationFormat>On-screen Show (4:3)</PresentationFormat>
  <Paragraphs>263</Paragraphs>
  <Slides>33</Slides>
  <Notes>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Blank Presentation</vt:lpstr>
      <vt:lpstr>Chapter 1 Introduction</vt:lpstr>
      <vt:lpstr>What is a Microprocessor?</vt:lpstr>
      <vt:lpstr>What about micro?</vt:lpstr>
      <vt:lpstr>Definition of the Microprocessor</vt:lpstr>
      <vt:lpstr>3 Differentiating factors</vt:lpstr>
      <vt:lpstr>Definition (Contd.)</vt:lpstr>
      <vt:lpstr>Definition (Contd.)</vt:lpstr>
      <vt:lpstr>Definition (Contd.)</vt:lpstr>
      <vt:lpstr>Definition (Contd.)</vt:lpstr>
      <vt:lpstr>DATA SIZE</vt:lpstr>
      <vt:lpstr>Definition (Contd.)</vt:lpstr>
      <vt:lpstr>Definition (Contd.)</vt:lpstr>
      <vt:lpstr>Definition (Contd.)</vt:lpstr>
      <vt:lpstr>Definition (Contd.)</vt:lpstr>
      <vt:lpstr>Definition (Contd.)</vt:lpstr>
      <vt:lpstr>Definition (Contd.)</vt:lpstr>
      <vt:lpstr>Definition (Contd.)</vt:lpstr>
      <vt:lpstr>Definition (Contd.)</vt:lpstr>
      <vt:lpstr>Definition (Contd.)</vt:lpstr>
      <vt:lpstr>A Microprocessor-based system</vt:lpstr>
      <vt:lpstr>Inside The Microprocessor</vt:lpstr>
      <vt:lpstr>Organization of a microprocessor-based system</vt:lpstr>
      <vt:lpstr>Organization of the Microprocessor</vt:lpstr>
      <vt:lpstr>Components of a microprocessor/controller</vt:lpstr>
      <vt:lpstr>General-purpose microprocessor:</vt:lpstr>
      <vt:lpstr>Examples of micro processor</vt:lpstr>
      <vt:lpstr>MICROCONTROLLER</vt:lpstr>
      <vt:lpstr> Microcontroller  </vt:lpstr>
      <vt:lpstr>Slide 29</vt:lpstr>
      <vt:lpstr>Some Popular Microcontrollers…</vt:lpstr>
      <vt:lpstr>MICROCONTROLLER VERSUS MICROPROCESSOR</vt:lpstr>
      <vt:lpstr>MICROCONTROLLER VERSUS MICROPROCESSOR</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Electronics</dc:title>
  <dc:subject>Intorduction</dc:subject>
  <dc:creator>Rajalakshmi Mohandoss</dc:creator>
  <cp:lastModifiedBy>Varshan</cp:lastModifiedBy>
  <cp:revision>239</cp:revision>
  <cp:lastPrinted>2000-09-11T05:43:11Z</cp:lastPrinted>
  <dcterms:created xsi:type="dcterms:W3CDTF">1999-07-21T08:59:42Z</dcterms:created>
  <dcterms:modified xsi:type="dcterms:W3CDTF">2016-02-03T03:10:05Z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Documents\0402303</vt:lpwstr>
  </property>
</Properties>
</file>