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87"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02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402E6-32E9-40B3-BF5B-F38161C639CC}"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402E6-32E9-40B3-BF5B-F38161C639CC}"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402E6-32E9-40B3-BF5B-F38161C639CC}"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402E6-32E9-40B3-BF5B-F38161C639CC}"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402E6-32E9-40B3-BF5B-F38161C639CC}"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402E6-32E9-40B3-BF5B-F38161C639CC}" type="datetimeFigureOut">
              <a:rPr lang="en-US" smtClean="0"/>
              <a:pPr/>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402E6-32E9-40B3-BF5B-F38161C639CC}" type="datetimeFigureOut">
              <a:rPr lang="en-US" smtClean="0"/>
              <a:pPr/>
              <a:t>9/30/2015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402E6-32E9-40B3-BF5B-F38161C639CC}" type="datetimeFigureOut">
              <a:rPr lang="en-US" smtClean="0"/>
              <a:pPr/>
              <a:t>9/30/2015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402E6-32E9-40B3-BF5B-F38161C639CC}" type="datetimeFigureOut">
              <a:rPr lang="en-US" smtClean="0"/>
              <a:pPr/>
              <a:t>9/30/2015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402E6-32E9-40B3-BF5B-F38161C639CC}" type="datetimeFigureOut">
              <a:rPr lang="en-US" smtClean="0"/>
              <a:pPr/>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402E6-32E9-40B3-BF5B-F38161C639CC}" type="datetimeFigureOut">
              <a:rPr lang="en-US" smtClean="0"/>
              <a:pPr/>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8C502-A427-4345-A55B-B9995E35C8F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402E6-32E9-40B3-BF5B-F38161C639CC}" type="datetimeFigureOut">
              <a:rPr lang="en-US" smtClean="0"/>
              <a:pPr/>
              <a:t>9/30/2015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8C502-A427-4345-A55B-B9995E35C8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STL - List</a:t>
            </a:r>
            <a:endParaRPr lang="en-US" b="1" dirty="0">
              <a:solidFill>
                <a:srgbClr val="C00000"/>
              </a:solidFill>
            </a:endParaRPr>
          </a:p>
        </p:txBody>
      </p:sp>
      <p:sp>
        <p:nvSpPr>
          <p:cNvPr id="3" name="Subtitle 2"/>
          <p:cNvSpPr>
            <a:spLocks noGrp="1"/>
          </p:cNvSpPr>
          <p:nvPr>
            <p:ph type="subTitle" idx="1"/>
          </p:nvPr>
        </p:nvSpPr>
        <p:spPr/>
        <p:txBody>
          <a:bodyPr/>
          <a:lstStyle/>
          <a:p>
            <a:r>
              <a:rPr lang="en-US" dirty="0" smtClean="0"/>
              <a:t>Dr. </a:t>
            </a:r>
            <a:r>
              <a:rPr lang="en-US" dirty="0" err="1" smtClean="0"/>
              <a:t>R.Subburaj</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algorithm find</a:t>
            </a:r>
            <a:r>
              <a:rPr lang="en-US" dirty="0" smtClean="0"/>
              <a:t> </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smtClean="0"/>
              <a:t> </a:t>
            </a:r>
            <a:r>
              <a:rPr lang="en-US" b="1" dirty="0" smtClean="0"/>
              <a:t>Many algorithms are available in STL one of which is </a:t>
            </a:r>
            <a:r>
              <a:rPr lang="en-US" b="1" i="1" dirty="0" smtClean="0"/>
              <a:t>find</a:t>
            </a:r>
            <a:r>
              <a:rPr lang="en-US" b="1" dirty="0" smtClean="0"/>
              <a:t>. We can use this algorithm to find whether an element is present in the container or not.</a:t>
            </a:r>
          </a:p>
          <a:p>
            <a:r>
              <a:rPr lang="en-US" b="1" dirty="0" smtClean="0"/>
              <a:t>#include&lt;list&gt;</a:t>
            </a:r>
          </a:p>
          <a:p>
            <a:r>
              <a:rPr lang="en-US" b="1" dirty="0" smtClean="0"/>
              <a:t>#include&lt;</a:t>
            </a:r>
            <a:r>
              <a:rPr lang="en-US" b="1" dirty="0" err="1" smtClean="0"/>
              <a:t>iostream</a:t>
            </a:r>
            <a:r>
              <a:rPr lang="en-US" b="1" dirty="0" smtClean="0"/>
              <a:t>&gt;</a:t>
            </a:r>
          </a:p>
          <a:p>
            <a:r>
              <a:rPr lang="en-US" b="1" dirty="0" smtClean="0"/>
              <a:t>#include&lt;algorithm&gt;</a:t>
            </a:r>
          </a:p>
          <a:p>
            <a:r>
              <a:rPr lang="en-US" b="1" dirty="0" smtClean="0"/>
              <a:t>using namespace std;</a:t>
            </a:r>
          </a:p>
          <a:p>
            <a:r>
              <a:rPr lang="en-US" b="1" dirty="0" err="1" smtClean="0"/>
              <a:t>int</a:t>
            </a:r>
            <a:r>
              <a:rPr lang="en-US" b="1" dirty="0" smtClean="0"/>
              <a:t> main(){</a:t>
            </a:r>
          </a:p>
          <a:p>
            <a:r>
              <a:rPr lang="en-US" b="1" dirty="0" smtClean="0"/>
              <a:t>	list&lt;string&gt;name;</a:t>
            </a:r>
          </a:p>
          <a:p>
            <a:r>
              <a:rPr lang="en-US" b="1" dirty="0" smtClean="0"/>
              <a:t>	list&lt;string&gt;::</a:t>
            </a:r>
            <a:r>
              <a:rPr lang="en-US" b="1" dirty="0" err="1" smtClean="0"/>
              <a:t>iterator</a:t>
            </a:r>
            <a:r>
              <a:rPr lang="en-US" b="1" dirty="0" smtClean="0"/>
              <a:t> </a:t>
            </a:r>
            <a:r>
              <a:rPr lang="en-US" b="1" dirty="0" err="1" smtClean="0"/>
              <a:t>indx</a:t>
            </a:r>
            <a:r>
              <a:rPr lang="en-US" b="1"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smtClean="0"/>
              <a:t>	</a:t>
            </a:r>
            <a:r>
              <a:rPr lang="en-US" b="1" dirty="0" err="1" smtClean="0"/>
              <a:t>name.push_front</a:t>
            </a:r>
            <a:r>
              <a:rPr lang="en-US" b="1" dirty="0" smtClean="0"/>
              <a:t>(“Raman”);</a:t>
            </a:r>
          </a:p>
          <a:p>
            <a:r>
              <a:rPr lang="en-US" b="1" dirty="0" smtClean="0"/>
              <a:t>	</a:t>
            </a:r>
            <a:r>
              <a:rPr lang="en-US" b="1" dirty="0" err="1" smtClean="0"/>
              <a:t>name.push_front</a:t>
            </a:r>
            <a:r>
              <a:rPr lang="en-US" b="1" dirty="0" smtClean="0"/>
              <a:t>(“</a:t>
            </a:r>
            <a:r>
              <a:rPr lang="en-US" b="1" dirty="0" err="1" smtClean="0"/>
              <a:t>Raghavan</a:t>
            </a:r>
            <a:r>
              <a:rPr lang="en-US" b="1" dirty="0" smtClean="0"/>
              <a:t>”);</a:t>
            </a:r>
          </a:p>
          <a:p>
            <a:r>
              <a:rPr lang="en-US" b="1" dirty="0" smtClean="0"/>
              <a:t>	</a:t>
            </a:r>
            <a:r>
              <a:rPr lang="en-US" b="1" dirty="0" err="1" smtClean="0"/>
              <a:t>name.push_front</a:t>
            </a:r>
            <a:r>
              <a:rPr lang="en-US" b="1" dirty="0" smtClean="0"/>
              <a:t>(“</a:t>
            </a:r>
            <a:r>
              <a:rPr lang="en-US" b="1" dirty="0" err="1" smtClean="0"/>
              <a:t>Lakshmi</a:t>
            </a:r>
            <a:r>
              <a:rPr lang="en-US" b="1" dirty="0" smtClean="0"/>
              <a:t>”);</a:t>
            </a:r>
          </a:p>
          <a:p>
            <a:r>
              <a:rPr lang="en-US" b="1" dirty="0" smtClean="0"/>
              <a:t>	</a:t>
            </a:r>
            <a:r>
              <a:rPr lang="en-US" b="1" dirty="0" err="1" smtClean="0"/>
              <a:t>name.push_front</a:t>
            </a:r>
            <a:r>
              <a:rPr lang="en-US" b="1" dirty="0" smtClean="0"/>
              <a:t>(“</a:t>
            </a:r>
            <a:r>
              <a:rPr lang="en-US" b="1" dirty="0" err="1" smtClean="0"/>
              <a:t>Dava</a:t>
            </a:r>
            <a:r>
              <a:rPr lang="en-US" b="1" dirty="0" smtClean="0"/>
              <a:t>”);</a:t>
            </a:r>
          </a:p>
          <a:p>
            <a:r>
              <a:rPr lang="en-US" b="1" dirty="0" smtClean="0"/>
              <a:t>	</a:t>
            </a:r>
            <a:r>
              <a:rPr lang="en-US" b="1" dirty="0" err="1" smtClean="0"/>
              <a:t>cout</a:t>
            </a:r>
            <a:r>
              <a:rPr lang="en-US" b="1" dirty="0" smtClean="0"/>
              <a:t>&lt;&lt;“contents of name list \n”;</a:t>
            </a:r>
          </a:p>
          <a:p>
            <a:r>
              <a:rPr lang="en-US" b="1" dirty="0" smtClean="0"/>
              <a:t>	for(</a:t>
            </a:r>
            <a:r>
              <a:rPr lang="en-US" b="1" dirty="0" err="1" smtClean="0"/>
              <a:t>indx</a:t>
            </a:r>
            <a:r>
              <a:rPr lang="en-US" b="1" dirty="0" smtClean="0"/>
              <a:t>=</a:t>
            </a:r>
            <a:r>
              <a:rPr lang="en-US" b="1" dirty="0" err="1" smtClean="0"/>
              <a:t>name.begin</a:t>
            </a:r>
            <a:r>
              <a:rPr lang="en-US" b="1" dirty="0" smtClean="0"/>
              <a:t>(); </a:t>
            </a:r>
            <a:r>
              <a:rPr lang="en-US" b="1" dirty="0" err="1" smtClean="0"/>
              <a:t>indx</a:t>
            </a:r>
            <a:r>
              <a:rPr lang="en-US" b="1" dirty="0" smtClean="0"/>
              <a:t>!=</a:t>
            </a:r>
            <a:r>
              <a:rPr lang="en-US" b="1" dirty="0" err="1" smtClean="0"/>
              <a:t>name.end</a:t>
            </a:r>
            <a:r>
              <a:rPr lang="en-US" b="1" dirty="0" smtClean="0"/>
              <a:t>(); </a:t>
            </a:r>
            <a:r>
              <a:rPr lang="en-US" b="1" dirty="0" err="1" smtClean="0"/>
              <a:t>indx</a:t>
            </a:r>
            <a:r>
              <a:rPr lang="en-US" b="1" dirty="0" smtClean="0"/>
              <a:t>++){</a:t>
            </a:r>
          </a:p>
          <a:p>
            <a:r>
              <a:rPr lang="en-US" b="1" dirty="0" smtClean="0"/>
              <a:t>		</a:t>
            </a:r>
            <a:r>
              <a:rPr lang="en-US" b="1" dirty="0" err="1" smtClean="0"/>
              <a:t>cout</a:t>
            </a:r>
            <a:r>
              <a:rPr lang="en-US" b="1" dirty="0" smtClean="0"/>
              <a:t>&lt;&lt;“\n “&lt;&lt;*</a:t>
            </a:r>
            <a:r>
              <a:rPr lang="en-US" b="1" dirty="0" err="1" smtClean="0"/>
              <a:t>indx</a:t>
            </a:r>
            <a:r>
              <a:rPr lang="en-US" b="1" dirty="0" smtClean="0"/>
              <a:t>;</a:t>
            </a:r>
          </a:p>
          <a:p>
            <a:r>
              <a:rPr lang="en-US" b="1" dirty="0" smtClean="0"/>
              <a:t>	}</a:t>
            </a:r>
          </a:p>
          <a:p>
            <a:r>
              <a:rPr lang="en-US" b="1" dirty="0" smtClean="0"/>
              <a:t>	</a:t>
            </a:r>
            <a:r>
              <a:rPr lang="en-US" b="1" dirty="0" err="1" smtClean="0"/>
              <a:t>indx</a:t>
            </a:r>
            <a:r>
              <a:rPr lang="en-US" b="1" dirty="0" smtClean="0"/>
              <a:t>=find(</a:t>
            </a:r>
            <a:r>
              <a:rPr lang="en-US" b="1" dirty="0" err="1" smtClean="0"/>
              <a:t>name.begin</a:t>
            </a:r>
            <a:r>
              <a:rPr lang="en-US" b="1" dirty="0" smtClean="0"/>
              <a:t>(),</a:t>
            </a:r>
            <a:r>
              <a:rPr lang="en-US" b="1" dirty="0" err="1" smtClean="0"/>
              <a:t>name.end</a:t>
            </a:r>
            <a:r>
              <a:rPr lang="en-US" b="1" dirty="0" smtClean="0"/>
              <a:t>(), “</a:t>
            </a:r>
            <a:r>
              <a:rPr lang="en-US" b="1" dirty="0" err="1" smtClean="0"/>
              <a:t>Lakshmi</a:t>
            </a:r>
            <a:r>
              <a:rPr lang="en-US" b="1" dirty="0" smtClean="0"/>
              <a:t>”);</a:t>
            </a:r>
          </a:p>
          <a:p>
            <a:r>
              <a:rPr lang="en-US" b="1" dirty="0" smtClean="0"/>
              <a:t>	if(</a:t>
            </a:r>
            <a:r>
              <a:rPr lang="en-US" b="1" dirty="0" err="1" smtClean="0"/>
              <a:t>indx</a:t>
            </a:r>
            <a:r>
              <a:rPr lang="en-US" b="1" dirty="0" smtClean="0"/>
              <a:t>!=</a:t>
            </a:r>
            <a:r>
              <a:rPr lang="en-US" b="1" dirty="0" err="1" smtClean="0"/>
              <a:t>name.end</a:t>
            </a:r>
            <a:r>
              <a:rPr lang="en-US" b="1" dirty="0" smtClean="0"/>
              <a:t>())</a:t>
            </a:r>
          </a:p>
          <a:p>
            <a:r>
              <a:rPr lang="en-US" b="1" dirty="0" smtClean="0"/>
              <a:t>		</a:t>
            </a:r>
            <a:r>
              <a:rPr lang="en-US" b="1" dirty="0" err="1" smtClean="0"/>
              <a:t>cout</a:t>
            </a:r>
            <a:r>
              <a:rPr lang="en-US" b="1" dirty="0" smtClean="0"/>
              <a:t>&lt;&lt;“\n name “&lt;&lt;*</a:t>
            </a:r>
            <a:r>
              <a:rPr lang="en-US" b="1" dirty="0" err="1" smtClean="0"/>
              <a:t>indx</a:t>
            </a:r>
            <a:r>
              <a:rPr lang="en-US" b="1" dirty="0" smtClean="0"/>
              <a:t>&lt;&lt;“ found”;</a:t>
            </a:r>
          </a:p>
          <a:p>
            <a:r>
              <a:rPr lang="en-US" b="1" dirty="0" smtClean="0"/>
              <a:t>	else</a:t>
            </a:r>
          </a:p>
          <a:p>
            <a:r>
              <a:rPr lang="en-US" b="1" dirty="0" smtClean="0"/>
              <a:t>		</a:t>
            </a:r>
            <a:r>
              <a:rPr lang="en-US" b="1" dirty="0" err="1" smtClean="0"/>
              <a:t>cout</a:t>
            </a:r>
            <a:r>
              <a:rPr lang="en-US" b="1" dirty="0" smtClean="0"/>
              <a:t>&lt;&lt;“NOT found”;</a:t>
            </a:r>
          </a:p>
          <a:p>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858000"/>
          </a:xfrm>
        </p:spPr>
        <p:txBody>
          <a:bodyPr>
            <a:normAutofit fontScale="55000" lnSpcReduction="20000"/>
          </a:bodyPr>
          <a:lstStyle/>
          <a:p>
            <a:r>
              <a:rPr lang="en-US" sz="4200" dirty="0" smtClean="0"/>
              <a:t> </a:t>
            </a:r>
            <a:r>
              <a:rPr lang="en-US" sz="4200" b="1" dirty="0" smtClean="0"/>
              <a:t>we use the algorithm </a:t>
            </a:r>
            <a:r>
              <a:rPr lang="en-US" sz="4200" b="1" i="1" dirty="0" smtClean="0"/>
              <a:t>find</a:t>
            </a:r>
            <a:r>
              <a:rPr lang="en-US" sz="4200" b="1" dirty="0" smtClean="0"/>
              <a:t>. We search the entire list name till we find a match for the string “</a:t>
            </a:r>
            <a:r>
              <a:rPr lang="en-US" sz="4200" b="1" dirty="0" err="1" smtClean="0"/>
              <a:t>Lakshmi</a:t>
            </a:r>
            <a:r>
              <a:rPr lang="en-US" sz="4200" b="1" dirty="0" smtClean="0"/>
              <a:t>”. The syntax of find is given below:</a:t>
            </a:r>
          </a:p>
          <a:p>
            <a:r>
              <a:rPr lang="en-US" sz="4200" b="1" dirty="0" smtClean="0"/>
              <a:t>find (</a:t>
            </a:r>
            <a:r>
              <a:rPr lang="en-US" sz="4200" b="1" dirty="0" err="1" smtClean="0"/>
              <a:t>listName.begin</a:t>
            </a:r>
            <a:r>
              <a:rPr lang="en-US" sz="4200" b="1" dirty="0" smtClean="0"/>
              <a:t>(), </a:t>
            </a:r>
            <a:r>
              <a:rPr lang="en-US" sz="4200" b="1" dirty="0" err="1" smtClean="0"/>
              <a:t>listName.end</a:t>
            </a:r>
            <a:r>
              <a:rPr lang="en-US" sz="4200" b="1" dirty="0" smtClean="0"/>
              <a:t>(), Item);</a:t>
            </a:r>
          </a:p>
          <a:p>
            <a:r>
              <a:rPr lang="en-US" sz="4200" b="1" dirty="0" smtClean="0"/>
              <a:t>The find algorithm returns an </a:t>
            </a:r>
            <a:r>
              <a:rPr lang="en-US" sz="4200" b="1" dirty="0" err="1" smtClean="0"/>
              <a:t>iterator</a:t>
            </a:r>
            <a:r>
              <a:rPr lang="en-US" sz="4200" b="1" dirty="0" smtClean="0"/>
              <a:t>.</a:t>
            </a:r>
          </a:p>
          <a:p>
            <a:r>
              <a:rPr lang="en-US" sz="4200" b="1" dirty="0" smtClean="0"/>
              <a:t> It returns the index corresponding to the element in the list if it finds a match. If it is unable to find a match it stops the search and returns the index corresponding to end(). </a:t>
            </a:r>
          </a:p>
          <a:p>
            <a:r>
              <a:rPr lang="en-US" sz="4200" b="1" dirty="0" smtClean="0"/>
              <a:t>When a match is found, since the find operation stops, the </a:t>
            </a:r>
            <a:r>
              <a:rPr lang="en-US" sz="4200" b="1" dirty="0" err="1" smtClean="0"/>
              <a:t>iterator</a:t>
            </a:r>
            <a:r>
              <a:rPr lang="en-US" sz="4200" b="1" dirty="0" smtClean="0"/>
              <a:t> </a:t>
            </a:r>
            <a:r>
              <a:rPr lang="en-US" sz="4200" b="1" i="1" dirty="0" err="1" smtClean="0"/>
              <a:t>indx</a:t>
            </a:r>
            <a:r>
              <a:rPr lang="en-US" sz="4200" b="1" dirty="0" smtClean="0"/>
              <a:t> will receive the index of the element matching the search item. If the </a:t>
            </a:r>
            <a:r>
              <a:rPr lang="en-US" sz="4200" b="1" i="1" dirty="0" err="1" smtClean="0"/>
              <a:t>indx</a:t>
            </a:r>
            <a:r>
              <a:rPr lang="en-US" sz="4200" b="1" dirty="0" smtClean="0"/>
              <a:t> has gone past the last element, it means that no match was found. The result of the program is given below:</a:t>
            </a:r>
          </a:p>
          <a:p>
            <a:r>
              <a:rPr lang="en-US" sz="4200" b="1" dirty="0" smtClean="0">
                <a:solidFill>
                  <a:srgbClr val="C00000"/>
                </a:solidFill>
              </a:rPr>
              <a:t>Result of Program</a:t>
            </a:r>
          </a:p>
          <a:p>
            <a:r>
              <a:rPr lang="en-US" sz="4200" b="1" dirty="0" smtClean="0"/>
              <a:t>contents of name list</a:t>
            </a:r>
          </a:p>
          <a:p>
            <a:r>
              <a:rPr lang="en-US" sz="4200" b="1" dirty="0" smtClean="0"/>
              <a:t> </a:t>
            </a:r>
            <a:r>
              <a:rPr lang="en-US" sz="4200" b="1" dirty="0" err="1" smtClean="0"/>
              <a:t>Dava</a:t>
            </a:r>
            <a:endParaRPr lang="en-US" sz="4200" b="1" dirty="0" smtClean="0"/>
          </a:p>
          <a:p>
            <a:r>
              <a:rPr lang="en-US" sz="4200" b="1" dirty="0" smtClean="0"/>
              <a:t> </a:t>
            </a:r>
            <a:r>
              <a:rPr lang="en-US" sz="4200" b="1" dirty="0" err="1" smtClean="0"/>
              <a:t>Lakshmi</a:t>
            </a:r>
            <a:endParaRPr lang="en-US" sz="4200" b="1" dirty="0" smtClean="0"/>
          </a:p>
          <a:p>
            <a:r>
              <a:rPr lang="en-US" sz="4200" b="1" dirty="0" smtClean="0"/>
              <a:t> </a:t>
            </a:r>
            <a:r>
              <a:rPr lang="en-US" sz="4200" b="1" dirty="0" err="1" smtClean="0"/>
              <a:t>Raghavan</a:t>
            </a:r>
            <a:endParaRPr lang="en-US" sz="4200" b="1" dirty="0" smtClean="0"/>
          </a:p>
          <a:p>
            <a:r>
              <a:rPr lang="en-US" sz="4200" b="1" dirty="0" smtClean="0"/>
              <a:t> Raman</a:t>
            </a:r>
          </a:p>
          <a:p>
            <a:r>
              <a:rPr lang="en-US" sz="4200" b="1" dirty="0" smtClean="0"/>
              <a:t> Name </a:t>
            </a:r>
            <a:r>
              <a:rPr lang="en-US" sz="4200" b="1" dirty="0" err="1" smtClean="0"/>
              <a:t>Lakshmi</a:t>
            </a:r>
            <a:r>
              <a:rPr lang="en-US" sz="4200" b="1" dirty="0" smtClean="0"/>
              <a:t> found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C00000"/>
                </a:solidFill>
              </a:rPr>
              <a:t>Algorithms</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440363"/>
          </a:xfrm>
        </p:spPr>
        <p:txBody>
          <a:bodyPr/>
          <a:lstStyle/>
          <a:p>
            <a:r>
              <a:rPr lang="en-US" b="1" dirty="0" smtClean="0"/>
              <a:t>“Finite set of rules which gives a sequence of operations for solving a specific set of problems”. </a:t>
            </a:r>
          </a:p>
          <a:p>
            <a:r>
              <a:rPr lang="en-US" b="1" dirty="0" smtClean="0"/>
              <a:t>The algorithms are in the std namespace of the standard library. we have to include &lt;algorithm&gt; to make use of the standard algorithms.</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
            </a:r>
            <a:br>
              <a:rPr lang="en-US" b="1" dirty="0" smtClean="0">
                <a:solidFill>
                  <a:srgbClr val="C00000"/>
                </a:solidFill>
              </a:rPr>
            </a:br>
            <a:r>
              <a:rPr lang="en-US" b="1" dirty="0" smtClean="0">
                <a:solidFill>
                  <a:srgbClr val="C00000"/>
                </a:solidFill>
              </a:rPr>
              <a:t>Examples of algorithms</a:t>
            </a:r>
            <a:r>
              <a:rPr lang="en-US" dirty="0" smtClean="0">
                <a:solidFill>
                  <a:srgbClr val="C00000"/>
                </a:solidFill>
              </a:rPr>
              <a:t/>
            </a:r>
            <a:br>
              <a:rPr lang="en-US" dirty="0" smtClean="0">
                <a:solidFill>
                  <a:srgbClr val="C00000"/>
                </a:solidFill>
              </a:rPr>
            </a:br>
            <a:r>
              <a:rPr lang="en-US" b="1" dirty="0" smtClean="0"/>
              <a:t> </a:t>
            </a:r>
            <a:r>
              <a:rPr lang="en-US" dirty="0" smtClean="0"/>
              <a:t/>
            </a:r>
            <a:br>
              <a:rPr lang="en-US" dirty="0" smtClean="0"/>
            </a:br>
            <a:endParaRPr lang="en-US" dirty="0"/>
          </a:p>
        </p:txBody>
      </p:sp>
      <p:sp>
        <p:nvSpPr>
          <p:cNvPr id="6" name="Text Placeholder 5"/>
          <p:cNvSpPr>
            <a:spLocks noGrp="1"/>
          </p:cNvSpPr>
          <p:nvPr>
            <p:ph type="body" idx="1"/>
          </p:nvPr>
        </p:nvSpPr>
        <p:spPr/>
        <p:txBody>
          <a:bodyPr/>
          <a:lstStyle/>
          <a:p>
            <a:r>
              <a:rPr lang="en-US" dirty="0" smtClean="0">
                <a:solidFill>
                  <a:srgbClr val="C00000"/>
                </a:solidFill>
              </a:rPr>
              <a:t>not modifying sequence</a:t>
            </a:r>
            <a:endParaRPr lang="en-US" dirty="0"/>
          </a:p>
        </p:txBody>
      </p:sp>
      <p:graphicFrame>
        <p:nvGraphicFramePr>
          <p:cNvPr id="5" name="Content Placeholder 4"/>
          <p:cNvGraphicFramePr>
            <a:graphicFrameLocks noGrp="1"/>
          </p:cNvGraphicFramePr>
          <p:nvPr>
            <p:ph sz="half" idx="2"/>
          </p:nvPr>
        </p:nvGraphicFramePr>
        <p:xfrm>
          <a:off x="457200" y="2174875"/>
          <a:ext cx="4040188" cy="2225040"/>
        </p:xfrm>
        <a:graphic>
          <a:graphicData uri="http://schemas.openxmlformats.org/drawingml/2006/table">
            <a:tbl>
              <a:tblPr firstRow="1" bandRow="1">
                <a:tableStyleId>{5C22544A-7EE6-4342-B048-85BDC9FD1C3A}</a:tableStyleId>
              </a:tblPr>
              <a:tblGrid>
                <a:gridCol w="2020094"/>
                <a:gridCol w="2020094"/>
              </a:tblGrid>
              <a:tr h="370840">
                <a:tc>
                  <a:txBody>
                    <a:bodyPr/>
                    <a:lstStyle/>
                    <a:p>
                      <a:pPr marL="0" marR="0" algn="ctr">
                        <a:spcBef>
                          <a:spcPts val="0"/>
                        </a:spcBef>
                        <a:spcAft>
                          <a:spcPts val="0"/>
                        </a:spcAft>
                      </a:pPr>
                      <a:r>
                        <a:rPr lang="en-US" sz="2000" b="1" dirty="0">
                          <a:latin typeface="Times New Roman"/>
                          <a:ea typeface="Times New Roman"/>
                        </a:rPr>
                        <a:t>Algorithm</a:t>
                      </a:r>
                      <a:endParaRPr lang="en-US" sz="2000" dirty="0">
                        <a:latin typeface="Times New Roman"/>
                        <a:ea typeface="Times New Roman"/>
                      </a:endParaRPr>
                    </a:p>
                  </a:txBody>
                  <a:tcPr marL="33668" marR="33668" marT="0" marB="0"/>
                </a:tc>
                <a:tc>
                  <a:txBody>
                    <a:bodyPr/>
                    <a:lstStyle/>
                    <a:p>
                      <a:pPr marL="0" marR="0" algn="ctr">
                        <a:spcBef>
                          <a:spcPts val="0"/>
                        </a:spcBef>
                        <a:spcAft>
                          <a:spcPts val="0"/>
                        </a:spcAft>
                      </a:pPr>
                      <a:r>
                        <a:rPr lang="en-US" sz="2000" b="1" dirty="0">
                          <a:latin typeface="Times New Roman"/>
                          <a:ea typeface="Times New Roman"/>
                        </a:rPr>
                        <a:t>Purpose</a:t>
                      </a:r>
                      <a:endParaRPr lang="en-US" sz="2000" dirty="0">
                        <a:latin typeface="Times New Roman"/>
                        <a:ea typeface="Times New Roman"/>
                      </a:endParaRPr>
                    </a:p>
                  </a:txBody>
                  <a:tcPr marL="33668" marR="33668" marT="0" marB="0"/>
                </a:tc>
              </a:tr>
              <a:tr h="370840">
                <a:tc>
                  <a:txBody>
                    <a:bodyPr/>
                    <a:lstStyle/>
                    <a:p>
                      <a:pPr marL="0" marR="0" algn="just">
                        <a:spcBef>
                          <a:spcPts val="0"/>
                        </a:spcBef>
                        <a:spcAft>
                          <a:spcPts val="0"/>
                        </a:spcAft>
                      </a:pPr>
                      <a:r>
                        <a:rPr lang="en-US" sz="1200" dirty="0">
                          <a:latin typeface="Times New Roman"/>
                          <a:ea typeface="Times New Roman"/>
                        </a:rPr>
                        <a:t>find()</a:t>
                      </a:r>
                    </a:p>
                  </a:txBody>
                  <a:tcPr marL="33668" marR="33668" marT="0" marB="0"/>
                </a:tc>
                <a:tc>
                  <a:txBody>
                    <a:bodyPr/>
                    <a:lstStyle/>
                    <a:p>
                      <a:pPr marL="0" marR="0" algn="just">
                        <a:spcBef>
                          <a:spcPts val="0"/>
                        </a:spcBef>
                        <a:spcAft>
                          <a:spcPts val="0"/>
                        </a:spcAft>
                      </a:pPr>
                      <a:r>
                        <a:rPr lang="en-US" sz="1200" dirty="0">
                          <a:latin typeface="Times New Roman"/>
                          <a:ea typeface="Times New Roman"/>
                        </a:rPr>
                        <a:t>Find first occurrence of a value in a sequence </a:t>
                      </a:r>
                    </a:p>
                  </a:txBody>
                  <a:tcPr marL="33668" marR="33668" marT="0" marB="0"/>
                </a:tc>
              </a:tr>
              <a:tr h="370840">
                <a:tc>
                  <a:txBody>
                    <a:bodyPr/>
                    <a:lstStyle/>
                    <a:p>
                      <a:pPr marL="0" marR="0" algn="just">
                        <a:spcBef>
                          <a:spcPts val="0"/>
                        </a:spcBef>
                        <a:spcAft>
                          <a:spcPts val="0"/>
                        </a:spcAft>
                      </a:pPr>
                      <a:r>
                        <a:rPr lang="en-US" sz="1200">
                          <a:latin typeface="Times New Roman"/>
                          <a:ea typeface="Times New Roman"/>
                        </a:rPr>
                        <a:t>count()</a:t>
                      </a:r>
                    </a:p>
                  </a:txBody>
                  <a:tcPr marL="33668" marR="33668" marT="0" marB="0"/>
                </a:tc>
                <a:tc>
                  <a:txBody>
                    <a:bodyPr/>
                    <a:lstStyle/>
                    <a:p>
                      <a:pPr marL="0" marR="0" algn="just">
                        <a:spcBef>
                          <a:spcPts val="0"/>
                        </a:spcBef>
                        <a:spcAft>
                          <a:spcPts val="0"/>
                        </a:spcAft>
                      </a:pPr>
                      <a:r>
                        <a:rPr lang="en-US" sz="1200" dirty="0">
                          <a:latin typeface="Times New Roman"/>
                          <a:ea typeface="Times New Roman"/>
                        </a:rPr>
                        <a:t>Count occurrence of a value in a sequence.</a:t>
                      </a:r>
                    </a:p>
                  </a:txBody>
                  <a:tcPr marL="33668" marR="33668" marT="0" marB="0"/>
                </a:tc>
              </a:tr>
              <a:tr h="370840">
                <a:tc>
                  <a:txBody>
                    <a:bodyPr/>
                    <a:lstStyle/>
                    <a:p>
                      <a:pPr marL="0" marR="0" algn="just">
                        <a:spcBef>
                          <a:spcPts val="0"/>
                        </a:spcBef>
                        <a:spcAft>
                          <a:spcPts val="0"/>
                        </a:spcAft>
                      </a:pPr>
                      <a:r>
                        <a:rPr lang="en-US" sz="1200">
                          <a:latin typeface="Times New Roman"/>
                          <a:ea typeface="Times New Roman"/>
                        </a:rPr>
                        <a:t>mismatch()</a:t>
                      </a:r>
                    </a:p>
                  </a:txBody>
                  <a:tcPr marL="33668" marR="33668" marT="0" marB="0"/>
                </a:tc>
                <a:tc>
                  <a:txBody>
                    <a:bodyPr/>
                    <a:lstStyle/>
                    <a:p>
                      <a:pPr marL="0" marR="0" algn="just">
                        <a:spcBef>
                          <a:spcPts val="0"/>
                        </a:spcBef>
                        <a:spcAft>
                          <a:spcPts val="0"/>
                        </a:spcAft>
                      </a:pPr>
                      <a:r>
                        <a:rPr lang="en-US" sz="1200" dirty="0">
                          <a:latin typeface="Times New Roman"/>
                          <a:ea typeface="Times New Roman"/>
                        </a:rPr>
                        <a:t>Find the first element for which the 2 sequences differ.</a:t>
                      </a:r>
                    </a:p>
                  </a:txBody>
                  <a:tcPr marL="33668" marR="33668" marT="0" marB="0"/>
                </a:tc>
              </a:tr>
              <a:tr h="370840">
                <a:tc>
                  <a:txBody>
                    <a:bodyPr/>
                    <a:lstStyle/>
                    <a:p>
                      <a:pPr marL="0" marR="0" algn="just">
                        <a:spcBef>
                          <a:spcPts val="0"/>
                        </a:spcBef>
                        <a:spcAft>
                          <a:spcPts val="0"/>
                        </a:spcAft>
                      </a:pPr>
                      <a:r>
                        <a:rPr lang="en-US" sz="1200">
                          <a:latin typeface="Times New Roman"/>
                          <a:ea typeface="Times New Roman"/>
                        </a:rPr>
                        <a:t>equal()</a:t>
                      </a:r>
                    </a:p>
                  </a:txBody>
                  <a:tcPr marL="33668" marR="33668" marT="0" marB="0"/>
                </a:tc>
                <a:tc>
                  <a:txBody>
                    <a:bodyPr/>
                    <a:lstStyle/>
                    <a:p>
                      <a:pPr marL="0" marR="0" algn="just">
                        <a:spcBef>
                          <a:spcPts val="0"/>
                        </a:spcBef>
                        <a:spcAft>
                          <a:spcPts val="0"/>
                        </a:spcAft>
                      </a:pPr>
                      <a:r>
                        <a:rPr lang="en-US" sz="1200" dirty="0">
                          <a:latin typeface="Times New Roman"/>
                          <a:ea typeface="Times New Roman"/>
                        </a:rPr>
                        <a:t>Boolean true if 2 sequence are identical.</a:t>
                      </a:r>
                    </a:p>
                  </a:txBody>
                  <a:tcPr marL="33668" marR="33668" marT="0" marB="0"/>
                </a:tc>
              </a:tr>
              <a:tr h="370840">
                <a:tc>
                  <a:txBody>
                    <a:bodyPr/>
                    <a:lstStyle/>
                    <a:p>
                      <a:pPr marL="0" marR="0" algn="just">
                        <a:spcBef>
                          <a:spcPts val="0"/>
                        </a:spcBef>
                        <a:spcAft>
                          <a:spcPts val="0"/>
                        </a:spcAft>
                      </a:pPr>
                      <a:r>
                        <a:rPr lang="en-US" sz="1200" dirty="0" err="1">
                          <a:latin typeface="Times New Roman"/>
                          <a:ea typeface="Times New Roman"/>
                        </a:rPr>
                        <a:t>for_each</a:t>
                      </a:r>
                      <a:r>
                        <a:rPr lang="en-US" sz="1200" dirty="0">
                          <a:latin typeface="Times New Roman"/>
                          <a:ea typeface="Times New Roman"/>
                        </a:rPr>
                        <a:t>()</a:t>
                      </a:r>
                    </a:p>
                  </a:txBody>
                  <a:tcPr marL="33668" marR="33668" marT="0" marB="0"/>
                </a:tc>
                <a:tc>
                  <a:txBody>
                    <a:bodyPr/>
                    <a:lstStyle/>
                    <a:p>
                      <a:pPr marL="0" marR="0" algn="just">
                        <a:spcBef>
                          <a:spcPts val="0"/>
                        </a:spcBef>
                        <a:spcAft>
                          <a:spcPts val="0"/>
                        </a:spcAft>
                      </a:pPr>
                      <a:r>
                        <a:rPr lang="en-US" sz="1200" dirty="0">
                          <a:latin typeface="Times New Roman"/>
                          <a:ea typeface="Times New Roman"/>
                        </a:rPr>
                        <a:t>Carry out the operation for each element in a sequence.</a:t>
                      </a:r>
                    </a:p>
                  </a:txBody>
                  <a:tcPr marL="33668" marR="33668" marT="0" marB="0"/>
                </a:tc>
              </a:tr>
            </a:tbl>
          </a:graphicData>
        </a:graphic>
      </p:graphicFrame>
      <p:sp>
        <p:nvSpPr>
          <p:cNvPr id="7" name="Text Placeholder 6"/>
          <p:cNvSpPr>
            <a:spLocks noGrp="1"/>
          </p:cNvSpPr>
          <p:nvPr>
            <p:ph type="body" sz="quarter" idx="3"/>
          </p:nvPr>
        </p:nvSpPr>
        <p:spPr/>
        <p:txBody>
          <a:bodyPr/>
          <a:lstStyle/>
          <a:p>
            <a:r>
              <a:rPr lang="en-US" dirty="0" smtClean="0">
                <a:solidFill>
                  <a:srgbClr val="C00000"/>
                </a:solidFill>
              </a:rPr>
              <a:t>modifying sequence</a:t>
            </a:r>
            <a:endParaRPr lang="en-US" dirty="0"/>
          </a:p>
        </p:txBody>
      </p:sp>
      <p:graphicFrame>
        <p:nvGraphicFramePr>
          <p:cNvPr id="10" name="Content Placeholder 9"/>
          <p:cNvGraphicFramePr>
            <a:graphicFrameLocks noGrp="1"/>
          </p:cNvGraphicFramePr>
          <p:nvPr>
            <p:ph sz="quarter" idx="4"/>
          </p:nvPr>
        </p:nvGraphicFramePr>
        <p:xfrm>
          <a:off x="4645025" y="2174875"/>
          <a:ext cx="4041776" cy="2595880"/>
        </p:xfrm>
        <a:graphic>
          <a:graphicData uri="http://schemas.openxmlformats.org/drawingml/2006/table">
            <a:tbl>
              <a:tblPr firstRow="1" bandRow="1">
                <a:tableStyleId>{5C22544A-7EE6-4342-B048-85BDC9FD1C3A}</a:tableStyleId>
              </a:tblPr>
              <a:tblGrid>
                <a:gridCol w="2020888"/>
                <a:gridCol w="2020888"/>
              </a:tblGrid>
              <a:tr h="370840">
                <a:tc>
                  <a:txBody>
                    <a:bodyPr/>
                    <a:lstStyle/>
                    <a:p>
                      <a:pPr marL="0" marR="0" algn="ctr">
                        <a:spcBef>
                          <a:spcPts val="0"/>
                        </a:spcBef>
                        <a:spcAft>
                          <a:spcPts val="0"/>
                        </a:spcAft>
                      </a:pPr>
                      <a:r>
                        <a:rPr lang="en-US" sz="2000" b="1" dirty="0">
                          <a:latin typeface="Times New Roman"/>
                          <a:ea typeface="Times New Roman"/>
                        </a:rPr>
                        <a:t>Algorithm</a:t>
                      </a:r>
                      <a:endParaRPr lang="en-US" sz="2000" dirty="0">
                        <a:latin typeface="Times New Roman"/>
                        <a:ea typeface="Times New Roman"/>
                      </a:endParaRPr>
                    </a:p>
                  </a:txBody>
                  <a:tcPr marL="68580" marR="68580" marT="0" marB="0"/>
                </a:tc>
                <a:tc>
                  <a:txBody>
                    <a:bodyPr/>
                    <a:lstStyle/>
                    <a:p>
                      <a:pPr marL="0" marR="0" algn="ctr">
                        <a:spcBef>
                          <a:spcPts val="0"/>
                        </a:spcBef>
                        <a:spcAft>
                          <a:spcPts val="0"/>
                        </a:spcAft>
                      </a:pPr>
                      <a:r>
                        <a:rPr lang="en-US" sz="2000" b="1" dirty="0">
                          <a:latin typeface="Times New Roman"/>
                          <a:ea typeface="Times New Roman"/>
                        </a:rPr>
                        <a:t>Purpose</a:t>
                      </a:r>
                      <a:endParaRPr lang="en-US" sz="2000" dirty="0">
                        <a:latin typeface="Times New Roman"/>
                        <a:ea typeface="Times New Roman"/>
                      </a:endParaRPr>
                    </a:p>
                  </a:txBody>
                  <a:tcPr marL="68580" marR="68580" marT="0" marB="0"/>
                </a:tc>
              </a:tr>
              <a:tr h="370840">
                <a:tc>
                  <a:txBody>
                    <a:bodyPr/>
                    <a:lstStyle/>
                    <a:p>
                      <a:pPr marL="0" marR="0" algn="just">
                        <a:spcBef>
                          <a:spcPts val="0"/>
                        </a:spcBef>
                        <a:spcAft>
                          <a:spcPts val="0"/>
                        </a:spcAft>
                      </a:pPr>
                      <a:r>
                        <a:rPr lang="en-US" sz="1200">
                          <a:latin typeface="Times New Roman"/>
                          <a:ea typeface="Times New Roman"/>
                        </a:rPr>
                        <a:t>copy()</a:t>
                      </a:r>
                    </a:p>
                  </a:txBody>
                  <a:tcPr marL="68580" marR="68580" marT="0" marB="0"/>
                </a:tc>
                <a:tc>
                  <a:txBody>
                    <a:bodyPr/>
                    <a:lstStyle/>
                    <a:p>
                      <a:pPr marL="0" marR="0" algn="just">
                        <a:spcBef>
                          <a:spcPts val="0"/>
                        </a:spcBef>
                        <a:spcAft>
                          <a:spcPts val="0"/>
                        </a:spcAft>
                      </a:pPr>
                      <a:r>
                        <a:rPr lang="en-US" sz="1200">
                          <a:latin typeface="Times New Roman"/>
                          <a:ea typeface="Times New Roman"/>
                        </a:rPr>
                        <a:t>Copy a sequence </a:t>
                      </a:r>
                    </a:p>
                  </a:txBody>
                  <a:tcPr marL="68580" marR="68580" marT="0" marB="0"/>
                </a:tc>
              </a:tr>
              <a:tr h="370840">
                <a:tc>
                  <a:txBody>
                    <a:bodyPr/>
                    <a:lstStyle/>
                    <a:p>
                      <a:pPr marL="0" marR="0" algn="just">
                        <a:spcBef>
                          <a:spcPts val="0"/>
                        </a:spcBef>
                        <a:spcAft>
                          <a:spcPts val="0"/>
                        </a:spcAft>
                      </a:pPr>
                      <a:r>
                        <a:rPr lang="en-US" sz="1200">
                          <a:latin typeface="Times New Roman"/>
                          <a:ea typeface="Times New Roman"/>
                        </a:rPr>
                        <a:t>swap()</a:t>
                      </a:r>
                    </a:p>
                  </a:txBody>
                  <a:tcPr marL="68580" marR="68580" marT="0" marB="0"/>
                </a:tc>
                <a:tc>
                  <a:txBody>
                    <a:bodyPr/>
                    <a:lstStyle/>
                    <a:p>
                      <a:pPr marL="0" marR="0" algn="just">
                        <a:spcBef>
                          <a:spcPts val="0"/>
                        </a:spcBef>
                        <a:spcAft>
                          <a:spcPts val="0"/>
                        </a:spcAft>
                      </a:pPr>
                      <a:r>
                        <a:rPr lang="en-US" sz="1200">
                          <a:latin typeface="Times New Roman"/>
                          <a:ea typeface="Times New Roman"/>
                        </a:rPr>
                        <a:t>Swap two elements</a:t>
                      </a:r>
                    </a:p>
                  </a:txBody>
                  <a:tcPr marL="68580" marR="68580" marT="0" marB="0"/>
                </a:tc>
              </a:tr>
              <a:tr h="370840">
                <a:tc>
                  <a:txBody>
                    <a:bodyPr/>
                    <a:lstStyle/>
                    <a:p>
                      <a:pPr marL="0" marR="0" algn="just">
                        <a:spcBef>
                          <a:spcPts val="0"/>
                        </a:spcBef>
                        <a:spcAft>
                          <a:spcPts val="0"/>
                        </a:spcAft>
                      </a:pPr>
                      <a:r>
                        <a:rPr lang="en-US" sz="1200">
                          <a:latin typeface="Times New Roman"/>
                          <a:ea typeface="Times New Roman"/>
                        </a:rPr>
                        <a:t>swap_ranges()</a:t>
                      </a:r>
                    </a:p>
                  </a:txBody>
                  <a:tcPr marL="68580" marR="68580" marT="0" marB="0"/>
                </a:tc>
                <a:tc>
                  <a:txBody>
                    <a:bodyPr/>
                    <a:lstStyle/>
                    <a:p>
                      <a:pPr marL="0" marR="0" algn="just">
                        <a:spcBef>
                          <a:spcPts val="0"/>
                        </a:spcBef>
                        <a:spcAft>
                          <a:spcPts val="0"/>
                        </a:spcAft>
                      </a:pPr>
                      <a:r>
                        <a:rPr lang="en-US" sz="1200">
                          <a:latin typeface="Times New Roman"/>
                          <a:ea typeface="Times New Roman"/>
                        </a:rPr>
                        <a:t>Swap elements of two sequences</a:t>
                      </a:r>
                    </a:p>
                  </a:txBody>
                  <a:tcPr marL="68580" marR="68580" marT="0" marB="0"/>
                </a:tc>
              </a:tr>
              <a:tr h="370840">
                <a:tc>
                  <a:txBody>
                    <a:bodyPr/>
                    <a:lstStyle/>
                    <a:p>
                      <a:pPr marL="0" marR="0" algn="just">
                        <a:spcBef>
                          <a:spcPts val="0"/>
                        </a:spcBef>
                        <a:spcAft>
                          <a:spcPts val="0"/>
                        </a:spcAft>
                      </a:pPr>
                      <a:r>
                        <a:rPr lang="en-US" sz="1200">
                          <a:latin typeface="Times New Roman"/>
                          <a:ea typeface="Times New Roman"/>
                        </a:rPr>
                        <a:t>replace()</a:t>
                      </a:r>
                    </a:p>
                  </a:txBody>
                  <a:tcPr marL="68580" marR="68580" marT="0" marB="0"/>
                </a:tc>
                <a:tc>
                  <a:txBody>
                    <a:bodyPr/>
                    <a:lstStyle/>
                    <a:p>
                      <a:pPr marL="0" marR="0" algn="just">
                        <a:spcBef>
                          <a:spcPts val="0"/>
                        </a:spcBef>
                        <a:spcAft>
                          <a:spcPts val="0"/>
                        </a:spcAft>
                      </a:pPr>
                      <a:r>
                        <a:rPr lang="en-US" sz="1200">
                          <a:latin typeface="Times New Roman"/>
                          <a:ea typeface="Times New Roman"/>
                        </a:rPr>
                        <a:t>Replace elements with a given value</a:t>
                      </a:r>
                    </a:p>
                  </a:txBody>
                  <a:tcPr marL="68580" marR="68580" marT="0" marB="0"/>
                </a:tc>
              </a:tr>
              <a:tr h="370840">
                <a:tc>
                  <a:txBody>
                    <a:bodyPr/>
                    <a:lstStyle/>
                    <a:p>
                      <a:pPr marL="0" marR="0" algn="just">
                        <a:spcBef>
                          <a:spcPts val="0"/>
                        </a:spcBef>
                        <a:spcAft>
                          <a:spcPts val="0"/>
                        </a:spcAft>
                      </a:pPr>
                      <a:r>
                        <a:rPr lang="en-US" sz="1200">
                          <a:latin typeface="Times New Roman"/>
                          <a:ea typeface="Times New Roman"/>
                        </a:rPr>
                        <a:t>fill()</a:t>
                      </a:r>
                    </a:p>
                  </a:txBody>
                  <a:tcPr marL="68580" marR="68580" marT="0" marB="0"/>
                </a:tc>
                <a:tc>
                  <a:txBody>
                    <a:bodyPr/>
                    <a:lstStyle/>
                    <a:p>
                      <a:pPr marL="0" marR="0" algn="just">
                        <a:spcBef>
                          <a:spcPts val="0"/>
                        </a:spcBef>
                        <a:spcAft>
                          <a:spcPts val="0"/>
                        </a:spcAft>
                      </a:pPr>
                      <a:r>
                        <a:rPr lang="en-US" sz="1200">
                          <a:latin typeface="Times New Roman"/>
                          <a:ea typeface="Times New Roman"/>
                        </a:rPr>
                        <a:t>Replace every element with a given value</a:t>
                      </a:r>
                    </a:p>
                  </a:txBody>
                  <a:tcPr marL="68580" marR="68580" marT="0" marB="0"/>
                </a:tc>
              </a:tr>
              <a:tr h="370840">
                <a:tc>
                  <a:txBody>
                    <a:bodyPr/>
                    <a:lstStyle/>
                    <a:p>
                      <a:pPr marL="0" marR="0" algn="just">
                        <a:spcBef>
                          <a:spcPts val="0"/>
                        </a:spcBef>
                        <a:spcAft>
                          <a:spcPts val="0"/>
                        </a:spcAft>
                      </a:pPr>
                      <a:r>
                        <a:rPr lang="en-US" sz="1200">
                          <a:latin typeface="Times New Roman"/>
                          <a:ea typeface="Times New Roman"/>
                        </a:rPr>
                        <a:t>remove()</a:t>
                      </a:r>
                    </a:p>
                  </a:txBody>
                  <a:tcPr marL="68580" marR="68580" marT="0" marB="0"/>
                </a:tc>
                <a:tc>
                  <a:txBody>
                    <a:bodyPr/>
                    <a:lstStyle/>
                    <a:p>
                      <a:pPr marL="0" marR="0" algn="just">
                        <a:spcBef>
                          <a:spcPts val="0"/>
                        </a:spcBef>
                        <a:spcAft>
                          <a:spcPts val="0"/>
                        </a:spcAft>
                      </a:pPr>
                      <a:r>
                        <a:rPr lang="en-US" sz="1200" dirty="0">
                          <a:latin typeface="Times New Roman"/>
                          <a:ea typeface="Times New Roman"/>
                        </a:rPr>
                        <a:t>Remove elements with a given value.</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Examples of algorithms contd.</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smtClean="0"/>
              <a:t> </a:t>
            </a:r>
          </a:p>
          <a:p>
            <a:r>
              <a:rPr lang="en-US" dirty="0" smtClean="0">
                <a:solidFill>
                  <a:srgbClr val="C00000"/>
                </a:solidFill>
              </a:rPr>
              <a:t>Algorithm used for sorting</a:t>
            </a:r>
          </a:p>
          <a:p>
            <a:endParaRPr lang="en-US" dirty="0"/>
          </a:p>
        </p:txBody>
      </p:sp>
      <p:graphicFrame>
        <p:nvGraphicFramePr>
          <p:cNvPr id="7" name="Content Placeholder 6"/>
          <p:cNvGraphicFramePr>
            <a:graphicFrameLocks noGrp="1"/>
          </p:cNvGraphicFramePr>
          <p:nvPr>
            <p:ph sz="half" idx="2"/>
          </p:nvPr>
        </p:nvGraphicFramePr>
        <p:xfrm>
          <a:off x="457200" y="2174875"/>
          <a:ext cx="4040188" cy="2773680"/>
        </p:xfrm>
        <a:graphic>
          <a:graphicData uri="http://schemas.openxmlformats.org/drawingml/2006/table">
            <a:tbl>
              <a:tblPr firstRow="1" bandRow="1">
                <a:tableStyleId>{5C22544A-7EE6-4342-B048-85BDC9FD1C3A}</a:tableStyleId>
              </a:tblPr>
              <a:tblGrid>
                <a:gridCol w="2020094"/>
                <a:gridCol w="2020094"/>
              </a:tblGrid>
              <a:tr h="370840">
                <a:tc>
                  <a:txBody>
                    <a:bodyPr/>
                    <a:lstStyle/>
                    <a:p>
                      <a:pPr marL="0" marR="0" algn="just">
                        <a:spcBef>
                          <a:spcPts val="0"/>
                        </a:spcBef>
                        <a:spcAft>
                          <a:spcPts val="0"/>
                        </a:spcAft>
                      </a:pPr>
                      <a:r>
                        <a:rPr lang="en-US" sz="2000" dirty="0" smtClean="0">
                          <a:latin typeface="Times New Roman"/>
                          <a:ea typeface="Times New Roman"/>
                        </a:rPr>
                        <a:t>Algorithm</a:t>
                      </a:r>
                      <a:endParaRPr lang="en-US" sz="2000" dirty="0">
                        <a:latin typeface="Times New Roman"/>
                        <a:ea typeface="Times New Roman"/>
                      </a:endParaRPr>
                    </a:p>
                  </a:txBody>
                  <a:tcPr marL="68580" marR="68580" marT="0" marB="0"/>
                </a:tc>
                <a:tc>
                  <a:txBody>
                    <a:bodyPr/>
                    <a:lstStyle/>
                    <a:p>
                      <a:pPr marL="0" marR="0" algn="just">
                        <a:spcBef>
                          <a:spcPts val="0"/>
                        </a:spcBef>
                        <a:spcAft>
                          <a:spcPts val="0"/>
                        </a:spcAft>
                      </a:pPr>
                      <a:r>
                        <a:rPr lang="en-US" sz="2000" dirty="0" smtClean="0">
                          <a:latin typeface="Times New Roman"/>
                          <a:ea typeface="Times New Roman"/>
                        </a:rPr>
                        <a:t>Purpose</a:t>
                      </a:r>
                      <a:endParaRPr lang="en-US" sz="2000" dirty="0">
                        <a:latin typeface="Times New Roman"/>
                        <a:ea typeface="Times New Roman"/>
                      </a:endParaRPr>
                    </a:p>
                  </a:txBody>
                  <a:tcPr marL="68580" marR="68580" marT="0" marB="0"/>
                </a:tc>
              </a:tr>
              <a:tr h="370840">
                <a:tc>
                  <a:txBody>
                    <a:bodyPr/>
                    <a:lstStyle/>
                    <a:p>
                      <a:pPr marL="0" marR="0" algn="just">
                        <a:spcBef>
                          <a:spcPts val="0"/>
                        </a:spcBef>
                        <a:spcAft>
                          <a:spcPts val="0"/>
                        </a:spcAft>
                      </a:pPr>
                      <a:r>
                        <a:rPr lang="en-US" sz="1200" b="1" dirty="0">
                          <a:latin typeface="Times New Roman"/>
                          <a:ea typeface="Times New Roman"/>
                        </a:rPr>
                        <a:t>sort()</a:t>
                      </a:r>
                    </a:p>
                  </a:txBody>
                  <a:tcPr marL="68580" marR="68580" marT="0" marB="0"/>
                </a:tc>
                <a:tc>
                  <a:txBody>
                    <a:bodyPr/>
                    <a:lstStyle/>
                    <a:p>
                      <a:pPr marL="0" marR="0" algn="just">
                        <a:spcBef>
                          <a:spcPts val="0"/>
                        </a:spcBef>
                        <a:spcAft>
                          <a:spcPts val="0"/>
                        </a:spcAft>
                      </a:pPr>
                      <a:r>
                        <a:rPr lang="en-US" sz="1200" b="1">
                          <a:latin typeface="Times New Roman"/>
                          <a:ea typeface="Times New Roman"/>
                        </a:rPr>
                        <a:t>Simple sort</a:t>
                      </a:r>
                    </a:p>
                  </a:txBody>
                  <a:tcPr marL="68580" marR="68580" marT="0" marB="0"/>
                </a:tc>
              </a:tr>
              <a:tr h="370840">
                <a:tc>
                  <a:txBody>
                    <a:bodyPr/>
                    <a:lstStyle/>
                    <a:p>
                      <a:pPr marL="0" marR="0" algn="just">
                        <a:spcBef>
                          <a:spcPts val="0"/>
                        </a:spcBef>
                        <a:spcAft>
                          <a:spcPts val="0"/>
                        </a:spcAft>
                      </a:pPr>
                      <a:r>
                        <a:rPr lang="en-US" sz="1200" b="1">
                          <a:latin typeface="Times New Roman"/>
                          <a:ea typeface="Times New Roman"/>
                        </a:rPr>
                        <a:t>nth_element()</a:t>
                      </a:r>
                    </a:p>
                  </a:txBody>
                  <a:tcPr marL="68580" marR="68580" marT="0" marB="0"/>
                </a:tc>
                <a:tc>
                  <a:txBody>
                    <a:bodyPr/>
                    <a:lstStyle/>
                    <a:p>
                      <a:pPr marL="0" marR="0" algn="just">
                        <a:spcBef>
                          <a:spcPts val="0"/>
                        </a:spcBef>
                        <a:spcAft>
                          <a:spcPts val="0"/>
                        </a:spcAft>
                      </a:pPr>
                      <a:r>
                        <a:rPr lang="en-US" sz="1200" b="1">
                          <a:latin typeface="Times New Roman"/>
                          <a:ea typeface="Times New Roman"/>
                        </a:rPr>
                        <a:t>Put the nth element in the right place</a:t>
                      </a:r>
                    </a:p>
                  </a:txBody>
                  <a:tcPr marL="68580" marR="68580" marT="0" marB="0"/>
                </a:tc>
              </a:tr>
              <a:tr h="370840">
                <a:tc>
                  <a:txBody>
                    <a:bodyPr/>
                    <a:lstStyle/>
                    <a:p>
                      <a:pPr marL="0" marR="0" algn="just">
                        <a:spcBef>
                          <a:spcPts val="0"/>
                        </a:spcBef>
                        <a:spcAft>
                          <a:spcPts val="0"/>
                        </a:spcAft>
                      </a:pPr>
                      <a:r>
                        <a:rPr lang="en-US" sz="1200" b="1">
                          <a:latin typeface="Times New Roman"/>
                          <a:ea typeface="Times New Roman"/>
                        </a:rPr>
                        <a:t>lower_bound()</a:t>
                      </a:r>
                    </a:p>
                  </a:txBody>
                  <a:tcPr marL="68580" marR="68580" marT="0" marB="0"/>
                </a:tc>
                <a:tc>
                  <a:txBody>
                    <a:bodyPr/>
                    <a:lstStyle/>
                    <a:p>
                      <a:pPr marL="0" marR="0" algn="just">
                        <a:spcBef>
                          <a:spcPts val="0"/>
                        </a:spcBef>
                        <a:spcAft>
                          <a:spcPts val="0"/>
                        </a:spcAft>
                      </a:pPr>
                      <a:r>
                        <a:rPr lang="en-US" sz="1200" b="1">
                          <a:latin typeface="Times New Roman"/>
                          <a:ea typeface="Times New Roman"/>
                        </a:rPr>
                        <a:t>Find the first occurrence of a value</a:t>
                      </a:r>
                    </a:p>
                  </a:txBody>
                  <a:tcPr marL="68580" marR="68580" marT="0" marB="0"/>
                </a:tc>
              </a:tr>
              <a:tr h="370840">
                <a:tc>
                  <a:txBody>
                    <a:bodyPr/>
                    <a:lstStyle/>
                    <a:p>
                      <a:pPr marL="0" marR="0" algn="just">
                        <a:spcBef>
                          <a:spcPts val="0"/>
                        </a:spcBef>
                        <a:spcAft>
                          <a:spcPts val="0"/>
                        </a:spcAft>
                      </a:pPr>
                      <a:r>
                        <a:rPr lang="en-US" sz="1200" b="1">
                          <a:latin typeface="Times New Roman"/>
                          <a:ea typeface="Times New Roman"/>
                        </a:rPr>
                        <a:t>upper_bound()</a:t>
                      </a:r>
                    </a:p>
                  </a:txBody>
                  <a:tcPr marL="68580" marR="68580" marT="0" marB="0"/>
                </a:tc>
                <a:tc>
                  <a:txBody>
                    <a:bodyPr/>
                    <a:lstStyle/>
                    <a:p>
                      <a:pPr marL="0" marR="0" algn="just">
                        <a:spcBef>
                          <a:spcPts val="0"/>
                        </a:spcBef>
                        <a:spcAft>
                          <a:spcPts val="0"/>
                        </a:spcAft>
                      </a:pPr>
                      <a:r>
                        <a:rPr lang="en-US" sz="1200" b="1">
                          <a:latin typeface="Times New Roman"/>
                          <a:ea typeface="Times New Roman"/>
                        </a:rPr>
                        <a:t>Find the first element larger than a value</a:t>
                      </a:r>
                    </a:p>
                  </a:txBody>
                  <a:tcPr marL="68580" marR="68580" marT="0" marB="0"/>
                </a:tc>
              </a:tr>
              <a:tr h="370840">
                <a:tc>
                  <a:txBody>
                    <a:bodyPr/>
                    <a:lstStyle/>
                    <a:p>
                      <a:pPr marL="0" marR="0" algn="just">
                        <a:spcBef>
                          <a:spcPts val="0"/>
                        </a:spcBef>
                        <a:spcAft>
                          <a:spcPts val="0"/>
                        </a:spcAft>
                      </a:pPr>
                      <a:r>
                        <a:rPr lang="en-US" sz="1200" b="1">
                          <a:latin typeface="Times New Roman"/>
                          <a:ea typeface="Times New Roman"/>
                        </a:rPr>
                        <a:t>binary_search()</a:t>
                      </a:r>
                    </a:p>
                  </a:txBody>
                  <a:tcPr marL="68580" marR="68580" marT="0" marB="0"/>
                </a:tc>
                <a:tc>
                  <a:txBody>
                    <a:bodyPr/>
                    <a:lstStyle/>
                    <a:p>
                      <a:pPr marL="0" marR="0" algn="just">
                        <a:spcBef>
                          <a:spcPts val="0"/>
                        </a:spcBef>
                        <a:spcAft>
                          <a:spcPts val="0"/>
                        </a:spcAft>
                      </a:pPr>
                      <a:r>
                        <a:rPr lang="en-US" sz="1200" b="1">
                          <a:latin typeface="Times New Roman"/>
                          <a:ea typeface="Times New Roman"/>
                        </a:rPr>
                        <a:t>To find whether a given value is in the sorted sequence </a:t>
                      </a:r>
                    </a:p>
                  </a:txBody>
                  <a:tcPr marL="68580" marR="68580" marT="0" marB="0"/>
                </a:tc>
              </a:tr>
              <a:tr h="370840">
                <a:tc>
                  <a:txBody>
                    <a:bodyPr/>
                    <a:lstStyle/>
                    <a:p>
                      <a:pPr marL="0" marR="0" algn="just">
                        <a:spcBef>
                          <a:spcPts val="0"/>
                        </a:spcBef>
                        <a:spcAft>
                          <a:spcPts val="0"/>
                        </a:spcAft>
                      </a:pPr>
                      <a:r>
                        <a:rPr lang="en-US" sz="1200" b="1">
                          <a:latin typeface="Times New Roman"/>
                          <a:ea typeface="Times New Roman"/>
                        </a:rPr>
                        <a:t>merge()</a:t>
                      </a:r>
                    </a:p>
                  </a:txBody>
                  <a:tcPr marL="68580" marR="68580" marT="0" marB="0"/>
                </a:tc>
                <a:tc>
                  <a:txBody>
                    <a:bodyPr/>
                    <a:lstStyle/>
                    <a:p>
                      <a:pPr marL="0" marR="0" algn="just">
                        <a:spcBef>
                          <a:spcPts val="0"/>
                        </a:spcBef>
                        <a:spcAft>
                          <a:spcPts val="0"/>
                        </a:spcAft>
                      </a:pPr>
                      <a:r>
                        <a:rPr lang="en-US" sz="1200" b="1" dirty="0">
                          <a:latin typeface="Times New Roman"/>
                          <a:ea typeface="Times New Roman"/>
                        </a:rPr>
                        <a:t>Merge two sorted sequences.</a:t>
                      </a:r>
                    </a:p>
                  </a:txBody>
                  <a:tcPr marL="68580" marR="68580" marT="0" marB="0"/>
                </a:tc>
              </a:tr>
            </a:tbl>
          </a:graphicData>
        </a:graphic>
      </p:graphicFrame>
      <p:sp>
        <p:nvSpPr>
          <p:cNvPr id="5" name="Text Placeholder 4"/>
          <p:cNvSpPr>
            <a:spLocks noGrp="1"/>
          </p:cNvSpPr>
          <p:nvPr>
            <p:ph type="body" sz="quarter" idx="3"/>
          </p:nvPr>
        </p:nvSpPr>
        <p:spPr/>
        <p:txBody>
          <a:bodyPr>
            <a:normAutofit fontScale="92500" lnSpcReduction="20000"/>
          </a:bodyPr>
          <a:lstStyle/>
          <a:p>
            <a:r>
              <a:rPr lang="en-US" dirty="0" smtClean="0">
                <a:solidFill>
                  <a:srgbClr val="C00000"/>
                </a:solidFill>
              </a:rPr>
              <a:t>Minimum &amp; Maximum Algorithms</a:t>
            </a:r>
            <a:endParaRPr lang="en-US" dirty="0">
              <a:solidFill>
                <a:srgbClr val="C00000"/>
              </a:solidFill>
            </a:endParaRPr>
          </a:p>
        </p:txBody>
      </p:sp>
      <p:graphicFrame>
        <p:nvGraphicFramePr>
          <p:cNvPr id="8" name="Content Placeholder 7"/>
          <p:cNvGraphicFramePr>
            <a:graphicFrameLocks noGrp="1"/>
          </p:cNvGraphicFramePr>
          <p:nvPr>
            <p:ph sz="quarter" idx="4"/>
          </p:nvPr>
        </p:nvGraphicFramePr>
        <p:xfrm>
          <a:off x="4645025" y="2174875"/>
          <a:ext cx="4041776" cy="1879600"/>
        </p:xfrm>
        <a:graphic>
          <a:graphicData uri="http://schemas.openxmlformats.org/drawingml/2006/table">
            <a:tbl>
              <a:tblPr firstRow="1" bandRow="1">
                <a:tableStyleId>{5C22544A-7EE6-4342-B048-85BDC9FD1C3A}</a:tableStyleId>
              </a:tblPr>
              <a:tblGrid>
                <a:gridCol w="2020888"/>
                <a:gridCol w="2020888"/>
              </a:tblGrid>
              <a:tr h="370840">
                <a:tc>
                  <a:txBody>
                    <a:bodyPr/>
                    <a:lstStyle/>
                    <a:p>
                      <a:r>
                        <a:rPr lang="en-US" sz="2000" dirty="0" smtClean="0"/>
                        <a:t>Algorithm</a:t>
                      </a:r>
                      <a:endParaRPr lang="en-US" sz="2000" dirty="0"/>
                    </a:p>
                  </a:txBody>
                  <a:tcPr/>
                </a:tc>
                <a:tc>
                  <a:txBody>
                    <a:bodyPr/>
                    <a:lstStyle/>
                    <a:p>
                      <a:r>
                        <a:rPr lang="en-US" sz="2000" dirty="0" smtClean="0"/>
                        <a:t>Purpose</a:t>
                      </a:r>
                      <a:endParaRPr lang="en-US" sz="2000" dirty="0"/>
                    </a:p>
                  </a:txBody>
                  <a:tcPr/>
                </a:tc>
              </a:tr>
              <a:tr h="370840">
                <a:tc>
                  <a:txBody>
                    <a:bodyPr/>
                    <a:lstStyle/>
                    <a:p>
                      <a:pPr marL="0" marR="0" algn="just">
                        <a:spcBef>
                          <a:spcPts val="0"/>
                        </a:spcBef>
                        <a:spcAft>
                          <a:spcPts val="0"/>
                        </a:spcAft>
                      </a:pPr>
                      <a:r>
                        <a:rPr lang="en-US" sz="1200" b="1" dirty="0">
                          <a:latin typeface="Times New Roman"/>
                          <a:ea typeface="Times New Roman"/>
                        </a:rPr>
                        <a:t>Min()</a:t>
                      </a:r>
                    </a:p>
                  </a:txBody>
                  <a:tcPr marL="68580" marR="68580" marT="0" marB="0"/>
                </a:tc>
                <a:tc>
                  <a:txBody>
                    <a:bodyPr/>
                    <a:lstStyle/>
                    <a:p>
                      <a:pPr marL="0" marR="0" algn="just">
                        <a:spcBef>
                          <a:spcPts val="0"/>
                        </a:spcBef>
                        <a:spcAft>
                          <a:spcPts val="0"/>
                        </a:spcAft>
                      </a:pPr>
                      <a:r>
                        <a:rPr lang="en-US" sz="1200" b="1">
                          <a:latin typeface="Times New Roman"/>
                          <a:ea typeface="Times New Roman"/>
                        </a:rPr>
                        <a:t>Smaller of 2 values</a:t>
                      </a:r>
                    </a:p>
                  </a:txBody>
                  <a:tcPr marL="68580" marR="68580" marT="0" marB="0"/>
                </a:tc>
              </a:tr>
              <a:tr h="370840">
                <a:tc>
                  <a:txBody>
                    <a:bodyPr/>
                    <a:lstStyle/>
                    <a:p>
                      <a:pPr marL="0" marR="0" algn="just">
                        <a:spcBef>
                          <a:spcPts val="0"/>
                        </a:spcBef>
                        <a:spcAft>
                          <a:spcPts val="0"/>
                        </a:spcAft>
                      </a:pPr>
                      <a:r>
                        <a:rPr lang="en-US" sz="1200" b="1" dirty="0">
                          <a:latin typeface="Times New Roman"/>
                          <a:ea typeface="Times New Roman"/>
                        </a:rPr>
                        <a:t>Max()</a:t>
                      </a:r>
                    </a:p>
                  </a:txBody>
                  <a:tcPr marL="68580" marR="68580" marT="0" marB="0"/>
                </a:tc>
                <a:tc>
                  <a:txBody>
                    <a:bodyPr/>
                    <a:lstStyle/>
                    <a:p>
                      <a:pPr marL="0" marR="0" algn="just">
                        <a:spcBef>
                          <a:spcPts val="0"/>
                        </a:spcBef>
                        <a:spcAft>
                          <a:spcPts val="0"/>
                        </a:spcAft>
                      </a:pPr>
                      <a:r>
                        <a:rPr lang="en-US" sz="1200" b="1">
                          <a:latin typeface="Times New Roman"/>
                          <a:ea typeface="Times New Roman"/>
                        </a:rPr>
                        <a:t>Larger of 2 values</a:t>
                      </a:r>
                    </a:p>
                  </a:txBody>
                  <a:tcPr marL="68580" marR="68580" marT="0" marB="0"/>
                </a:tc>
              </a:tr>
              <a:tr h="370840">
                <a:tc>
                  <a:txBody>
                    <a:bodyPr/>
                    <a:lstStyle/>
                    <a:p>
                      <a:pPr marL="0" marR="0" algn="just">
                        <a:spcBef>
                          <a:spcPts val="0"/>
                        </a:spcBef>
                        <a:spcAft>
                          <a:spcPts val="0"/>
                        </a:spcAft>
                      </a:pPr>
                      <a:r>
                        <a:rPr lang="en-US" sz="1200" b="1" dirty="0" err="1">
                          <a:latin typeface="Times New Roman"/>
                          <a:ea typeface="Times New Roman"/>
                        </a:rPr>
                        <a:t>Min_element</a:t>
                      </a:r>
                      <a:r>
                        <a:rPr lang="en-US" sz="1200" b="1" dirty="0">
                          <a:latin typeface="Times New Roman"/>
                          <a:ea typeface="Times New Roman"/>
                        </a:rPr>
                        <a:t>()</a:t>
                      </a:r>
                    </a:p>
                  </a:txBody>
                  <a:tcPr marL="68580" marR="68580" marT="0" marB="0"/>
                </a:tc>
                <a:tc>
                  <a:txBody>
                    <a:bodyPr/>
                    <a:lstStyle/>
                    <a:p>
                      <a:pPr marL="0" marR="0" algn="just">
                        <a:spcBef>
                          <a:spcPts val="0"/>
                        </a:spcBef>
                        <a:spcAft>
                          <a:spcPts val="0"/>
                        </a:spcAft>
                      </a:pPr>
                      <a:r>
                        <a:rPr lang="en-US" sz="1200" b="1">
                          <a:latin typeface="Times New Roman"/>
                          <a:ea typeface="Times New Roman"/>
                        </a:rPr>
                        <a:t>Smallest value in a sequence</a:t>
                      </a:r>
                    </a:p>
                  </a:txBody>
                  <a:tcPr marL="68580" marR="68580" marT="0" marB="0"/>
                </a:tc>
              </a:tr>
              <a:tr h="370840">
                <a:tc>
                  <a:txBody>
                    <a:bodyPr/>
                    <a:lstStyle/>
                    <a:p>
                      <a:pPr marL="0" marR="0" algn="just">
                        <a:spcBef>
                          <a:spcPts val="0"/>
                        </a:spcBef>
                        <a:spcAft>
                          <a:spcPts val="0"/>
                        </a:spcAft>
                      </a:pPr>
                      <a:r>
                        <a:rPr lang="en-US" sz="1200" b="1" dirty="0" err="1">
                          <a:latin typeface="Times New Roman"/>
                          <a:ea typeface="Times New Roman"/>
                        </a:rPr>
                        <a:t>Max_element</a:t>
                      </a:r>
                      <a:r>
                        <a:rPr lang="en-US" sz="1200" b="1" dirty="0">
                          <a:latin typeface="Times New Roman"/>
                          <a:ea typeface="Times New Roman"/>
                        </a:rPr>
                        <a:t>()</a:t>
                      </a:r>
                    </a:p>
                  </a:txBody>
                  <a:tcPr marL="68580" marR="68580" marT="0" marB="0"/>
                </a:tc>
                <a:tc>
                  <a:txBody>
                    <a:bodyPr/>
                    <a:lstStyle/>
                    <a:p>
                      <a:pPr marL="0" marR="0" algn="just">
                        <a:spcBef>
                          <a:spcPts val="0"/>
                        </a:spcBef>
                        <a:spcAft>
                          <a:spcPts val="0"/>
                        </a:spcAft>
                      </a:pPr>
                      <a:r>
                        <a:rPr lang="en-US" sz="1200" b="1" dirty="0">
                          <a:latin typeface="Times New Roman"/>
                          <a:ea typeface="Times New Roman"/>
                        </a:rPr>
                        <a:t>Largest value in a sequence.</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411162"/>
          </a:xfrm>
        </p:spPr>
        <p:txBody>
          <a:bodyPr>
            <a:normAutofit fontScale="90000"/>
          </a:bodyPr>
          <a:lstStyle/>
          <a:p>
            <a:r>
              <a:rPr lang="en-US" b="1" dirty="0" smtClean="0">
                <a:solidFill>
                  <a:srgbClr val="C00000"/>
                </a:solidFill>
                <a:latin typeface="Courier New" pitchFamily="49" charset="0"/>
                <a:ea typeface="Times New Roman" pitchFamily="18" charset="0"/>
                <a:cs typeface="Courier New" pitchFamily="49" charset="0"/>
              </a:rPr>
              <a:t>using algorithm on lists</a:t>
            </a:r>
            <a:endParaRPr lang="en-US" dirty="0">
              <a:solidFill>
                <a:srgbClr val="C00000"/>
              </a:solidFill>
            </a:endParaRPr>
          </a:p>
        </p:txBody>
      </p:sp>
      <p:sp>
        <p:nvSpPr>
          <p:cNvPr id="1025" name="Rectangle 1"/>
          <p:cNvSpPr>
            <a:spLocks noGrp="1" noChangeArrowheads="1"/>
          </p:cNvSpPr>
          <p:nvPr>
            <p:ph idx="1"/>
          </p:nvPr>
        </p:nvSpPr>
        <p:spPr bwMode="auto">
          <a:xfrm>
            <a:off x="457200" y="762000"/>
            <a:ext cx="777240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#include&lt;list&gt;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#include&lt;</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iostream</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#include&lt;algorithm&gt;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using namespace std;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main(){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list&lt;string&gt;name;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list&lt;string&gt;::</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iterator</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indx</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name.push_front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("Raman");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name.push_front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Raghavan</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name.insert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name.begin</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Karthik</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");//Insert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cout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&lt;&lt;"contents of name list \n";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for(</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indx</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name.begin</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indx</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name.end</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indx</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cout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&lt;&lt;"\n "&lt;&lt;*</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indx</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629400"/>
          </a:xfrm>
        </p:spPr>
        <p:txBody>
          <a:bodyPr>
            <a:normAutofit fontScale="70000" lnSpcReduction="20000"/>
          </a:bodyPr>
          <a:lstStyle/>
          <a:p>
            <a:r>
              <a:rPr lang="en-US" b="1" dirty="0" smtClean="0"/>
              <a:t>list&lt;string&gt;street;</a:t>
            </a:r>
            <a:endParaRPr lang="en-US" dirty="0" smtClean="0"/>
          </a:p>
          <a:p>
            <a:r>
              <a:rPr lang="en-US" b="1" dirty="0" err="1" smtClean="0"/>
              <a:t>street.push_front</a:t>
            </a:r>
            <a:r>
              <a:rPr lang="en-US" b="1" dirty="0" smtClean="0"/>
              <a:t>("</a:t>
            </a:r>
            <a:r>
              <a:rPr lang="en-US" b="1" dirty="0" err="1" smtClean="0"/>
              <a:t>Mada</a:t>
            </a:r>
            <a:r>
              <a:rPr lang="en-US" b="1" dirty="0" smtClean="0"/>
              <a:t>");</a:t>
            </a:r>
            <a:endParaRPr lang="en-US" dirty="0" smtClean="0"/>
          </a:p>
          <a:p>
            <a:r>
              <a:rPr lang="en-US" b="1" dirty="0" err="1" smtClean="0"/>
              <a:t>street.push_back</a:t>
            </a:r>
            <a:r>
              <a:rPr lang="en-US" b="1" dirty="0" smtClean="0"/>
              <a:t>("South");</a:t>
            </a:r>
            <a:endParaRPr lang="en-US" dirty="0" smtClean="0"/>
          </a:p>
          <a:p>
            <a:r>
              <a:rPr lang="en-US" b="1" dirty="0" smtClean="0"/>
              <a:t>swap(name, street);</a:t>
            </a:r>
            <a:endParaRPr lang="en-US" dirty="0" smtClean="0"/>
          </a:p>
          <a:p>
            <a:r>
              <a:rPr lang="en-US" b="1" dirty="0" err="1" smtClean="0"/>
              <a:t>cout</a:t>
            </a:r>
            <a:r>
              <a:rPr lang="en-US" b="1" dirty="0" smtClean="0"/>
              <a:t>&lt;&lt;"\n contents of name list \n";</a:t>
            </a:r>
            <a:endParaRPr lang="en-US" dirty="0" smtClean="0"/>
          </a:p>
          <a:p>
            <a:r>
              <a:rPr lang="en-US" b="1" dirty="0" smtClean="0"/>
              <a:t>for(</a:t>
            </a:r>
            <a:r>
              <a:rPr lang="en-US" b="1" dirty="0" err="1" smtClean="0"/>
              <a:t>indx</a:t>
            </a:r>
            <a:r>
              <a:rPr lang="en-US" b="1" dirty="0" smtClean="0"/>
              <a:t>=</a:t>
            </a:r>
            <a:r>
              <a:rPr lang="en-US" b="1" dirty="0" err="1" smtClean="0"/>
              <a:t>name.begin</a:t>
            </a:r>
            <a:r>
              <a:rPr lang="en-US" b="1" dirty="0" smtClean="0"/>
              <a:t>(); </a:t>
            </a:r>
            <a:r>
              <a:rPr lang="en-US" b="1" dirty="0" err="1" smtClean="0"/>
              <a:t>indx</a:t>
            </a:r>
            <a:r>
              <a:rPr lang="en-US" b="1" dirty="0" smtClean="0"/>
              <a:t>!=</a:t>
            </a:r>
            <a:r>
              <a:rPr lang="en-US" b="1" dirty="0" err="1" smtClean="0"/>
              <a:t>name.end</a:t>
            </a:r>
            <a:r>
              <a:rPr lang="en-US" b="1" dirty="0" smtClean="0"/>
              <a:t>(); </a:t>
            </a:r>
            <a:r>
              <a:rPr lang="en-US" b="1" dirty="0" err="1" smtClean="0"/>
              <a:t>indx</a:t>
            </a:r>
            <a:r>
              <a:rPr lang="en-US" b="1" dirty="0" smtClean="0"/>
              <a:t>++){</a:t>
            </a:r>
            <a:endParaRPr lang="en-US" dirty="0" smtClean="0"/>
          </a:p>
          <a:p>
            <a:r>
              <a:rPr lang="en-US" b="1" dirty="0" err="1" smtClean="0"/>
              <a:t>cout</a:t>
            </a:r>
            <a:r>
              <a:rPr lang="en-US" b="1" dirty="0" smtClean="0"/>
              <a:t>&lt;&lt;"\n "&lt;&lt;*</a:t>
            </a:r>
            <a:r>
              <a:rPr lang="en-US" b="1" dirty="0" err="1" smtClean="0"/>
              <a:t>indx</a:t>
            </a:r>
            <a:r>
              <a:rPr lang="en-US" b="1" dirty="0" smtClean="0"/>
              <a:t>; } }</a:t>
            </a:r>
          </a:p>
          <a:p>
            <a:endParaRPr lang="en-US" b="1" dirty="0" smtClean="0"/>
          </a:p>
          <a:p>
            <a:r>
              <a:rPr lang="en-US" b="1" dirty="0" smtClean="0"/>
              <a:t>Result of Example</a:t>
            </a:r>
            <a:endParaRPr lang="en-US" dirty="0" smtClean="0"/>
          </a:p>
          <a:p>
            <a:r>
              <a:rPr lang="en-US" b="1" dirty="0" smtClean="0"/>
              <a:t>contents of name list</a:t>
            </a:r>
            <a:endParaRPr lang="en-US" dirty="0" smtClean="0"/>
          </a:p>
          <a:p>
            <a:r>
              <a:rPr lang="en-US" b="1" dirty="0" smtClean="0"/>
              <a:t> </a:t>
            </a:r>
            <a:endParaRPr lang="en-US" dirty="0" smtClean="0"/>
          </a:p>
          <a:p>
            <a:r>
              <a:rPr lang="en-US" b="1" dirty="0" smtClean="0"/>
              <a:t> </a:t>
            </a:r>
            <a:r>
              <a:rPr lang="en-US" b="1" dirty="0" err="1" smtClean="0"/>
              <a:t>Karthik</a:t>
            </a:r>
            <a:endParaRPr lang="en-US" dirty="0" smtClean="0"/>
          </a:p>
          <a:p>
            <a:r>
              <a:rPr lang="en-US" b="1" dirty="0" smtClean="0"/>
              <a:t> </a:t>
            </a:r>
            <a:r>
              <a:rPr lang="en-US" b="1" dirty="0" err="1" smtClean="0"/>
              <a:t>Raghavan</a:t>
            </a:r>
            <a:endParaRPr lang="en-US" dirty="0" smtClean="0"/>
          </a:p>
          <a:p>
            <a:r>
              <a:rPr lang="en-US" b="1" dirty="0" smtClean="0"/>
              <a:t> Raman</a:t>
            </a:r>
            <a:endParaRPr lang="en-US" dirty="0" smtClean="0"/>
          </a:p>
          <a:p>
            <a:r>
              <a:rPr lang="en-US" b="1" dirty="0" smtClean="0"/>
              <a:t> contents of name list</a:t>
            </a:r>
            <a:endParaRPr lang="en-US" dirty="0" smtClean="0"/>
          </a:p>
          <a:p>
            <a:r>
              <a:rPr lang="en-US" b="1" dirty="0" smtClean="0"/>
              <a:t> </a:t>
            </a:r>
            <a:endParaRPr lang="en-US" dirty="0" smtClean="0"/>
          </a:p>
          <a:p>
            <a:r>
              <a:rPr lang="en-US" b="1" dirty="0" smtClean="0"/>
              <a:t> </a:t>
            </a:r>
            <a:r>
              <a:rPr lang="en-US" b="1" dirty="0" err="1" smtClean="0"/>
              <a:t>Mada</a:t>
            </a:r>
            <a:endParaRPr lang="en-US" dirty="0" smtClean="0"/>
          </a:p>
          <a:p>
            <a:r>
              <a:rPr lang="en-US" b="1" dirty="0" smtClean="0"/>
              <a:t> South</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smtClean="0">
                <a:solidFill>
                  <a:srgbClr val="C00000"/>
                </a:solidFill>
              </a:rPr>
              <a:t>Five Types of Iterators</a:t>
            </a:r>
          </a:p>
        </p:txBody>
      </p:sp>
      <p:sp>
        <p:nvSpPr>
          <p:cNvPr id="17411" name="Content Placeholder 2"/>
          <p:cNvSpPr>
            <a:spLocks noGrp="1"/>
          </p:cNvSpPr>
          <p:nvPr>
            <p:ph idx="1"/>
          </p:nvPr>
        </p:nvSpPr>
        <p:spPr/>
        <p:txBody>
          <a:bodyPr>
            <a:normAutofit lnSpcReduction="10000"/>
          </a:bodyPr>
          <a:lstStyle/>
          <a:p>
            <a:r>
              <a:rPr lang="en-US" sz="2800" b="1" dirty="0" smtClean="0"/>
              <a:t>Input </a:t>
            </a:r>
          </a:p>
          <a:p>
            <a:r>
              <a:rPr lang="en-US" sz="2800" b="1" dirty="0" smtClean="0"/>
              <a:t>Output</a:t>
            </a:r>
          </a:p>
          <a:p>
            <a:r>
              <a:rPr lang="en-US" sz="2800" b="1" dirty="0" smtClean="0"/>
              <a:t>Forward</a:t>
            </a:r>
          </a:p>
          <a:p>
            <a:r>
              <a:rPr lang="en-US" sz="2800" b="1" dirty="0" smtClean="0"/>
              <a:t>Bi-directional</a:t>
            </a:r>
          </a:p>
          <a:p>
            <a:r>
              <a:rPr lang="en-US" sz="2800" b="1" dirty="0" smtClean="0"/>
              <a:t>Random </a:t>
            </a:r>
          </a:p>
          <a:p>
            <a:r>
              <a:rPr lang="en-US" sz="2800" b="1" dirty="0" smtClean="0"/>
              <a:t>There are three </a:t>
            </a:r>
            <a:r>
              <a:rPr lang="en-US" sz="2800" b="1" dirty="0" err="1" smtClean="0"/>
              <a:t>iterator</a:t>
            </a:r>
            <a:r>
              <a:rPr lang="en-US" sz="2800" b="1" dirty="0" smtClean="0"/>
              <a:t> adopters as given below:</a:t>
            </a:r>
          </a:p>
          <a:p>
            <a:r>
              <a:rPr lang="en-US" sz="2800" b="1" dirty="0" smtClean="0"/>
              <a:t>Reverse </a:t>
            </a:r>
            <a:r>
              <a:rPr lang="en-US" sz="2800" b="1" dirty="0" err="1" smtClean="0"/>
              <a:t>iterators</a:t>
            </a:r>
            <a:endParaRPr lang="en-US" sz="2800" b="1" dirty="0" smtClean="0"/>
          </a:p>
          <a:p>
            <a:r>
              <a:rPr lang="en-US" sz="2800" b="1" dirty="0" smtClean="0"/>
              <a:t>Insert </a:t>
            </a:r>
            <a:r>
              <a:rPr lang="en-US" sz="2800" b="1" dirty="0" err="1" smtClean="0"/>
              <a:t>iterators</a:t>
            </a:r>
            <a:endParaRPr lang="en-US" sz="2800" b="1" dirty="0" smtClean="0"/>
          </a:p>
          <a:p>
            <a:r>
              <a:rPr lang="en-US" sz="2800" b="1" dirty="0" smtClean="0"/>
              <a:t>Raw storage </a:t>
            </a:r>
            <a:r>
              <a:rPr lang="en-US" sz="2800" b="1" dirty="0" err="1" smtClean="0"/>
              <a:t>iterators</a:t>
            </a:r>
            <a:endParaRPr lang="en-US" sz="2800" b="1" dirty="0" smtClean="0"/>
          </a:p>
          <a:p>
            <a:endParaRPr lang="en-US" sz="2800" b="1" dirty="0" smtClean="0"/>
          </a:p>
          <a:p>
            <a:endParaRPr lang="en-US" sz="2800" b="1" dirty="0" smtClean="0"/>
          </a:p>
        </p:txBody>
      </p:sp>
      <p:sp>
        <p:nvSpPr>
          <p:cNvPr id="4" name="Footer Placeholder 3"/>
          <p:cNvSpPr>
            <a:spLocks noGrp="1"/>
          </p:cNvSpPr>
          <p:nvPr>
            <p:ph type="ftr" sz="quarter" idx="11"/>
          </p:nvPr>
        </p:nvSpPr>
        <p:spPr/>
        <p:txBody>
          <a:bodyPr/>
          <a:lstStyle/>
          <a:p>
            <a:pPr>
              <a:defRPr/>
            </a:pPr>
            <a:r>
              <a:rPr lang="en-US" smtClean="0"/>
              <a:t>Object-Oriented Programming with C++ by Prof R Subburaj. Vikas Publishing House (P) Ltd. ISBN: 978-93259-6996-4</a:t>
            </a:r>
            <a:endParaRPr lang="en-US"/>
          </a:p>
        </p:txBody>
      </p:sp>
      <p:sp>
        <p:nvSpPr>
          <p:cNvPr id="5" name="Slide Number Placeholder 4"/>
          <p:cNvSpPr>
            <a:spLocks noGrp="1"/>
          </p:cNvSpPr>
          <p:nvPr>
            <p:ph type="sldNum" sz="quarter" idx="12"/>
          </p:nvPr>
        </p:nvSpPr>
        <p:spPr/>
        <p:txBody>
          <a:bodyPr/>
          <a:lstStyle/>
          <a:p>
            <a:pPr>
              <a:defRPr/>
            </a:pPr>
            <a:fld id="{28847C27-7E5F-4B76-8D12-9B845F2E8FF9}"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C00000"/>
                </a:solidFill>
              </a:rPr>
              <a:t>Types of </a:t>
            </a:r>
            <a:r>
              <a:rPr lang="en-US" b="1" dirty="0" err="1" smtClean="0">
                <a:solidFill>
                  <a:srgbClr val="C00000"/>
                </a:solidFill>
              </a:rPr>
              <a:t>Iterators</a:t>
            </a:r>
            <a:endParaRPr lang="en-US" b="1" dirty="0">
              <a:solidFill>
                <a:srgbClr val="C00000"/>
              </a:solidFill>
            </a:endParaRPr>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b="1" dirty="0" smtClean="0"/>
              <a:t>list &lt;string&gt; :: </a:t>
            </a:r>
            <a:r>
              <a:rPr lang="en-US" b="1" dirty="0" err="1" smtClean="0"/>
              <a:t>const_iterator</a:t>
            </a:r>
            <a:r>
              <a:rPr lang="en-US" b="1" dirty="0" smtClean="0"/>
              <a:t> </a:t>
            </a:r>
            <a:r>
              <a:rPr lang="en-US" b="1" dirty="0" err="1" smtClean="0"/>
              <a:t>cindx</a:t>
            </a:r>
            <a:r>
              <a:rPr lang="en-US" b="1" dirty="0" smtClean="0"/>
              <a:t>;</a:t>
            </a:r>
          </a:p>
          <a:p>
            <a:r>
              <a:rPr lang="en-US" dirty="0" smtClean="0"/>
              <a:t>The constant </a:t>
            </a:r>
            <a:r>
              <a:rPr lang="en-US" dirty="0" err="1" smtClean="0"/>
              <a:t>iterator</a:t>
            </a:r>
            <a:r>
              <a:rPr lang="en-US" dirty="0" smtClean="0"/>
              <a:t> objects can examine or read elements of containers but cannot modify them.</a:t>
            </a:r>
          </a:p>
          <a:p>
            <a:r>
              <a:rPr lang="en-US" b="1" dirty="0" smtClean="0"/>
              <a:t> </a:t>
            </a:r>
            <a:r>
              <a:rPr lang="en-US" dirty="0" smtClean="0"/>
              <a:t>Non-constant </a:t>
            </a:r>
            <a:r>
              <a:rPr lang="en-US" dirty="0" err="1" smtClean="0"/>
              <a:t>iterators</a:t>
            </a:r>
            <a:r>
              <a:rPr lang="en-US" dirty="0" smtClean="0"/>
              <a:t>, which are simply designated as </a:t>
            </a:r>
            <a:r>
              <a:rPr lang="en-US" i="1" dirty="0" err="1" smtClean="0"/>
              <a:t>iterator</a:t>
            </a:r>
            <a:r>
              <a:rPr lang="en-US" dirty="0" smtClean="0"/>
              <a:t>, can be used to modify the elements of a container.</a:t>
            </a:r>
          </a:p>
          <a:p>
            <a:r>
              <a:rPr lang="en-US" b="1" dirty="0" smtClean="0"/>
              <a:t> </a:t>
            </a:r>
            <a:r>
              <a:rPr lang="en-US" dirty="0" smtClean="0"/>
              <a:t>Non-constant </a:t>
            </a:r>
            <a:r>
              <a:rPr lang="en-US" dirty="0" err="1" smtClean="0"/>
              <a:t>iterators</a:t>
            </a:r>
            <a:r>
              <a:rPr lang="en-US" dirty="0" smtClean="0"/>
              <a:t> cannot be used with constant container objects.</a:t>
            </a:r>
            <a:r>
              <a:rPr lang="en-US" b="1" dirty="0" smtClean="0"/>
              <a:t> </a:t>
            </a:r>
          </a:p>
          <a:p>
            <a:r>
              <a:rPr lang="en-US" b="1" i="1" dirty="0" smtClean="0"/>
              <a:t>Forward</a:t>
            </a:r>
            <a:r>
              <a:rPr lang="en-US" dirty="0" smtClean="0"/>
              <a:t>  It can move from element to element in one direction in a container. The </a:t>
            </a:r>
            <a:r>
              <a:rPr lang="en-US" dirty="0" err="1" smtClean="0"/>
              <a:t>iterators</a:t>
            </a:r>
            <a:r>
              <a:rPr lang="en-US" dirty="0" smtClean="0"/>
              <a:t> seen so far are forward </a:t>
            </a:r>
            <a:r>
              <a:rPr lang="en-US" dirty="0" err="1" smtClean="0"/>
              <a:t>iterators</a:t>
            </a:r>
            <a:r>
              <a:rPr lang="en-US" dirty="0" smtClean="0"/>
              <a:t>.</a:t>
            </a:r>
            <a:r>
              <a:rPr lang="en-US" b="1" dirty="0" smtClean="0"/>
              <a:t> </a:t>
            </a:r>
            <a:r>
              <a:rPr lang="en-US" dirty="0" smtClean="0"/>
              <a:t>Even the reverse </a:t>
            </a:r>
            <a:r>
              <a:rPr lang="en-US" dirty="0" err="1" smtClean="0"/>
              <a:t>iterator</a:t>
            </a:r>
            <a:r>
              <a:rPr lang="en-US" dirty="0" smtClean="0"/>
              <a:t> is also a forward </a:t>
            </a:r>
            <a:r>
              <a:rPr lang="en-US" dirty="0" err="1" smtClean="0"/>
              <a:t>iterator</a:t>
            </a:r>
            <a:r>
              <a:rPr lang="en-US" dirty="0" smtClean="0"/>
              <a:t>.</a:t>
            </a:r>
            <a:r>
              <a:rPr lang="en-US" b="1" dirty="0" smtClean="0"/>
              <a:t> </a:t>
            </a:r>
            <a:endParaRPr lang="en-US" dirty="0" smtClean="0"/>
          </a:p>
          <a:p>
            <a:r>
              <a:rPr lang="en-US" b="1" i="1" dirty="0" smtClean="0"/>
              <a:t>Bi-directional </a:t>
            </a:r>
            <a:r>
              <a:rPr lang="en-US" b="1" i="1" dirty="0" err="1" smtClean="0"/>
              <a:t>iterator</a:t>
            </a:r>
            <a:r>
              <a:rPr lang="en-US" dirty="0" smtClean="0"/>
              <a:t>  This is similar to forward </a:t>
            </a:r>
            <a:r>
              <a:rPr lang="en-US" dirty="0" err="1" smtClean="0"/>
              <a:t>iterator</a:t>
            </a:r>
            <a:r>
              <a:rPr lang="en-US" dirty="0" smtClean="0"/>
              <a:t>.</a:t>
            </a:r>
            <a:r>
              <a:rPr lang="en-US" b="1" dirty="0" smtClean="0"/>
              <a:t> </a:t>
            </a:r>
            <a:r>
              <a:rPr lang="en-US" dirty="0" smtClean="0"/>
              <a:t>But it can move in both the </a:t>
            </a:r>
            <a:r>
              <a:rPr lang="en-US" dirty="0" smtClean="0"/>
              <a:t>directions, </a:t>
            </a:r>
            <a:r>
              <a:rPr lang="en-US" dirty="0" smtClean="0"/>
              <a:t>forward and reverse from element to element.</a:t>
            </a:r>
          </a:p>
          <a:p>
            <a:r>
              <a:rPr lang="en-US" b="1" i="1" dirty="0" smtClean="0"/>
              <a:t>Random </a:t>
            </a:r>
            <a:r>
              <a:rPr lang="en-US" b="1" i="1" dirty="0" err="1" smtClean="0"/>
              <a:t>iterator</a:t>
            </a:r>
            <a:r>
              <a:rPr lang="en-US" dirty="0" smtClean="0"/>
              <a:t>  It is similar to bi-directional </a:t>
            </a:r>
            <a:r>
              <a:rPr lang="en-US" dirty="0" err="1" smtClean="0"/>
              <a:t>iterator</a:t>
            </a:r>
            <a:r>
              <a:rPr lang="en-US" dirty="0" smtClean="0"/>
              <a:t>.</a:t>
            </a:r>
            <a:r>
              <a:rPr lang="en-US" b="1" dirty="0" smtClean="0"/>
              <a:t> </a:t>
            </a:r>
            <a:r>
              <a:rPr lang="en-US" dirty="0" smtClean="0"/>
              <a:t>The bi-directional and forward </a:t>
            </a:r>
            <a:r>
              <a:rPr lang="en-US" dirty="0" err="1" smtClean="0"/>
              <a:t>iterators</a:t>
            </a:r>
            <a:r>
              <a:rPr lang="en-US" dirty="0" smtClean="0"/>
              <a:t> can move one step at a time i.e. from one element to the next.</a:t>
            </a:r>
            <a:r>
              <a:rPr lang="en-US" b="1" dirty="0" smtClean="0"/>
              <a:t> </a:t>
            </a:r>
            <a:r>
              <a:rPr lang="en-US" dirty="0" smtClean="0"/>
              <a:t>However the random </a:t>
            </a:r>
            <a:r>
              <a:rPr lang="en-US" dirty="0" err="1" smtClean="0"/>
              <a:t>iterator</a:t>
            </a:r>
            <a:r>
              <a:rPr lang="en-US" dirty="0" smtClean="0"/>
              <a:t> can work in big steps i.e. more than one in both directions.</a:t>
            </a:r>
            <a:r>
              <a:rPr lang="en-US" b="1" dirty="0" smtClean="0"/>
              <a:t> </a:t>
            </a:r>
            <a:r>
              <a:rPr lang="en-US" dirty="0" smtClean="0"/>
              <a:t>It can skip one or more elements while it is traversing the sequence.</a:t>
            </a:r>
          </a:p>
          <a:p>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LIST</a:t>
            </a:r>
            <a:endParaRPr lang="en-US"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b="1" dirty="0" smtClean="0"/>
              <a:t>The </a:t>
            </a:r>
            <a:r>
              <a:rPr lang="en-US" b="1" i="1" dirty="0" smtClean="0"/>
              <a:t>list</a:t>
            </a:r>
            <a:r>
              <a:rPr lang="en-US" b="1" dirty="0" smtClean="0"/>
              <a:t> is also a container class.  </a:t>
            </a:r>
          </a:p>
          <a:p>
            <a:r>
              <a:rPr lang="en-US" b="1" dirty="0" smtClean="0"/>
              <a:t>The list is implemented as a doubly linked list</a:t>
            </a:r>
          </a:p>
          <a:p>
            <a:r>
              <a:rPr lang="en-US" b="1" dirty="0" smtClean="0"/>
              <a:t>We can add elements at either end. </a:t>
            </a:r>
          </a:p>
          <a:p>
            <a:r>
              <a:rPr lang="en-US" b="1" dirty="0" smtClean="0"/>
              <a:t>We can either go forward or backwards from any element</a:t>
            </a:r>
          </a:p>
          <a:p>
            <a:r>
              <a:rPr lang="en-US" b="1" dirty="0" smtClean="0"/>
              <a:t>The data elements can be inserted from the back as well as from the front.  Similarly can be extracted both from the front as well as back.</a:t>
            </a:r>
          </a:p>
          <a:p>
            <a:r>
              <a:rPr lang="en-US" b="1" dirty="0" smtClean="0"/>
              <a:t> there is a difference between vectors and list, in terms of access.  While in the vector, the elements can be accessed at random by specifying the element position[] as an index. </a:t>
            </a:r>
          </a:p>
          <a:p>
            <a:r>
              <a:rPr lang="en-US" b="1" dirty="0" smtClean="0"/>
              <a:t> in the list, the elements can be extracted only from the back or from the front. No random access</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err="1" smtClean="0">
                <a:solidFill>
                  <a:srgbClr val="C00000"/>
                </a:solidFill>
              </a:rPr>
              <a:t>Iterator</a:t>
            </a:r>
            <a:r>
              <a:rPr lang="en-US" b="1" dirty="0" smtClean="0">
                <a:solidFill>
                  <a:srgbClr val="C00000"/>
                </a:solidFill>
              </a:rPr>
              <a:t> operators</a:t>
            </a:r>
            <a:r>
              <a:rPr lang="en-US" dirty="0" smtClean="0"/>
              <a:t>  </a:t>
            </a: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t>number of overloaded operator functions are available to the </a:t>
            </a:r>
            <a:r>
              <a:rPr lang="en-US" dirty="0" err="1" smtClean="0"/>
              <a:t>iterator</a:t>
            </a:r>
            <a:r>
              <a:rPr lang="en-US" dirty="0" smtClean="0"/>
              <a:t> objects</a:t>
            </a:r>
          </a:p>
          <a:p>
            <a:r>
              <a:rPr lang="en-US" dirty="0" err="1" smtClean="0"/>
              <a:t>bool</a:t>
            </a:r>
            <a:r>
              <a:rPr lang="en-US" dirty="0" smtClean="0"/>
              <a:t> b = (index1 = = index2);</a:t>
            </a:r>
          </a:p>
          <a:p>
            <a:r>
              <a:rPr lang="en-US" dirty="0" err="1" smtClean="0"/>
              <a:t>bool</a:t>
            </a:r>
            <a:r>
              <a:rPr lang="en-US" dirty="0" smtClean="0"/>
              <a:t> </a:t>
            </a:r>
            <a:r>
              <a:rPr lang="en-US" dirty="0" err="1" smtClean="0"/>
              <a:t>nb</a:t>
            </a:r>
            <a:r>
              <a:rPr lang="en-US" dirty="0" smtClean="0"/>
              <a:t> = (index1 ! = index2) ;</a:t>
            </a:r>
          </a:p>
          <a:p>
            <a:r>
              <a:rPr lang="en-US" b="1" dirty="0" smtClean="0"/>
              <a:t>Dereferencing operator (*)</a:t>
            </a:r>
          </a:p>
          <a:p>
            <a:r>
              <a:rPr lang="en-US" b="1" dirty="0" smtClean="0"/>
              <a:t>Increment (++)</a:t>
            </a:r>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 program</a:t>
            </a:r>
            <a:endParaRPr lang="en-US" b="1"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r>
              <a:rPr lang="en-US" b="1" dirty="0" err="1" smtClean="0"/>
              <a:t>int</a:t>
            </a:r>
            <a:r>
              <a:rPr lang="en-US" b="1" dirty="0" smtClean="0"/>
              <a:t> main(){</a:t>
            </a:r>
          </a:p>
          <a:p>
            <a:r>
              <a:rPr lang="en-US" b="1" dirty="0" smtClean="0"/>
              <a:t>list&lt;string&gt;name;</a:t>
            </a:r>
          </a:p>
          <a:p>
            <a:r>
              <a:rPr lang="en-US" b="1" dirty="0" smtClean="0"/>
              <a:t>list&lt;string&gt;::</a:t>
            </a:r>
            <a:r>
              <a:rPr lang="en-US" b="1" dirty="0" err="1" smtClean="0"/>
              <a:t>iterator</a:t>
            </a:r>
            <a:r>
              <a:rPr lang="en-US" b="1" dirty="0" smtClean="0"/>
              <a:t> </a:t>
            </a:r>
            <a:r>
              <a:rPr lang="en-US" b="1" dirty="0" err="1" smtClean="0"/>
              <a:t>indx</a:t>
            </a:r>
            <a:r>
              <a:rPr lang="en-US" b="1" dirty="0" smtClean="0"/>
              <a:t>;</a:t>
            </a:r>
          </a:p>
          <a:p>
            <a:r>
              <a:rPr lang="en-US" b="1" dirty="0" err="1" smtClean="0"/>
              <a:t>name.push_front</a:t>
            </a:r>
            <a:r>
              <a:rPr lang="en-US" b="1" dirty="0" smtClean="0"/>
              <a:t>(“Raman”);</a:t>
            </a:r>
          </a:p>
          <a:p>
            <a:r>
              <a:rPr lang="en-US" b="1" dirty="0" err="1" smtClean="0"/>
              <a:t>name.push_front</a:t>
            </a:r>
            <a:r>
              <a:rPr lang="en-US" b="1" dirty="0" smtClean="0"/>
              <a:t>(“</a:t>
            </a:r>
            <a:r>
              <a:rPr lang="en-US" b="1" dirty="0" err="1" smtClean="0"/>
              <a:t>Raghavan</a:t>
            </a:r>
            <a:r>
              <a:rPr lang="en-US" b="1" dirty="0" smtClean="0"/>
              <a:t>”);</a:t>
            </a:r>
          </a:p>
          <a:p>
            <a:r>
              <a:rPr lang="en-US" b="1" dirty="0" err="1" smtClean="0"/>
              <a:t>name.insert</a:t>
            </a:r>
            <a:r>
              <a:rPr lang="en-US" b="1" dirty="0" smtClean="0"/>
              <a:t>(</a:t>
            </a:r>
            <a:r>
              <a:rPr lang="en-US" b="1" dirty="0" err="1" smtClean="0"/>
              <a:t>name.begin</a:t>
            </a:r>
            <a:r>
              <a:rPr lang="en-US" b="1" dirty="0" smtClean="0"/>
              <a:t>(), “</a:t>
            </a:r>
            <a:r>
              <a:rPr lang="en-US" b="1" dirty="0" err="1" smtClean="0"/>
              <a:t>Karthik</a:t>
            </a:r>
            <a:r>
              <a:rPr lang="en-US" b="1" dirty="0" smtClean="0"/>
              <a:t>”);//Insert after</a:t>
            </a:r>
          </a:p>
          <a:p>
            <a:r>
              <a:rPr lang="en-US" b="1" dirty="0" err="1" smtClean="0"/>
              <a:t>name.sort</a:t>
            </a:r>
            <a:r>
              <a:rPr lang="en-US" b="1" dirty="0" smtClean="0"/>
              <a:t>();</a:t>
            </a:r>
          </a:p>
          <a:p>
            <a:r>
              <a:rPr lang="en-US" b="1" dirty="0" smtClean="0"/>
              <a:t>for(</a:t>
            </a:r>
            <a:r>
              <a:rPr lang="en-US" b="1" dirty="0" err="1" smtClean="0"/>
              <a:t>indx</a:t>
            </a:r>
            <a:r>
              <a:rPr lang="en-US" b="1" dirty="0" smtClean="0"/>
              <a:t>=</a:t>
            </a:r>
            <a:r>
              <a:rPr lang="en-US" b="1" dirty="0" err="1" smtClean="0"/>
              <a:t>name.begin</a:t>
            </a:r>
            <a:r>
              <a:rPr lang="en-US" b="1" dirty="0" smtClean="0"/>
              <a:t>(); </a:t>
            </a:r>
            <a:r>
              <a:rPr lang="en-US" b="1" dirty="0" err="1" smtClean="0"/>
              <a:t>indx</a:t>
            </a:r>
            <a:r>
              <a:rPr lang="en-US" b="1" dirty="0" smtClean="0"/>
              <a:t>!=</a:t>
            </a:r>
            <a:r>
              <a:rPr lang="en-US" b="1" dirty="0" err="1" smtClean="0"/>
              <a:t>name.end</a:t>
            </a:r>
            <a:r>
              <a:rPr lang="en-US" b="1" dirty="0" smtClean="0"/>
              <a:t>(); </a:t>
            </a:r>
            <a:r>
              <a:rPr lang="en-US" b="1" dirty="0" err="1" smtClean="0"/>
              <a:t>indx</a:t>
            </a:r>
            <a:r>
              <a:rPr lang="en-US" b="1" dirty="0" smtClean="0"/>
              <a:t>++){</a:t>
            </a:r>
          </a:p>
          <a:p>
            <a:r>
              <a:rPr lang="en-US" b="1" dirty="0" smtClean="0"/>
              <a:t>(*</a:t>
            </a:r>
            <a:r>
              <a:rPr lang="en-US" b="1" dirty="0" err="1" smtClean="0"/>
              <a:t>indx</a:t>
            </a:r>
            <a:r>
              <a:rPr lang="en-US" b="1" dirty="0" smtClean="0"/>
              <a:t>)+=” Kumar”;</a:t>
            </a:r>
          </a:p>
          <a:p>
            <a:r>
              <a:rPr lang="en-US" b="1" dirty="0" smtClean="0"/>
              <a:t>}</a:t>
            </a:r>
          </a:p>
          <a:p>
            <a:r>
              <a:rPr lang="en-US" b="1" dirty="0" err="1" smtClean="0"/>
              <a:t>cout</a:t>
            </a:r>
            <a:r>
              <a:rPr lang="en-US" b="1" dirty="0" smtClean="0"/>
              <a:t>&lt;&lt;“contents of name list \n”;</a:t>
            </a:r>
          </a:p>
          <a:p>
            <a:r>
              <a:rPr lang="en-US" b="1" dirty="0" smtClean="0"/>
              <a:t>for(</a:t>
            </a:r>
            <a:r>
              <a:rPr lang="en-US" b="1" dirty="0" err="1" smtClean="0"/>
              <a:t>indx</a:t>
            </a:r>
            <a:r>
              <a:rPr lang="en-US" b="1" dirty="0" smtClean="0"/>
              <a:t>=</a:t>
            </a:r>
            <a:r>
              <a:rPr lang="en-US" b="1" dirty="0" err="1" smtClean="0"/>
              <a:t>name.begin</a:t>
            </a:r>
            <a:r>
              <a:rPr lang="en-US" b="1" dirty="0" smtClean="0"/>
              <a:t>(); </a:t>
            </a:r>
            <a:r>
              <a:rPr lang="en-US" b="1" dirty="0" err="1" smtClean="0"/>
              <a:t>indx</a:t>
            </a:r>
            <a:r>
              <a:rPr lang="en-US" b="1" dirty="0" smtClean="0"/>
              <a:t>!=</a:t>
            </a:r>
            <a:r>
              <a:rPr lang="en-US" b="1" dirty="0" err="1" smtClean="0"/>
              <a:t>name.end</a:t>
            </a:r>
            <a:r>
              <a:rPr lang="en-US" b="1" dirty="0" smtClean="0"/>
              <a:t>(); </a:t>
            </a:r>
            <a:r>
              <a:rPr lang="en-US" b="1" dirty="0" err="1" smtClean="0"/>
              <a:t>indx</a:t>
            </a:r>
            <a:r>
              <a:rPr lang="en-US" b="1" dirty="0" smtClean="0"/>
              <a:t>++){</a:t>
            </a:r>
          </a:p>
          <a:p>
            <a:r>
              <a:rPr lang="en-US" b="1" dirty="0" err="1" smtClean="0"/>
              <a:t>cout</a:t>
            </a:r>
            <a:r>
              <a:rPr lang="en-US" b="1" dirty="0" smtClean="0"/>
              <a:t>&lt;&lt;“\n “&lt;&lt;*</a:t>
            </a:r>
            <a:r>
              <a:rPr lang="en-US" b="1" dirty="0" err="1" smtClean="0"/>
              <a:t>indx</a:t>
            </a:r>
            <a:r>
              <a:rPr lang="en-US" b="1" dirty="0" smtClean="0"/>
              <a:t>;</a:t>
            </a:r>
          </a:p>
          <a:p>
            <a:r>
              <a:rPr lang="en-US" b="1" dirty="0" smtClean="0"/>
              <a:t>}</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rmAutofit fontScale="62500" lnSpcReduction="20000"/>
          </a:bodyPr>
          <a:lstStyle/>
          <a:p>
            <a:r>
              <a:rPr lang="en-US" b="1" dirty="0" err="1" smtClean="0"/>
              <a:t>name.remove</a:t>
            </a:r>
            <a:r>
              <a:rPr lang="en-US" b="1" dirty="0" smtClean="0"/>
              <a:t>(“Raman Kumar”);</a:t>
            </a:r>
          </a:p>
          <a:p>
            <a:r>
              <a:rPr lang="en-US" b="1" dirty="0" err="1" smtClean="0"/>
              <a:t>name.reverse</a:t>
            </a:r>
            <a:r>
              <a:rPr lang="en-US" b="1" dirty="0" smtClean="0"/>
              <a:t>();</a:t>
            </a:r>
          </a:p>
          <a:p>
            <a:r>
              <a:rPr lang="en-US" b="1" dirty="0" err="1" smtClean="0"/>
              <a:t>indx</a:t>
            </a:r>
            <a:r>
              <a:rPr lang="en-US" b="1" dirty="0" smtClean="0"/>
              <a:t>=find(</a:t>
            </a:r>
            <a:r>
              <a:rPr lang="en-US" b="1" dirty="0" err="1" smtClean="0"/>
              <a:t>name.begin</a:t>
            </a:r>
            <a:r>
              <a:rPr lang="en-US" b="1" dirty="0" smtClean="0"/>
              <a:t>(), </a:t>
            </a:r>
            <a:r>
              <a:rPr lang="en-US" b="1" dirty="0" err="1" smtClean="0"/>
              <a:t>name.end</a:t>
            </a:r>
            <a:r>
              <a:rPr lang="en-US" b="1" dirty="0" smtClean="0"/>
              <a:t>(), “</a:t>
            </a:r>
            <a:r>
              <a:rPr lang="en-US" b="1" dirty="0" err="1" smtClean="0"/>
              <a:t>Karthik</a:t>
            </a:r>
            <a:r>
              <a:rPr lang="en-US" b="1" dirty="0" smtClean="0"/>
              <a:t> Kumar”);</a:t>
            </a:r>
          </a:p>
          <a:p>
            <a:r>
              <a:rPr lang="en-US" b="1" dirty="0" smtClean="0"/>
              <a:t>if(</a:t>
            </a:r>
            <a:r>
              <a:rPr lang="en-US" b="1" dirty="0" err="1" smtClean="0"/>
              <a:t>indx</a:t>
            </a:r>
            <a:r>
              <a:rPr lang="en-US" b="1" dirty="0" smtClean="0"/>
              <a:t>==</a:t>
            </a:r>
            <a:r>
              <a:rPr lang="en-US" b="1" dirty="0" err="1" smtClean="0"/>
              <a:t>name.end</a:t>
            </a:r>
            <a:r>
              <a:rPr lang="en-US" b="1" dirty="0" smtClean="0"/>
              <a:t>())</a:t>
            </a:r>
          </a:p>
          <a:p>
            <a:r>
              <a:rPr lang="en-US" b="1" dirty="0" err="1" smtClean="0"/>
              <a:t>cout</a:t>
            </a:r>
            <a:r>
              <a:rPr lang="en-US" b="1" dirty="0" smtClean="0"/>
              <a:t>&lt;&lt;“Name Not Found”;</a:t>
            </a:r>
          </a:p>
          <a:p>
            <a:r>
              <a:rPr lang="en-US" b="1" dirty="0" smtClean="0"/>
              <a:t>else</a:t>
            </a:r>
          </a:p>
          <a:p>
            <a:r>
              <a:rPr lang="en-US" b="1" dirty="0" err="1" smtClean="0"/>
              <a:t>name.erase</a:t>
            </a:r>
            <a:r>
              <a:rPr lang="en-US" b="1" dirty="0" smtClean="0"/>
              <a:t>(</a:t>
            </a:r>
            <a:r>
              <a:rPr lang="en-US" b="1" dirty="0" err="1" smtClean="0"/>
              <a:t>indx</a:t>
            </a:r>
            <a:r>
              <a:rPr lang="en-US" b="1" dirty="0" smtClean="0"/>
              <a:t>);</a:t>
            </a:r>
          </a:p>
          <a:p>
            <a:r>
              <a:rPr lang="en-US" b="1" dirty="0" err="1" smtClean="0"/>
              <a:t>cout</a:t>
            </a:r>
            <a:r>
              <a:rPr lang="en-US" b="1" dirty="0" smtClean="0"/>
              <a:t>&lt;&lt;“\n contents of name list”;</a:t>
            </a:r>
          </a:p>
          <a:p>
            <a:r>
              <a:rPr lang="en-US" b="1" dirty="0" smtClean="0"/>
              <a:t>for(</a:t>
            </a:r>
            <a:r>
              <a:rPr lang="en-US" b="1" dirty="0" err="1" smtClean="0"/>
              <a:t>indx</a:t>
            </a:r>
            <a:r>
              <a:rPr lang="en-US" b="1" dirty="0" smtClean="0"/>
              <a:t>=</a:t>
            </a:r>
            <a:r>
              <a:rPr lang="en-US" b="1" dirty="0" err="1" smtClean="0"/>
              <a:t>name.begin</a:t>
            </a:r>
            <a:r>
              <a:rPr lang="en-US" b="1" dirty="0" smtClean="0"/>
              <a:t>(); </a:t>
            </a:r>
            <a:r>
              <a:rPr lang="en-US" b="1" dirty="0" err="1" smtClean="0"/>
              <a:t>indx</a:t>
            </a:r>
            <a:r>
              <a:rPr lang="en-US" b="1" dirty="0" smtClean="0"/>
              <a:t>!=</a:t>
            </a:r>
            <a:r>
              <a:rPr lang="en-US" b="1" dirty="0" err="1" smtClean="0"/>
              <a:t>name.end</a:t>
            </a:r>
            <a:r>
              <a:rPr lang="en-US" b="1" dirty="0" smtClean="0"/>
              <a:t>(); </a:t>
            </a:r>
            <a:r>
              <a:rPr lang="en-US" b="1" dirty="0" err="1" smtClean="0"/>
              <a:t>indx</a:t>
            </a:r>
            <a:r>
              <a:rPr lang="en-US" b="1" dirty="0" smtClean="0"/>
              <a:t>++){</a:t>
            </a:r>
          </a:p>
          <a:p>
            <a:r>
              <a:rPr lang="en-US" b="1" dirty="0" err="1" smtClean="0"/>
              <a:t>cout</a:t>
            </a:r>
            <a:r>
              <a:rPr lang="en-US" b="1" dirty="0" smtClean="0"/>
              <a:t>&lt;&lt;“\n “&lt;&lt;*</a:t>
            </a:r>
            <a:r>
              <a:rPr lang="en-US" b="1" dirty="0" err="1" smtClean="0"/>
              <a:t>indx</a:t>
            </a:r>
            <a:r>
              <a:rPr lang="en-US" b="1" dirty="0" smtClean="0"/>
              <a:t>&lt;&lt;</a:t>
            </a:r>
            <a:r>
              <a:rPr lang="en-US" b="1" dirty="0" err="1" smtClean="0"/>
              <a:t>endl</a:t>
            </a:r>
            <a:r>
              <a:rPr lang="en-US" b="1" dirty="0" smtClean="0"/>
              <a:t>;</a:t>
            </a:r>
          </a:p>
          <a:p>
            <a:r>
              <a:rPr lang="en-US" b="1" dirty="0" smtClean="0"/>
              <a:t>} }</a:t>
            </a:r>
          </a:p>
          <a:p>
            <a:r>
              <a:rPr lang="en-US" b="1" dirty="0" smtClean="0"/>
              <a:t>Result of </a:t>
            </a:r>
            <a:r>
              <a:rPr lang="en-US" b="1" dirty="0" smtClean="0"/>
              <a:t>Program</a:t>
            </a:r>
          </a:p>
          <a:p>
            <a:endParaRPr lang="en-US" b="1" dirty="0" smtClean="0"/>
          </a:p>
          <a:p>
            <a:r>
              <a:rPr lang="en-US" b="1" dirty="0" smtClean="0"/>
              <a:t>contents of name list</a:t>
            </a:r>
          </a:p>
          <a:p>
            <a:r>
              <a:rPr lang="en-US" b="1" dirty="0" err="1" smtClean="0"/>
              <a:t>Karthik</a:t>
            </a:r>
            <a:r>
              <a:rPr lang="en-US" b="1" dirty="0" smtClean="0"/>
              <a:t> Kumar</a:t>
            </a:r>
          </a:p>
          <a:p>
            <a:r>
              <a:rPr lang="en-US" b="1" dirty="0" err="1" smtClean="0"/>
              <a:t>Raghavan</a:t>
            </a:r>
            <a:r>
              <a:rPr lang="en-US" b="1" dirty="0" smtClean="0"/>
              <a:t> Kumar</a:t>
            </a:r>
          </a:p>
          <a:p>
            <a:r>
              <a:rPr lang="en-US" b="1" dirty="0" smtClean="0"/>
              <a:t>Raman Kumar</a:t>
            </a:r>
          </a:p>
          <a:p>
            <a:r>
              <a:rPr lang="en-US" b="1" dirty="0" smtClean="0"/>
              <a:t>contents of name list</a:t>
            </a:r>
          </a:p>
          <a:p>
            <a:r>
              <a:rPr lang="en-US" b="1" dirty="0" err="1" smtClean="0"/>
              <a:t>Raghavan</a:t>
            </a:r>
            <a:r>
              <a:rPr lang="en-US" b="1" dirty="0" smtClean="0"/>
              <a:t> Kumar</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686800" cy="6553200"/>
          </a:xfrm>
        </p:spPr>
        <p:txBody>
          <a:bodyPr>
            <a:noAutofit/>
          </a:bodyPr>
          <a:lstStyle/>
          <a:p>
            <a:r>
              <a:rPr lang="en-US" sz="1800" b="1" dirty="0" smtClean="0"/>
              <a:t>After we </a:t>
            </a:r>
            <a:r>
              <a:rPr lang="en-US" sz="1800" b="1" i="1" dirty="0" err="1" smtClean="0"/>
              <a:t>push_front</a:t>
            </a:r>
            <a:r>
              <a:rPr lang="en-US" sz="1800" b="1" i="1" dirty="0" smtClean="0"/>
              <a:t> 3</a:t>
            </a:r>
            <a:r>
              <a:rPr lang="en-US" sz="1800" b="1" dirty="0" smtClean="0"/>
              <a:t> strings to the list </a:t>
            </a:r>
            <a:r>
              <a:rPr lang="en-US" sz="1800" b="1" i="1" dirty="0" smtClean="0"/>
              <a:t>name</a:t>
            </a:r>
            <a:r>
              <a:rPr lang="en-US" sz="1800" b="1" dirty="0" smtClean="0"/>
              <a:t>, we sort it. </a:t>
            </a:r>
          </a:p>
          <a:p>
            <a:r>
              <a:rPr lang="en-US" sz="1800" b="1" dirty="0" err="1" smtClean="0"/>
              <a:t>name.sort</a:t>
            </a:r>
            <a:r>
              <a:rPr lang="en-US" sz="1800" b="1" dirty="0" smtClean="0"/>
              <a:t>();</a:t>
            </a:r>
          </a:p>
          <a:p>
            <a:r>
              <a:rPr lang="en-US" sz="1800" b="1" dirty="0" smtClean="0"/>
              <a:t>The next block adds a string “Kumar” to all the strings in the list. Thus we can append any string to the elements of a list. </a:t>
            </a:r>
          </a:p>
          <a:p>
            <a:r>
              <a:rPr lang="en-US" sz="1800" b="1" dirty="0" smtClean="0"/>
              <a:t>After we display the contents, we remove one name from the list using the remove function.</a:t>
            </a:r>
          </a:p>
          <a:p>
            <a:r>
              <a:rPr lang="en-US" sz="1800" b="1" dirty="0" smtClean="0"/>
              <a:t> We can arrange the elements in a reverse order. This is achieved as given below:</a:t>
            </a:r>
          </a:p>
          <a:p>
            <a:r>
              <a:rPr lang="en-US" sz="1800" b="1" dirty="0" err="1" smtClean="0"/>
              <a:t>name.reverse</a:t>
            </a:r>
            <a:r>
              <a:rPr lang="en-US" sz="1800" b="1" dirty="0" smtClean="0"/>
              <a:t>(); This will rearrange the elements in the list. </a:t>
            </a:r>
          </a:p>
          <a:p>
            <a:r>
              <a:rPr lang="en-US" sz="1800" b="1" dirty="0" smtClean="0"/>
              <a:t>In the next statement we use the find function. </a:t>
            </a:r>
          </a:p>
          <a:p>
            <a:r>
              <a:rPr lang="en-US" sz="1800" b="1" dirty="0" smtClean="0"/>
              <a:t>If string was found, we delete it using erase function associated with the </a:t>
            </a:r>
            <a:r>
              <a:rPr lang="en-US" sz="1800" b="1" dirty="0" err="1" smtClean="0"/>
              <a:t>iterator</a:t>
            </a:r>
            <a:r>
              <a:rPr lang="en-US" sz="1800" b="1" dirty="0" smtClean="0"/>
              <a:t>. </a:t>
            </a:r>
          </a:p>
          <a:p>
            <a:r>
              <a:rPr lang="en-US" sz="1800" b="1" dirty="0" smtClean="0"/>
              <a:t>Thus, we have seen two functions namely </a:t>
            </a:r>
            <a:r>
              <a:rPr lang="en-US" sz="1800" b="1" dirty="0" smtClean="0">
                <a:solidFill>
                  <a:srgbClr val="FF0000"/>
                </a:solidFill>
              </a:rPr>
              <a:t>remove</a:t>
            </a:r>
            <a:r>
              <a:rPr lang="en-US" sz="1800" b="1" dirty="0" smtClean="0"/>
              <a:t> and </a:t>
            </a:r>
            <a:r>
              <a:rPr lang="en-US" sz="1800" b="1" dirty="0" smtClean="0">
                <a:solidFill>
                  <a:srgbClr val="FF0000"/>
                </a:solidFill>
              </a:rPr>
              <a:t>erase</a:t>
            </a:r>
            <a:r>
              <a:rPr lang="en-US" sz="1800" b="1" i="1" dirty="0" smtClean="0"/>
              <a:t> </a:t>
            </a:r>
            <a:r>
              <a:rPr lang="en-US" sz="1800" b="1" dirty="0" smtClean="0"/>
              <a:t>in the example for deleting an element in a list. </a:t>
            </a:r>
          </a:p>
          <a:p>
            <a:r>
              <a:rPr lang="en-US" sz="1800" b="1" dirty="0" smtClean="0"/>
              <a:t>we can use </a:t>
            </a:r>
            <a:r>
              <a:rPr lang="en-US" sz="1800" b="1" i="1" dirty="0" err="1" smtClean="0"/>
              <a:t>pop_front</a:t>
            </a:r>
            <a:r>
              <a:rPr lang="en-US" sz="1800" b="1" dirty="0" smtClean="0"/>
              <a:t> and </a:t>
            </a:r>
            <a:r>
              <a:rPr lang="en-US" sz="1800" b="1" i="1" dirty="0" err="1" smtClean="0"/>
              <a:t>pop_back</a:t>
            </a:r>
            <a:r>
              <a:rPr lang="en-US" sz="1800" b="1" dirty="0" smtClean="0"/>
              <a:t> to delete elements from the front or the back. But we can use </a:t>
            </a:r>
            <a:r>
              <a:rPr lang="en-US" sz="1800" b="1" i="1" dirty="0" smtClean="0"/>
              <a:t>remove</a:t>
            </a:r>
            <a:r>
              <a:rPr lang="en-US" sz="1800" b="1" dirty="0" smtClean="0"/>
              <a:t> or </a:t>
            </a:r>
            <a:r>
              <a:rPr lang="en-US" sz="1800" b="1" i="1" dirty="0" smtClean="0"/>
              <a:t>erase</a:t>
            </a:r>
            <a:r>
              <a:rPr lang="en-US" sz="1800" b="1" dirty="0" smtClean="0"/>
              <a:t> to delete the elements </a:t>
            </a:r>
            <a:r>
              <a:rPr lang="en-US" sz="1800" b="1" dirty="0" smtClean="0"/>
              <a:t>pointed by </a:t>
            </a:r>
            <a:r>
              <a:rPr lang="en-US" sz="1800" b="1" dirty="0" err="1" smtClean="0"/>
              <a:t>iterator</a:t>
            </a:r>
            <a:r>
              <a:rPr lang="en-US" sz="1800" b="1" dirty="0" smtClean="0"/>
              <a:t> at </a:t>
            </a:r>
            <a:r>
              <a:rPr lang="en-US" sz="1800" b="1" dirty="0" smtClean="0"/>
              <a:t>random. </a:t>
            </a:r>
          </a:p>
          <a:p>
            <a:r>
              <a:rPr lang="en-US" sz="1800" b="1" dirty="0" smtClean="0"/>
              <a:t>Result of Program </a:t>
            </a:r>
          </a:p>
          <a:p>
            <a:r>
              <a:rPr lang="en-US" sz="1800" dirty="0" smtClean="0"/>
              <a:t>contents of name list</a:t>
            </a:r>
          </a:p>
          <a:p>
            <a:r>
              <a:rPr lang="en-US" sz="1800" dirty="0" err="1" smtClean="0"/>
              <a:t>Karthik</a:t>
            </a:r>
            <a:r>
              <a:rPr lang="en-US" sz="1800" dirty="0" smtClean="0"/>
              <a:t> Kumar</a:t>
            </a:r>
          </a:p>
          <a:p>
            <a:r>
              <a:rPr lang="en-US" sz="1800" dirty="0" err="1" smtClean="0"/>
              <a:t>Raghavan</a:t>
            </a:r>
            <a:r>
              <a:rPr lang="en-US" sz="1800" dirty="0" smtClean="0"/>
              <a:t> Kumar</a:t>
            </a:r>
          </a:p>
          <a:p>
            <a:r>
              <a:rPr lang="en-US" sz="1800" dirty="0" smtClean="0"/>
              <a:t>Raman Kumar</a:t>
            </a:r>
          </a:p>
          <a:p>
            <a:r>
              <a:rPr lang="en-US" sz="2000" dirty="0" smtClean="0"/>
              <a:t>contents of name list</a:t>
            </a:r>
          </a:p>
          <a:p>
            <a:r>
              <a:rPr lang="en-US" sz="2000" dirty="0" err="1" smtClean="0"/>
              <a:t>Raghavan</a:t>
            </a:r>
            <a:r>
              <a:rPr lang="en-US" sz="2000" dirty="0" smtClean="0"/>
              <a:t> Kumar</a:t>
            </a:r>
          </a:p>
          <a:p>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solidFill>
                  <a:srgbClr val="C00000"/>
                </a:solidFill>
              </a:rPr>
              <a:t>Additional </a:t>
            </a:r>
            <a:r>
              <a:rPr lang="en-US" b="1" dirty="0" err="1" smtClean="0">
                <a:solidFill>
                  <a:srgbClr val="C00000"/>
                </a:solidFill>
              </a:rPr>
              <a:t>Iterators</a:t>
            </a:r>
            <a:r>
              <a:rPr lang="en-US" b="1" dirty="0" smtClean="0"/>
              <a:t/>
            </a:r>
            <a:br>
              <a:rPr lang="en-US" b="1" dirty="0" smtClean="0"/>
            </a:br>
            <a:endParaRPr lang="en-US" dirty="0"/>
          </a:p>
        </p:txBody>
      </p:sp>
      <p:sp>
        <p:nvSpPr>
          <p:cNvPr id="3" name="Content Placeholder 2"/>
          <p:cNvSpPr>
            <a:spLocks noGrp="1"/>
          </p:cNvSpPr>
          <p:nvPr>
            <p:ph idx="1"/>
          </p:nvPr>
        </p:nvSpPr>
        <p:spPr>
          <a:xfrm>
            <a:off x="457200" y="609600"/>
            <a:ext cx="8229600" cy="5516563"/>
          </a:xfrm>
        </p:spPr>
        <p:txBody>
          <a:bodyPr/>
          <a:lstStyle/>
          <a:p>
            <a:r>
              <a:rPr lang="en-US" dirty="0" err="1" smtClean="0"/>
              <a:t>istream_iterator</a:t>
            </a:r>
            <a:r>
              <a:rPr lang="en-US" dirty="0" smtClean="0"/>
              <a:t> for reading from input stream</a:t>
            </a:r>
          </a:p>
          <a:p>
            <a:r>
              <a:rPr lang="en-US" dirty="0" err="1" smtClean="0"/>
              <a:t>ostream_iterator</a:t>
            </a:r>
            <a:r>
              <a:rPr lang="en-US" dirty="0" smtClean="0"/>
              <a:t> for writing to an output stream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err="1" smtClean="0">
                <a:solidFill>
                  <a:srgbClr val="C00000"/>
                </a:solidFill>
              </a:rPr>
              <a:t>Slist</a:t>
            </a:r>
            <a:endParaRPr lang="en-US" b="1" dirty="0">
              <a:solidFill>
                <a:srgbClr val="C00000"/>
              </a:solidFill>
            </a:endParaRPr>
          </a:p>
        </p:txBody>
      </p:sp>
      <p:sp>
        <p:nvSpPr>
          <p:cNvPr id="3" name="Content Placeholder 2"/>
          <p:cNvSpPr>
            <a:spLocks noGrp="1"/>
          </p:cNvSpPr>
          <p:nvPr>
            <p:ph idx="1"/>
          </p:nvPr>
        </p:nvSpPr>
        <p:spPr>
          <a:xfrm>
            <a:off x="457200" y="838200"/>
            <a:ext cx="8229600" cy="5287963"/>
          </a:xfrm>
        </p:spPr>
        <p:txBody>
          <a:bodyPr/>
          <a:lstStyle/>
          <a:p>
            <a:r>
              <a:rPr lang="en-US" dirty="0" smtClean="0"/>
              <a:t>Here each element is linked to the next element but not to the previous element.</a:t>
            </a:r>
            <a:r>
              <a:rPr lang="en-US" b="1" dirty="0" smtClean="0"/>
              <a:t> </a:t>
            </a:r>
            <a:r>
              <a:rPr lang="en-US" dirty="0" smtClean="0"/>
              <a:t>Hence this sequence supports forward traversing only.</a:t>
            </a:r>
            <a:r>
              <a:rPr lang="en-US" b="1" dirty="0" smtClean="0"/>
              <a:t> </a:t>
            </a:r>
          </a:p>
          <a:p>
            <a:r>
              <a:rPr lang="en-US" dirty="0" smtClean="0"/>
              <a:t>While in lists we can use bi-directional </a:t>
            </a:r>
            <a:r>
              <a:rPr lang="en-US" dirty="0" err="1" smtClean="0"/>
              <a:t>iterators</a:t>
            </a:r>
            <a:r>
              <a:rPr lang="en-US" dirty="0" smtClean="0"/>
              <a:t>, </a:t>
            </a:r>
            <a:r>
              <a:rPr lang="en-US" dirty="0" err="1" smtClean="0"/>
              <a:t>slist</a:t>
            </a:r>
            <a:r>
              <a:rPr lang="en-US" dirty="0" smtClean="0"/>
              <a:t> can use only a forward </a:t>
            </a:r>
            <a:r>
              <a:rPr lang="en-US" dirty="0" err="1" smtClean="0"/>
              <a:t>iterator</a:t>
            </a:r>
            <a:r>
              <a:rPr lang="en-US" dirty="0" smtClean="0"/>
              <a:t>.</a:t>
            </a:r>
            <a:endParaRPr lang="en-US" b="1" dirty="0" smtClean="0"/>
          </a:p>
          <a:p>
            <a:r>
              <a:rPr lang="en-US" dirty="0" smtClean="0"/>
              <a:t>The </a:t>
            </a:r>
            <a:r>
              <a:rPr lang="en-US" i="1" dirty="0" err="1" smtClean="0"/>
              <a:t>slist</a:t>
            </a:r>
            <a:r>
              <a:rPr lang="en-US" dirty="0" smtClean="0"/>
              <a:t> is less versatile than </a:t>
            </a:r>
            <a:r>
              <a:rPr lang="en-US" i="1" dirty="0" smtClean="0"/>
              <a:t>list</a:t>
            </a:r>
            <a:r>
              <a:rPr lang="en-US" dirty="0" smtClean="0"/>
              <a:t>. The </a:t>
            </a:r>
            <a:r>
              <a:rPr lang="en-US" dirty="0" smtClean="0"/>
              <a:t>STL functions </a:t>
            </a:r>
            <a:r>
              <a:rPr lang="en-US" dirty="0" smtClean="0"/>
              <a:t>and operators cannot be interchangeably used with </a:t>
            </a:r>
            <a:r>
              <a:rPr lang="en-US" i="1" dirty="0" smtClean="0"/>
              <a:t>list</a:t>
            </a:r>
            <a:r>
              <a:rPr lang="en-US" dirty="0" smtClean="0"/>
              <a:t> and </a:t>
            </a:r>
            <a:r>
              <a:rPr lang="en-US" i="1" dirty="0" err="1" smtClean="0"/>
              <a:t>slist</a:t>
            </a:r>
            <a:r>
              <a:rPr lang="en-US" dirty="0" smtClean="0"/>
              <a:t>.</a:t>
            </a:r>
            <a:r>
              <a:rPr lang="en-US" b="1"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cap="all" dirty="0" smtClean="0">
                <a:solidFill>
                  <a:srgbClr val="C00000"/>
                </a:solidFill>
              </a:rPr>
              <a:t>Function Objects</a:t>
            </a:r>
            <a:endParaRPr lang="en-US" b="1" cap="all" dirty="0">
              <a:solidFill>
                <a:srgbClr val="C00000"/>
              </a:solidFill>
            </a:endParaRPr>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r>
              <a:rPr lang="en-US" dirty="0" smtClean="0"/>
              <a:t>The function objects are also called </a:t>
            </a:r>
            <a:r>
              <a:rPr lang="en-US" i="1" dirty="0" err="1" smtClean="0"/>
              <a:t>Functor</a:t>
            </a:r>
            <a:r>
              <a:rPr lang="en-US" dirty="0" smtClean="0"/>
              <a:t>. </a:t>
            </a:r>
          </a:p>
          <a:p>
            <a:r>
              <a:rPr lang="en-US" dirty="0" smtClean="0"/>
              <a:t>It is an object that can be called like a function. </a:t>
            </a:r>
          </a:p>
          <a:p>
            <a:r>
              <a:rPr lang="en-US" dirty="0" smtClean="0"/>
              <a:t>Function object is an object of a class that defines </a:t>
            </a:r>
            <a:r>
              <a:rPr lang="en-US" i="1" dirty="0" smtClean="0"/>
              <a:t>operator()</a:t>
            </a:r>
            <a:r>
              <a:rPr lang="en-US" dirty="0" smtClean="0"/>
              <a:t>. There are three types of function objects. </a:t>
            </a:r>
          </a:p>
          <a:p>
            <a:pPr lvl="1"/>
            <a:r>
              <a:rPr lang="en-US" dirty="0" smtClean="0"/>
              <a:t>generator</a:t>
            </a:r>
          </a:p>
          <a:p>
            <a:pPr lvl="1"/>
            <a:r>
              <a:rPr lang="en-US" dirty="0" smtClean="0"/>
              <a:t>unary function</a:t>
            </a:r>
          </a:p>
          <a:p>
            <a:pPr lvl="1"/>
            <a:r>
              <a:rPr lang="en-US" dirty="0" smtClean="0"/>
              <a:t>binary function</a:t>
            </a:r>
          </a:p>
          <a:p>
            <a:r>
              <a:rPr lang="en-US" dirty="0" smtClean="0"/>
              <a:t>The function objects are used to customize or tailor the standard algorithms.</a:t>
            </a:r>
            <a:r>
              <a:rPr lang="en-US" b="1" dirty="0" smtClean="0"/>
              <a:t> </a:t>
            </a:r>
          </a:p>
          <a:p>
            <a:r>
              <a:rPr lang="en-US" dirty="0" smtClean="0"/>
              <a:t>Including </a:t>
            </a:r>
            <a:r>
              <a:rPr lang="en-US" i="1" dirty="0" smtClean="0"/>
              <a:t>&lt;functional&gt;</a:t>
            </a:r>
            <a:r>
              <a:rPr lang="en-US" dirty="0" smtClean="0"/>
              <a:t> header file can use the standard function objects.</a:t>
            </a:r>
            <a:r>
              <a:rPr lang="en-US" b="1" dirty="0" smtClean="0"/>
              <a:t> </a:t>
            </a:r>
          </a:p>
          <a:p>
            <a:r>
              <a:rPr lang="en-US" dirty="0" smtClean="0"/>
              <a:t>The standard library provides the following template classes to enable writing function objects:</a:t>
            </a:r>
          </a:p>
          <a:p>
            <a:r>
              <a:rPr lang="en-US" dirty="0" err="1" smtClean="0"/>
              <a:t>unary_function</a:t>
            </a:r>
            <a:endParaRPr lang="en-US" dirty="0" smtClean="0"/>
          </a:p>
          <a:p>
            <a:r>
              <a:rPr lang="en-US" dirty="0" err="1" smtClean="0"/>
              <a:t>binary_function</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b="1" dirty="0" smtClean="0"/>
              <a:t>Predicates</a:t>
            </a:r>
          </a:p>
          <a:p>
            <a:r>
              <a:rPr lang="en-US" dirty="0" smtClean="0"/>
              <a:t>A predicate is a function object with </a:t>
            </a:r>
            <a:r>
              <a:rPr lang="en-US" i="1" dirty="0" err="1" smtClean="0"/>
              <a:t>bool</a:t>
            </a:r>
            <a:r>
              <a:rPr lang="en-US" dirty="0" smtClean="0"/>
              <a:t> as the return data type.</a:t>
            </a:r>
            <a:r>
              <a:rPr lang="en-US" b="1" dirty="0" smtClean="0"/>
              <a:t> </a:t>
            </a:r>
            <a:r>
              <a:rPr lang="en-US" dirty="0" smtClean="0"/>
              <a:t>Some examples of predicates are:</a:t>
            </a:r>
          </a:p>
          <a:p>
            <a:r>
              <a:rPr lang="en-US" dirty="0" smtClean="0"/>
              <a:t>	</a:t>
            </a:r>
            <a:r>
              <a:rPr lang="en-US" dirty="0" err="1" smtClean="0"/>
              <a:t>equal_to</a:t>
            </a:r>
            <a:r>
              <a:rPr lang="en-US" dirty="0" smtClean="0"/>
              <a:t> = =</a:t>
            </a:r>
          </a:p>
          <a:p>
            <a:r>
              <a:rPr lang="en-US" dirty="0" smtClean="0"/>
              <a:t>	</a:t>
            </a:r>
            <a:r>
              <a:rPr lang="en-US" dirty="0" err="1" smtClean="0"/>
              <a:t>greater_equal</a:t>
            </a:r>
            <a:r>
              <a:rPr lang="en-US" dirty="0" smtClean="0"/>
              <a:t> &gt;=</a:t>
            </a:r>
          </a:p>
          <a:p>
            <a:r>
              <a:rPr lang="en-US" dirty="0" smtClean="0"/>
              <a:t>A function object that returns a </a:t>
            </a:r>
            <a:r>
              <a:rPr lang="en-US" dirty="0" err="1" smtClean="0"/>
              <a:t>boolean</a:t>
            </a:r>
            <a:r>
              <a:rPr lang="en-US" dirty="0" smtClean="0"/>
              <a:t> is a special case.</a:t>
            </a:r>
          </a:p>
          <a:p>
            <a:r>
              <a:rPr lang="en-US" b="1" dirty="0" smtClean="0"/>
              <a:t> </a:t>
            </a:r>
            <a:r>
              <a:rPr lang="en-US" dirty="0" smtClean="0"/>
              <a:t>A unary function with return data type </a:t>
            </a:r>
            <a:r>
              <a:rPr lang="en-US" dirty="0" err="1" smtClean="0"/>
              <a:t>boolean</a:t>
            </a:r>
            <a:r>
              <a:rPr lang="en-US" dirty="0" smtClean="0"/>
              <a:t> is called a predicate.</a:t>
            </a:r>
          </a:p>
          <a:p>
            <a:r>
              <a:rPr lang="en-US" b="1" dirty="0" smtClean="0"/>
              <a:t> </a:t>
            </a:r>
            <a:r>
              <a:rPr lang="en-US" dirty="0" smtClean="0"/>
              <a:t>A binary function with return data type Boolean is called binary predicate.</a:t>
            </a:r>
            <a:r>
              <a:rPr lang="en-US" b="1" dirty="0" smtClean="0"/>
              <a:t> </a:t>
            </a:r>
            <a:endParaRPr lang="en-US" dirty="0" smtClean="0"/>
          </a:p>
          <a:p>
            <a:r>
              <a:rPr lang="en-US" b="1" dirty="0" smtClean="0"/>
              <a:t>Arithmetic Function Objects</a:t>
            </a:r>
          </a:p>
          <a:p>
            <a:r>
              <a:rPr lang="en-US" dirty="0" smtClean="0"/>
              <a:t>The library provides a number of objects for arithmetic operations such as addition, subtraction, multiplication, division, etc.</a:t>
            </a:r>
            <a:r>
              <a:rPr lang="en-US" b="1" dirty="0" smtClean="0"/>
              <a:t> </a:t>
            </a:r>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solidFill>
                  <a:srgbClr val="C00000"/>
                </a:solidFill>
              </a:rPr>
              <a:t>To demonstrate function objects</a:t>
            </a: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err="1" smtClean="0"/>
              <a:t>int</a:t>
            </a:r>
            <a:r>
              <a:rPr lang="en-US" dirty="0" smtClean="0"/>
              <a:t> main(){</a:t>
            </a:r>
          </a:p>
          <a:p>
            <a:r>
              <a:rPr lang="en-US" dirty="0" smtClean="0"/>
              <a:t>	vector&lt;</a:t>
            </a:r>
            <a:r>
              <a:rPr lang="en-US" dirty="0" err="1" smtClean="0"/>
              <a:t>int</a:t>
            </a:r>
            <a:r>
              <a:rPr lang="en-US" dirty="0" smtClean="0"/>
              <a:t>&gt; </a:t>
            </a:r>
            <a:r>
              <a:rPr lang="en-US" dirty="0" err="1" smtClean="0"/>
              <a:t>vec</a:t>
            </a:r>
            <a:r>
              <a:rPr lang="en-US" dirty="0" smtClean="0"/>
              <a:t>(10);</a:t>
            </a:r>
          </a:p>
          <a:p>
            <a:r>
              <a:rPr lang="en-US" dirty="0" smtClean="0"/>
              <a:t>	generate(</a:t>
            </a:r>
            <a:r>
              <a:rPr lang="en-US" dirty="0" err="1" smtClean="0"/>
              <a:t>vec.begin</a:t>
            </a:r>
            <a:r>
              <a:rPr lang="en-US" dirty="0" smtClean="0"/>
              <a:t>(), </a:t>
            </a:r>
            <a:r>
              <a:rPr lang="en-US" dirty="0" err="1" smtClean="0"/>
              <a:t>vec.end</a:t>
            </a:r>
            <a:r>
              <a:rPr lang="en-US" dirty="0" smtClean="0"/>
              <a:t>(),rand);</a:t>
            </a:r>
          </a:p>
          <a:p>
            <a:r>
              <a:rPr lang="en-US" dirty="0" smtClean="0"/>
              <a:t>	</a:t>
            </a:r>
            <a:r>
              <a:rPr lang="en-US" dirty="0" err="1" smtClean="0"/>
              <a:t>int</a:t>
            </a:r>
            <a:r>
              <a:rPr lang="en-US" dirty="0" smtClean="0"/>
              <a:t> </a:t>
            </a:r>
            <a:r>
              <a:rPr lang="en-US" dirty="0" err="1" smtClean="0"/>
              <a:t>i</a:t>
            </a:r>
            <a:r>
              <a:rPr lang="en-US" dirty="0" smtClean="0"/>
              <a:t>;</a:t>
            </a:r>
          </a:p>
          <a:p>
            <a:r>
              <a:rPr lang="en-US" dirty="0" smtClean="0"/>
              <a:t>	for(</a:t>
            </a:r>
            <a:r>
              <a:rPr lang="en-US" dirty="0" err="1" smtClean="0"/>
              <a:t>i</a:t>
            </a:r>
            <a:r>
              <a:rPr lang="en-US" dirty="0" smtClean="0"/>
              <a:t>=0; </a:t>
            </a:r>
            <a:r>
              <a:rPr lang="en-US" dirty="0" err="1" smtClean="0"/>
              <a:t>i</a:t>
            </a:r>
            <a:r>
              <a:rPr lang="en-US" dirty="0" smtClean="0"/>
              <a:t>&lt;10; </a:t>
            </a:r>
            <a:r>
              <a:rPr lang="en-US" dirty="0" err="1" smtClean="0"/>
              <a:t>i</a:t>
            </a:r>
            <a:r>
              <a:rPr lang="en-US" dirty="0" smtClean="0"/>
              <a:t>++){</a:t>
            </a:r>
          </a:p>
          <a:p>
            <a:r>
              <a:rPr lang="en-US" dirty="0" smtClean="0"/>
              <a:t>		</a:t>
            </a:r>
            <a:r>
              <a:rPr lang="en-US" dirty="0" err="1" smtClean="0"/>
              <a:t>cout</a:t>
            </a:r>
            <a:r>
              <a:rPr lang="en-US" dirty="0" smtClean="0"/>
              <a:t>&lt;&lt;</a:t>
            </a:r>
            <a:r>
              <a:rPr lang="en-US" dirty="0" err="1" smtClean="0"/>
              <a:t>vec</a:t>
            </a:r>
            <a:r>
              <a:rPr lang="en-US" dirty="0" smtClean="0"/>
              <a:t>[</a:t>
            </a:r>
            <a:r>
              <a:rPr lang="en-US" dirty="0" err="1" smtClean="0"/>
              <a:t>i</a:t>
            </a:r>
            <a:r>
              <a:rPr lang="en-US" dirty="0" smtClean="0"/>
              <a:t>]&lt;&lt;</a:t>
            </a:r>
            <a:r>
              <a:rPr lang="en-US" dirty="0" err="1" smtClean="0"/>
              <a:t>endl</a:t>
            </a:r>
            <a:r>
              <a:rPr lang="en-US" dirty="0" smtClean="0"/>
              <a:t>;</a:t>
            </a:r>
          </a:p>
          <a:p>
            <a:r>
              <a:rPr lang="en-US" dirty="0" smtClean="0"/>
              <a:t>	} }</a:t>
            </a:r>
          </a:p>
          <a:p>
            <a:r>
              <a:rPr lang="en-US" dirty="0" smtClean="0"/>
              <a:t>program generates 10 random numbers.</a:t>
            </a:r>
            <a:r>
              <a:rPr lang="en-US" b="1" dirty="0" smtClean="0"/>
              <a:t> </a:t>
            </a:r>
          </a:p>
          <a:p>
            <a:r>
              <a:rPr lang="en-US" dirty="0" smtClean="0"/>
              <a:t>The generator function object generate() is called without any arguments as shown in the program</a:t>
            </a:r>
          </a:p>
          <a:p>
            <a:pPr>
              <a:buNone/>
            </a:pPr>
            <a:r>
              <a:rPr lang="en-US" dirty="0" smtClean="0"/>
              <a: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C00000"/>
                </a:solidFill>
              </a:rPr>
              <a:t>Function object Example</a:t>
            </a:r>
            <a:endParaRPr lang="en-US" b="1" dirty="0">
              <a:solidFill>
                <a:srgbClr val="C00000"/>
              </a:solidFill>
            </a:endParaRPr>
          </a:p>
        </p:txBody>
      </p:sp>
      <p:sp>
        <p:nvSpPr>
          <p:cNvPr id="3" name="Content Placeholder 2"/>
          <p:cNvSpPr>
            <a:spLocks noGrp="1"/>
          </p:cNvSpPr>
          <p:nvPr>
            <p:ph idx="1"/>
          </p:nvPr>
        </p:nvSpPr>
        <p:spPr>
          <a:xfrm>
            <a:off x="304800" y="914400"/>
            <a:ext cx="8229600" cy="5287963"/>
          </a:xfrm>
        </p:spPr>
        <p:txBody>
          <a:bodyPr>
            <a:normAutofit fontScale="62500" lnSpcReduction="20000"/>
          </a:bodyPr>
          <a:lstStyle/>
          <a:p>
            <a:r>
              <a:rPr lang="en-US" dirty="0" smtClean="0"/>
              <a:t>.</a:t>
            </a:r>
            <a:r>
              <a:rPr lang="en-US" b="1" dirty="0" smtClean="0"/>
              <a:t> class </a:t>
            </a:r>
            <a:r>
              <a:rPr lang="en-US" b="1" dirty="0" err="1" smtClean="0"/>
              <a:t>Mul</a:t>
            </a:r>
            <a:r>
              <a:rPr lang="en-US" b="1" dirty="0" smtClean="0"/>
              <a:t>: public </a:t>
            </a:r>
            <a:r>
              <a:rPr lang="en-US" b="1" dirty="0" err="1" smtClean="0"/>
              <a:t>unary_function</a:t>
            </a:r>
            <a:r>
              <a:rPr lang="en-US" b="1" dirty="0" smtClean="0"/>
              <a:t>&lt;</a:t>
            </a:r>
            <a:r>
              <a:rPr lang="en-US" b="1" dirty="0" err="1" smtClean="0"/>
              <a:t>int</a:t>
            </a:r>
            <a:r>
              <a:rPr lang="en-US" b="1" dirty="0" smtClean="0"/>
              <a:t>, void&gt; {</a:t>
            </a:r>
          </a:p>
          <a:p>
            <a:r>
              <a:rPr lang="en-US" b="1" dirty="0" smtClean="0"/>
              <a:t>	public:</a:t>
            </a:r>
          </a:p>
          <a:p>
            <a:r>
              <a:rPr lang="en-US" b="1" dirty="0" smtClean="0"/>
              <a:t>	</a:t>
            </a:r>
            <a:r>
              <a:rPr lang="en-US" b="1" dirty="0" err="1" smtClean="0"/>
              <a:t>int</a:t>
            </a:r>
            <a:r>
              <a:rPr lang="en-US" b="1" dirty="0" smtClean="0"/>
              <a:t> product;</a:t>
            </a:r>
          </a:p>
          <a:p>
            <a:r>
              <a:rPr lang="en-US" b="1" dirty="0" smtClean="0"/>
              <a:t>	</a:t>
            </a:r>
            <a:r>
              <a:rPr lang="en-US" b="1" dirty="0" err="1" smtClean="0"/>
              <a:t>Mul</a:t>
            </a:r>
            <a:r>
              <a:rPr lang="en-US" b="1" dirty="0" smtClean="0"/>
              <a:t>(){</a:t>
            </a:r>
          </a:p>
          <a:p>
            <a:r>
              <a:rPr lang="en-US" b="1" dirty="0" smtClean="0"/>
              <a:t>		product=1;}</a:t>
            </a:r>
          </a:p>
          <a:p>
            <a:r>
              <a:rPr lang="en-US" b="1" dirty="0" smtClean="0"/>
              <a:t>		void operator()(</a:t>
            </a:r>
            <a:r>
              <a:rPr lang="en-US" b="1" dirty="0" err="1" smtClean="0"/>
              <a:t>int</a:t>
            </a:r>
            <a:r>
              <a:rPr lang="en-US" b="1" dirty="0" smtClean="0"/>
              <a:t> x){product*=x;}</a:t>
            </a:r>
          </a:p>
          <a:p>
            <a:r>
              <a:rPr lang="en-US" b="1" dirty="0" smtClean="0"/>
              <a:t>};</a:t>
            </a:r>
          </a:p>
          <a:p>
            <a:r>
              <a:rPr lang="en-US" b="1" dirty="0" err="1" smtClean="0"/>
              <a:t>int</a:t>
            </a:r>
            <a:r>
              <a:rPr lang="en-US" b="1" dirty="0" smtClean="0"/>
              <a:t> main(){</a:t>
            </a:r>
          </a:p>
          <a:p>
            <a:r>
              <a:rPr lang="en-US" b="1" dirty="0" smtClean="0"/>
              <a:t>	vector&lt;</a:t>
            </a:r>
            <a:r>
              <a:rPr lang="en-US" b="1" dirty="0" err="1" smtClean="0"/>
              <a:t>int</a:t>
            </a:r>
            <a:r>
              <a:rPr lang="en-US" b="1" dirty="0" smtClean="0"/>
              <a:t>&gt; </a:t>
            </a:r>
            <a:r>
              <a:rPr lang="en-US" b="1" dirty="0" err="1" smtClean="0"/>
              <a:t>vec</a:t>
            </a:r>
            <a:r>
              <a:rPr lang="en-US" b="1" dirty="0" smtClean="0"/>
              <a:t>;</a:t>
            </a:r>
          </a:p>
          <a:p>
            <a:r>
              <a:rPr lang="en-US" b="1" dirty="0" smtClean="0"/>
              <a:t>	</a:t>
            </a:r>
            <a:r>
              <a:rPr lang="en-US" b="1" dirty="0" err="1" smtClean="0"/>
              <a:t>int</a:t>
            </a:r>
            <a:r>
              <a:rPr lang="en-US" b="1" dirty="0" smtClean="0"/>
              <a:t> </a:t>
            </a:r>
            <a:r>
              <a:rPr lang="en-US" b="1" dirty="0" err="1" smtClean="0"/>
              <a:t>i</a:t>
            </a:r>
            <a:r>
              <a:rPr lang="en-US" b="1" dirty="0" smtClean="0"/>
              <a:t>;</a:t>
            </a:r>
          </a:p>
          <a:p>
            <a:r>
              <a:rPr lang="en-US" b="1" dirty="0" smtClean="0"/>
              <a:t>	for(</a:t>
            </a:r>
            <a:r>
              <a:rPr lang="en-US" b="1" dirty="0" err="1" smtClean="0"/>
              <a:t>i</a:t>
            </a:r>
            <a:r>
              <a:rPr lang="en-US" b="1" dirty="0" smtClean="0"/>
              <a:t>=0; </a:t>
            </a:r>
            <a:r>
              <a:rPr lang="en-US" b="1" dirty="0" err="1" smtClean="0"/>
              <a:t>i</a:t>
            </a:r>
            <a:r>
              <a:rPr lang="en-US" b="1" dirty="0" smtClean="0"/>
              <a:t>&lt;10; </a:t>
            </a:r>
            <a:r>
              <a:rPr lang="en-US" b="1" dirty="0" err="1" smtClean="0"/>
              <a:t>i</a:t>
            </a:r>
            <a:r>
              <a:rPr lang="en-US" b="1" dirty="0" smtClean="0"/>
              <a:t>++){</a:t>
            </a:r>
          </a:p>
          <a:p>
            <a:r>
              <a:rPr lang="en-US" b="1" dirty="0" smtClean="0"/>
              <a:t>		</a:t>
            </a:r>
            <a:r>
              <a:rPr lang="en-US" b="1" dirty="0" err="1" smtClean="0"/>
              <a:t>vec.push_back</a:t>
            </a:r>
            <a:r>
              <a:rPr lang="en-US" b="1" dirty="0" smtClean="0"/>
              <a:t>(i+1);</a:t>
            </a:r>
          </a:p>
          <a:p>
            <a:r>
              <a:rPr lang="en-US" b="1" dirty="0" smtClean="0"/>
              <a:t>	}</a:t>
            </a:r>
          </a:p>
          <a:p>
            <a:r>
              <a:rPr lang="en-US" b="1" dirty="0" smtClean="0"/>
              <a:t>	</a:t>
            </a:r>
            <a:r>
              <a:rPr lang="en-US" b="1" dirty="0" err="1" smtClean="0"/>
              <a:t>Mul</a:t>
            </a:r>
            <a:r>
              <a:rPr lang="en-US" b="1" dirty="0" smtClean="0"/>
              <a:t> fact=</a:t>
            </a:r>
            <a:r>
              <a:rPr lang="en-US" b="1" dirty="0" err="1" smtClean="0"/>
              <a:t>for_each</a:t>
            </a:r>
            <a:r>
              <a:rPr lang="en-US" b="1" dirty="0" smtClean="0"/>
              <a:t>(</a:t>
            </a:r>
            <a:r>
              <a:rPr lang="en-US" b="1" dirty="0" err="1" smtClean="0"/>
              <a:t>vec.begin</a:t>
            </a:r>
            <a:r>
              <a:rPr lang="en-US" b="1" dirty="0" smtClean="0"/>
              <a:t>(), </a:t>
            </a:r>
            <a:r>
              <a:rPr lang="en-US" b="1" dirty="0" err="1" smtClean="0"/>
              <a:t>vec.end</a:t>
            </a:r>
            <a:r>
              <a:rPr lang="en-US" b="1" dirty="0" smtClean="0"/>
              <a:t>(), </a:t>
            </a:r>
            <a:r>
              <a:rPr lang="en-US" b="1" dirty="0" err="1" smtClean="0"/>
              <a:t>Mul</a:t>
            </a:r>
            <a:r>
              <a:rPr lang="en-US" b="1" dirty="0" smtClean="0"/>
              <a:t>());</a:t>
            </a:r>
          </a:p>
          <a:p>
            <a:r>
              <a:rPr lang="en-US" b="1" dirty="0" smtClean="0"/>
              <a:t>	</a:t>
            </a:r>
            <a:r>
              <a:rPr lang="en-US" b="1" dirty="0" err="1" smtClean="0"/>
              <a:t>cout</a:t>
            </a:r>
            <a:r>
              <a:rPr lang="en-US" b="1" dirty="0" smtClean="0"/>
              <a:t>&lt;&lt;“product of 10 natural numbers=”&lt;&lt;</a:t>
            </a:r>
            <a:r>
              <a:rPr lang="en-US" b="1" dirty="0" err="1" smtClean="0"/>
              <a:t>fact.product</a:t>
            </a:r>
            <a:r>
              <a:rPr lang="en-US" b="1" dirty="0" smtClean="0"/>
              <a:t>&lt;&lt;</a:t>
            </a:r>
            <a:r>
              <a:rPr lang="en-US" b="1" dirty="0" err="1" smtClean="0"/>
              <a:t>endl</a:t>
            </a:r>
            <a:r>
              <a:rPr lang="en-US" b="1" dirty="0" smtClean="0"/>
              <a:t>;</a:t>
            </a:r>
          </a:p>
          <a:p>
            <a:r>
              <a:rPr lang="en-US" b="1" dirty="0" smtClean="0"/>
              <a:t>}</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smtClean="0">
                <a:solidFill>
                  <a:srgbClr val="FF0000"/>
                </a:solidFill>
              </a:rPr>
              <a:t>List Operations</a:t>
            </a:r>
            <a:endParaRPr lang="en-US" b="1" dirty="0">
              <a:solidFill>
                <a:srgbClr val="FF0000"/>
              </a:solidFill>
            </a:endParaRPr>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pPr lvl="0"/>
            <a:r>
              <a:rPr lang="en-US" dirty="0" smtClean="0"/>
              <a:t>It is a sequence</a:t>
            </a:r>
          </a:p>
          <a:p>
            <a:pPr lvl="0"/>
            <a:r>
              <a:rPr lang="en-US" dirty="0" smtClean="0"/>
              <a:t>Supports forward and backward traversal through the elements</a:t>
            </a:r>
          </a:p>
          <a:p>
            <a:r>
              <a:rPr lang="en-US" dirty="0" smtClean="0"/>
              <a:t>list &lt;data type&gt; listName;</a:t>
            </a:r>
          </a:p>
          <a:p>
            <a:r>
              <a:rPr lang="en-US" dirty="0" smtClean="0"/>
              <a:t>list &lt;double&gt; listA;</a:t>
            </a:r>
          </a:p>
          <a:p>
            <a:r>
              <a:rPr lang="en-US" dirty="0" smtClean="0"/>
              <a:t> listA.push_back (10.5);</a:t>
            </a:r>
          </a:p>
          <a:p>
            <a:r>
              <a:rPr lang="en-US" dirty="0" smtClean="0"/>
              <a:t> listA.push_back (bvar);</a:t>
            </a:r>
          </a:p>
          <a:p>
            <a:r>
              <a:rPr lang="en-US" dirty="0" err="1" smtClean="0"/>
              <a:t>listA.push_front</a:t>
            </a:r>
            <a:r>
              <a:rPr lang="en-US" dirty="0" smtClean="0"/>
              <a:t>(15);</a:t>
            </a:r>
          </a:p>
          <a:p>
            <a:r>
              <a:rPr lang="en-US" dirty="0" smtClean="0"/>
              <a:t>front()</a:t>
            </a:r>
          </a:p>
          <a:p>
            <a:r>
              <a:rPr lang="en-US" dirty="0" smtClean="0"/>
              <a:t>back()</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Autofit/>
          </a:bodyPr>
          <a:lstStyle/>
          <a:p>
            <a:r>
              <a:rPr lang="en-US" sz="1800" b="1" dirty="0" smtClean="0"/>
              <a:t>We have declared a class </a:t>
            </a:r>
            <a:r>
              <a:rPr lang="en-US" sz="1800" b="1" i="1" dirty="0" err="1" smtClean="0"/>
              <a:t>Mul</a:t>
            </a:r>
            <a:r>
              <a:rPr lang="en-US" sz="1800" b="1" dirty="0" smtClean="0"/>
              <a:t>, which uses a unary function object. </a:t>
            </a:r>
          </a:p>
          <a:p>
            <a:r>
              <a:rPr lang="en-US" sz="1800" b="1" dirty="0" smtClean="0"/>
              <a:t>		class </a:t>
            </a:r>
            <a:r>
              <a:rPr lang="en-US" sz="1800" b="1" dirty="0" err="1" smtClean="0"/>
              <a:t>Mul</a:t>
            </a:r>
            <a:r>
              <a:rPr lang="en-US" sz="1800" b="1" dirty="0" smtClean="0"/>
              <a:t>: public </a:t>
            </a:r>
            <a:r>
              <a:rPr lang="en-US" sz="1800" b="1" dirty="0" err="1" smtClean="0"/>
              <a:t>unary_function</a:t>
            </a:r>
            <a:r>
              <a:rPr lang="en-US" sz="1800" b="1" dirty="0" smtClean="0"/>
              <a:t>&lt;</a:t>
            </a:r>
            <a:r>
              <a:rPr lang="en-US" sz="1800" b="1" dirty="0" err="1" smtClean="0"/>
              <a:t>int</a:t>
            </a:r>
            <a:r>
              <a:rPr lang="en-US" sz="1800" b="1" dirty="0" smtClean="0"/>
              <a:t>, void&gt; { </a:t>
            </a:r>
          </a:p>
          <a:p>
            <a:r>
              <a:rPr lang="en-US" sz="1800" b="1" dirty="0" smtClean="0"/>
              <a:t>In this example, the function object is a user-defined class </a:t>
            </a:r>
            <a:r>
              <a:rPr lang="en-US" sz="1800" b="1" i="1" dirty="0" err="1" smtClean="0"/>
              <a:t>Mul</a:t>
            </a:r>
            <a:r>
              <a:rPr lang="en-US" sz="1800" b="1" dirty="0" smtClean="0"/>
              <a:t>. This user-defined class calls </a:t>
            </a:r>
            <a:r>
              <a:rPr lang="en-US" sz="1800" b="1" i="1" dirty="0" smtClean="0"/>
              <a:t>operator</a:t>
            </a:r>
            <a:r>
              <a:rPr lang="en-US" sz="1800" b="1" dirty="0" smtClean="0"/>
              <a:t>() of the unary function. </a:t>
            </a:r>
          </a:p>
          <a:p>
            <a:r>
              <a:rPr lang="en-US" sz="1800" b="1" dirty="0" smtClean="0"/>
              <a:t>In the main function, we declare an object </a:t>
            </a:r>
            <a:r>
              <a:rPr lang="en-US" sz="1800" b="1" i="1" dirty="0" err="1" smtClean="0"/>
              <a:t>vec</a:t>
            </a:r>
            <a:r>
              <a:rPr lang="en-US" sz="1800" b="1" dirty="0" smtClean="0"/>
              <a:t> of type vector. Then we </a:t>
            </a:r>
            <a:r>
              <a:rPr lang="en-US" sz="1800" b="1" i="1" dirty="0" err="1" smtClean="0"/>
              <a:t>push_back</a:t>
            </a:r>
            <a:r>
              <a:rPr lang="en-US" sz="1800" b="1" dirty="0" smtClean="0"/>
              <a:t> integers 1 to 10 in the vector. Now, we call user-defined function object </a:t>
            </a:r>
            <a:r>
              <a:rPr lang="en-US" sz="1800" b="1" i="1" dirty="0" err="1" smtClean="0"/>
              <a:t>Mul</a:t>
            </a:r>
            <a:r>
              <a:rPr lang="en-US" sz="1800" b="1" dirty="0" smtClean="0"/>
              <a:t>:</a:t>
            </a:r>
          </a:p>
          <a:p>
            <a:r>
              <a:rPr lang="en-US" sz="1800" b="1" dirty="0" smtClean="0"/>
              <a:t>	</a:t>
            </a:r>
            <a:r>
              <a:rPr lang="en-US" sz="1800" b="1" dirty="0" err="1" smtClean="0"/>
              <a:t>Mul</a:t>
            </a:r>
            <a:r>
              <a:rPr lang="en-US" sz="1800" b="1" dirty="0" smtClean="0"/>
              <a:t> fact=</a:t>
            </a:r>
            <a:r>
              <a:rPr lang="en-US" sz="1800" b="1" dirty="0" err="1" smtClean="0"/>
              <a:t>for_each</a:t>
            </a:r>
            <a:r>
              <a:rPr lang="en-US" sz="1800" b="1" dirty="0" smtClean="0"/>
              <a:t>(</a:t>
            </a:r>
            <a:r>
              <a:rPr lang="en-US" sz="1800" b="1" dirty="0" err="1" smtClean="0"/>
              <a:t>vec.begin</a:t>
            </a:r>
            <a:r>
              <a:rPr lang="en-US" sz="1800" b="1" dirty="0" smtClean="0"/>
              <a:t>(), </a:t>
            </a:r>
            <a:r>
              <a:rPr lang="en-US" sz="1800" b="1" dirty="0" err="1" smtClean="0"/>
              <a:t>vec.end</a:t>
            </a:r>
            <a:r>
              <a:rPr lang="en-US" sz="1800" b="1" dirty="0" smtClean="0"/>
              <a:t>(), </a:t>
            </a:r>
            <a:r>
              <a:rPr lang="en-US" sz="1800" b="1" dirty="0" err="1" smtClean="0"/>
              <a:t>Mul</a:t>
            </a:r>
            <a:r>
              <a:rPr lang="en-US" sz="1800" b="1" dirty="0" smtClean="0"/>
              <a:t>());</a:t>
            </a:r>
          </a:p>
          <a:p>
            <a:r>
              <a:rPr lang="en-US" sz="1800" b="1" dirty="0" smtClean="0"/>
              <a:t>The effect of the above statement is that the </a:t>
            </a:r>
            <a:r>
              <a:rPr lang="en-US" sz="1800" b="1" i="1" dirty="0" smtClean="0"/>
              <a:t>operator</a:t>
            </a:r>
            <a:r>
              <a:rPr lang="en-US" sz="1800" b="1" dirty="0" smtClean="0"/>
              <a:t>() will be called as many times as there are elements in the </a:t>
            </a:r>
            <a:r>
              <a:rPr lang="en-US" sz="1800" b="1" i="1" dirty="0" err="1" smtClean="0"/>
              <a:t>vec</a:t>
            </a:r>
            <a:r>
              <a:rPr lang="en-US" sz="1800" b="1" dirty="0" smtClean="0"/>
              <a:t>, in this case 10 times. </a:t>
            </a:r>
          </a:p>
          <a:p>
            <a:r>
              <a:rPr lang="en-US" sz="1800" b="1" dirty="0" smtClean="0"/>
              <a:t>Each time it will pass an element of the vector. First time, the first element at the beginning will be sent. Next, the second and so on, till the last element. In the </a:t>
            </a:r>
            <a:r>
              <a:rPr lang="en-US" sz="1800" b="1" i="1" dirty="0" smtClean="0"/>
              <a:t>operator</a:t>
            </a:r>
            <a:r>
              <a:rPr lang="en-US" sz="1800" b="1" dirty="0" smtClean="0"/>
              <a:t>(), we are multiplying each time as below:</a:t>
            </a:r>
          </a:p>
          <a:p>
            <a:r>
              <a:rPr lang="en-US" sz="1800" b="1" dirty="0" smtClean="0"/>
              <a:t>	product*=x</a:t>
            </a:r>
          </a:p>
          <a:p>
            <a:r>
              <a:rPr lang="en-US" sz="1800" b="1" dirty="0" smtClean="0"/>
              <a:t>Initially, we have assigned value of 1 to product. In the first iteration we will get the first element stored in the vector namely 1, which will be multiplied by 1 and the product will be equal to 1. In the next, we get 2 as the argument from the vector, which will be passed on to the operator function, which multiplies it with the original product and stores the result as product. </a:t>
            </a:r>
          </a:p>
          <a:p>
            <a:r>
              <a:rPr lang="en-US" sz="1800" b="1" dirty="0" smtClean="0"/>
              <a:t>the algorithm </a:t>
            </a:r>
            <a:r>
              <a:rPr lang="en-US" sz="1800" b="1" i="1" dirty="0" smtClean="0"/>
              <a:t>for each</a:t>
            </a:r>
            <a:r>
              <a:rPr lang="en-US" sz="1800" b="1" dirty="0" smtClean="0"/>
              <a:t> will call the user-defined object 10 times, the result of which is the multiplication of the first 10 natural numbers. </a:t>
            </a:r>
          </a:p>
          <a:p>
            <a:r>
              <a:rPr lang="en-US" sz="1800" b="1" dirty="0" smtClean="0"/>
              <a:t>Result of Program</a:t>
            </a:r>
          </a:p>
          <a:p>
            <a:r>
              <a:rPr lang="en-US" sz="1800" b="1" dirty="0" smtClean="0"/>
              <a:t>	product of 10 natural numbers=3628800</a:t>
            </a:r>
            <a:endParaRPr lang="en-US" sz="1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639762"/>
          </a:xfrm>
        </p:spPr>
        <p:txBody>
          <a:bodyPr>
            <a:normAutofit fontScale="90000"/>
          </a:bodyPr>
          <a:lstStyle/>
          <a:p>
            <a:r>
              <a:rPr lang="en-US" b="1" smtClean="0">
                <a:solidFill>
                  <a:srgbClr val="C00000"/>
                </a:solidFill>
              </a:rPr>
              <a:t>String</a:t>
            </a:r>
          </a:p>
        </p:txBody>
      </p:sp>
      <p:sp>
        <p:nvSpPr>
          <p:cNvPr id="3075" name="Content Placeholder 2"/>
          <p:cNvSpPr>
            <a:spLocks noGrp="1"/>
          </p:cNvSpPr>
          <p:nvPr>
            <p:ph idx="1"/>
          </p:nvPr>
        </p:nvSpPr>
        <p:spPr>
          <a:xfrm>
            <a:off x="457200" y="990600"/>
            <a:ext cx="8229600" cy="4525963"/>
          </a:xfrm>
        </p:spPr>
        <p:txBody>
          <a:bodyPr>
            <a:normAutofit lnSpcReduction="10000"/>
          </a:bodyPr>
          <a:lstStyle/>
          <a:p>
            <a:r>
              <a:rPr lang="en-US" sz="2800" b="1" dirty="0" smtClean="0"/>
              <a:t>There are a number of ways a string could be initialized as given below.</a:t>
            </a:r>
          </a:p>
          <a:p>
            <a:pPr lvl="1"/>
            <a:r>
              <a:rPr lang="en-US" sz="2400" b="1" dirty="0" smtClean="0"/>
              <a:t> using string literal</a:t>
            </a:r>
          </a:p>
          <a:p>
            <a:pPr lvl="1"/>
            <a:r>
              <a:rPr lang="en-US" sz="2400" b="1" dirty="0" smtClean="0"/>
              <a:t>using string expression</a:t>
            </a:r>
          </a:p>
          <a:p>
            <a:pPr lvl="1"/>
            <a:r>
              <a:rPr lang="en-US" sz="2400" b="1" dirty="0" smtClean="0"/>
              <a:t>using a single character</a:t>
            </a:r>
          </a:p>
          <a:p>
            <a:pPr lvl="1"/>
            <a:r>
              <a:rPr lang="en-US" sz="2400" b="1" dirty="0" smtClean="0"/>
              <a:t>using a substring</a:t>
            </a:r>
          </a:p>
          <a:p>
            <a:r>
              <a:rPr lang="en-US" sz="2800" b="1" dirty="0" smtClean="0"/>
              <a:t> The string class has a number of overloaded operator functions such as +, = = and a number of member functions such as replace, insert, reverse, find, substring.  Algorithm swap can be used on strings.  </a:t>
            </a:r>
            <a:r>
              <a:rPr lang="en-US" sz="2800" b="1" dirty="0" err="1" smtClean="0"/>
              <a:t>Iterators</a:t>
            </a:r>
            <a:r>
              <a:rPr lang="en-US" sz="2800" b="1" dirty="0" smtClean="0"/>
              <a:t> can be used with strings.</a:t>
            </a:r>
          </a:p>
        </p:txBody>
      </p:sp>
      <p:sp>
        <p:nvSpPr>
          <p:cNvPr id="4" name="Footer Placeholder 3"/>
          <p:cNvSpPr>
            <a:spLocks noGrp="1"/>
          </p:cNvSpPr>
          <p:nvPr>
            <p:ph type="ftr" sz="quarter" idx="11"/>
          </p:nvPr>
        </p:nvSpPr>
        <p:spPr/>
        <p:txBody>
          <a:bodyPr/>
          <a:lstStyle/>
          <a:p>
            <a:pPr>
              <a:defRPr/>
            </a:pPr>
            <a:r>
              <a:rPr lang="en-US" smtClean="0"/>
              <a:t>Object-Oriented Programming with C++ by Prof R Subburaj. Vikas Publishing House (P) Ltd. ISBN: 978-93259-6996-4</a:t>
            </a:r>
            <a:endParaRPr lang="en-US"/>
          </a:p>
        </p:txBody>
      </p:sp>
      <p:sp>
        <p:nvSpPr>
          <p:cNvPr id="5" name="Slide Number Placeholder 4"/>
          <p:cNvSpPr>
            <a:spLocks noGrp="1"/>
          </p:cNvSpPr>
          <p:nvPr>
            <p:ph type="sldNum" sz="quarter" idx="12"/>
          </p:nvPr>
        </p:nvSpPr>
        <p:spPr/>
        <p:txBody>
          <a:bodyPr/>
          <a:lstStyle/>
          <a:p>
            <a:pPr>
              <a:defRPr/>
            </a:pPr>
            <a:fld id="{5CD5510C-CBED-4242-AF4D-A70D12F25AE8}"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smtClean="0">
                <a:solidFill>
                  <a:srgbClr val="C00000"/>
                </a:solidFill>
              </a:rPr>
              <a:t>Deque</a:t>
            </a:r>
          </a:p>
        </p:txBody>
      </p:sp>
      <p:sp>
        <p:nvSpPr>
          <p:cNvPr id="4099" name="Content Placeholder 2"/>
          <p:cNvSpPr>
            <a:spLocks noGrp="1"/>
          </p:cNvSpPr>
          <p:nvPr>
            <p:ph idx="1"/>
          </p:nvPr>
        </p:nvSpPr>
        <p:spPr/>
        <p:txBody>
          <a:bodyPr/>
          <a:lstStyle/>
          <a:p>
            <a:r>
              <a:rPr lang="en-US" b="1" dirty="0" err="1" smtClean="0"/>
              <a:t>Deque</a:t>
            </a:r>
            <a:r>
              <a:rPr lang="en-US" b="1" dirty="0" smtClean="0"/>
              <a:t> is a container</a:t>
            </a:r>
          </a:p>
          <a:p>
            <a:r>
              <a:rPr lang="en-US" b="1" dirty="0" smtClean="0"/>
              <a:t>It is a doubly ended queue.  </a:t>
            </a:r>
          </a:p>
          <a:p>
            <a:r>
              <a:rPr lang="en-US" b="1" dirty="0" smtClean="0"/>
              <a:t>We can add or delete elements at either end of the </a:t>
            </a:r>
            <a:r>
              <a:rPr lang="en-US" b="1" dirty="0" err="1" smtClean="0"/>
              <a:t>deque</a:t>
            </a:r>
            <a:r>
              <a:rPr lang="en-US" b="1" dirty="0" smtClean="0"/>
              <a:t>, namely front and back.  </a:t>
            </a:r>
          </a:p>
          <a:p>
            <a:r>
              <a:rPr lang="en-US" b="1" dirty="0" smtClean="0"/>
              <a:t>The features of a </a:t>
            </a:r>
            <a:r>
              <a:rPr lang="en-US" b="1" i="1" dirty="0" smtClean="0"/>
              <a:t>list</a:t>
            </a:r>
            <a:r>
              <a:rPr lang="en-US" b="1" dirty="0" smtClean="0"/>
              <a:t> such as </a:t>
            </a:r>
            <a:r>
              <a:rPr lang="en-US" b="1" dirty="0" err="1" smtClean="0"/>
              <a:t>iterator</a:t>
            </a:r>
            <a:r>
              <a:rPr lang="en-US" b="1" dirty="0" smtClean="0"/>
              <a:t>, max-size </a:t>
            </a:r>
            <a:r>
              <a:rPr lang="en-US" b="1" dirty="0" smtClean="0"/>
              <a:t>function,  </a:t>
            </a:r>
            <a:r>
              <a:rPr lang="en-US" b="1" dirty="0" smtClean="0"/>
              <a:t>dereferencing will work with </a:t>
            </a:r>
            <a:r>
              <a:rPr lang="en-US" b="1" dirty="0" err="1" smtClean="0"/>
              <a:t>deque</a:t>
            </a:r>
            <a:r>
              <a:rPr lang="en-US" b="1" dirty="0" smtClean="0"/>
              <a:t> also</a:t>
            </a:r>
            <a:r>
              <a:rPr lang="en-US" dirty="0" smtClean="0"/>
              <a:t>.</a:t>
            </a:r>
          </a:p>
          <a:p>
            <a:endParaRPr lang="en-US" dirty="0" smtClean="0"/>
          </a:p>
          <a:p>
            <a:endParaRPr lang="en-US" dirty="0" smtClean="0"/>
          </a:p>
        </p:txBody>
      </p:sp>
      <p:sp>
        <p:nvSpPr>
          <p:cNvPr id="4" name="Footer Placeholder 3"/>
          <p:cNvSpPr>
            <a:spLocks noGrp="1"/>
          </p:cNvSpPr>
          <p:nvPr>
            <p:ph type="ftr" sz="quarter" idx="11"/>
          </p:nvPr>
        </p:nvSpPr>
        <p:spPr/>
        <p:txBody>
          <a:bodyPr/>
          <a:lstStyle/>
          <a:p>
            <a:pPr>
              <a:defRPr/>
            </a:pPr>
            <a:r>
              <a:rPr lang="en-US" smtClean="0"/>
              <a:t>Object-Oriented Programming with C++ by Prof R Subburaj. Vikas Publishing House (P) Ltd. ISBN: 978-93259-6996-4</a:t>
            </a:r>
            <a:endParaRPr lang="en-US"/>
          </a:p>
        </p:txBody>
      </p:sp>
      <p:sp>
        <p:nvSpPr>
          <p:cNvPr id="5" name="Slide Number Placeholder 4"/>
          <p:cNvSpPr>
            <a:spLocks noGrp="1"/>
          </p:cNvSpPr>
          <p:nvPr>
            <p:ph type="sldNum" sz="quarter" idx="12"/>
          </p:nvPr>
        </p:nvSpPr>
        <p:spPr/>
        <p:txBody>
          <a:bodyPr/>
          <a:lstStyle/>
          <a:p>
            <a:pPr>
              <a:defRPr/>
            </a:pPr>
            <a:fld id="{F0C71CB8-7303-43E2-B6F6-F9E672C34394}"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smtClean="0">
                <a:solidFill>
                  <a:srgbClr val="C00000"/>
                </a:solidFill>
              </a:rPr>
              <a:t>Sequence Adopters</a:t>
            </a:r>
          </a:p>
        </p:txBody>
      </p:sp>
      <p:sp>
        <p:nvSpPr>
          <p:cNvPr id="5123" name="Content Placeholder 2"/>
          <p:cNvSpPr>
            <a:spLocks noGrp="1"/>
          </p:cNvSpPr>
          <p:nvPr>
            <p:ph idx="1"/>
          </p:nvPr>
        </p:nvSpPr>
        <p:spPr/>
        <p:txBody>
          <a:bodyPr/>
          <a:lstStyle/>
          <a:p>
            <a:r>
              <a:rPr lang="en-US" b="1" dirty="0" smtClean="0"/>
              <a:t>The stack and queue class are adopted from </a:t>
            </a:r>
            <a:r>
              <a:rPr lang="en-US" b="1" dirty="0" err="1" smtClean="0"/>
              <a:t>deque</a:t>
            </a:r>
            <a:r>
              <a:rPr lang="en-US" b="1" dirty="0" smtClean="0"/>
              <a:t>.  Hence they are called sequence adopters.  They are by default built on an underlying structure </a:t>
            </a:r>
            <a:r>
              <a:rPr lang="en-US" b="1" dirty="0" err="1" smtClean="0"/>
              <a:t>deque</a:t>
            </a:r>
            <a:r>
              <a:rPr lang="en-US" b="1" dirty="0" smtClean="0"/>
              <a:t>.  </a:t>
            </a:r>
          </a:p>
          <a:p>
            <a:r>
              <a:rPr lang="en-US" b="1" dirty="0" smtClean="0"/>
              <a:t>The priority-queue is also a sequence adopter.  The special feature of it is that it always contains the largest element on top</a:t>
            </a:r>
          </a:p>
        </p:txBody>
      </p:sp>
      <p:sp>
        <p:nvSpPr>
          <p:cNvPr id="4" name="Footer Placeholder 3"/>
          <p:cNvSpPr>
            <a:spLocks noGrp="1"/>
          </p:cNvSpPr>
          <p:nvPr>
            <p:ph type="ftr" sz="quarter" idx="11"/>
          </p:nvPr>
        </p:nvSpPr>
        <p:spPr/>
        <p:txBody>
          <a:bodyPr/>
          <a:lstStyle/>
          <a:p>
            <a:pPr>
              <a:defRPr/>
            </a:pPr>
            <a:r>
              <a:rPr lang="en-US" smtClean="0"/>
              <a:t>Object-Oriented Programming with C++ by Prof R Subburaj. Vikas Publishing House (P) Ltd. ISBN: 978-93259-6996-4</a:t>
            </a:r>
            <a:endParaRPr lang="en-US"/>
          </a:p>
        </p:txBody>
      </p:sp>
      <p:sp>
        <p:nvSpPr>
          <p:cNvPr id="5" name="Slide Number Placeholder 4"/>
          <p:cNvSpPr>
            <a:spLocks noGrp="1"/>
          </p:cNvSpPr>
          <p:nvPr>
            <p:ph type="sldNum" sz="quarter" idx="12"/>
          </p:nvPr>
        </p:nvSpPr>
        <p:spPr/>
        <p:txBody>
          <a:bodyPr/>
          <a:lstStyle/>
          <a:p>
            <a:pPr>
              <a:defRPr/>
            </a:pPr>
            <a:fld id="{11A1D29F-4955-428A-8DEE-1F2DA718EC8B}"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868362"/>
          </a:xfrm>
        </p:spPr>
        <p:txBody>
          <a:bodyPr/>
          <a:lstStyle/>
          <a:p>
            <a:r>
              <a:rPr lang="en-US" b="1" smtClean="0">
                <a:solidFill>
                  <a:srgbClr val="C00000"/>
                </a:solidFill>
              </a:rPr>
              <a:t>Algorithms in standard library</a:t>
            </a:r>
          </a:p>
        </p:txBody>
      </p:sp>
      <p:sp>
        <p:nvSpPr>
          <p:cNvPr id="15363" name="Content Placeholder 2"/>
          <p:cNvSpPr>
            <a:spLocks noGrp="1"/>
          </p:cNvSpPr>
          <p:nvPr>
            <p:ph idx="1"/>
          </p:nvPr>
        </p:nvSpPr>
        <p:spPr>
          <a:xfrm>
            <a:off x="457200" y="1219200"/>
            <a:ext cx="8229600" cy="4525963"/>
          </a:xfrm>
        </p:spPr>
        <p:txBody>
          <a:bodyPr>
            <a:normAutofit lnSpcReduction="10000"/>
          </a:bodyPr>
          <a:lstStyle/>
          <a:p>
            <a:r>
              <a:rPr lang="en-US" b="1" smtClean="0"/>
              <a:t>C++ standard library consists of a rich set of more than 60 algorithms. </a:t>
            </a:r>
          </a:p>
          <a:p>
            <a:r>
              <a:rPr lang="en-US" b="1" smtClean="0"/>
              <a:t>The function objects are used to tailor the standard algorithms.  </a:t>
            </a:r>
          </a:p>
          <a:p>
            <a:r>
              <a:rPr lang="en-US" b="1" smtClean="0"/>
              <a:t>Including &lt;functional&gt; header file in the program can use the standard function objects. </a:t>
            </a:r>
          </a:p>
          <a:p>
            <a:r>
              <a:rPr lang="en-US" b="1" smtClean="0"/>
              <a:t> A predicate is a function object with bool as the return data type. lass.  </a:t>
            </a:r>
          </a:p>
          <a:p>
            <a:endParaRPr lang="en-US" smtClean="0"/>
          </a:p>
        </p:txBody>
      </p:sp>
      <p:sp>
        <p:nvSpPr>
          <p:cNvPr id="4" name="Footer Placeholder 3"/>
          <p:cNvSpPr>
            <a:spLocks noGrp="1"/>
          </p:cNvSpPr>
          <p:nvPr>
            <p:ph type="ftr" sz="quarter" idx="11"/>
          </p:nvPr>
        </p:nvSpPr>
        <p:spPr/>
        <p:txBody>
          <a:bodyPr/>
          <a:lstStyle/>
          <a:p>
            <a:pPr>
              <a:defRPr/>
            </a:pPr>
            <a:r>
              <a:rPr lang="en-US" smtClean="0"/>
              <a:t>Object-Oriented Programming with C++ by Prof R Subburaj. Vikas Publishing House (P) Ltd. ISBN: 978-93259-6996-4</a:t>
            </a:r>
            <a:endParaRPr lang="en-US"/>
          </a:p>
        </p:txBody>
      </p:sp>
      <p:sp>
        <p:nvSpPr>
          <p:cNvPr id="5" name="Slide Number Placeholder 4"/>
          <p:cNvSpPr>
            <a:spLocks noGrp="1"/>
          </p:cNvSpPr>
          <p:nvPr>
            <p:ph type="sldNum" sz="quarter" idx="12"/>
          </p:nvPr>
        </p:nvSpPr>
        <p:spPr/>
        <p:txBody>
          <a:bodyPr/>
          <a:lstStyle/>
          <a:p>
            <a:pPr>
              <a:defRPr/>
            </a:pPr>
            <a:fld id="{34678ADE-66E2-4F9F-B006-9658AB48A92D}"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92162"/>
          </a:xfrm>
        </p:spPr>
        <p:txBody>
          <a:bodyPr/>
          <a:lstStyle/>
          <a:p>
            <a:r>
              <a:rPr lang="en-US" b="1" smtClean="0">
                <a:solidFill>
                  <a:srgbClr val="C00000"/>
                </a:solidFill>
              </a:rPr>
              <a:t>Numeric Computations</a:t>
            </a:r>
          </a:p>
        </p:txBody>
      </p:sp>
      <p:sp>
        <p:nvSpPr>
          <p:cNvPr id="16387" name="Content Placeholder 2"/>
          <p:cNvSpPr>
            <a:spLocks noGrp="1"/>
          </p:cNvSpPr>
          <p:nvPr>
            <p:ph idx="1"/>
          </p:nvPr>
        </p:nvSpPr>
        <p:spPr>
          <a:xfrm>
            <a:off x="533400" y="1066800"/>
            <a:ext cx="8229600" cy="4525963"/>
          </a:xfrm>
        </p:spPr>
        <p:txBody>
          <a:bodyPr>
            <a:normAutofit lnSpcReduction="10000"/>
          </a:bodyPr>
          <a:lstStyle/>
          <a:p>
            <a:r>
              <a:rPr lang="en-US" sz="2800" b="1" dirty="0" smtClean="0"/>
              <a:t>The  &lt;functional&gt; provides a number of arithmetic function objects. </a:t>
            </a:r>
          </a:p>
          <a:p>
            <a:r>
              <a:rPr lang="en-US" sz="2800" b="1" dirty="0" smtClean="0"/>
              <a:t> The generalized numeric algorithm is defined in &lt;numeric&gt; header file. </a:t>
            </a:r>
          </a:p>
          <a:p>
            <a:r>
              <a:rPr lang="en-US" sz="2800" b="1" dirty="0" smtClean="0"/>
              <a:t>A large number of library functions provided in C++ makes it suitable for scientific applications also. </a:t>
            </a:r>
          </a:p>
          <a:p>
            <a:r>
              <a:rPr lang="en-US" sz="2800" b="1" dirty="0" smtClean="0"/>
              <a:t> The standard library provides template class complex for operations on complex numbers.</a:t>
            </a:r>
          </a:p>
          <a:p>
            <a:r>
              <a:rPr lang="en-US" sz="2800" b="1" dirty="0" smtClean="0"/>
              <a:t>A complete set of trigonometric functions is available in the standard library.  </a:t>
            </a:r>
          </a:p>
        </p:txBody>
      </p:sp>
      <p:sp>
        <p:nvSpPr>
          <p:cNvPr id="4" name="Footer Placeholder 3"/>
          <p:cNvSpPr>
            <a:spLocks noGrp="1"/>
          </p:cNvSpPr>
          <p:nvPr>
            <p:ph type="ftr" sz="quarter" idx="11"/>
          </p:nvPr>
        </p:nvSpPr>
        <p:spPr/>
        <p:txBody>
          <a:bodyPr/>
          <a:lstStyle/>
          <a:p>
            <a:pPr>
              <a:defRPr/>
            </a:pPr>
            <a:r>
              <a:rPr lang="en-US" smtClean="0"/>
              <a:t>Object-Oriented Programming with C++ by Prof R Subburaj. Vikas Publishing House (P) Ltd. ISBN: 978-93259-6996-4</a:t>
            </a:r>
            <a:endParaRPr lang="en-US"/>
          </a:p>
        </p:txBody>
      </p:sp>
      <p:sp>
        <p:nvSpPr>
          <p:cNvPr id="5" name="Slide Number Placeholder 4"/>
          <p:cNvSpPr>
            <a:spLocks noGrp="1"/>
          </p:cNvSpPr>
          <p:nvPr>
            <p:ph type="sldNum" sz="quarter" idx="12"/>
          </p:nvPr>
        </p:nvSpPr>
        <p:spPr/>
        <p:txBody>
          <a:bodyPr/>
          <a:lstStyle/>
          <a:p>
            <a:pPr>
              <a:defRPr/>
            </a:pPr>
            <a:fld id="{F6CDB06A-0201-4AE7-8469-654315BA0FEE}"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smtClean="0">
                <a:solidFill>
                  <a:srgbClr val="C00000"/>
                </a:solidFill>
              </a:rPr>
              <a:t>Bitset</a:t>
            </a:r>
          </a:p>
        </p:txBody>
      </p:sp>
      <p:sp>
        <p:nvSpPr>
          <p:cNvPr id="17411" name="Content Placeholder 2"/>
          <p:cNvSpPr>
            <a:spLocks noGrp="1"/>
          </p:cNvSpPr>
          <p:nvPr>
            <p:ph idx="1"/>
          </p:nvPr>
        </p:nvSpPr>
        <p:spPr/>
        <p:txBody>
          <a:bodyPr/>
          <a:lstStyle/>
          <a:p>
            <a:r>
              <a:rPr lang="en-US" b="1" dirty="0" smtClean="0"/>
              <a:t>String, array and bit set are also containers.  But they don’t provide comprehensive facilities provided by the standard containers.   </a:t>
            </a:r>
          </a:p>
          <a:p>
            <a:r>
              <a:rPr lang="en-US" b="1" dirty="0" smtClean="0"/>
              <a:t>A </a:t>
            </a:r>
            <a:r>
              <a:rPr lang="en-US" b="1" dirty="0" err="1" smtClean="0"/>
              <a:t>bitset</a:t>
            </a:r>
            <a:r>
              <a:rPr lang="en-US" b="1" dirty="0" smtClean="0"/>
              <a:t> is a template class but not a container.  A number of member functions are available with this class.  We can carry out bit-wise operations using this class.</a:t>
            </a:r>
          </a:p>
          <a:p>
            <a:endParaRPr lang="en-US" dirty="0" smtClean="0"/>
          </a:p>
        </p:txBody>
      </p:sp>
      <p:sp>
        <p:nvSpPr>
          <p:cNvPr id="4" name="Footer Placeholder 3"/>
          <p:cNvSpPr>
            <a:spLocks noGrp="1"/>
          </p:cNvSpPr>
          <p:nvPr>
            <p:ph type="ftr" sz="quarter" idx="11"/>
          </p:nvPr>
        </p:nvSpPr>
        <p:spPr/>
        <p:txBody>
          <a:bodyPr/>
          <a:lstStyle/>
          <a:p>
            <a:pPr>
              <a:defRPr/>
            </a:pPr>
            <a:r>
              <a:rPr lang="en-US" smtClean="0"/>
              <a:t>Object-Oriented Programming with C++ by Prof R Subburaj. Vikas Publishing House (P) Ltd. ISBN: 978-93259-6996-4</a:t>
            </a:r>
            <a:endParaRPr lang="en-US"/>
          </a:p>
        </p:txBody>
      </p:sp>
      <p:sp>
        <p:nvSpPr>
          <p:cNvPr id="5" name="Slide Number Placeholder 4"/>
          <p:cNvSpPr>
            <a:spLocks noGrp="1"/>
          </p:cNvSpPr>
          <p:nvPr>
            <p:ph type="sldNum" sz="quarter" idx="12"/>
          </p:nvPr>
        </p:nvSpPr>
        <p:spPr/>
        <p:txBody>
          <a:bodyPr/>
          <a:lstStyle/>
          <a:p>
            <a:pPr>
              <a:defRPr/>
            </a:pPr>
            <a:fld id="{54541A20-3823-4120-B290-08A5BF0A8E63}" type="slidenum">
              <a:rPr lang="en-US" smtClean="0"/>
              <a:pPr>
                <a:defRPr/>
              </a:pPr>
              <a:t>36</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63562"/>
          </a:xfrm>
        </p:spPr>
        <p:txBody>
          <a:bodyPr>
            <a:normAutofit fontScale="90000"/>
          </a:bodyPr>
          <a:lstStyle/>
          <a:p>
            <a:r>
              <a:rPr lang="en-US" b="1" dirty="0" smtClean="0"/>
              <a:t/>
            </a:r>
            <a:br>
              <a:rPr lang="en-US" b="1" dirty="0" smtClean="0"/>
            </a:br>
            <a:r>
              <a:rPr lang="en-US" b="1" dirty="0" smtClean="0">
                <a:solidFill>
                  <a:srgbClr val="C00000"/>
                </a:solidFill>
              </a:rPr>
              <a:t>//To demonstrate list</a:t>
            </a:r>
            <a:r>
              <a:rPr lang="en-US" dirty="0" smtClean="0"/>
              <a:t/>
            </a:r>
            <a:br>
              <a:rPr lang="en-US" dirty="0" smtClean="0"/>
            </a:br>
            <a:endParaRPr lang="en-US" dirty="0"/>
          </a:p>
        </p:txBody>
      </p:sp>
      <p:sp>
        <p:nvSpPr>
          <p:cNvPr id="3" name="Content Placeholder 2"/>
          <p:cNvSpPr>
            <a:spLocks noGrp="1"/>
          </p:cNvSpPr>
          <p:nvPr>
            <p:ph idx="1"/>
          </p:nvPr>
        </p:nvSpPr>
        <p:spPr>
          <a:xfrm>
            <a:off x="533400" y="609600"/>
            <a:ext cx="8229600" cy="5867400"/>
          </a:xfrm>
        </p:spPr>
        <p:txBody>
          <a:bodyPr>
            <a:normAutofit fontScale="47500" lnSpcReduction="20000"/>
          </a:bodyPr>
          <a:lstStyle/>
          <a:p>
            <a:r>
              <a:rPr lang="en-US" sz="4200" b="1" dirty="0" smtClean="0"/>
              <a:t>#include&lt;list&gt;</a:t>
            </a:r>
          </a:p>
          <a:p>
            <a:r>
              <a:rPr lang="en-US" sz="4200" b="1" dirty="0" smtClean="0"/>
              <a:t>int main() {</a:t>
            </a:r>
          </a:p>
          <a:p>
            <a:r>
              <a:rPr lang="en-US" sz="4200" b="1" dirty="0" smtClean="0"/>
              <a:t>	list&lt;double&gt;listA;</a:t>
            </a:r>
          </a:p>
          <a:p>
            <a:r>
              <a:rPr lang="en-US" sz="4200" b="1" dirty="0" smtClean="0"/>
              <a:t>	listA.push_front(20.7);</a:t>
            </a:r>
          </a:p>
          <a:p>
            <a:r>
              <a:rPr lang="en-US" sz="4200" b="1" dirty="0" smtClean="0"/>
              <a:t>	listA.push_front(10.5);</a:t>
            </a:r>
          </a:p>
          <a:p>
            <a:r>
              <a:rPr lang="en-US" sz="4200" b="1" dirty="0" smtClean="0"/>
              <a:t>	listA.push_back(40.2);</a:t>
            </a:r>
          </a:p>
          <a:p>
            <a:r>
              <a:rPr lang="en-US" sz="4200" b="1" dirty="0" smtClean="0"/>
              <a:t>	listA.push_back(80.8);</a:t>
            </a:r>
          </a:p>
          <a:p>
            <a:r>
              <a:rPr lang="en-US" sz="4200" b="1" dirty="0" smtClean="0"/>
              <a:t>	cout &lt;&lt;“First element retrieved from front is: “&lt;&lt;listA.front()&lt;&lt;endl;</a:t>
            </a:r>
          </a:p>
          <a:p>
            <a:r>
              <a:rPr lang="en-US" sz="4200" b="1" dirty="0" smtClean="0"/>
              <a:t>	cout &lt;&lt;“First element retrieved from back is: “&lt;&lt;listA.back()&lt;&lt;endl;</a:t>
            </a:r>
          </a:p>
          <a:p>
            <a:r>
              <a:rPr lang="en-US" sz="4200" b="1" dirty="0" smtClean="0"/>
              <a:t>	cout &lt;&lt;“Second element retrieved from front is: “&lt;&lt;listA.front()&lt;&lt;endl</a:t>
            </a:r>
          </a:p>
          <a:p>
            <a:r>
              <a:rPr lang="en-US" sz="4200" b="1" dirty="0" smtClean="0"/>
              <a:t>	cout &lt;&lt;“Second element retrieved from back is: “&lt;&lt;listA.back()&lt;&lt;endl; </a:t>
            </a:r>
          </a:p>
          <a:p>
            <a:r>
              <a:rPr lang="en-US" sz="4200" b="1" dirty="0" smtClean="0"/>
              <a:t>}</a:t>
            </a:r>
          </a:p>
          <a:p>
            <a:r>
              <a:rPr lang="en-US" b="1" dirty="0" smtClean="0"/>
              <a:t>Result of Program</a:t>
            </a:r>
          </a:p>
          <a:p>
            <a:r>
              <a:rPr lang="en-US" dirty="0" smtClean="0"/>
              <a:t>First element retrieved from front is: 10.5</a:t>
            </a:r>
          </a:p>
          <a:p>
            <a:r>
              <a:rPr lang="en-US" dirty="0" smtClean="0"/>
              <a:t>First element retrieved from back is: 80.8</a:t>
            </a:r>
          </a:p>
          <a:p>
            <a:r>
              <a:rPr lang="en-US" dirty="0" smtClean="0"/>
              <a:t>Second element retrieved from front is: 10.5</a:t>
            </a:r>
          </a:p>
          <a:p>
            <a:r>
              <a:rPr lang="en-US" dirty="0" smtClean="0"/>
              <a:t>Second element retrieved from back is: 80.8</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What happened? Every time we read the first element from front, it is 10.5 and from the back 80.8. This has to be expected since the above functions only read, but don’t delete them.</a:t>
            </a:r>
          </a:p>
          <a:p>
            <a:r>
              <a:rPr lang="en-US" b="1" dirty="0" smtClean="0"/>
              <a:t> If we want to access the next element we have to delete the first item. The following member functions of the list class can be used to delete the first element in the front and back respectively:</a:t>
            </a:r>
          </a:p>
          <a:p>
            <a:r>
              <a:rPr lang="en-US" b="1" dirty="0" smtClean="0"/>
              <a:t> </a:t>
            </a:r>
            <a:r>
              <a:rPr lang="en-US" b="1" dirty="0" err="1" smtClean="0"/>
              <a:t>pop_front</a:t>
            </a:r>
            <a:r>
              <a:rPr lang="en-US" b="1" dirty="0" smtClean="0"/>
              <a:t>()</a:t>
            </a:r>
          </a:p>
          <a:p>
            <a:pPr lvl="0"/>
            <a:r>
              <a:rPr lang="en-US" b="1" dirty="0" err="1" smtClean="0"/>
              <a:t>pop_back</a:t>
            </a:r>
            <a:r>
              <a:rPr lang="en-US" b="1" dirty="0" smtClean="0"/>
              <a:t>()</a:t>
            </a:r>
          </a:p>
          <a:p>
            <a:r>
              <a:rPr lang="en-US" b="1" dirty="0" smtClean="0"/>
              <a:t> </a:t>
            </a:r>
          </a:p>
          <a:p>
            <a:r>
              <a:rPr lang="en-US" b="1" dirty="0" smtClean="0"/>
              <a:t>We can read the values in the list from the front by using the function </a:t>
            </a:r>
            <a:r>
              <a:rPr lang="en-US" b="1" i="1" dirty="0" smtClean="0"/>
              <a:t>front()</a:t>
            </a:r>
            <a:r>
              <a:rPr lang="en-US" b="1" dirty="0" smtClean="0"/>
              <a:t> and using </a:t>
            </a:r>
            <a:r>
              <a:rPr lang="en-US" b="1" i="1" dirty="0" smtClean="0"/>
              <a:t>back()</a:t>
            </a:r>
            <a:r>
              <a:rPr lang="en-US" b="1" dirty="0" smtClean="0"/>
              <a:t> from the back.</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126163"/>
          </a:xfrm>
        </p:spPr>
        <p:txBody>
          <a:bodyPr>
            <a:normAutofit fontScale="55000" lnSpcReduction="20000"/>
          </a:bodyPr>
          <a:lstStyle/>
          <a:p>
            <a:r>
              <a:rPr lang="en-US" b="1" dirty="0" smtClean="0">
                <a:solidFill>
                  <a:srgbClr val="FF0000"/>
                </a:solidFill>
              </a:rPr>
              <a:t>Example program</a:t>
            </a:r>
            <a:endParaRPr lang="en-US" b="1" dirty="0" smtClean="0">
              <a:solidFill>
                <a:srgbClr val="FF0000"/>
              </a:solidFill>
            </a:endParaRPr>
          </a:p>
          <a:p>
            <a:r>
              <a:rPr lang="en-US" b="1" dirty="0" err="1" smtClean="0"/>
              <a:t>int</a:t>
            </a:r>
            <a:r>
              <a:rPr lang="en-US" b="1" dirty="0" smtClean="0"/>
              <a:t> main(){</a:t>
            </a:r>
            <a:endParaRPr lang="en-US" dirty="0" smtClean="0"/>
          </a:p>
          <a:p>
            <a:r>
              <a:rPr lang="en-US" b="1" dirty="0" smtClean="0"/>
              <a:t>list&lt;double&gt;listA;</a:t>
            </a:r>
            <a:endParaRPr lang="en-US" dirty="0" smtClean="0"/>
          </a:p>
          <a:p>
            <a:r>
              <a:rPr lang="en-US" b="1" dirty="0" smtClean="0"/>
              <a:t> listA.push_front(20.7);</a:t>
            </a:r>
            <a:endParaRPr lang="en-US" dirty="0" smtClean="0"/>
          </a:p>
          <a:p>
            <a:r>
              <a:rPr lang="en-US" b="1" dirty="0" smtClean="0"/>
              <a:t> listA.push_front(10.5);</a:t>
            </a:r>
            <a:endParaRPr lang="en-US" dirty="0" smtClean="0"/>
          </a:p>
          <a:p>
            <a:r>
              <a:rPr lang="en-US" b="1" dirty="0" smtClean="0"/>
              <a:t> listA.push_back(40.2);</a:t>
            </a:r>
            <a:endParaRPr lang="en-US" dirty="0" smtClean="0"/>
          </a:p>
          <a:p>
            <a:r>
              <a:rPr lang="en-US" b="1" dirty="0" smtClean="0"/>
              <a:t> listA.push_back(80.8);</a:t>
            </a:r>
            <a:endParaRPr lang="en-US" dirty="0" smtClean="0"/>
          </a:p>
          <a:p>
            <a:r>
              <a:rPr lang="en-US" b="1" dirty="0" smtClean="0"/>
              <a:t>while (listA.size()&gt;0){</a:t>
            </a:r>
            <a:endParaRPr lang="en-US" dirty="0" smtClean="0"/>
          </a:p>
          <a:p>
            <a:r>
              <a:rPr lang="en-US" b="1" dirty="0" smtClean="0"/>
              <a:t>cout &lt;&lt;"element retrived from front is: "&lt;&lt;listA.front()&lt;&lt;endl;</a:t>
            </a:r>
            <a:endParaRPr lang="en-US" dirty="0" smtClean="0"/>
          </a:p>
          <a:p>
            <a:r>
              <a:rPr lang="en-US" b="1" dirty="0" smtClean="0"/>
              <a:t>listA.pop_front();</a:t>
            </a:r>
            <a:endParaRPr lang="en-US" dirty="0" smtClean="0"/>
          </a:p>
          <a:p>
            <a:r>
              <a:rPr lang="en-US" b="1" dirty="0" smtClean="0"/>
              <a:t>cout &lt;&lt;"element retrived from back is: "&lt;&lt;listA.back()&lt;&lt;endl;</a:t>
            </a:r>
            <a:endParaRPr lang="en-US" dirty="0" smtClean="0"/>
          </a:p>
          <a:p>
            <a:r>
              <a:rPr lang="en-US" b="1" dirty="0" smtClean="0"/>
              <a:t>listA.pop_back();</a:t>
            </a:r>
            <a:endParaRPr lang="en-US" dirty="0" smtClean="0"/>
          </a:p>
          <a:p>
            <a:r>
              <a:rPr lang="en-US" b="1" dirty="0" smtClean="0"/>
              <a:t>}</a:t>
            </a:r>
            <a:endParaRPr lang="en-US" dirty="0" smtClean="0"/>
          </a:p>
          <a:p>
            <a:r>
              <a:rPr lang="en-US" b="1" dirty="0" smtClean="0"/>
              <a:t>}</a:t>
            </a:r>
            <a:endParaRPr lang="en-US" dirty="0" smtClean="0"/>
          </a:p>
          <a:p>
            <a:r>
              <a:rPr lang="en-US" b="1" dirty="0" smtClean="0"/>
              <a:t> </a:t>
            </a:r>
            <a:endParaRPr lang="en-US" dirty="0" smtClean="0"/>
          </a:p>
          <a:p>
            <a:r>
              <a:rPr lang="en-US" b="1" dirty="0" smtClean="0"/>
              <a:t> </a:t>
            </a:r>
            <a:endParaRPr lang="en-US" dirty="0" smtClean="0"/>
          </a:p>
          <a:p>
            <a:r>
              <a:rPr lang="en-US" b="1" dirty="0" smtClean="0"/>
              <a:t>Result of Example</a:t>
            </a:r>
            <a:endParaRPr lang="en-US" dirty="0" smtClean="0"/>
          </a:p>
          <a:p>
            <a:r>
              <a:rPr lang="en-US" b="1" dirty="0" smtClean="0"/>
              <a:t> </a:t>
            </a:r>
            <a:endParaRPr lang="en-US" dirty="0" smtClean="0"/>
          </a:p>
          <a:p>
            <a:r>
              <a:rPr lang="en-US" b="1" dirty="0" smtClean="0"/>
              <a:t>element retrived from front is: 10.5</a:t>
            </a:r>
            <a:endParaRPr lang="en-US" dirty="0" smtClean="0"/>
          </a:p>
          <a:p>
            <a:r>
              <a:rPr lang="en-US" b="1" dirty="0" smtClean="0"/>
              <a:t>element retrived from back is: 80.8</a:t>
            </a:r>
            <a:endParaRPr lang="en-US" dirty="0" smtClean="0"/>
          </a:p>
          <a:p>
            <a:r>
              <a:rPr lang="en-US" b="1" dirty="0" smtClean="0"/>
              <a:t>element retrived from front is: 20.7</a:t>
            </a:r>
            <a:endParaRPr lang="en-US" dirty="0" smtClean="0"/>
          </a:p>
          <a:p>
            <a:r>
              <a:rPr lang="en-US" b="1" dirty="0" smtClean="0"/>
              <a:t>element retrived from back is: 40.2</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solidFill>
                  <a:srgbClr val="C00000"/>
                </a:solidFill>
              </a:rPr>
              <a:t>Using  </a:t>
            </a:r>
            <a:r>
              <a:rPr lang="en-US" b="1" dirty="0" err="1" smtClean="0">
                <a:solidFill>
                  <a:srgbClr val="C00000"/>
                </a:solidFill>
              </a:rPr>
              <a:t>iterators</a:t>
            </a:r>
            <a:r>
              <a:rPr lang="en-US" b="1" dirty="0" smtClean="0">
                <a:solidFill>
                  <a:srgbClr val="C00000"/>
                </a:solidFill>
              </a:rPr>
              <a:t> with </a:t>
            </a:r>
            <a:r>
              <a:rPr lang="en-US" b="1" i="1" dirty="0" smtClean="0">
                <a:solidFill>
                  <a:srgbClr val="C00000"/>
                </a:solidFill>
              </a:rPr>
              <a:t>list</a:t>
            </a:r>
            <a:r>
              <a:rPr lang="en-US" b="1" dirty="0" smtClean="0"/>
              <a:t/>
            </a:r>
            <a:br>
              <a:rPr lang="en-US" b="1"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r>
              <a:rPr lang="en-US" b="1" dirty="0" err="1" smtClean="0"/>
              <a:t>int</a:t>
            </a:r>
            <a:r>
              <a:rPr lang="en-US" b="1" dirty="0" smtClean="0"/>
              <a:t> main(){</a:t>
            </a:r>
          </a:p>
          <a:p>
            <a:r>
              <a:rPr lang="en-US" b="1" dirty="0" smtClean="0"/>
              <a:t>	list&lt;</a:t>
            </a:r>
            <a:r>
              <a:rPr lang="en-US" b="1" dirty="0" err="1" smtClean="0"/>
              <a:t>int</a:t>
            </a:r>
            <a:r>
              <a:rPr lang="en-US" b="1" dirty="0" smtClean="0"/>
              <a:t>&gt;</a:t>
            </a:r>
            <a:r>
              <a:rPr lang="en-US" b="1" dirty="0" err="1" smtClean="0"/>
              <a:t>listB</a:t>
            </a:r>
            <a:r>
              <a:rPr lang="en-US" b="1" dirty="0" smtClean="0"/>
              <a:t>;</a:t>
            </a:r>
          </a:p>
          <a:p>
            <a:r>
              <a:rPr lang="en-US" b="1" dirty="0" smtClean="0"/>
              <a:t>	list&lt;</a:t>
            </a:r>
            <a:r>
              <a:rPr lang="en-US" b="1" dirty="0" err="1" smtClean="0"/>
              <a:t>int</a:t>
            </a:r>
            <a:r>
              <a:rPr lang="en-US" b="1" dirty="0" smtClean="0"/>
              <a:t>&gt;::</a:t>
            </a:r>
            <a:r>
              <a:rPr lang="en-US" b="1" dirty="0" err="1" smtClean="0"/>
              <a:t>iterator</a:t>
            </a:r>
            <a:r>
              <a:rPr lang="en-US" b="1" dirty="0" smtClean="0"/>
              <a:t> </a:t>
            </a:r>
            <a:r>
              <a:rPr lang="en-US" b="1" dirty="0" err="1" smtClean="0"/>
              <a:t>indx</a:t>
            </a:r>
            <a:r>
              <a:rPr lang="en-US" b="1" dirty="0" smtClean="0"/>
              <a:t>;</a:t>
            </a:r>
          </a:p>
          <a:p>
            <a:r>
              <a:rPr lang="en-US" b="1" dirty="0" smtClean="0"/>
              <a:t>	//to find out whether the list is empty</a:t>
            </a:r>
          </a:p>
          <a:p>
            <a:r>
              <a:rPr lang="en-US" b="1" dirty="0" smtClean="0"/>
              <a:t>	</a:t>
            </a:r>
            <a:r>
              <a:rPr lang="en-US" b="1" dirty="0" err="1" smtClean="0"/>
              <a:t>cout</a:t>
            </a:r>
            <a:r>
              <a:rPr lang="en-US" b="1" dirty="0" smtClean="0"/>
              <a:t>&lt;&lt;“\n Is list empty? “&lt;&lt;</a:t>
            </a:r>
            <a:r>
              <a:rPr lang="en-US" b="1" dirty="0" err="1" smtClean="0"/>
              <a:t>listB.empty</a:t>
            </a:r>
            <a:r>
              <a:rPr lang="en-US" b="1" dirty="0" smtClean="0"/>
              <a:t>();</a:t>
            </a:r>
          </a:p>
          <a:p>
            <a:r>
              <a:rPr lang="en-US" b="1" dirty="0" smtClean="0"/>
              <a:t>	//to find current size of list </a:t>
            </a:r>
            <a:r>
              <a:rPr lang="en-US" b="1" dirty="0" err="1" smtClean="0"/>
              <a:t>listB</a:t>
            </a:r>
            <a:endParaRPr lang="en-US" b="1" dirty="0" smtClean="0"/>
          </a:p>
          <a:p>
            <a:r>
              <a:rPr lang="en-US" b="1" dirty="0" smtClean="0"/>
              <a:t>	</a:t>
            </a:r>
            <a:r>
              <a:rPr lang="en-US" b="1" dirty="0" err="1" smtClean="0"/>
              <a:t>cout</a:t>
            </a:r>
            <a:r>
              <a:rPr lang="en-US" b="1" dirty="0" smtClean="0"/>
              <a:t>&lt;&lt;“\n size of list: “&lt;&lt;</a:t>
            </a:r>
            <a:r>
              <a:rPr lang="en-US" b="1" dirty="0" err="1" smtClean="0"/>
              <a:t>listB.size</a:t>
            </a:r>
            <a:r>
              <a:rPr lang="en-US" b="1" dirty="0" smtClean="0"/>
              <a:t>();</a:t>
            </a:r>
          </a:p>
          <a:p>
            <a:r>
              <a:rPr lang="en-US" b="1" dirty="0" smtClean="0"/>
              <a:t>	</a:t>
            </a:r>
            <a:r>
              <a:rPr lang="en-US" b="1" dirty="0" err="1" smtClean="0"/>
              <a:t>int</a:t>
            </a:r>
            <a:r>
              <a:rPr lang="en-US" b="1" dirty="0" smtClean="0"/>
              <a:t> </a:t>
            </a:r>
            <a:r>
              <a:rPr lang="en-US" b="1" dirty="0" err="1" smtClean="0"/>
              <a:t>i</a:t>
            </a:r>
            <a:r>
              <a:rPr lang="en-US" b="1" dirty="0" smtClean="0"/>
              <a:t>=0;</a:t>
            </a:r>
          </a:p>
          <a:p>
            <a:r>
              <a:rPr lang="en-US" b="1" dirty="0" smtClean="0"/>
              <a:t>	for(</a:t>
            </a:r>
            <a:r>
              <a:rPr lang="en-US" b="1" dirty="0" err="1" smtClean="0"/>
              <a:t>i</a:t>
            </a:r>
            <a:r>
              <a:rPr lang="en-US" b="1" dirty="0" smtClean="0"/>
              <a:t>=0; </a:t>
            </a:r>
            <a:r>
              <a:rPr lang="en-US" b="1" dirty="0" err="1" smtClean="0"/>
              <a:t>i</a:t>
            </a:r>
            <a:r>
              <a:rPr lang="en-US" b="1" dirty="0" smtClean="0"/>
              <a:t>&lt;5; </a:t>
            </a:r>
            <a:r>
              <a:rPr lang="en-US" b="1" dirty="0" err="1" smtClean="0"/>
              <a:t>i</a:t>
            </a:r>
            <a:r>
              <a:rPr lang="en-US" b="1" dirty="0" smtClean="0"/>
              <a:t>++){</a:t>
            </a:r>
          </a:p>
          <a:p>
            <a:r>
              <a:rPr lang="en-US" b="1" dirty="0" smtClean="0"/>
              <a:t>		</a:t>
            </a:r>
            <a:r>
              <a:rPr lang="en-US" b="1" dirty="0" err="1" smtClean="0"/>
              <a:t>listB.push_front</a:t>
            </a:r>
            <a:r>
              <a:rPr lang="en-US" b="1" dirty="0" smtClean="0"/>
              <a:t>(i+2);  	}</a:t>
            </a:r>
          </a:p>
          <a:p>
            <a:r>
              <a:rPr lang="en-US" b="1" dirty="0" smtClean="0"/>
              <a:t>	</a:t>
            </a:r>
            <a:r>
              <a:rPr lang="en-US" b="1" dirty="0" err="1" smtClean="0"/>
              <a:t>listB.push_back</a:t>
            </a:r>
            <a:r>
              <a:rPr lang="en-US" b="1" dirty="0" smtClean="0"/>
              <a:t>(22);</a:t>
            </a:r>
          </a:p>
          <a:p>
            <a:r>
              <a:rPr lang="en-US" b="1" dirty="0" smtClean="0"/>
              <a:t>	for(</a:t>
            </a:r>
            <a:r>
              <a:rPr lang="en-US" b="1" dirty="0" err="1" smtClean="0"/>
              <a:t>indx</a:t>
            </a:r>
            <a:r>
              <a:rPr lang="en-US" b="1" dirty="0" smtClean="0"/>
              <a:t>=</a:t>
            </a:r>
            <a:r>
              <a:rPr lang="en-US" b="1" dirty="0" err="1" smtClean="0"/>
              <a:t>listB.begin</a:t>
            </a:r>
            <a:r>
              <a:rPr lang="en-US" b="1" dirty="0" smtClean="0"/>
              <a:t>(); </a:t>
            </a:r>
            <a:r>
              <a:rPr lang="en-US" b="1" dirty="0" err="1" smtClean="0"/>
              <a:t>indx</a:t>
            </a:r>
            <a:r>
              <a:rPr lang="en-US" b="1" dirty="0" smtClean="0"/>
              <a:t>!=</a:t>
            </a:r>
            <a:r>
              <a:rPr lang="en-US" b="1" dirty="0" err="1" smtClean="0"/>
              <a:t>listB.end</a:t>
            </a:r>
            <a:r>
              <a:rPr lang="en-US" b="1" dirty="0" smtClean="0"/>
              <a:t>(); </a:t>
            </a:r>
            <a:r>
              <a:rPr lang="en-US" b="1" dirty="0" err="1" smtClean="0"/>
              <a:t>indx</a:t>
            </a:r>
            <a:r>
              <a:rPr lang="en-US" b="1" dirty="0" smtClean="0"/>
              <a:t>++){</a:t>
            </a:r>
          </a:p>
          <a:p>
            <a:r>
              <a:rPr lang="en-US" b="1" dirty="0" smtClean="0"/>
              <a:t>		</a:t>
            </a:r>
            <a:r>
              <a:rPr lang="en-US" b="1" dirty="0" err="1" smtClean="0"/>
              <a:t>cout</a:t>
            </a:r>
            <a:r>
              <a:rPr lang="en-US" b="1" dirty="0" smtClean="0"/>
              <a:t>&lt;&lt;“\n “&lt;&lt;*</a:t>
            </a:r>
            <a:r>
              <a:rPr lang="en-US" b="1" dirty="0" err="1" smtClean="0"/>
              <a:t>indx</a:t>
            </a:r>
            <a:r>
              <a:rPr lang="en-US" b="1" dirty="0" smtClean="0"/>
              <a:t>;  	}</a:t>
            </a:r>
          </a:p>
          <a:p>
            <a:r>
              <a:rPr lang="en-US" b="1" dirty="0" smtClean="0"/>
              <a:t>		</a:t>
            </a:r>
            <a:r>
              <a:rPr lang="en-US" b="1" dirty="0" err="1" smtClean="0"/>
              <a:t>cout</a:t>
            </a:r>
            <a:r>
              <a:rPr lang="en-US" b="1" dirty="0" smtClean="0"/>
              <a:t>&lt;&lt;“\n Is list empty? “&lt;&lt;</a:t>
            </a:r>
            <a:r>
              <a:rPr lang="en-US" b="1" dirty="0" err="1" smtClean="0"/>
              <a:t>listB.empty</a:t>
            </a:r>
            <a:r>
              <a:rPr lang="en-US" b="1" dirty="0" smtClean="0"/>
              <a:t>();</a:t>
            </a:r>
          </a:p>
          <a:p>
            <a:r>
              <a:rPr lang="en-US" b="1" dirty="0" smtClean="0"/>
              <a:t>		</a:t>
            </a:r>
            <a:r>
              <a:rPr lang="en-US" b="1" dirty="0" err="1" smtClean="0"/>
              <a:t>cout</a:t>
            </a:r>
            <a:r>
              <a:rPr lang="en-US" b="1" dirty="0" smtClean="0"/>
              <a:t>&lt;&lt;“\n size of list: “&lt;&lt;</a:t>
            </a:r>
            <a:r>
              <a:rPr lang="en-US" b="1" dirty="0" err="1" smtClean="0"/>
              <a:t>listB.size</a:t>
            </a:r>
            <a:r>
              <a:rPr lang="en-US" b="1" dirty="0" smtClean="0"/>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C00000"/>
                </a:solidFill>
              </a:rPr>
              <a:t>Reverse </a:t>
            </a:r>
            <a:r>
              <a:rPr lang="en-US" b="1" dirty="0" err="1" smtClean="0">
                <a:solidFill>
                  <a:srgbClr val="C00000"/>
                </a:solidFill>
              </a:rPr>
              <a:t>iterators</a:t>
            </a:r>
            <a:endParaRPr lang="en-US" b="1" dirty="0">
              <a:solidFill>
                <a:srgbClr val="C00000"/>
              </a:solidFill>
            </a:endParaRPr>
          </a:p>
        </p:txBody>
      </p:sp>
      <p:sp>
        <p:nvSpPr>
          <p:cNvPr id="3" name="Content Placeholder 2"/>
          <p:cNvSpPr>
            <a:spLocks noGrp="1"/>
          </p:cNvSpPr>
          <p:nvPr>
            <p:ph idx="1"/>
          </p:nvPr>
        </p:nvSpPr>
        <p:spPr>
          <a:xfrm>
            <a:off x="457200" y="914400"/>
            <a:ext cx="8229600" cy="5943600"/>
          </a:xfrm>
        </p:spPr>
        <p:txBody>
          <a:bodyPr>
            <a:normAutofit fontScale="55000" lnSpcReduction="20000"/>
          </a:bodyPr>
          <a:lstStyle/>
          <a:p>
            <a:r>
              <a:rPr lang="en-US" sz="4200" b="1" dirty="0" smtClean="0"/>
              <a:t>The containers use reverse </a:t>
            </a:r>
            <a:r>
              <a:rPr lang="en-US" sz="4200" b="1" dirty="0" err="1" smtClean="0"/>
              <a:t>iterators</a:t>
            </a:r>
            <a:r>
              <a:rPr lang="en-US" sz="4200" b="1" dirty="0" smtClean="0"/>
              <a:t> to read from the back to front.</a:t>
            </a:r>
          </a:p>
          <a:p>
            <a:r>
              <a:rPr lang="en-US" b="1" dirty="0" err="1" smtClean="0"/>
              <a:t>int</a:t>
            </a:r>
            <a:r>
              <a:rPr lang="en-US" b="1" dirty="0" smtClean="0"/>
              <a:t> main(){</a:t>
            </a:r>
            <a:endParaRPr lang="en-US" dirty="0" smtClean="0"/>
          </a:p>
          <a:p>
            <a:r>
              <a:rPr lang="en-US" b="1" dirty="0" smtClean="0"/>
              <a:t>list&lt;</a:t>
            </a:r>
            <a:r>
              <a:rPr lang="en-US" b="1" dirty="0" err="1" smtClean="0"/>
              <a:t>int</a:t>
            </a:r>
            <a:r>
              <a:rPr lang="en-US" b="1" dirty="0" smtClean="0"/>
              <a:t>&gt;list1;</a:t>
            </a:r>
            <a:endParaRPr lang="en-US" dirty="0" smtClean="0"/>
          </a:p>
          <a:p>
            <a:r>
              <a:rPr lang="en-US" b="1" dirty="0" smtClean="0"/>
              <a:t>list&lt;</a:t>
            </a:r>
            <a:r>
              <a:rPr lang="en-US" b="1" dirty="0" err="1" smtClean="0"/>
              <a:t>int</a:t>
            </a:r>
            <a:r>
              <a:rPr lang="en-US" b="1" dirty="0" smtClean="0"/>
              <a:t>&gt;::</a:t>
            </a:r>
            <a:r>
              <a:rPr lang="en-US" b="1" dirty="0" err="1" smtClean="0"/>
              <a:t>iterator</a:t>
            </a:r>
            <a:r>
              <a:rPr lang="en-US" b="1" dirty="0" smtClean="0"/>
              <a:t> </a:t>
            </a:r>
            <a:r>
              <a:rPr lang="en-US" b="1" dirty="0" err="1" smtClean="0"/>
              <a:t>indx</a:t>
            </a:r>
            <a:r>
              <a:rPr lang="en-US" b="1" dirty="0" smtClean="0"/>
              <a:t>;</a:t>
            </a:r>
            <a:endParaRPr lang="en-US" dirty="0" smtClean="0"/>
          </a:p>
          <a:p>
            <a:r>
              <a:rPr lang="en-US" b="1" dirty="0" err="1" smtClean="0"/>
              <a:t>int</a:t>
            </a:r>
            <a:r>
              <a:rPr lang="en-US" b="1" dirty="0" smtClean="0"/>
              <a:t> </a:t>
            </a:r>
            <a:r>
              <a:rPr lang="en-US" b="1" dirty="0" err="1" smtClean="0"/>
              <a:t>i</a:t>
            </a:r>
            <a:r>
              <a:rPr lang="en-US" b="1" dirty="0" smtClean="0"/>
              <a:t>=0;</a:t>
            </a:r>
            <a:endParaRPr lang="en-US" dirty="0" smtClean="0"/>
          </a:p>
          <a:p>
            <a:r>
              <a:rPr lang="en-US" b="1" dirty="0" smtClean="0"/>
              <a:t>for(</a:t>
            </a:r>
            <a:r>
              <a:rPr lang="en-US" b="1" dirty="0" err="1" smtClean="0"/>
              <a:t>i</a:t>
            </a:r>
            <a:r>
              <a:rPr lang="en-US" b="1" dirty="0" smtClean="0"/>
              <a:t>=0; </a:t>
            </a:r>
            <a:r>
              <a:rPr lang="en-US" b="1" dirty="0" err="1" smtClean="0"/>
              <a:t>i</a:t>
            </a:r>
            <a:r>
              <a:rPr lang="en-US" b="1" dirty="0" smtClean="0"/>
              <a:t>&lt;5; </a:t>
            </a:r>
            <a:r>
              <a:rPr lang="en-US" b="1" dirty="0" err="1" smtClean="0"/>
              <a:t>i</a:t>
            </a:r>
            <a:r>
              <a:rPr lang="en-US" b="1" dirty="0" smtClean="0"/>
              <a:t>++){</a:t>
            </a:r>
            <a:endParaRPr lang="en-US" dirty="0" smtClean="0"/>
          </a:p>
          <a:p>
            <a:r>
              <a:rPr lang="en-US" b="1" dirty="0" smtClean="0"/>
              <a:t>list1.push_front(i+5); }</a:t>
            </a:r>
            <a:endParaRPr lang="en-US" dirty="0" smtClean="0"/>
          </a:p>
          <a:p>
            <a:r>
              <a:rPr lang="en-US" b="1" dirty="0" err="1" smtClean="0"/>
              <a:t>cout</a:t>
            </a:r>
            <a:r>
              <a:rPr lang="en-US" b="1" dirty="0" smtClean="0"/>
              <a:t>&lt;&lt;"\n maximum size: "&lt;&lt;list1.max_size();</a:t>
            </a:r>
            <a:endParaRPr lang="en-US" dirty="0" smtClean="0"/>
          </a:p>
          <a:p>
            <a:r>
              <a:rPr lang="en-US" b="1" dirty="0" smtClean="0"/>
              <a:t>list&lt;</a:t>
            </a:r>
            <a:r>
              <a:rPr lang="en-US" b="1" dirty="0" err="1" smtClean="0"/>
              <a:t>int</a:t>
            </a:r>
            <a:r>
              <a:rPr lang="en-US" b="1" dirty="0" smtClean="0"/>
              <a:t>&gt; list2=list1;</a:t>
            </a:r>
            <a:endParaRPr lang="en-US" dirty="0" smtClean="0"/>
          </a:p>
          <a:p>
            <a:r>
              <a:rPr lang="en-US" b="1" dirty="0" smtClean="0"/>
              <a:t>if(list1==list2)</a:t>
            </a:r>
            <a:endParaRPr lang="en-US" dirty="0" smtClean="0"/>
          </a:p>
          <a:p>
            <a:r>
              <a:rPr lang="en-US" b="1" dirty="0" err="1" smtClean="0"/>
              <a:t>cout</a:t>
            </a:r>
            <a:r>
              <a:rPr lang="en-US" b="1" dirty="0" smtClean="0"/>
              <a:t>&lt;&lt;"\n All elements are same \n";</a:t>
            </a:r>
            <a:endParaRPr lang="en-US" dirty="0" smtClean="0"/>
          </a:p>
          <a:p>
            <a:r>
              <a:rPr lang="en-US" b="1" dirty="0" err="1" smtClean="0"/>
              <a:t>cout</a:t>
            </a:r>
            <a:r>
              <a:rPr lang="en-US" b="1" dirty="0" smtClean="0"/>
              <a:t>&lt;&lt;"contents of list2 \n";</a:t>
            </a:r>
            <a:endParaRPr lang="en-US" dirty="0" smtClean="0"/>
          </a:p>
          <a:p>
            <a:r>
              <a:rPr lang="en-US" b="1" dirty="0" smtClean="0"/>
              <a:t>for(</a:t>
            </a:r>
            <a:r>
              <a:rPr lang="en-US" b="1" dirty="0" err="1" smtClean="0"/>
              <a:t>indx</a:t>
            </a:r>
            <a:r>
              <a:rPr lang="en-US" b="1" dirty="0" smtClean="0"/>
              <a:t>=list2.begin(); </a:t>
            </a:r>
            <a:r>
              <a:rPr lang="en-US" b="1" dirty="0" err="1" smtClean="0"/>
              <a:t>indx</a:t>
            </a:r>
            <a:r>
              <a:rPr lang="en-US" b="1" dirty="0" smtClean="0"/>
              <a:t>!=list2.end(); </a:t>
            </a:r>
            <a:r>
              <a:rPr lang="en-US" b="1" dirty="0" err="1" smtClean="0"/>
              <a:t>indx</a:t>
            </a:r>
            <a:r>
              <a:rPr lang="en-US" b="1" dirty="0" smtClean="0"/>
              <a:t>++){</a:t>
            </a:r>
            <a:endParaRPr lang="en-US" dirty="0" smtClean="0"/>
          </a:p>
          <a:p>
            <a:r>
              <a:rPr lang="en-US" b="1" dirty="0" err="1" smtClean="0"/>
              <a:t>cout</a:t>
            </a:r>
            <a:r>
              <a:rPr lang="en-US" b="1" dirty="0" smtClean="0"/>
              <a:t>&lt;&lt;"\t "&lt;&lt;*</a:t>
            </a:r>
            <a:r>
              <a:rPr lang="en-US" b="1" dirty="0" err="1" smtClean="0"/>
              <a:t>indx</a:t>
            </a:r>
            <a:r>
              <a:rPr lang="en-US" b="1" dirty="0" smtClean="0"/>
              <a:t>; }</a:t>
            </a:r>
            <a:endParaRPr lang="en-US" dirty="0" smtClean="0"/>
          </a:p>
          <a:p>
            <a:r>
              <a:rPr lang="en-US" b="1" dirty="0" smtClean="0"/>
              <a:t>list&lt;</a:t>
            </a:r>
            <a:r>
              <a:rPr lang="en-US" b="1" dirty="0" err="1" smtClean="0"/>
              <a:t>int</a:t>
            </a:r>
            <a:r>
              <a:rPr lang="en-US" b="1" dirty="0" smtClean="0"/>
              <a:t>&gt;::</a:t>
            </a:r>
            <a:r>
              <a:rPr lang="en-US" b="1" dirty="0" err="1" smtClean="0"/>
              <a:t>reverse_iterator</a:t>
            </a:r>
            <a:r>
              <a:rPr lang="en-US" b="1" dirty="0" smtClean="0"/>
              <a:t> </a:t>
            </a:r>
            <a:r>
              <a:rPr lang="en-US" b="1" dirty="0" err="1" smtClean="0"/>
              <a:t>rindx</a:t>
            </a:r>
            <a:r>
              <a:rPr lang="en-US" b="1" dirty="0" smtClean="0"/>
              <a:t>;</a:t>
            </a:r>
            <a:endParaRPr lang="en-US" dirty="0" smtClean="0"/>
          </a:p>
          <a:p>
            <a:r>
              <a:rPr lang="en-US" b="1" dirty="0" err="1" smtClean="0"/>
              <a:t>cout</a:t>
            </a:r>
            <a:r>
              <a:rPr lang="en-US" b="1" dirty="0" smtClean="0"/>
              <a:t>&lt;&lt;"\n contents of list2 in the reverse order\n";</a:t>
            </a:r>
            <a:endParaRPr lang="en-US" dirty="0" smtClean="0"/>
          </a:p>
          <a:p>
            <a:r>
              <a:rPr lang="en-US" b="1" dirty="0" smtClean="0"/>
              <a:t>for(</a:t>
            </a:r>
            <a:r>
              <a:rPr lang="en-US" b="1" dirty="0" err="1" smtClean="0"/>
              <a:t>rindx</a:t>
            </a:r>
            <a:r>
              <a:rPr lang="en-US" b="1" dirty="0" smtClean="0"/>
              <a:t>=list2.rbegin(); </a:t>
            </a:r>
            <a:r>
              <a:rPr lang="en-US" b="1" dirty="0" err="1" smtClean="0"/>
              <a:t>rindx</a:t>
            </a:r>
            <a:r>
              <a:rPr lang="en-US" b="1" dirty="0" smtClean="0"/>
              <a:t>!=list2.rend(); </a:t>
            </a:r>
            <a:r>
              <a:rPr lang="en-US" b="1" dirty="0" err="1" smtClean="0"/>
              <a:t>rindx</a:t>
            </a:r>
            <a:r>
              <a:rPr lang="en-US" b="1" dirty="0" smtClean="0"/>
              <a:t>++){</a:t>
            </a:r>
            <a:endParaRPr lang="en-US" dirty="0" smtClean="0"/>
          </a:p>
          <a:p>
            <a:r>
              <a:rPr lang="en-US" b="1" dirty="0" err="1" smtClean="0"/>
              <a:t>cout</a:t>
            </a:r>
            <a:r>
              <a:rPr lang="en-US" b="1" dirty="0" smtClean="0"/>
              <a:t>&lt;&lt;"\t "&lt;&lt;*</a:t>
            </a:r>
            <a:r>
              <a:rPr lang="en-US" b="1" dirty="0" err="1" smtClean="0"/>
              <a:t>rindx</a:t>
            </a:r>
            <a:r>
              <a:rPr lang="en-US" b="1" dirty="0" smtClean="0"/>
              <a:t>;</a:t>
            </a:r>
            <a:endParaRPr lang="en-US" dirty="0" smtClean="0"/>
          </a:p>
          <a:p>
            <a:r>
              <a:rPr lang="en-US" b="1" dirty="0" smtClean="0"/>
              <a:t>}</a:t>
            </a:r>
            <a:endParaRPr lang="en-US" dirty="0" smtClean="0"/>
          </a:p>
          <a:p>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Result of Program</a:t>
            </a:r>
          </a:p>
          <a:p>
            <a:r>
              <a:rPr lang="en-US" dirty="0" smtClean="0"/>
              <a:t> maximum size: 4294967295</a:t>
            </a:r>
          </a:p>
          <a:p>
            <a:r>
              <a:rPr lang="en-US" dirty="0" smtClean="0"/>
              <a:t> All elements are same</a:t>
            </a:r>
          </a:p>
          <a:p>
            <a:r>
              <a:rPr lang="en-US" dirty="0" smtClean="0"/>
              <a:t>contents of list2</a:t>
            </a:r>
          </a:p>
          <a:p>
            <a:r>
              <a:rPr lang="en-US" b="1" dirty="0" smtClean="0"/>
              <a:t> </a:t>
            </a:r>
            <a:r>
              <a:rPr lang="en-US" dirty="0" smtClean="0"/>
              <a:t>9</a:t>
            </a:r>
            <a:r>
              <a:rPr lang="en-US" b="1" dirty="0" smtClean="0"/>
              <a:t> </a:t>
            </a:r>
            <a:r>
              <a:rPr lang="en-US" dirty="0" smtClean="0"/>
              <a:t>8</a:t>
            </a:r>
            <a:r>
              <a:rPr lang="en-US" b="1" dirty="0" smtClean="0"/>
              <a:t> </a:t>
            </a:r>
            <a:r>
              <a:rPr lang="en-US" dirty="0" smtClean="0"/>
              <a:t>7</a:t>
            </a:r>
            <a:r>
              <a:rPr lang="en-US" b="1" dirty="0" smtClean="0"/>
              <a:t> </a:t>
            </a:r>
            <a:r>
              <a:rPr lang="en-US" dirty="0" smtClean="0"/>
              <a:t>6</a:t>
            </a:r>
            <a:r>
              <a:rPr lang="en-US" b="1" dirty="0" smtClean="0"/>
              <a:t> </a:t>
            </a:r>
            <a:r>
              <a:rPr lang="en-US" dirty="0" smtClean="0"/>
              <a:t>5</a:t>
            </a:r>
          </a:p>
          <a:p>
            <a:r>
              <a:rPr lang="en-US" dirty="0" smtClean="0"/>
              <a:t> contents of list2 in the reverse order</a:t>
            </a:r>
          </a:p>
          <a:p>
            <a:r>
              <a:rPr lang="en-US" b="1" dirty="0" smtClean="0"/>
              <a:t> </a:t>
            </a:r>
            <a:r>
              <a:rPr lang="en-US" dirty="0" smtClean="0"/>
              <a:t>5</a:t>
            </a:r>
            <a:r>
              <a:rPr lang="en-US" b="1" dirty="0" smtClean="0"/>
              <a:t> </a:t>
            </a:r>
            <a:r>
              <a:rPr lang="en-US" dirty="0" smtClean="0"/>
              <a:t>6</a:t>
            </a:r>
            <a:r>
              <a:rPr lang="en-US" b="1" dirty="0" smtClean="0"/>
              <a:t> </a:t>
            </a:r>
            <a:r>
              <a:rPr lang="en-US" dirty="0" smtClean="0"/>
              <a:t>7</a:t>
            </a:r>
            <a:r>
              <a:rPr lang="en-US" b="1" dirty="0" smtClean="0"/>
              <a:t> </a:t>
            </a:r>
            <a:r>
              <a:rPr lang="en-US" dirty="0" smtClean="0"/>
              <a:t>8</a:t>
            </a:r>
            <a:r>
              <a:rPr lang="en-US" b="1" dirty="0" smtClean="0"/>
              <a:t> </a:t>
            </a:r>
            <a:r>
              <a:rPr lang="en-US" dirty="0" smtClean="0"/>
              <a:t>9</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2090</Words>
  <Application>Microsoft Office PowerPoint</Application>
  <PresentationFormat>On-screen Show (4:3)</PresentationFormat>
  <Paragraphs>425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STL - List</vt:lpstr>
      <vt:lpstr>LIST</vt:lpstr>
      <vt:lpstr>List Operations</vt:lpstr>
      <vt:lpstr> //To demonstrate list </vt:lpstr>
      <vt:lpstr>Slide 5</vt:lpstr>
      <vt:lpstr>Slide 6</vt:lpstr>
      <vt:lpstr> Using  iterators with list </vt:lpstr>
      <vt:lpstr>Reverse iterators</vt:lpstr>
      <vt:lpstr>Slide 9</vt:lpstr>
      <vt:lpstr>algorithm find </vt:lpstr>
      <vt:lpstr>Slide 11</vt:lpstr>
      <vt:lpstr>Slide 12</vt:lpstr>
      <vt:lpstr>Algorithms </vt:lpstr>
      <vt:lpstr>  Examples of algorithms   </vt:lpstr>
      <vt:lpstr>Examples of algorithms contd.</vt:lpstr>
      <vt:lpstr>using algorithm on lists</vt:lpstr>
      <vt:lpstr>Slide 17</vt:lpstr>
      <vt:lpstr>Five Types of Iterators</vt:lpstr>
      <vt:lpstr>Types of Iterators</vt:lpstr>
      <vt:lpstr>Iterator operators  </vt:lpstr>
      <vt:lpstr>Example program</vt:lpstr>
      <vt:lpstr>Slide 22</vt:lpstr>
      <vt:lpstr>Slide 23</vt:lpstr>
      <vt:lpstr>Additional Iterators </vt:lpstr>
      <vt:lpstr>Slist</vt:lpstr>
      <vt:lpstr>Function Objects</vt:lpstr>
      <vt:lpstr>Slide 27</vt:lpstr>
      <vt:lpstr>To demonstrate function objects</vt:lpstr>
      <vt:lpstr>Function object Example</vt:lpstr>
      <vt:lpstr>Slide 30</vt:lpstr>
      <vt:lpstr>String</vt:lpstr>
      <vt:lpstr>Deque</vt:lpstr>
      <vt:lpstr>Sequence Adopters</vt:lpstr>
      <vt:lpstr>Algorithms in standard library</vt:lpstr>
      <vt:lpstr>Numeric Computations</vt:lpstr>
      <vt:lpstr>Bitset</vt:lpstr>
    </vt:vector>
  </TitlesOfParts>
  <Company>srm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 - List</dc:title>
  <dc:creator>subburaj.r</dc:creator>
  <cp:lastModifiedBy>subburaj.r</cp:lastModifiedBy>
  <cp:revision>29</cp:revision>
  <dcterms:created xsi:type="dcterms:W3CDTF">2015-09-25T06:09:20Z</dcterms:created>
  <dcterms:modified xsi:type="dcterms:W3CDTF">2015-09-30T03:53:48Z</dcterms:modified>
</cp:coreProperties>
</file>