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7" r:id="rId12"/>
    <p:sldId id="269" r:id="rId13"/>
    <p:sldId id="270" r:id="rId14"/>
    <p:sldId id="271" r:id="rId15"/>
    <p:sldId id="268"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4EAB5-5E8C-4D91-A15A-4BEF4CE3D81E}" type="datetimeFigureOut">
              <a:rPr lang="en-US" smtClean="0"/>
              <a:pPr/>
              <a:t>8/15/2015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4EAB5-5E8C-4D91-A15A-4BEF4CE3D81E}" type="datetimeFigureOut">
              <a:rPr lang="en-US" smtClean="0"/>
              <a:pPr/>
              <a:t>8/15/2015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4EAB5-5E8C-4D91-A15A-4BEF4CE3D81E}" type="datetimeFigureOut">
              <a:rPr lang="en-US" smtClean="0"/>
              <a:pPr/>
              <a:t>8/15/2015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4EAB5-5E8C-4D91-A15A-4BEF4CE3D81E}" type="datetimeFigureOut">
              <a:rPr lang="en-US" smtClean="0"/>
              <a:pPr/>
              <a:t>8/15/2015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4EAB5-5E8C-4D91-A15A-4BEF4CE3D81E}" type="datetimeFigureOut">
              <a:rPr lang="en-US" smtClean="0"/>
              <a:pPr/>
              <a:t>8/15/2015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4EAB5-5E8C-4D91-A15A-4BEF4CE3D81E}" type="datetimeFigureOut">
              <a:rPr lang="en-US" smtClean="0"/>
              <a:pPr/>
              <a:t>8/15/2015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34EAB5-5E8C-4D91-A15A-4BEF4CE3D81E}" type="datetimeFigureOut">
              <a:rPr lang="en-US" smtClean="0"/>
              <a:pPr/>
              <a:t>8/15/2015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4EAB5-5E8C-4D91-A15A-4BEF4CE3D81E}" type="datetimeFigureOut">
              <a:rPr lang="en-US" smtClean="0"/>
              <a:pPr/>
              <a:t>8/15/2015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EAB5-5E8C-4D91-A15A-4BEF4CE3D81E}" type="datetimeFigureOut">
              <a:rPr lang="en-US" smtClean="0"/>
              <a:pPr/>
              <a:t>8/15/2015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4EAB5-5E8C-4D91-A15A-4BEF4CE3D81E}" type="datetimeFigureOut">
              <a:rPr lang="en-US" smtClean="0"/>
              <a:pPr/>
              <a:t>8/15/2015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4EAB5-5E8C-4D91-A15A-4BEF4CE3D81E}" type="datetimeFigureOut">
              <a:rPr lang="en-US" smtClean="0"/>
              <a:pPr/>
              <a:t>8/15/2015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7A672-D394-4A93-9EBD-D3ECEFD7B7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4EAB5-5E8C-4D91-A15A-4BEF4CE3D81E}" type="datetimeFigureOut">
              <a:rPr lang="en-US" smtClean="0"/>
              <a:pPr/>
              <a:t>8/15/2015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7A672-D394-4A93-9EBD-D3ECEFD7B7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POLYMORPHISM</a:t>
            </a:r>
            <a:endParaRPr lang="en-US" b="1" dirty="0">
              <a:solidFill>
                <a:srgbClr val="FF0000"/>
              </a:solidFill>
            </a:endParaRPr>
          </a:p>
        </p:txBody>
      </p:sp>
      <p:sp>
        <p:nvSpPr>
          <p:cNvPr id="3" name="Subtitle 2"/>
          <p:cNvSpPr>
            <a:spLocks noGrp="1"/>
          </p:cNvSpPr>
          <p:nvPr>
            <p:ph type="subTitle" idx="1"/>
          </p:nvPr>
        </p:nvSpPr>
        <p:spPr/>
        <p:txBody>
          <a:bodyPr/>
          <a:lstStyle/>
          <a:p>
            <a:r>
              <a:rPr lang="en-US" b="1" dirty="0" smtClean="0"/>
              <a:t>Dr. R.Subburaj</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b="1" dirty="0" smtClean="0"/>
              <a:t>number number:: operator ++(){</a:t>
            </a:r>
            <a:endParaRPr lang="en-US" dirty="0" smtClean="0"/>
          </a:p>
          <a:p>
            <a:r>
              <a:rPr lang="en-US" b="1" dirty="0" smtClean="0"/>
              <a:t>number temp;</a:t>
            </a:r>
            <a:endParaRPr lang="en-US" dirty="0" smtClean="0"/>
          </a:p>
          <a:p>
            <a:r>
              <a:rPr lang="en-US" b="1" dirty="0" smtClean="0"/>
              <a:t>temp.real=++real;</a:t>
            </a:r>
            <a:endParaRPr lang="en-US" dirty="0" smtClean="0"/>
          </a:p>
          <a:p>
            <a:r>
              <a:rPr lang="en-US" b="1" dirty="0" smtClean="0"/>
              <a:t>temp.imag=++imag;</a:t>
            </a:r>
            <a:endParaRPr lang="en-US" dirty="0" smtClean="0"/>
          </a:p>
          <a:p>
            <a:r>
              <a:rPr lang="en-US" b="1" dirty="0" smtClean="0"/>
              <a:t>return (temp);</a:t>
            </a:r>
            <a:endParaRPr lang="en-US" dirty="0" smtClean="0"/>
          </a:p>
          <a:p>
            <a:r>
              <a:rPr lang="en-US" b="1" dirty="0" smtClean="0"/>
              <a:t>}</a:t>
            </a:r>
            <a:endParaRPr lang="en-US" dirty="0" smtClean="0"/>
          </a:p>
          <a:p>
            <a:r>
              <a:rPr lang="en-US" b="1" dirty="0" smtClean="0"/>
              <a:t> </a:t>
            </a:r>
            <a:endParaRPr lang="en-US" dirty="0" smtClean="0"/>
          </a:p>
          <a:p>
            <a:r>
              <a:rPr lang="en-US" b="1" dirty="0" smtClean="0"/>
              <a:t>int main() {</a:t>
            </a:r>
            <a:endParaRPr lang="en-US" dirty="0" smtClean="0"/>
          </a:p>
          <a:p>
            <a:r>
              <a:rPr lang="en-US" b="1" dirty="0" smtClean="0"/>
              <a:t>number num1(5, 10);</a:t>
            </a:r>
            <a:endParaRPr lang="en-US" dirty="0" smtClean="0"/>
          </a:p>
          <a:p>
            <a:r>
              <a:rPr lang="en-US" b="1" dirty="0" smtClean="0"/>
              <a:t>++num1;</a:t>
            </a:r>
            <a:endParaRPr lang="en-US" dirty="0" smtClean="0"/>
          </a:p>
          <a:p>
            <a:r>
              <a:rPr lang="en-US" b="1" dirty="0" smtClean="0"/>
              <a:t>num1.display();</a:t>
            </a:r>
            <a:endParaRPr lang="en-US" dirty="0" smtClean="0"/>
          </a:p>
          <a:p>
            <a:r>
              <a:rPr lang="en-US" b="1" dirty="0" smtClean="0"/>
              <a:t>++num1;</a:t>
            </a:r>
            <a:endParaRPr lang="en-US" dirty="0" smtClean="0"/>
          </a:p>
          <a:p>
            <a:r>
              <a:rPr lang="en-US" b="1" dirty="0" smtClean="0"/>
              <a:t>num1.display();</a:t>
            </a:r>
            <a:endParaRPr lang="en-US" dirty="0" smtClean="0"/>
          </a:p>
          <a:p>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this Pointer</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i="1" dirty="0" smtClean="0"/>
              <a:t>this  is a C++ keyword. </a:t>
            </a:r>
          </a:p>
          <a:p>
            <a:r>
              <a:rPr lang="en-US" dirty="0" smtClean="0"/>
              <a:t>The "this” always refers to an object that has  called the member function currently. </a:t>
            </a:r>
          </a:p>
          <a:p>
            <a:r>
              <a:rPr lang="en-US" dirty="0" smtClean="0"/>
              <a:t> We can say that “this” is a pointer.  It points  to the object that has called “this” function.  concept of this pointer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Example program for ‘this’</a:t>
            </a:r>
            <a:endParaRPr lang="en-US" b="1"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b="1" dirty="0" smtClean="0"/>
              <a:t>class number {</a:t>
            </a:r>
            <a:endParaRPr lang="en-US" dirty="0" smtClean="0"/>
          </a:p>
          <a:p>
            <a:r>
              <a:rPr lang="en-US" b="1" dirty="0" smtClean="0"/>
              <a:t>int real;</a:t>
            </a:r>
            <a:endParaRPr lang="en-US" dirty="0" smtClean="0"/>
          </a:p>
          <a:p>
            <a:r>
              <a:rPr lang="en-US" b="1" dirty="0" smtClean="0"/>
              <a:t>int imag;</a:t>
            </a:r>
            <a:endParaRPr lang="en-US" dirty="0" smtClean="0"/>
          </a:p>
          <a:p>
            <a:r>
              <a:rPr lang="en-US" b="1" dirty="0" smtClean="0"/>
              <a:t> public:</a:t>
            </a:r>
            <a:endParaRPr lang="en-US" dirty="0" smtClean="0"/>
          </a:p>
          <a:p>
            <a:r>
              <a:rPr lang="en-US" b="1" dirty="0" smtClean="0"/>
              <a:t>number (){};</a:t>
            </a:r>
            <a:endParaRPr lang="en-US" dirty="0" smtClean="0"/>
          </a:p>
          <a:p>
            <a:r>
              <a:rPr lang="en-US" b="1" dirty="0" smtClean="0"/>
              <a:t>number (int x, int y) {</a:t>
            </a:r>
            <a:endParaRPr lang="en-US" dirty="0" smtClean="0"/>
          </a:p>
          <a:p>
            <a:r>
              <a:rPr lang="en-US" b="1" dirty="0" smtClean="0"/>
              <a:t>real=x;</a:t>
            </a:r>
            <a:endParaRPr lang="en-US" dirty="0" smtClean="0"/>
          </a:p>
          <a:p>
            <a:r>
              <a:rPr lang="en-US" b="1" dirty="0" smtClean="0"/>
              <a:t>imag=y;</a:t>
            </a:r>
            <a:endParaRPr lang="en-US" dirty="0" smtClean="0"/>
          </a:p>
          <a:p>
            <a:r>
              <a:rPr lang="en-US" b="1" dirty="0" smtClean="0"/>
              <a:t>		  }</a:t>
            </a:r>
            <a:endParaRPr lang="en-US" dirty="0" smtClean="0"/>
          </a:p>
          <a:p>
            <a:r>
              <a:rPr lang="en-US" b="1" dirty="0" smtClean="0"/>
              <a:t>void display(){</a:t>
            </a:r>
            <a:endParaRPr lang="en-US" dirty="0" smtClean="0"/>
          </a:p>
          <a:p>
            <a:r>
              <a:rPr lang="en-US" b="1" dirty="0" smtClean="0"/>
              <a:t>cout&lt;&lt;real&lt;&lt;"+ j"&lt;&lt; imag&lt;&lt;"\n";</a:t>
            </a:r>
            <a:endParaRPr lang="en-US" dirty="0" smtClean="0"/>
          </a:p>
          <a:p>
            <a:r>
              <a:rPr lang="en-US" b="1" dirty="0" smtClean="0"/>
              <a:t>}</a:t>
            </a:r>
            <a:endParaRPr lang="en-US" dirty="0" smtClean="0"/>
          </a:p>
          <a:p>
            <a:r>
              <a:rPr lang="en-US" b="1" dirty="0" smtClean="0"/>
              <a:t>number operator ++();</a:t>
            </a:r>
            <a:endParaRPr lang="en-US" dirty="0" smtClean="0"/>
          </a:p>
          <a:p>
            <a:r>
              <a:rPr lang="en-US" b="1" dirty="0" smtClean="0"/>
              <a:t>};</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number number:: operator ++(){</a:t>
            </a:r>
            <a:endParaRPr lang="en-US" dirty="0" smtClean="0"/>
          </a:p>
          <a:p>
            <a:r>
              <a:rPr lang="en-US" b="1" dirty="0" smtClean="0"/>
              <a:t>real</a:t>
            </a:r>
            <a:r>
              <a:rPr lang="en-US" b="1" dirty="0" smtClean="0"/>
              <a:t>++;				//dont need temp</a:t>
            </a:r>
            <a:endParaRPr lang="en-US" dirty="0" smtClean="0"/>
          </a:p>
          <a:p>
            <a:r>
              <a:rPr lang="en-US" b="1" dirty="0" smtClean="0"/>
              <a:t>imag++;</a:t>
            </a:r>
            <a:endParaRPr lang="en-US" dirty="0" smtClean="0"/>
          </a:p>
          <a:p>
            <a:r>
              <a:rPr lang="en-US" b="1" dirty="0" smtClean="0"/>
              <a:t>return *this;</a:t>
            </a:r>
            <a:endParaRPr lang="en-US" dirty="0" smtClean="0"/>
          </a:p>
          <a:p>
            <a:r>
              <a:rPr lang="en-US" b="1" dirty="0" smtClean="0"/>
              <a:t>}</a:t>
            </a:r>
            <a:endParaRPr lang="en-US" dirty="0" smtClean="0"/>
          </a:p>
          <a:p>
            <a:r>
              <a:rPr lang="en-US" b="1" dirty="0" smtClean="0"/>
              <a:t> </a:t>
            </a:r>
            <a:endParaRPr lang="en-US" dirty="0" smtClean="0"/>
          </a:p>
          <a:p>
            <a:r>
              <a:rPr lang="en-US" b="1" dirty="0" smtClean="0"/>
              <a:t>void main() {</a:t>
            </a:r>
            <a:endParaRPr lang="en-US" dirty="0" smtClean="0"/>
          </a:p>
          <a:p>
            <a:r>
              <a:rPr lang="en-US" b="1" dirty="0" smtClean="0"/>
              <a:t>number num1(5, 10);</a:t>
            </a:r>
            <a:endParaRPr lang="en-US" dirty="0" smtClean="0"/>
          </a:p>
          <a:p>
            <a:r>
              <a:rPr lang="en-US" b="1" dirty="0" smtClean="0"/>
              <a:t>num1++;</a:t>
            </a:r>
            <a:endParaRPr lang="en-US" dirty="0" smtClean="0"/>
          </a:p>
          <a:p>
            <a:r>
              <a:rPr lang="en-US" b="1" dirty="0" smtClean="0"/>
              <a:t>num1.display();</a:t>
            </a:r>
            <a:endParaRPr lang="en-US" dirty="0" smtClean="0"/>
          </a:p>
          <a:p>
            <a:r>
              <a:rPr lang="en-US" b="1" dirty="0" smtClean="0"/>
              <a:t>++num1;</a:t>
            </a:r>
            <a:endParaRPr lang="en-US" dirty="0" smtClean="0"/>
          </a:p>
          <a:p>
            <a:r>
              <a:rPr lang="en-US" b="1" dirty="0" smtClean="0"/>
              <a:t>num1.display();</a:t>
            </a:r>
            <a:endParaRPr lang="en-US" dirty="0" smtClean="0"/>
          </a:p>
          <a:p>
            <a:r>
              <a:rPr lang="en-US" b="1" dirty="0" smtClean="0"/>
              <a:t>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note</a:t>
            </a:r>
            <a:endParaRPr lang="en-US" b="1"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b="1" dirty="0" smtClean="0"/>
              <a:t>In the previous programs, we </a:t>
            </a:r>
            <a:r>
              <a:rPr lang="en-US" b="1" dirty="0" smtClean="0"/>
              <a:t>did not have to refer to the object while displaying data members of the object. </a:t>
            </a:r>
            <a:r>
              <a:rPr lang="en-US" b="1" dirty="0" smtClean="0"/>
              <a:t>It is </a:t>
            </a:r>
            <a:r>
              <a:rPr lang="en-US" b="1" dirty="0" smtClean="0"/>
              <a:t>due to the fact that each member function has access to a pointer called </a:t>
            </a:r>
            <a:r>
              <a:rPr lang="en-US" b="1" i="1" dirty="0" smtClean="0"/>
              <a:t>this</a:t>
            </a:r>
            <a:r>
              <a:rPr lang="en-US" b="1" i="1" dirty="0" smtClean="0"/>
              <a:t>.</a:t>
            </a:r>
          </a:p>
          <a:p>
            <a:r>
              <a:rPr lang="en-US" b="1" i="1" dirty="0" smtClean="0"/>
              <a:t> </a:t>
            </a:r>
            <a:r>
              <a:rPr lang="en-US" b="1" dirty="0" smtClean="0"/>
              <a:t>The </a:t>
            </a:r>
            <a:r>
              <a:rPr lang="en-US" b="1" i="1" dirty="0" smtClean="0"/>
              <a:t>this </a:t>
            </a:r>
            <a:r>
              <a:rPr lang="en-US" b="1" dirty="0" smtClean="0"/>
              <a:t>pointer of </a:t>
            </a:r>
            <a:r>
              <a:rPr lang="en-US" b="1" i="1" dirty="0" smtClean="0"/>
              <a:t>a</a:t>
            </a:r>
            <a:r>
              <a:rPr lang="en-US" b="1" dirty="0" smtClean="0"/>
              <a:t> member function at any time of its execution refers to the object which invoked it. </a:t>
            </a:r>
            <a:endParaRPr lang="en-US" b="1" dirty="0" smtClean="0"/>
          </a:p>
          <a:p>
            <a:r>
              <a:rPr lang="en-US" b="1" dirty="0" smtClean="0"/>
              <a:t>Actually </a:t>
            </a:r>
            <a:r>
              <a:rPr lang="en-US" b="1" i="1" dirty="0" smtClean="0"/>
              <a:t> </a:t>
            </a:r>
            <a:r>
              <a:rPr lang="en-US" b="1" i="1" dirty="0" smtClean="0"/>
              <a:t>this</a:t>
            </a:r>
            <a:r>
              <a:rPr lang="en-US" b="1" dirty="0" smtClean="0"/>
              <a:t> points to the address of the corresponding object. </a:t>
            </a:r>
            <a:endParaRPr lang="en-US" b="1" dirty="0" smtClean="0"/>
          </a:p>
          <a:p>
            <a:r>
              <a:rPr lang="en-US" b="1" dirty="0" smtClean="0"/>
              <a:t>Therefore </a:t>
            </a:r>
            <a:r>
              <a:rPr lang="en-US" b="1" dirty="0" smtClean="0"/>
              <a:t>using </a:t>
            </a:r>
            <a:r>
              <a:rPr lang="en-US" b="1" i="1" dirty="0" smtClean="0"/>
              <a:t>this</a:t>
            </a:r>
            <a:r>
              <a:rPr lang="en-US" b="1" dirty="0" smtClean="0"/>
              <a:t> pointer we can access the data members of the object</a:t>
            </a:r>
            <a:r>
              <a:rPr lang="en-US" b="1" dirty="0" smtClean="0"/>
              <a:t>.</a:t>
            </a:r>
          </a:p>
          <a:p>
            <a:r>
              <a:rPr lang="en-US" b="1" dirty="0" smtClean="0"/>
              <a:t> </a:t>
            </a:r>
            <a:r>
              <a:rPr lang="en-US" b="1" dirty="0" smtClean="0"/>
              <a:t>That is the reason when we simply refer to the name of the data member (with out prefixing) it points to the data member of the object that called the operator function or for that matter any member function. </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Multiple overloading</a:t>
            </a:r>
          </a:p>
        </p:txBody>
      </p:sp>
      <p:sp>
        <p:nvSpPr>
          <p:cNvPr id="3" name="Content Placeholder 2"/>
          <p:cNvSpPr>
            <a:spLocks noGrp="1"/>
          </p:cNvSpPr>
          <p:nvPr>
            <p:ph idx="1"/>
          </p:nvPr>
        </p:nvSpPr>
        <p:spPr/>
        <p:txBody>
          <a:bodyPr>
            <a:normAutofit fontScale="77500" lnSpcReduction="20000"/>
          </a:bodyPr>
          <a:lstStyle/>
          <a:p>
            <a:r>
              <a:rPr lang="en-US" dirty="0" smtClean="0"/>
              <a:t>We can combine a program, which overloads + operator for string concatenation, and another program, which overloads the + operator in the complex number class.  </a:t>
            </a:r>
          </a:p>
          <a:p>
            <a:r>
              <a:rPr lang="en-US" dirty="0" smtClean="0"/>
              <a:t>If these two programs are combined there will still be no ambiguity with regard to  the overloaded + operator.</a:t>
            </a:r>
          </a:p>
          <a:p>
            <a:r>
              <a:rPr lang="en-US" dirty="0" smtClean="0"/>
              <a:t>The operator is considered along with the associated data types.  Therefore, when it is used along with two strings, the corresponding operator function will be called.  When it is used along with the complex numbers, then again the operator in the complex number class will be called. </a:t>
            </a:r>
          </a:p>
          <a:p>
            <a:r>
              <a:rPr lang="en-US" dirty="0" smtClean="0"/>
              <a:t>When we combine programs with the same operator overloaded with different objects, then it is called multiple overloading.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31520" y="182880"/>
            <a:ext cx="7772040" cy="1036320"/>
          </a:xfrm>
          <a:prstGeom prst="rect">
            <a:avLst/>
          </a:prstGeom>
        </p:spPr>
        <p:txBody>
          <a:bodyPr wrap="none" lIns="0" tIns="0" rIns="0" bIns="0" anchor="ctr"/>
          <a:lstStyle/>
          <a:p>
            <a:r>
              <a:rPr lang="en-US" sz="4000" b="1" dirty="0">
                <a:solidFill>
                  <a:srgbClr val="C00000"/>
                </a:solidFill>
              </a:rPr>
              <a:t>Restrictions on Operator Overloading</a:t>
            </a:r>
            <a:endParaRPr sz="4000" b="1" dirty="0">
              <a:solidFill>
                <a:srgbClr val="C00000"/>
              </a:solidFill>
            </a:endParaRPr>
          </a:p>
        </p:txBody>
      </p:sp>
      <p:sp>
        <p:nvSpPr>
          <p:cNvPr id="98" name="TextShape 2"/>
          <p:cNvSpPr txBox="1"/>
          <p:nvPr/>
        </p:nvSpPr>
        <p:spPr>
          <a:xfrm>
            <a:off x="457200" y="990600"/>
            <a:ext cx="8046360" cy="4590840"/>
          </a:xfrm>
          <a:prstGeom prst="rect">
            <a:avLst/>
          </a:prstGeom>
        </p:spPr>
        <p:txBody>
          <a:bodyPr wrap="none" lIns="0" tIns="0" rIns="0" bIns="0"/>
          <a:lstStyle/>
          <a:p>
            <a:pPr>
              <a:buSzPct val="45000"/>
              <a:buFont typeface="StarSymbol"/>
              <a:buChar char=""/>
            </a:pPr>
            <a:r>
              <a:rPr lang="en-US" b="1" dirty="0"/>
              <a:t>   Precedence and Associativity of an operator cannot be changed.</a:t>
            </a:r>
            <a:endParaRPr b="1" dirty="0"/>
          </a:p>
          <a:p>
            <a:pPr>
              <a:buSzPct val="45000"/>
              <a:buFont typeface="StarSymbol"/>
              <a:buChar char=""/>
            </a:pPr>
            <a:r>
              <a:rPr lang="en-US" b="1" dirty="0"/>
              <a:t>    Arity (numbers of Operands) cannot be changed</a:t>
            </a:r>
            <a:r>
              <a:rPr lang="en-US" b="1" dirty="0" smtClean="0"/>
              <a:t>.</a:t>
            </a:r>
          </a:p>
          <a:p>
            <a:pPr>
              <a:buSzPct val="45000"/>
              <a:buFont typeface="StarSymbol"/>
              <a:buChar char=""/>
            </a:pPr>
            <a:r>
              <a:rPr lang="en-US" b="1" dirty="0" smtClean="0"/>
              <a:t> </a:t>
            </a:r>
            <a:r>
              <a:rPr lang="en-US" b="1" dirty="0"/>
              <a:t>Unary operator remains unary, binary remains binary etc.</a:t>
            </a:r>
            <a:endParaRPr b="1" dirty="0"/>
          </a:p>
          <a:p>
            <a:pPr>
              <a:buSzPct val="45000"/>
              <a:buFont typeface="StarSymbol"/>
              <a:buChar char=""/>
            </a:pPr>
            <a:r>
              <a:rPr lang="en-US" b="1" dirty="0"/>
              <a:t>    No new operators can be created, </a:t>
            </a:r>
            <a:r>
              <a:rPr lang="en-US" b="1" dirty="0" smtClean="0"/>
              <a:t> only </a:t>
            </a:r>
            <a:r>
              <a:rPr lang="en-US" b="1" dirty="0"/>
              <a:t>existing operators can be overloaded.</a:t>
            </a:r>
            <a:endParaRPr b="1" dirty="0"/>
          </a:p>
          <a:p>
            <a:pPr>
              <a:buSzPct val="45000"/>
              <a:buFont typeface="StarSymbol"/>
              <a:buChar char=""/>
            </a:pPr>
            <a:r>
              <a:rPr lang="en-US" b="1" dirty="0"/>
              <a:t>    Cannot redefine the meaning of a procedure</a:t>
            </a:r>
            <a:r>
              <a:rPr lang="en-US" b="1"/>
              <a:t>. </a:t>
            </a:r>
            <a:r>
              <a:rPr lang="en-US" b="1" smtClean="0"/>
              <a:t> cannot </a:t>
            </a:r>
            <a:r>
              <a:rPr lang="en-US" b="1" dirty="0"/>
              <a:t>change how integers are added</a:t>
            </a:r>
            <a:r>
              <a:rPr lang="en-US" b="1" dirty="0" smtClean="0"/>
              <a:t>.</a:t>
            </a:r>
          </a:p>
          <a:p>
            <a:pPr>
              <a:buSzPct val="45000"/>
              <a:buFont typeface="StarSymbol"/>
              <a:buChar char=""/>
            </a:pPr>
            <a:endParaRPr lang="en-US" b="1" dirty="0" smtClean="0"/>
          </a:p>
          <a:p>
            <a:r>
              <a:rPr lang="en-US" b="1" dirty="0" smtClean="0"/>
              <a:t> the following operators cannot be overloaded:</a:t>
            </a:r>
          </a:p>
          <a:p>
            <a:r>
              <a:rPr lang="en-US" b="1" dirty="0" smtClean="0"/>
              <a:t>dot operator (.)</a:t>
            </a:r>
          </a:p>
          <a:p>
            <a:r>
              <a:rPr lang="en-US" b="1" dirty="0" smtClean="0"/>
              <a:t>conditional operator (?)</a:t>
            </a:r>
          </a:p>
          <a:p>
            <a:r>
              <a:rPr lang="en-US" b="1" dirty="0" smtClean="0"/>
              <a:t>pointer to member operator (.*)</a:t>
            </a:r>
          </a:p>
          <a:p>
            <a:r>
              <a:rPr lang="en-US" b="1" dirty="0" smtClean="0"/>
              <a:t>scope resolution operator (::)</a:t>
            </a:r>
          </a:p>
          <a:p>
            <a:endParaRPr lang="en-US" b="1" dirty="0" smtClean="0"/>
          </a:p>
          <a:p>
            <a:r>
              <a:rPr lang="en-US" b="1" dirty="0" smtClean="0"/>
              <a:t>When we use friend functions for operator overloading, </a:t>
            </a:r>
          </a:p>
          <a:p>
            <a:r>
              <a:rPr lang="en-US" b="1" dirty="0" smtClean="0"/>
              <a:t>additionally we cannot use the following operators for overloading:</a:t>
            </a:r>
          </a:p>
          <a:p>
            <a:r>
              <a:rPr lang="en-US" b="1" dirty="0" smtClean="0"/>
              <a:t> Assignment operator (=)</a:t>
            </a:r>
          </a:p>
          <a:p>
            <a:r>
              <a:rPr lang="en-US" b="1" dirty="0" smtClean="0"/>
              <a:t>Function call operator ()</a:t>
            </a:r>
          </a:p>
          <a:p>
            <a:r>
              <a:rPr lang="en-US" b="1" dirty="0" smtClean="0"/>
              <a:t>Array index operator []</a:t>
            </a:r>
          </a:p>
          <a:p>
            <a:r>
              <a:rPr lang="en-US" b="1" dirty="0" smtClean="0"/>
              <a:t>Class number access operator -&gt;</a:t>
            </a:r>
          </a:p>
          <a:p>
            <a:pPr>
              <a:buSzPct val="45000"/>
              <a:buFont typeface="StarSymbol"/>
              <a:buChar char=""/>
            </a:pPr>
            <a:endParaRPr lang="en-US" b="1" dirty="0" smtClean="0"/>
          </a:p>
          <a:p>
            <a:pPr>
              <a:buSzPct val="45000"/>
              <a:buFont typeface="StarSymbol"/>
              <a:buChar char=""/>
            </a:pPr>
            <a:endParaRPr lang="en-US" b="1" dirty="0" smtClean="0"/>
          </a:p>
          <a:p>
            <a:pPr>
              <a:buSzPct val="45000"/>
              <a:buFont typeface="StarSymbol"/>
              <a:buChar char=""/>
            </a:pPr>
            <a:endParaRPr b="1" dirty="0"/>
          </a:p>
          <a:p>
            <a:pPr>
              <a:buSzPct val="45000"/>
              <a:buFont typeface="StarSymbol"/>
              <a:buChar char=""/>
            </a:pPr>
            <a:endParaRPr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Function overloading </a:t>
            </a:r>
            <a:r>
              <a:rPr lang="en-US" b="1" dirty="0" smtClean="0">
                <a:solidFill>
                  <a:srgbClr val="C00000"/>
                </a:solidFill>
              </a:rPr>
              <a:t>–Example 1</a:t>
            </a:r>
            <a:endParaRPr lang="en-US" b="1" dirty="0">
              <a:solidFill>
                <a:srgbClr val="C00000"/>
              </a:solidFill>
            </a:endParaRPr>
          </a:p>
        </p:txBody>
      </p:sp>
      <p:sp>
        <p:nvSpPr>
          <p:cNvPr id="3" name="Content Placeholder 2"/>
          <p:cNvSpPr>
            <a:spLocks noGrp="1"/>
          </p:cNvSpPr>
          <p:nvPr>
            <p:ph idx="1"/>
          </p:nvPr>
        </p:nvSpPr>
        <p:spPr>
          <a:xfrm>
            <a:off x="457200" y="1417637"/>
            <a:ext cx="8229600" cy="5440363"/>
          </a:xfrm>
        </p:spPr>
        <p:txBody>
          <a:bodyPr>
            <a:normAutofit fontScale="70000" lnSpcReduction="20000"/>
          </a:bodyPr>
          <a:lstStyle/>
          <a:p>
            <a:r>
              <a:rPr lang="en-US" sz="2400" b="1" dirty="0"/>
              <a:t>class </a:t>
            </a:r>
            <a:r>
              <a:rPr lang="en-US" sz="2400" b="1" dirty="0" err="1"/>
              <a:t>MethOl</a:t>
            </a:r>
            <a:r>
              <a:rPr lang="en-US" sz="2400" b="1" dirty="0"/>
              <a:t> {</a:t>
            </a:r>
            <a:endParaRPr lang="en-US" sz="2400" dirty="0"/>
          </a:p>
          <a:p>
            <a:r>
              <a:rPr lang="en-US" sz="2400" b="1" dirty="0"/>
              <a:t>public:</a:t>
            </a:r>
            <a:endParaRPr lang="en-US" sz="2400" dirty="0"/>
          </a:p>
          <a:p>
            <a:r>
              <a:rPr lang="en-US" sz="2400" b="1" dirty="0"/>
              <a:t>void add(</a:t>
            </a:r>
            <a:r>
              <a:rPr lang="en-US" sz="2400" b="1" dirty="0" err="1"/>
              <a:t>int</a:t>
            </a:r>
            <a:r>
              <a:rPr lang="en-US" sz="2400" b="1" dirty="0"/>
              <a:t> a, </a:t>
            </a:r>
            <a:r>
              <a:rPr lang="en-US" sz="2400" b="1" dirty="0" err="1"/>
              <a:t>int</a:t>
            </a:r>
            <a:r>
              <a:rPr lang="en-US" sz="2400" b="1" dirty="0"/>
              <a:t> b, </a:t>
            </a:r>
            <a:r>
              <a:rPr lang="en-US" sz="2400" b="1" dirty="0" err="1"/>
              <a:t>int</a:t>
            </a:r>
            <a:r>
              <a:rPr lang="en-US" sz="2400" b="1" dirty="0"/>
              <a:t> c){</a:t>
            </a:r>
            <a:endParaRPr lang="en-US" sz="2400" dirty="0"/>
          </a:p>
          <a:p>
            <a:r>
              <a:rPr lang="en-US" sz="2400" b="1" dirty="0" err="1"/>
              <a:t>cout</a:t>
            </a:r>
            <a:r>
              <a:rPr lang="en-US" sz="2400" b="1" dirty="0"/>
              <a:t>&lt;&lt;"Sum = " &lt;&lt;(</a:t>
            </a:r>
            <a:r>
              <a:rPr lang="en-US" sz="2400" b="1" dirty="0" err="1"/>
              <a:t>a+b+c</a:t>
            </a:r>
            <a:r>
              <a:rPr lang="en-US" sz="2400" b="1" dirty="0"/>
              <a:t>)&lt;&lt;"\n";</a:t>
            </a:r>
            <a:endParaRPr lang="en-US" sz="2400" dirty="0"/>
          </a:p>
          <a:p>
            <a:r>
              <a:rPr lang="en-US" sz="2400" b="1" dirty="0"/>
              <a:t>}</a:t>
            </a:r>
            <a:endParaRPr lang="en-US" sz="2400" dirty="0"/>
          </a:p>
          <a:p>
            <a:r>
              <a:rPr lang="en-US" sz="2400" b="1" dirty="0"/>
              <a:t>void add(float a, float b){</a:t>
            </a:r>
            <a:endParaRPr lang="en-US" sz="2400" dirty="0"/>
          </a:p>
          <a:p>
            <a:r>
              <a:rPr lang="en-US" sz="2400" b="1" dirty="0" err="1"/>
              <a:t>cout</a:t>
            </a:r>
            <a:r>
              <a:rPr lang="en-US" sz="2400" b="1" dirty="0"/>
              <a:t>&lt;&lt;"Sum = " &lt;&lt;(</a:t>
            </a:r>
            <a:r>
              <a:rPr lang="en-US" sz="2400" b="1" dirty="0" err="1"/>
              <a:t>a+b</a:t>
            </a:r>
            <a:r>
              <a:rPr lang="en-US" sz="2400" b="1" dirty="0"/>
              <a:t>)&lt;&lt;"\n";</a:t>
            </a:r>
            <a:endParaRPr lang="en-US" sz="2400" dirty="0"/>
          </a:p>
          <a:p>
            <a:r>
              <a:rPr lang="en-US" sz="2400" b="1" dirty="0"/>
              <a:t>}</a:t>
            </a:r>
            <a:endParaRPr lang="en-US" sz="2400" dirty="0"/>
          </a:p>
          <a:p>
            <a:r>
              <a:rPr lang="en-US" sz="2400" b="1" dirty="0"/>
              <a:t>void add(double a, double b, double c, double d){</a:t>
            </a:r>
            <a:endParaRPr lang="en-US" sz="2400" dirty="0"/>
          </a:p>
          <a:p>
            <a:r>
              <a:rPr lang="en-US" sz="2400" b="1" dirty="0" err="1"/>
              <a:t>cout</a:t>
            </a:r>
            <a:r>
              <a:rPr lang="en-US" sz="2400" b="1" dirty="0"/>
              <a:t>&lt;&lt;"Sum = " &lt;&lt;(</a:t>
            </a:r>
            <a:r>
              <a:rPr lang="en-US" sz="2400" b="1" dirty="0" err="1"/>
              <a:t>a+b+c+d</a:t>
            </a:r>
            <a:r>
              <a:rPr lang="en-US" sz="2400" b="1" dirty="0"/>
              <a:t>)&lt;&lt;"\n";</a:t>
            </a:r>
            <a:endParaRPr lang="en-US" sz="2400" dirty="0"/>
          </a:p>
          <a:p>
            <a:r>
              <a:rPr lang="en-US" sz="2400" b="1" dirty="0"/>
              <a:t>}</a:t>
            </a:r>
            <a:endParaRPr lang="en-US" sz="2400" dirty="0"/>
          </a:p>
          <a:p>
            <a:r>
              <a:rPr lang="en-US" sz="2400" b="1" dirty="0"/>
              <a:t>};</a:t>
            </a:r>
            <a:endParaRPr lang="en-US" sz="2400" dirty="0"/>
          </a:p>
          <a:p>
            <a:r>
              <a:rPr lang="en-US" sz="2400" b="1" dirty="0"/>
              <a:t> </a:t>
            </a:r>
            <a:endParaRPr lang="en-US" sz="2400" dirty="0"/>
          </a:p>
          <a:p>
            <a:r>
              <a:rPr lang="en-US" sz="2400" b="1" dirty="0" err="1"/>
              <a:t>int</a:t>
            </a:r>
            <a:r>
              <a:rPr lang="en-US" sz="2400" b="1" dirty="0"/>
              <a:t> main() {</a:t>
            </a:r>
            <a:endParaRPr lang="en-US" sz="2400" dirty="0"/>
          </a:p>
          <a:p>
            <a:r>
              <a:rPr lang="en-US" sz="2400" b="1" dirty="0" err="1"/>
              <a:t>MethOl</a:t>
            </a:r>
            <a:r>
              <a:rPr lang="en-US" sz="2400" b="1" dirty="0"/>
              <a:t> </a:t>
            </a:r>
            <a:r>
              <a:rPr lang="en-US" sz="2400" b="1" dirty="0" err="1"/>
              <a:t>intadd</a:t>
            </a:r>
            <a:r>
              <a:rPr lang="en-US" sz="2400" b="1" dirty="0"/>
              <a:t>;;</a:t>
            </a:r>
            <a:endParaRPr lang="en-US" sz="2400" dirty="0"/>
          </a:p>
          <a:p>
            <a:r>
              <a:rPr lang="en-US" sz="2400" b="1" dirty="0" err="1"/>
              <a:t>intadd.add</a:t>
            </a:r>
            <a:r>
              <a:rPr lang="en-US" sz="2400" b="1" dirty="0"/>
              <a:t>(10, 20, 30);</a:t>
            </a:r>
            <a:endParaRPr lang="en-US" sz="2400" dirty="0"/>
          </a:p>
          <a:p>
            <a:r>
              <a:rPr lang="en-US" sz="2400" b="1" dirty="0" err="1"/>
              <a:t>MethOl</a:t>
            </a:r>
            <a:r>
              <a:rPr lang="en-US" sz="2400" b="1" dirty="0"/>
              <a:t> </a:t>
            </a:r>
            <a:r>
              <a:rPr lang="en-US" sz="2400" b="1" dirty="0" err="1"/>
              <a:t>floatadd</a:t>
            </a:r>
            <a:r>
              <a:rPr lang="en-US" sz="2400" b="1" dirty="0"/>
              <a:t>;</a:t>
            </a:r>
            <a:endParaRPr lang="en-US" sz="2400" dirty="0"/>
          </a:p>
          <a:p>
            <a:r>
              <a:rPr lang="en-US" sz="2400" b="1" dirty="0" err="1"/>
              <a:t>floatadd.add</a:t>
            </a:r>
            <a:r>
              <a:rPr lang="en-US" sz="2400" b="1" dirty="0"/>
              <a:t>(10.5f, 20.5f);</a:t>
            </a:r>
            <a:endParaRPr lang="en-US" sz="2400" dirty="0"/>
          </a:p>
          <a:p>
            <a:r>
              <a:rPr lang="en-US" sz="2400" b="1" dirty="0" err="1"/>
              <a:t>MethOl</a:t>
            </a:r>
            <a:r>
              <a:rPr lang="en-US" sz="2400" b="1" dirty="0"/>
              <a:t> </a:t>
            </a:r>
            <a:r>
              <a:rPr lang="en-US" sz="2400" b="1" dirty="0" err="1"/>
              <a:t>doubadd</a:t>
            </a:r>
            <a:r>
              <a:rPr lang="en-US" sz="2400" b="1" dirty="0"/>
              <a:t>;</a:t>
            </a:r>
            <a:endParaRPr lang="en-US" sz="2400" dirty="0"/>
          </a:p>
          <a:p>
            <a:r>
              <a:rPr lang="en-US" sz="2400" b="1" dirty="0"/>
              <a:t>doubadd.add(10.5, 20.5, 25.0, 17.3</a:t>
            </a:r>
            <a:r>
              <a:rPr lang="en-US" sz="2400" b="1" dirty="0" smtClean="0"/>
              <a:t>);}</a:t>
            </a:r>
            <a:endParaRPr lang="en-US" sz="2400" dirty="0"/>
          </a:p>
          <a:p>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C00000"/>
                </a:solidFill>
              </a:rPr>
              <a:t>Function </a:t>
            </a:r>
            <a:r>
              <a:rPr lang="en-US" b="1" dirty="0" smtClean="0">
                <a:solidFill>
                  <a:srgbClr val="C00000"/>
                </a:solidFill>
              </a:rPr>
              <a:t>overloading: Example 2</a:t>
            </a:r>
            <a:endParaRPr lang="en-US" b="1" dirty="0">
              <a:solidFill>
                <a:srgbClr val="C00000"/>
              </a:solidFill>
            </a:endParaRPr>
          </a:p>
        </p:txBody>
      </p:sp>
      <p:sp>
        <p:nvSpPr>
          <p:cNvPr id="3" name="Content Placeholder 2"/>
          <p:cNvSpPr>
            <a:spLocks noGrp="1"/>
          </p:cNvSpPr>
          <p:nvPr>
            <p:ph idx="1"/>
          </p:nvPr>
        </p:nvSpPr>
        <p:spPr>
          <a:xfrm>
            <a:off x="457200" y="1112837"/>
            <a:ext cx="8229600" cy="5745163"/>
          </a:xfrm>
        </p:spPr>
        <p:txBody>
          <a:bodyPr>
            <a:normAutofit fontScale="55000" lnSpcReduction="20000"/>
          </a:bodyPr>
          <a:lstStyle/>
          <a:p>
            <a:r>
              <a:rPr lang="en-US" b="1" dirty="0"/>
              <a:t>class </a:t>
            </a:r>
            <a:r>
              <a:rPr lang="en-US" b="1" dirty="0" err="1"/>
              <a:t>MethOl</a:t>
            </a:r>
            <a:r>
              <a:rPr lang="en-US" b="1" dirty="0"/>
              <a:t> {</a:t>
            </a:r>
            <a:endParaRPr lang="en-US" dirty="0"/>
          </a:p>
          <a:p>
            <a:r>
              <a:rPr lang="en-US" b="1" dirty="0"/>
              <a:t>public:</a:t>
            </a:r>
            <a:endParaRPr lang="en-US" dirty="0"/>
          </a:p>
          <a:p>
            <a:r>
              <a:rPr lang="en-US" b="1" dirty="0"/>
              <a:t>void add(</a:t>
            </a:r>
            <a:r>
              <a:rPr lang="en-US" b="1" dirty="0" err="1"/>
              <a:t>int</a:t>
            </a:r>
            <a:r>
              <a:rPr lang="en-US" b="1" dirty="0"/>
              <a:t> a, </a:t>
            </a:r>
            <a:r>
              <a:rPr lang="en-US" b="1" dirty="0" err="1"/>
              <a:t>int</a:t>
            </a:r>
            <a:r>
              <a:rPr lang="en-US" b="1" dirty="0"/>
              <a:t> b, </a:t>
            </a:r>
            <a:r>
              <a:rPr lang="en-US" b="1" dirty="0" err="1"/>
              <a:t>int</a:t>
            </a:r>
            <a:r>
              <a:rPr lang="en-US" b="1" dirty="0"/>
              <a:t> c){</a:t>
            </a:r>
            <a:endParaRPr lang="en-US" dirty="0"/>
          </a:p>
          <a:p>
            <a:r>
              <a:rPr lang="en-US" b="1" dirty="0" err="1"/>
              <a:t>cout</a:t>
            </a:r>
            <a:r>
              <a:rPr lang="en-US" b="1" dirty="0"/>
              <a:t>&lt;&lt;"\n Sum = " &lt;&lt;(</a:t>
            </a:r>
            <a:r>
              <a:rPr lang="en-US" b="1" dirty="0" err="1"/>
              <a:t>a+b+c</a:t>
            </a:r>
            <a:r>
              <a:rPr lang="en-US" b="1" dirty="0"/>
              <a:t>);</a:t>
            </a:r>
            <a:endParaRPr lang="en-US" dirty="0"/>
          </a:p>
          <a:p>
            <a:r>
              <a:rPr lang="en-US" b="1" dirty="0"/>
              <a:t>}</a:t>
            </a:r>
            <a:endParaRPr lang="en-US" dirty="0"/>
          </a:p>
          <a:p>
            <a:r>
              <a:rPr lang="en-US" b="1" dirty="0"/>
              <a:t>void add(float a, float b){</a:t>
            </a:r>
            <a:endParaRPr lang="en-US" dirty="0"/>
          </a:p>
          <a:p>
            <a:r>
              <a:rPr lang="en-US" b="1" dirty="0" err="1"/>
              <a:t>cout</a:t>
            </a:r>
            <a:r>
              <a:rPr lang="en-US" b="1" dirty="0"/>
              <a:t>&lt;&lt;"\n Sum = " &lt;&lt;(</a:t>
            </a:r>
            <a:r>
              <a:rPr lang="en-US" b="1" dirty="0" err="1"/>
              <a:t>a+b</a:t>
            </a:r>
            <a:r>
              <a:rPr lang="en-US" b="1" dirty="0"/>
              <a:t>);</a:t>
            </a:r>
            <a:endParaRPr lang="en-US" dirty="0"/>
          </a:p>
          <a:p>
            <a:r>
              <a:rPr lang="en-US" b="1" dirty="0"/>
              <a:t>}</a:t>
            </a:r>
            <a:endParaRPr lang="en-US" dirty="0"/>
          </a:p>
          <a:p>
            <a:r>
              <a:rPr lang="en-US" b="1" dirty="0"/>
              <a:t>void add(double a, double b, double c, double d){</a:t>
            </a:r>
            <a:endParaRPr lang="en-US" dirty="0"/>
          </a:p>
          <a:p>
            <a:r>
              <a:rPr lang="en-US" b="1" dirty="0" err="1"/>
              <a:t>cout</a:t>
            </a:r>
            <a:r>
              <a:rPr lang="en-US" b="1" dirty="0"/>
              <a:t>&lt;&lt;"\n Sum = " &lt;&lt;(</a:t>
            </a:r>
            <a:r>
              <a:rPr lang="en-US" b="1" dirty="0" err="1"/>
              <a:t>a+b+c+d</a:t>
            </a:r>
            <a:r>
              <a:rPr lang="en-US" b="1" dirty="0"/>
              <a:t>);</a:t>
            </a:r>
            <a:endParaRPr lang="en-US" dirty="0"/>
          </a:p>
          <a:p>
            <a:r>
              <a:rPr lang="en-US" b="1" dirty="0"/>
              <a:t>}</a:t>
            </a:r>
            <a:endParaRPr lang="en-US" dirty="0"/>
          </a:p>
          <a:p>
            <a:r>
              <a:rPr lang="en-US" b="1" dirty="0"/>
              <a:t>};</a:t>
            </a:r>
            <a:endParaRPr lang="en-US" dirty="0"/>
          </a:p>
          <a:p>
            <a:r>
              <a:rPr lang="en-US" b="1" dirty="0"/>
              <a:t> </a:t>
            </a:r>
            <a:endParaRPr lang="en-US" dirty="0"/>
          </a:p>
          <a:p>
            <a:r>
              <a:rPr lang="en-US" b="1" dirty="0" err="1"/>
              <a:t>int</a:t>
            </a:r>
            <a:r>
              <a:rPr lang="en-US" b="1" dirty="0"/>
              <a:t> main() {</a:t>
            </a:r>
            <a:endParaRPr lang="en-US" dirty="0"/>
          </a:p>
          <a:p>
            <a:r>
              <a:rPr lang="en-US" b="1" dirty="0" err="1"/>
              <a:t>MethOl</a:t>
            </a:r>
            <a:r>
              <a:rPr lang="en-US" b="1" dirty="0"/>
              <a:t> </a:t>
            </a:r>
            <a:r>
              <a:rPr lang="en-US" b="1" dirty="0" err="1"/>
              <a:t>xadd</a:t>
            </a:r>
            <a:r>
              <a:rPr lang="en-US" b="1" dirty="0"/>
              <a:t>;</a:t>
            </a:r>
            <a:endParaRPr lang="en-US" dirty="0"/>
          </a:p>
          <a:p>
            <a:r>
              <a:rPr lang="en-US" b="1" dirty="0" err="1"/>
              <a:t>xadd.add</a:t>
            </a:r>
            <a:r>
              <a:rPr lang="en-US" b="1" dirty="0"/>
              <a:t>(10, 20, 30);</a:t>
            </a:r>
            <a:endParaRPr lang="en-US" dirty="0"/>
          </a:p>
          <a:p>
            <a:r>
              <a:rPr lang="en-US" b="1" dirty="0" err="1"/>
              <a:t>xadd.add</a:t>
            </a:r>
            <a:r>
              <a:rPr lang="en-US" b="1" dirty="0"/>
              <a:t>(10.5f, 20.5f);</a:t>
            </a:r>
            <a:endParaRPr lang="en-US" dirty="0"/>
          </a:p>
          <a:p>
            <a:r>
              <a:rPr lang="en-US" b="1" dirty="0" err="1"/>
              <a:t>xadd.add</a:t>
            </a:r>
            <a:r>
              <a:rPr lang="en-US" b="1" dirty="0"/>
              <a:t>(10.5, 20.5, 25.0, 17.3);</a:t>
            </a:r>
            <a:endParaRPr lang="en-US" dirty="0"/>
          </a:p>
          <a:p>
            <a:r>
              <a:rPr lang="en-US" b="1" dirty="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C00000"/>
                </a:solidFill>
              </a:rPr>
              <a:t>Function </a:t>
            </a:r>
            <a:r>
              <a:rPr lang="en-US" b="1" dirty="0" smtClean="0">
                <a:solidFill>
                  <a:srgbClr val="C00000"/>
                </a:solidFill>
              </a:rPr>
              <a:t>overloading: Example 3</a:t>
            </a:r>
            <a:endParaRPr lang="en-US"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b="1" dirty="0"/>
              <a:t>class </a:t>
            </a:r>
            <a:r>
              <a:rPr lang="en-US" b="1" dirty="0" err="1"/>
              <a:t>MethOL</a:t>
            </a:r>
            <a:r>
              <a:rPr lang="en-US" b="1" dirty="0"/>
              <a:t> {</a:t>
            </a:r>
            <a:endParaRPr lang="en-US" dirty="0"/>
          </a:p>
          <a:p>
            <a:r>
              <a:rPr lang="en-US" b="1" dirty="0"/>
              <a:t>public:</a:t>
            </a:r>
            <a:endParaRPr lang="en-US" dirty="0"/>
          </a:p>
          <a:p>
            <a:r>
              <a:rPr lang="en-US" b="1" dirty="0"/>
              <a:t>void add(</a:t>
            </a:r>
            <a:r>
              <a:rPr lang="en-US" b="1" dirty="0" err="1"/>
              <a:t>int</a:t>
            </a:r>
            <a:r>
              <a:rPr lang="en-US" b="1" dirty="0"/>
              <a:t> a, </a:t>
            </a:r>
            <a:r>
              <a:rPr lang="en-US" b="1" dirty="0" err="1"/>
              <a:t>int</a:t>
            </a:r>
            <a:r>
              <a:rPr lang="en-US" b="1" dirty="0"/>
              <a:t> b, </a:t>
            </a:r>
            <a:r>
              <a:rPr lang="en-US" b="1" dirty="0" err="1"/>
              <a:t>int</a:t>
            </a:r>
            <a:r>
              <a:rPr lang="en-US" b="1" dirty="0"/>
              <a:t> c){</a:t>
            </a:r>
            <a:endParaRPr lang="en-US" dirty="0"/>
          </a:p>
          <a:p>
            <a:r>
              <a:rPr lang="en-US" b="1" dirty="0" err="1"/>
              <a:t>cout</a:t>
            </a:r>
            <a:r>
              <a:rPr lang="en-US" b="1" dirty="0"/>
              <a:t>&lt;&lt;("\</a:t>
            </a:r>
            <a:r>
              <a:rPr lang="en-US" b="1" dirty="0" err="1"/>
              <a:t>nSum</a:t>
            </a:r>
            <a:r>
              <a:rPr lang="en-US" b="1" dirty="0"/>
              <a:t> = ")&lt;&lt;(</a:t>
            </a:r>
            <a:r>
              <a:rPr lang="en-US" b="1" dirty="0" err="1"/>
              <a:t>a+b+c</a:t>
            </a:r>
            <a:r>
              <a:rPr lang="en-US" b="1" dirty="0"/>
              <a:t>);</a:t>
            </a:r>
            <a:endParaRPr lang="en-US" dirty="0"/>
          </a:p>
          <a:p>
            <a:r>
              <a:rPr lang="en-US" b="1" dirty="0"/>
              <a:t>}</a:t>
            </a:r>
            <a:endParaRPr lang="en-US" dirty="0"/>
          </a:p>
          <a:p>
            <a:r>
              <a:rPr lang="en-US" b="1" dirty="0"/>
              <a:t>void add(double a, double b){</a:t>
            </a:r>
            <a:endParaRPr lang="en-US" dirty="0"/>
          </a:p>
          <a:p>
            <a:r>
              <a:rPr lang="en-US" b="1" dirty="0"/>
              <a:t>cout&lt;&lt;("\nProduct = ")&lt;&lt;a*b</a:t>
            </a:r>
            <a:r>
              <a:rPr lang="en-US" b="1" dirty="0" smtClean="0"/>
              <a:t>;  //look</a:t>
            </a:r>
            <a:endParaRPr lang="en-US" dirty="0"/>
          </a:p>
          <a:p>
            <a:r>
              <a:rPr lang="en-US" b="1" dirty="0"/>
              <a:t>}</a:t>
            </a:r>
            <a:endParaRPr lang="en-US" dirty="0"/>
          </a:p>
          <a:p>
            <a:r>
              <a:rPr lang="en-US" b="1" dirty="0"/>
              <a:t>};</a:t>
            </a:r>
            <a:endParaRPr lang="en-US" dirty="0"/>
          </a:p>
          <a:p>
            <a:r>
              <a:rPr lang="en-US" b="1" dirty="0"/>
              <a:t> </a:t>
            </a:r>
            <a:endParaRPr lang="en-US" dirty="0"/>
          </a:p>
          <a:p>
            <a:r>
              <a:rPr lang="en-US" b="1" dirty="0" err="1"/>
              <a:t>int</a:t>
            </a:r>
            <a:r>
              <a:rPr lang="en-US" b="1" dirty="0"/>
              <a:t> main() {</a:t>
            </a:r>
            <a:endParaRPr lang="en-US" dirty="0"/>
          </a:p>
          <a:p>
            <a:r>
              <a:rPr lang="en-US" b="1" dirty="0" err="1"/>
              <a:t>MethOL</a:t>
            </a:r>
            <a:r>
              <a:rPr lang="en-US" b="1" dirty="0"/>
              <a:t> </a:t>
            </a:r>
            <a:r>
              <a:rPr lang="en-US" b="1" dirty="0" err="1"/>
              <a:t>xadd</a:t>
            </a:r>
            <a:r>
              <a:rPr lang="en-US" b="1" dirty="0"/>
              <a:t>;</a:t>
            </a:r>
            <a:endParaRPr lang="en-US" dirty="0"/>
          </a:p>
          <a:p>
            <a:r>
              <a:rPr lang="en-US" b="1" dirty="0" err="1"/>
              <a:t>xadd.add</a:t>
            </a:r>
            <a:r>
              <a:rPr lang="en-US" b="1" dirty="0"/>
              <a:t>(10, 20, 30);</a:t>
            </a:r>
            <a:endParaRPr lang="en-US" dirty="0"/>
          </a:p>
          <a:p>
            <a:r>
              <a:rPr lang="en-US" b="1" dirty="0"/>
              <a:t>xadd.add(10.5, 20.5</a:t>
            </a:r>
            <a:r>
              <a:rPr lang="en-US" b="1" dirty="0" smtClean="0"/>
              <a:t>);    </a:t>
            </a:r>
            <a:r>
              <a:rPr lang="en-US" b="1" dirty="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Operator Overloading</a:t>
            </a:r>
            <a:endParaRPr lang="en-US" b="1" dirty="0">
              <a:solidFill>
                <a:srgbClr val="FF0000"/>
              </a:solidFill>
            </a:endParaRPr>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r>
              <a:rPr lang="en-US" sz="3400" b="1" dirty="0" smtClean="0"/>
              <a:t>C++ allows not only functions to be overloaded, but also most of the operators, such as +, - , *, /, etc. </a:t>
            </a:r>
          </a:p>
          <a:p>
            <a:r>
              <a:rPr lang="en-US" sz="3400" b="1" dirty="0" smtClean="0"/>
              <a:t>here the conventional operators can be programmed to carry out more complex operations. </a:t>
            </a:r>
          </a:p>
          <a:p>
            <a:r>
              <a:rPr lang="en-US" sz="3400" b="1" dirty="0" smtClean="0"/>
              <a:t>This overloading concept is fundamentally the same i.e. the same operators can be made to perform different operations depending on the context, as under the same function name different operations were performed.  </a:t>
            </a:r>
          </a:p>
          <a:p>
            <a:r>
              <a:rPr lang="en-US" sz="3400" b="1" dirty="0" smtClean="0"/>
              <a:t>Even in the normal circumstances, these operators such as +, -, *, / etc. do the respective operations on different data types. </a:t>
            </a:r>
          </a:p>
          <a:p>
            <a:r>
              <a:rPr lang="en-US" sz="3400" b="1" dirty="0" smtClean="0"/>
              <a:t> For addition of two integers or two doubles, we use the same + operator.  To that extent, the operators are already overloaded.</a:t>
            </a:r>
          </a:p>
          <a:p>
            <a:r>
              <a:rPr lang="en-US" sz="3400" b="1" dirty="0" smtClean="0"/>
              <a:t> We can extend this overloading concept for addition of objects.  Such operators have to be specifically defined and appropriate function programmed</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 </a:t>
            </a:r>
            <a:br>
              <a:rPr lang="en-US" dirty="0"/>
            </a:br>
            <a:r>
              <a:rPr lang="en-US" dirty="0" smtClean="0"/>
              <a:t>Binary </a:t>
            </a:r>
            <a:r>
              <a:rPr lang="en-US" b="1" dirty="0" smtClean="0">
                <a:solidFill>
                  <a:srgbClr val="C00000"/>
                </a:solidFill>
              </a:rPr>
              <a:t>Operator </a:t>
            </a:r>
            <a:r>
              <a:rPr lang="en-US" b="1" dirty="0">
                <a:solidFill>
                  <a:srgbClr val="C00000"/>
                </a:solidFill>
              </a:rPr>
              <a:t>Overloading</a:t>
            </a:r>
            <a:r>
              <a:rPr lang="en-US" dirty="0"/>
              <a:t/>
            </a:r>
            <a:br>
              <a:rPr lang="en-US" dirty="0"/>
            </a:br>
            <a:endParaRPr lang="en-US" dirty="0">
              <a:solidFill>
                <a:srgbClr val="C00000"/>
              </a:solidFill>
            </a:endParaRPr>
          </a:p>
        </p:txBody>
      </p:sp>
      <p:sp>
        <p:nvSpPr>
          <p:cNvPr id="3" name="Content Placeholder 2"/>
          <p:cNvSpPr>
            <a:spLocks noGrp="1"/>
          </p:cNvSpPr>
          <p:nvPr>
            <p:ph idx="1"/>
          </p:nvPr>
        </p:nvSpPr>
        <p:spPr>
          <a:xfrm>
            <a:off x="457200" y="990600"/>
            <a:ext cx="8229600" cy="5410200"/>
          </a:xfrm>
        </p:spPr>
        <p:txBody>
          <a:bodyPr>
            <a:normAutofit fontScale="47500" lnSpcReduction="20000"/>
          </a:bodyPr>
          <a:lstStyle/>
          <a:p>
            <a:r>
              <a:rPr lang="en-US" sz="4500" b="1" dirty="0"/>
              <a:t>class number {</a:t>
            </a:r>
            <a:endParaRPr lang="en-US" sz="4500" dirty="0"/>
          </a:p>
          <a:p>
            <a:r>
              <a:rPr lang="en-US" sz="4500" b="1" dirty="0" err="1"/>
              <a:t>int</a:t>
            </a:r>
            <a:r>
              <a:rPr lang="en-US" sz="4500" b="1" dirty="0"/>
              <a:t> real;</a:t>
            </a:r>
            <a:endParaRPr lang="en-US" sz="4500" dirty="0"/>
          </a:p>
          <a:p>
            <a:r>
              <a:rPr lang="en-US" sz="4500" b="1" dirty="0" err="1"/>
              <a:t>int</a:t>
            </a:r>
            <a:r>
              <a:rPr lang="en-US" sz="4500" b="1" dirty="0"/>
              <a:t> </a:t>
            </a:r>
            <a:r>
              <a:rPr lang="en-US" sz="4500" b="1" dirty="0" err="1"/>
              <a:t>imag</a:t>
            </a:r>
            <a:r>
              <a:rPr lang="en-US" sz="4500" b="1" dirty="0"/>
              <a:t>;</a:t>
            </a:r>
            <a:endParaRPr lang="en-US" sz="4500" dirty="0"/>
          </a:p>
          <a:p>
            <a:r>
              <a:rPr lang="en-US" sz="4500" b="1" dirty="0"/>
              <a:t> public:</a:t>
            </a:r>
            <a:endParaRPr lang="en-US" sz="4500" dirty="0"/>
          </a:p>
          <a:p>
            <a:r>
              <a:rPr lang="en-US" sz="4500" b="1" dirty="0"/>
              <a:t>number (){};</a:t>
            </a:r>
            <a:endParaRPr lang="en-US" sz="4500" dirty="0"/>
          </a:p>
          <a:p>
            <a:r>
              <a:rPr lang="en-US" sz="4500" b="1" dirty="0"/>
              <a:t>number (</a:t>
            </a:r>
            <a:r>
              <a:rPr lang="en-US" sz="4500" b="1" dirty="0" err="1"/>
              <a:t>int</a:t>
            </a:r>
            <a:r>
              <a:rPr lang="en-US" sz="4500" b="1" dirty="0"/>
              <a:t> x, </a:t>
            </a:r>
            <a:r>
              <a:rPr lang="en-US" sz="4500" b="1" dirty="0" err="1"/>
              <a:t>int</a:t>
            </a:r>
            <a:r>
              <a:rPr lang="en-US" sz="4500" b="1" dirty="0"/>
              <a:t> y) {</a:t>
            </a:r>
            <a:endParaRPr lang="en-US" sz="4500" dirty="0"/>
          </a:p>
          <a:p>
            <a:r>
              <a:rPr lang="en-US" sz="4500" b="1" dirty="0"/>
              <a:t>real=x;</a:t>
            </a:r>
            <a:endParaRPr lang="en-US" sz="4500" dirty="0"/>
          </a:p>
          <a:p>
            <a:r>
              <a:rPr lang="en-US" sz="4500" b="1" dirty="0" err="1"/>
              <a:t>imag</a:t>
            </a:r>
            <a:r>
              <a:rPr lang="en-US" sz="4500" b="1" dirty="0"/>
              <a:t>=y;</a:t>
            </a:r>
            <a:endParaRPr lang="en-US" sz="4500" dirty="0"/>
          </a:p>
          <a:p>
            <a:r>
              <a:rPr lang="en-US" sz="4500" b="1" dirty="0"/>
              <a:t>		  }</a:t>
            </a:r>
            <a:endParaRPr lang="en-US" sz="4500" dirty="0"/>
          </a:p>
          <a:p>
            <a:r>
              <a:rPr lang="en-US" sz="4500" b="1" dirty="0"/>
              <a:t>number operator -(number num){</a:t>
            </a:r>
            <a:endParaRPr lang="en-US" sz="4500" dirty="0"/>
          </a:p>
          <a:p>
            <a:r>
              <a:rPr lang="en-US" sz="4500" b="1" dirty="0"/>
              <a:t>number </a:t>
            </a:r>
            <a:r>
              <a:rPr lang="en-US" sz="4500" b="1" dirty="0" err="1"/>
              <a:t>temp_num</a:t>
            </a:r>
            <a:r>
              <a:rPr lang="en-US" sz="4500" b="1" dirty="0"/>
              <a:t>;</a:t>
            </a:r>
            <a:endParaRPr lang="en-US" sz="4500" dirty="0"/>
          </a:p>
          <a:p>
            <a:r>
              <a:rPr lang="en-US" sz="4500" b="1" dirty="0" err="1"/>
              <a:t>temp_num.real</a:t>
            </a:r>
            <a:r>
              <a:rPr lang="en-US" sz="4500" b="1" dirty="0"/>
              <a:t>=real-</a:t>
            </a:r>
            <a:r>
              <a:rPr lang="en-US" sz="4500" b="1" dirty="0" err="1"/>
              <a:t>num.real</a:t>
            </a:r>
            <a:r>
              <a:rPr lang="en-US" sz="4500" b="1" dirty="0"/>
              <a:t>;</a:t>
            </a:r>
            <a:endParaRPr lang="en-US" sz="4500" dirty="0"/>
          </a:p>
          <a:p>
            <a:r>
              <a:rPr lang="en-US" sz="4500" b="1" dirty="0" err="1"/>
              <a:t>temp_num.imag</a:t>
            </a:r>
            <a:r>
              <a:rPr lang="en-US" sz="4500" b="1" dirty="0"/>
              <a:t>=</a:t>
            </a:r>
            <a:r>
              <a:rPr lang="en-US" sz="4500" b="1" dirty="0" err="1"/>
              <a:t>imag-num.imag</a:t>
            </a:r>
            <a:r>
              <a:rPr lang="en-US" sz="4500" b="1" dirty="0"/>
              <a:t>;</a:t>
            </a:r>
            <a:endParaRPr lang="en-US" sz="4500" dirty="0"/>
          </a:p>
          <a:p>
            <a:r>
              <a:rPr lang="en-US" sz="4500" b="1" dirty="0"/>
              <a:t>return(</a:t>
            </a:r>
            <a:r>
              <a:rPr lang="en-US" sz="4500" b="1" dirty="0" err="1"/>
              <a:t>temp_num</a:t>
            </a:r>
            <a:r>
              <a:rPr lang="en-US" sz="4500" b="1" dirty="0"/>
              <a:t>);</a:t>
            </a:r>
            <a:endParaRPr lang="en-US" sz="4500" dirty="0"/>
          </a:p>
          <a:p>
            <a:pPr>
              <a:buNone/>
            </a:pPr>
            <a:r>
              <a:rPr lang="en-US" b="1"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void display(){</a:t>
            </a:r>
            <a:endParaRPr lang="en-US" dirty="0"/>
          </a:p>
          <a:p>
            <a:r>
              <a:rPr lang="en-US" b="1" dirty="0"/>
              <a:t>std::</a:t>
            </a:r>
            <a:r>
              <a:rPr lang="en-US" b="1" dirty="0" err="1"/>
              <a:t>cout</a:t>
            </a:r>
            <a:r>
              <a:rPr lang="en-US" b="1" dirty="0"/>
              <a:t>&lt;&lt;real&lt;&lt;"+ j"&lt;&lt; </a:t>
            </a:r>
            <a:r>
              <a:rPr lang="en-US" b="1" dirty="0" err="1"/>
              <a:t>imag</a:t>
            </a:r>
            <a:r>
              <a:rPr lang="en-US" b="1" dirty="0"/>
              <a:t>;</a:t>
            </a:r>
            <a:endParaRPr lang="en-US" dirty="0"/>
          </a:p>
          <a:p>
            <a:r>
              <a:rPr lang="en-US" b="1" dirty="0"/>
              <a:t>}</a:t>
            </a:r>
            <a:endParaRPr lang="en-US" dirty="0"/>
          </a:p>
          <a:p>
            <a:r>
              <a:rPr lang="en-US" b="1" dirty="0"/>
              <a:t>};</a:t>
            </a:r>
            <a:endParaRPr lang="en-US" dirty="0"/>
          </a:p>
          <a:p>
            <a:r>
              <a:rPr lang="en-US" b="1" dirty="0" err="1"/>
              <a:t>int</a:t>
            </a:r>
            <a:r>
              <a:rPr lang="en-US" b="1" dirty="0"/>
              <a:t> main() {</a:t>
            </a:r>
            <a:endParaRPr lang="en-US" dirty="0"/>
          </a:p>
          <a:p>
            <a:r>
              <a:rPr lang="en-US" b="1" dirty="0"/>
              <a:t>number num1(12, 14);</a:t>
            </a:r>
            <a:endParaRPr lang="en-US" dirty="0"/>
          </a:p>
          <a:p>
            <a:r>
              <a:rPr lang="en-US" b="1" dirty="0"/>
              <a:t>number num2(4, 6);</a:t>
            </a:r>
            <a:endParaRPr lang="en-US" dirty="0"/>
          </a:p>
          <a:p>
            <a:r>
              <a:rPr lang="en-US" b="1" dirty="0"/>
              <a:t>number num3;</a:t>
            </a:r>
            <a:endParaRPr lang="en-US" dirty="0"/>
          </a:p>
          <a:p>
            <a:r>
              <a:rPr lang="en-US" b="1" dirty="0"/>
              <a:t>num3 = num1-num2;</a:t>
            </a:r>
            <a:endParaRPr lang="en-US" dirty="0"/>
          </a:p>
          <a:p>
            <a:r>
              <a:rPr lang="en-US" b="1" dirty="0"/>
              <a:t>num3.display();</a:t>
            </a:r>
            <a:endParaRPr lang="en-US" dirty="0"/>
          </a:p>
          <a:p>
            <a:r>
              <a:rPr lang="en-US" b="1"/>
              <a:t>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FF0000"/>
                </a:solidFill>
              </a:rPr>
              <a:t>IMPORTANT NOTE</a:t>
            </a:r>
            <a:endParaRPr lang="en-US" b="1" dirty="0">
              <a:solidFill>
                <a:srgbClr val="FF0000"/>
              </a:solidFill>
            </a:endParaRPr>
          </a:p>
        </p:txBody>
      </p:sp>
      <p:sp>
        <p:nvSpPr>
          <p:cNvPr id="3" name="Content Placeholder 2"/>
          <p:cNvSpPr>
            <a:spLocks noGrp="1"/>
          </p:cNvSpPr>
          <p:nvPr>
            <p:ph idx="1"/>
          </p:nvPr>
        </p:nvSpPr>
        <p:spPr>
          <a:xfrm>
            <a:off x="457200" y="1066800"/>
            <a:ext cx="8686800" cy="5410200"/>
          </a:xfrm>
        </p:spPr>
        <p:txBody>
          <a:bodyPr>
            <a:noAutofit/>
          </a:bodyPr>
          <a:lstStyle/>
          <a:p>
            <a:r>
              <a:rPr lang="en-US" sz="2400" dirty="0" smtClean="0"/>
              <a:t>To </a:t>
            </a:r>
            <a:r>
              <a:rPr lang="en-US" sz="2400" dirty="0" smtClean="0"/>
              <a:t>invoke the overloaded binary operator, we need two objects.  C++ has a particular manner in which the operation takes place.  As you see below,  only one object </a:t>
            </a:r>
            <a:r>
              <a:rPr lang="en-US" sz="2400" i="1" dirty="0" smtClean="0"/>
              <a:t>num</a:t>
            </a:r>
            <a:r>
              <a:rPr lang="en-US" sz="2400" dirty="0" smtClean="0"/>
              <a:t> of type </a:t>
            </a:r>
            <a:r>
              <a:rPr lang="en-US" sz="2400" i="1" dirty="0" smtClean="0"/>
              <a:t>number</a:t>
            </a:r>
            <a:r>
              <a:rPr lang="en-US" sz="2400" dirty="0" smtClean="0"/>
              <a:t> is received directly in the operator function.</a:t>
            </a:r>
          </a:p>
          <a:p>
            <a:r>
              <a:rPr lang="en-US" sz="2400" dirty="0" smtClean="0"/>
              <a:t>The other object is implied.  This means that when we call the overloaded binary operator, the first object (operand) is implied and the second object is received through the argument. </a:t>
            </a:r>
          </a:p>
          <a:p>
            <a:r>
              <a:rPr lang="en-US" sz="2400" dirty="0" smtClean="0"/>
              <a:t>In this case, we will write the function associated with the binary minus operator as given below:</a:t>
            </a:r>
          </a:p>
          <a:p>
            <a:r>
              <a:rPr lang="en-US" sz="2400" b="1" dirty="0" smtClean="0"/>
              <a:t>number operator -(number num){</a:t>
            </a:r>
            <a:endParaRPr lang="en-US" sz="2400" dirty="0" smtClean="0"/>
          </a:p>
          <a:p>
            <a:r>
              <a:rPr lang="en-US" sz="2400" b="1" dirty="0" smtClean="0"/>
              <a:t>number temp_num;</a:t>
            </a:r>
            <a:endParaRPr lang="en-US" sz="2400" dirty="0" smtClean="0"/>
          </a:p>
          <a:p>
            <a:r>
              <a:rPr lang="en-US" sz="2400" b="1" dirty="0" smtClean="0"/>
              <a:t>temp_num.real=real-num.real;</a:t>
            </a:r>
            <a:endParaRPr lang="en-US" sz="2400" dirty="0" smtClean="0"/>
          </a:p>
          <a:p>
            <a:r>
              <a:rPr lang="en-US" sz="2400" b="1" dirty="0" smtClean="0"/>
              <a:t>temp_num.imag=imag-num.imag;</a:t>
            </a:r>
            <a:endParaRPr lang="en-US" sz="2400" dirty="0" smtClean="0"/>
          </a:p>
          <a:p>
            <a:r>
              <a:rPr lang="en-US" sz="2400" b="1" dirty="0" smtClean="0"/>
              <a:t>return(temp_num);  </a:t>
            </a:r>
            <a:r>
              <a:rPr lang="en-US" sz="2400" b="1" dirty="0" smtClean="0"/>
              <a:t>}</a:t>
            </a:r>
            <a:endParaRPr lang="en-US" sz="2400" dirty="0" smtClean="0"/>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C00000"/>
                </a:solidFill>
              </a:rPr>
              <a:t>Overloading Unary Operator ++</a:t>
            </a:r>
            <a:endParaRPr lang="en-US" b="1"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b="1" dirty="0" smtClean="0"/>
              <a:t>class number {</a:t>
            </a:r>
            <a:endParaRPr lang="en-US" dirty="0" smtClean="0"/>
          </a:p>
          <a:p>
            <a:r>
              <a:rPr lang="en-US" b="1" dirty="0" smtClean="0"/>
              <a:t>int real;</a:t>
            </a:r>
            <a:endParaRPr lang="en-US" dirty="0" smtClean="0"/>
          </a:p>
          <a:p>
            <a:r>
              <a:rPr lang="en-US" b="1" dirty="0" smtClean="0"/>
              <a:t>int imag;</a:t>
            </a:r>
            <a:endParaRPr lang="en-US" dirty="0" smtClean="0"/>
          </a:p>
          <a:p>
            <a:r>
              <a:rPr lang="en-US" b="1" dirty="0" smtClean="0"/>
              <a:t> public:</a:t>
            </a:r>
            <a:endParaRPr lang="en-US" dirty="0" smtClean="0"/>
          </a:p>
          <a:p>
            <a:r>
              <a:rPr lang="en-US" b="1" dirty="0" smtClean="0"/>
              <a:t>number (){};</a:t>
            </a:r>
            <a:endParaRPr lang="en-US" dirty="0" smtClean="0"/>
          </a:p>
          <a:p>
            <a:r>
              <a:rPr lang="en-US" b="1" dirty="0" smtClean="0"/>
              <a:t>number (int x, int y) {</a:t>
            </a:r>
            <a:endParaRPr lang="en-US" dirty="0" smtClean="0"/>
          </a:p>
          <a:p>
            <a:r>
              <a:rPr lang="en-US" b="1" dirty="0" smtClean="0"/>
              <a:t>real=x;</a:t>
            </a:r>
            <a:endParaRPr lang="en-US" dirty="0" smtClean="0"/>
          </a:p>
          <a:p>
            <a:r>
              <a:rPr lang="en-US" b="1" dirty="0" smtClean="0"/>
              <a:t>imag=y;</a:t>
            </a:r>
            <a:endParaRPr lang="en-US" dirty="0" smtClean="0"/>
          </a:p>
          <a:p>
            <a:r>
              <a:rPr lang="en-US" b="1" dirty="0" smtClean="0"/>
              <a:t>		  }</a:t>
            </a:r>
            <a:endParaRPr lang="en-US" dirty="0" smtClean="0"/>
          </a:p>
          <a:p>
            <a:r>
              <a:rPr lang="en-US" b="1" dirty="0" smtClean="0"/>
              <a:t>void display(){</a:t>
            </a:r>
            <a:endParaRPr lang="en-US" dirty="0" smtClean="0"/>
          </a:p>
          <a:p>
            <a:r>
              <a:rPr lang="en-US" b="1" dirty="0" smtClean="0"/>
              <a:t>cout&lt;&lt;real&lt;&lt;"+ j"&lt;&lt; imag&lt;&lt;"\n";</a:t>
            </a:r>
            <a:endParaRPr lang="en-US" dirty="0" smtClean="0"/>
          </a:p>
          <a:p>
            <a:r>
              <a:rPr lang="en-US" b="1" dirty="0" smtClean="0"/>
              <a:t>}</a:t>
            </a:r>
            <a:endParaRPr lang="en-US" dirty="0" smtClean="0"/>
          </a:p>
          <a:p>
            <a:r>
              <a:rPr lang="en-US" b="1" dirty="0" smtClean="0"/>
              <a:t>number operator ++();</a:t>
            </a:r>
            <a:endParaRPr lang="en-US" dirty="0" smtClean="0"/>
          </a:p>
          <a:p>
            <a:r>
              <a:rPr lang="en-US" b="1"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1041</Words>
  <Application>Microsoft Office PowerPoint</Application>
  <PresentationFormat>On-screen Show (4:3)</PresentationFormat>
  <Paragraphs>195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POLYMORPHISM</vt:lpstr>
      <vt:lpstr>Function overloading –Example 1</vt:lpstr>
      <vt:lpstr>Function overloading: Example 2</vt:lpstr>
      <vt:lpstr>Function overloading: Example 3</vt:lpstr>
      <vt:lpstr>Operator Overloading</vt:lpstr>
      <vt:lpstr>  Binary Operator Overloading </vt:lpstr>
      <vt:lpstr>Slide 7</vt:lpstr>
      <vt:lpstr>IMPORTANT NOTE</vt:lpstr>
      <vt:lpstr>Overloading Unary Operator ++</vt:lpstr>
      <vt:lpstr>Slide 10</vt:lpstr>
      <vt:lpstr>this Pointer </vt:lpstr>
      <vt:lpstr>Example program for ‘this’</vt:lpstr>
      <vt:lpstr>Slide 13</vt:lpstr>
      <vt:lpstr>note</vt:lpstr>
      <vt:lpstr>Multiple overloading</vt:lpstr>
      <vt:lpstr>Slide 16</vt:lpstr>
    </vt:vector>
  </TitlesOfParts>
  <Company>srm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subburaj.r</dc:creator>
  <cp:lastModifiedBy>Subburaj R</cp:lastModifiedBy>
  <cp:revision>12</cp:revision>
  <dcterms:created xsi:type="dcterms:W3CDTF">2015-08-13T08:31:20Z</dcterms:created>
  <dcterms:modified xsi:type="dcterms:W3CDTF">2015-08-15T16:51:30Z</dcterms:modified>
</cp:coreProperties>
</file>