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9" r:id="rId23"/>
    <p:sldId id="280" r:id="rId24"/>
    <p:sldId id="281" r:id="rId25"/>
    <p:sldId id="282" r:id="rId26"/>
    <p:sldId id="283" r:id="rId27"/>
    <p:sldId id="284" r:id="rId28"/>
    <p:sldId id="278"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60"/>
  </p:normalViewPr>
  <p:slideViewPr>
    <p:cSldViewPr>
      <p:cViewPr varScale="1">
        <p:scale>
          <a:sx n="68" d="100"/>
          <a:sy n="68" d="100"/>
        </p:scale>
        <p:origin x="-121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7D6494-CDE3-420F-B591-320EA7633E6B}" type="datetimeFigureOut">
              <a:rPr lang="en-US" smtClean="0"/>
              <a:pPr/>
              <a:t>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32B04B-2493-4FF2-A830-7BE05FF5270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7D32972D-5224-4311-8D77-B9877120CE67}" type="slidenum">
              <a:rPr lang="en-AU"/>
              <a:pPr/>
              <a:t>17</a:t>
            </a:fld>
            <a:endParaRPr lang="en-AU"/>
          </a:p>
        </p:txBody>
      </p:sp>
      <p:sp>
        <p:nvSpPr>
          <p:cNvPr id="28675" name="Rectangle 1026"/>
          <p:cNvSpPr>
            <a:spLocks noGrp="1" noRot="1" noChangeAspect="1" noChangeArrowheads="1" noTextEdit="1"/>
          </p:cNvSpPr>
          <p:nvPr>
            <p:ph type="sldImg"/>
          </p:nvPr>
        </p:nvSpPr>
        <p:spPr>
          <a:ln/>
        </p:spPr>
      </p:sp>
      <p:sp>
        <p:nvSpPr>
          <p:cNvPr id="28676" name="Rectangle 1027"/>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The most important development from the work on public-key cryptography is the digital signature. Message authentication protects two parties who exchange messages from any third party. However, it does not protect the two parties against each other either fraudulently creating, or denying creation, of a message. A digital signature is analogous to the handwritten signature, and provides a set of security capabilities that would be difficult to implement in any other way. It must have the following properties: </a:t>
            </a:r>
          </a:p>
          <a:p>
            <a:pPr eaLnBrk="1" hangingPunct="1"/>
            <a:r>
              <a:rPr lang="en-US" smtClean="0">
                <a:latin typeface="Arial" pitchFamily="34" charset="0"/>
                <a:ea typeface="ＭＳ Ｐゴシック" pitchFamily="34" charset="-128"/>
                <a:cs typeface="Arial" pitchFamily="34" charset="0"/>
              </a:rPr>
              <a:t>• It must verify the author and the date and time of the signature</a:t>
            </a:r>
          </a:p>
          <a:p>
            <a:pPr eaLnBrk="1" hangingPunct="1"/>
            <a:r>
              <a:rPr lang="en-US" smtClean="0">
                <a:latin typeface="Arial" pitchFamily="34" charset="0"/>
                <a:ea typeface="ＭＳ Ｐゴシック" pitchFamily="34" charset="-128"/>
                <a:cs typeface="Arial" pitchFamily="34" charset="0"/>
              </a:rPr>
              <a:t>• It must to authenticate the contents at the time of the signature</a:t>
            </a:r>
          </a:p>
          <a:p>
            <a:pPr eaLnBrk="1" hangingPunct="1"/>
            <a:r>
              <a:rPr lang="en-US" smtClean="0">
                <a:latin typeface="Arial" pitchFamily="34" charset="0"/>
                <a:ea typeface="ＭＳ Ｐゴシック" pitchFamily="34" charset="-128"/>
                <a:cs typeface="Arial" pitchFamily="34" charset="0"/>
              </a:rPr>
              <a:t>• It must be verifiable by third parties, to resolve disputes</a:t>
            </a:r>
          </a:p>
          <a:p>
            <a:pPr eaLnBrk="1" hangingPunct="1"/>
            <a:r>
              <a:rPr lang="en-US" smtClean="0">
                <a:latin typeface="Arial" pitchFamily="34" charset="0"/>
                <a:ea typeface="ＭＳ Ｐゴシック" pitchFamily="34" charset="-128"/>
                <a:cs typeface="Arial" pitchFamily="34" charset="0"/>
              </a:rPr>
              <a:t>Thus, the digital signature function includes the authentication function.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04378CDC-0000-4724-8B49-B46356075EAD}" type="slidenum">
              <a:rPr lang="en-AU"/>
              <a:pPr/>
              <a:t>26</a:t>
            </a:fld>
            <a:endParaRPr lang="en-AU"/>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Stallings Figure 14.11 “</a:t>
            </a:r>
            <a:r>
              <a:rPr lang="en-AU" smtClean="0">
                <a:latin typeface="Arial" pitchFamily="34" charset="0"/>
                <a:ea typeface="ＭＳ Ｐゴシック" pitchFamily="34" charset="-128"/>
                <a:cs typeface="Arial" pitchFamily="34" charset="0"/>
              </a:rPr>
              <a:t>Public-Key Authority” </a:t>
            </a:r>
            <a:r>
              <a:rPr lang="en-US" smtClean="0">
                <a:latin typeface="Arial" pitchFamily="34" charset="0"/>
                <a:ea typeface="ＭＳ Ｐゴシック" pitchFamily="34" charset="-128"/>
                <a:cs typeface="Arial" pitchFamily="34" charset="0"/>
              </a:rPr>
              <a:t>illustrates a typical protocol interaction. As before, the scenario assumes that a central authority maintains a dynamic directory of public keys of all participants. In addition, each participant reliably knows a public key for the authority, with only the authority knowing the corresponding private key.  See text for details of steps in protocol. A total of seven messages are required. However, the initial four messages need be used only infrequently because both A and B can save the other's public key for future use, a technique known as caching. Periodically, a user should request fresh copies of the public keys of its correspondents to ensure currency. </a:t>
            </a:r>
          </a:p>
          <a:p>
            <a:pPr eaLnBrk="1" hangingPunct="1"/>
            <a:endParaRPr lang="en-AU" smtClean="0">
              <a:latin typeface="Arial" pitchFamily="34" charset="0"/>
              <a:ea typeface="ＭＳ Ｐゴシック" pitchFamily="34" charset="-128"/>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1F7D7FC-5022-4D03-A2EB-5C385B1CB36F}" type="slidenum">
              <a:rPr lang="en-AU"/>
              <a:pPr/>
              <a:t>27</a:t>
            </a:fld>
            <a:endParaRPr lang="en-AU"/>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An further improvement, first suggested by Kohnfelder, is to use certificates, which can be used to exchange keys without contacting a public-key authority, in a way that is as reliable as if the keys were obtained directly from a public-key authority. A certificate </a:t>
            </a:r>
            <a:r>
              <a:rPr lang="en-AU" smtClean="0">
                <a:latin typeface="Arial" pitchFamily="34" charset="0"/>
                <a:ea typeface="ＭＳ Ｐゴシック" pitchFamily="34" charset="-128"/>
                <a:cs typeface="Arial" pitchFamily="34" charset="0"/>
              </a:rPr>
              <a:t>binds an </a:t>
            </a:r>
            <a:r>
              <a:rPr lang="en-AU" b="1" smtClean="0">
                <a:latin typeface="Arial" pitchFamily="34" charset="0"/>
                <a:ea typeface="ＭＳ Ｐゴシック" pitchFamily="34" charset="-128"/>
                <a:cs typeface="Arial" pitchFamily="34" charset="0"/>
              </a:rPr>
              <a:t>identity</a:t>
            </a:r>
            <a:r>
              <a:rPr lang="en-AU" smtClean="0">
                <a:latin typeface="Arial" pitchFamily="34" charset="0"/>
                <a:ea typeface="ＭＳ Ｐゴシック" pitchFamily="34" charset="-128"/>
                <a:cs typeface="Arial" pitchFamily="34" charset="0"/>
              </a:rPr>
              <a:t> to </a:t>
            </a:r>
            <a:r>
              <a:rPr lang="en-AU" b="1" smtClean="0">
                <a:latin typeface="Arial" pitchFamily="34" charset="0"/>
                <a:ea typeface="ＭＳ Ｐゴシック" pitchFamily="34" charset="-128"/>
                <a:cs typeface="Arial" pitchFamily="34" charset="0"/>
              </a:rPr>
              <a:t>public key</a:t>
            </a:r>
            <a:r>
              <a:rPr lang="en-AU" smtClean="0">
                <a:latin typeface="Arial" pitchFamily="34" charset="0"/>
                <a:ea typeface="ＭＳ Ｐゴシック" pitchFamily="34" charset="-128"/>
                <a:cs typeface="Arial" pitchFamily="34" charset="0"/>
              </a:rPr>
              <a:t>, with all contents </a:t>
            </a:r>
            <a:r>
              <a:rPr lang="en-AU" b="1" smtClean="0">
                <a:latin typeface="Arial" pitchFamily="34" charset="0"/>
                <a:ea typeface="ＭＳ Ｐゴシック" pitchFamily="34" charset="-128"/>
                <a:cs typeface="Arial" pitchFamily="34" charset="0"/>
              </a:rPr>
              <a:t>signed</a:t>
            </a:r>
            <a:r>
              <a:rPr lang="en-AU" smtClean="0">
                <a:latin typeface="Arial" pitchFamily="34" charset="0"/>
                <a:ea typeface="ＭＳ Ｐゴシック" pitchFamily="34" charset="-128"/>
                <a:cs typeface="Arial" pitchFamily="34" charset="0"/>
              </a:rPr>
              <a:t> by a trusted Public-Key or Certificate Authority (CA). </a:t>
            </a:r>
            <a:r>
              <a:rPr lang="en-US" smtClean="0">
                <a:latin typeface="Arial" pitchFamily="34" charset="0"/>
                <a:ea typeface="ＭＳ Ｐゴシック" pitchFamily="34" charset="-128"/>
                <a:cs typeface="Arial" pitchFamily="34" charset="0"/>
              </a:rPr>
              <a:t>A user can present his or her public key to the authority in a secure manner, and obtain a certificate. The user can then publish the certificate. Anyone needing this user's public key can obtain the certificate and verify that it is valid by way of the attached trusted signature. A participant can also convey its key information to another by transmitting its certificate. Other participants can verify that the certificate was created by the authority, provided they know its public key. </a:t>
            </a:r>
          </a:p>
          <a:p>
            <a:pPr eaLnBrk="1" hangingPunct="1"/>
            <a:r>
              <a:rPr lang="en-US" smtClean="0">
                <a:latin typeface="Arial" pitchFamily="34" charset="0"/>
                <a:ea typeface="ＭＳ Ｐゴシック" pitchFamily="34" charset="-128"/>
                <a:cs typeface="Arial" pitchFamily="34" charset="0"/>
              </a:rPr>
              <a:t>One scheme has become universally accepted for formatting public-key certificates: the X.509 standard. X.509 certificates are used in most network security applications, including IP security, secure sockets layer (SSL), secure electronic transactions (SET), and S/MIME. Will discuss it in much more detail later.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AE330D1-78C0-4FD6-A095-A92E5C3CD0C1}" type="slidenum">
              <a:rPr lang="en-AU"/>
              <a:pPr/>
              <a:t>28</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A certificate scheme is illustrated in Stallings Figure 14.12. Each participant applies to the certificate authority, supplying a public key and requesting a certificate. Application must be in person or by some form of secure authenticated communication. For participant A, the authority provides a certificate CA. A may then pass this certificate on to any other participant, who can read and verify the certificate by verifying the signature from the certificate authority. Because the certificate is readable only using the authority's public key, this verifies that the certificate came from the certificate authority. The timestamp counters the following scenario. A's private key is learned by an adversary. A generates a new private/public key pair and applies to the certificate authority for a new certificate. Meanwhile, the adversary replays the old certificate to B. If B then encrypts messages using the compromised old public key, the adversary can read those messages.  In this context, the compromise of a private key is comparable to the loss of a credit card. The owner cancels the credit card number but is at risk until all possible communicants are aware that the old credit card is obsolete. Thus, the timestamp serves as something like an expiration date. If a certificate is sufficiently old, it is assumed to be expired. </a:t>
            </a:r>
          </a:p>
          <a:p>
            <a:pPr eaLnBrk="1" hangingPunct="1"/>
            <a:r>
              <a:rPr lang="en-US" smtClean="0">
                <a:latin typeface="Arial" pitchFamily="34" charset="0"/>
                <a:ea typeface="ＭＳ Ｐゴシック" pitchFamily="34" charset="-128"/>
              </a:rPr>
              <a:t>One scheme has become universally accepted for formatting public-key certificates: the X.509 standard. </a:t>
            </a:r>
            <a:endParaRPr lang="en-AU" smtClean="0">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pPr eaLnBrk="1" hangingPunct="1"/>
            <a:r>
              <a:rPr lang="en-US" smtClean="0">
                <a:latin typeface="Arial" pitchFamily="34" charset="0"/>
                <a:ea typeface="ＭＳ Ｐゴシック" pitchFamily="34" charset="-128"/>
              </a:rPr>
              <a:t>Stallings Figure 13.1 is a generic model of the process of making and using digital signatures. Bob can sign a message using a digital signature generation algorithm. The inputs to the algorithm are the message and Bob's private key. Any other user, say Alice, can verify the signature using a verification algorithm, whose inputs are the message, the signature, and Bob's public key. </a:t>
            </a:r>
          </a:p>
        </p:txBody>
      </p:sp>
      <p:sp>
        <p:nvSpPr>
          <p:cNvPr id="29700" name="Slide Number Placeholder 3"/>
          <p:cNvSpPr>
            <a:spLocks noGrp="1"/>
          </p:cNvSpPr>
          <p:nvPr>
            <p:ph type="sldNum" sz="quarter" idx="5"/>
          </p:nvPr>
        </p:nvSpPr>
        <p:spPr>
          <a:noFill/>
        </p:spPr>
        <p:txBody>
          <a:bodyPr/>
          <a:lstStyle/>
          <a:p>
            <a:fld id="{56493530-7F15-4F75-BE82-0C0B29EBD53D}" type="slidenum">
              <a:rPr lang="en-AU"/>
              <a:pPr/>
              <a:t>18</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C417B6D-5048-403C-ACB1-11BE63AF7AF9}" type="slidenum">
              <a:rPr lang="en-AU"/>
              <a:pPr/>
              <a:t>19</a:t>
            </a:fld>
            <a:endParaRPr lang="en-AU"/>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The term </a:t>
            </a:r>
            <a:r>
              <a:rPr lang="en-US" i="1" smtClean="0">
                <a:latin typeface="Arial" pitchFamily="34" charset="0"/>
                <a:ea typeface="ＭＳ Ｐゴシック" pitchFamily="34" charset="-128"/>
                <a:cs typeface="Arial" pitchFamily="34" charset="0"/>
              </a:rPr>
              <a:t>direct digital </a:t>
            </a:r>
            <a:r>
              <a:rPr lang="en-US" smtClean="0">
                <a:latin typeface="Arial" pitchFamily="34" charset="0"/>
                <a:ea typeface="ＭＳ Ｐゴシック" pitchFamily="34" charset="-128"/>
                <a:cs typeface="Arial" pitchFamily="34" charset="0"/>
              </a:rPr>
              <a:t>signature refers to a digital signature scheme that involves only the communicating parties (source, destination). It is assumed that the destination knows the public key of the source</a:t>
            </a:r>
            <a:r>
              <a:rPr lang="en-US" i="1" smtClean="0">
                <a:latin typeface="Arial" pitchFamily="34" charset="0"/>
                <a:ea typeface="ＭＳ Ｐゴシック" pitchFamily="34" charset="-128"/>
                <a:cs typeface="Arial" pitchFamily="34" charset="0"/>
              </a:rPr>
              <a:t>. </a:t>
            </a:r>
            <a:r>
              <a:rPr lang="en-US" smtClean="0">
                <a:latin typeface="Arial" pitchFamily="34" charset="0"/>
                <a:ea typeface="ＭＳ Ｐゴシック" pitchFamily="34" charset="-128"/>
                <a:cs typeface="Arial" pitchFamily="34" charset="0"/>
              </a:rPr>
              <a:t>Direct Digital Signatures involve the direct application of public-key algorithms involving only the communicating parties. A digital signature may be formed by encrypting the entire message with the sender’s private key, or by encrypting a hash code of the message with the sender’s private key. Confidentiality can be provided by further encrypting the entire message plus signature using either public or private key schemes. It is important to perform the signature function first and then an outer confidentiality function, since in case of dispute, some third party must view the message and its signature. But these approaches are dependent on the security of the sender’s private-key. Will have problems if it is lost/stolen and signatures forged. The universally accepted technique for dealing with these threats is the use of a digital certificate and certificate authorities. We defer a discussion of this topic until Chapter 14, and focus in this chapter on digital signature algorithms. Also need time-stamps and timely key revocation.</a:t>
            </a:r>
            <a:endParaRPr lang="en-AU" smtClean="0">
              <a:latin typeface="Arial" pitchFamily="34" charset="0"/>
              <a:ea typeface="ＭＳ Ｐゴシック" pitchFamily="34" charset="-128"/>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A3E60EA9-204C-4659-A990-48682A5EC11B}" type="slidenum">
              <a:rPr lang="en-AU"/>
              <a:pPr/>
              <a:t>20</a:t>
            </a:fld>
            <a:endParaRPr lang="en-AU"/>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For symmetric encryption to work, the two parties to an exchange must share the same key, and that key must be protected from access by others. Furthermore, frequent key changes are usually desirable to limit the amount of data compromised if an attacker learns the key. </a:t>
            </a:r>
            <a:r>
              <a:rPr lang="en-AU" smtClean="0">
                <a:latin typeface="Arial" pitchFamily="34" charset="0"/>
                <a:ea typeface="ＭＳ Ｐゴシック" pitchFamily="34" charset="-128"/>
              </a:rPr>
              <a:t>This is one of the most critical areas in security systems - on many occasions systems have been broken, not because of a poor encryption algorithm, but because of poor key selection or management. It is </a:t>
            </a:r>
            <a:r>
              <a:rPr lang="en-AU" b="1" smtClean="0">
                <a:latin typeface="Arial" pitchFamily="34" charset="0"/>
                <a:ea typeface="ＭＳ Ｐゴシック" pitchFamily="34" charset="-128"/>
              </a:rPr>
              <a:t>absolutely critical</a:t>
            </a:r>
            <a:r>
              <a:rPr lang="en-AU" smtClean="0">
                <a:latin typeface="Arial" pitchFamily="34" charset="0"/>
                <a:ea typeface="ＭＳ Ｐゴシック" pitchFamily="34" charset="-128"/>
              </a:rPr>
              <a:t> to get this right!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F56C69CD-914B-4D98-B9E4-25B8DF10AB5F}" type="slidenum">
              <a:rPr lang="en-AU"/>
              <a:pPr/>
              <a:t>21</a:t>
            </a:fld>
            <a:endParaRPr lang="en-AU"/>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The strength of any cryptographic system thus depends on the key distribution technique. For two parties A and B, key distribution can be achieved in a number of ways:</a:t>
            </a:r>
          </a:p>
          <a:p>
            <a:pPr eaLnBrk="1" hangingPunct="1"/>
            <a:r>
              <a:rPr lang="en-US" smtClean="0">
                <a:latin typeface="Arial" pitchFamily="34" charset="0"/>
                <a:ea typeface="ＭＳ Ｐゴシック" pitchFamily="34" charset="-128"/>
                <a:cs typeface="Arial" pitchFamily="34" charset="0"/>
              </a:rPr>
              <a:t>Physical delivery (1 &amp; 2) is </a:t>
            </a:r>
            <a:r>
              <a:rPr lang="en-AU" smtClean="0">
                <a:latin typeface="Arial" pitchFamily="34" charset="0"/>
                <a:ea typeface="ＭＳ Ｐゴシック" pitchFamily="34" charset="-128"/>
                <a:cs typeface="Arial" pitchFamily="34" charset="0"/>
              </a:rPr>
              <a:t>simplest - but only applicable when there is personal contact between recipient and key issuer. This is fine for link encryption where devices &amp; keys occur in pairs, but does not scale as number of parties who wish to communicate grows (see next slide). 3 is mostly based on 1 or 2 occurring first, and also suffers that if </a:t>
            </a:r>
            <a:r>
              <a:rPr lang="en-US" smtClean="0">
                <a:latin typeface="Arial" pitchFamily="34" charset="0"/>
                <a:ea typeface="ＭＳ Ｐゴシック" pitchFamily="34" charset="-128"/>
                <a:cs typeface="Arial" pitchFamily="34" charset="0"/>
              </a:rPr>
              <a:t>an attacker ever succeeds in gaining access to one key, then all subsequent keys will be revealed. </a:t>
            </a:r>
            <a:endParaRPr lang="en-AU" smtClean="0">
              <a:latin typeface="Arial" pitchFamily="34" charset="0"/>
              <a:ea typeface="ＭＳ Ｐゴシック" pitchFamily="34" charset="-128"/>
              <a:cs typeface="Arial" pitchFamily="34" charset="0"/>
            </a:endParaRPr>
          </a:p>
          <a:p>
            <a:pPr eaLnBrk="1" hangingPunct="1"/>
            <a:r>
              <a:rPr lang="en-US" smtClean="0">
                <a:latin typeface="Arial" pitchFamily="34" charset="0"/>
                <a:ea typeface="ＭＳ Ｐゴシック" pitchFamily="34" charset="-128"/>
                <a:cs typeface="Arial" pitchFamily="34" charset="0"/>
              </a:rPr>
              <a:t>A third party</a:t>
            </a:r>
            <a:r>
              <a:rPr lang="en-AU" smtClean="0">
                <a:latin typeface="Arial" pitchFamily="34" charset="0"/>
                <a:ea typeface="ＭＳ Ｐゴシック" pitchFamily="34" charset="-128"/>
                <a:cs typeface="Arial" pitchFamily="34" charset="0"/>
              </a:rPr>
              <a:t>, whom all parties trust, can be used </a:t>
            </a:r>
            <a:r>
              <a:rPr lang="en-US" smtClean="0">
                <a:latin typeface="Arial" pitchFamily="34" charset="0"/>
                <a:ea typeface="ＭＳ Ｐゴシック" pitchFamily="34" charset="-128"/>
                <a:cs typeface="Arial" pitchFamily="34" charset="0"/>
              </a:rPr>
              <a:t>as </a:t>
            </a:r>
            <a:r>
              <a:rPr lang="en-AU" smtClean="0">
                <a:latin typeface="Arial" pitchFamily="34" charset="0"/>
                <a:ea typeface="ＭＳ Ｐゴシック" pitchFamily="34" charset="-128"/>
                <a:cs typeface="Arial" pitchFamily="34" charset="0"/>
              </a:rPr>
              <a:t>a </a:t>
            </a:r>
            <a:r>
              <a:rPr lang="en-AU" b="1" smtClean="0">
                <a:latin typeface="Arial" pitchFamily="34" charset="0"/>
                <a:ea typeface="ＭＳ Ｐゴシック" pitchFamily="34" charset="-128"/>
                <a:cs typeface="Arial" pitchFamily="34" charset="0"/>
              </a:rPr>
              <a:t>trusted intermediary</a:t>
            </a:r>
            <a:r>
              <a:rPr lang="en-AU" smtClean="0">
                <a:latin typeface="Arial" pitchFamily="34" charset="0"/>
                <a:ea typeface="ＭＳ Ｐゴシック" pitchFamily="34" charset="-128"/>
                <a:cs typeface="Arial" pitchFamily="34" charset="0"/>
              </a:rPr>
              <a:t> to mediate the establishment of secure communications between them (4). Must trust intermediary not to abuse the knowledge of all session keys.  </a:t>
            </a:r>
            <a:r>
              <a:rPr lang="en-US" smtClean="0">
                <a:latin typeface="Arial" pitchFamily="34" charset="0"/>
                <a:ea typeface="ＭＳ Ｐゴシック" pitchFamily="34" charset="-128"/>
                <a:cs typeface="Arial" pitchFamily="34" charset="0"/>
              </a:rPr>
              <a:t>As number of parties grow, some variant of 4 is only practical solution to the huge growth in number of keys potentially needed.</a:t>
            </a:r>
          </a:p>
          <a:p>
            <a:pPr eaLnBrk="1" hangingPunct="1"/>
            <a:endParaRPr lang="en-AU" smtClean="0">
              <a:latin typeface="Arial" pitchFamily="34" charset="0"/>
              <a:ea typeface="ＭＳ Ｐゴシック" pitchFamily="34" charset="-128"/>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5A826841-D184-42B6-AD7D-9D4D1079B5F1}" type="slidenum">
              <a:rPr lang="en-AU"/>
              <a:pPr/>
              <a:t>22</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Several techniques have been proposed for the distribution of public keys, which can mostly be grouped into the categories shown.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804AD8C-EE0B-40DD-B948-32EA22EECF20}" type="slidenum">
              <a:rPr lang="en-AU"/>
              <a:pPr/>
              <a:t>23</a:t>
            </a:fld>
            <a:endParaRPr lang="en-AU"/>
          </a:p>
        </p:txBody>
      </p:sp>
      <p:sp>
        <p:nvSpPr>
          <p:cNvPr id="54275" name="Rectangle 1026"/>
          <p:cNvSpPr>
            <a:spLocks noGrp="1" noRot="1" noChangeAspect="1" noChangeArrowheads="1" noTextEdit="1"/>
          </p:cNvSpPr>
          <p:nvPr>
            <p:ph type="sldImg"/>
          </p:nvPr>
        </p:nvSpPr>
        <p:spPr>
          <a:ln/>
        </p:spPr>
      </p:sp>
      <p:sp>
        <p:nvSpPr>
          <p:cNvPr id="54276" name="Rectangle 1027"/>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The point of public-key encryption is that the public key is public, hence any participant can send his or her public key to any other participant, or broadcast the key to the community at large. Its major weakness is forgery, anyone can create a key claiming to be someone else and broadcast it, and until the forgery is discovered they can masquerade as the claimed user.</a:t>
            </a:r>
            <a:endParaRPr lang="en-AU" smtClean="0">
              <a:latin typeface="Arial" pitchFamily="34" charset="0"/>
              <a:ea typeface="ＭＳ Ｐゴシック" pitchFamily="34" charset="-128"/>
              <a:cs typeface="Arial" pitchFamily="34" charset="0"/>
            </a:endParaRPr>
          </a:p>
          <a:p>
            <a:pPr lvl="1" eaLnBrk="1" hangingPunct="1"/>
            <a:endParaRPr lang="en-US" smtClean="0">
              <a:latin typeface="Arial" pitchFamily="34" charset="0"/>
              <a:ea typeface="ＭＳ Ｐゴシック" pitchFamily="34" charset="-128"/>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8BC0F28-DEB3-48BF-9DAB-B962EB7068BF}" type="slidenum">
              <a:rPr lang="en-AU"/>
              <a:pPr/>
              <a:t>24</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A greater degree of security can be achieved by maintaining a publicly available dynamic directory of public keys. Maintenance and distribution of the public directory would have to be the responsibility of some trusted entity or organization. This scheme is clearly more secure than individual public announcements but still has vulnerabilities to tampering or forgery.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DF33145E-9A8A-406D-A8B6-D28E688494D2}" type="slidenum">
              <a:rPr lang="en-AU"/>
              <a:pPr/>
              <a:t>25</a:t>
            </a:fld>
            <a:endParaRPr lang="en-AU"/>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Stronger security for public-key distribution can be achieved by providing tighter control over the distribution of public keys from the directory. It requires users to know the public key for the directory, and that they interact with directory in real-time to obtain any desired public key securely. This scenario is attractive, yet it has some drawbacks. The public-key authority could be somewhat of a bottleneck in the system, for a user must appeal to the authority for a public key for every other user that it wishes to contact. As before, the directory of names and public keys maintained by the authority is vulnerable to tampering.  </a:t>
            </a:r>
          </a:p>
          <a:p>
            <a:pPr eaLnBrk="1" hangingPunct="1"/>
            <a:endParaRPr lang="en-US" smtClean="0">
              <a:latin typeface="Arial" pitchFamily="34" charset="0"/>
              <a:ea typeface="ＭＳ Ｐゴシック" pitchFamily="34" charset="-128"/>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0C5A30-54B3-4432-82A3-4C79E054BE0B}" type="datetimeFigureOut">
              <a:rPr lang="en-US" smtClean="0"/>
              <a:pPr/>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3D46D-EFCE-4021-9785-3E8063E1773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0C5A30-54B3-4432-82A3-4C79E054BE0B}" type="datetimeFigureOut">
              <a:rPr lang="en-US" smtClean="0"/>
              <a:pPr/>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3D46D-EFCE-4021-9785-3E8063E177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0C5A30-54B3-4432-82A3-4C79E054BE0B}" type="datetimeFigureOut">
              <a:rPr lang="en-US" smtClean="0"/>
              <a:pPr/>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3D46D-EFCE-4021-9785-3E8063E177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0C5A30-54B3-4432-82A3-4C79E054BE0B}" type="datetimeFigureOut">
              <a:rPr lang="en-US" smtClean="0"/>
              <a:pPr/>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3D46D-EFCE-4021-9785-3E8063E177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0C5A30-54B3-4432-82A3-4C79E054BE0B}" type="datetimeFigureOut">
              <a:rPr lang="en-US" smtClean="0"/>
              <a:pPr/>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3D46D-EFCE-4021-9785-3E8063E1773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0C5A30-54B3-4432-82A3-4C79E054BE0B}" type="datetimeFigureOut">
              <a:rPr lang="en-US" smtClean="0"/>
              <a:pPr/>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3D46D-EFCE-4021-9785-3E8063E177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0C5A30-54B3-4432-82A3-4C79E054BE0B}" type="datetimeFigureOut">
              <a:rPr lang="en-US" smtClean="0"/>
              <a:pPr/>
              <a:t>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3D46D-EFCE-4021-9785-3E8063E1773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0C5A30-54B3-4432-82A3-4C79E054BE0B}" type="datetimeFigureOut">
              <a:rPr lang="en-US" smtClean="0"/>
              <a:pPr/>
              <a:t>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3D46D-EFCE-4021-9785-3E8063E177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0C5A30-54B3-4432-82A3-4C79E054BE0B}" type="datetimeFigureOut">
              <a:rPr lang="en-US" smtClean="0"/>
              <a:pPr/>
              <a:t>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3D46D-EFCE-4021-9785-3E8063E177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0C5A30-54B3-4432-82A3-4C79E054BE0B}" type="datetimeFigureOut">
              <a:rPr lang="en-US" smtClean="0"/>
              <a:pPr/>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3D46D-EFCE-4021-9785-3E8063E177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0C5A30-54B3-4432-82A3-4C79E054BE0B}" type="datetimeFigureOut">
              <a:rPr lang="en-US" smtClean="0"/>
              <a:pPr/>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3D46D-EFCE-4021-9785-3E8063E1773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C5A30-54B3-4432-82A3-4C79E054BE0B}" type="datetimeFigureOut">
              <a:rPr lang="en-US" smtClean="0"/>
              <a:pPr/>
              <a:t>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3D46D-EFCE-4021-9785-3E8063E1773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772400" cy="2457450"/>
          </a:xfrm>
        </p:spPr>
        <p:txBody>
          <a:bodyPr>
            <a:normAutofit fontScale="90000"/>
          </a:bodyPr>
          <a:lstStyle/>
          <a:p>
            <a:r>
              <a:rPr lang="en-US" sz="6700" b="1" dirty="0" smtClean="0"/>
              <a:t>Cryptography</a:t>
            </a:r>
            <a:br>
              <a:rPr lang="en-US" sz="6700" b="1" dirty="0" smtClean="0"/>
            </a:br>
            <a:r>
              <a:rPr lang="en-US" dirty="0"/>
              <a:t/>
            </a:r>
            <a:br>
              <a:rPr lang="en-US" dirty="0"/>
            </a:br>
            <a:r>
              <a:rPr lang="en-US" dirty="0" smtClean="0"/>
              <a:t/>
            </a:r>
            <a:br>
              <a:rPr lang="en-US" dirty="0" smtClean="0"/>
            </a:br>
            <a:endParaRPr lang="en-US" dirty="0"/>
          </a:p>
        </p:txBody>
      </p:sp>
      <p:sp>
        <p:nvSpPr>
          <p:cNvPr id="3" name="Subtitle 2"/>
          <p:cNvSpPr>
            <a:spLocks noGrp="1"/>
          </p:cNvSpPr>
          <p:nvPr>
            <p:ph type="subTitle" idx="1"/>
          </p:nvPr>
        </p:nvSpPr>
        <p:spPr>
          <a:xfrm>
            <a:off x="1371600" y="2438400"/>
            <a:ext cx="7162800" cy="3200400"/>
          </a:xfrm>
        </p:spPr>
        <p:txBody>
          <a:bodyPr>
            <a:normAutofit fontScale="92500" lnSpcReduction="10000"/>
          </a:bodyPr>
          <a:lstStyle/>
          <a:p>
            <a:pPr algn="l">
              <a:buFont typeface="Wingdings" pitchFamily="2" charset="2"/>
              <a:buChar char="Ø"/>
            </a:pPr>
            <a:r>
              <a:rPr lang="en-US" b="1" dirty="0" smtClean="0">
                <a:solidFill>
                  <a:schemeClr val="tx1"/>
                </a:solidFill>
              </a:rPr>
              <a:t>Fundamental </a:t>
            </a:r>
            <a:r>
              <a:rPr lang="en-US" b="1" dirty="0">
                <a:solidFill>
                  <a:schemeClr val="tx1"/>
                </a:solidFill>
              </a:rPr>
              <a:t>concepts </a:t>
            </a:r>
            <a:r>
              <a:rPr lang="en-US" b="1" dirty="0" smtClean="0">
                <a:solidFill>
                  <a:schemeClr val="tx1"/>
                </a:solidFill>
              </a:rPr>
              <a:t>of Cryptosystems</a:t>
            </a:r>
          </a:p>
          <a:p>
            <a:pPr algn="l">
              <a:buFont typeface="Wingdings" pitchFamily="2" charset="2"/>
              <a:buChar char="Ø"/>
            </a:pPr>
            <a:r>
              <a:rPr lang="en-US" b="1" dirty="0">
                <a:solidFill>
                  <a:schemeClr val="tx1"/>
                </a:solidFill>
              </a:rPr>
              <a:t> </a:t>
            </a:r>
            <a:r>
              <a:rPr lang="en-US" b="1" dirty="0" smtClean="0">
                <a:solidFill>
                  <a:schemeClr val="tx1"/>
                </a:solidFill>
              </a:rPr>
              <a:t>Authentication</a:t>
            </a:r>
          </a:p>
          <a:p>
            <a:pPr algn="l">
              <a:buFont typeface="Wingdings" pitchFamily="2" charset="2"/>
              <a:buChar char="Ø"/>
            </a:pPr>
            <a:r>
              <a:rPr lang="en-US" b="1" dirty="0" smtClean="0">
                <a:solidFill>
                  <a:schemeClr val="tx1"/>
                </a:solidFill>
              </a:rPr>
              <a:t> Digital Signature</a:t>
            </a:r>
          </a:p>
          <a:p>
            <a:pPr algn="l">
              <a:buFont typeface="Wingdings" pitchFamily="2" charset="2"/>
              <a:buChar char="Ø"/>
            </a:pPr>
            <a:r>
              <a:rPr lang="en-US" b="1" dirty="0" smtClean="0">
                <a:solidFill>
                  <a:schemeClr val="tx1"/>
                </a:solidFill>
              </a:rPr>
              <a:t>Stream </a:t>
            </a:r>
            <a:r>
              <a:rPr lang="en-US" b="1" dirty="0">
                <a:solidFill>
                  <a:schemeClr val="tx1"/>
                </a:solidFill>
              </a:rPr>
              <a:t>Cipher </a:t>
            </a:r>
            <a:r>
              <a:rPr lang="en-US" b="1" dirty="0" smtClean="0">
                <a:solidFill>
                  <a:schemeClr val="tx1"/>
                </a:solidFill>
              </a:rPr>
              <a:t>System</a:t>
            </a:r>
          </a:p>
          <a:p>
            <a:pPr algn="l">
              <a:buFont typeface="Wingdings" pitchFamily="2" charset="2"/>
              <a:buChar char="Ø"/>
            </a:pPr>
            <a:r>
              <a:rPr lang="en-US" b="1" dirty="0" smtClean="0">
                <a:solidFill>
                  <a:schemeClr val="tx1"/>
                </a:solidFill>
              </a:rPr>
              <a:t>Private </a:t>
            </a:r>
            <a:r>
              <a:rPr lang="en-US" b="1" dirty="0">
                <a:solidFill>
                  <a:schemeClr val="tx1"/>
                </a:solidFill>
              </a:rPr>
              <a:t>Key Distribution System </a:t>
            </a:r>
            <a:endParaRPr lang="en-US" b="1" dirty="0" smtClean="0">
              <a:solidFill>
                <a:schemeClr val="tx1"/>
              </a:solidFill>
            </a:endParaRPr>
          </a:p>
          <a:p>
            <a:pPr algn="l">
              <a:buFont typeface="Wingdings" pitchFamily="2" charset="2"/>
              <a:buChar char="Ø"/>
            </a:pPr>
            <a:r>
              <a:rPr lang="en-US" b="1" smtClean="0">
                <a:solidFill>
                  <a:schemeClr val="tx1"/>
                </a:solidFill>
              </a:rPr>
              <a:t>Public Key Distribution </a:t>
            </a:r>
            <a:r>
              <a:rPr lang="en-US" b="1" dirty="0">
                <a:solidFill>
                  <a:schemeClr val="tx1"/>
                </a:solidFill>
              </a:rPr>
              <a:t>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&amp; Stream ciphers</a:t>
            </a:r>
            <a:endParaRPr lang="en-US" dirty="0"/>
          </a:p>
        </p:txBody>
      </p:sp>
      <p:sp>
        <p:nvSpPr>
          <p:cNvPr id="3" name="Content Placeholder 2"/>
          <p:cNvSpPr>
            <a:spLocks noGrp="1"/>
          </p:cNvSpPr>
          <p:nvPr>
            <p:ph idx="1"/>
          </p:nvPr>
        </p:nvSpPr>
        <p:spPr/>
        <p:txBody>
          <a:bodyPr>
            <a:normAutofit/>
          </a:bodyPr>
          <a:lstStyle/>
          <a:p>
            <a:r>
              <a:rPr lang="en-US" dirty="0" smtClean="0"/>
              <a:t>block ciphers process messages in blocks, each of which is then en/decrypted </a:t>
            </a:r>
          </a:p>
          <a:p>
            <a:pPr lvl="1"/>
            <a:r>
              <a:rPr lang="en-US" dirty="0" smtClean="0"/>
              <a:t>•like a substitution on very big characters</a:t>
            </a:r>
            <a:r>
              <a:rPr lang="en-US" sz="2400" dirty="0" smtClean="0"/>
              <a:t>64‐bits or more </a:t>
            </a:r>
          </a:p>
          <a:p>
            <a:r>
              <a:rPr lang="en-US" dirty="0" smtClean="0"/>
              <a:t>stream ciphers process messages a bit or byte at a time when en/decrypting</a:t>
            </a:r>
          </a:p>
          <a:p>
            <a:r>
              <a:rPr lang="en-US" dirty="0" smtClean="0"/>
              <a:t>many current ciphers are block ciphers</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ciphers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process message bit by bit (as a stream) </a:t>
            </a:r>
          </a:p>
          <a:p>
            <a:r>
              <a:rPr lang="en-US" dirty="0" smtClean="0"/>
              <a:t>have a pseudo random </a:t>
            </a:r>
            <a:r>
              <a:rPr lang="en-US" b="1" dirty="0" err="1" smtClean="0"/>
              <a:t>keystream</a:t>
            </a:r>
            <a:endParaRPr lang="en-US" b="1" dirty="0" smtClean="0"/>
          </a:p>
          <a:p>
            <a:r>
              <a:rPr lang="en-US" dirty="0" smtClean="0"/>
              <a:t>combined (XOR) with plaintext bit by bit </a:t>
            </a:r>
          </a:p>
          <a:p>
            <a:pPr lvl="1"/>
            <a:r>
              <a:rPr lang="en-US" dirty="0" smtClean="0"/>
              <a:t>randomness of stream key completely destroys statistically properties in message</a:t>
            </a:r>
          </a:p>
          <a:p>
            <a:pPr lvl="1">
              <a:buNone/>
            </a:pPr>
            <a:r>
              <a:rPr lang="en-US" sz="3200" b="1" dirty="0" smtClean="0">
                <a:solidFill>
                  <a:srgbClr val="C00000"/>
                </a:solidFill>
              </a:rPr>
              <a:t>    </a:t>
            </a:r>
          </a:p>
          <a:p>
            <a:pPr lvl="1">
              <a:buNone/>
            </a:pPr>
            <a:r>
              <a:rPr lang="en-US" sz="3200" b="1" dirty="0" smtClean="0">
                <a:solidFill>
                  <a:srgbClr val="C00000"/>
                </a:solidFill>
              </a:rPr>
              <a:t> </a:t>
            </a:r>
            <a:r>
              <a:rPr lang="en-US" sz="3200" b="1" dirty="0" err="1" smtClean="0">
                <a:solidFill>
                  <a:srgbClr val="C00000"/>
                </a:solidFill>
              </a:rPr>
              <a:t>Ci</a:t>
            </a:r>
            <a:r>
              <a:rPr lang="en-US" sz="3200" b="1" dirty="0" smtClean="0">
                <a:solidFill>
                  <a:srgbClr val="C00000"/>
                </a:solidFill>
              </a:rPr>
              <a:t>       = Mi XOR </a:t>
            </a:r>
            <a:r>
              <a:rPr lang="en-US" sz="3200" b="1" dirty="0" err="1" smtClean="0">
                <a:solidFill>
                  <a:srgbClr val="C00000"/>
                </a:solidFill>
              </a:rPr>
              <a:t>StreamKeyi</a:t>
            </a:r>
            <a:endParaRPr lang="en-US" sz="3200" b="1" dirty="0" smtClean="0">
              <a:solidFill>
                <a:srgbClr val="C00000"/>
              </a:solidFill>
            </a:endParaRPr>
          </a:p>
          <a:p>
            <a:pPr lvl="1"/>
            <a:endParaRPr lang="en-US" dirty="0" smtClean="0"/>
          </a:p>
          <a:p>
            <a:pPr lvl="1"/>
            <a:r>
              <a:rPr lang="en-US" sz="3200" dirty="0" smtClean="0"/>
              <a:t>but must never reuse stream key</a:t>
            </a:r>
          </a:p>
          <a:p>
            <a:pPr lvl="2"/>
            <a:r>
              <a:rPr lang="en-US" dirty="0" smtClean="0"/>
              <a:t>otherwise can recover messages (</a:t>
            </a:r>
            <a:r>
              <a:rPr lang="en-US" dirty="0" err="1" smtClean="0"/>
              <a:t>cf</a:t>
            </a:r>
            <a:r>
              <a:rPr lang="en-US" dirty="0" smtClean="0"/>
              <a:t> book cipher)</a:t>
            </a:r>
          </a:p>
          <a:p>
            <a:pPr lvl="1"/>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cipher structure </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a:p>
        </p:txBody>
      </p:sp>
      <p:pic>
        <p:nvPicPr>
          <p:cNvPr id="4098" name="Picture 2"/>
          <p:cNvPicPr>
            <a:picLocks noChangeAspect="1" noChangeArrowheads="1"/>
          </p:cNvPicPr>
          <p:nvPr/>
        </p:nvPicPr>
        <p:blipFill>
          <a:blip r:embed="rId2"/>
          <a:srcRect/>
          <a:stretch>
            <a:fillRect/>
          </a:stretch>
        </p:blipFill>
        <p:spPr bwMode="auto">
          <a:xfrm>
            <a:off x="381000" y="1295400"/>
            <a:ext cx="8610600" cy="4648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cipher properties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some design considerations are:</a:t>
            </a:r>
          </a:p>
          <a:p>
            <a:pPr lvl="1"/>
            <a:r>
              <a:rPr lang="en-US" dirty="0" smtClean="0"/>
              <a:t>long period with no repetitions </a:t>
            </a:r>
          </a:p>
          <a:p>
            <a:pPr lvl="1"/>
            <a:r>
              <a:rPr lang="en-US" dirty="0" smtClean="0"/>
              <a:t>statistically random </a:t>
            </a:r>
          </a:p>
          <a:p>
            <a:pPr lvl="1"/>
            <a:r>
              <a:rPr lang="en-US" dirty="0" smtClean="0"/>
              <a:t>depends on large enough key</a:t>
            </a:r>
          </a:p>
          <a:p>
            <a:pPr lvl="1"/>
            <a:r>
              <a:rPr lang="en-US" dirty="0" smtClean="0"/>
              <a:t>large linear complexity</a:t>
            </a:r>
          </a:p>
          <a:p>
            <a:endParaRPr lang="en-US" dirty="0" smtClean="0"/>
          </a:p>
          <a:p>
            <a:r>
              <a:rPr lang="en-US" dirty="0" smtClean="0"/>
              <a:t>properly designed, can be as secure as a block cipher with same size key</a:t>
            </a:r>
          </a:p>
          <a:p>
            <a:r>
              <a:rPr lang="en-US" dirty="0" smtClean="0"/>
              <a:t>but usually simpler &amp; faster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function</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smtClean="0"/>
          </a:p>
          <a:p>
            <a:r>
              <a:rPr lang="en-US" dirty="0" smtClean="0"/>
              <a:t>Message Encryption : </a:t>
            </a:r>
            <a:r>
              <a:rPr lang="en-US" dirty="0" err="1" smtClean="0"/>
              <a:t>Ciphertextitself</a:t>
            </a:r>
            <a:r>
              <a:rPr lang="en-US" dirty="0" smtClean="0"/>
              <a:t> serves as authenticator</a:t>
            </a:r>
          </a:p>
          <a:p>
            <a:endParaRPr lang="en-US" dirty="0" smtClean="0"/>
          </a:p>
          <a:p>
            <a:r>
              <a:rPr lang="en-US" dirty="0" smtClean="0"/>
              <a:t>•Message Authentication Code (MAC) : A function of message and a secret key that produces a fixed‐length value that serves as authenticator</a:t>
            </a:r>
          </a:p>
          <a:p>
            <a:endParaRPr lang="en-US" dirty="0" smtClean="0"/>
          </a:p>
          <a:p>
            <a:r>
              <a:rPr lang="en-US" dirty="0" smtClean="0"/>
              <a:t>•Hash Function: A function that maps a message of any length into a fixed length hash value, which serves as authenticator</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authentication code</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smtClean="0"/>
          </a:p>
          <a:p>
            <a:r>
              <a:rPr lang="en-US" dirty="0" smtClean="0"/>
              <a:t>An alternative authentication technique </a:t>
            </a:r>
          </a:p>
          <a:p>
            <a:r>
              <a:rPr lang="en-US" dirty="0" smtClean="0"/>
              <a:t>involves the use of a secret key to generate a small fixed‐size block of data,</a:t>
            </a:r>
          </a:p>
          <a:p>
            <a:r>
              <a:rPr lang="en-US" dirty="0" smtClean="0"/>
              <a:t>known as a cryptographic checksum or MAC </a:t>
            </a:r>
          </a:p>
          <a:p>
            <a:r>
              <a:rPr lang="en-US" dirty="0" smtClean="0"/>
              <a:t>It is appended to the message. </a:t>
            </a:r>
          </a:p>
          <a:p>
            <a:r>
              <a:rPr lang="en-US" dirty="0" smtClean="0"/>
              <a:t>Two communicating parties, say A and B, share a common secret key K. </a:t>
            </a:r>
          </a:p>
          <a:p>
            <a:pPr lvl="1"/>
            <a:r>
              <a:rPr lang="en-US" sz="3200" dirty="0" smtClean="0"/>
              <a:t>A MAC function is similar to encryption, except </a:t>
            </a:r>
            <a:r>
              <a:rPr lang="en-US" dirty="0" smtClean="0"/>
              <a:t>that the MAC algorithm need not be reversible, as it must for decryption. </a:t>
            </a:r>
          </a:p>
          <a:p>
            <a:pPr lvl="1"/>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smtClean="0"/>
          </a:p>
          <a:p>
            <a:r>
              <a:rPr lang="en-US" dirty="0" smtClean="0"/>
              <a:t>a MAC is a cryptographic checksum</a:t>
            </a:r>
          </a:p>
          <a:p>
            <a:pPr>
              <a:buNone/>
            </a:pPr>
            <a:r>
              <a:rPr lang="en-US" dirty="0" smtClean="0"/>
              <a:t>			</a:t>
            </a:r>
          </a:p>
          <a:p>
            <a:pPr>
              <a:buNone/>
            </a:pPr>
            <a:r>
              <a:rPr lang="en-US" dirty="0" smtClean="0"/>
              <a:t>			MAC = C</a:t>
            </a:r>
            <a:r>
              <a:rPr lang="en-US" sz="2000" dirty="0" smtClean="0"/>
              <a:t>K</a:t>
            </a:r>
            <a:r>
              <a:rPr lang="en-US" dirty="0" smtClean="0"/>
              <a:t>(M)</a:t>
            </a:r>
          </a:p>
          <a:p>
            <a:pPr>
              <a:buNone/>
            </a:pPr>
            <a:endParaRPr lang="en-US" dirty="0" smtClean="0"/>
          </a:p>
          <a:p>
            <a:pPr lvl="1"/>
            <a:r>
              <a:rPr lang="en-US" dirty="0" smtClean="0"/>
              <a:t>condenses a variable‐length message M</a:t>
            </a:r>
          </a:p>
          <a:p>
            <a:pPr lvl="1"/>
            <a:r>
              <a:rPr lang="en-US" dirty="0" smtClean="0"/>
              <a:t>using a secret key K</a:t>
            </a:r>
          </a:p>
          <a:p>
            <a:pPr lvl="1"/>
            <a:r>
              <a:rPr lang="en-US" dirty="0" smtClean="0"/>
              <a:t>to a fixed‐sized authenticator</a:t>
            </a:r>
          </a:p>
          <a:p>
            <a:pPr lvl="1"/>
            <a:r>
              <a:rPr lang="en-US" sz="3200" dirty="0" smtClean="0"/>
              <a:t>is a many‐to‐one </a:t>
            </a:r>
            <a:r>
              <a:rPr lang="en-US" sz="3200" dirty="0" err="1" smtClean="0"/>
              <a:t>function</a:t>
            </a:r>
            <a:r>
              <a:rPr lang="en-US" dirty="0" err="1" smtClean="0"/>
              <a:t>potentially</a:t>
            </a:r>
            <a:r>
              <a:rPr lang="en-US" dirty="0" smtClean="0"/>
              <a:t> many messages have same MAC</a:t>
            </a:r>
          </a:p>
          <a:p>
            <a:pPr lvl="1"/>
            <a:r>
              <a:rPr lang="en-US" dirty="0" smtClean="0"/>
              <a:t>but finding these needs to be very difficult</a:t>
            </a:r>
          </a:p>
          <a:p>
            <a:pPr lvl="1"/>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US" smtClean="0">
                <a:ea typeface="ＭＳ Ｐゴシック" pitchFamily="34" charset="-128"/>
              </a:rPr>
              <a:t>Digital Signatures</a:t>
            </a:r>
            <a:endParaRPr lang="en-AU" smtClean="0">
              <a:ea typeface="ＭＳ Ｐゴシック" pitchFamily="34" charset="-128"/>
            </a:endParaRPr>
          </a:p>
        </p:txBody>
      </p:sp>
      <p:sp>
        <p:nvSpPr>
          <p:cNvPr id="46083" name="Rectangle 3"/>
          <p:cNvSpPr>
            <a:spLocks noGrp="1" noChangeArrowheads="1"/>
          </p:cNvSpPr>
          <p:nvPr>
            <p:ph type="body" idx="1"/>
          </p:nvPr>
        </p:nvSpPr>
        <p:spPr/>
        <p:txBody>
          <a:bodyPr/>
          <a:lstStyle/>
          <a:p>
            <a:pPr eaLnBrk="1" hangingPunct="1">
              <a:lnSpc>
                <a:spcPct val="90000"/>
              </a:lnSpc>
              <a:defRPr/>
            </a:pPr>
            <a:r>
              <a:rPr lang="en-US" smtClean="0">
                <a:ea typeface="ＭＳ Ｐゴシック" pitchFamily="34" charset="-128"/>
              </a:rPr>
              <a:t>have looked at </a:t>
            </a:r>
            <a:r>
              <a:rPr lang="en-AU" smtClean="0">
                <a:ea typeface="ＭＳ Ｐゴシック" pitchFamily="34" charset="-128"/>
              </a:rPr>
              <a:t>message authentication </a:t>
            </a:r>
          </a:p>
          <a:p>
            <a:pPr lvl="1" eaLnBrk="1" hangingPunct="1">
              <a:lnSpc>
                <a:spcPct val="90000"/>
              </a:lnSpc>
              <a:defRPr/>
            </a:pPr>
            <a:r>
              <a:rPr lang="en-AU" smtClean="0">
                <a:ea typeface="ＭＳ Ｐゴシック" pitchFamily="34" charset="-128"/>
              </a:rPr>
              <a:t>but does not address issues of lack of trust</a:t>
            </a:r>
          </a:p>
          <a:p>
            <a:pPr eaLnBrk="1" hangingPunct="1">
              <a:lnSpc>
                <a:spcPct val="90000"/>
              </a:lnSpc>
              <a:defRPr/>
            </a:pPr>
            <a:r>
              <a:rPr lang="en-AU" smtClean="0">
                <a:ea typeface="ＭＳ Ｐゴシック" pitchFamily="34" charset="-128"/>
              </a:rPr>
              <a:t>digital signatures provide the ability to: </a:t>
            </a:r>
          </a:p>
          <a:p>
            <a:pPr lvl="1" eaLnBrk="1" hangingPunct="1">
              <a:lnSpc>
                <a:spcPct val="90000"/>
              </a:lnSpc>
              <a:defRPr/>
            </a:pPr>
            <a:r>
              <a:rPr lang="en-AU" smtClean="0">
                <a:ea typeface="ＭＳ Ｐゴシック" pitchFamily="34" charset="-128"/>
              </a:rPr>
              <a:t>verify author, date &amp; time of signature</a:t>
            </a:r>
          </a:p>
          <a:p>
            <a:pPr lvl="1" eaLnBrk="1" hangingPunct="1">
              <a:lnSpc>
                <a:spcPct val="90000"/>
              </a:lnSpc>
              <a:defRPr/>
            </a:pPr>
            <a:r>
              <a:rPr lang="en-AU" smtClean="0">
                <a:ea typeface="ＭＳ Ｐゴシック" pitchFamily="34" charset="-128"/>
              </a:rPr>
              <a:t>authenticate message contents </a:t>
            </a:r>
          </a:p>
          <a:p>
            <a:pPr lvl="1" eaLnBrk="1" hangingPunct="1">
              <a:lnSpc>
                <a:spcPct val="90000"/>
              </a:lnSpc>
              <a:defRPr/>
            </a:pPr>
            <a:r>
              <a:rPr lang="en-AU" smtClean="0">
                <a:ea typeface="ＭＳ Ｐゴシック" pitchFamily="34" charset="-128"/>
              </a:rPr>
              <a:t>be verified by third parties to resolve disputes</a:t>
            </a:r>
          </a:p>
          <a:p>
            <a:pPr eaLnBrk="1" hangingPunct="1">
              <a:lnSpc>
                <a:spcPct val="90000"/>
              </a:lnSpc>
              <a:defRPr/>
            </a:pPr>
            <a:r>
              <a:rPr lang="en-US" smtClean="0">
                <a:ea typeface="ＭＳ Ｐゴシック" pitchFamily="34" charset="-128"/>
              </a:rPr>
              <a:t>hence include authentication function with additional capabilities</a:t>
            </a:r>
            <a:endParaRPr lang="en-AU" smtClean="0">
              <a:ea typeface="ＭＳ Ｐゴシック" pitchFamily="34" charset="-128"/>
            </a:endParaRPr>
          </a:p>
          <a:p>
            <a:pPr eaLnBrk="1" hangingPunct="1">
              <a:lnSpc>
                <a:spcPct val="90000"/>
              </a:lnSpc>
              <a:defRPr/>
            </a:pPr>
            <a:endParaRPr lang="en-AU" smtClean="0">
              <a:ea typeface="ＭＳ Ｐゴシック" pitchFamily="34"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39825"/>
          </a:xfrm>
        </p:spPr>
        <p:txBody>
          <a:bodyPr/>
          <a:lstStyle/>
          <a:p>
            <a:pPr eaLnBrk="1" hangingPunct="1">
              <a:defRPr/>
            </a:pPr>
            <a:r>
              <a:rPr lang="en-US" smtClean="0"/>
              <a:t>Digital Signature Model</a:t>
            </a:r>
          </a:p>
        </p:txBody>
      </p:sp>
      <p:pic>
        <p:nvPicPr>
          <p:cNvPr id="6147" name="Picture 3"/>
          <p:cNvPicPr>
            <a:picLocks noChangeAspect="1"/>
          </p:cNvPicPr>
          <p:nvPr/>
        </p:nvPicPr>
        <p:blipFill>
          <a:blip r:embed="rId3"/>
          <a:srcRect/>
          <a:stretch>
            <a:fillRect/>
          </a:stretch>
        </p:blipFill>
        <p:spPr bwMode="auto">
          <a:xfrm>
            <a:off x="1600200" y="1143000"/>
            <a:ext cx="5965825" cy="553243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smtClean="0">
                <a:ea typeface="ＭＳ Ｐゴシック" pitchFamily="34" charset="-128"/>
              </a:rPr>
              <a:t>Direct Digital Signatures</a:t>
            </a:r>
            <a:endParaRPr lang="en-AU" smtClean="0">
              <a:ea typeface="ＭＳ Ｐゴシック" pitchFamily="34" charset="-128"/>
            </a:endParaRPr>
          </a:p>
        </p:txBody>
      </p:sp>
      <p:sp>
        <p:nvSpPr>
          <p:cNvPr id="48131" name="Rectangle 3"/>
          <p:cNvSpPr>
            <a:spLocks noGrp="1" noChangeArrowheads="1"/>
          </p:cNvSpPr>
          <p:nvPr>
            <p:ph type="body" idx="1"/>
          </p:nvPr>
        </p:nvSpPr>
        <p:spPr/>
        <p:txBody>
          <a:bodyPr/>
          <a:lstStyle/>
          <a:p>
            <a:pPr eaLnBrk="1" hangingPunct="1">
              <a:lnSpc>
                <a:spcPct val="90000"/>
              </a:lnSpc>
              <a:defRPr/>
            </a:pPr>
            <a:r>
              <a:rPr lang="en-US" smtClean="0">
                <a:ea typeface="ＭＳ Ｐゴシック" pitchFamily="34" charset="-128"/>
              </a:rPr>
              <a:t>involve only sender &amp; receiver</a:t>
            </a:r>
          </a:p>
          <a:p>
            <a:pPr eaLnBrk="1" hangingPunct="1">
              <a:lnSpc>
                <a:spcPct val="90000"/>
              </a:lnSpc>
              <a:defRPr/>
            </a:pPr>
            <a:r>
              <a:rPr lang="en-US" smtClean="0">
                <a:ea typeface="ＭＳ Ｐゴシック" pitchFamily="34" charset="-128"/>
              </a:rPr>
              <a:t>assumed receiver has sender’s public-key</a:t>
            </a:r>
          </a:p>
          <a:p>
            <a:pPr eaLnBrk="1" hangingPunct="1">
              <a:lnSpc>
                <a:spcPct val="90000"/>
              </a:lnSpc>
              <a:defRPr/>
            </a:pPr>
            <a:r>
              <a:rPr lang="en-US" smtClean="0">
                <a:ea typeface="ＭＳ Ｐゴシック" pitchFamily="34" charset="-128"/>
              </a:rPr>
              <a:t>digital signature made by sender signing entire message or hash with private-key</a:t>
            </a:r>
          </a:p>
          <a:p>
            <a:pPr eaLnBrk="1" hangingPunct="1">
              <a:lnSpc>
                <a:spcPct val="90000"/>
              </a:lnSpc>
              <a:defRPr/>
            </a:pPr>
            <a:r>
              <a:rPr lang="en-US" smtClean="0">
                <a:ea typeface="ＭＳ Ｐゴシック" pitchFamily="34" charset="-128"/>
              </a:rPr>
              <a:t>can encrypt using receivers public-key</a:t>
            </a:r>
          </a:p>
          <a:p>
            <a:pPr eaLnBrk="1" hangingPunct="1">
              <a:lnSpc>
                <a:spcPct val="90000"/>
              </a:lnSpc>
              <a:defRPr/>
            </a:pPr>
            <a:r>
              <a:rPr lang="en-US" smtClean="0">
                <a:ea typeface="ＭＳ Ｐゴシック" pitchFamily="34" charset="-128"/>
              </a:rPr>
              <a:t>important that sign first then encrypt message &amp; signature</a:t>
            </a:r>
          </a:p>
          <a:p>
            <a:pPr eaLnBrk="1" hangingPunct="1">
              <a:lnSpc>
                <a:spcPct val="90000"/>
              </a:lnSpc>
              <a:defRPr/>
            </a:pPr>
            <a:r>
              <a:rPr lang="en-US" smtClean="0">
                <a:ea typeface="ＭＳ Ｐゴシック" pitchFamily="34" charset="-128"/>
              </a:rPr>
              <a:t>security depends on sender’s private-key</a:t>
            </a:r>
            <a:endParaRPr lang="en-AU" smtClean="0">
              <a:ea typeface="ＭＳ Ｐゴシック"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1"/>
                </a:solidFill>
              </a:rPr>
              <a:t>Fundamental concepts of Cryptosystems</a:t>
            </a:r>
            <a:br>
              <a:rPr lang="en-US" b="1" dirty="0" smtClean="0">
                <a:solidFill>
                  <a:schemeClr val="tx1"/>
                </a:solidFill>
              </a:rPr>
            </a:br>
            <a:endParaRPr lang="en-US" dirty="0"/>
          </a:p>
        </p:txBody>
      </p:sp>
      <p:sp>
        <p:nvSpPr>
          <p:cNvPr id="3" name="Content Placeholder 2"/>
          <p:cNvSpPr>
            <a:spLocks noGrp="1"/>
          </p:cNvSpPr>
          <p:nvPr>
            <p:ph idx="1"/>
          </p:nvPr>
        </p:nvSpPr>
        <p:spPr/>
        <p:txBody>
          <a:bodyPr>
            <a:normAutofit/>
          </a:bodyPr>
          <a:lstStyle/>
          <a:p>
            <a:r>
              <a:rPr lang="en-US" dirty="0" smtClean="0"/>
              <a:t>Aspects of Security</a:t>
            </a:r>
            <a:endParaRPr lang="en-US" dirty="0"/>
          </a:p>
          <a:p>
            <a:endParaRPr lang="en-US" dirty="0"/>
          </a:p>
          <a:p>
            <a:pPr lvl="1"/>
            <a:r>
              <a:rPr lang="en-US" dirty="0" err="1" smtClean="0"/>
              <a:t>Securityattack:Any</a:t>
            </a:r>
            <a:r>
              <a:rPr lang="en-US" dirty="0" smtClean="0"/>
              <a:t> action that compromises the security of information owned by an organization</a:t>
            </a:r>
            <a:r>
              <a:rPr lang="en-US" dirty="0"/>
              <a:t>.</a:t>
            </a:r>
          </a:p>
          <a:p>
            <a:pPr lvl="1"/>
            <a:r>
              <a:rPr lang="en-US" dirty="0" err="1" smtClean="0"/>
              <a:t>Securitymechanism:A</a:t>
            </a:r>
            <a:r>
              <a:rPr lang="en-US" dirty="0" smtClean="0"/>
              <a:t> process that is designed to detect, prevent or recover from a security attack</a:t>
            </a:r>
            <a:r>
              <a:rPr lang="en-US" dirty="0"/>
              <a:t>.</a:t>
            </a:r>
          </a:p>
          <a:p>
            <a:pPr lvl="1"/>
            <a:r>
              <a:rPr lang="en-US" dirty="0" err="1" smtClean="0"/>
              <a:t>Securityservice:A</a:t>
            </a:r>
            <a:r>
              <a:rPr lang="en-US" dirty="0" smtClean="0"/>
              <a:t> process or communication service that enhances the security of the data processing</a:t>
            </a:r>
            <a:r>
              <a:rPr lang="en-US" dirty="0"/>
              <a: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dirty="0" smtClean="0">
                <a:ea typeface="ＭＳ Ｐゴシック" pitchFamily="34" charset="-128"/>
              </a:rPr>
              <a:t>Private Key Distribution system</a:t>
            </a:r>
            <a:endParaRPr lang="en-AU" dirty="0" smtClean="0">
              <a:ea typeface="ＭＳ Ｐゴシック" pitchFamily="34" charset="-128"/>
            </a:endParaRPr>
          </a:p>
        </p:txBody>
      </p:sp>
      <p:sp>
        <p:nvSpPr>
          <p:cNvPr id="52227" name="Rectangle 3"/>
          <p:cNvSpPr>
            <a:spLocks noGrp="1" noChangeArrowheads="1"/>
          </p:cNvSpPr>
          <p:nvPr>
            <p:ph type="body" idx="1"/>
          </p:nvPr>
        </p:nvSpPr>
        <p:spPr/>
        <p:txBody>
          <a:bodyPr/>
          <a:lstStyle/>
          <a:p>
            <a:pPr eaLnBrk="1" hangingPunct="1">
              <a:buFont typeface="Wingdings" pitchFamily="-107" charset="2"/>
              <a:buChar char="Ø"/>
              <a:defRPr/>
            </a:pPr>
            <a:r>
              <a:rPr lang="en-US"/>
              <a:t>symmetric schemes require both parties to share a common secret key</a:t>
            </a:r>
            <a:endParaRPr lang="en-AU"/>
          </a:p>
          <a:p>
            <a:pPr eaLnBrk="1" hangingPunct="1">
              <a:buFont typeface="Wingdings" pitchFamily="-107" charset="2"/>
              <a:buChar char="Ø"/>
              <a:defRPr/>
            </a:pPr>
            <a:r>
              <a:rPr lang="en-AU"/>
              <a:t>issue is how to securely distribute this key</a:t>
            </a:r>
          </a:p>
          <a:p>
            <a:pPr eaLnBrk="1" hangingPunct="1">
              <a:buFont typeface="Wingdings" pitchFamily="-107" charset="2"/>
              <a:buChar char="Ø"/>
              <a:defRPr/>
            </a:pPr>
            <a:r>
              <a:rPr lang="en-AU"/>
              <a:t>whilst protecting it from others</a:t>
            </a:r>
          </a:p>
          <a:p>
            <a:pPr eaLnBrk="1" hangingPunct="1">
              <a:buFont typeface="Wingdings" pitchFamily="-107" charset="2"/>
              <a:buChar char="Ø"/>
              <a:defRPr/>
            </a:pPr>
            <a:r>
              <a:rPr lang="en-AU"/>
              <a:t>frequent key changes can be desirable</a:t>
            </a:r>
          </a:p>
          <a:p>
            <a:pPr eaLnBrk="1" hangingPunct="1">
              <a:buFont typeface="Wingdings" pitchFamily="-107" charset="2"/>
              <a:buChar char="Ø"/>
              <a:defRPr/>
            </a:pPr>
            <a:r>
              <a:rPr lang="en-AU"/>
              <a:t>often secure system failure due to a break in the key distribution scheme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en-US" dirty="0" smtClean="0">
                <a:ea typeface="ＭＳ Ｐゴシック" pitchFamily="34" charset="-128"/>
              </a:rPr>
              <a:t>Private Key Distribution system</a:t>
            </a:r>
            <a:endParaRPr lang="en-AU" dirty="0" smtClean="0">
              <a:ea typeface="ＭＳ Ｐゴシック" pitchFamily="34" charset="-128"/>
            </a:endParaRPr>
          </a:p>
        </p:txBody>
      </p:sp>
      <p:sp>
        <p:nvSpPr>
          <p:cNvPr id="54275" name="Rectangle 3"/>
          <p:cNvSpPr>
            <a:spLocks noGrp="1" noChangeArrowheads="1"/>
          </p:cNvSpPr>
          <p:nvPr>
            <p:ph type="body" idx="1"/>
          </p:nvPr>
        </p:nvSpPr>
        <p:spPr/>
        <p:txBody>
          <a:bodyPr/>
          <a:lstStyle/>
          <a:p>
            <a:pPr marL="609600" indent="-609600" eaLnBrk="1" hangingPunct="1">
              <a:defRPr/>
            </a:pPr>
            <a:r>
              <a:rPr lang="en-US" smtClean="0">
                <a:ea typeface="ＭＳ Ｐゴシック" pitchFamily="34" charset="-128"/>
              </a:rPr>
              <a:t>given parties A and B have various </a:t>
            </a:r>
            <a:r>
              <a:rPr lang="en-US" b="1" smtClean="0">
                <a:ea typeface="ＭＳ Ｐゴシック" pitchFamily="34" charset="-128"/>
              </a:rPr>
              <a:t>key distribution</a:t>
            </a:r>
            <a:r>
              <a:rPr lang="en-US" smtClean="0">
                <a:ea typeface="ＭＳ Ｐゴシック" pitchFamily="34" charset="-128"/>
              </a:rPr>
              <a:t> alternatives:</a:t>
            </a:r>
          </a:p>
          <a:p>
            <a:pPr marL="990600" lvl="1" indent="-533400" eaLnBrk="1" hangingPunct="1">
              <a:buFontTx/>
              <a:buAutoNum type="arabicPeriod"/>
              <a:defRPr/>
            </a:pPr>
            <a:r>
              <a:rPr lang="en-US" smtClean="0">
                <a:ea typeface="ＭＳ Ｐゴシック" pitchFamily="34" charset="-128"/>
              </a:rPr>
              <a:t>A can select key and physically deliver to B</a:t>
            </a:r>
          </a:p>
          <a:p>
            <a:pPr marL="990600" lvl="1" indent="-533400" eaLnBrk="1" hangingPunct="1">
              <a:buFontTx/>
              <a:buAutoNum type="arabicPeriod"/>
              <a:defRPr/>
            </a:pPr>
            <a:r>
              <a:rPr lang="en-US" smtClean="0">
                <a:ea typeface="ＭＳ Ｐゴシック" pitchFamily="34" charset="-128"/>
              </a:rPr>
              <a:t>third party can select &amp; deliver key to A &amp; B</a:t>
            </a:r>
          </a:p>
          <a:p>
            <a:pPr marL="990600" lvl="1" indent="-533400" eaLnBrk="1" hangingPunct="1">
              <a:buFontTx/>
              <a:buAutoNum type="arabicPeriod"/>
              <a:defRPr/>
            </a:pPr>
            <a:r>
              <a:rPr lang="en-US" smtClean="0">
                <a:ea typeface="ＭＳ Ｐゴシック" pitchFamily="34" charset="-128"/>
              </a:rPr>
              <a:t>if A &amp; B have communicated previously can use previous key to encrypt a new key</a:t>
            </a:r>
          </a:p>
          <a:p>
            <a:pPr marL="990600" lvl="1" indent="-533400" eaLnBrk="1" hangingPunct="1">
              <a:buFontTx/>
              <a:buAutoNum type="arabicPeriod"/>
              <a:defRPr/>
            </a:pPr>
            <a:r>
              <a:rPr lang="en-US" smtClean="0">
                <a:ea typeface="ＭＳ Ｐゴシック" pitchFamily="34" charset="-128"/>
              </a:rPr>
              <a:t>if A &amp; B have secure communications with a third party C, C can relay key between A &amp; B</a:t>
            </a:r>
            <a:endParaRPr lang="en-AU" smtClean="0">
              <a:ea typeface="ＭＳ Ｐゴシック" pitchFamily="34"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smtClean="0">
                <a:ea typeface="ＭＳ Ｐゴシック" pitchFamily="34" charset="-128"/>
              </a:rPr>
              <a:t>Distribution of Public Keys</a:t>
            </a:r>
            <a:endParaRPr lang="en-AU" smtClean="0">
              <a:ea typeface="ＭＳ Ｐゴシック" pitchFamily="34" charset="-128"/>
            </a:endParaRPr>
          </a:p>
        </p:txBody>
      </p:sp>
      <p:sp>
        <p:nvSpPr>
          <p:cNvPr id="47107" name="Rectangle 3"/>
          <p:cNvSpPr>
            <a:spLocks noGrp="1" noChangeArrowheads="1"/>
          </p:cNvSpPr>
          <p:nvPr>
            <p:ph type="body" idx="1"/>
          </p:nvPr>
        </p:nvSpPr>
        <p:spPr/>
        <p:txBody>
          <a:bodyPr/>
          <a:lstStyle/>
          <a:p>
            <a:pPr eaLnBrk="1" hangingPunct="1">
              <a:defRPr/>
            </a:pPr>
            <a:r>
              <a:rPr lang="en-US" smtClean="0">
                <a:ea typeface="ＭＳ Ｐゴシック" pitchFamily="34" charset="-128"/>
              </a:rPr>
              <a:t>can be considered as using one of:</a:t>
            </a:r>
          </a:p>
          <a:p>
            <a:pPr lvl="1" eaLnBrk="1" hangingPunct="1">
              <a:defRPr/>
            </a:pPr>
            <a:r>
              <a:rPr lang="en-AU" smtClean="0">
                <a:ea typeface="ＭＳ Ｐゴシック" pitchFamily="34" charset="-128"/>
              </a:rPr>
              <a:t>public announcement</a:t>
            </a:r>
          </a:p>
          <a:p>
            <a:pPr lvl="1" eaLnBrk="1" hangingPunct="1">
              <a:defRPr/>
            </a:pPr>
            <a:r>
              <a:rPr lang="en-AU" smtClean="0">
                <a:ea typeface="ＭＳ Ｐゴシック" pitchFamily="34" charset="-128"/>
              </a:rPr>
              <a:t>publicly available directory</a:t>
            </a:r>
          </a:p>
          <a:p>
            <a:pPr lvl="1" eaLnBrk="1" hangingPunct="1">
              <a:defRPr/>
            </a:pPr>
            <a:r>
              <a:rPr lang="en-AU" smtClean="0">
                <a:ea typeface="ＭＳ Ｐゴシック" pitchFamily="34" charset="-128"/>
              </a:rPr>
              <a:t>public-key authority</a:t>
            </a:r>
          </a:p>
          <a:p>
            <a:pPr lvl="1" eaLnBrk="1" hangingPunct="1">
              <a:defRPr/>
            </a:pPr>
            <a:r>
              <a:rPr lang="en-AU" smtClean="0">
                <a:ea typeface="ＭＳ Ｐゴシック" pitchFamily="34" charset="-128"/>
              </a:rPr>
              <a:t>public-key certificates</a:t>
            </a:r>
          </a:p>
          <a:p>
            <a:pPr eaLnBrk="1" hangingPunct="1">
              <a:buFont typeface="Wingdings" pitchFamily="2" charset="2"/>
              <a:buNone/>
              <a:defRPr/>
            </a:pPr>
            <a:endParaRPr lang="en-AU" smtClean="0">
              <a:ea typeface="ＭＳ Ｐゴシック" pitchFamily="34"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AU">
                <a:ea typeface="+mj-ea"/>
                <a:cs typeface="+mj-cs"/>
              </a:rPr>
              <a:t>Public Announcement</a:t>
            </a:r>
          </a:p>
        </p:txBody>
      </p:sp>
      <p:sp>
        <p:nvSpPr>
          <p:cNvPr id="48131" name="Rectangle 3"/>
          <p:cNvSpPr>
            <a:spLocks noGrp="1" noChangeArrowheads="1"/>
          </p:cNvSpPr>
          <p:nvPr>
            <p:ph type="body" idx="1"/>
          </p:nvPr>
        </p:nvSpPr>
        <p:spPr/>
        <p:txBody>
          <a:bodyPr/>
          <a:lstStyle/>
          <a:p>
            <a:pPr eaLnBrk="1" hangingPunct="1">
              <a:lnSpc>
                <a:spcPct val="90000"/>
              </a:lnSpc>
              <a:defRPr/>
            </a:pPr>
            <a:r>
              <a:rPr lang="en-US" smtClean="0">
                <a:ea typeface="ＭＳ Ｐゴシック" pitchFamily="34" charset="-128"/>
              </a:rPr>
              <a:t>users distribute public keys to recipients or broadcast to community at large</a:t>
            </a:r>
          </a:p>
          <a:p>
            <a:pPr lvl="1" eaLnBrk="1" hangingPunct="1">
              <a:lnSpc>
                <a:spcPct val="90000"/>
              </a:lnSpc>
              <a:defRPr/>
            </a:pPr>
            <a:r>
              <a:rPr lang="en-US" smtClean="0">
                <a:ea typeface="ＭＳ Ｐゴシック" pitchFamily="34" charset="-128"/>
              </a:rPr>
              <a:t>eg. append PGP keys to email messages or post to news groups or email list</a:t>
            </a:r>
          </a:p>
          <a:p>
            <a:pPr eaLnBrk="1" hangingPunct="1">
              <a:lnSpc>
                <a:spcPct val="90000"/>
              </a:lnSpc>
              <a:defRPr/>
            </a:pPr>
            <a:r>
              <a:rPr lang="en-US" smtClean="0">
                <a:ea typeface="ＭＳ Ｐゴシック" pitchFamily="34" charset="-128"/>
              </a:rPr>
              <a:t>major weakness is forgery</a:t>
            </a:r>
          </a:p>
          <a:p>
            <a:pPr lvl="1" eaLnBrk="1" hangingPunct="1">
              <a:lnSpc>
                <a:spcPct val="90000"/>
              </a:lnSpc>
              <a:defRPr/>
            </a:pPr>
            <a:r>
              <a:rPr lang="en-US" smtClean="0">
                <a:ea typeface="ＭＳ Ｐゴシック" pitchFamily="34" charset="-128"/>
              </a:rPr>
              <a:t>anyone can create a key claiming to be someone else and broadcast it</a:t>
            </a:r>
          </a:p>
          <a:p>
            <a:pPr lvl="1" eaLnBrk="1" hangingPunct="1">
              <a:lnSpc>
                <a:spcPct val="90000"/>
              </a:lnSpc>
              <a:defRPr/>
            </a:pPr>
            <a:r>
              <a:rPr lang="en-US" smtClean="0">
                <a:ea typeface="ＭＳ Ｐゴシック" pitchFamily="34" charset="-128"/>
              </a:rPr>
              <a:t>until forgery is discovered can masquerade as claimed user</a:t>
            </a:r>
            <a:endParaRPr lang="en-AU" smtClean="0">
              <a:ea typeface="ＭＳ Ｐゴシック" pitchFamily="34"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AU">
                <a:ea typeface="+mj-ea"/>
                <a:cs typeface="+mj-cs"/>
              </a:rPr>
              <a:t>Publicly Available Directory</a:t>
            </a:r>
          </a:p>
        </p:txBody>
      </p:sp>
      <p:sp>
        <p:nvSpPr>
          <p:cNvPr id="49155" name="Rectangle 3"/>
          <p:cNvSpPr>
            <a:spLocks noGrp="1" noChangeArrowheads="1"/>
          </p:cNvSpPr>
          <p:nvPr>
            <p:ph type="body" idx="1"/>
          </p:nvPr>
        </p:nvSpPr>
        <p:spPr/>
        <p:txBody>
          <a:bodyPr/>
          <a:lstStyle/>
          <a:p>
            <a:pPr eaLnBrk="1" hangingPunct="1">
              <a:lnSpc>
                <a:spcPct val="90000"/>
              </a:lnSpc>
              <a:defRPr/>
            </a:pPr>
            <a:r>
              <a:rPr lang="en-US" smtClean="0">
                <a:ea typeface="ＭＳ Ｐゴシック" pitchFamily="34" charset="-128"/>
              </a:rPr>
              <a:t>can obtain greater security by registering keys with a public directory</a:t>
            </a:r>
          </a:p>
          <a:p>
            <a:pPr eaLnBrk="1" hangingPunct="1">
              <a:lnSpc>
                <a:spcPct val="90000"/>
              </a:lnSpc>
              <a:defRPr/>
            </a:pPr>
            <a:r>
              <a:rPr lang="en-US" smtClean="0">
                <a:ea typeface="ＭＳ Ｐゴシック" pitchFamily="34" charset="-128"/>
              </a:rPr>
              <a:t>directory must be trusted with properties:</a:t>
            </a:r>
          </a:p>
          <a:p>
            <a:pPr lvl="1" eaLnBrk="1" hangingPunct="1">
              <a:lnSpc>
                <a:spcPct val="90000"/>
              </a:lnSpc>
              <a:defRPr/>
            </a:pPr>
            <a:r>
              <a:rPr lang="en-US" smtClean="0">
                <a:ea typeface="ＭＳ Ｐゴシック" pitchFamily="34" charset="-128"/>
              </a:rPr>
              <a:t>contains {name,public-key} entries</a:t>
            </a:r>
          </a:p>
          <a:p>
            <a:pPr lvl="1" eaLnBrk="1" hangingPunct="1">
              <a:lnSpc>
                <a:spcPct val="90000"/>
              </a:lnSpc>
              <a:defRPr/>
            </a:pPr>
            <a:r>
              <a:rPr lang="en-US" smtClean="0">
                <a:ea typeface="ＭＳ Ｐゴシック" pitchFamily="34" charset="-128"/>
              </a:rPr>
              <a:t>participants register securely with directory</a:t>
            </a:r>
          </a:p>
          <a:p>
            <a:pPr lvl="1" eaLnBrk="1" hangingPunct="1">
              <a:lnSpc>
                <a:spcPct val="90000"/>
              </a:lnSpc>
              <a:defRPr/>
            </a:pPr>
            <a:r>
              <a:rPr lang="en-US" smtClean="0">
                <a:ea typeface="ＭＳ Ｐゴシック" pitchFamily="34" charset="-128"/>
              </a:rPr>
              <a:t>participants can replace key at any time</a:t>
            </a:r>
          </a:p>
          <a:p>
            <a:pPr lvl="1" eaLnBrk="1" hangingPunct="1">
              <a:lnSpc>
                <a:spcPct val="90000"/>
              </a:lnSpc>
              <a:defRPr/>
            </a:pPr>
            <a:r>
              <a:rPr lang="en-US" smtClean="0">
                <a:ea typeface="ＭＳ Ｐゴシック" pitchFamily="34" charset="-128"/>
              </a:rPr>
              <a:t>directory is periodically published</a:t>
            </a:r>
          </a:p>
          <a:p>
            <a:pPr lvl="1" eaLnBrk="1" hangingPunct="1">
              <a:lnSpc>
                <a:spcPct val="90000"/>
              </a:lnSpc>
              <a:defRPr/>
            </a:pPr>
            <a:r>
              <a:rPr lang="en-US" smtClean="0">
                <a:ea typeface="ＭＳ Ｐゴシック" pitchFamily="34" charset="-128"/>
              </a:rPr>
              <a:t>directory can be accessed electronically</a:t>
            </a:r>
          </a:p>
          <a:p>
            <a:pPr eaLnBrk="1" hangingPunct="1">
              <a:lnSpc>
                <a:spcPct val="90000"/>
              </a:lnSpc>
              <a:defRPr/>
            </a:pPr>
            <a:r>
              <a:rPr lang="en-US" smtClean="0">
                <a:ea typeface="ＭＳ Ｐゴシック" pitchFamily="34" charset="-128"/>
              </a:rPr>
              <a:t>still vulnerable to tampering or forgery</a:t>
            </a:r>
            <a:endParaRPr lang="en-AU" smtClean="0">
              <a:ea typeface="ＭＳ Ｐゴシック"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AU">
                <a:ea typeface="+mj-ea"/>
                <a:cs typeface="+mj-cs"/>
              </a:rPr>
              <a:t>Public-Key Authority</a:t>
            </a:r>
          </a:p>
        </p:txBody>
      </p:sp>
      <p:sp>
        <p:nvSpPr>
          <p:cNvPr id="50179" name="Rectangle 3"/>
          <p:cNvSpPr>
            <a:spLocks noGrp="1" noChangeArrowheads="1"/>
          </p:cNvSpPr>
          <p:nvPr>
            <p:ph type="body" idx="1"/>
          </p:nvPr>
        </p:nvSpPr>
        <p:spPr>
          <a:xfrm>
            <a:off x="457200" y="1676400"/>
            <a:ext cx="8229600" cy="4876800"/>
          </a:xfrm>
        </p:spPr>
        <p:txBody>
          <a:bodyPr/>
          <a:lstStyle/>
          <a:p>
            <a:pPr eaLnBrk="1" hangingPunct="1">
              <a:lnSpc>
                <a:spcPct val="90000"/>
              </a:lnSpc>
              <a:defRPr/>
            </a:pPr>
            <a:r>
              <a:rPr lang="en-US" smtClean="0">
                <a:ea typeface="ＭＳ Ｐゴシック" pitchFamily="34" charset="-128"/>
              </a:rPr>
              <a:t>improve security by tightening control over distribution of keys from directory</a:t>
            </a:r>
          </a:p>
          <a:p>
            <a:pPr eaLnBrk="1" hangingPunct="1">
              <a:lnSpc>
                <a:spcPct val="90000"/>
              </a:lnSpc>
              <a:defRPr/>
            </a:pPr>
            <a:r>
              <a:rPr lang="en-US" smtClean="0">
                <a:ea typeface="ＭＳ Ｐゴシック" pitchFamily="34" charset="-128"/>
              </a:rPr>
              <a:t>has properties of directory</a:t>
            </a:r>
          </a:p>
          <a:p>
            <a:pPr eaLnBrk="1" hangingPunct="1">
              <a:lnSpc>
                <a:spcPct val="90000"/>
              </a:lnSpc>
              <a:defRPr/>
            </a:pPr>
            <a:r>
              <a:rPr lang="en-US" smtClean="0">
                <a:ea typeface="ＭＳ Ｐゴシック" pitchFamily="34" charset="-128"/>
              </a:rPr>
              <a:t>and requires users to know public key for the directory</a:t>
            </a:r>
          </a:p>
          <a:p>
            <a:pPr eaLnBrk="1" hangingPunct="1">
              <a:lnSpc>
                <a:spcPct val="90000"/>
              </a:lnSpc>
              <a:defRPr/>
            </a:pPr>
            <a:r>
              <a:rPr lang="en-US" smtClean="0">
                <a:ea typeface="ＭＳ Ｐゴシック" pitchFamily="34" charset="-128"/>
              </a:rPr>
              <a:t>then users interact with directory to obtain any desired public key securely</a:t>
            </a:r>
          </a:p>
          <a:p>
            <a:pPr lvl="1" eaLnBrk="1" hangingPunct="1">
              <a:lnSpc>
                <a:spcPct val="90000"/>
              </a:lnSpc>
              <a:defRPr/>
            </a:pPr>
            <a:r>
              <a:rPr lang="en-US" smtClean="0">
                <a:ea typeface="ＭＳ Ｐゴシック" pitchFamily="34" charset="-128"/>
              </a:rPr>
              <a:t>does require real-time access to directory when keys are needed</a:t>
            </a:r>
          </a:p>
          <a:p>
            <a:pPr lvl="1" eaLnBrk="1" hangingPunct="1">
              <a:lnSpc>
                <a:spcPct val="90000"/>
              </a:lnSpc>
              <a:defRPr/>
            </a:pPr>
            <a:r>
              <a:rPr lang="en-US" smtClean="0">
                <a:ea typeface="ＭＳ Ｐゴシック" pitchFamily="34" charset="-128"/>
              </a:rPr>
              <a:t>may be vulnerable to tampering</a:t>
            </a:r>
            <a:endParaRPr lang="en-AU" smtClean="0">
              <a:ea typeface="ＭＳ Ｐゴシック" pitchFamily="34"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AU">
                <a:ea typeface="+mj-ea"/>
                <a:cs typeface="+mj-cs"/>
              </a:rPr>
              <a:t>Public-Key Authority</a:t>
            </a:r>
          </a:p>
        </p:txBody>
      </p:sp>
      <p:pic>
        <p:nvPicPr>
          <p:cNvPr id="21507" name="Picture 3"/>
          <p:cNvPicPr>
            <a:picLocks noChangeAspect="1"/>
          </p:cNvPicPr>
          <p:nvPr/>
        </p:nvPicPr>
        <p:blipFill>
          <a:blip r:embed="rId3"/>
          <a:srcRect/>
          <a:stretch>
            <a:fillRect/>
          </a:stretch>
        </p:blipFill>
        <p:spPr bwMode="auto">
          <a:xfrm>
            <a:off x="457200" y="1600200"/>
            <a:ext cx="7840663" cy="46863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AU">
                <a:ea typeface="+mj-ea"/>
                <a:cs typeface="+mj-cs"/>
              </a:rPr>
              <a:t>Public-Key Certificates</a:t>
            </a:r>
          </a:p>
        </p:txBody>
      </p:sp>
      <p:sp>
        <p:nvSpPr>
          <p:cNvPr id="53251" name="Rectangle 3"/>
          <p:cNvSpPr>
            <a:spLocks noGrp="1" noChangeArrowheads="1"/>
          </p:cNvSpPr>
          <p:nvPr>
            <p:ph type="body" idx="1"/>
          </p:nvPr>
        </p:nvSpPr>
        <p:spPr/>
        <p:txBody>
          <a:bodyPr/>
          <a:lstStyle/>
          <a:p>
            <a:pPr eaLnBrk="1" hangingPunct="1">
              <a:lnSpc>
                <a:spcPct val="90000"/>
              </a:lnSpc>
              <a:buFont typeface="Wingdings" pitchFamily="-107" charset="2"/>
              <a:buChar char="Ø"/>
              <a:defRPr/>
            </a:pPr>
            <a:r>
              <a:rPr lang="en-US">
                <a:ea typeface="+mn-ea"/>
                <a:cs typeface="+mn-cs"/>
              </a:rPr>
              <a:t>certificates allow key exchange without real-time access to </a:t>
            </a:r>
            <a:r>
              <a:rPr lang="en-AU">
                <a:ea typeface="+mn-ea"/>
                <a:cs typeface="+mn-cs"/>
              </a:rPr>
              <a:t>public-key authority</a:t>
            </a:r>
          </a:p>
          <a:p>
            <a:pPr eaLnBrk="1" hangingPunct="1">
              <a:lnSpc>
                <a:spcPct val="90000"/>
              </a:lnSpc>
              <a:buFont typeface="Wingdings" pitchFamily="-107" charset="2"/>
              <a:buChar char="Ø"/>
              <a:defRPr/>
            </a:pPr>
            <a:r>
              <a:rPr lang="en-US">
                <a:ea typeface="+mn-ea"/>
                <a:cs typeface="+mn-cs"/>
              </a:rPr>
              <a:t>a certificate </a:t>
            </a:r>
            <a:r>
              <a:rPr lang="en-AU">
                <a:ea typeface="+mn-ea"/>
                <a:cs typeface="+mn-cs"/>
              </a:rPr>
              <a:t>binds </a:t>
            </a:r>
            <a:r>
              <a:rPr lang="en-AU" b="1">
                <a:ea typeface="+mn-ea"/>
                <a:cs typeface="+mn-cs"/>
              </a:rPr>
              <a:t>identity</a:t>
            </a:r>
            <a:r>
              <a:rPr lang="en-AU">
                <a:ea typeface="+mn-ea"/>
                <a:cs typeface="+mn-cs"/>
              </a:rPr>
              <a:t> to </a:t>
            </a:r>
            <a:r>
              <a:rPr lang="en-AU" b="1">
                <a:ea typeface="+mn-ea"/>
                <a:cs typeface="+mn-cs"/>
              </a:rPr>
              <a:t>public key</a:t>
            </a:r>
            <a:r>
              <a:rPr lang="en-AU">
                <a:ea typeface="+mn-ea"/>
                <a:cs typeface="+mn-cs"/>
              </a:rPr>
              <a:t> </a:t>
            </a:r>
          </a:p>
          <a:p>
            <a:pPr lvl="1" eaLnBrk="1" hangingPunct="1">
              <a:lnSpc>
                <a:spcPct val="90000"/>
              </a:lnSpc>
              <a:buFont typeface="Wingdings" pitchFamily="-107" charset="2"/>
              <a:buChar char="l"/>
              <a:defRPr/>
            </a:pPr>
            <a:r>
              <a:rPr lang="en-AU"/>
              <a:t>usually with other info such as period of validity, rights of use etc</a:t>
            </a:r>
          </a:p>
          <a:p>
            <a:pPr eaLnBrk="1" hangingPunct="1">
              <a:lnSpc>
                <a:spcPct val="90000"/>
              </a:lnSpc>
              <a:buFont typeface="Wingdings" pitchFamily="-107" charset="2"/>
              <a:buChar char="Ø"/>
              <a:defRPr/>
            </a:pPr>
            <a:r>
              <a:rPr lang="en-AU">
                <a:ea typeface="+mn-ea"/>
                <a:cs typeface="+mn-cs"/>
              </a:rPr>
              <a:t>with all contents </a:t>
            </a:r>
            <a:r>
              <a:rPr lang="en-AU" b="1">
                <a:ea typeface="+mn-ea"/>
                <a:cs typeface="+mn-cs"/>
              </a:rPr>
              <a:t>signed</a:t>
            </a:r>
            <a:r>
              <a:rPr lang="en-AU">
                <a:ea typeface="+mn-ea"/>
                <a:cs typeface="+mn-cs"/>
              </a:rPr>
              <a:t> by a trusted Public-Key or Certificate Authority (CA)</a:t>
            </a:r>
          </a:p>
          <a:p>
            <a:pPr eaLnBrk="1" hangingPunct="1">
              <a:lnSpc>
                <a:spcPct val="90000"/>
              </a:lnSpc>
              <a:buFont typeface="Wingdings" pitchFamily="-107" charset="2"/>
              <a:buChar char="Ø"/>
              <a:defRPr/>
            </a:pPr>
            <a:r>
              <a:rPr lang="en-AU">
                <a:ea typeface="+mn-ea"/>
                <a:cs typeface="+mn-cs"/>
              </a:rPr>
              <a:t>can be verified by anyone who knows the public-key authorities public-key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AU">
                <a:ea typeface="+mj-ea"/>
                <a:cs typeface="+mj-cs"/>
              </a:rPr>
              <a:t>Public-Key Certificates</a:t>
            </a:r>
          </a:p>
        </p:txBody>
      </p:sp>
      <p:pic>
        <p:nvPicPr>
          <p:cNvPr id="23555" name="Picture 3"/>
          <p:cNvPicPr>
            <a:picLocks noChangeAspect="1"/>
          </p:cNvPicPr>
          <p:nvPr/>
        </p:nvPicPr>
        <p:blipFill>
          <a:blip r:embed="rId3"/>
          <a:srcRect/>
          <a:stretch>
            <a:fillRect/>
          </a:stretch>
        </p:blipFill>
        <p:spPr bwMode="auto">
          <a:xfrm>
            <a:off x="228600" y="1524000"/>
            <a:ext cx="8712200" cy="45466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4294967295"/>
          </p:nvPr>
        </p:nvSpPr>
        <p:spPr>
          <a:xfrm>
            <a:off x="1219200" y="1905000"/>
            <a:ext cx="6019800" cy="3733800"/>
          </a:xfrm>
        </p:spPr>
        <p:txBody>
          <a:bodyPr/>
          <a:lstStyle/>
          <a:p>
            <a:pPr>
              <a:buNone/>
            </a:pPr>
            <a:r>
              <a:rPr lang="en-US" sz="5400" b="1" dirty="0" smtClean="0">
                <a:solidFill>
                  <a:schemeClr val="tx1"/>
                </a:solidFill>
              </a:rPr>
              <a:t>           </a:t>
            </a:r>
          </a:p>
          <a:p>
            <a:pPr>
              <a:buNone/>
            </a:pPr>
            <a:r>
              <a:rPr lang="en-US" sz="5400" b="1" dirty="0" smtClean="0"/>
              <a:t>       </a:t>
            </a:r>
            <a:r>
              <a:rPr lang="en-US" sz="5400" b="1" dirty="0" smtClean="0">
                <a:solidFill>
                  <a:schemeClr val="tx1"/>
                </a:solidFill>
              </a:rPr>
              <a:t> Thank you</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Attacks</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smtClean="0"/>
          </a:p>
          <a:p>
            <a:r>
              <a:rPr lang="en-US" b="1" dirty="0" smtClean="0"/>
              <a:t>Passive attacks ‐ attempt to learn or make use of information from the system but does not affect system resources.</a:t>
            </a:r>
          </a:p>
          <a:p>
            <a:pPr lvl="1"/>
            <a:r>
              <a:rPr lang="en-US" dirty="0" smtClean="0"/>
              <a:t>obtain message contents</a:t>
            </a:r>
          </a:p>
          <a:p>
            <a:pPr lvl="1"/>
            <a:r>
              <a:rPr lang="en-US" dirty="0" smtClean="0"/>
              <a:t>monitor traffic flows</a:t>
            </a:r>
          </a:p>
          <a:p>
            <a:r>
              <a:rPr lang="en-US" dirty="0" smtClean="0"/>
              <a:t>Difficult to detect. </a:t>
            </a:r>
          </a:p>
          <a:p>
            <a:r>
              <a:rPr lang="en-US" dirty="0" smtClean="0"/>
              <a:t>Do not involve any alteration of the data.</a:t>
            </a:r>
          </a:p>
          <a:p>
            <a:r>
              <a:rPr lang="en-US" b="1" dirty="0" smtClean="0"/>
              <a:t>Active attacks - attempt to alter system resources or affect their operation.</a:t>
            </a:r>
          </a:p>
          <a:p>
            <a:pPr lvl="1"/>
            <a:r>
              <a:rPr lang="en-US" sz="2900" dirty="0" smtClean="0"/>
              <a:t>By modification of data stream to: masquerade </a:t>
            </a:r>
            <a:r>
              <a:rPr lang="en-US" dirty="0" smtClean="0"/>
              <a:t>of one entity as some other</a:t>
            </a:r>
          </a:p>
          <a:p>
            <a:pPr lvl="1"/>
            <a:r>
              <a:rPr lang="en-US" dirty="0" smtClean="0"/>
              <a:t>replay previous messages </a:t>
            </a:r>
          </a:p>
          <a:p>
            <a:pPr lvl="1"/>
            <a:r>
              <a:rPr lang="en-US" dirty="0" smtClean="0"/>
              <a:t>modify messages in transit</a:t>
            </a:r>
          </a:p>
          <a:p>
            <a:pPr lvl="1"/>
            <a:r>
              <a:rPr lang="en-US" dirty="0" smtClean="0"/>
              <a:t>denial of service</a:t>
            </a:r>
          </a:p>
          <a:p>
            <a:r>
              <a:rPr lang="en-US" dirty="0" smtClean="0"/>
              <a:t>Easy to detect.</a:t>
            </a:r>
            <a:endParaRPr lang="en-US" dirty="0"/>
          </a:p>
        </p:txBody>
      </p:sp>
      <p:sp>
        <p:nvSpPr>
          <p:cNvPr id="4" name="Rectangle 3"/>
          <p:cNvSpPr/>
          <p:nvPr/>
        </p:nvSpPr>
        <p:spPr>
          <a:xfrm>
            <a:off x="2286000" y="1997839"/>
            <a:ext cx="4572000" cy="646331"/>
          </a:xfrm>
          <a:prstGeom prst="rect">
            <a:avLst/>
          </a:prstGeom>
        </p:spPr>
        <p:txBody>
          <a:bodyPr>
            <a:spAutoFit/>
          </a:bodyPr>
          <a:lstStyle/>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services</a:t>
            </a:r>
            <a:endParaRPr lang="en-US" dirty="0"/>
          </a:p>
        </p:txBody>
      </p:sp>
      <p:sp>
        <p:nvSpPr>
          <p:cNvPr id="3" name="Content Placeholder 2"/>
          <p:cNvSpPr>
            <a:spLocks noGrp="1"/>
          </p:cNvSpPr>
          <p:nvPr>
            <p:ph idx="1"/>
          </p:nvPr>
        </p:nvSpPr>
        <p:spPr/>
        <p:txBody>
          <a:bodyPr>
            <a:normAutofit fontScale="85000" lnSpcReduction="10000"/>
          </a:bodyPr>
          <a:lstStyle/>
          <a:p>
            <a:endParaRPr lang="en-US" dirty="0" smtClean="0"/>
          </a:p>
          <a:p>
            <a:r>
              <a:rPr lang="en-US" dirty="0" smtClean="0"/>
              <a:t>Enhance security of data processing systems and information transfers of an organization</a:t>
            </a:r>
          </a:p>
          <a:p>
            <a:pPr>
              <a:buNone/>
            </a:pPr>
            <a:r>
              <a:rPr lang="en-US" dirty="0" smtClean="0"/>
              <a:t>	–intended to counter security attacks</a:t>
            </a:r>
          </a:p>
          <a:p>
            <a:pPr>
              <a:buNone/>
            </a:pPr>
            <a:r>
              <a:rPr lang="en-US" dirty="0" smtClean="0"/>
              <a:t>	–using one or more security mechanisms </a:t>
            </a:r>
          </a:p>
          <a:p>
            <a:pPr>
              <a:buNone/>
            </a:pPr>
            <a:r>
              <a:rPr lang="en-US" sz="3200" dirty="0" smtClean="0"/>
              <a:t>	–often replicates functions normally associated with physical documents</a:t>
            </a:r>
          </a:p>
          <a:p>
            <a:pPr>
              <a:buNone/>
            </a:pPr>
            <a:r>
              <a:rPr lang="en-US" dirty="0" smtClean="0"/>
              <a:t>	which, for example, have signatures, dates; need protection from disclosure, tampering, or destruction; be notarized or witnessed; be recorded or licensed</a:t>
            </a:r>
          </a:p>
          <a:p>
            <a:pPr lvl="1"/>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services</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smtClean="0"/>
          </a:p>
          <a:p>
            <a:r>
              <a:rPr lang="en-US" b="1" dirty="0" smtClean="0"/>
              <a:t>Authentication‐assurance that the communicating entity is the one claimed</a:t>
            </a:r>
          </a:p>
          <a:p>
            <a:r>
              <a:rPr lang="en-US" b="1" dirty="0" smtClean="0"/>
              <a:t>Access Control‐prevention of the unauthorized use of a resource</a:t>
            </a:r>
          </a:p>
          <a:p>
            <a:r>
              <a:rPr lang="en-US" b="1" dirty="0" smtClean="0"/>
              <a:t>Data Confidentiality–protection of data from unauthorized disclosure</a:t>
            </a:r>
          </a:p>
          <a:p>
            <a:r>
              <a:rPr lang="en-US" b="1" dirty="0" smtClean="0"/>
              <a:t>Data Integrity‐assurance that data received is as sent by an authorized entity</a:t>
            </a:r>
          </a:p>
          <a:p>
            <a:r>
              <a:rPr lang="en-US" b="1" dirty="0" smtClean="0"/>
              <a:t>Non‐Repudiation‐protection against denial by one of the parties in a communication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for Cryptosystem</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533400" y="1447800"/>
            <a:ext cx="8229600" cy="4648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for Cryptosystem</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pPr>
              <a:buFont typeface="Wingdings" pitchFamily="2" charset="2"/>
              <a:buChar char="ü"/>
            </a:pPr>
            <a:r>
              <a:rPr lang="en-US" dirty="0" smtClean="0"/>
              <a:t>using this model requires us to: </a:t>
            </a:r>
          </a:p>
          <a:p>
            <a:pPr lvl="1">
              <a:buFont typeface="Wingdings" pitchFamily="2" charset="2"/>
              <a:buChar char="ü"/>
            </a:pPr>
            <a:r>
              <a:rPr lang="en-US" dirty="0" smtClean="0"/>
              <a:t>design a suitable algorithm for the security transformation </a:t>
            </a:r>
          </a:p>
          <a:p>
            <a:pPr lvl="1">
              <a:buFont typeface="Wingdings" pitchFamily="2" charset="2"/>
              <a:buChar char="ü"/>
            </a:pPr>
            <a:r>
              <a:rPr lang="en-US" dirty="0" smtClean="0"/>
              <a:t>generate the secret information (keys) used by the algorithm </a:t>
            </a:r>
          </a:p>
          <a:p>
            <a:pPr lvl="1">
              <a:buFont typeface="Wingdings" pitchFamily="2" charset="2"/>
              <a:buChar char="ü"/>
            </a:pPr>
            <a:r>
              <a:rPr lang="en-US" dirty="0" smtClean="0"/>
              <a:t>develop methods to distribute and share the secret information </a:t>
            </a:r>
          </a:p>
          <a:p>
            <a:pPr lvl="1">
              <a:buFont typeface="Wingdings" pitchFamily="2" charset="2"/>
              <a:buChar char="ü"/>
            </a:pPr>
            <a:r>
              <a:rPr lang="en-US" dirty="0" smtClean="0"/>
              <a:t>specify a protocol enabling the principals to use the transformation and secret information for a security service </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a:t>
            </a:r>
            <a:endParaRPr lang="en-US" dirty="0"/>
          </a:p>
        </p:txBody>
      </p:sp>
      <p:sp>
        <p:nvSpPr>
          <p:cNvPr id="3" name="Content Placeholder 2"/>
          <p:cNvSpPr>
            <a:spLocks noGrp="1"/>
          </p:cNvSpPr>
          <p:nvPr>
            <p:ph idx="1"/>
          </p:nvPr>
        </p:nvSpPr>
        <p:spPr/>
        <p:txBody>
          <a:bodyPr>
            <a:noAutofit/>
          </a:bodyPr>
          <a:lstStyle/>
          <a:p>
            <a:r>
              <a:rPr lang="en-US" sz="2400" dirty="0" smtClean="0"/>
              <a:t>plaintext‐the original message </a:t>
            </a:r>
          </a:p>
          <a:p>
            <a:r>
              <a:rPr lang="en-US" sz="2400" dirty="0" err="1" smtClean="0"/>
              <a:t>ciphertext</a:t>
            </a:r>
            <a:r>
              <a:rPr lang="en-US" sz="2400" dirty="0" smtClean="0"/>
              <a:t>‐the coded message </a:t>
            </a:r>
          </a:p>
          <a:p>
            <a:r>
              <a:rPr lang="en-US" sz="2400" dirty="0" smtClean="0"/>
              <a:t>cipher‐algorithm for transforming plaintext to </a:t>
            </a:r>
            <a:r>
              <a:rPr lang="en-US" sz="2400" dirty="0" err="1" smtClean="0"/>
              <a:t>ciphertext</a:t>
            </a:r>
            <a:r>
              <a:rPr lang="en-US" sz="2400" dirty="0" smtClean="0"/>
              <a:t> </a:t>
            </a:r>
          </a:p>
          <a:p>
            <a:r>
              <a:rPr lang="en-US" sz="2400" dirty="0" smtClean="0"/>
              <a:t>key‐info used in cipher known only to sender/receiver </a:t>
            </a:r>
          </a:p>
          <a:p>
            <a:r>
              <a:rPr lang="en-US" sz="2400" dirty="0" smtClean="0"/>
              <a:t>encipher (encrypt)‐converting plaintext to </a:t>
            </a:r>
            <a:r>
              <a:rPr lang="en-US" sz="2400" dirty="0" err="1" smtClean="0"/>
              <a:t>ciphertext</a:t>
            </a:r>
            <a:r>
              <a:rPr lang="en-US" sz="2400" dirty="0" smtClean="0"/>
              <a:t> </a:t>
            </a:r>
          </a:p>
          <a:p>
            <a:r>
              <a:rPr lang="en-US" sz="2400" dirty="0" smtClean="0"/>
              <a:t>decipher (decrypt)‐recovering </a:t>
            </a:r>
            <a:r>
              <a:rPr lang="en-US" sz="2400" dirty="0" err="1" smtClean="0"/>
              <a:t>ciphertext</a:t>
            </a:r>
            <a:r>
              <a:rPr lang="en-US" sz="2400" dirty="0" smtClean="0"/>
              <a:t> from plaintext</a:t>
            </a:r>
          </a:p>
          <a:p>
            <a:r>
              <a:rPr lang="en-US" sz="2400" dirty="0" smtClean="0"/>
              <a:t>cryptography‐study of encryption principles/methods</a:t>
            </a:r>
          </a:p>
          <a:p>
            <a:r>
              <a:rPr lang="en-US" sz="2400" dirty="0" smtClean="0"/>
              <a:t>cryptanalysis (</a:t>
            </a:r>
            <a:r>
              <a:rPr lang="en-US" sz="2400" dirty="0" err="1" smtClean="0"/>
              <a:t>codebreaking</a:t>
            </a:r>
            <a:r>
              <a:rPr lang="en-US" sz="2400" dirty="0" smtClean="0"/>
              <a:t>)‐the study of principles/ methods of deciphering </a:t>
            </a:r>
            <a:r>
              <a:rPr lang="en-US" sz="2400" dirty="0" err="1" smtClean="0"/>
              <a:t>ciphertext</a:t>
            </a:r>
            <a:r>
              <a:rPr lang="en-US" sz="2400" dirty="0" smtClean="0"/>
              <a:t> </a:t>
            </a:r>
            <a:r>
              <a:rPr lang="en-US" sz="2400" i="1" dirty="0" err="1" smtClean="0"/>
              <a:t>withoutknowing</a:t>
            </a:r>
            <a:r>
              <a:rPr lang="en-US" sz="2400" i="1" dirty="0" smtClean="0"/>
              <a:t> key</a:t>
            </a:r>
          </a:p>
          <a:p>
            <a:r>
              <a:rPr lang="en-US" sz="2400" dirty="0" smtClean="0"/>
              <a:t>cryptology‐the field of both cryptography and cryptanalysis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a:t>
            </a:r>
            <a:endParaRPr lang="en-US" dirty="0"/>
          </a:p>
        </p:txBody>
      </p:sp>
      <p:sp>
        <p:nvSpPr>
          <p:cNvPr id="3" name="Content Placeholder 2"/>
          <p:cNvSpPr>
            <a:spLocks noGrp="1"/>
          </p:cNvSpPr>
          <p:nvPr>
            <p:ph idx="1"/>
          </p:nvPr>
        </p:nvSpPr>
        <p:spPr/>
        <p:txBody>
          <a:bodyPr>
            <a:normAutofit fontScale="92500"/>
          </a:bodyPr>
          <a:lstStyle/>
          <a:p>
            <a:endParaRPr lang="en-US" dirty="0" smtClean="0"/>
          </a:p>
          <a:p>
            <a:pPr lvl="1">
              <a:buNone/>
            </a:pPr>
            <a:r>
              <a:rPr lang="en-US" dirty="0" smtClean="0"/>
              <a:t>can characterize </a:t>
            </a:r>
            <a:r>
              <a:rPr lang="en-US" dirty="0" err="1" smtClean="0"/>
              <a:t>cryptograhic</a:t>
            </a:r>
            <a:r>
              <a:rPr lang="en-US" dirty="0" smtClean="0"/>
              <a:t> systems in 3 dimensions: </a:t>
            </a:r>
            <a:endParaRPr lang="en-US" sz="5400" dirty="0" smtClean="0"/>
          </a:p>
          <a:p>
            <a:pPr lvl="1">
              <a:buNone/>
            </a:pPr>
            <a:r>
              <a:rPr lang="en-US" sz="3500" dirty="0" smtClean="0"/>
              <a:t>- type of encryption operations used </a:t>
            </a:r>
          </a:p>
          <a:p>
            <a:pPr lvl="2"/>
            <a:r>
              <a:rPr lang="en-US" dirty="0" smtClean="0"/>
              <a:t>substitution / transposition / product</a:t>
            </a:r>
          </a:p>
          <a:p>
            <a:pPr lvl="1"/>
            <a:r>
              <a:rPr lang="en-US" sz="3200" dirty="0" smtClean="0"/>
              <a:t>number of keys used </a:t>
            </a:r>
          </a:p>
          <a:p>
            <a:pPr lvl="2"/>
            <a:r>
              <a:rPr lang="en-US" dirty="0" smtClean="0"/>
              <a:t>single‐key or private / two‐key or public</a:t>
            </a:r>
          </a:p>
          <a:p>
            <a:pPr lvl="1"/>
            <a:endParaRPr lang="en-US" dirty="0" smtClean="0"/>
          </a:p>
          <a:p>
            <a:pPr lvl="1"/>
            <a:r>
              <a:rPr lang="en-US" dirty="0" smtClean="0"/>
              <a:t>way in which plaintext is processed</a:t>
            </a:r>
          </a:p>
          <a:p>
            <a:pPr lvl="2"/>
            <a:r>
              <a:rPr lang="en-US" sz="2000" dirty="0" smtClean="0"/>
              <a:t>block / stream</a:t>
            </a:r>
          </a:p>
          <a:p>
            <a:pPr lvl="1"/>
            <a:endParaRPr lang="en-US" dirty="0" smtClean="0"/>
          </a:p>
          <a:p>
            <a:pPr lvl="1"/>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2713</Words>
  <Application>Microsoft Office PowerPoint</Application>
  <PresentationFormat>On-screen Show (4:3)</PresentationFormat>
  <Paragraphs>223</Paragraphs>
  <Slides>29</Slides>
  <Notes>12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Cryptography   </vt:lpstr>
      <vt:lpstr>Fundamental concepts of Cryptosystems </vt:lpstr>
      <vt:lpstr>Security Attacks</vt:lpstr>
      <vt:lpstr>Security services</vt:lpstr>
      <vt:lpstr>Security services</vt:lpstr>
      <vt:lpstr>Model for Cryptosystem</vt:lpstr>
      <vt:lpstr>Model for Cryptosystem</vt:lpstr>
      <vt:lpstr>Basic terminology</vt:lpstr>
      <vt:lpstr>Cryptography</vt:lpstr>
      <vt:lpstr>Block &amp; Stream ciphers</vt:lpstr>
      <vt:lpstr>Stream ciphers</vt:lpstr>
      <vt:lpstr>Stream cipher structure </vt:lpstr>
      <vt:lpstr>Stream cipher properties</vt:lpstr>
      <vt:lpstr>Authentication function</vt:lpstr>
      <vt:lpstr>Message authentication code</vt:lpstr>
      <vt:lpstr>MAC</vt:lpstr>
      <vt:lpstr>Digital Signatures</vt:lpstr>
      <vt:lpstr>Digital Signature Model</vt:lpstr>
      <vt:lpstr>Direct Digital Signatures</vt:lpstr>
      <vt:lpstr>Private Key Distribution system</vt:lpstr>
      <vt:lpstr>Private Key Distribution system</vt:lpstr>
      <vt:lpstr>Distribution of Public Keys</vt:lpstr>
      <vt:lpstr>Public Announcement</vt:lpstr>
      <vt:lpstr>Publicly Available Directory</vt:lpstr>
      <vt:lpstr>Public-Key Authority</vt:lpstr>
      <vt:lpstr>Public-Key Authority</vt:lpstr>
      <vt:lpstr>Public-Key Certificates</vt:lpstr>
      <vt:lpstr>Public-Key Certificates</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dc:title>
  <dc:creator>Dayana</dc:creator>
  <cp:lastModifiedBy>Administrator</cp:lastModifiedBy>
  <cp:revision>63</cp:revision>
  <dcterms:created xsi:type="dcterms:W3CDTF">2015-03-16T03:39:11Z</dcterms:created>
  <dcterms:modified xsi:type="dcterms:W3CDTF">2016-02-09T06:27:03Z</dcterms:modified>
</cp:coreProperties>
</file>