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60" r:id="rId1"/>
  </p:sldMasterIdLst>
  <p:notesMasterIdLst>
    <p:notesMasterId r:id="rId26"/>
  </p:notesMasterIdLst>
  <p:handoutMasterIdLst>
    <p:handoutMasterId r:id="rId27"/>
  </p:handoutMasterIdLst>
  <p:sldIdLst>
    <p:sldId id="409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91" r:id="rId11"/>
    <p:sldId id="392" r:id="rId12"/>
    <p:sldId id="393" r:id="rId13"/>
    <p:sldId id="394" r:id="rId14"/>
    <p:sldId id="395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6" r:id="rId24"/>
    <p:sldId id="408" r:id="rId25"/>
  </p:sldIdLst>
  <p:sldSz cx="9144000" cy="6858000" type="screen4x3"/>
  <p:notesSz cx="7104063" cy="10234613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  <a:srgbClr val="2C95DD"/>
    <a:srgbClr val="5F5F5F"/>
    <a:srgbClr val="77777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5" autoAdjust="0"/>
    <p:restoredTop sz="79349" autoAdjust="0"/>
  </p:normalViewPr>
  <p:slideViewPr>
    <p:cSldViewPr>
      <p:cViewPr varScale="1">
        <p:scale>
          <a:sx n="72" d="100"/>
          <a:sy n="72" d="100"/>
        </p:scale>
        <p:origin x="-21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0" d="100"/>
          <a:sy n="60" d="100"/>
        </p:scale>
        <p:origin x="-3402" y="-144"/>
      </p:cViewPr>
      <p:guideLst>
        <p:guide orient="horz" pos="3224"/>
        <p:guide pos="223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EDA80-AF27-47FC-B38C-A1AB3E192FC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84B363-2F5F-483D-8E5F-3EF87AA215CC}">
      <dgm:prSet phldrT="[Text]" custT="1"/>
      <dgm:spPr/>
      <dgm:t>
        <a:bodyPr/>
        <a:lstStyle/>
        <a:p>
          <a:r>
            <a:rPr lang="en-US" sz="1300" b="1" dirty="0" smtClean="0">
              <a:latin typeface="Calibri" pitchFamily="34" charset="0"/>
            </a:rPr>
            <a:t>Establishing Objectives</a:t>
          </a:r>
          <a:endParaRPr lang="en-US" sz="1300" b="1" dirty="0">
            <a:latin typeface="Calibri" pitchFamily="34" charset="0"/>
          </a:endParaRPr>
        </a:p>
      </dgm:t>
    </dgm:pt>
    <dgm:pt modelId="{411E04EC-698B-4130-8235-6BF57D293269}" type="parTrans" cxnId="{22697FC4-6628-4CB6-BA1D-596CA0AF9561}">
      <dgm:prSet/>
      <dgm:spPr/>
      <dgm:t>
        <a:bodyPr/>
        <a:lstStyle/>
        <a:p>
          <a:endParaRPr lang="en-US" sz="1300" b="1">
            <a:latin typeface="Calibri" pitchFamily="34" charset="0"/>
          </a:endParaRPr>
        </a:p>
      </dgm:t>
    </dgm:pt>
    <dgm:pt modelId="{034C467D-5FA5-4B22-B9EA-C71F2E3E318F}" type="sibTrans" cxnId="{22697FC4-6628-4CB6-BA1D-596CA0AF9561}">
      <dgm:prSet custT="1"/>
      <dgm:spPr/>
      <dgm:t>
        <a:bodyPr/>
        <a:lstStyle/>
        <a:p>
          <a:endParaRPr lang="en-US" sz="1300" b="1">
            <a:latin typeface="Calibri" pitchFamily="34" charset="0"/>
          </a:endParaRPr>
        </a:p>
      </dgm:t>
    </dgm:pt>
    <dgm:pt modelId="{6CE194D1-7DFF-45EC-96AA-C5A3156860C6}">
      <dgm:prSet phldrT="[Text]" custT="1"/>
      <dgm:spPr/>
      <dgm:t>
        <a:bodyPr/>
        <a:lstStyle/>
        <a:p>
          <a:r>
            <a:rPr lang="en-US" sz="1300" b="1" dirty="0" smtClean="0">
              <a:latin typeface="Calibri" pitchFamily="34" charset="0"/>
            </a:rPr>
            <a:t>Analyzing</a:t>
          </a:r>
          <a:endParaRPr lang="en-US" sz="1300" b="1" dirty="0">
            <a:latin typeface="Calibri" pitchFamily="34" charset="0"/>
          </a:endParaRPr>
        </a:p>
      </dgm:t>
    </dgm:pt>
    <dgm:pt modelId="{89DF4EA8-EEB7-4A4B-9607-EE71ADC5B219}" type="parTrans" cxnId="{C77C2A16-D5FC-4302-BEEC-E2B2DE9A7E28}">
      <dgm:prSet/>
      <dgm:spPr/>
      <dgm:t>
        <a:bodyPr/>
        <a:lstStyle/>
        <a:p>
          <a:endParaRPr lang="en-US" sz="1300" b="1">
            <a:latin typeface="Calibri" pitchFamily="34" charset="0"/>
          </a:endParaRPr>
        </a:p>
      </dgm:t>
    </dgm:pt>
    <dgm:pt modelId="{ED3BFF9D-50AD-4703-B6F6-D85400214D0A}" type="sibTrans" cxnId="{C77C2A16-D5FC-4302-BEEC-E2B2DE9A7E28}">
      <dgm:prSet custT="1"/>
      <dgm:spPr/>
      <dgm:t>
        <a:bodyPr/>
        <a:lstStyle/>
        <a:p>
          <a:endParaRPr lang="en-US" sz="1300" b="1">
            <a:latin typeface="Calibri" pitchFamily="34" charset="0"/>
          </a:endParaRPr>
        </a:p>
      </dgm:t>
    </dgm:pt>
    <dgm:pt modelId="{31A47810-302C-42D3-A51F-A34D8B293FD5}">
      <dgm:prSet phldrT="[Text]" custT="1"/>
      <dgm:spPr/>
      <dgm:t>
        <a:bodyPr/>
        <a:lstStyle/>
        <a:p>
          <a:r>
            <a:rPr lang="en-US" sz="1300" b="1" dirty="0" smtClean="0">
              <a:latin typeface="Calibri" pitchFamily="34" charset="0"/>
            </a:rPr>
            <a:t>Designing and Developing</a:t>
          </a:r>
          <a:endParaRPr lang="en-US" sz="1300" b="1" dirty="0">
            <a:latin typeface="Calibri" pitchFamily="34" charset="0"/>
          </a:endParaRPr>
        </a:p>
      </dgm:t>
    </dgm:pt>
    <dgm:pt modelId="{4E3D7A10-72FE-4116-AF3D-33E522F532FA}" type="parTrans" cxnId="{E768472F-0DBF-400C-BD2E-0F4E5DE26767}">
      <dgm:prSet/>
      <dgm:spPr/>
      <dgm:t>
        <a:bodyPr/>
        <a:lstStyle/>
        <a:p>
          <a:endParaRPr lang="en-US" sz="1300" b="1">
            <a:latin typeface="Calibri" pitchFamily="34" charset="0"/>
          </a:endParaRPr>
        </a:p>
      </dgm:t>
    </dgm:pt>
    <dgm:pt modelId="{D066BDFC-E703-4F6C-BBD6-461E79271FEA}" type="sibTrans" cxnId="{E768472F-0DBF-400C-BD2E-0F4E5DE26767}">
      <dgm:prSet custT="1"/>
      <dgm:spPr/>
      <dgm:t>
        <a:bodyPr/>
        <a:lstStyle/>
        <a:p>
          <a:endParaRPr lang="en-US" sz="1300" b="1">
            <a:latin typeface="Calibri" pitchFamily="34" charset="0"/>
          </a:endParaRPr>
        </a:p>
      </dgm:t>
    </dgm:pt>
    <dgm:pt modelId="{2E0DC0CA-2822-4F02-86C8-04822F8274A8}">
      <dgm:prSet phldrT="[Text]" custT="1"/>
      <dgm:spPr/>
      <dgm:t>
        <a:bodyPr/>
        <a:lstStyle/>
        <a:p>
          <a:r>
            <a:rPr lang="en-US" sz="1300" b="1" dirty="0" smtClean="0">
              <a:latin typeface="Calibri" pitchFamily="34" charset="0"/>
            </a:rPr>
            <a:t>Implementing</a:t>
          </a:r>
          <a:endParaRPr lang="en-US" sz="1300" b="1" dirty="0">
            <a:latin typeface="Calibri" pitchFamily="34" charset="0"/>
          </a:endParaRPr>
        </a:p>
      </dgm:t>
    </dgm:pt>
    <dgm:pt modelId="{285E6CB4-B8A9-473E-891B-CF2B7FA6FDCC}" type="parTrans" cxnId="{3FF91648-166C-421C-868E-238E68D7D354}">
      <dgm:prSet/>
      <dgm:spPr/>
      <dgm:t>
        <a:bodyPr/>
        <a:lstStyle/>
        <a:p>
          <a:endParaRPr lang="en-US" sz="1300" b="1">
            <a:latin typeface="Calibri" pitchFamily="34" charset="0"/>
          </a:endParaRPr>
        </a:p>
      </dgm:t>
    </dgm:pt>
    <dgm:pt modelId="{D77C3B9B-9F5D-4943-BA9A-88E7B66E9702}" type="sibTrans" cxnId="{3FF91648-166C-421C-868E-238E68D7D354}">
      <dgm:prSet custT="1"/>
      <dgm:spPr/>
      <dgm:t>
        <a:bodyPr/>
        <a:lstStyle/>
        <a:p>
          <a:endParaRPr lang="en-US" sz="1300" b="1">
            <a:latin typeface="Calibri" pitchFamily="34" charset="0"/>
          </a:endParaRPr>
        </a:p>
      </dgm:t>
    </dgm:pt>
    <dgm:pt modelId="{9B49FE96-2469-440C-96C4-56EE6AB04858}">
      <dgm:prSet phldrT="[Text]" custT="1"/>
      <dgm:spPr/>
      <dgm:t>
        <a:bodyPr/>
        <a:lstStyle/>
        <a:p>
          <a:r>
            <a:rPr lang="en-US" sz="1300" b="1" dirty="0" smtClean="0">
              <a:latin typeface="Calibri" pitchFamily="34" charset="0"/>
            </a:rPr>
            <a:t>Training, Testing, Assessing, and Maintaining</a:t>
          </a:r>
          <a:endParaRPr lang="en-US" sz="1300" b="1" dirty="0">
            <a:latin typeface="Calibri" pitchFamily="34" charset="0"/>
          </a:endParaRPr>
        </a:p>
      </dgm:t>
    </dgm:pt>
    <dgm:pt modelId="{61E3CAEA-D06E-4803-9A38-41EBB97FC480}" type="parTrans" cxnId="{A7109465-985B-459D-974A-B8A7E5532A4C}">
      <dgm:prSet/>
      <dgm:spPr/>
      <dgm:t>
        <a:bodyPr/>
        <a:lstStyle/>
        <a:p>
          <a:endParaRPr lang="en-US"/>
        </a:p>
      </dgm:t>
    </dgm:pt>
    <dgm:pt modelId="{C7D8A2FD-BC2A-40E7-B794-A03F94C984F9}" type="sibTrans" cxnId="{A7109465-985B-459D-974A-B8A7E5532A4C}">
      <dgm:prSet/>
      <dgm:spPr/>
      <dgm:t>
        <a:bodyPr/>
        <a:lstStyle/>
        <a:p>
          <a:endParaRPr lang="en-US"/>
        </a:p>
      </dgm:t>
    </dgm:pt>
    <dgm:pt modelId="{9A586601-C3DB-4D35-9DD2-83B354B62B98}" type="pres">
      <dgm:prSet presAssocID="{3CDEDA80-AF27-47FC-B38C-A1AB3E192FC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B46D09-4EAC-4BD3-A8F7-8C54EEB00F06}" type="pres">
      <dgm:prSet presAssocID="{4B84B363-2F5F-483D-8E5F-3EF87AA215CC}" presName="node" presStyleLbl="node1" presStyleIdx="0" presStyleCnt="5" custRadScaleRad="98301" custRadScaleInc="-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922E6-C5F4-4723-AD14-C4EB6959A0B8}" type="pres">
      <dgm:prSet presAssocID="{034C467D-5FA5-4B22-B9EA-C71F2E3E318F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F0D7495-5780-497D-AC60-F482FFF20832}" type="pres">
      <dgm:prSet presAssocID="{034C467D-5FA5-4B22-B9EA-C71F2E3E318F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8CBCCA7-4AE7-49CA-BD91-DCCD541C32CF}" type="pres">
      <dgm:prSet presAssocID="{6CE194D1-7DFF-45EC-96AA-C5A3156860C6}" presName="node" presStyleLbl="node1" presStyleIdx="1" presStyleCnt="5" custRadScaleRad="98301" custRadScaleInc="-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976CAB-F991-4A29-9135-936E1F0CEE71}" type="pres">
      <dgm:prSet presAssocID="{ED3BFF9D-50AD-4703-B6F6-D85400214D0A}" presName="sibTrans" presStyleLbl="sibTrans2D1" presStyleIdx="1" presStyleCnt="5"/>
      <dgm:spPr/>
      <dgm:t>
        <a:bodyPr/>
        <a:lstStyle/>
        <a:p>
          <a:endParaRPr lang="en-US"/>
        </a:p>
      </dgm:t>
    </dgm:pt>
    <dgm:pt modelId="{4003CA6E-0E38-4B84-8225-2EFA4C111A82}" type="pres">
      <dgm:prSet presAssocID="{ED3BFF9D-50AD-4703-B6F6-D85400214D0A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B03D345-DD98-4F26-9BF2-D522F39C6F51}" type="pres">
      <dgm:prSet presAssocID="{31A47810-302C-42D3-A51F-A34D8B293FD5}" presName="node" presStyleLbl="node1" presStyleIdx="2" presStyleCnt="5" custRadScaleRad="98548" custRadScaleInc="32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EA24F4-04A2-4925-A900-0224CF0E157C}" type="pres">
      <dgm:prSet presAssocID="{D066BDFC-E703-4F6C-BBD6-461E79271FEA}" presName="sibTrans" presStyleLbl="sibTrans2D1" presStyleIdx="2" presStyleCnt="5"/>
      <dgm:spPr/>
      <dgm:t>
        <a:bodyPr/>
        <a:lstStyle/>
        <a:p>
          <a:endParaRPr lang="en-US"/>
        </a:p>
      </dgm:t>
    </dgm:pt>
    <dgm:pt modelId="{8C41821D-1439-405E-A7CD-4899499F94E4}" type="pres">
      <dgm:prSet presAssocID="{D066BDFC-E703-4F6C-BBD6-461E79271FEA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86681EE1-8F2A-4992-8A33-8BB25D90320A}" type="pres">
      <dgm:prSet presAssocID="{2E0DC0CA-2822-4F02-86C8-04822F8274A8}" presName="node" presStyleLbl="node1" presStyleIdx="3" presStyleCnt="5" custRadScaleRad="97771" custRadScaleInc="-51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09C37-BCF6-4938-8AC4-C429CD54184D}" type="pres">
      <dgm:prSet presAssocID="{D77C3B9B-9F5D-4943-BA9A-88E7B66E9702}" presName="sibTrans" presStyleLbl="sibTrans2D1" presStyleIdx="3" presStyleCnt="5"/>
      <dgm:spPr/>
      <dgm:t>
        <a:bodyPr/>
        <a:lstStyle/>
        <a:p>
          <a:endParaRPr lang="en-US"/>
        </a:p>
      </dgm:t>
    </dgm:pt>
    <dgm:pt modelId="{DC30DF07-2A76-4977-AD1B-26AF256B8203}" type="pres">
      <dgm:prSet presAssocID="{D77C3B9B-9F5D-4943-BA9A-88E7B66E9702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73E0B86-9A68-465B-A7C9-C672C4EBE45B}" type="pres">
      <dgm:prSet presAssocID="{9B49FE96-2469-440C-96C4-56EE6AB04858}" presName="node" presStyleLbl="node1" presStyleIdx="4" presStyleCnt="5" custRadScaleRad="93107" custRadScaleInc="38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06C63-C70C-499B-B9E9-32DF9B491842}" type="pres">
      <dgm:prSet presAssocID="{C7D8A2FD-BC2A-40E7-B794-A03F94C984F9}" presName="sibTrans" presStyleLbl="sibTrans2D1" presStyleIdx="4" presStyleCnt="5"/>
      <dgm:spPr/>
      <dgm:t>
        <a:bodyPr/>
        <a:lstStyle/>
        <a:p>
          <a:endParaRPr lang="en-US"/>
        </a:p>
      </dgm:t>
    </dgm:pt>
    <dgm:pt modelId="{4217F80D-7E76-4E44-8911-7C67A3837E26}" type="pres">
      <dgm:prSet presAssocID="{C7D8A2FD-BC2A-40E7-B794-A03F94C984F9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861E0819-4597-4AC1-A5B6-A4725386170C}" type="presOf" srcId="{C7D8A2FD-BC2A-40E7-B794-A03F94C984F9}" destId="{4217F80D-7E76-4E44-8911-7C67A3837E26}" srcOrd="1" destOrd="0" presId="urn:microsoft.com/office/officeart/2005/8/layout/cycle2"/>
    <dgm:cxn modelId="{3FF91648-166C-421C-868E-238E68D7D354}" srcId="{3CDEDA80-AF27-47FC-B38C-A1AB3E192FC1}" destId="{2E0DC0CA-2822-4F02-86C8-04822F8274A8}" srcOrd="3" destOrd="0" parTransId="{285E6CB4-B8A9-473E-891B-CF2B7FA6FDCC}" sibTransId="{D77C3B9B-9F5D-4943-BA9A-88E7B66E9702}"/>
    <dgm:cxn modelId="{22697FC4-6628-4CB6-BA1D-596CA0AF9561}" srcId="{3CDEDA80-AF27-47FC-B38C-A1AB3E192FC1}" destId="{4B84B363-2F5F-483D-8E5F-3EF87AA215CC}" srcOrd="0" destOrd="0" parTransId="{411E04EC-698B-4130-8235-6BF57D293269}" sibTransId="{034C467D-5FA5-4B22-B9EA-C71F2E3E318F}"/>
    <dgm:cxn modelId="{FFB254CE-48A7-4EE2-A969-96871AD1C096}" type="presOf" srcId="{D77C3B9B-9F5D-4943-BA9A-88E7B66E9702}" destId="{DC30DF07-2A76-4977-AD1B-26AF256B8203}" srcOrd="1" destOrd="0" presId="urn:microsoft.com/office/officeart/2005/8/layout/cycle2"/>
    <dgm:cxn modelId="{8294E545-7D94-4E33-926D-D7F3CC3EF68B}" type="presOf" srcId="{C7D8A2FD-BC2A-40E7-B794-A03F94C984F9}" destId="{EF206C63-C70C-499B-B9E9-32DF9B491842}" srcOrd="0" destOrd="0" presId="urn:microsoft.com/office/officeart/2005/8/layout/cycle2"/>
    <dgm:cxn modelId="{E768472F-0DBF-400C-BD2E-0F4E5DE26767}" srcId="{3CDEDA80-AF27-47FC-B38C-A1AB3E192FC1}" destId="{31A47810-302C-42D3-A51F-A34D8B293FD5}" srcOrd="2" destOrd="0" parTransId="{4E3D7A10-72FE-4116-AF3D-33E522F532FA}" sibTransId="{D066BDFC-E703-4F6C-BBD6-461E79271FEA}"/>
    <dgm:cxn modelId="{5CBBE77A-1C87-4E40-9F69-92249B06B1F3}" type="presOf" srcId="{ED3BFF9D-50AD-4703-B6F6-D85400214D0A}" destId="{62976CAB-F991-4A29-9135-936E1F0CEE71}" srcOrd="0" destOrd="0" presId="urn:microsoft.com/office/officeart/2005/8/layout/cycle2"/>
    <dgm:cxn modelId="{08DBC4DB-E3CC-4984-ABED-1F7F8B2DC2D9}" type="presOf" srcId="{D77C3B9B-9F5D-4943-BA9A-88E7B66E9702}" destId="{14209C37-BCF6-4938-8AC4-C429CD54184D}" srcOrd="0" destOrd="0" presId="urn:microsoft.com/office/officeart/2005/8/layout/cycle2"/>
    <dgm:cxn modelId="{B61C99C5-C2D7-4CE5-B2BA-9BD7D601C11D}" type="presOf" srcId="{ED3BFF9D-50AD-4703-B6F6-D85400214D0A}" destId="{4003CA6E-0E38-4B84-8225-2EFA4C111A82}" srcOrd="1" destOrd="0" presId="urn:microsoft.com/office/officeart/2005/8/layout/cycle2"/>
    <dgm:cxn modelId="{29ECE249-D325-42D4-B5F0-160E5BFC7CD3}" type="presOf" srcId="{6CE194D1-7DFF-45EC-96AA-C5A3156860C6}" destId="{C8CBCCA7-4AE7-49CA-BD91-DCCD541C32CF}" srcOrd="0" destOrd="0" presId="urn:microsoft.com/office/officeart/2005/8/layout/cycle2"/>
    <dgm:cxn modelId="{1304F356-8E0E-4EAA-BEF1-F5258C368663}" type="presOf" srcId="{9B49FE96-2469-440C-96C4-56EE6AB04858}" destId="{473E0B86-9A68-465B-A7C9-C672C4EBE45B}" srcOrd="0" destOrd="0" presId="urn:microsoft.com/office/officeart/2005/8/layout/cycle2"/>
    <dgm:cxn modelId="{AD0406C6-FAAA-4EA7-965C-009B6BC9126A}" type="presOf" srcId="{3CDEDA80-AF27-47FC-B38C-A1AB3E192FC1}" destId="{9A586601-C3DB-4D35-9DD2-83B354B62B98}" srcOrd="0" destOrd="0" presId="urn:microsoft.com/office/officeart/2005/8/layout/cycle2"/>
    <dgm:cxn modelId="{8F9120B0-A1C3-4E17-BE74-553F37113EC9}" type="presOf" srcId="{034C467D-5FA5-4B22-B9EA-C71F2E3E318F}" destId="{90D922E6-C5F4-4723-AD14-C4EB6959A0B8}" srcOrd="0" destOrd="0" presId="urn:microsoft.com/office/officeart/2005/8/layout/cycle2"/>
    <dgm:cxn modelId="{5C28919D-DC68-4BC1-8560-665770D03C8A}" type="presOf" srcId="{4B84B363-2F5F-483D-8E5F-3EF87AA215CC}" destId="{B6B46D09-4EAC-4BD3-A8F7-8C54EEB00F06}" srcOrd="0" destOrd="0" presId="urn:microsoft.com/office/officeart/2005/8/layout/cycle2"/>
    <dgm:cxn modelId="{9CD7DE87-FF0F-4524-8C3C-09E84813A798}" type="presOf" srcId="{31A47810-302C-42D3-A51F-A34D8B293FD5}" destId="{1B03D345-DD98-4F26-9BF2-D522F39C6F51}" srcOrd="0" destOrd="0" presId="urn:microsoft.com/office/officeart/2005/8/layout/cycle2"/>
    <dgm:cxn modelId="{A7109465-985B-459D-974A-B8A7E5532A4C}" srcId="{3CDEDA80-AF27-47FC-B38C-A1AB3E192FC1}" destId="{9B49FE96-2469-440C-96C4-56EE6AB04858}" srcOrd="4" destOrd="0" parTransId="{61E3CAEA-D06E-4803-9A38-41EBB97FC480}" sibTransId="{C7D8A2FD-BC2A-40E7-B794-A03F94C984F9}"/>
    <dgm:cxn modelId="{45F4E125-CC29-4504-B1C9-037ACC334D53}" type="presOf" srcId="{D066BDFC-E703-4F6C-BBD6-461E79271FEA}" destId="{8C41821D-1439-405E-A7CD-4899499F94E4}" srcOrd="1" destOrd="0" presId="urn:microsoft.com/office/officeart/2005/8/layout/cycle2"/>
    <dgm:cxn modelId="{0BADFF3A-AA67-437B-8AD5-C2872AB43F31}" type="presOf" srcId="{D066BDFC-E703-4F6C-BBD6-461E79271FEA}" destId="{7FEA24F4-04A2-4925-A900-0224CF0E157C}" srcOrd="0" destOrd="0" presId="urn:microsoft.com/office/officeart/2005/8/layout/cycle2"/>
    <dgm:cxn modelId="{C77C2A16-D5FC-4302-BEEC-E2B2DE9A7E28}" srcId="{3CDEDA80-AF27-47FC-B38C-A1AB3E192FC1}" destId="{6CE194D1-7DFF-45EC-96AA-C5A3156860C6}" srcOrd="1" destOrd="0" parTransId="{89DF4EA8-EEB7-4A4B-9607-EE71ADC5B219}" sibTransId="{ED3BFF9D-50AD-4703-B6F6-D85400214D0A}"/>
    <dgm:cxn modelId="{F9440D1C-EBD5-4FDA-BA0E-0308D58F6C1C}" type="presOf" srcId="{034C467D-5FA5-4B22-B9EA-C71F2E3E318F}" destId="{CF0D7495-5780-497D-AC60-F482FFF20832}" srcOrd="1" destOrd="0" presId="urn:microsoft.com/office/officeart/2005/8/layout/cycle2"/>
    <dgm:cxn modelId="{FF72B9AC-7F14-470F-9E22-C782A4C89B96}" type="presOf" srcId="{2E0DC0CA-2822-4F02-86C8-04822F8274A8}" destId="{86681EE1-8F2A-4992-8A33-8BB25D90320A}" srcOrd="0" destOrd="0" presId="urn:microsoft.com/office/officeart/2005/8/layout/cycle2"/>
    <dgm:cxn modelId="{CAB50AF2-FFD8-47CF-A292-75B93133F46D}" type="presParOf" srcId="{9A586601-C3DB-4D35-9DD2-83B354B62B98}" destId="{B6B46D09-4EAC-4BD3-A8F7-8C54EEB00F06}" srcOrd="0" destOrd="0" presId="urn:microsoft.com/office/officeart/2005/8/layout/cycle2"/>
    <dgm:cxn modelId="{B235229B-5D74-440E-94BF-15893871CCDB}" type="presParOf" srcId="{9A586601-C3DB-4D35-9DD2-83B354B62B98}" destId="{90D922E6-C5F4-4723-AD14-C4EB6959A0B8}" srcOrd="1" destOrd="0" presId="urn:microsoft.com/office/officeart/2005/8/layout/cycle2"/>
    <dgm:cxn modelId="{7BE1C208-1E85-411A-BABF-A8C389B29213}" type="presParOf" srcId="{90D922E6-C5F4-4723-AD14-C4EB6959A0B8}" destId="{CF0D7495-5780-497D-AC60-F482FFF20832}" srcOrd="0" destOrd="0" presId="urn:microsoft.com/office/officeart/2005/8/layout/cycle2"/>
    <dgm:cxn modelId="{2604D164-C496-4B1C-B79A-A4C1ABE8D2D3}" type="presParOf" srcId="{9A586601-C3DB-4D35-9DD2-83B354B62B98}" destId="{C8CBCCA7-4AE7-49CA-BD91-DCCD541C32CF}" srcOrd="2" destOrd="0" presId="urn:microsoft.com/office/officeart/2005/8/layout/cycle2"/>
    <dgm:cxn modelId="{4A686188-0E64-48EF-81C8-2CFA7A681F4C}" type="presParOf" srcId="{9A586601-C3DB-4D35-9DD2-83B354B62B98}" destId="{62976CAB-F991-4A29-9135-936E1F0CEE71}" srcOrd="3" destOrd="0" presId="urn:microsoft.com/office/officeart/2005/8/layout/cycle2"/>
    <dgm:cxn modelId="{9B7E9066-EAE9-4C4B-8FC1-D90050C09130}" type="presParOf" srcId="{62976CAB-F991-4A29-9135-936E1F0CEE71}" destId="{4003CA6E-0E38-4B84-8225-2EFA4C111A82}" srcOrd="0" destOrd="0" presId="urn:microsoft.com/office/officeart/2005/8/layout/cycle2"/>
    <dgm:cxn modelId="{1222EF3E-8B8E-4FF6-9D9D-A9D6BDF08291}" type="presParOf" srcId="{9A586601-C3DB-4D35-9DD2-83B354B62B98}" destId="{1B03D345-DD98-4F26-9BF2-D522F39C6F51}" srcOrd="4" destOrd="0" presId="urn:microsoft.com/office/officeart/2005/8/layout/cycle2"/>
    <dgm:cxn modelId="{B76F3F0E-E311-4FE4-9065-F5F41441EA1C}" type="presParOf" srcId="{9A586601-C3DB-4D35-9DD2-83B354B62B98}" destId="{7FEA24F4-04A2-4925-A900-0224CF0E157C}" srcOrd="5" destOrd="0" presId="urn:microsoft.com/office/officeart/2005/8/layout/cycle2"/>
    <dgm:cxn modelId="{4552614A-18DC-4B30-9876-95B772667177}" type="presParOf" srcId="{7FEA24F4-04A2-4925-A900-0224CF0E157C}" destId="{8C41821D-1439-405E-A7CD-4899499F94E4}" srcOrd="0" destOrd="0" presId="urn:microsoft.com/office/officeart/2005/8/layout/cycle2"/>
    <dgm:cxn modelId="{6BE588F1-3695-4F16-877C-1547B694A4C2}" type="presParOf" srcId="{9A586601-C3DB-4D35-9DD2-83B354B62B98}" destId="{86681EE1-8F2A-4992-8A33-8BB25D90320A}" srcOrd="6" destOrd="0" presId="urn:microsoft.com/office/officeart/2005/8/layout/cycle2"/>
    <dgm:cxn modelId="{C4F53804-3594-487B-86BA-3DCB7C646B26}" type="presParOf" srcId="{9A586601-C3DB-4D35-9DD2-83B354B62B98}" destId="{14209C37-BCF6-4938-8AC4-C429CD54184D}" srcOrd="7" destOrd="0" presId="urn:microsoft.com/office/officeart/2005/8/layout/cycle2"/>
    <dgm:cxn modelId="{C214E459-E4EB-4F1E-98AA-C80F97A3A40F}" type="presParOf" srcId="{14209C37-BCF6-4938-8AC4-C429CD54184D}" destId="{DC30DF07-2A76-4977-AD1B-26AF256B8203}" srcOrd="0" destOrd="0" presId="urn:microsoft.com/office/officeart/2005/8/layout/cycle2"/>
    <dgm:cxn modelId="{25F3ABFF-6F4B-4602-ACB9-2627B3CE3A97}" type="presParOf" srcId="{9A586601-C3DB-4D35-9DD2-83B354B62B98}" destId="{473E0B86-9A68-465B-A7C9-C672C4EBE45B}" srcOrd="8" destOrd="0" presId="urn:microsoft.com/office/officeart/2005/8/layout/cycle2"/>
    <dgm:cxn modelId="{9D4CB22A-CE23-4307-AEA2-DCD459CE4978}" type="presParOf" srcId="{9A586601-C3DB-4D35-9DD2-83B354B62B98}" destId="{EF206C63-C70C-499B-B9E9-32DF9B491842}" srcOrd="9" destOrd="0" presId="urn:microsoft.com/office/officeart/2005/8/layout/cycle2"/>
    <dgm:cxn modelId="{1D60D9D8-5FC4-455A-9130-BA1F0E5D52E7}" type="presParOf" srcId="{EF206C63-C70C-499B-B9E9-32DF9B491842}" destId="{4217F80D-7E76-4E44-8911-7C67A3837E2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7476ED5-2D64-43CD-A5A9-B4F8A2316785}" type="datetimeFigureOut">
              <a:rPr lang="en-US"/>
              <a:pPr>
                <a:defRPr/>
              </a:pPr>
              <a:t>4/19/2012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0216AA8-8606-4326-BD3F-B6ED456650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61184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104063" cy="511731"/>
          </a:xfrm>
          <a:prstGeom prst="rect">
            <a:avLst/>
          </a:prstGeom>
        </p:spPr>
        <p:txBody>
          <a:bodyPr vert="horz" lIns="99075" tIns="49538" rIns="99075" bIns="4953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548640"/>
            <a:ext cx="4956048" cy="371246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>
            <a:extLst/>
          </a:lstStyle>
          <a:p>
            <a:pPr lvl="0"/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893459"/>
            <a:ext cx="4420306" cy="341154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630459" y="9893459"/>
            <a:ext cx="471960" cy="341154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fld id="{80249327-EC2F-4096-8D35-6B76097739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7121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indent="-228600" algn="l" rtl="0" eaLnBrk="0" fontAlgn="base" hangingPunct="0">
      <a:spcBef>
        <a:spcPct val="30000"/>
      </a:spcBef>
      <a:spcAft>
        <a:spcPct val="0"/>
      </a:spcAft>
      <a:buSzPct val="120000"/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6858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9144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8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143000" indent="-22860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73604" y="597019"/>
            <a:ext cx="6156855" cy="921115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pPr algn="ctr"/>
            <a:r>
              <a:rPr lang="en-US" sz="4800" dirty="0">
                <a:solidFill>
                  <a:srgbClr val="2C95DD"/>
                </a:solidFill>
                <a:latin typeface="+mj-lt"/>
              </a:rPr>
              <a:t>Module – </a:t>
            </a:r>
            <a:r>
              <a:rPr lang="en-US" sz="4800" dirty="0" smtClean="0">
                <a:solidFill>
                  <a:srgbClr val="2C95DD"/>
                </a:solidFill>
                <a:latin typeface="+mj-lt"/>
              </a:rPr>
              <a:t>9</a:t>
            </a:r>
            <a:endParaRPr lang="en-US" sz="4800" dirty="0">
              <a:solidFill>
                <a:srgbClr val="2C95DD"/>
              </a:solidFill>
              <a:latin typeface="+mj-lt"/>
            </a:endParaRPr>
          </a:p>
          <a:p>
            <a:pPr algn="ctr"/>
            <a:r>
              <a:rPr lang="en-US" sz="4800" dirty="0">
                <a:solidFill>
                  <a:srgbClr val="2C95DD"/>
                </a:solidFill>
                <a:latin typeface="+mj-lt"/>
              </a:rPr>
              <a:t>Introduction to Business Continuity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9893459"/>
            <a:ext cx="4420306" cy="34115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</a:t>
            </a:r>
            <a:r>
              <a:rPr lang="en-US" sz="1000" noProof="0" dirty="0" smtClean="0">
                <a:latin typeface="MetaNormalLF-Roman" pitchFamily="34" charset="0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to</a:t>
            </a:r>
            <a:r>
              <a:rPr kumimoji="0" lang="en-US" sz="1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4" y="549275"/>
            <a:ext cx="4956048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7A8FCD-CAF3-47F6-8A34-9CCB6BC41AA7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549275"/>
            <a:ext cx="4949825" cy="3711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64EBD-D312-4E29-9396-4EA9F4281184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4" y="549275"/>
            <a:ext cx="4956048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4" y="549275"/>
            <a:ext cx="4956048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Module #: Module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3/4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91200" y="914400"/>
            <a:ext cx="2971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334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Right_Pictur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_TwoColumnwith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7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47750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7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abl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81000" y="1219200"/>
            <a:ext cx="8382000" cy="4648200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4800" y="914400"/>
            <a:ext cx="8458200" cy="5105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667000" y="2895600"/>
            <a:ext cx="37051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2"/>
                </a:solidFill>
              </a:rPr>
              <a:t>Thank You!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  <p:pic>
        <p:nvPicPr>
          <p:cNvPr id="6" name="Picture 5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640" y="206992"/>
            <a:ext cx="933047" cy="144395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6482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73B01-4140-4737-A600-00C5477C65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Top_Graphic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3276600"/>
            <a:ext cx="84582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Module #: Module Name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95683FA-D0FB-447D-82E1-0D3AF418E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aphicsTop_Bullets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3800"/>
            <a:ext cx="8458200" cy="2209800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8458200" cy="2667000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Module #: Module Name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A4D05BE-A5A8-4D83-BF6E-65FCE94A1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Page_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143000"/>
            <a:ext cx="6705600" cy="688975"/>
          </a:xfrm>
        </p:spPr>
        <p:txBody>
          <a:bodyPr anchor="t"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Module #: Module Name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CDAE9-9707-4120-A90B-FABB84BE0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0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640" y="206992"/>
            <a:ext cx="933047" cy="1443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Page_Lesson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 anchor="t"/>
          <a:lstStyle>
            <a:lvl1pPr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>
            <a:lvl1pPr>
              <a:buNone/>
              <a:defRPr>
                <a:solidFill>
                  <a:srgbClr val="2C95DD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Module #: Module Name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9C12BD9-86B3-4048-86CE-AC10D4E84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1362075"/>
          </a:xfrm>
          <a:ln>
            <a:solidFill>
              <a:srgbClr val="777777"/>
            </a:solidFill>
          </a:ln>
        </p:spPr>
        <p:txBody>
          <a:bodyPr anchor="t"/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048000"/>
            <a:ext cx="670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Module #: Module Name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4D2E-BFDE-4579-B1E4-06245D6D64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58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Module #: Module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F0FE6C8-51A2-4AA8-BE8B-722D435E9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611779"/>
            <a:ext cx="49849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EMC Proven Professional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. Copyright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© 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2012 EMC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Corporation. All Rights Reserved</a:t>
            </a:r>
            <a:r>
              <a:rPr lang="en-US" sz="95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.</a:t>
            </a:r>
            <a:endParaRPr lang="en-US" sz="95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0" y="610275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  <p:sldLayoutId id="2147483878" r:id="rId18"/>
    <p:sldLayoutId id="2147483879" r:id="rId19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2C95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2819400"/>
          </a:xfrm>
          <a:ln>
            <a:noFill/>
          </a:ln>
        </p:spPr>
        <p:txBody>
          <a:bodyPr/>
          <a:lstStyle/>
          <a:p>
            <a:r>
              <a:rPr lang="en-US" sz="4400" dirty="0" smtClean="0">
                <a:solidFill>
                  <a:srgbClr val="2C95DD"/>
                </a:solidFill>
              </a:rPr>
              <a:t>Module – 9  </a:t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>
                <a:solidFill>
                  <a:srgbClr val="2C95DD"/>
                </a:solidFill>
              </a:rPr>
              <a:t/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>
                <a:solidFill>
                  <a:srgbClr val="2C95DD"/>
                </a:solidFill>
              </a:rPr>
              <a:t>Introduction to Business continuity </a:t>
            </a:r>
            <a:endParaRPr lang="en-US" sz="4400" dirty="0">
              <a:solidFill>
                <a:srgbClr val="2C95DD"/>
              </a:solidFill>
            </a:endParaRPr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976C5-867F-44DB-A20C-2FC1C56FCDC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55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Measurement – Levels of ‘9s’ Availability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/>
        </p:nvGraphicFramePr>
        <p:xfrm>
          <a:off x="685800" y="1295400"/>
          <a:ext cx="79248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828800"/>
                <a:gridCol w="2286000"/>
                <a:gridCol w="2286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Uptime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Downtime (%)</a:t>
                      </a:r>
                    </a:p>
                  </a:txBody>
                  <a:tcPr marL="0" marR="0" marT="0" marB="0" anchor="ctr" anchorCtr="1" horzOverflow="overflow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Downtime per Year</a:t>
                      </a:r>
                    </a:p>
                  </a:txBody>
                  <a:tcPr marL="0" marR="0" marT="0" marB="0" anchor="ctr" anchorCtr="1" horzOverflow="overflow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Downtime per Week</a:t>
                      </a:r>
                    </a:p>
                  </a:txBody>
                  <a:tcPr marL="0" marR="0" marT="0" marB="0" anchor="ctr" anchorCtr="1" horzOverflow="overflow"/>
                </a:tc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7.3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3hrs, 22 minutes</a:t>
                      </a: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3.65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hr, 41 minutes</a:t>
                      </a: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17 hrs, 31 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minutes, 10 secs</a:t>
                      </a: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99.9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8 hrs, 45 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minutes, 5 secs</a:t>
                      </a: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99.99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52.5 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minute</a:t>
                      </a: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99.999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5.25 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secs</a:t>
                      </a: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99.9999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31.5 secs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 secs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BC terminologies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BC planning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Business impact analysis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Single points of failure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Multipathing software 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Lesson 2: BC Planning and Technology Solutions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1314293-9A8B-4ACA-B212-D2D19BB5553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5" name="Title 5"/>
          <p:cNvSpPr txBox="1">
            <a:spLocks/>
          </p:cNvSpPr>
          <p:nvPr/>
        </p:nvSpPr>
        <p:spPr bwMode="auto">
          <a:xfrm>
            <a:off x="685800" y="609600"/>
            <a:ext cx="7239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2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MetaNormalLF-Roman"/>
                <a:ea typeface="+mj-ea"/>
                <a:cs typeface="Arial"/>
              </a:rPr>
              <a:t>Module 9: Introduction to Business Continuity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 Terminologies – 1 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Disaster recovery</a:t>
            </a:r>
          </a:p>
          <a:p>
            <a:pPr lvl="1"/>
            <a:r>
              <a:rPr lang="en-US" dirty="0" smtClean="0"/>
              <a:t>Coordinated process of restoring systems, data, and infrastructure required to support business operations after a disaster occurs</a:t>
            </a:r>
          </a:p>
          <a:p>
            <a:pPr lvl="1"/>
            <a:r>
              <a:rPr lang="en-US" dirty="0" smtClean="0"/>
              <a:t>Restoring previous copy of data and applying logs to that copy to bring it to a known point of consistency</a:t>
            </a:r>
          </a:p>
          <a:p>
            <a:pPr lvl="1"/>
            <a:r>
              <a:rPr lang="en-US" dirty="0" smtClean="0"/>
              <a:t>Generally implies use of backup technology</a:t>
            </a:r>
          </a:p>
          <a:p>
            <a:r>
              <a:rPr lang="en-US" dirty="0" smtClean="0"/>
              <a:t>Disaster restart</a:t>
            </a:r>
          </a:p>
          <a:p>
            <a:pPr lvl="1"/>
            <a:r>
              <a:rPr lang="en-US" dirty="0" smtClean="0"/>
              <a:t>Process of restarting business operations with mirrored consistent copies of data and applications</a:t>
            </a:r>
          </a:p>
          <a:p>
            <a:pPr lvl="1"/>
            <a:r>
              <a:rPr lang="en-US" dirty="0" smtClean="0"/>
              <a:t>Generally implies use of replication technologies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06"/>
          <p:cNvSpPr>
            <a:spLocks/>
          </p:cNvSpPr>
          <p:nvPr/>
        </p:nvSpPr>
        <p:spPr bwMode="auto">
          <a:xfrm>
            <a:off x="1162050" y="3187700"/>
            <a:ext cx="519113" cy="2441575"/>
          </a:xfrm>
          <a:custGeom>
            <a:avLst/>
            <a:gdLst/>
            <a:ahLst/>
            <a:cxnLst>
              <a:cxn ang="0">
                <a:pos x="206" y="4613"/>
              </a:cxn>
              <a:cxn ang="0">
                <a:pos x="778" y="4613"/>
              </a:cxn>
              <a:cxn ang="0">
                <a:pos x="778" y="494"/>
              </a:cxn>
              <a:cxn ang="0">
                <a:pos x="941" y="494"/>
              </a:cxn>
              <a:cxn ang="0">
                <a:pos x="940" y="493"/>
              </a:cxn>
              <a:cxn ang="0">
                <a:pos x="980" y="493"/>
              </a:cxn>
              <a:cxn ang="0">
                <a:pos x="492" y="0"/>
              </a:cxn>
              <a:cxn ang="0">
                <a:pos x="0" y="493"/>
              </a:cxn>
              <a:cxn ang="0">
                <a:pos x="44" y="493"/>
              </a:cxn>
              <a:cxn ang="0">
                <a:pos x="43" y="494"/>
              </a:cxn>
              <a:cxn ang="0">
                <a:pos x="206" y="494"/>
              </a:cxn>
              <a:cxn ang="0">
                <a:pos x="206" y="4613"/>
              </a:cxn>
            </a:cxnLst>
            <a:rect l="0" t="0" r="r" b="b"/>
            <a:pathLst>
              <a:path w="980" h="4613">
                <a:moveTo>
                  <a:pt x="206" y="4613"/>
                </a:moveTo>
                <a:lnTo>
                  <a:pt x="778" y="4613"/>
                </a:lnTo>
                <a:lnTo>
                  <a:pt x="778" y="494"/>
                </a:lnTo>
                <a:lnTo>
                  <a:pt x="941" y="494"/>
                </a:lnTo>
                <a:lnTo>
                  <a:pt x="940" y="493"/>
                </a:lnTo>
                <a:lnTo>
                  <a:pt x="980" y="493"/>
                </a:lnTo>
                <a:lnTo>
                  <a:pt x="492" y="0"/>
                </a:lnTo>
                <a:lnTo>
                  <a:pt x="0" y="493"/>
                </a:lnTo>
                <a:lnTo>
                  <a:pt x="44" y="493"/>
                </a:lnTo>
                <a:lnTo>
                  <a:pt x="43" y="494"/>
                </a:lnTo>
                <a:lnTo>
                  <a:pt x="206" y="494"/>
                </a:lnTo>
                <a:lnTo>
                  <a:pt x="206" y="4613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 Terminologies – 2 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Rectangle 249"/>
          <p:cNvSpPr txBox="1">
            <a:spLocks noChangeArrowheads="1"/>
          </p:cNvSpPr>
          <p:nvPr/>
        </p:nvSpPr>
        <p:spPr bwMode="auto">
          <a:xfrm>
            <a:off x="228600" y="774700"/>
            <a:ext cx="427672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Recovery-Point Objective (RPO)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Point-in-time to which systems and data must be recovered after an outage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Amount of data loss that a business can endure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Rectangle 250"/>
          <p:cNvSpPr txBox="1">
            <a:spLocks noChangeArrowheads="1"/>
          </p:cNvSpPr>
          <p:nvPr/>
        </p:nvSpPr>
        <p:spPr>
          <a:xfrm>
            <a:off x="4657725" y="774700"/>
            <a:ext cx="4276725" cy="2460625"/>
          </a:xfrm>
          <a:prstGeom prst="rect">
            <a:avLst/>
          </a:prstGeom>
        </p:spPr>
        <p:txBody>
          <a:bodyPr/>
          <a:lstStyle/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Recovery-Time Objective (RTO)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Time within which systems and applications must be recovered after an outage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Amount of downtime that a business can endure and survive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" name="Rectangle 204"/>
          <p:cNvSpPr>
            <a:spLocks noChangeArrowheads="1"/>
          </p:cNvSpPr>
          <p:nvPr/>
        </p:nvSpPr>
        <p:spPr bwMode="auto">
          <a:xfrm>
            <a:off x="1668463" y="5715000"/>
            <a:ext cx="159120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Recovery-point objective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11" name="Rectangle 205"/>
          <p:cNvSpPr>
            <a:spLocks noChangeArrowheads="1"/>
          </p:cNvSpPr>
          <p:nvPr/>
        </p:nvSpPr>
        <p:spPr bwMode="auto">
          <a:xfrm>
            <a:off x="6219825" y="5715000"/>
            <a:ext cx="154452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Recovery-time objective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4848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4899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 9"/>
          <p:cNvSpPr>
            <a:spLocks/>
          </p:cNvSpPr>
          <p:nvPr/>
        </p:nvSpPr>
        <p:spPr bwMode="auto">
          <a:xfrm>
            <a:off x="4949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Freeform 10"/>
          <p:cNvSpPr>
            <a:spLocks/>
          </p:cNvSpPr>
          <p:nvPr/>
        </p:nvSpPr>
        <p:spPr bwMode="auto">
          <a:xfrm>
            <a:off x="5000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 11"/>
          <p:cNvSpPr>
            <a:spLocks/>
          </p:cNvSpPr>
          <p:nvPr/>
        </p:nvSpPr>
        <p:spPr bwMode="auto">
          <a:xfrm>
            <a:off x="50514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Freeform 12"/>
          <p:cNvSpPr>
            <a:spLocks/>
          </p:cNvSpPr>
          <p:nvPr/>
        </p:nvSpPr>
        <p:spPr bwMode="auto">
          <a:xfrm>
            <a:off x="5102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5153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Freeform 14"/>
          <p:cNvSpPr>
            <a:spLocks/>
          </p:cNvSpPr>
          <p:nvPr/>
        </p:nvSpPr>
        <p:spPr bwMode="auto">
          <a:xfrm>
            <a:off x="5203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Freeform 15"/>
          <p:cNvSpPr>
            <a:spLocks/>
          </p:cNvSpPr>
          <p:nvPr/>
        </p:nvSpPr>
        <p:spPr bwMode="auto">
          <a:xfrm>
            <a:off x="5254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Freeform 16"/>
          <p:cNvSpPr>
            <a:spLocks/>
          </p:cNvSpPr>
          <p:nvPr/>
        </p:nvSpPr>
        <p:spPr bwMode="auto">
          <a:xfrm>
            <a:off x="53054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>
            <a:off x="5356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5" name="Freeform 18"/>
          <p:cNvSpPr>
            <a:spLocks/>
          </p:cNvSpPr>
          <p:nvPr/>
        </p:nvSpPr>
        <p:spPr bwMode="auto">
          <a:xfrm>
            <a:off x="5407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" name="Freeform 19"/>
          <p:cNvSpPr>
            <a:spLocks/>
          </p:cNvSpPr>
          <p:nvPr/>
        </p:nvSpPr>
        <p:spPr bwMode="auto">
          <a:xfrm>
            <a:off x="5457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" name="Freeform 20"/>
          <p:cNvSpPr>
            <a:spLocks/>
          </p:cNvSpPr>
          <p:nvPr/>
        </p:nvSpPr>
        <p:spPr bwMode="auto">
          <a:xfrm>
            <a:off x="5508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" name="Freeform 21"/>
          <p:cNvSpPr>
            <a:spLocks/>
          </p:cNvSpPr>
          <p:nvPr/>
        </p:nvSpPr>
        <p:spPr bwMode="auto">
          <a:xfrm>
            <a:off x="55594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Freeform 22"/>
          <p:cNvSpPr>
            <a:spLocks/>
          </p:cNvSpPr>
          <p:nvPr/>
        </p:nvSpPr>
        <p:spPr bwMode="auto">
          <a:xfrm>
            <a:off x="5610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" name="Freeform 23"/>
          <p:cNvSpPr>
            <a:spLocks/>
          </p:cNvSpPr>
          <p:nvPr/>
        </p:nvSpPr>
        <p:spPr bwMode="auto">
          <a:xfrm>
            <a:off x="5661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" name="Freeform 24"/>
          <p:cNvSpPr>
            <a:spLocks/>
          </p:cNvSpPr>
          <p:nvPr/>
        </p:nvSpPr>
        <p:spPr bwMode="auto">
          <a:xfrm>
            <a:off x="5711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Freeform 25"/>
          <p:cNvSpPr>
            <a:spLocks/>
          </p:cNvSpPr>
          <p:nvPr/>
        </p:nvSpPr>
        <p:spPr bwMode="auto">
          <a:xfrm>
            <a:off x="5762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" name="Freeform 26"/>
          <p:cNvSpPr>
            <a:spLocks/>
          </p:cNvSpPr>
          <p:nvPr/>
        </p:nvSpPr>
        <p:spPr bwMode="auto">
          <a:xfrm>
            <a:off x="58134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" name="Freeform 27"/>
          <p:cNvSpPr>
            <a:spLocks/>
          </p:cNvSpPr>
          <p:nvPr/>
        </p:nvSpPr>
        <p:spPr bwMode="auto">
          <a:xfrm>
            <a:off x="5864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" name="Freeform 28"/>
          <p:cNvSpPr>
            <a:spLocks/>
          </p:cNvSpPr>
          <p:nvPr/>
        </p:nvSpPr>
        <p:spPr bwMode="auto">
          <a:xfrm>
            <a:off x="5915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6" name="Freeform 29"/>
          <p:cNvSpPr>
            <a:spLocks/>
          </p:cNvSpPr>
          <p:nvPr/>
        </p:nvSpPr>
        <p:spPr bwMode="auto">
          <a:xfrm>
            <a:off x="5965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7" name="Freeform 30"/>
          <p:cNvSpPr>
            <a:spLocks/>
          </p:cNvSpPr>
          <p:nvPr/>
        </p:nvSpPr>
        <p:spPr bwMode="auto">
          <a:xfrm>
            <a:off x="6016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>
            <a:off x="60674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" name="Freeform 32"/>
          <p:cNvSpPr>
            <a:spLocks/>
          </p:cNvSpPr>
          <p:nvPr/>
        </p:nvSpPr>
        <p:spPr bwMode="auto">
          <a:xfrm>
            <a:off x="6118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0" name="Freeform 33"/>
          <p:cNvSpPr>
            <a:spLocks/>
          </p:cNvSpPr>
          <p:nvPr/>
        </p:nvSpPr>
        <p:spPr bwMode="auto">
          <a:xfrm>
            <a:off x="6169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1" name="Freeform 34"/>
          <p:cNvSpPr>
            <a:spLocks/>
          </p:cNvSpPr>
          <p:nvPr/>
        </p:nvSpPr>
        <p:spPr bwMode="auto">
          <a:xfrm>
            <a:off x="6219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 35"/>
          <p:cNvSpPr>
            <a:spLocks/>
          </p:cNvSpPr>
          <p:nvPr/>
        </p:nvSpPr>
        <p:spPr bwMode="auto">
          <a:xfrm>
            <a:off x="6270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3" name="Freeform 36"/>
          <p:cNvSpPr>
            <a:spLocks/>
          </p:cNvSpPr>
          <p:nvPr/>
        </p:nvSpPr>
        <p:spPr bwMode="auto">
          <a:xfrm>
            <a:off x="63214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4" name="Freeform 37"/>
          <p:cNvSpPr>
            <a:spLocks/>
          </p:cNvSpPr>
          <p:nvPr/>
        </p:nvSpPr>
        <p:spPr bwMode="auto">
          <a:xfrm>
            <a:off x="6372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5" name="Freeform 38"/>
          <p:cNvSpPr>
            <a:spLocks/>
          </p:cNvSpPr>
          <p:nvPr/>
        </p:nvSpPr>
        <p:spPr bwMode="auto">
          <a:xfrm>
            <a:off x="6423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6" name="Freeform 39"/>
          <p:cNvSpPr>
            <a:spLocks/>
          </p:cNvSpPr>
          <p:nvPr/>
        </p:nvSpPr>
        <p:spPr bwMode="auto">
          <a:xfrm>
            <a:off x="6473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7" name="Freeform 40"/>
          <p:cNvSpPr>
            <a:spLocks/>
          </p:cNvSpPr>
          <p:nvPr/>
        </p:nvSpPr>
        <p:spPr bwMode="auto">
          <a:xfrm>
            <a:off x="6524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8" name="Freeform 41"/>
          <p:cNvSpPr>
            <a:spLocks/>
          </p:cNvSpPr>
          <p:nvPr/>
        </p:nvSpPr>
        <p:spPr bwMode="auto">
          <a:xfrm>
            <a:off x="65754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9" name="Freeform 42"/>
          <p:cNvSpPr>
            <a:spLocks/>
          </p:cNvSpPr>
          <p:nvPr/>
        </p:nvSpPr>
        <p:spPr bwMode="auto">
          <a:xfrm>
            <a:off x="6626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0" name="Freeform 43"/>
          <p:cNvSpPr>
            <a:spLocks/>
          </p:cNvSpPr>
          <p:nvPr/>
        </p:nvSpPr>
        <p:spPr bwMode="auto">
          <a:xfrm>
            <a:off x="6677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1" name="Freeform 44"/>
          <p:cNvSpPr>
            <a:spLocks/>
          </p:cNvSpPr>
          <p:nvPr/>
        </p:nvSpPr>
        <p:spPr bwMode="auto">
          <a:xfrm>
            <a:off x="6727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2" name="Freeform 45"/>
          <p:cNvSpPr>
            <a:spLocks/>
          </p:cNvSpPr>
          <p:nvPr/>
        </p:nvSpPr>
        <p:spPr bwMode="auto">
          <a:xfrm>
            <a:off x="6778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 46"/>
          <p:cNvSpPr>
            <a:spLocks/>
          </p:cNvSpPr>
          <p:nvPr/>
        </p:nvSpPr>
        <p:spPr bwMode="auto">
          <a:xfrm>
            <a:off x="68294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" name="Freeform 47"/>
          <p:cNvSpPr>
            <a:spLocks/>
          </p:cNvSpPr>
          <p:nvPr/>
        </p:nvSpPr>
        <p:spPr bwMode="auto">
          <a:xfrm>
            <a:off x="6880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5" name="Freeform 48"/>
          <p:cNvSpPr>
            <a:spLocks/>
          </p:cNvSpPr>
          <p:nvPr/>
        </p:nvSpPr>
        <p:spPr bwMode="auto">
          <a:xfrm>
            <a:off x="6931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" name="Freeform 49"/>
          <p:cNvSpPr>
            <a:spLocks/>
          </p:cNvSpPr>
          <p:nvPr/>
        </p:nvSpPr>
        <p:spPr bwMode="auto">
          <a:xfrm>
            <a:off x="6981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7" name="Freeform 50"/>
          <p:cNvSpPr>
            <a:spLocks/>
          </p:cNvSpPr>
          <p:nvPr/>
        </p:nvSpPr>
        <p:spPr bwMode="auto">
          <a:xfrm>
            <a:off x="7032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" name="Freeform 51"/>
          <p:cNvSpPr>
            <a:spLocks/>
          </p:cNvSpPr>
          <p:nvPr/>
        </p:nvSpPr>
        <p:spPr bwMode="auto">
          <a:xfrm>
            <a:off x="70834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" name="Freeform 52"/>
          <p:cNvSpPr>
            <a:spLocks/>
          </p:cNvSpPr>
          <p:nvPr/>
        </p:nvSpPr>
        <p:spPr bwMode="auto">
          <a:xfrm>
            <a:off x="7134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0" name="Freeform 53"/>
          <p:cNvSpPr>
            <a:spLocks/>
          </p:cNvSpPr>
          <p:nvPr/>
        </p:nvSpPr>
        <p:spPr bwMode="auto">
          <a:xfrm>
            <a:off x="7185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" name="Freeform 54"/>
          <p:cNvSpPr>
            <a:spLocks/>
          </p:cNvSpPr>
          <p:nvPr/>
        </p:nvSpPr>
        <p:spPr bwMode="auto">
          <a:xfrm>
            <a:off x="7235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2" name="Freeform 55"/>
          <p:cNvSpPr>
            <a:spLocks/>
          </p:cNvSpPr>
          <p:nvPr/>
        </p:nvSpPr>
        <p:spPr bwMode="auto">
          <a:xfrm>
            <a:off x="7286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3" name="Freeform 56"/>
          <p:cNvSpPr>
            <a:spLocks/>
          </p:cNvSpPr>
          <p:nvPr/>
        </p:nvSpPr>
        <p:spPr bwMode="auto">
          <a:xfrm>
            <a:off x="73374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4" name="Freeform 57"/>
          <p:cNvSpPr>
            <a:spLocks/>
          </p:cNvSpPr>
          <p:nvPr/>
        </p:nvSpPr>
        <p:spPr bwMode="auto">
          <a:xfrm>
            <a:off x="7388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5" name="Freeform 58"/>
          <p:cNvSpPr>
            <a:spLocks/>
          </p:cNvSpPr>
          <p:nvPr/>
        </p:nvSpPr>
        <p:spPr bwMode="auto">
          <a:xfrm>
            <a:off x="7439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6" name="Freeform 59"/>
          <p:cNvSpPr>
            <a:spLocks/>
          </p:cNvSpPr>
          <p:nvPr/>
        </p:nvSpPr>
        <p:spPr bwMode="auto">
          <a:xfrm>
            <a:off x="7489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7" name="Freeform 60"/>
          <p:cNvSpPr>
            <a:spLocks/>
          </p:cNvSpPr>
          <p:nvPr/>
        </p:nvSpPr>
        <p:spPr bwMode="auto">
          <a:xfrm>
            <a:off x="7540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8" name="Freeform 61"/>
          <p:cNvSpPr>
            <a:spLocks/>
          </p:cNvSpPr>
          <p:nvPr/>
        </p:nvSpPr>
        <p:spPr bwMode="auto">
          <a:xfrm>
            <a:off x="75914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9" name="Freeform 62"/>
          <p:cNvSpPr>
            <a:spLocks/>
          </p:cNvSpPr>
          <p:nvPr/>
        </p:nvSpPr>
        <p:spPr bwMode="auto">
          <a:xfrm>
            <a:off x="7642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" name="Freeform 63"/>
          <p:cNvSpPr>
            <a:spLocks/>
          </p:cNvSpPr>
          <p:nvPr/>
        </p:nvSpPr>
        <p:spPr bwMode="auto">
          <a:xfrm>
            <a:off x="7693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" name="Freeform 64"/>
          <p:cNvSpPr>
            <a:spLocks/>
          </p:cNvSpPr>
          <p:nvPr/>
        </p:nvSpPr>
        <p:spPr bwMode="auto">
          <a:xfrm>
            <a:off x="7743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2" name="Freeform 65"/>
          <p:cNvSpPr>
            <a:spLocks/>
          </p:cNvSpPr>
          <p:nvPr/>
        </p:nvSpPr>
        <p:spPr bwMode="auto">
          <a:xfrm>
            <a:off x="7794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" name="Freeform 66"/>
          <p:cNvSpPr>
            <a:spLocks/>
          </p:cNvSpPr>
          <p:nvPr/>
        </p:nvSpPr>
        <p:spPr bwMode="auto">
          <a:xfrm>
            <a:off x="78454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" name="Freeform 67"/>
          <p:cNvSpPr>
            <a:spLocks/>
          </p:cNvSpPr>
          <p:nvPr/>
        </p:nvSpPr>
        <p:spPr bwMode="auto">
          <a:xfrm>
            <a:off x="7896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5" name="Freeform 68"/>
          <p:cNvSpPr>
            <a:spLocks/>
          </p:cNvSpPr>
          <p:nvPr/>
        </p:nvSpPr>
        <p:spPr bwMode="auto">
          <a:xfrm>
            <a:off x="7947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" name="Freeform 69"/>
          <p:cNvSpPr>
            <a:spLocks/>
          </p:cNvSpPr>
          <p:nvPr/>
        </p:nvSpPr>
        <p:spPr bwMode="auto">
          <a:xfrm>
            <a:off x="7997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7" name="Freeform 70"/>
          <p:cNvSpPr>
            <a:spLocks/>
          </p:cNvSpPr>
          <p:nvPr/>
        </p:nvSpPr>
        <p:spPr bwMode="auto">
          <a:xfrm>
            <a:off x="8048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8" name="Freeform 71"/>
          <p:cNvSpPr>
            <a:spLocks/>
          </p:cNvSpPr>
          <p:nvPr/>
        </p:nvSpPr>
        <p:spPr bwMode="auto">
          <a:xfrm>
            <a:off x="80994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9" name="Freeform 72"/>
          <p:cNvSpPr>
            <a:spLocks/>
          </p:cNvSpPr>
          <p:nvPr/>
        </p:nvSpPr>
        <p:spPr bwMode="auto">
          <a:xfrm>
            <a:off x="8150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" name="Freeform 73"/>
          <p:cNvSpPr>
            <a:spLocks/>
          </p:cNvSpPr>
          <p:nvPr/>
        </p:nvSpPr>
        <p:spPr bwMode="auto">
          <a:xfrm>
            <a:off x="8201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1" name="Freeform 74"/>
          <p:cNvSpPr>
            <a:spLocks/>
          </p:cNvSpPr>
          <p:nvPr/>
        </p:nvSpPr>
        <p:spPr bwMode="auto">
          <a:xfrm>
            <a:off x="8251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2" name="Freeform 75"/>
          <p:cNvSpPr>
            <a:spLocks/>
          </p:cNvSpPr>
          <p:nvPr/>
        </p:nvSpPr>
        <p:spPr bwMode="auto">
          <a:xfrm>
            <a:off x="8302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3" name="Freeform 76"/>
          <p:cNvSpPr>
            <a:spLocks/>
          </p:cNvSpPr>
          <p:nvPr/>
        </p:nvSpPr>
        <p:spPr bwMode="auto">
          <a:xfrm>
            <a:off x="83534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4" name="Freeform 77"/>
          <p:cNvSpPr>
            <a:spLocks/>
          </p:cNvSpPr>
          <p:nvPr/>
        </p:nvSpPr>
        <p:spPr bwMode="auto">
          <a:xfrm>
            <a:off x="8404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5" name="Freeform 78"/>
          <p:cNvSpPr>
            <a:spLocks/>
          </p:cNvSpPr>
          <p:nvPr/>
        </p:nvSpPr>
        <p:spPr bwMode="auto">
          <a:xfrm>
            <a:off x="8455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6" name="Freeform 79"/>
          <p:cNvSpPr>
            <a:spLocks/>
          </p:cNvSpPr>
          <p:nvPr/>
        </p:nvSpPr>
        <p:spPr bwMode="auto">
          <a:xfrm>
            <a:off x="8505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7" name="Freeform 80"/>
          <p:cNvSpPr>
            <a:spLocks/>
          </p:cNvSpPr>
          <p:nvPr/>
        </p:nvSpPr>
        <p:spPr bwMode="auto">
          <a:xfrm>
            <a:off x="8556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8" name="Freeform 81"/>
          <p:cNvSpPr>
            <a:spLocks/>
          </p:cNvSpPr>
          <p:nvPr/>
        </p:nvSpPr>
        <p:spPr bwMode="auto">
          <a:xfrm>
            <a:off x="86074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9" name="Freeform 82"/>
          <p:cNvSpPr>
            <a:spLocks/>
          </p:cNvSpPr>
          <p:nvPr/>
        </p:nvSpPr>
        <p:spPr bwMode="auto">
          <a:xfrm>
            <a:off x="8658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0" name="Freeform 83"/>
          <p:cNvSpPr>
            <a:spLocks/>
          </p:cNvSpPr>
          <p:nvPr/>
        </p:nvSpPr>
        <p:spPr bwMode="auto">
          <a:xfrm>
            <a:off x="8709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1" name="Freeform 84"/>
          <p:cNvSpPr>
            <a:spLocks/>
          </p:cNvSpPr>
          <p:nvPr/>
        </p:nvSpPr>
        <p:spPr bwMode="auto">
          <a:xfrm>
            <a:off x="8759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2" name="Freeform 85"/>
          <p:cNvSpPr>
            <a:spLocks/>
          </p:cNvSpPr>
          <p:nvPr/>
        </p:nvSpPr>
        <p:spPr bwMode="auto">
          <a:xfrm>
            <a:off x="8810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3" name="Freeform 86"/>
          <p:cNvSpPr>
            <a:spLocks/>
          </p:cNvSpPr>
          <p:nvPr/>
        </p:nvSpPr>
        <p:spPr bwMode="auto">
          <a:xfrm>
            <a:off x="411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4" name="Freeform 87"/>
          <p:cNvSpPr>
            <a:spLocks/>
          </p:cNvSpPr>
          <p:nvPr/>
        </p:nvSpPr>
        <p:spPr bwMode="auto">
          <a:xfrm>
            <a:off x="461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5" name="Freeform 88"/>
          <p:cNvSpPr>
            <a:spLocks/>
          </p:cNvSpPr>
          <p:nvPr/>
        </p:nvSpPr>
        <p:spPr bwMode="auto">
          <a:xfrm>
            <a:off x="512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6" name="Freeform 89"/>
          <p:cNvSpPr>
            <a:spLocks/>
          </p:cNvSpPr>
          <p:nvPr/>
        </p:nvSpPr>
        <p:spPr bwMode="auto">
          <a:xfrm>
            <a:off x="5635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" name="Freeform 90"/>
          <p:cNvSpPr>
            <a:spLocks/>
          </p:cNvSpPr>
          <p:nvPr/>
        </p:nvSpPr>
        <p:spPr bwMode="auto">
          <a:xfrm>
            <a:off x="6143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8" name="Freeform 91"/>
          <p:cNvSpPr>
            <a:spLocks/>
          </p:cNvSpPr>
          <p:nvPr/>
        </p:nvSpPr>
        <p:spPr bwMode="auto">
          <a:xfrm>
            <a:off x="665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9" name="Freeform 92"/>
          <p:cNvSpPr>
            <a:spLocks/>
          </p:cNvSpPr>
          <p:nvPr/>
        </p:nvSpPr>
        <p:spPr bwMode="auto">
          <a:xfrm>
            <a:off x="715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" name="Freeform 93"/>
          <p:cNvSpPr>
            <a:spLocks/>
          </p:cNvSpPr>
          <p:nvPr/>
        </p:nvSpPr>
        <p:spPr bwMode="auto">
          <a:xfrm>
            <a:off x="766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1" name="Freeform 94"/>
          <p:cNvSpPr>
            <a:spLocks/>
          </p:cNvSpPr>
          <p:nvPr/>
        </p:nvSpPr>
        <p:spPr bwMode="auto">
          <a:xfrm>
            <a:off x="8175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" name="Freeform 95"/>
          <p:cNvSpPr>
            <a:spLocks/>
          </p:cNvSpPr>
          <p:nvPr/>
        </p:nvSpPr>
        <p:spPr bwMode="auto">
          <a:xfrm>
            <a:off x="8683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3" name="Freeform 96"/>
          <p:cNvSpPr>
            <a:spLocks/>
          </p:cNvSpPr>
          <p:nvPr/>
        </p:nvSpPr>
        <p:spPr bwMode="auto">
          <a:xfrm>
            <a:off x="919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4" name="Freeform 97"/>
          <p:cNvSpPr>
            <a:spLocks/>
          </p:cNvSpPr>
          <p:nvPr/>
        </p:nvSpPr>
        <p:spPr bwMode="auto">
          <a:xfrm>
            <a:off x="969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5" name="Freeform 98"/>
          <p:cNvSpPr>
            <a:spLocks/>
          </p:cNvSpPr>
          <p:nvPr/>
        </p:nvSpPr>
        <p:spPr bwMode="auto">
          <a:xfrm>
            <a:off x="1020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6" name="Freeform 99"/>
          <p:cNvSpPr>
            <a:spLocks/>
          </p:cNvSpPr>
          <p:nvPr/>
        </p:nvSpPr>
        <p:spPr bwMode="auto">
          <a:xfrm>
            <a:off x="10715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7" name="Freeform 100"/>
          <p:cNvSpPr>
            <a:spLocks/>
          </p:cNvSpPr>
          <p:nvPr/>
        </p:nvSpPr>
        <p:spPr bwMode="auto">
          <a:xfrm>
            <a:off x="11223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8" name="Freeform 101"/>
          <p:cNvSpPr>
            <a:spLocks/>
          </p:cNvSpPr>
          <p:nvPr/>
        </p:nvSpPr>
        <p:spPr bwMode="auto">
          <a:xfrm>
            <a:off x="1173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9" name="Freeform 102"/>
          <p:cNvSpPr>
            <a:spLocks/>
          </p:cNvSpPr>
          <p:nvPr/>
        </p:nvSpPr>
        <p:spPr bwMode="auto">
          <a:xfrm>
            <a:off x="1223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0" name="Freeform 103"/>
          <p:cNvSpPr>
            <a:spLocks/>
          </p:cNvSpPr>
          <p:nvPr/>
        </p:nvSpPr>
        <p:spPr bwMode="auto">
          <a:xfrm>
            <a:off x="1274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1" name="Freeform 104"/>
          <p:cNvSpPr>
            <a:spLocks/>
          </p:cNvSpPr>
          <p:nvPr/>
        </p:nvSpPr>
        <p:spPr bwMode="auto">
          <a:xfrm>
            <a:off x="13255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2" name="Freeform 105"/>
          <p:cNvSpPr>
            <a:spLocks/>
          </p:cNvSpPr>
          <p:nvPr/>
        </p:nvSpPr>
        <p:spPr bwMode="auto">
          <a:xfrm>
            <a:off x="13763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3" name="Freeform 106"/>
          <p:cNvSpPr>
            <a:spLocks/>
          </p:cNvSpPr>
          <p:nvPr/>
        </p:nvSpPr>
        <p:spPr bwMode="auto">
          <a:xfrm>
            <a:off x="1427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4" name="Freeform 107"/>
          <p:cNvSpPr>
            <a:spLocks/>
          </p:cNvSpPr>
          <p:nvPr/>
        </p:nvSpPr>
        <p:spPr bwMode="auto">
          <a:xfrm>
            <a:off x="1477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5" name="Freeform 108"/>
          <p:cNvSpPr>
            <a:spLocks/>
          </p:cNvSpPr>
          <p:nvPr/>
        </p:nvSpPr>
        <p:spPr bwMode="auto">
          <a:xfrm>
            <a:off x="1528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6" name="Freeform 109"/>
          <p:cNvSpPr>
            <a:spLocks/>
          </p:cNvSpPr>
          <p:nvPr/>
        </p:nvSpPr>
        <p:spPr bwMode="auto">
          <a:xfrm>
            <a:off x="15795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7" name="Freeform 110"/>
          <p:cNvSpPr>
            <a:spLocks/>
          </p:cNvSpPr>
          <p:nvPr/>
        </p:nvSpPr>
        <p:spPr bwMode="auto">
          <a:xfrm>
            <a:off x="16303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8" name="Freeform 111"/>
          <p:cNvSpPr>
            <a:spLocks/>
          </p:cNvSpPr>
          <p:nvPr/>
        </p:nvSpPr>
        <p:spPr bwMode="auto">
          <a:xfrm>
            <a:off x="1681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9" name="Freeform 112"/>
          <p:cNvSpPr>
            <a:spLocks/>
          </p:cNvSpPr>
          <p:nvPr/>
        </p:nvSpPr>
        <p:spPr bwMode="auto">
          <a:xfrm>
            <a:off x="1731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0" name="Freeform 113"/>
          <p:cNvSpPr>
            <a:spLocks/>
          </p:cNvSpPr>
          <p:nvPr/>
        </p:nvSpPr>
        <p:spPr bwMode="auto">
          <a:xfrm>
            <a:off x="1782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1" name="Freeform 114"/>
          <p:cNvSpPr>
            <a:spLocks/>
          </p:cNvSpPr>
          <p:nvPr/>
        </p:nvSpPr>
        <p:spPr bwMode="auto">
          <a:xfrm>
            <a:off x="18335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2" name="Freeform 115"/>
          <p:cNvSpPr>
            <a:spLocks/>
          </p:cNvSpPr>
          <p:nvPr/>
        </p:nvSpPr>
        <p:spPr bwMode="auto">
          <a:xfrm>
            <a:off x="18843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" name="Freeform 116"/>
          <p:cNvSpPr>
            <a:spLocks/>
          </p:cNvSpPr>
          <p:nvPr/>
        </p:nvSpPr>
        <p:spPr bwMode="auto">
          <a:xfrm>
            <a:off x="1935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4" name="Freeform 117"/>
          <p:cNvSpPr>
            <a:spLocks/>
          </p:cNvSpPr>
          <p:nvPr/>
        </p:nvSpPr>
        <p:spPr bwMode="auto">
          <a:xfrm>
            <a:off x="1985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5" name="Freeform 118"/>
          <p:cNvSpPr>
            <a:spLocks/>
          </p:cNvSpPr>
          <p:nvPr/>
        </p:nvSpPr>
        <p:spPr bwMode="auto">
          <a:xfrm>
            <a:off x="2036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6" name="Freeform 119"/>
          <p:cNvSpPr>
            <a:spLocks/>
          </p:cNvSpPr>
          <p:nvPr/>
        </p:nvSpPr>
        <p:spPr bwMode="auto">
          <a:xfrm>
            <a:off x="20875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7" name="Freeform 120"/>
          <p:cNvSpPr>
            <a:spLocks/>
          </p:cNvSpPr>
          <p:nvPr/>
        </p:nvSpPr>
        <p:spPr bwMode="auto">
          <a:xfrm>
            <a:off x="21383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8" name="Freeform 121"/>
          <p:cNvSpPr>
            <a:spLocks/>
          </p:cNvSpPr>
          <p:nvPr/>
        </p:nvSpPr>
        <p:spPr bwMode="auto">
          <a:xfrm>
            <a:off x="2189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9" name="Freeform 122"/>
          <p:cNvSpPr>
            <a:spLocks/>
          </p:cNvSpPr>
          <p:nvPr/>
        </p:nvSpPr>
        <p:spPr bwMode="auto">
          <a:xfrm>
            <a:off x="2239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0" name="Freeform 123"/>
          <p:cNvSpPr>
            <a:spLocks/>
          </p:cNvSpPr>
          <p:nvPr/>
        </p:nvSpPr>
        <p:spPr bwMode="auto">
          <a:xfrm>
            <a:off x="2290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1" name="Freeform 124"/>
          <p:cNvSpPr>
            <a:spLocks/>
          </p:cNvSpPr>
          <p:nvPr/>
        </p:nvSpPr>
        <p:spPr bwMode="auto">
          <a:xfrm>
            <a:off x="23415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2" name="Freeform 125"/>
          <p:cNvSpPr>
            <a:spLocks/>
          </p:cNvSpPr>
          <p:nvPr/>
        </p:nvSpPr>
        <p:spPr bwMode="auto">
          <a:xfrm>
            <a:off x="23923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Freeform 126"/>
          <p:cNvSpPr>
            <a:spLocks/>
          </p:cNvSpPr>
          <p:nvPr/>
        </p:nvSpPr>
        <p:spPr bwMode="auto">
          <a:xfrm>
            <a:off x="2443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4" name="Freeform 127"/>
          <p:cNvSpPr>
            <a:spLocks/>
          </p:cNvSpPr>
          <p:nvPr/>
        </p:nvSpPr>
        <p:spPr bwMode="auto">
          <a:xfrm>
            <a:off x="2493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5" name="Freeform 128"/>
          <p:cNvSpPr>
            <a:spLocks/>
          </p:cNvSpPr>
          <p:nvPr/>
        </p:nvSpPr>
        <p:spPr bwMode="auto">
          <a:xfrm>
            <a:off x="2544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6" name="Freeform 129"/>
          <p:cNvSpPr>
            <a:spLocks/>
          </p:cNvSpPr>
          <p:nvPr/>
        </p:nvSpPr>
        <p:spPr bwMode="auto">
          <a:xfrm>
            <a:off x="25955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7" name="Freeform 130"/>
          <p:cNvSpPr>
            <a:spLocks/>
          </p:cNvSpPr>
          <p:nvPr/>
        </p:nvSpPr>
        <p:spPr bwMode="auto">
          <a:xfrm>
            <a:off x="26463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8" name="Freeform 131"/>
          <p:cNvSpPr>
            <a:spLocks/>
          </p:cNvSpPr>
          <p:nvPr/>
        </p:nvSpPr>
        <p:spPr bwMode="auto">
          <a:xfrm>
            <a:off x="2697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9" name="Freeform 132"/>
          <p:cNvSpPr>
            <a:spLocks/>
          </p:cNvSpPr>
          <p:nvPr/>
        </p:nvSpPr>
        <p:spPr bwMode="auto">
          <a:xfrm>
            <a:off x="2747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0" name="Freeform 133"/>
          <p:cNvSpPr>
            <a:spLocks/>
          </p:cNvSpPr>
          <p:nvPr/>
        </p:nvSpPr>
        <p:spPr bwMode="auto">
          <a:xfrm>
            <a:off x="2798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1" name="Freeform 134"/>
          <p:cNvSpPr>
            <a:spLocks/>
          </p:cNvSpPr>
          <p:nvPr/>
        </p:nvSpPr>
        <p:spPr bwMode="auto">
          <a:xfrm>
            <a:off x="28495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2" name="Freeform 135"/>
          <p:cNvSpPr>
            <a:spLocks/>
          </p:cNvSpPr>
          <p:nvPr/>
        </p:nvSpPr>
        <p:spPr bwMode="auto">
          <a:xfrm>
            <a:off x="29003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3" name="Freeform 136"/>
          <p:cNvSpPr>
            <a:spLocks/>
          </p:cNvSpPr>
          <p:nvPr/>
        </p:nvSpPr>
        <p:spPr bwMode="auto">
          <a:xfrm>
            <a:off x="2951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4" name="Freeform 137"/>
          <p:cNvSpPr>
            <a:spLocks/>
          </p:cNvSpPr>
          <p:nvPr/>
        </p:nvSpPr>
        <p:spPr bwMode="auto">
          <a:xfrm>
            <a:off x="3001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5" name="Freeform 138"/>
          <p:cNvSpPr>
            <a:spLocks/>
          </p:cNvSpPr>
          <p:nvPr/>
        </p:nvSpPr>
        <p:spPr bwMode="auto">
          <a:xfrm>
            <a:off x="3052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6" name="Freeform 139"/>
          <p:cNvSpPr>
            <a:spLocks/>
          </p:cNvSpPr>
          <p:nvPr/>
        </p:nvSpPr>
        <p:spPr bwMode="auto">
          <a:xfrm>
            <a:off x="31035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7" name="Freeform 140"/>
          <p:cNvSpPr>
            <a:spLocks/>
          </p:cNvSpPr>
          <p:nvPr/>
        </p:nvSpPr>
        <p:spPr bwMode="auto">
          <a:xfrm>
            <a:off x="31543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8" name="Freeform 141"/>
          <p:cNvSpPr>
            <a:spLocks/>
          </p:cNvSpPr>
          <p:nvPr/>
        </p:nvSpPr>
        <p:spPr bwMode="auto">
          <a:xfrm>
            <a:off x="3205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9" name="Freeform 142"/>
          <p:cNvSpPr>
            <a:spLocks/>
          </p:cNvSpPr>
          <p:nvPr/>
        </p:nvSpPr>
        <p:spPr bwMode="auto">
          <a:xfrm>
            <a:off x="3255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0" name="Freeform 143"/>
          <p:cNvSpPr>
            <a:spLocks/>
          </p:cNvSpPr>
          <p:nvPr/>
        </p:nvSpPr>
        <p:spPr bwMode="auto">
          <a:xfrm>
            <a:off x="3306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1" name="Freeform 144"/>
          <p:cNvSpPr>
            <a:spLocks/>
          </p:cNvSpPr>
          <p:nvPr/>
        </p:nvSpPr>
        <p:spPr bwMode="auto">
          <a:xfrm>
            <a:off x="33575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2" name="Freeform 145"/>
          <p:cNvSpPr>
            <a:spLocks/>
          </p:cNvSpPr>
          <p:nvPr/>
        </p:nvSpPr>
        <p:spPr bwMode="auto">
          <a:xfrm>
            <a:off x="34083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3" name="Freeform 146"/>
          <p:cNvSpPr>
            <a:spLocks/>
          </p:cNvSpPr>
          <p:nvPr/>
        </p:nvSpPr>
        <p:spPr bwMode="auto">
          <a:xfrm>
            <a:off x="3459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4" name="Freeform 147"/>
          <p:cNvSpPr>
            <a:spLocks/>
          </p:cNvSpPr>
          <p:nvPr/>
        </p:nvSpPr>
        <p:spPr bwMode="auto">
          <a:xfrm>
            <a:off x="3509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5" name="Freeform 148"/>
          <p:cNvSpPr>
            <a:spLocks/>
          </p:cNvSpPr>
          <p:nvPr/>
        </p:nvSpPr>
        <p:spPr bwMode="auto">
          <a:xfrm>
            <a:off x="3560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6" name="Freeform 149"/>
          <p:cNvSpPr>
            <a:spLocks/>
          </p:cNvSpPr>
          <p:nvPr/>
        </p:nvSpPr>
        <p:spPr bwMode="auto">
          <a:xfrm>
            <a:off x="36115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7" name="Freeform 150"/>
          <p:cNvSpPr>
            <a:spLocks/>
          </p:cNvSpPr>
          <p:nvPr/>
        </p:nvSpPr>
        <p:spPr bwMode="auto">
          <a:xfrm>
            <a:off x="36623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8" name="Freeform 151"/>
          <p:cNvSpPr>
            <a:spLocks/>
          </p:cNvSpPr>
          <p:nvPr/>
        </p:nvSpPr>
        <p:spPr bwMode="auto">
          <a:xfrm>
            <a:off x="3713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9" name="Freeform 152"/>
          <p:cNvSpPr>
            <a:spLocks/>
          </p:cNvSpPr>
          <p:nvPr/>
        </p:nvSpPr>
        <p:spPr bwMode="auto">
          <a:xfrm>
            <a:off x="3763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0" name="Freeform 153"/>
          <p:cNvSpPr>
            <a:spLocks/>
          </p:cNvSpPr>
          <p:nvPr/>
        </p:nvSpPr>
        <p:spPr bwMode="auto">
          <a:xfrm>
            <a:off x="3814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1" name="Freeform 154"/>
          <p:cNvSpPr>
            <a:spLocks/>
          </p:cNvSpPr>
          <p:nvPr/>
        </p:nvSpPr>
        <p:spPr bwMode="auto">
          <a:xfrm>
            <a:off x="38655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2" name="Freeform 155"/>
          <p:cNvSpPr>
            <a:spLocks/>
          </p:cNvSpPr>
          <p:nvPr/>
        </p:nvSpPr>
        <p:spPr bwMode="auto">
          <a:xfrm>
            <a:off x="39163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" name="Freeform 156"/>
          <p:cNvSpPr>
            <a:spLocks/>
          </p:cNvSpPr>
          <p:nvPr/>
        </p:nvSpPr>
        <p:spPr bwMode="auto">
          <a:xfrm>
            <a:off x="3967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4" name="Freeform 157"/>
          <p:cNvSpPr>
            <a:spLocks/>
          </p:cNvSpPr>
          <p:nvPr/>
        </p:nvSpPr>
        <p:spPr bwMode="auto">
          <a:xfrm>
            <a:off x="4017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5" name="Freeform 158"/>
          <p:cNvSpPr>
            <a:spLocks/>
          </p:cNvSpPr>
          <p:nvPr/>
        </p:nvSpPr>
        <p:spPr bwMode="auto">
          <a:xfrm>
            <a:off x="4068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6" name="Freeform 159"/>
          <p:cNvSpPr>
            <a:spLocks/>
          </p:cNvSpPr>
          <p:nvPr/>
        </p:nvSpPr>
        <p:spPr bwMode="auto">
          <a:xfrm>
            <a:off x="41195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7" name="Freeform 160"/>
          <p:cNvSpPr>
            <a:spLocks/>
          </p:cNvSpPr>
          <p:nvPr/>
        </p:nvSpPr>
        <p:spPr bwMode="auto">
          <a:xfrm>
            <a:off x="41703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8" name="Freeform 161"/>
          <p:cNvSpPr>
            <a:spLocks/>
          </p:cNvSpPr>
          <p:nvPr/>
        </p:nvSpPr>
        <p:spPr bwMode="auto">
          <a:xfrm>
            <a:off x="4221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9" name="Freeform 162"/>
          <p:cNvSpPr>
            <a:spLocks/>
          </p:cNvSpPr>
          <p:nvPr/>
        </p:nvSpPr>
        <p:spPr bwMode="auto">
          <a:xfrm>
            <a:off x="4271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0" name="Freeform 163"/>
          <p:cNvSpPr>
            <a:spLocks/>
          </p:cNvSpPr>
          <p:nvPr/>
        </p:nvSpPr>
        <p:spPr bwMode="auto">
          <a:xfrm>
            <a:off x="4322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1" name="Freeform 181"/>
          <p:cNvSpPr>
            <a:spLocks/>
          </p:cNvSpPr>
          <p:nvPr/>
        </p:nvSpPr>
        <p:spPr bwMode="auto">
          <a:xfrm>
            <a:off x="5607050" y="3187700"/>
            <a:ext cx="519112" cy="2441575"/>
          </a:xfrm>
          <a:custGeom>
            <a:avLst/>
            <a:gdLst/>
            <a:ahLst/>
            <a:cxnLst>
              <a:cxn ang="0">
                <a:pos x="778" y="4613"/>
              </a:cxn>
              <a:cxn ang="0">
                <a:pos x="206" y="4613"/>
              </a:cxn>
              <a:cxn ang="0">
                <a:pos x="206" y="494"/>
              </a:cxn>
              <a:cxn ang="0">
                <a:pos x="43" y="494"/>
              </a:cxn>
              <a:cxn ang="0">
                <a:pos x="44" y="493"/>
              </a:cxn>
              <a:cxn ang="0">
                <a:pos x="0" y="493"/>
              </a:cxn>
              <a:cxn ang="0">
                <a:pos x="492" y="0"/>
              </a:cxn>
              <a:cxn ang="0">
                <a:pos x="980" y="493"/>
              </a:cxn>
              <a:cxn ang="0">
                <a:pos x="940" y="493"/>
              </a:cxn>
              <a:cxn ang="0">
                <a:pos x="941" y="494"/>
              </a:cxn>
              <a:cxn ang="0">
                <a:pos x="778" y="494"/>
              </a:cxn>
              <a:cxn ang="0">
                <a:pos x="778" y="4613"/>
              </a:cxn>
            </a:cxnLst>
            <a:rect l="0" t="0" r="r" b="b"/>
            <a:pathLst>
              <a:path w="980" h="4613">
                <a:moveTo>
                  <a:pt x="778" y="4613"/>
                </a:moveTo>
                <a:lnTo>
                  <a:pt x="206" y="4613"/>
                </a:lnTo>
                <a:lnTo>
                  <a:pt x="206" y="494"/>
                </a:lnTo>
                <a:lnTo>
                  <a:pt x="43" y="494"/>
                </a:lnTo>
                <a:lnTo>
                  <a:pt x="44" y="493"/>
                </a:lnTo>
                <a:lnTo>
                  <a:pt x="0" y="493"/>
                </a:lnTo>
                <a:lnTo>
                  <a:pt x="492" y="0"/>
                </a:lnTo>
                <a:lnTo>
                  <a:pt x="980" y="493"/>
                </a:lnTo>
                <a:lnTo>
                  <a:pt x="940" y="493"/>
                </a:lnTo>
                <a:lnTo>
                  <a:pt x="941" y="494"/>
                </a:lnTo>
                <a:lnTo>
                  <a:pt x="778" y="494"/>
                </a:lnTo>
                <a:lnTo>
                  <a:pt x="778" y="4613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2" name="Freeform 182"/>
          <p:cNvSpPr>
            <a:spLocks noEditPoints="1"/>
          </p:cNvSpPr>
          <p:nvPr/>
        </p:nvSpPr>
        <p:spPr bwMode="auto">
          <a:xfrm>
            <a:off x="5808663" y="5106988"/>
            <a:ext cx="128587" cy="125413"/>
          </a:xfrm>
          <a:custGeom>
            <a:avLst/>
            <a:gdLst/>
            <a:ahLst/>
            <a:cxnLst>
              <a:cxn ang="0">
                <a:pos x="76" y="98"/>
              </a:cxn>
              <a:cxn ang="0">
                <a:pos x="66" y="98"/>
              </a:cxn>
              <a:cxn ang="0">
                <a:pos x="60" y="102"/>
              </a:cxn>
              <a:cxn ang="0">
                <a:pos x="53" y="107"/>
              </a:cxn>
              <a:cxn ang="0">
                <a:pos x="50" y="115"/>
              </a:cxn>
              <a:cxn ang="0">
                <a:pos x="46" y="130"/>
              </a:cxn>
              <a:cxn ang="0">
                <a:pos x="46" y="150"/>
              </a:cxn>
              <a:cxn ang="0">
                <a:pos x="46" y="173"/>
              </a:cxn>
              <a:cxn ang="0">
                <a:pos x="112" y="173"/>
              </a:cxn>
              <a:cxn ang="0">
                <a:pos x="112" y="154"/>
              </a:cxn>
              <a:cxn ang="0">
                <a:pos x="111" y="145"/>
              </a:cxn>
              <a:cxn ang="0">
                <a:pos x="111" y="139"/>
              </a:cxn>
              <a:cxn ang="0">
                <a:pos x="110" y="128"/>
              </a:cxn>
              <a:cxn ang="0">
                <a:pos x="107" y="118"/>
              </a:cxn>
              <a:cxn ang="0">
                <a:pos x="104" y="110"/>
              </a:cxn>
              <a:cxn ang="0">
                <a:pos x="98" y="104"/>
              </a:cxn>
              <a:cxn ang="0">
                <a:pos x="93" y="101"/>
              </a:cxn>
              <a:cxn ang="0">
                <a:pos x="84" y="98"/>
              </a:cxn>
              <a:cxn ang="0">
                <a:pos x="76" y="98"/>
              </a:cxn>
              <a:cxn ang="0">
                <a:pos x="245" y="0"/>
              </a:cxn>
              <a:cxn ang="0">
                <a:pos x="245" y="77"/>
              </a:cxn>
              <a:cxn ang="0">
                <a:pos x="155" y="143"/>
              </a:cxn>
              <a:cxn ang="0">
                <a:pos x="155" y="173"/>
              </a:cxn>
              <a:cxn ang="0">
                <a:pos x="245" y="173"/>
              </a:cxn>
              <a:cxn ang="0">
                <a:pos x="245" y="235"/>
              </a:cxn>
              <a:cxn ang="0">
                <a:pos x="0" y="235"/>
              </a:cxn>
              <a:cxn ang="0">
                <a:pos x="0" y="130"/>
              </a:cxn>
              <a:cxn ang="0">
                <a:pos x="0" y="109"/>
              </a:cxn>
              <a:cxn ang="0">
                <a:pos x="3" y="92"/>
              </a:cxn>
              <a:cxn ang="0">
                <a:pos x="6" y="77"/>
              </a:cxn>
              <a:cxn ang="0">
                <a:pos x="14" y="64"/>
              </a:cxn>
              <a:cxn ang="0">
                <a:pos x="22" y="50"/>
              </a:cxn>
              <a:cxn ang="0">
                <a:pos x="35" y="41"/>
              </a:cxn>
              <a:cxn ang="0">
                <a:pos x="50" y="35"/>
              </a:cxn>
              <a:cxn ang="0">
                <a:pos x="68" y="34"/>
              </a:cxn>
              <a:cxn ang="0">
                <a:pos x="80" y="34"/>
              </a:cxn>
              <a:cxn ang="0">
                <a:pos x="92" y="36"/>
              </a:cxn>
              <a:cxn ang="0">
                <a:pos x="102" y="40"/>
              </a:cxn>
              <a:cxn ang="0">
                <a:pos x="112" y="46"/>
              </a:cxn>
              <a:cxn ang="0">
                <a:pos x="119" y="52"/>
              </a:cxn>
              <a:cxn ang="0">
                <a:pos x="128" y="60"/>
              </a:cxn>
              <a:cxn ang="0">
                <a:pos x="134" y="70"/>
              </a:cxn>
              <a:cxn ang="0">
                <a:pos x="141" y="82"/>
              </a:cxn>
              <a:cxn ang="0">
                <a:pos x="245" y="0"/>
              </a:cxn>
            </a:cxnLst>
            <a:rect l="0" t="0" r="r" b="b"/>
            <a:pathLst>
              <a:path w="245" h="235">
                <a:moveTo>
                  <a:pt x="76" y="98"/>
                </a:moveTo>
                <a:lnTo>
                  <a:pt x="66" y="98"/>
                </a:lnTo>
                <a:lnTo>
                  <a:pt x="60" y="102"/>
                </a:lnTo>
                <a:lnTo>
                  <a:pt x="53" y="107"/>
                </a:lnTo>
                <a:lnTo>
                  <a:pt x="50" y="115"/>
                </a:lnTo>
                <a:lnTo>
                  <a:pt x="46" y="130"/>
                </a:lnTo>
                <a:lnTo>
                  <a:pt x="46" y="150"/>
                </a:lnTo>
                <a:lnTo>
                  <a:pt x="46" y="173"/>
                </a:lnTo>
                <a:lnTo>
                  <a:pt x="112" y="173"/>
                </a:lnTo>
                <a:lnTo>
                  <a:pt x="112" y="154"/>
                </a:lnTo>
                <a:lnTo>
                  <a:pt x="111" y="145"/>
                </a:lnTo>
                <a:lnTo>
                  <a:pt x="111" y="139"/>
                </a:lnTo>
                <a:lnTo>
                  <a:pt x="110" y="128"/>
                </a:lnTo>
                <a:lnTo>
                  <a:pt x="107" y="118"/>
                </a:lnTo>
                <a:lnTo>
                  <a:pt x="104" y="110"/>
                </a:lnTo>
                <a:lnTo>
                  <a:pt x="98" y="104"/>
                </a:lnTo>
                <a:lnTo>
                  <a:pt x="93" y="101"/>
                </a:lnTo>
                <a:lnTo>
                  <a:pt x="84" y="98"/>
                </a:lnTo>
                <a:lnTo>
                  <a:pt x="76" y="98"/>
                </a:lnTo>
                <a:close/>
                <a:moveTo>
                  <a:pt x="245" y="0"/>
                </a:moveTo>
                <a:lnTo>
                  <a:pt x="245" y="77"/>
                </a:lnTo>
                <a:lnTo>
                  <a:pt x="155" y="143"/>
                </a:lnTo>
                <a:lnTo>
                  <a:pt x="155" y="173"/>
                </a:lnTo>
                <a:lnTo>
                  <a:pt x="245" y="173"/>
                </a:lnTo>
                <a:lnTo>
                  <a:pt x="245" y="235"/>
                </a:lnTo>
                <a:lnTo>
                  <a:pt x="0" y="235"/>
                </a:lnTo>
                <a:lnTo>
                  <a:pt x="0" y="130"/>
                </a:lnTo>
                <a:lnTo>
                  <a:pt x="0" y="109"/>
                </a:lnTo>
                <a:lnTo>
                  <a:pt x="3" y="92"/>
                </a:lnTo>
                <a:lnTo>
                  <a:pt x="6" y="77"/>
                </a:lnTo>
                <a:lnTo>
                  <a:pt x="14" y="64"/>
                </a:lnTo>
                <a:lnTo>
                  <a:pt x="22" y="50"/>
                </a:lnTo>
                <a:lnTo>
                  <a:pt x="35" y="41"/>
                </a:lnTo>
                <a:lnTo>
                  <a:pt x="50" y="35"/>
                </a:lnTo>
                <a:lnTo>
                  <a:pt x="68" y="34"/>
                </a:lnTo>
                <a:lnTo>
                  <a:pt x="80" y="34"/>
                </a:lnTo>
                <a:lnTo>
                  <a:pt x="92" y="36"/>
                </a:lnTo>
                <a:lnTo>
                  <a:pt x="102" y="40"/>
                </a:lnTo>
                <a:lnTo>
                  <a:pt x="112" y="46"/>
                </a:lnTo>
                <a:lnTo>
                  <a:pt x="119" y="52"/>
                </a:lnTo>
                <a:lnTo>
                  <a:pt x="128" y="60"/>
                </a:lnTo>
                <a:lnTo>
                  <a:pt x="134" y="70"/>
                </a:lnTo>
                <a:lnTo>
                  <a:pt x="141" y="82"/>
                </a:lnTo>
                <a:lnTo>
                  <a:pt x="2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3" name="Freeform 183"/>
          <p:cNvSpPr>
            <a:spLocks noEditPoints="1"/>
          </p:cNvSpPr>
          <p:nvPr/>
        </p:nvSpPr>
        <p:spPr bwMode="auto">
          <a:xfrm>
            <a:off x="5830888" y="4999038"/>
            <a:ext cx="103187" cy="103188"/>
          </a:xfrm>
          <a:custGeom>
            <a:avLst/>
            <a:gdLst/>
            <a:ahLst/>
            <a:cxnLst>
              <a:cxn ang="0">
                <a:pos x="108" y="134"/>
              </a:cxn>
              <a:cxn ang="0">
                <a:pos x="127" y="128"/>
              </a:cxn>
              <a:cxn ang="0">
                <a:pos x="141" y="117"/>
              </a:cxn>
              <a:cxn ang="0">
                <a:pos x="146" y="105"/>
              </a:cxn>
              <a:cxn ang="0">
                <a:pos x="150" y="98"/>
              </a:cxn>
              <a:cxn ang="0">
                <a:pos x="152" y="79"/>
              </a:cxn>
              <a:cxn ang="0">
                <a:pos x="153" y="73"/>
              </a:cxn>
              <a:cxn ang="0">
                <a:pos x="146" y="37"/>
              </a:cxn>
              <a:cxn ang="0">
                <a:pos x="132" y="9"/>
              </a:cxn>
              <a:cxn ang="0">
                <a:pos x="178" y="2"/>
              </a:cxn>
              <a:cxn ang="0">
                <a:pos x="190" y="41"/>
              </a:cxn>
              <a:cxn ang="0">
                <a:pos x="194" y="80"/>
              </a:cxn>
              <a:cxn ang="0">
                <a:pos x="192" y="95"/>
              </a:cxn>
              <a:cxn ang="0">
                <a:pos x="192" y="105"/>
              </a:cxn>
              <a:cxn ang="0">
                <a:pos x="187" y="128"/>
              </a:cxn>
              <a:cxn ang="0">
                <a:pos x="178" y="147"/>
              </a:cxn>
              <a:cxn ang="0">
                <a:pos x="169" y="164"/>
              </a:cxn>
              <a:cxn ang="0">
                <a:pos x="154" y="176"/>
              </a:cxn>
              <a:cxn ang="0">
                <a:pos x="139" y="186"/>
              </a:cxn>
              <a:cxn ang="0">
                <a:pos x="118" y="192"/>
              </a:cxn>
              <a:cxn ang="0">
                <a:pos x="108" y="193"/>
              </a:cxn>
              <a:cxn ang="0">
                <a:pos x="75" y="192"/>
              </a:cxn>
              <a:cxn ang="0">
                <a:pos x="39" y="177"/>
              </a:cxn>
              <a:cxn ang="0">
                <a:pos x="19" y="158"/>
              </a:cxn>
              <a:cxn ang="0">
                <a:pos x="6" y="133"/>
              </a:cxn>
              <a:cxn ang="0">
                <a:pos x="1" y="113"/>
              </a:cxn>
              <a:cxn ang="0">
                <a:pos x="1" y="67"/>
              </a:cxn>
              <a:cxn ang="0">
                <a:pos x="12" y="33"/>
              </a:cxn>
              <a:cxn ang="0">
                <a:pos x="33" y="11"/>
              </a:cxn>
              <a:cxn ang="0">
                <a:pos x="67" y="1"/>
              </a:cxn>
              <a:cxn ang="0">
                <a:pos x="108" y="0"/>
              </a:cxn>
              <a:cxn ang="0">
                <a:pos x="63" y="57"/>
              </a:cxn>
              <a:cxn ang="0">
                <a:pos x="45" y="67"/>
              </a:cxn>
              <a:cxn ang="0">
                <a:pos x="38" y="78"/>
              </a:cxn>
              <a:cxn ang="0">
                <a:pos x="36" y="95"/>
              </a:cxn>
              <a:cxn ang="0">
                <a:pos x="38" y="109"/>
              </a:cxn>
              <a:cxn ang="0">
                <a:pos x="45" y="122"/>
              </a:cxn>
              <a:cxn ang="0">
                <a:pos x="56" y="129"/>
              </a:cxn>
              <a:cxn ang="0">
                <a:pos x="73" y="134"/>
              </a:cxn>
            </a:cxnLst>
            <a:rect l="0" t="0" r="r" b="b"/>
            <a:pathLst>
              <a:path w="194" h="194">
                <a:moveTo>
                  <a:pt x="108" y="0"/>
                </a:moveTo>
                <a:lnTo>
                  <a:pt x="108" y="134"/>
                </a:lnTo>
                <a:lnTo>
                  <a:pt x="117" y="132"/>
                </a:lnTo>
                <a:lnTo>
                  <a:pt x="127" y="128"/>
                </a:lnTo>
                <a:lnTo>
                  <a:pt x="134" y="123"/>
                </a:lnTo>
                <a:lnTo>
                  <a:pt x="141" y="117"/>
                </a:lnTo>
                <a:lnTo>
                  <a:pt x="146" y="109"/>
                </a:lnTo>
                <a:lnTo>
                  <a:pt x="146" y="105"/>
                </a:lnTo>
                <a:lnTo>
                  <a:pt x="147" y="103"/>
                </a:lnTo>
                <a:lnTo>
                  <a:pt x="150" y="98"/>
                </a:lnTo>
                <a:lnTo>
                  <a:pt x="152" y="86"/>
                </a:lnTo>
                <a:lnTo>
                  <a:pt x="152" y="79"/>
                </a:lnTo>
                <a:lnTo>
                  <a:pt x="152" y="75"/>
                </a:lnTo>
                <a:lnTo>
                  <a:pt x="153" y="73"/>
                </a:lnTo>
                <a:lnTo>
                  <a:pt x="151" y="54"/>
                </a:lnTo>
                <a:lnTo>
                  <a:pt x="146" y="37"/>
                </a:lnTo>
                <a:lnTo>
                  <a:pt x="139" y="20"/>
                </a:lnTo>
                <a:lnTo>
                  <a:pt x="132" y="9"/>
                </a:lnTo>
                <a:lnTo>
                  <a:pt x="132" y="2"/>
                </a:lnTo>
                <a:lnTo>
                  <a:pt x="178" y="2"/>
                </a:lnTo>
                <a:lnTo>
                  <a:pt x="184" y="21"/>
                </a:lnTo>
                <a:lnTo>
                  <a:pt x="190" y="41"/>
                </a:lnTo>
                <a:lnTo>
                  <a:pt x="193" y="59"/>
                </a:lnTo>
                <a:lnTo>
                  <a:pt x="194" y="80"/>
                </a:lnTo>
                <a:lnTo>
                  <a:pt x="193" y="92"/>
                </a:lnTo>
                <a:lnTo>
                  <a:pt x="192" y="95"/>
                </a:lnTo>
                <a:lnTo>
                  <a:pt x="192" y="98"/>
                </a:lnTo>
                <a:lnTo>
                  <a:pt x="192" y="105"/>
                </a:lnTo>
                <a:lnTo>
                  <a:pt x="189" y="116"/>
                </a:lnTo>
                <a:lnTo>
                  <a:pt x="187" y="128"/>
                </a:lnTo>
                <a:lnTo>
                  <a:pt x="182" y="138"/>
                </a:lnTo>
                <a:lnTo>
                  <a:pt x="178" y="147"/>
                </a:lnTo>
                <a:lnTo>
                  <a:pt x="174" y="156"/>
                </a:lnTo>
                <a:lnTo>
                  <a:pt x="169" y="164"/>
                </a:lnTo>
                <a:lnTo>
                  <a:pt x="162" y="170"/>
                </a:lnTo>
                <a:lnTo>
                  <a:pt x="154" y="176"/>
                </a:lnTo>
                <a:lnTo>
                  <a:pt x="146" y="181"/>
                </a:lnTo>
                <a:lnTo>
                  <a:pt x="139" y="186"/>
                </a:lnTo>
                <a:lnTo>
                  <a:pt x="128" y="188"/>
                </a:lnTo>
                <a:lnTo>
                  <a:pt x="118" y="192"/>
                </a:lnTo>
                <a:lnTo>
                  <a:pt x="112" y="192"/>
                </a:lnTo>
                <a:lnTo>
                  <a:pt x="108" y="193"/>
                </a:lnTo>
                <a:lnTo>
                  <a:pt x="98" y="194"/>
                </a:lnTo>
                <a:lnTo>
                  <a:pt x="75" y="192"/>
                </a:lnTo>
                <a:lnTo>
                  <a:pt x="57" y="187"/>
                </a:lnTo>
                <a:lnTo>
                  <a:pt x="39" y="177"/>
                </a:lnTo>
                <a:lnTo>
                  <a:pt x="26" y="167"/>
                </a:lnTo>
                <a:lnTo>
                  <a:pt x="19" y="158"/>
                </a:lnTo>
                <a:lnTo>
                  <a:pt x="14" y="151"/>
                </a:lnTo>
                <a:lnTo>
                  <a:pt x="6" y="133"/>
                </a:lnTo>
                <a:lnTo>
                  <a:pt x="2" y="122"/>
                </a:lnTo>
                <a:lnTo>
                  <a:pt x="1" y="113"/>
                </a:lnTo>
                <a:lnTo>
                  <a:pt x="0" y="90"/>
                </a:lnTo>
                <a:lnTo>
                  <a:pt x="1" y="67"/>
                </a:lnTo>
                <a:lnTo>
                  <a:pt x="4" y="49"/>
                </a:lnTo>
                <a:lnTo>
                  <a:pt x="12" y="33"/>
                </a:lnTo>
                <a:lnTo>
                  <a:pt x="22" y="21"/>
                </a:lnTo>
                <a:lnTo>
                  <a:pt x="33" y="11"/>
                </a:lnTo>
                <a:lnTo>
                  <a:pt x="49" y="5"/>
                </a:lnTo>
                <a:lnTo>
                  <a:pt x="67" y="1"/>
                </a:lnTo>
                <a:lnTo>
                  <a:pt x="87" y="0"/>
                </a:lnTo>
                <a:lnTo>
                  <a:pt x="108" y="0"/>
                </a:lnTo>
                <a:close/>
                <a:moveTo>
                  <a:pt x="73" y="57"/>
                </a:moveTo>
                <a:lnTo>
                  <a:pt x="63" y="57"/>
                </a:lnTo>
                <a:lnTo>
                  <a:pt x="56" y="60"/>
                </a:lnTo>
                <a:lnTo>
                  <a:pt x="45" y="67"/>
                </a:lnTo>
                <a:lnTo>
                  <a:pt x="40" y="71"/>
                </a:lnTo>
                <a:lnTo>
                  <a:pt x="38" y="78"/>
                </a:lnTo>
                <a:lnTo>
                  <a:pt x="36" y="85"/>
                </a:lnTo>
                <a:lnTo>
                  <a:pt x="36" y="95"/>
                </a:lnTo>
                <a:lnTo>
                  <a:pt x="36" y="102"/>
                </a:lnTo>
                <a:lnTo>
                  <a:pt x="38" y="109"/>
                </a:lnTo>
                <a:lnTo>
                  <a:pt x="40" y="115"/>
                </a:lnTo>
                <a:lnTo>
                  <a:pt x="45" y="122"/>
                </a:lnTo>
                <a:lnTo>
                  <a:pt x="49" y="126"/>
                </a:lnTo>
                <a:lnTo>
                  <a:pt x="56" y="129"/>
                </a:lnTo>
                <a:lnTo>
                  <a:pt x="63" y="132"/>
                </a:lnTo>
                <a:lnTo>
                  <a:pt x="73" y="134"/>
                </a:lnTo>
                <a:lnTo>
                  <a:pt x="73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4" name="Freeform 184"/>
          <p:cNvSpPr>
            <a:spLocks/>
          </p:cNvSpPr>
          <p:nvPr/>
        </p:nvSpPr>
        <p:spPr bwMode="auto">
          <a:xfrm>
            <a:off x="5830888" y="4892675"/>
            <a:ext cx="103187" cy="90488"/>
          </a:xfrm>
          <a:custGeom>
            <a:avLst/>
            <a:gdLst/>
            <a:ahLst/>
            <a:cxnLst>
              <a:cxn ang="0">
                <a:pos x="193" y="68"/>
              </a:cxn>
              <a:cxn ang="0">
                <a:pos x="192" y="86"/>
              </a:cxn>
              <a:cxn ang="0">
                <a:pos x="188" y="100"/>
              </a:cxn>
              <a:cxn ang="0">
                <a:pos x="186" y="110"/>
              </a:cxn>
              <a:cxn ang="0">
                <a:pos x="181" y="124"/>
              </a:cxn>
              <a:cxn ang="0">
                <a:pos x="171" y="141"/>
              </a:cxn>
              <a:cxn ang="0">
                <a:pos x="157" y="154"/>
              </a:cxn>
              <a:cxn ang="0">
                <a:pos x="140" y="164"/>
              </a:cxn>
              <a:cxn ang="0">
                <a:pos x="120" y="170"/>
              </a:cxn>
              <a:cxn ang="0">
                <a:pos x="109" y="171"/>
              </a:cxn>
              <a:cxn ang="0">
                <a:pos x="98" y="172"/>
              </a:cxn>
              <a:cxn ang="0">
                <a:pos x="62" y="166"/>
              </a:cxn>
              <a:cxn ang="0">
                <a:pos x="36" y="153"/>
              </a:cxn>
              <a:cxn ang="0">
                <a:pos x="12" y="123"/>
              </a:cxn>
              <a:cxn ang="0">
                <a:pos x="2" y="94"/>
              </a:cxn>
              <a:cxn ang="0">
                <a:pos x="0" y="64"/>
              </a:cxn>
              <a:cxn ang="0">
                <a:pos x="4" y="29"/>
              </a:cxn>
              <a:cxn ang="0">
                <a:pos x="15" y="0"/>
              </a:cxn>
              <a:cxn ang="0">
                <a:pos x="66" y="9"/>
              </a:cxn>
              <a:cxn ang="0">
                <a:pos x="50" y="28"/>
              </a:cxn>
              <a:cxn ang="0">
                <a:pos x="42" y="51"/>
              </a:cxn>
              <a:cxn ang="0">
                <a:pos x="42" y="72"/>
              </a:cxn>
              <a:cxn ang="0">
                <a:pos x="49" y="90"/>
              </a:cxn>
              <a:cxn ang="0">
                <a:pos x="64" y="102"/>
              </a:cxn>
              <a:cxn ang="0">
                <a:pos x="85" y="110"/>
              </a:cxn>
              <a:cxn ang="0">
                <a:pos x="110" y="110"/>
              </a:cxn>
              <a:cxn ang="0">
                <a:pos x="129" y="102"/>
              </a:cxn>
              <a:cxn ang="0">
                <a:pos x="140" y="93"/>
              </a:cxn>
              <a:cxn ang="0">
                <a:pos x="144" y="89"/>
              </a:cxn>
              <a:cxn ang="0">
                <a:pos x="151" y="71"/>
              </a:cxn>
              <a:cxn ang="0">
                <a:pos x="152" y="60"/>
              </a:cxn>
              <a:cxn ang="0">
                <a:pos x="150" y="41"/>
              </a:cxn>
              <a:cxn ang="0">
                <a:pos x="144" y="26"/>
              </a:cxn>
              <a:cxn ang="0">
                <a:pos x="129" y="9"/>
              </a:cxn>
              <a:cxn ang="0">
                <a:pos x="180" y="0"/>
              </a:cxn>
              <a:cxn ang="0">
                <a:pos x="190" y="29"/>
              </a:cxn>
              <a:cxn ang="0">
                <a:pos x="194" y="63"/>
              </a:cxn>
            </a:cxnLst>
            <a:rect l="0" t="0" r="r" b="b"/>
            <a:pathLst>
              <a:path w="194" h="172">
                <a:moveTo>
                  <a:pt x="194" y="63"/>
                </a:moveTo>
                <a:lnTo>
                  <a:pt x="193" y="68"/>
                </a:lnTo>
                <a:lnTo>
                  <a:pt x="193" y="74"/>
                </a:lnTo>
                <a:lnTo>
                  <a:pt x="192" y="86"/>
                </a:lnTo>
                <a:lnTo>
                  <a:pt x="189" y="95"/>
                </a:lnTo>
                <a:lnTo>
                  <a:pt x="188" y="100"/>
                </a:lnTo>
                <a:lnTo>
                  <a:pt x="188" y="106"/>
                </a:lnTo>
                <a:lnTo>
                  <a:pt x="186" y="110"/>
                </a:lnTo>
                <a:lnTo>
                  <a:pt x="184" y="114"/>
                </a:lnTo>
                <a:lnTo>
                  <a:pt x="181" y="124"/>
                </a:lnTo>
                <a:lnTo>
                  <a:pt x="176" y="132"/>
                </a:lnTo>
                <a:lnTo>
                  <a:pt x="171" y="141"/>
                </a:lnTo>
                <a:lnTo>
                  <a:pt x="164" y="147"/>
                </a:lnTo>
                <a:lnTo>
                  <a:pt x="157" y="154"/>
                </a:lnTo>
                <a:lnTo>
                  <a:pt x="148" y="159"/>
                </a:lnTo>
                <a:lnTo>
                  <a:pt x="140" y="164"/>
                </a:lnTo>
                <a:lnTo>
                  <a:pt x="129" y="166"/>
                </a:lnTo>
                <a:lnTo>
                  <a:pt x="120" y="170"/>
                </a:lnTo>
                <a:lnTo>
                  <a:pt x="114" y="170"/>
                </a:lnTo>
                <a:lnTo>
                  <a:pt x="109" y="171"/>
                </a:lnTo>
                <a:lnTo>
                  <a:pt x="103" y="171"/>
                </a:lnTo>
                <a:lnTo>
                  <a:pt x="98" y="172"/>
                </a:lnTo>
                <a:lnTo>
                  <a:pt x="73" y="170"/>
                </a:lnTo>
                <a:lnTo>
                  <a:pt x="62" y="166"/>
                </a:lnTo>
                <a:lnTo>
                  <a:pt x="54" y="164"/>
                </a:lnTo>
                <a:lnTo>
                  <a:pt x="36" y="153"/>
                </a:lnTo>
                <a:lnTo>
                  <a:pt x="22" y="140"/>
                </a:lnTo>
                <a:lnTo>
                  <a:pt x="12" y="123"/>
                </a:lnTo>
                <a:lnTo>
                  <a:pt x="6" y="105"/>
                </a:lnTo>
                <a:lnTo>
                  <a:pt x="2" y="94"/>
                </a:lnTo>
                <a:lnTo>
                  <a:pt x="1" y="84"/>
                </a:lnTo>
                <a:lnTo>
                  <a:pt x="0" y="64"/>
                </a:lnTo>
                <a:lnTo>
                  <a:pt x="1" y="46"/>
                </a:lnTo>
                <a:lnTo>
                  <a:pt x="4" y="29"/>
                </a:lnTo>
                <a:lnTo>
                  <a:pt x="8" y="14"/>
                </a:lnTo>
                <a:lnTo>
                  <a:pt x="15" y="0"/>
                </a:lnTo>
                <a:lnTo>
                  <a:pt x="66" y="0"/>
                </a:lnTo>
                <a:lnTo>
                  <a:pt x="66" y="9"/>
                </a:lnTo>
                <a:lnTo>
                  <a:pt x="58" y="16"/>
                </a:lnTo>
                <a:lnTo>
                  <a:pt x="50" y="28"/>
                </a:lnTo>
                <a:lnTo>
                  <a:pt x="44" y="44"/>
                </a:lnTo>
                <a:lnTo>
                  <a:pt x="42" y="51"/>
                </a:lnTo>
                <a:lnTo>
                  <a:pt x="42" y="62"/>
                </a:lnTo>
                <a:lnTo>
                  <a:pt x="42" y="72"/>
                </a:lnTo>
                <a:lnTo>
                  <a:pt x="45" y="82"/>
                </a:lnTo>
                <a:lnTo>
                  <a:pt x="49" y="90"/>
                </a:lnTo>
                <a:lnTo>
                  <a:pt x="57" y="98"/>
                </a:lnTo>
                <a:lnTo>
                  <a:pt x="64" y="102"/>
                </a:lnTo>
                <a:lnTo>
                  <a:pt x="74" y="107"/>
                </a:lnTo>
                <a:lnTo>
                  <a:pt x="85" y="110"/>
                </a:lnTo>
                <a:lnTo>
                  <a:pt x="98" y="111"/>
                </a:lnTo>
                <a:lnTo>
                  <a:pt x="110" y="110"/>
                </a:lnTo>
                <a:lnTo>
                  <a:pt x="121" y="107"/>
                </a:lnTo>
                <a:lnTo>
                  <a:pt x="129" y="102"/>
                </a:lnTo>
                <a:lnTo>
                  <a:pt x="138" y="98"/>
                </a:lnTo>
                <a:lnTo>
                  <a:pt x="140" y="93"/>
                </a:lnTo>
                <a:lnTo>
                  <a:pt x="141" y="90"/>
                </a:lnTo>
                <a:lnTo>
                  <a:pt x="144" y="89"/>
                </a:lnTo>
                <a:lnTo>
                  <a:pt x="148" y="81"/>
                </a:lnTo>
                <a:lnTo>
                  <a:pt x="151" y="71"/>
                </a:lnTo>
                <a:lnTo>
                  <a:pt x="151" y="65"/>
                </a:lnTo>
                <a:lnTo>
                  <a:pt x="152" y="60"/>
                </a:lnTo>
                <a:lnTo>
                  <a:pt x="151" y="50"/>
                </a:lnTo>
                <a:lnTo>
                  <a:pt x="150" y="41"/>
                </a:lnTo>
                <a:lnTo>
                  <a:pt x="146" y="32"/>
                </a:lnTo>
                <a:lnTo>
                  <a:pt x="144" y="26"/>
                </a:lnTo>
                <a:lnTo>
                  <a:pt x="136" y="16"/>
                </a:lnTo>
                <a:lnTo>
                  <a:pt x="129" y="9"/>
                </a:lnTo>
                <a:lnTo>
                  <a:pt x="129" y="0"/>
                </a:lnTo>
                <a:lnTo>
                  <a:pt x="180" y="0"/>
                </a:lnTo>
                <a:lnTo>
                  <a:pt x="186" y="14"/>
                </a:lnTo>
                <a:lnTo>
                  <a:pt x="190" y="29"/>
                </a:lnTo>
                <a:lnTo>
                  <a:pt x="193" y="45"/>
                </a:lnTo>
                <a:lnTo>
                  <a:pt x="194" y="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5" name="Freeform 185"/>
          <p:cNvSpPr>
            <a:spLocks noEditPoints="1"/>
          </p:cNvSpPr>
          <p:nvPr/>
        </p:nvSpPr>
        <p:spPr bwMode="auto">
          <a:xfrm>
            <a:off x="5830888" y="4772025"/>
            <a:ext cx="103187" cy="106363"/>
          </a:xfrm>
          <a:custGeom>
            <a:avLst/>
            <a:gdLst/>
            <a:ahLst/>
            <a:cxnLst>
              <a:cxn ang="0">
                <a:pos x="117" y="2"/>
              </a:cxn>
              <a:cxn ang="0">
                <a:pos x="138" y="6"/>
              </a:cxn>
              <a:cxn ang="0">
                <a:pos x="160" y="20"/>
              </a:cxn>
              <a:cxn ang="0">
                <a:pos x="180" y="40"/>
              </a:cxn>
              <a:cxn ang="0">
                <a:pos x="193" y="78"/>
              </a:cxn>
              <a:cxn ang="0">
                <a:pos x="194" y="106"/>
              </a:cxn>
              <a:cxn ang="0">
                <a:pos x="193" y="117"/>
              </a:cxn>
              <a:cxn ang="0">
                <a:pos x="190" y="132"/>
              </a:cxn>
              <a:cxn ang="0">
                <a:pos x="183" y="152"/>
              </a:cxn>
              <a:cxn ang="0">
                <a:pos x="180" y="160"/>
              </a:cxn>
              <a:cxn ang="0">
                <a:pos x="169" y="176"/>
              </a:cxn>
              <a:cxn ang="0">
                <a:pos x="153" y="186"/>
              </a:cxn>
              <a:cxn ang="0">
                <a:pos x="145" y="190"/>
              </a:cxn>
              <a:cxn ang="0">
                <a:pos x="127" y="197"/>
              </a:cxn>
              <a:cxn ang="0">
                <a:pos x="111" y="200"/>
              </a:cxn>
              <a:cxn ang="0">
                <a:pos x="97" y="202"/>
              </a:cxn>
              <a:cxn ang="0">
                <a:pos x="56" y="195"/>
              </a:cxn>
              <a:cxn ang="0">
                <a:pos x="25" y="176"/>
              </a:cxn>
              <a:cxn ang="0">
                <a:pos x="13" y="160"/>
              </a:cxn>
              <a:cxn ang="0">
                <a:pos x="6" y="143"/>
              </a:cxn>
              <a:cxn ang="0">
                <a:pos x="1" y="123"/>
              </a:cxn>
              <a:cxn ang="0">
                <a:pos x="1" y="78"/>
              </a:cxn>
              <a:cxn ang="0">
                <a:pos x="14" y="40"/>
              </a:cxn>
              <a:cxn ang="0">
                <a:pos x="39" y="15"/>
              </a:cxn>
              <a:cxn ang="0">
                <a:pos x="74" y="2"/>
              </a:cxn>
              <a:cxn ang="0">
                <a:pos x="142" y="72"/>
              </a:cxn>
              <a:cxn ang="0">
                <a:pos x="112" y="62"/>
              </a:cxn>
              <a:cxn ang="0">
                <a:pos x="82" y="62"/>
              </a:cxn>
              <a:cxn ang="0">
                <a:pos x="52" y="72"/>
              </a:cxn>
              <a:cxn ang="0">
                <a:pos x="43" y="86"/>
              </a:cxn>
              <a:cxn ang="0">
                <a:pos x="40" y="108"/>
              </a:cxn>
              <a:cxn ang="0">
                <a:pos x="46" y="122"/>
              </a:cxn>
              <a:cxn ang="0">
                <a:pos x="58" y="134"/>
              </a:cxn>
              <a:cxn ang="0">
                <a:pos x="81" y="140"/>
              </a:cxn>
              <a:cxn ang="0">
                <a:pos x="98" y="141"/>
              </a:cxn>
              <a:cxn ang="0">
                <a:pos x="104" y="140"/>
              </a:cxn>
              <a:cxn ang="0">
                <a:pos x="123" y="138"/>
              </a:cxn>
              <a:cxn ang="0">
                <a:pos x="136" y="131"/>
              </a:cxn>
              <a:cxn ang="0">
                <a:pos x="147" y="123"/>
              </a:cxn>
              <a:cxn ang="0">
                <a:pos x="147" y="119"/>
              </a:cxn>
              <a:cxn ang="0">
                <a:pos x="151" y="117"/>
              </a:cxn>
              <a:cxn ang="0">
                <a:pos x="151" y="110"/>
              </a:cxn>
              <a:cxn ang="0">
                <a:pos x="152" y="108"/>
              </a:cxn>
              <a:cxn ang="0">
                <a:pos x="152" y="101"/>
              </a:cxn>
              <a:cxn ang="0">
                <a:pos x="153" y="100"/>
              </a:cxn>
              <a:cxn ang="0">
                <a:pos x="147" y="78"/>
              </a:cxn>
            </a:cxnLst>
            <a:rect l="0" t="0" r="r" b="b"/>
            <a:pathLst>
              <a:path w="195" h="202">
                <a:moveTo>
                  <a:pt x="97" y="0"/>
                </a:moveTo>
                <a:lnTo>
                  <a:pt x="117" y="2"/>
                </a:lnTo>
                <a:lnTo>
                  <a:pt x="127" y="3"/>
                </a:lnTo>
                <a:lnTo>
                  <a:pt x="138" y="6"/>
                </a:lnTo>
                <a:lnTo>
                  <a:pt x="153" y="15"/>
                </a:lnTo>
                <a:lnTo>
                  <a:pt x="160" y="20"/>
                </a:lnTo>
                <a:lnTo>
                  <a:pt x="169" y="27"/>
                </a:lnTo>
                <a:lnTo>
                  <a:pt x="180" y="40"/>
                </a:lnTo>
                <a:lnTo>
                  <a:pt x="188" y="58"/>
                </a:lnTo>
                <a:lnTo>
                  <a:pt x="193" y="78"/>
                </a:lnTo>
                <a:lnTo>
                  <a:pt x="195" y="101"/>
                </a:lnTo>
                <a:lnTo>
                  <a:pt x="194" y="106"/>
                </a:lnTo>
                <a:lnTo>
                  <a:pt x="194" y="112"/>
                </a:lnTo>
                <a:lnTo>
                  <a:pt x="193" y="117"/>
                </a:lnTo>
                <a:lnTo>
                  <a:pt x="193" y="123"/>
                </a:lnTo>
                <a:lnTo>
                  <a:pt x="190" y="132"/>
                </a:lnTo>
                <a:lnTo>
                  <a:pt x="188" y="143"/>
                </a:lnTo>
                <a:lnTo>
                  <a:pt x="183" y="152"/>
                </a:lnTo>
                <a:lnTo>
                  <a:pt x="181" y="155"/>
                </a:lnTo>
                <a:lnTo>
                  <a:pt x="180" y="160"/>
                </a:lnTo>
                <a:lnTo>
                  <a:pt x="174" y="167"/>
                </a:lnTo>
                <a:lnTo>
                  <a:pt x="169" y="176"/>
                </a:lnTo>
                <a:lnTo>
                  <a:pt x="160" y="180"/>
                </a:lnTo>
                <a:lnTo>
                  <a:pt x="153" y="186"/>
                </a:lnTo>
                <a:lnTo>
                  <a:pt x="148" y="188"/>
                </a:lnTo>
                <a:lnTo>
                  <a:pt x="145" y="190"/>
                </a:lnTo>
                <a:lnTo>
                  <a:pt x="138" y="195"/>
                </a:lnTo>
                <a:lnTo>
                  <a:pt x="127" y="197"/>
                </a:lnTo>
                <a:lnTo>
                  <a:pt x="117" y="200"/>
                </a:lnTo>
                <a:lnTo>
                  <a:pt x="111" y="200"/>
                </a:lnTo>
                <a:lnTo>
                  <a:pt x="106" y="201"/>
                </a:lnTo>
                <a:lnTo>
                  <a:pt x="97" y="202"/>
                </a:lnTo>
                <a:lnTo>
                  <a:pt x="74" y="200"/>
                </a:lnTo>
                <a:lnTo>
                  <a:pt x="56" y="195"/>
                </a:lnTo>
                <a:lnTo>
                  <a:pt x="38" y="186"/>
                </a:lnTo>
                <a:lnTo>
                  <a:pt x="25" y="176"/>
                </a:lnTo>
                <a:lnTo>
                  <a:pt x="18" y="167"/>
                </a:lnTo>
                <a:lnTo>
                  <a:pt x="13" y="160"/>
                </a:lnTo>
                <a:lnTo>
                  <a:pt x="8" y="152"/>
                </a:lnTo>
                <a:lnTo>
                  <a:pt x="6" y="143"/>
                </a:lnTo>
                <a:lnTo>
                  <a:pt x="2" y="132"/>
                </a:lnTo>
                <a:lnTo>
                  <a:pt x="1" y="123"/>
                </a:lnTo>
                <a:lnTo>
                  <a:pt x="0" y="101"/>
                </a:lnTo>
                <a:lnTo>
                  <a:pt x="1" y="78"/>
                </a:lnTo>
                <a:lnTo>
                  <a:pt x="6" y="58"/>
                </a:lnTo>
                <a:lnTo>
                  <a:pt x="14" y="40"/>
                </a:lnTo>
                <a:lnTo>
                  <a:pt x="26" y="27"/>
                </a:lnTo>
                <a:lnTo>
                  <a:pt x="39" y="15"/>
                </a:lnTo>
                <a:lnTo>
                  <a:pt x="56" y="6"/>
                </a:lnTo>
                <a:lnTo>
                  <a:pt x="74" y="2"/>
                </a:lnTo>
                <a:lnTo>
                  <a:pt x="97" y="0"/>
                </a:lnTo>
                <a:close/>
                <a:moveTo>
                  <a:pt x="142" y="72"/>
                </a:moveTo>
                <a:lnTo>
                  <a:pt x="126" y="64"/>
                </a:lnTo>
                <a:lnTo>
                  <a:pt x="112" y="62"/>
                </a:lnTo>
                <a:lnTo>
                  <a:pt x="98" y="62"/>
                </a:lnTo>
                <a:lnTo>
                  <a:pt x="82" y="62"/>
                </a:lnTo>
                <a:lnTo>
                  <a:pt x="70" y="64"/>
                </a:lnTo>
                <a:lnTo>
                  <a:pt x="52" y="72"/>
                </a:lnTo>
                <a:lnTo>
                  <a:pt x="46" y="77"/>
                </a:lnTo>
                <a:lnTo>
                  <a:pt x="43" y="86"/>
                </a:lnTo>
                <a:lnTo>
                  <a:pt x="40" y="101"/>
                </a:lnTo>
                <a:lnTo>
                  <a:pt x="40" y="108"/>
                </a:lnTo>
                <a:lnTo>
                  <a:pt x="43" y="116"/>
                </a:lnTo>
                <a:lnTo>
                  <a:pt x="46" y="122"/>
                </a:lnTo>
                <a:lnTo>
                  <a:pt x="52" y="129"/>
                </a:lnTo>
                <a:lnTo>
                  <a:pt x="58" y="134"/>
                </a:lnTo>
                <a:lnTo>
                  <a:pt x="69" y="137"/>
                </a:lnTo>
                <a:lnTo>
                  <a:pt x="81" y="140"/>
                </a:lnTo>
                <a:lnTo>
                  <a:pt x="88" y="140"/>
                </a:lnTo>
                <a:lnTo>
                  <a:pt x="98" y="141"/>
                </a:lnTo>
                <a:lnTo>
                  <a:pt x="100" y="140"/>
                </a:lnTo>
                <a:lnTo>
                  <a:pt x="104" y="140"/>
                </a:lnTo>
                <a:lnTo>
                  <a:pt x="111" y="140"/>
                </a:lnTo>
                <a:lnTo>
                  <a:pt x="123" y="138"/>
                </a:lnTo>
                <a:lnTo>
                  <a:pt x="133" y="134"/>
                </a:lnTo>
                <a:lnTo>
                  <a:pt x="136" y="131"/>
                </a:lnTo>
                <a:lnTo>
                  <a:pt x="141" y="130"/>
                </a:lnTo>
                <a:lnTo>
                  <a:pt x="147" y="123"/>
                </a:lnTo>
                <a:lnTo>
                  <a:pt x="147" y="120"/>
                </a:lnTo>
                <a:lnTo>
                  <a:pt x="147" y="119"/>
                </a:lnTo>
                <a:lnTo>
                  <a:pt x="148" y="119"/>
                </a:lnTo>
                <a:lnTo>
                  <a:pt x="151" y="117"/>
                </a:lnTo>
                <a:lnTo>
                  <a:pt x="151" y="112"/>
                </a:lnTo>
                <a:lnTo>
                  <a:pt x="151" y="110"/>
                </a:lnTo>
                <a:lnTo>
                  <a:pt x="151" y="108"/>
                </a:lnTo>
                <a:lnTo>
                  <a:pt x="152" y="108"/>
                </a:lnTo>
                <a:lnTo>
                  <a:pt x="152" y="104"/>
                </a:lnTo>
                <a:lnTo>
                  <a:pt x="152" y="101"/>
                </a:lnTo>
                <a:lnTo>
                  <a:pt x="152" y="100"/>
                </a:lnTo>
                <a:lnTo>
                  <a:pt x="153" y="100"/>
                </a:lnTo>
                <a:lnTo>
                  <a:pt x="151" y="86"/>
                </a:lnTo>
                <a:lnTo>
                  <a:pt x="147" y="78"/>
                </a:lnTo>
                <a:lnTo>
                  <a:pt x="142" y="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6" name="Freeform 186"/>
          <p:cNvSpPr>
            <a:spLocks/>
          </p:cNvSpPr>
          <p:nvPr/>
        </p:nvSpPr>
        <p:spPr bwMode="auto">
          <a:xfrm>
            <a:off x="5834063" y="4651375"/>
            <a:ext cx="96837" cy="111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5" y="71"/>
              </a:cxn>
              <a:cxn ang="0">
                <a:pos x="185" y="138"/>
              </a:cxn>
              <a:cxn ang="0">
                <a:pos x="0" y="209"/>
              </a:cxn>
              <a:cxn ang="0">
                <a:pos x="0" y="147"/>
              </a:cxn>
              <a:cxn ang="0">
                <a:pos x="128" y="104"/>
              </a:cxn>
              <a:cxn ang="0">
                <a:pos x="0" y="61"/>
              </a:cxn>
              <a:cxn ang="0">
                <a:pos x="0" y="0"/>
              </a:cxn>
            </a:cxnLst>
            <a:rect l="0" t="0" r="r" b="b"/>
            <a:pathLst>
              <a:path w="185" h="209">
                <a:moveTo>
                  <a:pt x="0" y="0"/>
                </a:moveTo>
                <a:lnTo>
                  <a:pt x="185" y="71"/>
                </a:lnTo>
                <a:lnTo>
                  <a:pt x="185" y="138"/>
                </a:lnTo>
                <a:lnTo>
                  <a:pt x="0" y="209"/>
                </a:lnTo>
                <a:lnTo>
                  <a:pt x="0" y="147"/>
                </a:lnTo>
                <a:lnTo>
                  <a:pt x="128" y="104"/>
                </a:lnTo>
                <a:lnTo>
                  <a:pt x="0" y="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7" name="Freeform 187"/>
          <p:cNvSpPr>
            <a:spLocks noEditPoints="1"/>
          </p:cNvSpPr>
          <p:nvPr/>
        </p:nvSpPr>
        <p:spPr bwMode="auto">
          <a:xfrm>
            <a:off x="5830888" y="4538663"/>
            <a:ext cx="103187" cy="103188"/>
          </a:xfrm>
          <a:custGeom>
            <a:avLst/>
            <a:gdLst/>
            <a:ahLst/>
            <a:cxnLst>
              <a:cxn ang="0">
                <a:pos x="108" y="134"/>
              </a:cxn>
              <a:cxn ang="0">
                <a:pos x="127" y="128"/>
              </a:cxn>
              <a:cxn ang="0">
                <a:pos x="141" y="117"/>
              </a:cxn>
              <a:cxn ang="0">
                <a:pos x="146" y="105"/>
              </a:cxn>
              <a:cxn ang="0">
                <a:pos x="150" y="98"/>
              </a:cxn>
              <a:cxn ang="0">
                <a:pos x="152" y="79"/>
              </a:cxn>
              <a:cxn ang="0">
                <a:pos x="153" y="73"/>
              </a:cxn>
              <a:cxn ang="0">
                <a:pos x="146" y="37"/>
              </a:cxn>
              <a:cxn ang="0">
                <a:pos x="132" y="9"/>
              </a:cxn>
              <a:cxn ang="0">
                <a:pos x="178" y="2"/>
              </a:cxn>
              <a:cxn ang="0">
                <a:pos x="190" y="40"/>
              </a:cxn>
              <a:cxn ang="0">
                <a:pos x="194" y="80"/>
              </a:cxn>
              <a:cxn ang="0">
                <a:pos x="192" y="94"/>
              </a:cxn>
              <a:cxn ang="0">
                <a:pos x="192" y="105"/>
              </a:cxn>
              <a:cxn ang="0">
                <a:pos x="187" y="128"/>
              </a:cxn>
              <a:cxn ang="0">
                <a:pos x="178" y="147"/>
              </a:cxn>
              <a:cxn ang="0">
                <a:pos x="169" y="164"/>
              </a:cxn>
              <a:cxn ang="0">
                <a:pos x="154" y="176"/>
              </a:cxn>
              <a:cxn ang="0">
                <a:pos x="139" y="186"/>
              </a:cxn>
              <a:cxn ang="0">
                <a:pos x="118" y="192"/>
              </a:cxn>
              <a:cxn ang="0">
                <a:pos x="108" y="193"/>
              </a:cxn>
              <a:cxn ang="0">
                <a:pos x="75" y="192"/>
              </a:cxn>
              <a:cxn ang="0">
                <a:pos x="39" y="177"/>
              </a:cxn>
              <a:cxn ang="0">
                <a:pos x="19" y="158"/>
              </a:cxn>
              <a:cxn ang="0">
                <a:pos x="6" y="133"/>
              </a:cxn>
              <a:cxn ang="0">
                <a:pos x="1" y="112"/>
              </a:cxn>
              <a:cxn ang="0">
                <a:pos x="1" y="67"/>
              </a:cxn>
              <a:cxn ang="0">
                <a:pos x="12" y="33"/>
              </a:cxn>
              <a:cxn ang="0">
                <a:pos x="33" y="10"/>
              </a:cxn>
              <a:cxn ang="0">
                <a:pos x="67" y="1"/>
              </a:cxn>
              <a:cxn ang="0">
                <a:pos x="108" y="0"/>
              </a:cxn>
              <a:cxn ang="0">
                <a:pos x="63" y="57"/>
              </a:cxn>
              <a:cxn ang="0">
                <a:pos x="45" y="67"/>
              </a:cxn>
              <a:cxn ang="0">
                <a:pos x="38" y="78"/>
              </a:cxn>
              <a:cxn ang="0">
                <a:pos x="36" y="94"/>
              </a:cxn>
              <a:cxn ang="0">
                <a:pos x="38" y="109"/>
              </a:cxn>
              <a:cxn ang="0">
                <a:pos x="45" y="122"/>
              </a:cxn>
              <a:cxn ang="0">
                <a:pos x="56" y="129"/>
              </a:cxn>
              <a:cxn ang="0">
                <a:pos x="73" y="134"/>
              </a:cxn>
            </a:cxnLst>
            <a:rect l="0" t="0" r="r" b="b"/>
            <a:pathLst>
              <a:path w="194" h="194">
                <a:moveTo>
                  <a:pt x="108" y="0"/>
                </a:moveTo>
                <a:lnTo>
                  <a:pt x="108" y="134"/>
                </a:lnTo>
                <a:lnTo>
                  <a:pt x="117" y="132"/>
                </a:lnTo>
                <a:lnTo>
                  <a:pt x="127" y="128"/>
                </a:lnTo>
                <a:lnTo>
                  <a:pt x="134" y="123"/>
                </a:lnTo>
                <a:lnTo>
                  <a:pt x="141" y="117"/>
                </a:lnTo>
                <a:lnTo>
                  <a:pt x="146" y="109"/>
                </a:lnTo>
                <a:lnTo>
                  <a:pt x="146" y="105"/>
                </a:lnTo>
                <a:lnTo>
                  <a:pt x="147" y="103"/>
                </a:lnTo>
                <a:lnTo>
                  <a:pt x="150" y="98"/>
                </a:lnTo>
                <a:lnTo>
                  <a:pt x="152" y="86"/>
                </a:lnTo>
                <a:lnTo>
                  <a:pt x="152" y="79"/>
                </a:lnTo>
                <a:lnTo>
                  <a:pt x="152" y="75"/>
                </a:lnTo>
                <a:lnTo>
                  <a:pt x="153" y="73"/>
                </a:lnTo>
                <a:lnTo>
                  <a:pt x="151" y="54"/>
                </a:lnTo>
                <a:lnTo>
                  <a:pt x="146" y="37"/>
                </a:lnTo>
                <a:lnTo>
                  <a:pt x="139" y="20"/>
                </a:lnTo>
                <a:lnTo>
                  <a:pt x="132" y="9"/>
                </a:lnTo>
                <a:lnTo>
                  <a:pt x="132" y="2"/>
                </a:lnTo>
                <a:lnTo>
                  <a:pt x="178" y="2"/>
                </a:lnTo>
                <a:lnTo>
                  <a:pt x="184" y="21"/>
                </a:lnTo>
                <a:lnTo>
                  <a:pt x="190" y="40"/>
                </a:lnTo>
                <a:lnTo>
                  <a:pt x="193" y="58"/>
                </a:lnTo>
                <a:lnTo>
                  <a:pt x="194" y="80"/>
                </a:lnTo>
                <a:lnTo>
                  <a:pt x="193" y="92"/>
                </a:lnTo>
                <a:lnTo>
                  <a:pt x="192" y="94"/>
                </a:lnTo>
                <a:lnTo>
                  <a:pt x="192" y="98"/>
                </a:lnTo>
                <a:lnTo>
                  <a:pt x="192" y="105"/>
                </a:lnTo>
                <a:lnTo>
                  <a:pt x="189" y="116"/>
                </a:lnTo>
                <a:lnTo>
                  <a:pt x="187" y="128"/>
                </a:lnTo>
                <a:lnTo>
                  <a:pt x="182" y="138"/>
                </a:lnTo>
                <a:lnTo>
                  <a:pt x="178" y="147"/>
                </a:lnTo>
                <a:lnTo>
                  <a:pt x="174" y="156"/>
                </a:lnTo>
                <a:lnTo>
                  <a:pt x="169" y="164"/>
                </a:lnTo>
                <a:lnTo>
                  <a:pt x="162" y="170"/>
                </a:lnTo>
                <a:lnTo>
                  <a:pt x="154" y="176"/>
                </a:lnTo>
                <a:lnTo>
                  <a:pt x="146" y="181"/>
                </a:lnTo>
                <a:lnTo>
                  <a:pt x="139" y="186"/>
                </a:lnTo>
                <a:lnTo>
                  <a:pt x="128" y="188"/>
                </a:lnTo>
                <a:lnTo>
                  <a:pt x="118" y="192"/>
                </a:lnTo>
                <a:lnTo>
                  <a:pt x="112" y="192"/>
                </a:lnTo>
                <a:lnTo>
                  <a:pt x="108" y="193"/>
                </a:lnTo>
                <a:lnTo>
                  <a:pt x="98" y="194"/>
                </a:lnTo>
                <a:lnTo>
                  <a:pt x="75" y="192"/>
                </a:lnTo>
                <a:lnTo>
                  <a:pt x="57" y="187"/>
                </a:lnTo>
                <a:lnTo>
                  <a:pt x="39" y="177"/>
                </a:lnTo>
                <a:lnTo>
                  <a:pt x="26" y="166"/>
                </a:lnTo>
                <a:lnTo>
                  <a:pt x="19" y="158"/>
                </a:lnTo>
                <a:lnTo>
                  <a:pt x="14" y="151"/>
                </a:lnTo>
                <a:lnTo>
                  <a:pt x="6" y="133"/>
                </a:lnTo>
                <a:lnTo>
                  <a:pt x="2" y="122"/>
                </a:lnTo>
                <a:lnTo>
                  <a:pt x="1" y="112"/>
                </a:lnTo>
                <a:lnTo>
                  <a:pt x="0" y="90"/>
                </a:lnTo>
                <a:lnTo>
                  <a:pt x="1" y="67"/>
                </a:lnTo>
                <a:lnTo>
                  <a:pt x="4" y="49"/>
                </a:lnTo>
                <a:lnTo>
                  <a:pt x="12" y="33"/>
                </a:lnTo>
                <a:lnTo>
                  <a:pt x="22" y="21"/>
                </a:lnTo>
                <a:lnTo>
                  <a:pt x="33" y="10"/>
                </a:lnTo>
                <a:lnTo>
                  <a:pt x="49" y="4"/>
                </a:lnTo>
                <a:lnTo>
                  <a:pt x="67" y="1"/>
                </a:lnTo>
                <a:lnTo>
                  <a:pt x="87" y="0"/>
                </a:lnTo>
                <a:lnTo>
                  <a:pt x="108" y="0"/>
                </a:lnTo>
                <a:close/>
                <a:moveTo>
                  <a:pt x="73" y="57"/>
                </a:moveTo>
                <a:lnTo>
                  <a:pt x="63" y="57"/>
                </a:lnTo>
                <a:lnTo>
                  <a:pt x="56" y="60"/>
                </a:lnTo>
                <a:lnTo>
                  <a:pt x="45" y="67"/>
                </a:lnTo>
                <a:lnTo>
                  <a:pt x="40" y="70"/>
                </a:lnTo>
                <a:lnTo>
                  <a:pt x="38" y="78"/>
                </a:lnTo>
                <a:lnTo>
                  <a:pt x="36" y="85"/>
                </a:lnTo>
                <a:lnTo>
                  <a:pt x="36" y="94"/>
                </a:lnTo>
                <a:lnTo>
                  <a:pt x="36" y="102"/>
                </a:lnTo>
                <a:lnTo>
                  <a:pt x="38" y="109"/>
                </a:lnTo>
                <a:lnTo>
                  <a:pt x="40" y="115"/>
                </a:lnTo>
                <a:lnTo>
                  <a:pt x="45" y="122"/>
                </a:lnTo>
                <a:lnTo>
                  <a:pt x="49" y="126"/>
                </a:lnTo>
                <a:lnTo>
                  <a:pt x="56" y="129"/>
                </a:lnTo>
                <a:lnTo>
                  <a:pt x="63" y="132"/>
                </a:lnTo>
                <a:lnTo>
                  <a:pt x="73" y="134"/>
                </a:lnTo>
                <a:lnTo>
                  <a:pt x="73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8" name="Freeform 188"/>
          <p:cNvSpPr>
            <a:spLocks/>
          </p:cNvSpPr>
          <p:nvPr/>
        </p:nvSpPr>
        <p:spPr bwMode="auto">
          <a:xfrm>
            <a:off x="5834063" y="4445000"/>
            <a:ext cx="96837" cy="71438"/>
          </a:xfrm>
          <a:custGeom>
            <a:avLst/>
            <a:gdLst/>
            <a:ahLst/>
            <a:cxnLst>
              <a:cxn ang="0">
                <a:pos x="57" y="0"/>
              </a:cxn>
              <a:cxn ang="0">
                <a:pos x="57" y="6"/>
              </a:cxn>
              <a:cxn ang="0">
                <a:pos x="56" y="10"/>
              </a:cxn>
              <a:cxn ang="0">
                <a:pos x="56" y="18"/>
              </a:cxn>
              <a:cxn ang="0">
                <a:pos x="54" y="33"/>
              </a:cxn>
              <a:cxn ang="0">
                <a:pos x="54" y="43"/>
              </a:cxn>
              <a:cxn ang="0">
                <a:pos x="57" y="54"/>
              </a:cxn>
              <a:cxn ang="0">
                <a:pos x="62" y="75"/>
              </a:cxn>
              <a:cxn ang="0">
                <a:pos x="185" y="75"/>
              </a:cxn>
              <a:cxn ang="0">
                <a:pos x="185" y="135"/>
              </a:cxn>
              <a:cxn ang="0">
                <a:pos x="0" y="135"/>
              </a:cxn>
              <a:cxn ang="0">
                <a:pos x="0" y="75"/>
              </a:cxn>
              <a:cxn ang="0">
                <a:pos x="28" y="75"/>
              </a:cxn>
              <a:cxn ang="0">
                <a:pos x="14" y="57"/>
              </a:cxn>
              <a:cxn ang="0">
                <a:pos x="6" y="41"/>
              </a:cxn>
              <a:cxn ang="0">
                <a:pos x="2" y="27"/>
              </a:cxn>
              <a:cxn ang="0">
                <a:pos x="0" y="15"/>
              </a:cxn>
              <a:cxn ang="0">
                <a:pos x="0" y="7"/>
              </a:cxn>
              <a:cxn ang="0">
                <a:pos x="0" y="0"/>
              </a:cxn>
              <a:cxn ang="0">
                <a:pos x="57" y="0"/>
              </a:cxn>
            </a:cxnLst>
            <a:rect l="0" t="0" r="r" b="b"/>
            <a:pathLst>
              <a:path w="185" h="135">
                <a:moveTo>
                  <a:pt x="57" y="0"/>
                </a:moveTo>
                <a:lnTo>
                  <a:pt x="57" y="6"/>
                </a:lnTo>
                <a:lnTo>
                  <a:pt x="56" y="10"/>
                </a:lnTo>
                <a:lnTo>
                  <a:pt x="56" y="18"/>
                </a:lnTo>
                <a:lnTo>
                  <a:pt x="54" y="33"/>
                </a:lnTo>
                <a:lnTo>
                  <a:pt x="54" y="43"/>
                </a:lnTo>
                <a:lnTo>
                  <a:pt x="57" y="54"/>
                </a:lnTo>
                <a:lnTo>
                  <a:pt x="62" y="75"/>
                </a:lnTo>
                <a:lnTo>
                  <a:pt x="185" y="75"/>
                </a:lnTo>
                <a:lnTo>
                  <a:pt x="185" y="135"/>
                </a:lnTo>
                <a:lnTo>
                  <a:pt x="0" y="135"/>
                </a:lnTo>
                <a:lnTo>
                  <a:pt x="0" y="75"/>
                </a:lnTo>
                <a:lnTo>
                  <a:pt x="28" y="75"/>
                </a:lnTo>
                <a:lnTo>
                  <a:pt x="14" y="57"/>
                </a:lnTo>
                <a:lnTo>
                  <a:pt x="6" y="41"/>
                </a:lnTo>
                <a:lnTo>
                  <a:pt x="2" y="27"/>
                </a:lnTo>
                <a:lnTo>
                  <a:pt x="0" y="15"/>
                </a:lnTo>
                <a:lnTo>
                  <a:pt x="0" y="7"/>
                </a:lnTo>
                <a:lnTo>
                  <a:pt x="0" y="0"/>
                </a:lnTo>
                <a:lnTo>
                  <a:pt x="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9" name="Freeform 189"/>
          <p:cNvSpPr>
            <a:spLocks/>
          </p:cNvSpPr>
          <p:nvPr/>
        </p:nvSpPr>
        <p:spPr bwMode="auto">
          <a:xfrm>
            <a:off x="5834063" y="4329113"/>
            <a:ext cx="133350" cy="111125"/>
          </a:xfrm>
          <a:custGeom>
            <a:avLst/>
            <a:gdLst/>
            <a:ahLst/>
            <a:cxnLst>
              <a:cxn ang="0">
                <a:pos x="120" y="102"/>
              </a:cxn>
              <a:cxn ang="0">
                <a:pos x="0" y="60"/>
              </a:cxn>
              <a:cxn ang="0">
                <a:pos x="0" y="0"/>
              </a:cxn>
              <a:cxn ang="0">
                <a:pos x="252" y="102"/>
              </a:cxn>
              <a:cxn ang="0">
                <a:pos x="252" y="167"/>
              </a:cxn>
              <a:cxn ang="0">
                <a:pos x="184" y="137"/>
              </a:cxn>
              <a:cxn ang="0">
                <a:pos x="0" y="209"/>
              </a:cxn>
              <a:cxn ang="0">
                <a:pos x="0" y="146"/>
              </a:cxn>
              <a:cxn ang="0">
                <a:pos x="120" y="102"/>
              </a:cxn>
            </a:cxnLst>
            <a:rect l="0" t="0" r="r" b="b"/>
            <a:pathLst>
              <a:path w="252" h="209">
                <a:moveTo>
                  <a:pt x="120" y="102"/>
                </a:moveTo>
                <a:lnTo>
                  <a:pt x="0" y="60"/>
                </a:lnTo>
                <a:lnTo>
                  <a:pt x="0" y="0"/>
                </a:lnTo>
                <a:lnTo>
                  <a:pt x="252" y="102"/>
                </a:lnTo>
                <a:lnTo>
                  <a:pt x="252" y="167"/>
                </a:lnTo>
                <a:lnTo>
                  <a:pt x="184" y="137"/>
                </a:lnTo>
                <a:lnTo>
                  <a:pt x="0" y="209"/>
                </a:lnTo>
                <a:lnTo>
                  <a:pt x="0" y="146"/>
                </a:lnTo>
                <a:lnTo>
                  <a:pt x="120" y="10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0" name="Freeform 190"/>
          <p:cNvSpPr>
            <a:spLocks/>
          </p:cNvSpPr>
          <p:nvPr/>
        </p:nvSpPr>
        <p:spPr bwMode="auto">
          <a:xfrm>
            <a:off x="5815013" y="4148138"/>
            <a:ext cx="128587" cy="1143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48" y="75"/>
              </a:cxn>
              <a:cxn ang="0">
                <a:pos x="245" y="75"/>
              </a:cxn>
              <a:cxn ang="0">
                <a:pos x="245" y="139"/>
              </a:cxn>
              <a:cxn ang="0">
                <a:pos x="48" y="139"/>
              </a:cxn>
              <a:cxn ang="0">
                <a:pos x="48" y="215"/>
              </a:cxn>
              <a:cxn ang="0">
                <a:pos x="0" y="215"/>
              </a:cxn>
              <a:cxn ang="0">
                <a:pos x="0" y="0"/>
              </a:cxn>
              <a:cxn ang="0">
                <a:pos x="48" y="0"/>
              </a:cxn>
            </a:cxnLst>
            <a:rect l="0" t="0" r="r" b="b"/>
            <a:pathLst>
              <a:path w="245" h="215">
                <a:moveTo>
                  <a:pt x="48" y="0"/>
                </a:moveTo>
                <a:lnTo>
                  <a:pt x="48" y="75"/>
                </a:lnTo>
                <a:lnTo>
                  <a:pt x="245" y="75"/>
                </a:lnTo>
                <a:lnTo>
                  <a:pt x="245" y="139"/>
                </a:lnTo>
                <a:lnTo>
                  <a:pt x="48" y="139"/>
                </a:lnTo>
                <a:lnTo>
                  <a:pt x="48" y="215"/>
                </a:lnTo>
                <a:lnTo>
                  <a:pt x="0" y="215"/>
                </a:lnTo>
                <a:lnTo>
                  <a:pt x="0" y="0"/>
                </a:lnTo>
                <a:lnTo>
                  <a:pt x="4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1" name="Freeform 191"/>
          <p:cNvSpPr>
            <a:spLocks noEditPoints="1"/>
          </p:cNvSpPr>
          <p:nvPr/>
        </p:nvSpPr>
        <p:spPr bwMode="auto">
          <a:xfrm>
            <a:off x="5808663" y="4097338"/>
            <a:ext cx="134937" cy="33338"/>
          </a:xfrm>
          <a:custGeom>
            <a:avLst/>
            <a:gdLst/>
            <a:ahLst/>
            <a:cxnLst>
              <a:cxn ang="0">
                <a:pos x="255" y="1"/>
              </a:cxn>
              <a:cxn ang="0">
                <a:pos x="255" y="61"/>
              </a:cxn>
              <a:cxn ang="0">
                <a:pos x="70" y="61"/>
              </a:cxn>
              <a:cxn ang="0">
                <a:pos x="70" y="1"/>
              </a:cxn>
              <a:cxn ang="0">
                <a:pos x="255" y="1"/>
              </a:cxn>
              <a:cxn ang="0">
                <a:pos x="45" y="0"/>
              </a:cxn>
              <a:cxn ang="0">
                <a:pos x="45" y="62"/>
              </a:cxn>
              <a:cxn ang="0">
                <a:pos x="0" y="62"/>
              </a:cxn>
              <a:cxn ang="0">
                <a:pos x="0" y="0"/>
              </a:cxn>
              <a:cxn ang="0">
                <a:pos x="45" y="0"/>
              </a:cxn>
            </a:cxnLst>
            <a:rect l="0" t="0" r="r" b="b"/>
            <a:pathLst>
              <a:path w="255" h="62">
                <a:moveTo>
                  <a:pt x="255" y="1"/>
                </a:moveTo>
                <a:lnTo>
                  <a:pt x="255" y="61"/>
                </a:lnTo>
                <a:lnTo>
                  <a:pt x="70" y="61"/>
                </a:lnTo>
                <a:lnTo>
                  <a:pt x="70" y="1"/>
                </a:lnTo>
                <a:lnTo>
                  <a:pt x="255" y="1"/>
                </a:lnTo>
                <a:close/>
                <a:moveTo>
                  <a:pt x="45" y="0"/>
                </a:moveTo>
                <a:lnTo>
                  <a:pt x="45" y="62"/>
                </a:lnTo>
                <a:lnTo>
                  <a:pt x="0" y="62"/>
                </a:lnTo>
                <a:lnTo>
                  <a:pt x="0" y="0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2" name="Freeform 192"/>
          <p:cNvSpPr>
            <a:spLocks/>
          </p:cNvSpPr>
          <p:nvPr/>
        </p:nvSpPr>
        <p:spPr bwMode="auto">
          <a:xfrm>
            <a:off x="5843588" y="3910013"/>
            <a:ext cx="100012" cy="158750"/>
          </a:xfrm>
          <a:custGeom>
            <a:avLst/>
            <a:gdLst/>
            <a:ahLst/>
            <a:cxnLst>
              <a:cxn ang="0">
                <a:pos x="58" y="121"/>
              </a:cxn>
              <a:cxn ang="0">
                <a:pos x="189" y="121"/>
              </a:cxn>
              <a:cxn ang="0">
                <a:pos x="189" y="180"/>
              </a:cxn>
              <a:cxn ang="0">
                <a:pos x="97" y="180"/>
              </a:cxn>
              <a:cxn ang="0">
                <a:pos x="74" y="181"/>
              </a:cxn>
              <a:cxn ang="0">
                <a:pos x="64" y="181"/>
              </a:cxn>
              <a:cxn ang="0">
                <a:pos x="58" y="184"/>
              </a:cxn>
              <a:cxn ang="0">
                <a:pos x="50" y="193"/>
              </a:cxn>
              <a:cxn ang="0">
                <a:pos x="48" y="199"/>
              </a:cxn>
              <a:cxn ang="0">
                <a:pos x="48" y="210"/>
              </a:cxn>
              <a:cxn ang="0">
                <a:pos x="51" y="226"/>
              </a:cxn>
              <a:cxn ang="0">
                <a:pos x="58" y="242"/>
              </a:cxn>
              <a:cxn ang="0">
                <a:pos x="189" y="242"/>
              </a:cxn>
              <a:cxn ang="0">
                <a:pos x="189" y="301"/>
              </a:cxn>
              <a:cxn ang="0">
                <a:pos x="4" y="301"/>
              </a:cxn>
              <a:cxn ang="0">
                <a:pos x="4" y="242"/>
              </a:cxn>
              <a:cxn ang="0">
                <a:pos x="25" y="242"/>
              </a:cxn>
              <a:cxn ang="0">
                <a:pos x="14" y="226"/>
              </a:cxn>
              <a:cxn ang="0">
                <a:pos x="7" y="212"/>
              </a:cxn>
              <a:cxn ang="0">
                <a:pos x="1" y="198"/>
              </a:cxn>
              <a:cxn ang="0">
                <a:pos x="0" y="182"/>
              </a:cxn>
              <a:cxn ang="0">
                <a:pos x="1" y="164"/>
              </a:cxn>
              <a:cxn ang="0">
                <a:pos x="3" y="156"/>
              </a:cxn>
              <a:cxn ang="0">
                <a:pos x="8" y="150"/>
              </a:cxn>
              <a:cxn ang="0">
                <a:pos x="18" y="136"/>
              </a:cxn>
              <a:cxn ang="0">
                <a:pos x="32" y="128"/>
              </a:cxn>
              <a:cxn ang="0">
                <a:pos x="18" y="110"/>
              </a:cxn>
              <a:cxn ang="0">
                <a:pos x="8" y="93"/>
              </a:cxn>
              <a:cxn ang="0">
                <a:pos x="1" y="76"/>
              </a:cxn>
              <a:cxn ang="0">
                <a:pos x="0" y="61"/>
              </a:cxn>
              <a:cxn ang="0">
                <a:pos x="0" y="45"/>
              </a:cxn>
              <a:cxn ang="0">
                <a:pos x="3" y="33"/>
              </a:cxn>
              <a:cxn ang="0">
                <a:pos x="9" y="22"/>
              </a:cxn>
              <a:cxn ang="0">
                <a:pos x="18" y="15"/>
              </a:cxn>
              <a:cxn ang="0">
                <a:pos x="26" y="7"/>
              </a:cxn>
              <a:cxn ang="0">
                <a:pos x="39" y="3"/>
              </a:cxn>
              <a:cxn ang="0">
                <a:pos x="52" y="0"/>
              </a:cxn>
              <a:cxn ang="0">
                <a:pos x="69" y="0"/>
              </a:cxn>
              <a:cxn ang="0">
                <a:pos x="189" y="0"/>
              </a:cxn>
              <a:cxn ang="0">
                <a:pos x="189" y="58"/>
              </a:cxn>
              <a:cxn ang="0">
                <a:pos x="97" y="58"/>
              </a:cxn>
              <a:cxn ang="0">
                <a:pos x="74" y="60"/>
              </a:cxn>
              <a:cxn ang="0">
                <a:pos x="64" y="60"/>
              </a:cxn>
              <a:cxn ang="0">
                <a:pos x="58" y="63"/>
              </a:cxn>
              <a:cxn ang="0">
                <a:pos x="50" y="72"/>
              </a:cxn>
              <a:cxn ang="0">
                <a:pos x="48" y="78"/>
              </a:cxn>
              <a:cxn ang="0">
                <a:pos x="48" y="88"/>
              </a:cxn>
              <a:cxn ang="0">
                <a:pos x="48" y="96"/>
              </a:cxn>
              <a:cxn ang="0">
                <a:pos x="50" y="103"/>
              </a:cxn>
              <a:cxn ang="0">
                <a:pos x="52" y="110"/>
              </a:cxn>
              <a:cxn ang="0">
                <a:pos x="58" y="121"/>
              </a:cxn>
            </a:cxnLst>
            <a:rect l="0" t="0" r="r" b="b"/>
            <a:pathLst>
              <a:path w="189" h="301">
                <a:moveTo>
                  <a:pt x="58" y="121"/>
                </a:moveTo>
                <a:lnTo>
                  <a:pt x="189" y="121"/>
                </a:lnTo>
                <a:lnTo>
                  <a:pt x="189" y="180"/>
                </a:lnTo>
                <a:lnTo>
                  <a:pt x="97" y="180"/>
                </a:lnTo>
                <a:lnTo>
                  <a:pt x="74" y="181"/>
                </a:lnTo>
                <a:lnTo>
                  <a:pt x="64" y="181"/>
                </a:lnTo>
                <a:lnTo>
                  <a:pt x="58" y="184"/>
                </a:lnTo>
                <a:lnTo>
                  <a:pt x="50" y="193"/>
                </a:lnTo>
                <a:lnTo>
                  <a:pt x="48" y="199"/>
                </a:lnTo>
                <a:lnTo>
                  <a:pt x="48" y="210"/>
                </a:lnTo>
                <a:lnTo>
                  <a:pt x="51" y="226"/>
                </a:lnTo>
                <a:lnTo>
                  <a:pt x="58" y="242"/>
                </a:lnTo>
                <a:lnTo>
                  <a:pt x="189" y="242"/>
                </a:lnTo>
                <a:lnTo>
                  <a:pt x="189" y="301"/>
                </a:lnTo>
                <a:lnTo>
                  <a:pt x="4" y="301"/>
                </a:lnTo>
                <a:lnTo>
                  <a:pt x="4" y="242"/>
                </a:lnTo>
                <a:lnTo>
                  <a:pt x="25" y="242"/>
                </a:lnTo>
                <a:lnTo>
                  <a:pt x="14" y="226"/>
                </a:lnTo>
                <a:lnTo>
                  <a:pt x="7" y="212"/>
                </a:lnTo>
                <a:lnTo>
                  <a:pt x="1" y="198"/>
                </a:lnTo>
                <a:lnTo>
                  <a:pt x="0" y="182"/>
                </a:lnTo>
                <a:lnTo>
                  <a:pt x="1" y="164"/>
                </a:lnTo>
                <a:lnTo>
                  <a:pt x="3" y="156"/>
                </a:lnTo>
                <a:lnTo>
                  <a:pt x="8" y="150"/>
                </a:lnTo>
                <a:lnTo>
                  <a:pt x="18" y="136"/>
                </a:lnTo>
                <a:lnTo>
                  <a:pt x="32" y="128"/>
                </a:lnTo>
                <a:lnTo>
                  <a:pt x="18" y="110"/>
                </a:lnTo>
                <a:lnTo>
                  <a:pt x="8" y="93"/>
                </a:lnTo>
                <a:lnTo>
                  <a:pt x="1" y="76"/>
                </a:lnTo>
                <a:lnTo>
                  <a:pt x="0" y="61"/>
                </a:lnTo>
                <a:lnTo>
                  <a:pt x="0" y="45"/>
                </a:lnTo>
                <a:lnTo>
                  <a:pt x="3" y="33"/>
                </a:lnTo>
                <a:lnTo>
                  <a:pt x="9" y="22"/>
                </a:lnTo>
                <a:lnTo>
                  <a:pt x="18" y="15"/>
                </a:lnTo>
                <a:lnTo>
                  <a:pt x="26" y="7"/>
                </a:lnTo>
                <a:lnTo>
                  <a:pt x="39" y="3"/>
                </a:lnTo>
                <a:lnTo>
                  <a:pt x="52" y="0"/>
                </a:lnTo>
                <a:lnTo>
                  <a:pt x="69" y="0"/>
                </a:lnTo>
                <a:lnTo>
                  <a:pt x="189" y="0"/>
                </a:lnTo>
                <a:lnTo>
                  <a:pt x="189" y="58"/>
                </a:lnTo>
                <a:lnTo>
                  <a:pt x="97" y="58"/>
                </a:lnTo>
                <a:lnTo>
                  <a:pt x="74" y="60"/>
                </a:lnTo>
                <a:lnTo>
                  <a:pt x="64" y="60"/>
                </a:lnTo>
                <a:lnTo>
                  <a:pt x="58" y="63"/>
                </a:lnTo>
                <a:lnTo>
                  <a:pt x="50" y="72"/>
                </a:lnTo>
                <a:lnTo>
                  <a:pt x="48" y="78"/>
                </a:lnTo>
                <a:lnTo>
                  <a:pt x="48" y="88"/>
                </a:lnTo>
                <a:lnTo>
                  <a:pt x="48" y="96"/>
                </a:lnTo>
                <a:lnTo>
                  <a:pt x="50" y="103"/>
                </a:lnTo>
                <a:lnTo>
                  <a:pt x="52" y="110"/>
                </a:lnTo>
                <a:lnTo>
                  <a:pt x="58" y="1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3" name="Freeform 193"/>
          <p:cNvSpPr>
            <a:spLocks noEditPoints="1"/>
          </p:cNvSpPr>
          <p:nvPr/>
        </p:nvSpPr>
        <p:spPr bwMode="auto">
          <a:xfrm>
            <a:off x="5843588" y="3784600"/>
            <a:ext cx="103187" cy="103188"/>
          </a:xfrm>
          <a:custGeom>
            <a:avLst/>
            <a:gdLst/>
            <a:ahLst/>
            <a:cxnLst>
              <a:cxn ang="0">
                <a:pos x="108" y="135"/>
              </a:cxn>
              <a:cxn ang="0">
                <a:pos x="127" y="129"/>
              </a:cxn>
              <a:cxn ang="0">
                <a:pos x="141" y="118"/>
              </a:cxn>
              <a:cxn ang="0">
                <a:pos x="146" y="106"/>
              </a:cxn>
              <a:cxn ang="0">
                <a:pos x="150" y="99"/>
              </a:cxn>
              <a:cxn ang="0">
                <a:pos x="152" y="80"/>
              </a:cxn>
              <a:cxn ang="0">
                <a:pos x="153" y="74"/>
              </a:cxn>
              <a:cxn ang="0">
                <a:pos x="146" y="38"/>
              </a:cxn>
              <a:cxn ang="0">
                <a:pos x="132" y="10"/>
              </a:cxn>
              <a:cxn ang="0">
                <a:pos x="178" y="3"/>
              </a:cxn>
              <a:cxn ang="0">
                <a:pos x="190" y="41"/>
              </a:cxn>
              <a:cxn ang="0">
                <a:pos x="194" y="81"/>
              </a:cxn>
              <a:cxn ang="0">
                <a:pos x="192" y="95"/>
              </a:cxn>
              <a:cxn ang="0">
                <a:pos x="192" y="106"/>
              </a:cxn>
              <a:cxn ang="0">
                <a:pos x="187" y="129"/>
              </a:cxn>
              <a:cxn ang="0">
                <a:pos x="178" y="148"/>
              </a:cxn>
              <a:cxn ang="0">
                <a:pos x="169" y="165"/>
              </a:cxn>
              <a:cxn ang="0">
                <a:pos x="154" y="177"/>
              </a:cxn>
              <a:cxn ang="0">
                <a:pos x="139" y="186"/>
              </a:cxn>
              <a:cxn ang="0">
                <a:pos x="118" y="192"/>
              </a:cxn>
              <a:cxn ang="0">
                <a:pos x="108" y="194"/>
              </a:cxn>
              <a:cxn ang="0">
                <a:pos x="75" y="192"/>
              </a:cxn>
              <a:cxn ang="0">
                <a:pos x="39" y="178"/>
              </a:cxn>
              <a:cxn ang="0">
                <a:pos x="19" y="159"/>
              </a:cxn>
              <a:cxn ang="0">
                <a:pos x="6" y="134"/>
              </a:cxn>
              <a:cxn ang="0">
                <a:pos x="1" y="113"/>
              </a:cxn>
              <a:cxn ang="0">
                <a:pos x="1" y="68"/>
              </a:cxn>
              <a:cxn ang="0">
                <a:pos x="12" y="34"/>
              </a:cxn>
              <a:cxn ang="0">
                <a:pos x="33" y="11"/>
              </a:cxn>
              <a:cxn ang="0">
                <a:pos x="67" y="2"/>
              </a:cxn>
              <a:cxn ang="0">
                <a:pos x="108" y="0"/>
              </a:cxn>
              <a:cxn ang="0">
                <a:pos x="63" y="58"/>
              </a:cxn>
              <a:cxn ang="0">
                <a:pos x="45" y="68"/>
              </a:cxn>
              <a:cxn ang="0">
                <a:pos x="38" y="78"/>
              </a:cxn>
              <a:cxn ang="0">
                <a:pos x="36" y="95"/>
              </a:cxn>
              <a:cxn ang="0">
                <a:pos x="38" y="110"/>
              </a:cxn>
              <a:cxn ang="0">
                <a:pos x="45" y="123"/>
              </a:cxn>
              <a:cxn ang="0">
                <a:pos x="56" y="130"/>
              </a:cxn>
              <a:cxn ang="0">
                <a:pos x="73" y="135"/>
              </a:cxn>
            </a:cxnLst>
            <a:rect l="0" t="0" r="r" b="b"/>
            <a:pathLst>
              <a:path w="194" h="195">
                <a:moveTo>
                  <a:pt x="108" y="0"/>
                </a:moveTo>
                <a:lnTo>
                  <a:pt x="108" y="135"/>
                </a:lnTo>
                <a:lnTo>
                  <a:pt x="117" y="132"/>
                </a:lnTo>
                <a:lnTo>
                  <a:pt x="127" y="129"/>
                </a:lnTo>
                <a:lnTo>
                  <a:pt x="134" y="124"/>
                </a:lnTo>
                <a:lnTo>
                  <a:pt x="141" y="118"/>
                </a:lnTo>
                <a:lnTo>
                  <a:pt x="146" y="110"/>
                </a:lnTo>
                <a:lnTo>
                  <a:pt x="146" y="106"/>
                </a:lnTo>
                <a:lnTo>
                  <a:pt x="147" y="104"/>
                </a:lnTo>
                <a:lnTo>
                  <a:pt x="150" y="99"/>
                </a:lnTo>
                <a:lnTo>
                  <a:pt x="152" y="87"/>
                </a:lnTo>
                <a:lnTo>
                  <a:pt x="152" y="80"/>
                </a:lnTo>
                <a:lnTo>
                  <a:pt x="152" y="76"/>
                </a:lnTo>
                <a:lnTo>
                  <a:pt x="153" y="74"/>
                </a:lnTo>
                <a:lnTo>
                  <a:pt x="151" y="54"/>
                </a:lnTo>
                <a:lnTo>
                  <a:pt x="146" y="38"/>
                </a:lnTo>
                <a:lnTo>
                  <a:pt x="139" y="21"/>
                </a:lnTo>
                <a:lnTo>
                  <a:pt x="132" y="10"/>
                </a:lnTo>
                <a:lnTo>
                  <a:pt x="132" y="3"/>
                </a:lnTo>
                <a:lnTo>
                  <a:pt x="178" y="3"/>
                </a:lnTo>
                <a:lnTo>
                  <a:pt x="184" y="22"/>
                </a:lnTo>
                <a:lnTo>
                  <a:pt x="190" y="41"/>
                </a:lnTo>
                <a:lnTo>
                  <a:pt x="193" y="59"/>
                </a:lnTo>
                <a:lnTo>
                  <a:pt x="194" y="81"/>
                </a:lnTo>
                <a:lnTo>
                  <a:pt x="193" y="93"/>
                </a:lnTo>
                <a:lnTo>
                  <a:pt x="192" y="95"/>
                </a:lnTo>
                <a:lnTo>
                  <a:pt x="192" y="99"/>
                </a:lnTo>
                <a:lnTo>
                  <a:pt x="192" y="106"/>
                </a:lnTo>
                <a:lnTo>
                  <a:pt x="189" y="117"/>
                </a:lnTo>
                <a:lnTo>
                  <a:pt x="187" y="129"/>
                </a:lnTo>
                <a:lnTo>
                  <a:pt x="182" y="138"/>
                </a:lnTo>
                <a:lnTo>
                  <a:pt x="178" y="148"/>
                </a:lnTo>
                <a:lnTo>
                  <a:pt x="174" y="156"/>
                </a:lnTo>
                <a:lnTo>
                  <a:pt x="169" y="165"/>
                </a:lnTo>
                <a:lnTo>
                  <a:pt x="162" y="171"/>
                </a:lnTo>
                <a:lnTo>
                  <a:pt x="154" y="177"/>
                </a:lnTo>
                <a:lnTo>
                  <a:pt x="146" y="182"/>
                </a:lnTo>
                <a:lnTo>
                  <a:pt x="139" y="186"/>
                </a:lnTo>
                <a:lnTo>
                  <a:pt x="128" y="189"/>
                </a:lnTo>
                <a:lnTo>
                  <a:pt x="118" y="192"/>
                </a:lnTo>
                <a:lnTo>
                  <a:pt x="112" y="192"/>
                </a:lnTo>
                <a:lnTo>
                  <a:pt x="108" y="194"/>
                </a:lnTo>
                <a:lnTo>
                  <a:pt x="98" y="195"/>
                </a:lnTo>
                <a:lnTo>
                  <a:pt x="75" y="192"/>
                </a:lnTo>
                <a:lnTo>
                  <a:pt x="57" y="188"/>
                </a:lnTo>
                <a:lnTo>
                  <a:pt x="39" y="178"/>
                </a:lnTo>
                <a:lnTo>
                  <a:pt x="26" y="167"/>
                </a:lnTo>
                <a:lnTo>
                  <a:pt x="19" y="159"/>
                </a:lnTo>
                <a:lnTo>
                  <a:pt x="14" y="152"/>
                </a:lnTo>
                <a:lnTo>
                  <a:pt x="6" y="134"/>
                </a:lnTo>
                <a:lnTo>
                  <a:pt x="2" y="123"/>
                </a:lnTo>
                <a:lnTo>
                  <a:pt x="1" y="113"/>
                </a:lnTo>
                <a:lnTo>
                  <a:pt x="0" y="90"/>
                </a:lnTo>
                <a:lnTo>
                  <a:pt x="1" y="68"/>
                </a:lnTo>
                <a:lnTo>
                  <a:pt x="4" y="50"/>
                </a:lnTo>
                <a:lnTo>
                  <a:pt x="12" y="34"/>
                </a:lnTo>
                <a:lnTo>
                  <a:pt x="22" y="22"/>
                </a:lnTo>
                <a:lnTo>
                  <a:pt x="33" y="11"/>
                </a:lnTo>
                <a:lnTo>
                  <a:pt x="49" y="5"/>
                </a:lnTo>
                <a:lnTo>
                  <a:pt x="67" y="2"/>
                </a:lnTo>
                <a:lnTo>
                  <a:pt x="87" y="0"/>
                </a:lnTo>
                <a:lnTo>
                  <a:pt x="108" y="0"/>
                </a:lnTo>
                <a:close/>
                <a:moveTo>
                  <a:pt x="73" y="58"/>
                </a:moveTo>
                <a:lnTo>
                  <a:pt x="63" y="58"/>
                </a:lnTo>
                <a:lnTo>
                  <a:pt x="56" y="60"/>
                </a:lnTo>
                <a:lnTo>
                  <a:pt x="45" y="68"/>
                </a:lnTo>
                <a:lnTo>
                  <a:pt x="40" y="71"/>
                </a:lnTo>
                <a:lnTo>
                  <a:pt x="38" y="78"/>
                </a:lnTo>
                <a:lnTo>
                  <a:pt x="36" y="86"/>
                </a:lnTo>
                <a:lnTo>
                  <a:pt x="36" y="95"/>
                </a:lnTo>
                <a:lnTo>
                  <a:pt x="36" y="102"/>
                </a:lnTo>
                <a:lnTo>
                  <a:pt x="38" y="110"/>
                </a:lnTo>
                <a:lnTo>
                  <a:pt x="40" y="116"/>
                </a:lnTo>
                <a:lnTo>
                  <a:pt x="45" y="123"/>
                </a:lnTo>
                <a:lnTo>
                  <a:pt x="49" y="126"/>
                </a:lnTo>
                <a:lnTo>
                  <a:pt x="56" y="130"/>
                </a:lnTo>
                <a:lnTo>
                  <a:pt x="63" y="132"/>
                </a:lnTo>
                <a:lnTo>
                  <a:pt x="73" y="135"/>
                </a:lnTo>
                <a:lnTo>
                  <a:pt x="73" y="5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" name="Freeform 194"/>
          <p:cNvSpPr>
            <a:spLocks/>
          </p:cNvSpPr>
          <p:nvPr/>
        </p:nvSpPr>
        <p:spPr bwMode="auto">
          <a:xfrm>
            <a:off x="5449888" y="3760788"/>
            <a:ext cx="185737" cy="163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4"/>
              </a:cxn>
              <a:cxn ang="0">
                <a:pos x="0" y="310"/>
              </a:cxn>
              <a:cxn ang="0">
                <a:pos x="350" y="154"/>
              </a:cxn>
              <a:cxn ang="0">
                <a:pos x="0" y="0"/>
              </a:cxn>
            </a:cxnLst>
            <a:rect l="0" t="0" r="r" b="b"/>
            <a:pathLst>
              <a:path w="350" h="310">
                <a:moveTo>
                  <a:pt x="0" y="0"/>
                </a:moveTo>
                <a:lnTo>
                  <a:pt x="72" y="154"/>
                </a:lnTo>
                <a:lnTo>
                  <a:pt x="0" y="310"/>
                </a:lnTo>
                <a:lnTo>
                  <a:pt x="350" y="1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5" name="Rectangle 195"/>
          <p:cNvSpPr>
            <a:spLocks noChangeArrowheads="1"/>
          </p:cNvSpPr>
          <p:nvPr/>
        </p:nvSpPr>
        <p:spPr bwMode="auto">
          <a:xfrm>
            <a:off x="4903788" y="5270500"/>
            <a:ext cx="42960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Seconds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186" name="Freeform 196"/>
          <p:cNvSpPr>
            <a:spLocks/>
          </p:cNvSpPr>
          <p:nvPr/>
        </p:nvSpPr>
        <p:spPr bwMode="auto">
          <a:xfrm>
            <a:off x="5449888" y="4141788"/>
            <a:ext cx="185737" cy="163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4"/>
              </a:cxn>
              <a:cxn ang="0">
                <a:pos x="0" y="310"/>
              </a:cxn>
              <a:cxn ang="0">
                <a:pos x="350" y="154"/>
              </a:cxn>
              <a:cxn ang="0">
                <a:pos x="0" y="0"/>
              </a:cxn>
            </a:cxnLst>
            <a:rect l="0" t="0" r="r" b="b"/>
            <a:pathLst>
              <a:path w="350" h="310">
                <a:moveTo>
                  <a:pt x="0" y="0"/>
                </a:moveTo>
                <a:lnTo>
                  <a:pt x="72" y="154"/>
                </a:lnTo>
                <a:lnTo>
                  <a:pt x="0" y="310"/>
                </a:lnTo>
                <a:lnTo>
                  <a:pt x="350" y="1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7" name="Freeform 197"/>
          <p:cNvSpPr>
            <a:spLocks/>
          </p:cNvSpPr>
          <p:nvPr/>
        </p:nvSpPr>
        <p:spPr bwMode="auto">
          <a:xfrm>
            <a:off x="5449888" y="4522788"/>
            <a:ext cx="185737" cy="165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4"/>
              </a:cxn>
              <a:cxn ang="0">
                <a:pos x="0" y="311"/>
              </a:cxn>
              <a:cxn ang="0">
                <a:pos x="350" y="154"/>
              </a:cxn>
              <a:cxn ang="0">
                <a:pos x="0" y="0"/>
              </a:cxn>
            </a:cxnLst>
            <a:rect l="0" t="0" r="r" b="b"/>
            <a:pathLst>
              <a:path w="350" h="311">
                <a:moveTo>
                  <a:pt x="0" y="0"/>
                </a:moveTo>
                <a:lnTo>
                  <a:pt x="72" y="154"/>
                </a:lnTo>
                <a:lnTo>
                  <a:pt x="0" y="311"/>
                </a:lnTo>
                <a:lnTo>
                  <a:pt x="350" y="1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8" name="Freeform 198"/>
          <p:cNvSpPr>
            <a:spLocks/>
          </p:cNvSpPr>
          <p:nvPr/>
        </p:nvSpPr>
        <p:spPr bwMode="auto">
          <a:xfrm>
            <a:off x="5449888" y="4903788"/>
            <a:ext cx="185737" cy="165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5"/>
              </a:cxn>
              <a:cxn ang="0">
                <a:pos x="0" y="311"/>
              </a:cxn>
              <a:cxn ang="0">
                <a:pos x="350" y="155"/>
              </a:cxn>
              <a:cxn ang="0">
                <a:pos x="0" y="0"/>
              </a:cxn>
            </a:cxnLst>
            <a:rect l="0" t="0" r="r" b="b"/>
            <a:pathLst>
              <a:path w="350" h="311">
                <a:moveTo>
                  <a:pt x="0" y="0"/>
                </a:moveTo>
                <a:lnTo>
                  <a:pt x="72" y="155"/>
                </a:lnTo>
                <a:lnTo>
                  <a:pt x="0" y="311"/>
                </a:lnTo>
                <a:lnTo>
                  <a:pt x="350" y="1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9" name="Freeform 199"/>
          <p:cNvSpPr>
            <a:spLocks/>
          </p:cNvSpPr>
          <p:nvPr/>
        </p:nvSpPr>
        <p:spPr bwMode="auto">
          <a:xfrm>
            <a:off x="5449888" y="5284788"/>
            <a:ext cx="185737" cy="165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5"/>
              </a:cxn>
              <a:cxn ang="0">
                <a:pos x="0" y="311"/>
              </a:cxn>
              <a:cxn ang="0">
                <a:pos x="350" y="155"/>
              </a:cxn>
              <a:cxn ang="0">
                <a:pos x="0" y="0"/>
              </a:cxn>
            </a:cxnLst>
            <a:rect l="0" t="0" r="r" b="b"/>
            <a:pathLst>
              <a:path w="350" h="311">
                <a:moveTo>
                  <a:pt x="0" y="0"/>
                </a:moveTo>
                <a:lnTo>
                  <a:pt x="72" y="155"/>
                </a:lnTo>
                <a:lnTo>
                  <a:pt x="0" y="311"/>
                </a:lnTo>
                <a:lnTo>
                  <a:pt x="350" y="1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90" name="Rectangle 200"/>
          <p:cNvSpPr>
            <a:spLocks noChangeArrowheads="1"/>
          </p:cNvSpPr>
          <p:nvPr/>
        </p:nvSpPr>
        <p:spPr bwMode="auto">
          <a:xfrm>
            <a:off x="4943475" y="4895850"/>
            <a:ext cx="42960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Minutes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191" name="Rectangle 201"/>
          <p:cNvSpPr>
            <a:spLocks noChangeArrowheads="1"/>
          </p:cNvSpPr>
          <p:nvPr/>
        </p:nvSpPr>
        <p:spPr bwMode="auto">
          <a:xfrm>
            <a:off x="5064125" y="4514850"/>
            <a:ext cx="30938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Hours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192" name="Rectangle 202"/>
          <p:cNvSpPr>
            <a:spLocks noChangeArrowheads="1"/>
          </p:cNvSpPr>
          <p:nvPr/>
        </p:nvSpPr>
        <p:spPr bwMode="auto">
          <a:xfrm>
            <a:off x="5119688" y="4130675"/>
            <a:ext cx="2468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Days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193" name="Rectangle 203"/>
          <p:cNvSpPr>
            <a:spLocks noChangeArrowheads="1"/>
          </p:cNvSpPr>
          <p:nvPr/>
        </p:nvSpPr>
        <p:spPr bwMode="auto">
          <a:xfrm>
            <a:off x="5026025" y="3746500"/>
            <a:ext cx="34945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Weeks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194" name="Freeform 208"/>
          <p:cNvSpPr>
            <a:spLocks noEditPoints="1"/>
          </p:cNvSpPr>
          <p:nvPr/>
        </p:nvSpPr>
        <p:spPr bwMode="auto">
          <a:xfrm>
            <a:off x="1363663" y="5132388"/>
            <a:ext cx="128587" cy="125413"/>
          </a:xfrm>
          <a:custGeom>
            <a:avLst/>
            <a:gdLst/>
            <a:ahLst/>
            <a:cxnLst>
              <a:cxn ang="0">
                <a:pos x="76" y="98"/>
              </a:cxn>
              <a:cxn ang="0">
                <a:pos x="66" y="98"/>
              </a:cxn>
              <a:cxn ang="0">
                <a:pos x="60" y="102"/>
              </a:cxn>
              <a:cxn ang="0">
                <a:pos x="53" y="107"/>
              </a:cxn>
              <a:cxn ang="0">
                <a:pos x="50" y="115"/>
              </a:cxn>
              <a:cxn ang="0">
                <a:pos x="46" y="130"/>
              </a:cxn>
              <a:cxn ang="0">
                <a:pos x="46" y="150"/>
              </a:cxn>
              <a:cxn ang="0">
                <a:pos x="46" y="173"/>
              </a:cxn>
              <a:cxn ang="0">
                <a:pos x="112" y="173"/>
              </a:cxn>
              <a:cxn ang="0">
                <a:pos x="112" y="154"/>
              </a:cxn>
              <a:cxn ang="0">
                <a:pos x="111" y="145"/>
              </a:cxn>
              <a:cxn ang="0">
                <a:pos x="111" y="139"/>
              </a:cxn>
              <a:cxn ang="0">
                <a:pos x="110" y="128"/>
              </a:cxn>
              <a:cxn ang="0">
                <a:pos x="107" y="118"/>
              </a:cxn>
              <a:cxn ang="0">
                <a:pos x="104" y="110"/>
              </a:cxn>
              <a:cxn ang="0">
                <a:pos x="98" y="104"/>
              </a:cxn>
              <a:cxn ang="0">
                <a:pos x="93" y="101"/>
              </a:cxn>
              <a:cxn ang="0">
                <a:pos x="84" y="98"/>
              </a:cxn>
              <a:cxn ang="0">
                <a:pos x="76" y="98"/>
              </a:cxn>
              <a:cxn ang="0">
                <a:pos x="245" y="0"/>
              </a:cxn>
              <a:cxn ang="0">
                <a:pos x="245" y="77"/>
              </a:cxn>
              <a:cxn ang="0">
                <a:pos x="155" y="143"/>
              </a:cxn>
              <a:cxn ang="0">
                <a:pos x="155" y="173"/>
              </a:cxn>
              <a:cxn ang="0">
                <a:pos x="245" y="173"/>
              </a:cxn>
              <a:cxn ang="0">
                <a:pos x="245" y="235"/>
              </a:cxn>
              <a:cxn ang="0">
                <a:pos x="0" y="235"/>
              </a:cxn>
              <a:cxn ang="0">
                <a:pos x="0" y="130"/>
              </a:cxn>
              <a:cxn ang="0">
                <a:pos x="0" y="109"/>
              </a:cxn>
              <a:cxn ang="0">
                <a:pos x="3" y="92"/>
              </a:cxn>
              <a:cxn ang="0">
                <a:pos x="6" y="77"/>
              </a:cxn>
              <a:cxn ang="0">
                <a:pos x="14" y="64"/>
              </a:cxn>
              <a:cxn ang="0">
                <a:pos x="22" y="50"/>
              </a:cxn>
              <a:cxn ang="0">
                <a:pos x="35" y="41"/>
              </a:cxn>
              <a:cxn ang="0">
                <a:pos x="50" y="35"/>
              </a:cxn>
              <a:cxn ang="0">
                <a:pos x="68" y="34"/>
              </a:cxn>
              <a:cxn ang="0">
                <a:pos x="80" y="34"/>
              </a:cxn>
              <a:cxn ang="0">
                <a:pos x="92" y="36"/>
              </a:cxn>
              <a:cxn ang="0">
                <a:pos x="102" y="40"/>
              </a:cxn>
              <a:cxn ang="0">
                <a:pos x="112" y="46"/>
              </a:cxn>
              <a:cxn ang="0">
                <a:pos x="119" y="52"/>
              </a:cxn>
              <a:cxn ang="0">
                <a:pos x="128" y="60"/>
              </a:cxn>
              <a:cxn ang="0">
                <a:pos x="134" y="70"/>
              </a:cxn>
              <a:cxn ang="0">
                <a:pos x="141" y="82"/>
              </a:cxn>
              <a:cxn ang="0">
                <a:pos x="245" y="0"/>
              </a:cxn>
            </a:cxnLst>
            <a:rect l="0" t="0" r="r" b="b"/>
            <a:pathLst>
              <a:path w="245" h="235">
                <a:moveTo>
                  <a:pt x="76" y="98"/>
                </a:moveTo>
                <a:lnTo>
                  <a:pt x="66" y="98"/>
                </a:lnTo>
                <a:lnTo>
                  <a:pt x="60" y="102"/>
                </a:lnTo>
                <a:lnTo>
                  <a:pt x="53" y="107"/>
                </a:lnTo>
                <a:lnTo>
                  <a:pt x="50" y="115"/>
                </a:lnTo>
                <a:lnTo>
                  <a:pt x="46" y="130"/>
                </a:lnTo>
                <a:lnTo>
                  <a:pt x="46" y="150"/>
                </a:lnTo>
                <a:lnTo>
                  <a:pt x="46" y="173"/>
                </a:lnTo>
                <a:lnTo>
                  <a:pt x="112" y="173"/>
                </a:lnTo>
                <a:lnTo>
                  <a:pt x="112" y="154"/>
                </a:lnTo>
                <a:lnTo>
                  <a:pt x="111" y="145"/>
                </a:lnTo>
                <a:lnTo>
                  <a:pt x="111" y="139"/>
                </a:lnTo>
                <a:lnTo>
                  <a:pt x="110" y="128"/>
                </a:lnTo>
                <a:lnTo>
                  <a:pt x="107" y="118"/>
                </a:lnTo>
                <a:lnTo>
                  <a:pt x="104" y="110"/>
                </a:lnTo>
                <a:lnTo>
                  <a:pt x="98" y="104"/>
                </a:lnTo>
                <a:lnTo>
                  <a:pt x="93" y="101"/>
                </a:lnTo>
                <a:lnTo>
                  <a:pt x="84" y="98"/>
                </a:lnTo>
                <a:lnTo>
                  <a:pt x="76" y="98"/>
                </a:lnTo>
                <a:close/>
                <a:moveTo>
                  <a:pt x="245" y="0"/>
                </a:moveTo>
                <a:lnTo>
                  <a:pt x="245" y="77"/>
                </a:lnTo>
                <a:lnTo>
                  <a:pt x="155" y="143"/>
                </a:lnTo>
                <a:lnTo>
                  <a:pt x="155" y="173"/>
                </a:lnTo>
                <a:lnTo>
                  <a:pt x="245" y="173"/>
                </a:lnTo>
                <a:lnTo>
                  <a:pt x="245" y="235"/>
                </a:lnTo>
                <a:lnTo>
                  <a:pt x="0" y="235"/>
                </a:lnTo>
                <a:lnTo>
                  <a:pt x="0" y="130"/>
                </a:lnTo>
                <a:lnTo>
                  <a:pt x="0" y="109"/>
                </a:lnTo>
                <a:lnTo>
                  <a:pt x="3" y="92"/>
                </a:lnTo>
                <a:lnTo>
                  <a:pt x="6" y="77"/>
                </a:lnTo>
                <a:lnTo>
                  <a:pt x="14" y="64"/>
                </a:lnTo>
                <a:lnTo>
                  <a:pt x="22" y="50"/>
                </a:lnTo>
                <a:lnTo>
                  <a:pt x="35" y="41"/>
                </a:lnTo>
                <a:lnTo>
                  <a:pt x="50" y="35"/>
                </a:lnTo>
                <a:lnTo>
                  <a:pt x="68" y="34"/>
                </a:lnTo>
                <a:lnTo>
                  <a:pt x="80" y="34"/>
                </a:lnTo>
                <a:lnTo>
                  <a:pt x="92" y="36"/>
                </a:lnTo>
                <a:lnTo>
                  <a:pt x="102" y="40"/>
                </a:lnTo>
                <a:lnTo>
                  <a:pt x="112" y="46"/>
                </a:lnTo>
                <a:lnTo>
                  <a:pt x="119" y="52"/>
                </a:lnTo>
                <a:lnTo>
                  <a:pt x="128" y="60"/>
                </a:lnTo>
                <a:lnTo>
                  <a:pt x="134" y="70"/>
                </a:lnTo>
                <a:lnTo>
                  <a:pt x="141" y="82"/>
                </a:lnTo>
                <a:lnTo>
                  <a:pt x="2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95" name="Freeform 209"/>
          <p:cNvSpPr>
            <a:spLocks noEditPoints="1"/>
          </p:cNvSpPr>
          <p:nvPr/>
        </p:nvSpPr>
        <p:spPr bwMode="auto">
          <a:xfrm>
            <a:off x="1392238" y="5024438"/>
            <a:ext cx="103187" cy="103188"/>
          </a:xfrm>
          <a:custGeom>
            <a:avLst/>
            <a:gdLst/>
            <a:ahLst/>
            <a:cxnLst>
              <a:cxn ang="0">
                <a:pos x="108" y="134"/>
              </a:cxn>
              <a:cxn ang="0">
                <a:pos x="127" y="128"/>
              </a:cxn>
              <a:cxn ang="0">
                <a:pos x="141" y="117"/>
              </a:cxn>
              <a:cxn ang="0">
                <a:pos x="146" y="105"/>
              </a:cxn>
              <a:cxn ang="0">
                <a:pos x="150" y="98"/>
              </a:cxn>
              <a:cxn ang="0">
                <a:pos x="152" y="79"/>
              </a:cxn>
              <a:cxn ang="0">
                <a:pos x="153" y="73"/>
              </a:cxn>
              <a:cxn ang="0">
                <a:pos x="146" y="37"/>
              </a:cxn>
              <a:cxn ang="0">
                <a:pos x="132" y="9"/>
              </a:cxn>
              <a:cxn ang="0">
                <a:pos x="178" y="2"/>
              </a:cxn>
              <a:cxn ang="0">
                <a:pos x="190" y="41"/>
              </a:cxn>
              <a:cxn ang="0">
                <a:pos x="194" y="80"/>
              </a:cxn>
              <a:cxn ang="0">
                <a:pos x="192" y="95"/>
              </a:cxn>
              <a:cxn ang="0">
                <a:pos x="192" y="105"/>
              </a:cxn>
              <a:cxn ang="0">
                <a:pos x="187" y="128"/>
              </a:cxn>
              <a:cxn ang="0">
                <a:pos x="178" y="147"/>
              </a:cxn>
              <a:cxn ang="0">
                <a:pos x="169" y="164"/>
              </a:cxn>
              <a:cxn ang="0">
                <a:pos x="154" y="176"/>
              </a:cxn>
              <a:cxn ang="0">
                <a:pos x="139" y="186"/>
              </a:cxn>
              <a:cxn ang="0">
                <a:pos x="118" y="192"/>
              </a:cxn>
              <a:cxn ang="0">
                <a:pos x="108" y="193"/>
              </a:cxn>
              <a:cxn ang="0">
                <a:pos x="75" y="192"/>
              </a:cxn>
              <a:cxn ang="0">
                <a:pos x="39" y="177"/>
              </a:cxn>
              <a:cxn ang="0">
                <a:pos x="19" y="158"/>
              </a:cxn>
              <a:cxn ang="0">
                <a:pos x="6" y="133"/>
              </a:cxn>
              <a:cxn ang="0">
                <a:pos x="1" y="113"/>
              </a:cxn>
              <a:cxn ang="0">
                <a:pos x="1" y="67"/>
              </a:cxn>
              <a:cxn ang="0">
                <a:pos x="12" y="33"/>
              </a:cxn>
              <a:cxn ang="0">
                <a:pos x="33" y="11"/>
              </a:cxn>
              <a:cxn ang="0">
                <a:pos x="67" y="1"/>
              </a:cxn>
              <a:cxn ang="0">
                <a:pos x="108" y="0"/>
              </a:cxn>
              <a:cxn ang="0">
                <a:pos x="63" y="57"/>
              </a:cxn>
              <a:cxn ang="0">
                <a:pos x="45" y="67"/>
              </a:cxn>
              <a:cxn ang="0">
                <a:pos x="38" y="78"/>
              </a:cxn>
              <a:cxn ang="0">
                <a:pos x="36" y="95"/>
              </a:cxn>
              <a:cxn ang="0">
                <a:pos x="38" y="109"/>
              </a:cxn>
              <a:cxn ang="0">
                <a:pos x="45" y="122"/>
              </a:cxn>
              <a:cxn ang="0">
                <a:pos x="56" y="129"/>
              </a:cxn>
              <a:cxn ang="0">
                <a:pos x="73" y="134"/>
              </a:cxn>
            </a:cxnLst>
            <a:rect l="0" t="0" r="r" b="b"/>
            <a:pathLst>
              <a:path w="194" h="194">
                <a:moveTo>
                  <a:pt x="108" y="0"/>
                </a:moveTo>
                <a:lnTo>
                  <a:pt x="108" y="134"/>
                </a:lnTo>
                <a:lnTo>
                  <a:pt x="117" y="132"/>
                </a:lnTo>
                <a:lnTo>
                  <a:pt x="127" y="128"/>
                </a:lnTo>
                <a:lnTo>
                  <a:pt x="134" y="123"/>
                </a:lnTo>
                <a:lnTo>
                  <a:pt x="141" y="117"/>
                </a:lnTo>
                <a:lnTo>
                  <a:pt x="146" y="109"/>
                </a:lnTo>
                <a:lnTo>
                  <a:pt x="146" y="105"/>
                </a:lnTo>
                <a:lnTo>
                  <a:pt x="147" y="103"/>
                </a:lnTo>
                <a:lnTo>
                  <a:pt x="150" y="98"/>
                </a:lnTo>
                <a:lnTo>
                  <a:pt x="152" y="86"/>
                </a:lnTo>
                <a:lnTo>
                  <a:pt x="152" y="79"/>
                </a:lnTo>
                <a:lnTo>
                  <a:pt x="152" y="75"/>
                </a:lnTo>
                <a:lnTo>
                  <a:pt x="153" y="73"/>
                </a:lnTo>
                <a:lnTo>
                  <a:pt x="151" y="54"/>
                </a:lnTo>
                <a:lnTo>
                  <a:pt x="146" y="37"/>
                </a:lnTo>
                <a:lnTo>
                  <a:pt x="139" y="20"/>
                </a:lnTo>
                <a:lnTo>
                  <a:pt x="132" y="9"/>
                </a:lnTo>
                <a:lnTo>
                  <a:pt x="132" y="2"/>
                </a:lnTo>
                <a:lnTo>
                  <a:pt x="178" y="2"/>
                </a:lnTo>
                <a:lnTo>
                  <a:pt x="184" y="21"/>
                </a:lnTo>
                <a:lnTo>
                  <a:pt x="190" y="41"/>
                </a:lnTo>
                <a:lnTo>
                  <a:pt x="193" y="59"/>
                </a:lnTo>
                <a:lnTo>
                  <a:pt x="194" y="80"/>
                </a:lnTo>
                <a:lnTo>
                  <a:pt x="193" y="92"/>
                </a:lnTo>
                <a:lnTo>
                  <a:pt x="192" y="95"/>
                </a:lnTo>
                <a:lnTo>
                  <a:pt x="192" y="98"/>
                </a:lnTo>
                <a:lnTo>
                  <a:pt x="192" y="105"/>
                </a:lnTo>
                <a:lnTo>
                  <a:pt x="189" y="116"/>
                </a:lnTo>
                <a:lnTo>
                  <a:pt x="187" y="128"/>
                </a:lnTo>
                <a:lnTo>
                  <a:pt x="182" y="138"/>
                </a:lnTo>
                <a:lnTo>
                  <a:pt x="178" y="147"/>
                </a:lnTo>
                <a:lnTo>
                  <a:pt x="174" y="156"/>
                </a:lnTo>
                <a:lnTo>
                  <a:pt x="169" y="164"/>
                </a:lnTo>
                <a:lnTo>
                  <a:pt x="162" y="170"/>
                </a:lnTo>
                <a:lnTo>
                  <a:pt x="154" y="176"/>
                </a:lnTo>
                <a:lnTo>
                  <a:pt x="146" y="181"/>
                </a:lnTo>
                <a:lnTo>
                  <a:pt x="139" y="186"/>
                </a:lnTo>
                <a:lnTo>
                  <a:pt x="128" y="188"/>
                </a:lnTo>
                <a:lnTo>
                  <a:pt x="118" y="192"/>
                </a:lnTo>
                <a:lnTo>
                  <a:pt x="112" y="192"/>
                </a:lnTo>
                <a:lnTo>
                  <a:pt x="108" y="193"/>
                </a:lnTo>
                <a:lnTo>
                  <a:pt x="98" y="194"/>
                </a:lnTo>
                <a:lnTo>
                  <a:pt x="75" y="192"/>
                </a:lnTo>
                <a:lnTo>
                  <a:pt x="57" y="187"/>
                </a:lnTo>
                <a:lnTo>
                  <a:pt x="39" y="177"/>
                </a:lnTo>
                <a:lnTo>
                  <a:pt x="26" y="167"/>
                </a:lnTo>
                <a:lnTo>
                  <a:pt x="19" y="158"/>
                </a:lnTo>
                <a:lnTo>
                  <a:pt x="14" y="151"/>
                </a:lnTo>
                <a:lnTo>
                  <a:pt x="6" y="133"/>
                </a:lnTo>
                <a:lnTo>
                  <a:pt x="2" y="122"/>
                </a:lnTo>
                <a:lnTo>
                  <a:pt x="1" y="113"/>
                </a:lnTo>
                <a:lnTo>
                  <a:pt x="0" y="90"/>
                </a:lnTo>
                <a:lnTo>
                  <a:pt x="1" y="67"/>
                </a:lnTo>
                <a:lnTo>
                  <a:pt x="4" y="49"/>
                </a:lnTo>
                <a:lnTo>
                  <a:pt x="12" y="33"/>
                </a:lnTo>
                <a:lnTo>
                  <a:pt x="22" y="21"/>
                </a:lnTo>
                <a:lnTo>
                  <a:pt x="33" y="11"/>
                </a:lnTo>
                <a:lnTo>
                  <a:pt x="49" y="5"/>
                </a:lnTo>
                <a:lnTo>
                  <a:pt x="67" y="1"/>
                </a:lnTo>
                <a:lnTo>
                  <a:pt x="87" y="0"/>
                </a:lnTo>
                <a:lnTo>
                  <a:pt x="108" y="0"/>
                </a:lnTo>
                <a:close/>
                <a:moveTo>
                  <a:pt x="73" y="57"/>
                </a:moveTo>
                <a:lnTo>
                  <a:pt x="63" y="57"/>
                </a:lnTo>
                <a:lnTo>
                  <a:pt x="56" y="60"/>
                </a:lnTo>
                <a:lnTo>
                  <a:pt x="45" y="67"/>
                </a:lnTo>
                <a:lnTo>
                  <a:pt x="40" y="71"/>
                </a:lnTo>
                <a:lnTo>
                  <a:pt x="38" y="78"/>
                </a:lnTo>
                <a:lnTo>
                  <a:pt x="36" y="85"/>
                </a:lnTo>
                <a:lnTo>
                  <a:pt x="36" y="95"/>
                </a:lnTo>
                <a:lnTo>
                  <a:pt x="36" y="102"/>
                </a:lnTo>
                <a:lnTo>
                  <a:pt x="38" y="109"/>
                </a:lnTo>
                <a:lnTo>
                  <a:pt x="40" y="115"/>
                </a:lnTo>
                <a:lnTo>
                  <a:pt x="45" y="122"/>
                </a:lnTo>
                <a:lnTo>
                  <a:pt x="49" y="126"/>
                </a:lnTo>
                <a:lnTo>
                  <a:pt x="56" y="129"/>
                </a:lnTo>
                <a:lnTo>
                  <a:pt x="63" y="132"/>
                </a:lnTo>
                <a:lnTo>
                  <a:pt x="73" y="134"/>
                </a:lnTo>
                <a:lnTo>
                  <a:pt x="73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96" name="Freeform 210"/>
          <p:cNvSpPr>
            <a:spLocks/>
          </p:cNvSpPr>
          <p:nvPr/>
        </p:nvSpPr>
        <p:spPr bwMode="auto">
          <a:xfrm>
            <a:off x="1392238" y="4918075"/>
            <a:ext cx="103187" cy="90488"/>
          </a:xfrm>
          <a:custGeom>
            <a:avLst/>
            <a:gdLst/>
            <a:ahLst/>
            <a:cxnLst>
              <a:cxn ang="0">
                <a:pos x="193" y="68"/>
              </a:cxn>
              <a:cxn ang="0">
                <a:pos x="192" y="86"/>
              </a:cxn>
              <a:cxn ang="0">
                <a:pos x="188" y="100"/>
              </a:cxn>
              <a:cxn ang="0">
                <a:pos x="186" y="110"/>
              </a:cxn>
              <a:cxn ang="0">
                <a:pos x="181" y="124"/>
              </a:cxn>
              <a:cxn ang="0">
                <a:pos x="171" y="141"/>
              </a:cxn>
              <a:cxn ang="0">
                <a:pos x="157" y="154"/>
              </a:cxn>
              <a:cxn ang="0">
                <a:pos x="140" y="164"/>
              </a:cxn>
              <a:cxn ang="0">
                <a:pos x="120" y="170"/>
              </a:cxn>
              <a:cxn ang="0">
                <a:pos x="109" y="171"/>
              </a:cxn>
              <a:cxn ang="0">
                <a:pos x="98" y="172"/>
              </a:cxn>
              <a:cxn ang="0">
                <a:pos x="62" y="166"/>
              </a:cxn>
              <a:cxn ang="0">
                <a:pos x="36" y="153"/>
              </a:cxn>
              <a:cxn ang="0">
                <a:pos x="12" y="123"/>
              </a:cxn>
              <a:cxn ang="0">
                <a:pos x="2" y="94"/>
              </a:cxn>
              <a:cxn ang="0">
                <a:pos x="0" y="64"/>
              </a:cxn>
              <a:cxn ang="0">
                <a:pos x="4" y="29"/>
              </a:cxn>
              <a:cxn ang="0">
                <a:pos x="15" y="0"/>
              </a:cxn>
              <a:cxn ang="0">
                <a:pos x="66" y="9"/>
              </a:cxn>
              <a:cxn ang="0">
                <a:pos x="50" y="28"/>
              </a:cxn>
              <a:cxn ang="0">
                <a:pos x="42" y="51"/>
              </a:cxn>
              <a:cxn ang="0">
                <a:pos x="42" y="72"/>
              </a:cxn>
              <a:cxn ang="0">
                <a:pos x="49" y="90"/>
              </a:cxn>
              <a:cxn ang="0">
                <a:pos x="64" y="102"/>
              </a:cxn>
              <a:cxn ang="0">
                <a:pos x="85" y="110"/>
              </a:cxn>
              <a:cxn ang="0">
                <a:pos x="110" y="110"/>
              </a:cxn>
              <a:cxn ang="0">
                <a:pos x="129" y="102"/>
              </a:cxn>
              <a:cxn ang="0">
                <a:pos x="140" y="93"/>
              </a:cxn>
              <a:cxn ang="0">
                <a:pos x="144" y="89"/>
              </a:cxn>
              <a:cxn ang="0">
                <a:pos x="151" y="71"/>
              </a:cxn>
              <a:cxn ang="0">
                <a:pos x="152" y="60"/>
              </a:cxn>
              <a:cxn ang="0">
                <a:pos x="150" y="41"/>
              </a:cxn>
              <a:cxn ang="0">
                <a:pos x="144" y="26"/>
              </a:cxn>
              <a:cxn ang="0">
                <a:pos x="129" y="9"/>
              </a:cxn>
              <a:cxn ang="0">
                <a:pos x="180" y="0"/>
              </a:cxn>
              <a:cxn ang="0">
                <a:pos x="190" y="29"/>
              </a:cxn>
              <a:cxn ang="0">
                <a:pos x="194" y="63"/>
              </a:cxn>
            </a:cxnLst>
            <a:rect l="0" t="0" r="r" b="b"/>
            <a:pathLst>
              <a:path w="194" h="172">
                <a:moveTo>
                  <a:pt x="194" y="63"/>
                </a:moveTo>
                <a:lnTo>
                  <a:pt x="193" y="68"/>
                </a:lnTo>
                <a:lnTo>
                  <a:pt x="193" y="74"/>
                </a:lnTo>
                <a:lnTo>
                  <a:pt x="192" y="86"/>
                </a:lnTo>
                <a:lnTo>
                  <a:pt x="189" y="95"/>
                </a:lnTo>
                <a:lnTo>
                  <a:pt x="188" y="100"/>
                </a:lnTo>
                <a:lnTo>
                  <a:pt x="188" y="106"/>
                </a:lnTo>
                <a:lnTo>
                  <a:pt x="186" y="110"/>
                </a:lnTo>
                <a:lnTo>
                  <a:pt x="184" y="114"/>
                </a:lnTo>
                <a:lnTo>
                  <a:pt x="181" y="124"/>
                </a:lnTo>
                <a:lnTo>
                  <a:pt x="176" y="132"/>
                </a:lnTo>
                <a:lnTo>
                  <a:pt x="171" y="141"/>
                </a:lnTo>
                <a:lnTo>
                  <a:pt x="164" y="147"/>
                </a:lnTo>
                <a:lnTo>
                  <a:pt x="157" y="154"/>
                </a:lnTo>
                <a:lnTo>
                  <a:pt x="148" y="159"/>
                </a:lnTo>
                <a:lnTo>
                  <a:pt x="140" y="164"/>
                </a:lnTo>
                <a:lnTo>
                  <a:pt x="129" y="166"/>
                </a:lnTo>
                <a:lnTo>
                  <a:pt x="120" y="170"/>
                </a:lnTo>
                <a:lnTo>
                  <a:pt x="114" y="170"/>
                </a:lnTo>
                <a:lnTo>
                  <a:pt x="109" y="171"/>
                </a:lnTo>
                <a:lnTo>
                  <a:pt x="103" y="171"/>
                </a:lnTo>
                <a:lnTo>
                  <a:pt x="98" y="172"/>
                </a:lnTo>
                <a:lnTo>
                  <a:pt x="73" y="170"/>
                </a:lnTo>
                <a:lnTo>
                  <a:pt x="62" y="166"/>
                </a:lnTo>
                <a:lnTo>
                  <a:pt x="54" y="164"/>
                </a:lnTo>
                <a:lnTo>
                  <a:pt x="36" y="153"/>
                </a:lnTo>
                <a:lnTo>
                  <a:pt x="22" y="140"/>
                </a:lnTo>
                <a:lnTo>
                  <a:pt x="12" y="123"/>
                </a:lnTo>
                <a:lnTo>
                  <a:pt x="6" y="105"/>
                </a:lnTo>
                <a:lnTo>
                  <a:pt x="2" y="94"/>
                </a:lnTo>
                <a:lnTo>
                  <a:pt x="1" y="84"/>
                </a:lnTo>
                <a:lnTo>
                  <a:pt x="0" y="64"/>
                </a:lnTo>
                <a:lnTo>
                  <a:pt x="1" y="46"/>
                </a:lnTo>
                <a:lnTo>
                  <a:pt x="4" y="29"/>
                </a:lnTo>
                <a:lnTo>
                  <a:pt x="8" y="14"/>
                </a:lnTo>
                <a:lnTo>
                  <a:pt x="15" y="0"/>
                </a:lnTo>
                <a:lnTo>
                  <a:pt x="66" y="0"/>
                </a:lnTo>
                <a:lnTo>
                  <a:pt x="66" y="9"/>
                </a:lnTo>
                <a:lnTo>
                  <a:pt x="58" y="16"/>
                </a:lnTo>
                <a:lnTo>
                  <a:pt x="50" y="28"/>
                </a:lnTo>
                <a:lnTo>
                  <a:pt x="44" y="44"/>
                </a:lnTo>
                <a:lnTo>
                  <a:pt x="42" y="51"/>
                </a:lnTo>
                <a:lnTo>
                  <a:pt x="42" y="62"/>
                </a:lnTo>
                <a:lnTo>
                  <a:pt x="42" y="72"/>
                </a:lnTo>
                <a:lnTo>
                  <a:pt x="45" y="82"/>
                </a:lnTo>
                <a:lnTo>
                  <a:pt x="49" y="90"/>
                </a:lnTo>
                <a:lnTo>
                  <a:pt x="57" y="98"/>
                </a:lnTo>
                <a:lnTo>
                  <a:pt x="64" y="102"/>
                </a:lnTo>
                <a:lnTo>
                  <a:pt x="74" y="107"/>
                </a:lnTo>
                <a:lnTo>
                  <a:pt x="85" y="110"/>
                </a:lnTo>
                <a:lnTo>
                  <a:pt x="98" y="111"/>
                </a:lnTo>
                <a:lnTo>
                  <a:pt x="110" y="110"/>
                </a:lnTo>
                <a:lnTo>
                  <a:pt x="121" y="107"/>
                </a:lnTo>
                <a:lnTo>
                  <a:pt x="129" y="102"/>
                </a:lnTo>
                <a:lnTo>
                  <a:pt x="138" y="98"/>
                </a:lnTo>
                <a:lnTo>
                  <a:pt x="140" y="93"/>
                </a:lnTo>
                <a:lnTo>
                  <a:pt x="141" y="90"/>
                </a:lnTo>
                <a:lnTo>
                  <a:pt x="144" y="89"/>
                </a:lnTo>
                <a:lnTo>
                  <a:pt x="148" y="81"/>
                </a:lnTo>
                <a:lnTo>
                  <a:pt x="151" y="71"/>
                </a:lnTo>
                <a:lnTo>
                  <a:pt x="151" y="65"/>
                </a:lnTo>
                <a:lnTo>
                  <a:pt x="152" y="60"/>
                </a:lnTo>
                <a:lnTo>
                  <a:pt x="151" y="50"/>
                </a:lnTo>
                <a:lnTo>
                  <a:pt x="150" y="41"/>
                </a:lnTo>
                <a:lnTo>
                  <a:pt x="146" y="32"/>
                </a:lnTo>
                <a:lnTo>
                  <a:pt x="144" y="26"/>
                </a:lnTo>
                <a:lnTo>
                  <a:pt x="136" y="16"/>
                </a:lnTo>
                <a:lnTo>
                  <a:pt x="129" y="9"/>
                </a:lnTo>
                <a:lnTo>
                  <a:pt x="129" y="0"/>
                </a:lnTo>
                <a:lnTo>
                  <a:pt x="180" y="0"/>
                </a:lnTo>
                <a:lnTo>
                  <a:pt x="186" y="14"/>
                </a:lnTo>
                <a:lnTo>
                  <a:pt x="190" y="29"/>
                </a:lnTo>
                <a:lnTo>
                  <a:pt x="193" y="45"/>
                </a:lnTo>
                <a:lnTo>
                  <a:pt x="194" y="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97" name="Freeform 211"/>
          <p:cNvSpPr>
            <a:spLocks noEditPoints="1"/>
          </p:cNvSpPr>
          <p:nvPr/>
        </p:nvSpPr>
        <p:spPr bwMode="auto">
          <a:xfrm>
            <a:off x="1392238" y="4797425"/>
            <a:ext cx="103187" cy="106363"/>
          </a:xfrm>
          <a:custGeom>
            <a:avLst/>
            <a:gdLst/>
            <a:ahLst/>
            <a:cxnLst>
              <a:cxn ang="0">
                <a:pos x="117" y="2"/>
              </a:cxn>
              <a:cxn ang="0">
                <a:pos x="138" y="6"/>
              </a:cxn>
              <a:cxn ang="0">
                <a:pos x="160" y="20"/>
              </a:cxn>
              <a:cxn ang="0">
                <a:pos x="180" y="40"/>
              </a:cxn>
              <a:cxn ang="0">
                <a:pos x="193" y="78"/>
              </a:cxn>
              <a:cxn ang="0">
                <a:pos x="194" y="106"/>
              </a:cxn>
              <a:cxn ang="0">
                <a:pos x="193" y="117"/>
              </a:cxn>
              <a:cxn ang="0">
                <a:pos x="190" y="132"/>
              </a:cxn>
              <a:cxn ang="0">
                <a:pos x="183" y="152"/>
              </a:cxn>
              <a:cxn ang="0">
                <a:pos x="180" y="160"/>
              </a:cxn>
              <a:cxn ang="0">
                <a:pos x="169" y="176"/>
              </a:cxn>
              <a:cxn ang="0">
                <a:pos x="153" y="186"/>
              </a:cxn>
              <a:cxn ang="0">
                <a:pos x="145" y="190"/>
              </a:cxn>
              <a:cxn ang="0">
                <a:pos x="127" y="197"/>
              </a:cxn>
              <a:cxn ang="0">
                <a:pos x="111" y="200"/>
              </a:cxn>
              <a:cxn ang="0">
                <a:pos x="97" y="202"/>
              </a:cxn>
              <a:cxn ang="0">
                <a:pos x="56" y="195"/>
              </a:cxn>
              <a:cxn ang="0">
                <a:pos x="25" y="176"/>
              </a:cxn>
              <a:cxn ang="0">
                <a:pos x="13" y="160"/>
              </a:cxn>
              <a:cxn ang="0">
                <a:pos x="6" y="143"/>
              </a:cxn>
              <a:cxn ang="0">
                <a:pos x="1" y="123"/>
              </a:cxn>
              <a:cxn ang="0">
                <a:pos x="1" y="78"/>
              </a:cxn>
              <a:cxn ang="0">
                <a:pos x="14" y="40"/>
              </a:cxn>
              <a:cxn ang="0">
                <a:pos x="39" y="15"/>
              </a:cxn>
              <a:cxn ang="0">
                <a:pos x="74" y="2"/>
              </a:cxn>
              <a:cxn ang="0">
                <a:pos x="142" y="72"/>
              </a:cxn>
              <a:cxn ang="0">
                <a:pos x="112" y="62"/>
              </a:cxn>
              <a:cxn ang="0">
                <a:pos x="82" y="62"/>
              </a:cxn>
              <a:cxn ang="0">
                <a:pos x="52" y="72"/>
              </a:cxn>
              <a:cxn ang="0">
                <a:pos x="43" y="86"/>
              </a:cxn>
              <a:cxn ang="0">
                <a:pos x="40" y="108"/>
              </a:cxn>
              <a:cxn ang="0">
                <a:pos x="46" y="122"/>
              </a:cxn>
              <a:cxn ang="0">
                <a:pos x="58" y="134"/>
              </a:cxn>
              <a:cxn ang="0">
                <a:pos x="81" y="140"/>
              </a:cxn>
              <a:cxn ang="0">
                <a:pos x="98" y="141"/>
              </a:cxn>
              <a:cxn ang="0">
                <a:pos x="104" y="140"/>
              </a:cxn>
              <a:cxn ang="0">
                <a:pos x="123" y="138"/>
              </a:cxn>
              <a:cxn ang="0">
                <a:pos x="136" y="131"/>
              </a:cxn>
              <a:cxn ang="0">
                <a:pos x="147" y="123"/>
              </a:cxn>
              <a:cxn ang="0">
                <a:pos x="147" y="119"/>
              </a:cxn>
              <a:cxn ang="0">
                <a:pos x="151" y="117"/>
              </a:cxn>
              <a:cxn ang="0">
                <a:pos x="151" y="110"/>
              </a:cxn>
              <a:cxn ang="0">
                <a:pos x="152" y="108"/>
              </a:cxn>
              <a:cxn ang="0">
                <a:pos x="152" y="101"/>
              </a:cxn>
              <a:cxn ang="0">
                <a:pos x="153" y="100"/>
              </a:cxn>
              <a:cxn ang="0">
                <a:pos x="147" y="78"/>
              </a:cxn>
            </a:cxnLst>
            <a:rect l="0" t="0" r="r" b="b"/>
            <a:pathLst>
              <a:path w="195" h="202">
                <a:moveTo>
                  <a:pt x="97" y="0"/>
                </a:moveTo>
                <a:lnTo>
                  <a:pt x="117" y="2"/>
                </a:lnTo>
                <a:lnTo>
                  <a:pt x="127" y="3"/>
                </a:lnTo>
                <a:lnTo>
                  <a:pt x="138" y="6"/>
                </a:lnTo>
                <a:lnTo>
                  <a:pt x="153" y="15"/>
                </a:lnTo>
                <a:lnTo>
                  <a:pt x="160" y="20"/>
                </a:lnTo>
                <a:lnTo>
                  <a:pt x="169" y="27"/>
                </a:lnTo>
                <a:lnTo>
                  <a:pt x="180" y="40"/>
                </a:lnTo>
                <a:lnTo>
                  <a:pt x="188" y="58"/>
                </a:lnTo>
                <a:lnTo>
                  <a:pt x="193" y="78"/>
                </a:lnTo>
                <a:lnTo>
                  <a:pt x="195" y="101"/>
                </a:lnTo>
                <a:lnTo>
                  <a:pt x="194" y="106"/>
                </a:lnTo>
                <a:lnTo>
                  <a:pt x="194" y="112"/>
                </a:lnTo>
                <a:lnTo>
                  <a:pt x="193" y="117"/>
                </a:lnTo>
                <a:lnTo>
                  <a:pt x="193" y="123"/>
                </a:lnTo>
                <a:lnTo>
                  <a:pt x="190" y="132"/>
                </a:lnTo>
                <a:lnTo>
                  <a:pt x="188" y="143"/>
                </a:lnTo>
                <a:lnTo>
                  <a:pt x="183" y="152"/>
                </a:lnTo>
                <a:lnTo>
                  <a:pt x="181" y="155"/>
                </a:lnTo>
                <a:lnTo>
                  <a:pt x="180" y="160"/>
                </a:lnTo>
                <a:lnTo>
                  <a:pt x="174" y="167"/>
                </a:lnTo>
                <a:lnTo>
                  <a:pt x="169" y="176"/>
                </a:lnTo>
                <a:lnTo>
                  <a:pt x="160" y="180"/>
                </a:lnTo>
                <a:lnTo>
                  <a:pt x="153" y="186"/>
                </a:lnTo>
                <a:lnTo>
                  <a:pt x="148" y="188"/>
                </a:lnTo>
                <a:lnTo>
                  <a:pt x="145" y="190"/>
                </a:lnTo>
                <a:lnTo>
                  <a:pt x="138" y="195"/>
                </a:lnTo>
                <a:lnTo>
                  <a:pt x="127" y="197"/>
                </a:lnTo>
                <a:lnTo>
                  <a:pt x="117" y="200"/>
                </a:lnTo>
                <a:lnTo>
                  <a:pt x="111" y="200"/>
                </a:lnTo>
                <a:lnTo>
                  <a:pt x="106" y="201"/>
                </a:lnTo>
                <a:lnTo>
                  <a:pt x="97" y="202"/>
                </a:lnTo>
                <a:lnTo>
                  <a:pt x="74" y="200"/>
                </a:lnTo>
                <a:lnTo>
                  <a:pt x="56" y="195"/>
                </a:lnTo>
                <a:lnTo>
                  <a:pt x="38" y="186"/>
                </a:lnTo>
                <a:lnTo>
                  <a:pt x="25" y="176"/>
                </a:lnTo>
                <a:lnTo>
                  <a:pt x="18" y="167"/>
                </a:lnTo>
                <a:lnTo>
                  <a:pt x="13" y="160"/>
                </a:lnTo>
                <a:lnTo>
                  <a:pt x="8" y="152"/>
                </a:lnTo>
                <a:lnTo>
                  <a:pt x="6" y="143"/>
                </a:lnTo>
                <a:lnTo>
                  <a:pt x="2" y="132"/>
                </a:lnTo>
                <a:lnTo>
                  <a:pt x="1" y="123"/>
                </a:lnTo>
                <a:lnTo>
                  <a:pt x="0" y="101"/>
                </a:lnTo>
                <a:lnTo>
                  <a:pt x="1" y="78"/>
                </a:lnTo>
                <a:lnTo>
                  <a:pt x="6" y="58"/>
                </a:lnTo>
                <a:lnTo>
                  <a:pt x="14" y="40"/>
                </a:lnTo>
                <a:lnTo>
                  <a:pt x="26" y="27"/>
                </a:lnTo>
                <a:lnTo>
                  <a:pt x="39" y="15"/>
                </a:lnTo>
                <a:lnTo>
                  <a:pt x="56" y="6"/>
                </a:lnTo>
                <a:lnTo>
                  <a:pt x="74" y="2"/>
                </a:lnTo>
                <a:lnTo>
                  <a:pt x="97" y="0"/>
                </a:lnTo>
                <a:close/>
                <a:moveTo>
                  <a:pt x="142" y="72"/>
                </a:moveTo>
                <a:lnTo>
                  <a:pt x="126" y="64"/>
                </a:lnTo>
                <a:lnTo>
                  <a:pt x="112" y="62"/>
                </a:lnTo>
                <a:lnTo>
                  <a:pt x="98" y="62"/>
                </a:lnTo>
                <a:lnTo>
                  <a:pt x="82" y="62"/>
                </a:lnTo>
                <a:lnTo>
                  <a:pt x="70" y="64"/>
                </a:lnTo>
                <a:lnTo>
                  <a:pt x="52" y="72"/>
                </a:lnTo>
                <a:lnTo>
                  <a:pt x="46" y="77"/>
                </a:lnTo>
                <a:lnTo>
                  <a:pt x="43" y="86"/>
                </a:lnTo>
                <a:lnTo>
                  <a:pt x="40" y="101"/>
                </a:lnTo>
                <a:lnTo>
                  <a:pt x="40" y="108"/>
                </a:lnTo>
                <a:lnTo>
                  <a:pt x="43" y="116"/>
                </a:lnTo>
                <a:lnTo>
                  <a:pt x="46" y="122"/>
                </a:lnTo>
                <a:lnTo>
                  <a:pt x="52" y="129"/>
                </a:lnTo>
                <a:lnTo>
                  <a:pt x="58" y="134"/>
                </a:lnTo>
                <a:lnTo>
                  <a:pt x="69" y="137"/>
                </a:lnTo>
                <a:lnTo>
                  <a:pt x="81" y="140"/>
                </a:lnTo>
                <a:lnTo>
                  <a:pt x="88" y="140"/>
                </a:lnTo>
                <a:lnTo>
                  <a:pt x="98" y="141"/>
                </a:lnTo>
                <a:lnTo>
                  <a:pt x="100" y="140"/>
                </a:lnTo>
                <a:lnTo>
                  <a:pt x="104" y="140"/>
                </a:lnTo>
                <a:lnTo>
                  <a:pt x="111" y="140"/>
                </a:lnTo>
                <a:lnTo>
                  <a:pt x="123" y="138"/>
                </a:lnTo>
                <a:lnTo>
                  <a:pt x="133" y="134"/>
                </a:lnTo>
                <a:lnTo>
                  <a:pt x="136" y="131"/>
                </a:lnTo>
                <a:lnTo>
                  <a:pt x="141" y="130"/>
                </a:lnTo>
                <a:lnTo>
                  <a:pt x="147" y="123"/>
                </a:lnTo>
                <a:lnTo>
                  <a:pt x="147" y="120"/>
                </a:lnTo>
                <a:lnTo>
                  <a:pt x="147" y="119"/>
                </a:lnTo>
                <a:lnTo>
                  <a:pt x="148" y="119"/>
                </a:lnTo>
                <a:lnTo>
                  <a:pt x="151" y="117"/>
                </a:lnTo>
                <a:lnTo>
                  <a:pt x="151" y="112"/>
                </a:lnTo>
                <a:lnTo>
                  <a:pt x="151" y="110"/>
                </a:lnTo>
                <a:lnTo>
                  <a:pt x="151" y="108"/>
                </a:lnTo>
                <a:lnTo>
                  <a:pt x="152" y="108"/>
                </a:lnTo>
                <a:lnTo>
                  <a:pt x="152" y="104"/>
                </a:lnTo>
                <a:lnTo>
                  <a:pt x="152" y="101"/>
                </a:lnTo>
                <a:lnTo>
                  <a:pt x="152" y="100"/>
                </a:lnTo>
                <a:lnTo>
                  <a:pt x="153" y="100"/>
                </a:lnTo>
                <a:lnTo>
                  <a:pt x="151" y="86"/>
                </a:lnTo>
                <a:lnTo>
                  <a:pt x="147" y="78"/>
                </a:lnTo>
                <a:lnTo>
                  <a:pt x="142" y="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98" name="Freeform 212"/>
          <p:cNvSpPr>
            <a:spLocks/>
          </p:cNvSpPr>
          <p:nvPr/>
        </p:nvSpPr>
        <p:spPr bwMode="auto">
          <a:xfrm>
            <a:off x="1395413" y="4676775"/>
            <a:ext cx="96837" cy="111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5" y="71"/>
              </a:cxn>
              <a:cxn ang="0">
                <a:pos x="185" y="138"/>
              </a:cxn>
              <a:cxn ang="0">
                <a:pos x="0" y="209"/>
              </a:cxn>
              <a:cxn ang="0">
                <a:pos x="0" y="147"/>
              </a:cxn>
              <a:cxn ang="0">
                <a:pos x="128" y="104"/>
              </a:cxn>
              <a:cxn ang="0">
                <a:pos x="0" y="62"/>
              </a:cxn>
              <a:cxn ang="0">
                <a:pos x="0" y="0"/>
              </a:cxn>
            </a:cxnLst>
            <a:rect l="0" t="0" r="r" b="b"/>
            <a:pathLst>
              <a:path w="185" h="209">
                <a:moveTo>
                  <a:pt x="0" y="0"/>
                </a:moveTo>
                <a:lnTo>
                  <a:pt x="185" y="71"/>
                </a:lnTo>
                <a:lnTo>
                  <a:pt x="185" y="138"/>
                </a:lnTo>
                <a:lnTo>
                  <a:pt x="0" y="209"/>
                </a:lnTo>
                <a:lnTo>
                  <a:pt x="0" y="147"/>
                </a:lnTo>
                <a:lnTo>
                  <a:pt x="128" y="104"/>
                </a:lnTo>
                <a:lnTo>
                  <a:pt x="0" y="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99" name="Freeform 213"/>
          <p:cNvSpPr>
            <a:spLocks noEditPoints="1"/>
          </p:cNvSpPr>
          <p:nvPr/>
        </p:nvSpPr>
        <p:spPr bwMode="auto">
          <a:xfrm>
            <a:off x="1392238" y="4564063"/>
            <a:ext cx="103187" cy="103188"/>
          </a:xfrm>
          <a:custGeom>
            <a:avLst/>
            <a:gdLst/>
            <a:ahLst/>
            <a:cxnLst>
              <a:cxn ang="0">
                <a:pos x="108" y="134"/>
              </a:cxn>
              <a:cxn ang="0">
                <a:pos x="127" y="128"/>
              </a:cxn>
              <a:cxn ang="0">
                <a:pos x="141" y="117"/>
              </a:cxn>
              <a:cxn ang="0">
                <a:pos x="146" y="105"/>
              </a:cxn>
              <a:cxn ang="0">
                <a:pos x="150" y="98"/>
              </a:cxn>
              <a:cxn ang="0">
                <a:pos x="152" y="79"/>
              </a:cxn>
              <a:cxn ang="0">
                <a:pos x="153" y="73"/>
              </a:cxn>
              <a:cxn ang="0">
                <a:pos x="146" y="37"/>
              </a:cxn>
              <a:cxn ang="0">
                <a:pos x="132" y="9"/>
              </a:cxn>
              <a:cxn ang="0">
                <a:pos x="178" y="2"/>
              </a:cxn>
              <a:cxn ang="0">
                <a:pos x="190" y="40"/>
              </a:cxn>
              <a:cxn ang="0">
                <a:pos x="194" y="80"/>
              </a:cxn>
              <a:cxn ang="0">
                <a:pos x="192" y="94"/>
              </a:cxn>
              <a:cxn ang="0">
                <a:pos x="192" y="105"/>
              </a:cxn>
              <a:cxn ang="0">
                <a:pos x="187" y="128"/>
              </a:cxn>
              <a:cxn ang="0">
                <a:pos x="178" y="147"/>
              </a:cxn>
              <a:cxn ang="0">
                <a:pos x="169" y="164"/>
              </a:cxn>
              <a:cxn ang="0">
                <a:pos x="154" y="176"/>
              </a:cxn>
              <a:cxn ang="0">
                <a:pos x="139" y="186"/>
              </a:cxn>
              <a:cxn ang="0">
                <a:pos x="118" y="192"/>
              </a:cxn>
              <a:cxn ang="0">
                <a:pos x="108" y="193"/>
              </a:cxn>
              <a:cxn ang="0">
                <a:pos x="75" y="192"/>
              </a:cxn>
              <a:cxn ang="0">
                <a:pos x="39" y="177"/>
              </a:cxn>
              <a:cxn ang="0">
                <a:pos x="19" y="158"/>
              </a:cxn>
              <a:cxn ang="0">
                <a:pos x="6" y="133"/>
              </a:cxn>
              <a:cxn ang="0">
                <a:pos x="1" y="112"/>
              </a:cxn>
              <a:cxn ang="0">
                <a:pos x="1" y="67"/>
              </a:cxn>
              <a:cxn ang="0">
                <a:pos x="12" y="33"/>
              </a:cxn>
              <a:cxn ang="0">
                <a:pos x="33" y="10"/>
              </a:cxn>
              <a:cxn ang="0">
                <a:pos x="67" y="1"/>
              </a:cxn>
              <a:cxn ang="0">
                <a:pos x="108" y="0"/>
              </a:cxn>
              <a:cxn ang="0">
                <a:pos x="63" y="57"/>
              </a:cxn>
              <a:cxn ang="0">
                <a:pos x="45" y="67"/>
              </a:cxn>
              <a:cxn ang="0">
                <a:pos x="38" y="78"/>
              </a:cxn>
              <a:cxn ang="0">
                <a:pos x="36" y="94"/>
              </a:cxn>
              <a:cxn ang="0">
                <a:pos x="38" y="109"/>
              </a:cxn>
              <a:cxn ang="0">
                <a:pos x="45" y="122"/>
              </a:cxn>
              <a:cxn ang="0">
                <a:pos x="56" y="129"/>
              </a:cxn>
              <a:cxn ang="0">
                <a:pos x="73" y="134"/>
              </a:cxn>
            </a:cxnLst>
            <a:rect l="0" t="0" r="r" b="b"/>
            <a:pathLst>
              <a:path w="194" h="194">
                <a:moveTo>
                  <a:pt x="108" y="0"/>
                </a:moveTo>
                <a:lnTo>
                  <a:pt x="108" y="134"/>
                </a:lnTo>
                <a:lnTo>
                  <a:pt x="117" y="132"/>
                </a:lnTo>
                <a:lnTo>
                  <a:pt x="127" y="128"/>
                </a:lnTo>
                <a:lnTo>
                  <a:pt x="134" y="123"/>
                </a:lnTo>
                <a:lnTo>
                  <a:pt x="141" y="117"/>
                </a:lnTo>
                <a:lnTo>
                  <a:pt x="146" y="109"/>
                </a:lnTo>
                <a:lnTo>
                  <a:pt x="146" y="105"/>
                </a:lnTo>
                <a:lnTo>
                  <a:pt x="147" y="103"/>
                </a:lnTo>
                <a:lnTo>
                  <a:pt x="150" y="98"/>
                </a:lnTo>
                <a:lnTo>
                  <a:pt x="152" y="86"/>
                </a:lnTo>
                <a:lnTo>
                  <a:pt x="152" y="79"/>
                </a:lnTo>
                <a:lnTo>
                  <a:pt x="152" y="75"/>
                </a:lnTo>
                <a:lnTo>
                  <a:pt x="153" y="73"/>
                </a:lnTo>
                <a:lnTo>
                  <a:pt x="151" y="54"/>
                </a:lnTo>
                <a:lnTo>
                  <a:pt x="146" y="37"/>
                </a:lnTo>
                <a:lnTo>
                  <a:pt x="139" y="20"/>
                </a:lnTo>
                <a:lnTo>
                  <a:pt x="132" y="9"/>
                </a:lnTo>
                <a:lnTo>
                  <a:pt x="132" y="2"/>
                </a:lnTo>
                <a:lnTo>
                  <a:pt x="178" y="2"/>
                </a:lnTo>
                <a:lnTo>
                  <a:pt x="184" y="21"/>
                </a:lnTo>
                <a:lnTo>
                  <a:pt x="190" y="40"/>
                </a:lnTo>
                <a:lnTo>
                  <a:pt x="193" y="58"/>
                </a:lnTo>
                <a:lnTo>
                  <a:pt x="194" y="80"/>
                </a:lnTo>
                <a:lnTo>
                  <a:pt x="193" y="92"/>
                </a:lnTo>
                <a:lnTo>
                  <a:pt x="192" y="94"/>
                </a:lnTo>
                <a:lnTo>
                  <a:pt x="192" y="98"/>
                </a:lnTo>
                <a:lnTo>
                  <a:pt x="192" y="105"/>
                </a:lnTo>
                <a:lnTo>
                  <a:pt x="189" y="116"/>
                </a:lnTo>
                <a:lnTo>
                  <a:pt x="187" y="128"/>
                </a:lnTo>
                <a:lnTo>
                  <a:pt x="182" y="138"/>
                </a:lnTo>
                <a:lnTo>
                  <a:pt x="178" y="147"/>
                </a:lnTo>
                <a:lnTo>
                  <a:pt x="174" y="156"/>
                </a:lnTo>
                <a:lnTo>
                  <a:pt x="169" y="164"/>
                </a:lnTo>
                <a:lnTo>
                  <a:pt x="162" y="170"/>
                </a:lnTo>
                <a:lnTo>
                  <a:pt x="154" y="176"/>
                </a:lnTo>
                <a:lnTo>
                  <a:pt x="146" y="181"/>
                </a:lnTo>
                <a:lnTo>
                  <a:pt x="139" y="186"/>
                </a:lnTo>
                <a:lnTo>
                  <a:pt x="128" y="188"/>
                </a:lnTo>
                <a:lnTo>
                  <a:pt x="118" y="192"/>
                </a:lnTo>
                <a:lnTo>
                  <a:pt x="112" y="192"/>
                </a:lnTo>
                <a:lnTo>
                  <a:pt x="108" y="193"/>
                </a:lnTo>
                <a:lnTo>
                  <a:pt x="98" y="194"/>
                </a:lnTo>
                <a:lnTo>
                  <a:pt x="75" y="192"/>
                </a:lnTo>
                <a:lnTo>
                  <a:pt x="57" y="187"/>
                </a:lnTo>
                <a:lnTo>
                  <a:pt x="39" y="177"/>
                </a:lnTo>
                <a:lnTo>
                  <a:pt x="26" y="166"/>
                </a:lnTo>
                <a:lnTo>
                  <a:pt x="19" y="158"/>
                </a:lnTo>
                <a:lnTo>
                  <a:pt x="14" y="151"/>
                </a:lnTo>
                <a:lnTo>
                  <a:pt x="6" y="133"/>
                </a:lnTo>
                <a:lnTo>
                  <a:pt x="2" y="122"/>
                </a:lnTo>
                <a:lnTo>
                  <a:pt x="1" y="112"/>
                </a:lnTo>
                <a:lnTo>
                  <a:pt x="0" y="90"/>
                </a:lnTo>
                <a:lnTo>
                  <a:pt x="1" y="67"/>
                </a:lnTo>
                <a:lnTo>
                  <a:pt x="4" y="49"/>
                </a:lnTo>
                <a:lnTo>
                  <a:pt x="12" y="33"/>
                </a:lnTo>
                <a:lnTo>
                  <a:pt x="22" y="21"/>
                </a:lnTo>
                <a:lnTo>
                  <a:pt x="33" y="10"/>
                </a:lnTo>
                <a:lnTo>
                  <a:pt x="49" y="4"/>
                </a:lnTo>
                <a:lnTo>
                  <a:pt x="67" y="1"/>
                </a:lnTo>
                <a:lnTo>
                  <a:pt x="87" y="0"/>
                </a:lnTo>
                <a:lnTo>
                  <a:pt x="108" y="0"/>
                </a:lnTo>
                <a:close/>
                <a:moveTo>
                  <a:pt x="73" y="57"/>
                </a:moveTo>
                <a:lnTo>
                  <a:pt x="63" y="57"/>
                </a:lnTo>
                <a:lnTo>
                  <a:pt x="56" y="60"/>
                </a:lnTo>
                <a:lnTo>
                  <a:pt x="45" y="67"/>
                </a:lnTo>
                <a:lnTo>
                  <a:pt x="40" y="70"/>
                </a:lnTo>
                <a:lnTo>
                  <a:pt x="38" y="78"/>
                </a:lnTo>
                <a:lnTo>
                  <a:pt x="36" y="85"/>
                </a:lnTo>
                <a:lnTo>
                  <a:pt x="36" y="94"/>
                </a:lnTo>
                <a:lnTo>
                  <a:pt x="36" y="102"/>
                </a:lnTo>
                <a:lnTo>
                  <a:pt x="38" y="109"/>
                </a:lnTo>
                <a:lnTo>
                  <a:pt x="40" y="115"/>
                </a:lnTo>
                <a:lnTo>
                  <a:pt x="45" y="122"/>
                </a:lnTo>
                <a:lnTo>
                  <a:pt x="49" y="126"/>
                </a:lnTo>
                <a:lnTo>
                  <a:pt x="56" y="129"/>
                </a:lnTo>
                <a:lnTo>
                  <a:pt x="63" y="132"/>
                </a:lnTo>
                <a:lnTo>
                  <a:pt x="73" y="134"/>
                </a:lnTo>
                <a:lnTo>
                  <a:pt x="73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0" name="Freeform 214"/>
          <p:cNvSpPr>
            <a:spLocks/>
          </p:cNvSpPr>
          <p:nvPr/>
        </p:nvSpPr>
        <p:spPr bwMode="auto">
          <a:xfrm>
            <a:off x="1395413" y="4470400"/>
            <a:ext cx="96837" cy="71438"/>
          </a:xfrm>
          <a:custGeom>
            <a:avLst/>
            <a:gdLst/>
            <a:ahLst/>
            <a:cxnLst>
              <a:cxn ang="0">
                <a:pos x="57" y="0"/>
              </a:cxn>
              <a:cxn ang="0">
                <a:pos x="57" y="6"/>
              </a:cxn>
              <a:cxn ang="0">
                <a:pos x="56" y="10"/>
              </a:cxn>
              <a:cxn ang="0">
                <a:pos x="56" y="18"/>
              </a:cxn>
              <a:cxn ang="0">
                <a:pos x="54" y="33"/>
              </a:cxn>
              <a:cxn ang="0">
                <a:pos x="54" y="43"/>
              </a:cxn>
              <a:cxn ang="0">
                <a:pos x="57" y="54"/>
              </a:cxn>
              <a:cxn ang="0">
                <a:pos x="62" y="75"/>
              </a:cxn>
              <a:cxn ang="0">
                <a:pos x="185" y="75"/>
              </a:cxn>
              <a:cxn ang="0">
                <a:pos x="185" y="135"/>
              </a:cxn>
              <a:cxn ang="0">
                <a:pos x="0" y="135"/>
              </a:cxn>
              <a:cxn ang="0">
                <a:pos x="0" y="75"/>
              </a:cxn>
              <a:cxn ang="0">
                <a:pos x="28" y="75"/>
              </a:cxn>
              <a:cxn ang="0">
                <a:pos x="14" y="57"/>
              </a:cxn>
              <a:cxn ang="0">
                <a:pos x="6" y="41"/>
              </a:cxn>
              <a:cxn ang="0">
                <a:pos x="2" y="27"/>
              </a:cxn>
              <a:cxn ang="0">
                <a:pos x="0" y="15"/>
              </a:cxn>
              <a:cxn ang="0">
                <a:pos x="0" y="7"/>
              </a:cxn>
              <a:cxn ang="0">
                <a:pos x="0" y="0"/>
              </a:cxn>
              <a:cxn ang="0">
                <a:pos x="57" y="0"/>
              </a:cxn>
            </a:cxnLst>
            <a:rect l="0" t="0" r="r" b="b"/>
            <a:pathLst>
              <a:path w="185" h="135">
                <a:moveTo>
                  <a:pt x="57" y="0"/>
                </a:moveTo>
                <a:lnTo>
                  <a:pt x="57" y="6"/>
                </a:lnTo>
                <a:lnTo>
                  <a:pt x="56" y="10"/>
                </a:lnTo>
                <a:lnTo>
                  <a:pt x="56" y="18"/>
                </a:lnTo>
                <a:lnTo>
                  <a:pt x="54" y="33"/>
                </a:lnTo>
                <a:lnTo>
                  <a:pt x="54" y="43"/>
                </a:lnTo>
                <a:lnTo>
                  <a:pt x="57" y="54"/>
                </a:lnTo>
                <a:lnTo>
                  <a:pt x="62" y="75"/>
                </a:lnTo>
                <a:lnTo>
                  <a:pt x="185" y="75"/>
                </a:lnTo>
                <a:lnTo>
                  <a:pt x="185" y="135"/>
                </a:lnTo>
                <a:lnTo>
                  <a:pt x="0" y="135"/>
                </a:lnTo>
                <a:lnTo>
                  <a:pt x="0" y="75"/>
                </a:lnTo>
                <a:lnTo>
                  <a:pt x="28" y="75"/>
                </a:lnTo>
                <a:lnTo>
                  <a:pt x="14" y="57"/>
                </a:lnTo>
                <a:lnTo>
                  <a:pt x="6" y="41"/>
                </a:lnTo>
                <a:lnTo>
                  <a:pt x="2" y="27"/>
                </a:lnTo>
                <a:lnTo>
                  <a:pt x="0" y="15"/>
                </a:lnTo>
                <a:lnTo>
                  <a:pt x="0" y="7"/>
                </a:lnTo>
                <a:lnTo>
                  <a:pt x="0" y="0"/>
                </a:lnTo>
                <a:lnTo>
                  <a:pt x="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1" name="Freeform 215"/>
          <p:cNvSpPr>
            <a:spLocks/>
          </p:cNvSpPr>
          <p:nvPr/>
        </p:nvSpPr>
        <p:spPr bwMode="auto">
          <a:xfrm>
            <a:off x="1395413" y="4354513"/>
            <a:ext cx="133350" cy="111125"/>
          </a:xfrm>
          <a:custGeom>
            <a:avLst/>
            <a:gdLst/>
            <a:ahLst/>
            <a:cxnLst>
              <a:cxn ang="0">
                <a:pos x="120" y="102"/>
              </a:cxn>
              <a:cxn ang="0">
                <a:pos x="0" y="60"/>
              </a:cxn>
              <a:cxn ang="0">
                <a:pos x="0" y="0"/>
              </a:cxn>
              <a:cxn ang="0">
                <a:pos x="252" y="102"/>
              </a:cxn>
              <a:cxn ang="0">
                <a:pos x="252" y="167"/>
              </a:cxn>
              <a:cxn ang="0">
                <a:pos x="184" y="137"/>
              </a:cxn>
              <a:cxn ang="0">
                <a:pos x="0" y="209"/>
              </a:cxn>
              <a:cxn ang="0">
                <a:pos x="0" y="146"/>
              </a:cxn>
              <a:cxn ang="0">
                <a:pos x="120" y="102"/>
              </a:cxn>
            </a:cxnLst>
            <a:rect l="0" t="0" r="r" b="b"/>
            <a:pathLst>
              <a:path w="252" h="209">
                <a:moveTo>
                  <a:pt x="120" y="102"/>
                </a:moveTo>
                <a:lnTo>
                  <a:pt x="0" y="60"/>
                </a:lnTo>
                <a:lnTo>
                  <a:pt x="0" y="0"/>
                </a:lnTo>
                <a:lnTo>
                  <a:pt x="252" y="102"/>
                </a:lnTo>
                <a:lnTo>
                  <a:pt x="252" y="167"/>
                </a:lnTo>
                <a:lnTo>
                  <a:pt x="184" y="137"/>
                </a:lnTo>
                <a:lnTo>
                  <a:pt x="0" y="209"/>
                </a:lnTo>
                <a:lnTo>
                  <a:pt x="0" y="146"/>
                </a:lnTo>
                <a:lnTo>
                  <a:pt x="120" y="10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2" name="Freeform 216"/>
          <p:cNvSpPr>
            <a:spLocks noEditPoints="1"/>
          </p:cNvSpPr>
          <p:nvPr/>
        </p:nvSpPr>
        <p:spPr bwMode="auto">
          <a:xfrm>
            <a:off x="1363663" y="4168775"/>
            <a:ext cx="128587" cy="106363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93" y="1"/>
              </a:cxn>
              <a:cxn ang="0">
                <a:pos x="110" y="6"/>
              </a:cxn>
              <a:cxn ang="0">
                <a:pos x="123" y="12"/>
              </a:cxn>
              <a:cxn ang="0">
                <a:pos x="136" y="22"/>
              </a:cxn>
              <a:cxn ang="0">
                <a:pos x="148" y="37"/>
              </a:cxn>
              <a:cxn ang="0">
                <a:pos x="159" y="55"/>
              </a:cxn>
              <a:cxn ang="0">
                <a:pos x="161" y="64"/>
              </a:cxn>
              <a:cxn ang="0">
                <a:pos x="164" y="74"/>
              </a:cxn>
              <a:cxn ang="0">
                <a:pos x="166" y="100"/>
              </a:cxn>
              <a:cxn ang="0">
                <a:pos x="166" y="139"/>
              </a:cxn>
              <a:cxn ang="0">
                <a:pos x="245" y="139"/>
              </a:cxn>
              <a:cxn ang="0">
                <a:pos x="245" y="202"/>
              </a:cxn>
              <a:cxn ang="0">
                <a:pos x="0" y="202"/>
              </a:cxn>
              <a:cxn ang="0">
                <a:pos x="0" y="98"/>
              </a:cxn>
              <a:cxn ang="0">
                <a:pos x="2" y="76"/>
              </a:cxn>
              <a:cxn ang="0">
                <a:pos x="5" y="59"/>
              </a:cxn>
              <a:cxn ang="0">
                <a:pos x="9" y="43"/>
              </a:cxn>
              <a:cxn ang="0">
                <a:pos x="17" y="30"/>
              </a:cxn>
              <a:cxn ang="0">
                <a:pos x="28" y="17"/>
              </a:cxn>
              <a:cxn ang="0">
                <a:pos x="41" y="7"/>
              </a:cxn>
              <a:cxn ang="0">
                <a:pos x="58" y="1"/>
              </a:cxn>
              <a:cxn ang="0">
                <a:pos x="78" y="0"/>
              </a:cxn>
              <a:cxn ang="0">
                <a:pos x="80" y="65"/>
              </a:cxn>
              <a:cxn ang="0">
                <a:pos x="69" y="66"/>
              </a:cxn>
              <a:cxn ang="0">
                <a:pos x="62" y="71"/>
              </a:cxn>
              <a:cxn ang="0">
                <a:pos x="51" y="84"/>
              </a:cxn>
              <a:cxn ang="0">
                <a:pos x="47" y="103"/>
              </a:cxn>
              <a:cxn ang="0">
                <a:pos x="46" y="114"/>
              </a:cxn>
              <a:cxn ang="0">
                <a:pos x="46" y="128"/>
              </a:cxn>
              <a:cxn ang="0">
                <a:pos x="46" y="139"/>
              </a:cxn>
              <a:cxn ang="0">
                <a:pos x="119" y="139"/>
              </a:cxn>
              <a:cxn ang="0">
                <a:pos x="119" y="120"/>
              </a:cxn>
              <a:cxn ang="0">
                <a:pos x="118" y="104"/>
              </a:cxn>
              <a:cxn ang="0">
                <a:pos x="118" y="94"/>
              </a:cxn>
              <a:cxn ang="0">
                <a:pos x="114" y="84"/>
              </a:cxn>
              <a:cxn ang="0">
                <a:pos x="110" y="77"/>
              </a:cxn>
              <a:cxn ang="0">
                <a:pos x="104" y="71"/>
              </a:cxn>
              <a:cxn ang="0">
                <a:pos x="98" y="67"/>
              </a:cxn>
              <a:cxn ang="0">
                <a:pos x="89" y="65"/>
              </a:cxn>
              <a:cxn ang="0">
                <a:pos x="80" y="65"/>
              </a:cxn>
            </a:cxnLst>
            <a:rect l="0" t="0" r="r" b="b"/>
            <a:pathLst>
              <a:path w="245" h="202">
                <a:moveTo>
                  <a:pt x="78" y="0"/>
                </a:moveTo>
                <a:lnTo>
                  <a:pt x="93" y="1"/>
                </a:lnTo>
                <a:lnTo>
                  <a:pt x="110" y="6"/>
                </a:lnTo>
                <a:lnTo>
                  <a:pt x="123" y="12"/>
                </a:lnTo>
                <a:lnTo>
                  <a:pt x="136" y="22"/>
                </a:lnTo>
                <a:lnTo>
                  <a:pt x="148" y="37"/>
                </a:lnTo>
                <a:lnTo>
                  <a:pt x="159" y="55"/>
                </a:lnTo>
                <a:lnTo>
                  <a:pt x="161" y="64"/>
                </a:lnTo>
                <a:lnTo>
                  <a:pt x="164" y="74"/>
                </a:lnTo>
                <a:lnTo>
                  <a:pt x="166" y="100"/>
                </a:lnTo>
                <a:lnTo>
                  <a:pt x="166" y="139"/>
                </a:lnTo>
                <a:lnTo>
                  <a:pt x="245" y="139"/>
                </a:lnTo>
                <a:lnTo>
                  <a:pt x="245" y="202"/>
                </a:lnTo>
                <a:lnTo>
                  <a:pt x="0" y="202"/>
                </a:lnTo>
                <a:lnTo>
                  <a:pt x="0" y="98"/>
                </a:lnTo>
                <a:lnTo>
                  <a:pt x="2" y="76"/>
                </a:lnTo>
                <a:lnTo>
                  <a:pt x="5" y="59"/>
                </a:lnTo>
                <a:lnTo>
                  <a:pt x="9" y="43"/>
                </a:lnTo>
                <a:lnTo>
                  <a:pt x="17" y="30"/>
                </a:lnTo>
                <a:lnTo>
                  <a:pt x="28" y="17"/>
                </a:lnTo>
                <a:lnTo>
                  <a:pt x="41" y="7"/>
                </a:lnTo>
                <a:lnTo>
                  <a:pt x="58" y="1"/>
                </a:lnTo>
                <a:lnTo>
                  <a:pt x="78" y="0"/>
                </a:lnTo>
                <a:close/>
                <a:moveTo>
                  <a:pt x="80" y="65"/>
                </a:moveTo>
                <a:lnTo>
                  <a:pt x="69" y="66"/>
                </a:lnTo>
                <a:lnTo>
                  <a:pt x="62" y="71"/>
                </a:lnTo>
                <a:lnTo>
                  <a:pt x="51" y="84"/>
                </a:lnTo>
                <a:lnTo>
                  <a:pt x="47" y="103"/>
                </a:lnTo>
                <a:lnTo>
                  <a:pt x="46" y="114"/>
                </a:lnTo>
                <a:lnTo>
                  <a:pt x="46" y="128"/>
                </a:lnTo>
                <a:lnTo>
                  <a:pt x="46" y="139"/>
                </a:lnTo>
                <a:lnTo>
                  <a:pt x="119" y="139"/>
                </a:lnTo>
                <a:lnTo>
                  <a:pt x="119" y="120"/>
                </a:lnTo>
                <a:lnTo>
                  <a:pt x="118" y="104"/>
                </a:lnTo>
                <a:lnTo>
                  <a:pt x="118" y="94"/>
                </a:lnTo>
                <a:lnTo>
                  <a:pt x="114" y="84"/>
                </a:lnTo>
                <a:lnTo>
                  <a:pt x="110" y="77"/>
                </a:lnTo>
                <a:lnTo>
                  <a:pt x="104" y="71"/>
                </a:lnTo>
                <a:lnTo>
                  <a:pt x="98" y="67"/>
                </a:lnTo>
                <a:lnTo>
                  <a:pt x="89" y="65"/>
                </a:lnTo>
                <a:lnTo>
                  <a:pt x="80" y="6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3" name="Freeform 217"/>
          <p:cNvSpPr>
            <a:spLocks noEditPoints="1"/>
          </p:cNvSpPr>
          <p:nvPr/>
        </p:nvSpPr>
        <p:spPr bwMode="auto">
          <a:xfrm>
            <a:off x="1392238" y="4046538"/>
            <a:ext cx="103187" cy="106363"/>
          </a:xfrm>
          <a:custGeom>
            <a:avLst/>
            <a:gdLst/>
            <a:ahLst/>
            <a:cxnLst>
              <a:cxn ang="0">
                <a:pos x="117" y="1"/>
              </a:cxn>
              <a:cxn ang="0">
                <a:pos x="138" y="6"/>
              </a:cxn>
              <a:cxn ang="0">
                <a:pos x="160" y="19"/>
              </a:cxn>
              <a:cxn ang="0">
                <a:pos x="180" y="39"/>
              </a:cxn>
              <a:cxn ang="0">
                <a:pos x="193" y="78"/>
              </a:cxn>
              <a:cxn ang="0">
                <a:pos x="194" y="105"/>
              </a:cxn>
              <a:cxn ang="0">
                <a:pos x="193" y="116"/>
              </a:cxn>
              <a:cxn ang="0">
                <a:pos x="190" y="132"/>
              </a:cxn>
              <a:cxn ang="0">
                <a:pos x="183" y="151"/>
              </a:cxn>
              <a:cxn ang="0">
                <a:pos x="180" y="159"/>
              </a:cxn>
              <a:cxn ang="0">
                <a:pos x="169" y="175"/>
              </a:cxn>
              <a:cxn ang="0">
                <a:pos x="153" y="186"/>
              </a:cxn>
              <a:cxn ang="0">
                <a:pos x="145" y="189"/>
              </a:cxn>
              <a:cxn ang="0">
                <a:pos x="127" y="197"/>
              </a:cxn>
              <a:cxn ang="0">
                <a:pos x="111" y="199"/>
              </a:cxn>
              <a:cxn ang="0">
                <a:pos x="97" y="201"/>
              </a:cxn>
              <a:cxn ang="0">
                <a:pos x="56" y="194"/>
              </a:cxn>
              <a:cxn ang="0">
                <a:pos x="25" y="175"/>
              </a:cxn>
              <a:cxn ang="0">
                <a:pos x="13" y="159"/>
              </a:cxn>
              <a:cxn ang="0">
                <a:pos x="6" y="143"/>
              </a:cxn>
              <a:cxn ang="0">
                <a:pos x="1" y="122"/>
              </a:cxn>
              <a:cxn ang="0">
                <a:pos x="1" y="78"/>
              </a:cxn>
              <a:cxn ang="0">
                <a:pos x="14" y="39"/>
              </a:cxn>
              <a:cxn ang="0">
                <a:pos x="39" y="14"/>
              </a:cxn>
              <a:cxn ang="0">
                <a:pos x="74" y="1"/>
              </a:cxn>
              <a:cxn ang="0">
                <a:pos x="142" y="72"/>
              </a:cxn>
              <a:cxn ang="0">
                <a:pos x="112" y="61"/>
              </a:cxn>
              <a:cxn ang="0">
                <a:pos x="82" y="61"/>
              </a:cxn>
              <a:cxn ang="0">
                <a:pos x="52" y="72"/>
              </a:cxn>
              <a:cxn ang="0">
                <a:pos x="43" y="85"/>
              </a:cxn>
              <a:cxn ang="0">
                <a:pos x="40" y="108"/>
              </a:cxn>
              <a:cxn ang="0">
                <a:pos x="46" y="121"/>
              </a:cxn>
              <a:cxn ang="0">
                <a:pos x="58" y="133"/>
              </a:cxn>
              <a:cxn ang="0">
                <a:pos x="81" y="139"/>
              </a:cxn>
              <a:cxn ang="0">
                <a:pos x="98" y="140"/>
              </a:cxn>
              <a:cxn ang="0">
                <a:pos x="104" y="139"/>
              </a:cxn>
              <a:cxn ang="0">
                <a:pos x="123" y="138"/>
              </a:cxn>
              <a:cxn ang="0">
                <a:pos x="136" y="131"/>
              </a:cxn>
              <a:cxn ang="0">
                <a:pos x="147" y="122"/>
              </a:cxn>
              <a:cxn ang="0">
                <a:pos x="147" y="119"/>
              </a:cxn>
              <a:cxn ang="0">
                <a:pos x="151" y="116"/>
              </a:cxn>
              <a:cxn ang="0">
                <a:pos x="151" y="109"/>
              </a:cxn>
              <a:cxn ang="0">
                <a:pos x="152" y="108"/>
              </a:cxn>
              <a:cxn ang="0">
                <a:pos x="152" y="101"/>
              </a:cxn>
              <a:cxn ang="0">
                <a:pos x="153" y="99"/>
              </a:cxn>
              <a:cxn ang="0">
                <a:pos x="147" y="78"/>
              </a:cxn>
            </a:cxnLst>
            <a:rect l="0" t="0" r="r" b="b"/>
            <a:pathLst>
              <a:path w="195" h="201">
                <a:moveTo>
                  <a:pt x="97" y="0"/>
                </a:moveTo>
                <a:lnTo>
                  <a:pt x="117" y="1"/>
                </a:lnTo>
                <a:lnTo>
                  <a:pt x="127" y="2"/>
                </a:lnTo>
                <a:lnTo>
                  <a:pt x="138" y="6"/>
                </a:lnTo>
                <a:lnTo>
                  <a:pt x="153" y="14"/>
                </a:lnTo>
                <a:lnTo>
                  <a:pt x="160" y="19"/>
                </a:lnTo>
                <a:lnTo>
                  <a:pt x="169" y="26"/>
                </a:lnTo>
                <a:lnTo>
                  <a:pt x="180" y="39"/>
                </a:lnTo>
                <a:lnTo>
                  <a:pt x="188" y="57"/>
                </a:lnTo>
                <a:lnTo>
                  <a:pt x="193" y="78"/>
                </a:lnTo>
                <a:lnTo>
                  <a:pt x="195" y="101"/>
                </a:lnTo>
                <a:lnTo>
                  <a:pt x="194" y="105"/>
                </a:lnTo>
                <a:lnTo>
                  <a:pt x="194" y="111"/>
                </a:lnTo>
                <a:lnTo>
                  <a:pt x="193" y="116"/>
                </a:lnTo>
                <a:lnTo>
                  <a:pt x="193" y="122"/>
                </a:lnTo>
                <a:lnTo>
                  <a:pt x="190" y="132"/>
                </a:lnTo>
                <a:lnTo>
                  <a:pt x="188" y="143"/>
                </a:lnTo>
                <a:lnTo>
                  <a:pt x="183" y="151"/>
                </a:lnTo>
                <a:lnTo>
                  <a:pt x="181" y="155"/>
                </a:lnTo>
                <a:lnTo>
                  <a:pt x="180" y="159"/>
                </a:lnTo>
                <a:lnTo>
                  <a:pt x="174" y="167"/>
                </a:lnTo>
                <a:lnTo>
                  <a:pt x="169" y="175"/>
                </a:lnTo>
                <a:lnTo>
                  <a:pt x="160" y="180"/>
                </a:lnTo>
                <a:lnTo>
                  <a:pt x="153" y="186"/>
                </a:lnTo>
                <a:lnTo>
                  <a:pt x="148" y="187"/>
                </a:lnTo>
                <a:lnTo>
                  <a:pt x="145" y="189"/>
                </a:lnTo>
                <a:lnTo>
                  <a:pt x="138" y="194"/>
                </a:lnTo>
                <a:lnTo>
                  <a:pt x="127" y="197"/>
                </a:lnTo>
                <a:lnTo>
                  <a:pt x="117" y="199"/>
                </a:lnTo>
                <a:lnTo>
                  <a:pt x="111" y="199"/>
                </a:lnTo>
                <a:lnTo>
                  <a:pt x="106" y="200"/>
                </a:lnTo>
                <a:lnTo>
                  <a:pt x="97" y="201"/>
                </a:lnTo>
                <a:lnTo>
                  <a:pt x="74" y="199"/>
                </a:lnTo>
                <a:lnTo>
                  <a:pt x="56" y="194"/>
                </a:lnTo>
                <a:lnTo>
                  <a:pt x="38" y="186"/>
                </a:lnTo>
                <a:lnTo>
                  <a:pt x="25" y="175"/>
                </a:lnTo>
                <a:lnTo>
                  <a:pt x="18" y="167"/>
                </a:lnTo>
                <a:lnTo>
                  <a:pt x="13" y="159"/>
                </a:lnTo>
                <a:lnTo>
                  <a:pt x="8" y="151"/>
                </a:lnTo>
                <a:lnTo>
                  <a:pt x="6" y="143"/>
                </a:lnTo>
                <a:lnTo>
                  <a:pt x="2" y="132"/>
                </a:lnTo>
                <a:lnTo>
                  <a:pt x="1" y="122"/>
                </a:lnTo>
                <a:lnTo>
                  <a:pt x="0" y="101"/>
                </a:lnTo>
                <a:lnTo>
                  <a:pt x="1" y="78"/>
                </a:lnTo>
                <a:lnTo>
                  <a:pt x="6" y="57"/>
                </a:lnTo>
                <a:lnTo>
                  <a:pt x="14" y="39"/>
                </a:lnTo>
                <a:lnTo>
                  <a:pt x="26" y="26"/>
                </a:lnTo>
                <a:lnTo>
                  <a:pt x="39" y="14"/>
                </a:lnTo>
                <a:lnTo>
                  <a:pt x="56" y="6"/>
                </a:lnTo>
                <a:lnTo>
                  <a:pt x="74" y="1"/>
                </a:lnTo>
                <a:lnTo>
                  <a:pt x="97" y="0"/>
                </a:lnTo>
                <a:close/>
                <a:moveTo>
                  <a:pt x="142" y="72"/>
                </a:moveTo>
                <a:lnTo>
                  <a:pt x="126" y="63"/>
                </a:lnTo>
                <a:lnTo>
                  <a:pt x="112" y="61"/>
                </a:lnTo>
                <a:lnTo>
                  <a:pt x="98" y="61"/>
                </a:lnTo>
                <a:lnTo>
                  <a:pt x="82" y="61"/>
                </a:lnTo>
                <a:lnTo>
                  <a:pt x="70" y="63"/>
                </a:lnTo>
                <a:lnTo>
                  <a:pt x="52" y="72"/>
                </a:lnTo>
                <a:lnTo>
                  <a:pt x="46" y="77"/>
                </a:lnTo>
                <a:lnTo>
                  <a:pt x="43" y="85"/>
                </a:lnTo>
                <a:lnTo>
                  <a:pt x="40" y="101"/>
                </a:lnTo>
                <a:lnTo>
                  <a:pt x="40" y="108"/>
                </a:lnTo>
                <a:lnTo>
                  <a:pt x="43" y="115"/>
                </a:lnTo>
                <a:lnTo>
                  <a:pt x="46" y="121"/>
                </a:lnTo>
                <a:lnTo>
                  <a:pt x="52" y="128"/>
                </a:lnTo>
                <a:lnTo>
                  <a:pt x="58" y="133"/>
                </a:lnTo>
                <a:lnTo>
                  <a:pt x="69" y="137"/>
                </a:lnTo>
                <a:lnTo>
                  <a:pt x="81" y="139"/>
                </a:lnTo>
                <a:lnTo>
                  <a:pt x="88" y="139"/>
                </a:lnTo>
                <a:lnTo>
                  <a:pt x="98" y="140"/>
                </a:lnTo>
                <a:lnTo>
                  <a:pt x="100" y="139"/>
                </a:lnTo>
                <a:lnTo>
                  <a:pt x="104" y="139"/>
                </a:lnTo>
                <a:lnTo>
                  <a:pt x="111" y="139"/>
                </a:lnTo>
                <a:lnTo>
                  <a:pt x="123" y="138"/>
                </a:lnTo>
                <a:lnTo>
                  <a:pt x="133" y="133"/>
                </a:lnTo>
                <a:lnTo>
                  <a:pt x="136" y="131"/>
                </a:lnTo>
                <a:lnTo>
                  <a:pt x="141" y="129"/>
                </a:lnTo>
                <a:lnTo>
                  <a:pt x="147" y="122"/>
                </a:lnTo>
                <a:lnTo>
                  <a:pt x="147" y="120"/>
                </a:lnTo>
                <a:lnTo>
                  <a:pt x="147" y="119"/>
                </a:lnTo>
                <a:lnTo>
                  <a:pt x="148" y="119"/>
                </a:lnTo>
                <a:lnTo>
                  <a:pt x="151" y="116"/>
                </a:lnTo>
                <a:lnTo>
                  <a:pt x="151" y="111"/>
                </a:lnTo>
                <a:lnTo>
                  <a:pt x="151" y="109"/>
                </a:lnTo>
                <a:lnTo>
                  <a:pt x="151" y="108"/>
                </a:lnTo>
                <a:lnTo>
                  <a:pt x="152" y="108"/>
                </a:lnTo>
                <a:lnTo>
                  <a:pt x="152" y="103"/>
                </a:lnTo>
                <a:lnTo>
                  <a:pt x="152" y="101"/>
                </a:lnTo>
                <a:lnTo>
                  <a:pt x="152" y="99"/>
                </a:lnTo>
                <a:lnTo>
                  <a:pt x="153" y="99"/>
                </a:lnTo>
                <a:lnTo>
                  <a:pt x="151" y="85"/>
                </a:lnTo>
                <a:lnTo>
                  <a:pt x="147" y="78"/>
                </a:lnTo>
                <a:lnTo>
                  <a:pt x="142" y="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" name="Freeform 218"/>
          <p:cNvSpPr>
            <a:spLocks noEditPoints="1"/>
          </p:cNvSpPr>
          <p:nvPr/>
        </p:nvSpPr>
        <p:spPr bwMode="auto">
          <a:xfrm>
            <a:off x="1357313" y="3992563"/>
            <a:ext cx="134937" cy="33338"/>
          </a:xfrm>
          <a:custGeom>
            <a:avLst/>
            <a:gdLst/>
            <a:ahLst/>
            <a:cxnLst>
              <a:cxn ang="0">
                <a:pos x="255" y="1"/>
              </a:cxn>
              <a:cxn ang="0">
                <a:pos x="255" y="61"/>
              </a:cxn>
              <a:cxn ang="0">
                <a:pos x="70" y="61"/>
              </a:cxn>
              <a:cxn ang="0">
                <a:pos x="70" y="1"/>
              </a:cxn>
              <a:cxn ang="0">
                <a:pos x="255" y="1"/>
              </a:cxn>
              <a:cxn ang="0">
                <a:pos x="45" y="0"/>
              </a:cxn>
              <a:cxn ang="0">
                <a:pos x="45" y="62"/>
              </a:cxn>
              <a:cxn ang="0">
                <a:pos x="0" y="62"/>
              </a:cxn>
              <a:cxn ang="0">
                <a:pos x="0" y="0"/>
              </a:cxn>
              <a:cxn ang="0">
                <a:pos x="45" y="0"/>
              </a:cxn>
            </a:cxnLst>
            <a:rect l="0" t="0" r="r" b="b"/>
            <a:pathLst>
              <a:path w="255" h="62">
                <a:moveTo>
                  <a:pt x="255" y="1"/>
                </a:moveTo>
                <a:lnTo>
                  <a:pt x="255" y="61"/>
                </a:lnTo>
                <a:lnTo>
                  <a:pt x="70" y="61"/>
                </a:lnTo>
                <a:lnTo>
                  <a:pt x="70" y="1"/>
                </a:lnTo>
                <a:lnTo>
                  <a:pt x="255" y="1"/>
                </a:lnTo>
                <a:close/>
                <a:moveTo>
                  <a:pt x="45" y="0"/>
                </a:moveTo>
                <a:lnTo>
                  <a:pt x="45" y="62"/>
                </a:lnTo>
                <a:lnTo>
                  <a:pt x="0" y="62"/>
                </a:lnTo>
                <a:lnTo>
                  <a:pt x="0" y="0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5" name="Freeform 219"/>
          <p:cNvSpPr>
            <a:spLocks/>
          </p:cNvSpPr>
          <p:nvPr/>
        </p:nvSpPr>
        <p:spPr bwMode="auto">
          <a:xfrm>
            <a:off x="1392238" y="3865563"/>
            <a:ext cx="100012" cy="98425"/>
          </a:xfrm>
          <a:custGeom>
            <a:avLst/>
            <a:gdLst/>
            <a:ahLst/>
            <a:cxnLst>
              <a:cxn ang="0">
                <a:pos x="189" y="0"/>
              </a:cxn>
              <a:cxn ang="0">
                <a:pos x="189" y="59"/>
              </a:cxn>
              <a:cxn ang="0">
                <a:pos x="98" y="59"/>
              </a:cxn>
              <a:cxn ang="0">
                <a:pos x="75" y="60"/>
              </a:cxn>
              <a:cxn ang="0">
                <a:pos x="66" y="61"/>
              </a:cxn>
              <a:cxn ang="0">
                <a:pos x="60" y="63"/>
              </a:cxn>
              <a:cxn ang="0">
                <a:pos x="54" y="67"/>
              </a:cxn>
              <a:cxn ang="0">
                <a:pos x="50" y="73"/>
              </a:cxn>
              <a:cxn ang="0">
                <a:pos x="48" y="80"/>
              </a:cxn>
              <a:cxn ang="0">
                <a:pos x="48" y="91"/>
              </a:cxn>
              <a:cxn ang="0">
                <a:pos x="48" y="98"/>
              </a:cxn>
              <a:cxn ang="0">
                <a:pos x="50" y="107"/>
              </a:cxn>
              <a:cxn ang="0">
                <a:pos x="58" y="125"/>
              </a:cxn>
              <a:cxn ang="0">
                <a:pos x="189" y="125"/>
              </a:cxn>
              <a:cxn ang="0">
                <a:pos x="189" y="185"/>
              </a:cxn>
              <a:cxn ang="0">
                <a:pos x="4" y="185"/>
              </a:cxn>
              <a:cxn ang="0">
                <a:pos x="4" y="125"/>
              </a:cxn>
              <a:cxn ang="0">
                <a:pos x="25" y="125"/>
              </a:cxn>
              <a:cxn ang="0">
                <a:pos x="14" y="109"/>
              </a:cxn>
              <a:cxn ang="0">
                <a:pos x="7" y="95"/>
              </a:cxn>
              <a:cxn ang="0">
                <a:pos x="1" y="79"/>
              </a:cxn>
              <a:cxn ang="0">
                <a:pos x="0" y="62"/>
              </a:cxn>
              <a:cxn ang="0">
                <a:pos x="0" y="48"/>
              </a:cxn>
              <a:cxn ang="0">
                <a:pos x="3" y="36"/>
              </a:cxn>
              <a:cxn ang="0">
                <a:pos x="9" y="24"/>
              </a:cxn>
              <a:cxn ang="0">
                <a:pos x="18" y="15"/>
              </a:cxn>
              <a:cxn ang="0">
                <a:pos x="26" y="7"/>
              </a:cxn>
              <a:cxn ang="0">
                <a:pos x="38" y="3"/>
              </a:cxn>
              <a:cxn ang="0">
                <a:pos x="51" y="0"/>
              </a:cxn>
              <a:cxn ang="0">
                <a:pos x="69" y="0"/>
              </a:cxn>
              <a:cxn ang="0">
                <a:pos x="189" y="0"/>
              </a:cxn>
            </a:cxnLst>
            <a:rect l="0" t="0" r="r" b="b"/>
            <a:pathLst>
              <a:path w="189" h="185">
                <a:moveTo>
                  <a:pt x="189" y="0"/>
                </a:moveTo>
                <a:lnTo>
                  <a:pt x="189" y="59"/>
                </a:lnTo>
                <a:lnTo>
                  <a:pt x="98" y="59"/>
                </a:lnTo>
                <a:lnTo>
                  <a:pt x="75" y="60"/>
                </a:lnTo>
                <a:lnTo>
                  <a:pt x="66" y="61"/>
                </a:lnTo>
                <a:lnTo>
                  <a:pt x="60" y="63"/>
                </a:lnTo>
                <a:lnTo>
                  <a:pt x="54" y="67"/>
                </a:lnTo>
                <a:lnTo>
                  <a:pt x="50" y="73"/>
                </a:lnTo>
                <a:lnTo>
                  <a:pt x="48" y="80"/>
                </a:lnTo>
                <a:lnTo>
                  <a:pt x="48" y="91"/>
                </a:lnTo>
                <a:lnTo>
                  <a:pt x="48" y="98"/>
                </a:lnTo>
                <a:lnTo>
                  <a:pt x="50" y="107"/>
                </a:lnTo>
                <a:lnTo>
                  <a:pt x="58" y="125"/>
                </a:lnTo>
                <a:lnTo>
                  <a:pt x="189" y="125"/>
                </a:lnTo>
                <a:lnTo>
                  <a:pt x="189" y="185"/>
                </a:lnTo>
                <a:lnTo>
                  <a:pt x="4" y="185"/>
                </a:lnTo>
                <a:lnTo>
                  <a:pt x="4" y="125"/>
                </a:lnTo>
                <a:lnTo>
                  <a:pt x="25" y="125"/>
                </a:lnTo>
                <a:lnTo>
                  <a:pt x="14" y="109"/>
                </a:lnTo>
                <a:lnTo>
                  <a:pt x="7" y="95"/>
                </a:lnTo>
                <a:lnTo>
                  <a:pt x="1" y="79"/>
                </a:lnTo>
                <a:lnTo>
                  <a:pt x="0" y="62"/>
                </a:lnTo>
                <a:lnTo>
                  <a:pt x="0" y="48"/>
                </a:lnTo>
                <a:lnTo>
                  <a:pt x="3" y="36"/>
                </a:lnTo>
                <a:lnTo>
                  <a:pt x="9" y="24"/>
                </a:lnTo>
                <a:lnTo>
                  <a:pt x="18" y="15"/>
                </a:lnTo>
                <a:lnTo>
                  <a:pt x="26" y="7"/>
                </a:lnTo>
                <a:lnTo>
                  <a:pt x="38" y="3"/>
                </a:lnTo>
                <a:lnTo>
                  <a:pt x="51" y="0"/>
                </a:lnTo>
                <a:lnTo>
                  <a:pt x="69" y="0"/>
                </a:lnTo>
                <a:lnTo>
                  <a:pt x="18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6" name="Freeform 220"/>
          <p:cNvSpPr>
            <a:spLocks/>
          </p:cNvSpPr>
          <p:nvPr/>
        </p:nvSpPr>
        <p:spPr bwMode="auto">
          <a:xfrm>
            <a:off x="1368425" y="3775075"/>
            <a:ext cx="127000" cy="73025"/>
          </a:xfrm>
          <a:custGeom>
            <a:avLst/>
            <a:gdLst/>
            <a:ahLst/>
            <a:cxnLst>
              <a:cxn ang="0">
                <a:pos x="235" y="0"/>
              </a:cxn>
              <a:cxn ang="0">
                <a:pos x="239" y="19"/>
              </a:cxn>
              <a:cxn ang="0">
                <a:pos x="239" y="30"/>
              </a:cxn>
              <a:cxn ang="0">
                <a:pos x="240" y="46"/>
              </a:cxn>
              <a:cxn ang="0">
                <a:pos x="239" y="53"/>
              </a:cxn>
              <a:cxn ang="0">
                <a:pos x="239" y="61"/>
              </a:cxn>
              <a:cxn ang="0">
                <a:pos x="236" y="76"/>
              </a:cxn>
              <a:cxn ang="0">
                <a:pos x="231" y="87"/>
              </a:cxn>
              <a:cxn ang="0">
                <a:pos x="228" y="91"/>
              </a:cxn>
              <a:cxn ang="0">
                <a:pos x="225" y="97"/>
              </a:cxn>
              <a:cxn ang="0">
                <a:pos x="221" y="100"/>
              </a:cxn>
              <a:cxn ang="0">
                <a:pos x="218" y="101"/>
              </a:cxn>
              <a:cxn ang="0">
                <a:pos x="217" y="103"/>
              </a:cxn>
              <a:cxn ang="0">
                <a:pos x="211" y="106"/>
              </a:cxn>
              <a:cxn ang="0">
                <a:pos x="206" y="109"/>
              </a:cxn>
              <a:cxn ang="0">
                <a:pos x="199" y="111"/>
              </a:cxn>
              <a:cxn ang="0">
                <a:pos x="193" y="113"/>
              </a:cxn>
              <a:cxn ang="0">
                <a:pos x="186" y="113"/>
              </a:cxn>
              <a:cxn ang="0">
                <a:pos x="179" y="114"/>
              </a:cxn>
              <a:cxn ang="0">
                <a:pos x="92" y="114"/>
              </a:cxn>
              <a:cxn ang="0">
                <a:pos x="92" y="138"/>
              </a:cxn>
              <a:cxn ang="0">
                <a:pos x="51" y="138"/>
              </a:cxn>
              <a:cxn ang="0">
                <a:pos x="51" y="114"/>
              </a:cxn>
              <a:cxn ang="0">
                <a:pos x="0" y="114"/>
              </a:cxn>
              <a:cxn ang="0">
                <a:pos x="0" y="55"/>
              </a:cxn>
              <a:cxn ang="0">
                <a:pos x="51" y="55"/>
              </a:cxn>
              <a:cxn ang="0">
                <a:pos x="51" y="0"/>
              </a:cxn>
              <a:cxn ang="0">
                <a:pos x="92" y="0"/>
              </a:cxn>
              <a:cxn ang="0">
                <a:pos x="92" y="55"/>
              </a:cxn>
              <a:cxn ang="0">
                <a:pos x="157" y="55"/>
              </a:cxn>
              <a:cxn ang="0">
                <a:pos x="157" y="54"/>
              </a:cxn>
              <a:cxn ang="0">
                <a:pos x="158" y="54"/>
              </a:cxn>
              <a:cxn ang="0">
                <a:pos x="161" y="54"/>
              </a:cxn>
              <a:cxn ang="0">
                <a:pos x="165" y="54"/>
              </a:cxn>
              <a:cxn ang="0">
                <a:pos x="174" y="54"/>
              </a:cxn>
              <a:cxn ang="0">
                <a:pos x="176" y="53"/>
              </a:cxn>
              <a:cxn ang="0">
                <a:pos x="180" y="53"/>
              </a:cxn>
              <a:cxn ang="0">
                <a:pos x="187" y="52"/>
              </a:cxn>
              <a:cxn ang="0">
                <a:pos x="192" y="48"/>
              </a:cxn>
              <a:cxn ang="0">
                <a:pos x="197" y="45"/>
              </a:cxn>
              <a:cxn ang="0">
                <a:pos x="199" y="36"/>
              </a:cxn>
              <a:cxn ang="0">
                <a:pos x="199" y="31"/>
              </a:cxn>
              <a:cxn ang="0">
                <a:pos x="200" y="27"/>
              </a:cxn>
              <a:cxn ang="0">
                <a:pos x="199" y="24"/>
              </a:cxn>
              <a:cxn ang="0">
                <a:pos x="199" y="23"/>
              </a:cxn>
              <a:cxn ang="0">
                <a:pos x="199" y="21"/>
              </a:cxn>
              <a:cxn ang="0">
                <a:pos x="198" y="18"/>
              </a:cxn>
              <a:cxn ang="0">
                <a:pos x="198" y="17"/>
              </a:cxn>
              <a:cxn ang="0">
                <a:pos x="198" y="15"/>
              </a:cxn>
              <a:cxn ang="0">
                <a:pos x="195" y="9"/>
              </a:cxn>
              <a:cxn ang="0">
                <a:pos x="194" y="5"/>
              </a:cxn>
              <a:cxn ang="0">
                <a:pos x="194" y="0"/>
              </a:cxn>
              <a:cxn ang="0">
                <a:pos x="235" y="0"/>
              </a:cxn>
            </a:cxnLst>
            <a:rect l="0" t="0" r="r" b="b"/>
            <a:pathLst>
              <a:path w="240" h="138">
                <a:moveTo>
                  <a:pt x="235" y="0"/>
                </a:moveTo>
                <a:lnTo>
                  <a:pt x="239" y="19"/>
                </a:lnTo>
                <a:lnTo>
                  <a:pt x="239" y="30"/>
                </a:lnTo>
                <a:lnTo>
                  <a:pt x="240" y="46"/>
                </a:lnTo>
                <a:lnTo>
                  <a:pt x="239" y="53"/>
                </a:lnTo>
                <a:lnTo>
                  <a:pt x="239" y="61"/>
                </a:lnTo>
                <a:lnTo>
                  <a:pt x="236" y="76"/>
                </a:lnTo>
                <a:lnTo>
                  <a:pt x="231" y="87"/>
                </a:lnTo>
                <a:lnTo>
                  <a:pt x="228" y="91"/>
                </a:lnTo>
                <a:lnTo>
                  <a:pt x="225" y="97"/>
                </a:lnTo>
                <a:lnTo>
                  <a:pt x="221" y="100"/>
                </a:lnTo>
                <a:lnTo>
                  <a:pt x="218" y="101"/>
                </a:lnTo>
                <a:lnTo>
                  <a:pt x="217" y="103"/>
                </a:lnTo>
                <a:lnTo>
                  <a:pt x="211" y="106"/>
                </a:lnTo>
                <a:lnTo>
                  <a:pt x="206" y="109"/>
                </a:lnTo>
                <a:lnTo>
                  <a:pt x="199" y="111"/>
                </a:lnTo>
                <a:lnTo>
                  <a:pt x="193" y="113"/>
                </a:lnTo>
                <a:lnTo>
                  <a:pt x="186" y="113"/>
                </a:lnTo>
                <a:lnTo>
                  <a:pt x="179" y="114"/>
                </a:lnTo>
                <a:lnTo>
                  <a:pt x="92" y="114"/>
                </a:lnTo>
                <a:lnTo>
                  <a:pt x="92" y="138"/>
                </a:lnTo>
                <a:lnTo>
                  <a:pt x="51" y="138"/>
                </a:lnTo>
                <a:lnTo>
                  <a:pt x="51" y="114"/>
                </a:lnTo>
                <a:lnTo>
                  <a:pt x="0" y="114"/>
                </a:lnTo>
                <a:lnTo>
                  <a:pt x="0" y="55"/>
                </a:lnTo>
                <a:lnTo>
                  <a:pt x="51" y="55"/>
                </a:lnTo>
                <a:lnTo>
                  <a:pt x="51" y="0"/>
                </a:lnTo>
                <a:lnTo>
                  <a:pt x="92" y="0"/>
                </a:lnTo>
                <a:lnTo>
                  <a:pt x="92" y="55"/>
                </a:lnTo>
                <a:lnTo>
                  <a:pt x="157" y="55"/>
                </a:lnTo>
                <a:lnTo>
                  <a:pt x="157" y="54"/>
                </a:lnTo>
                <a:lnTo>
                  <a:pt x="158" y="54"/>
                </a:lnTo>
                <a:lnTo>
                  <a:pt x="161" y="54"/>
                </a:lnTo>
                <a:lnTo>
                  <a:pt x="165" y="54"/>
                </a:lnTo>
                <a:lnTo>
                  <a:pt x="174" y="54"/>
                </a:lnTo>
                <a:lnTo>
                  <a:pt x="176" y="53"/>
                </a:lnTo>
                <a:lnTo>
                  <a:pt x="180" y="53"/>
                </a:lnTo>
                <a:lnTo>
                  <a:pt x="187" y="52"/>
                </a:lnTo>
                <a:lnTo>
                  <a:pt x="192" y="48"/>
                </a:lnTo>
                <a:lnTo>
                  <a:pt x="197" y="45"/>
                </a:lnTo>
                <a:lnTo>
                  <a:pt x="199" y="36"/>
                </a:lnTo>
                <a:lnTo>
                  <a:pt x="199" y="31"/>
                </a:lnTo>
                <a:lnTo>
                  <a:pt x="200" y="27"/>
                </a:lnTo>
                <a:lnTo>
                  <a:pt x="199" y="24"/>
                </a:lnTo>
                <a:lnTo>
                  <a:pt x="199" y="23"/>
                </a:lnTo>
                <a:lnTo>
                  <a:pt x="199" y="21"/>
                </a:lnTo>
                <a:lnTo>
                  <a:pt x="198" y="18"/>
                </a:lnTo>
                <a:lnTo>
                  <a:pt x="198" y="17"/>
                </a:lnTo>
                <a:lnTo>
                  <a:pt x="198" y="15"/>
                </a:lnTo>
                <a:lnTo>
                  <a:pt x="195" y="9"/>
                </a:lnTo>
                <a:lnTo>
                  <a:pt x="194" y="5"/>
                </a:lnTo>
                <a:lnTo>
                  <a:pt x="194" y="0"/>
                </a:lnTo>
                <a:lnTo>
                  <a:pt x="23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7" name="Freeform 221"/>
          <p:cNvSpPr>
            <a:spLocks/>
          </p:cNvSpPr>
          <p:nvPr/>
        </p:nvSpPr>
        <p:spPr bwMode="auto">
          <a:xfrm>
            <a:off x="979488" y="3760788"/>
            <a:ext cx="185737" cy="163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4"/>
              </a:cxn>
              <a:cxn ang="0">
                <a:pos x="0" y="310"/>
              </a:cxn>
              <a:cxn ang="0">
                <a:pos x="350" y="154"/>
              </a:cxn>
              <a:cxn ang="0">
                <a:pos x="0" y="0"/>
              </a:cxn>
            </a:cxnLst>
            <a:rect l="0" t="0" r="r" b="b"/>
            <a:pathLst>
              <a:path w="350" h="310">
                <a:moveTo>
                  <a:pt x="0" y="0"/>
                </a:moveTo>
                <a:lnTo>
                  <a:pt x="72" y="154"/>
                </a:lnTo>
                <a:lnTo>
                  <a:pt x="0" y="310"/>
                </a:lnTo>
                <a:lnTo>
                  <a:pt x="350" y="1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8" name="Rectangle 222"/>
          <p:cNvSpPr>
            <a:spLocks noChangeArrowheads="1"/>
          </p:cNvSpPr>
          <p:nvPr/>
        </p:nvSpPr>
        <p:spPr bwMode="auto">
          <a:xfrm>
            <a:off x="433388" y="5270500"/>
            <a:ext cx="42960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Seconds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209" name="Freeform 223"/>
          <p:cNvSpPr>
            <a:spLocks/>
          </p:cNvSpPr>
          <p:nvPr/>
        </p:nvSpPr>
        <p:spPr bwMode="auto">
          <a:xfrm>
            <a:off x="979488" y="4141788"/>
            <a:ext cx="185737" cy="163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4"/>
              </a:cxn>
              <a:cxn ang="0">
                <a:pos x="0" y="310"/>
              </a:cxn>
              <a:cxn ang="0">
                <a:pos x="350" y="154"/>
              </a:cxn>
              <a:cxn ang="0">
                <a:pos x="0" y="0"/>
              </a:cxn>
            </a:cxnLst>
            <a:rect l="0" t="0" r="r" b="b"/>
            <a:pathLst>
              <a:path w="350" h="310">
                <a:moveTo>
                  <a:pt x="0" y="0"/>
                </a:moveTo>
                <a:lnTo>
                  <a:pt x="72" y="154"/>
                </a:lnTo>
                <a:lnTo>
                  <a:pt x="0" y="310"/>
                </a:lnTo>
                <a:lnTo>
                  <a:pt x="350" y="1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10" name="Freeform 224"/>
          <p:cNvSpPr>
            <a:spLocks/>
          </p:cNvSpPr>
          <p:nvPr/>
        </p:nvSpPr>
        <p:spPr bwMode="auto">
          <a:xfrm>
            <a:off x="979488" y="4522788"/>
            <a:ext cx="185737" cy="165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4"/>
              </a:cxn>
              <a:cxn ang="0">
                <a:pos x="0" y="311"/>
              </a:cxn>
              <a:cxn ang="0">
                <a:pos x="350" y="154"/>
              </a:cxn>
              <a:cxn ang="0">
                <a:pos x="0" y="0"/>
              </a:cxn>
            </a:cxnLst>
            <a:rect l="0" t="0" r="r" b="b"/>
            <a:pathLst>
              <a:path w="350" h="311">
                <a:moveTo>
                  <a:pt x="0" y="0"/>
                </a:moveTo>
                <a:lnTo>
                  <a:pt x="72" y="154"/>
                </a:lnTo>
                <a:lnTo>
                  <a:pt x="0" y="311"/>
                </a:lnTo>
                <a:lnTo>
                  <a:pt x="350" y="1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11" name="Freeform 225"/>
          <p:cNvSpPr>
            <a:spLocks/>
          </p:cNvSpPr>
          <p:nvPr/>
        </p:nvSpPr>
        <p:spPr bwMode="auto">
          <a:xfrm>
            <a:off x="979488" y="4903788"/>
            <a:ext cx="185737" cy="165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5"/>
              </a:cxn>
              <a:cxn ang="0">
                <a:pos x="0" y="311"/>
              </a:cxn>
              <a:cxn ang="0">
                <a:pos x="350" y="155"/>
              </a:cxn>
              <a:cxn ang="0">
                <a:pos x="0" y="0"/>
              </a:cxn>
            </a:cxnLst>
            <a:rect l="0" t="0" r="r" b="b"/>
            <a:pathLst>
              <a:path w="350" h="311">
                <a:moveTo>
                  <a:pt x="0" y="0"/>
                </a:moveTo>
                <a:lnTo>
                  <a:pt x="72" y="155"/>
                </a:lnTo>
                <a:lnTo>
                  <a:pt x="0" y="311"/>
                </a:lnTo>
                <a:lnTo>
                  <a:pt x="350" y="1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12" name="Freeform 226"/>
          <p:cNvSpPr>
            <a:spLocks/>
          </p:cNvSpPr>
          <p:nvPr/>
        </p:nvSpPr>
        <p:spPr bwMode="auto">
          <a:xfrm>
            <a:off x="979488" y="5284788"/>
            <a:ext cx="185737" cy="165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5"/>
              </a:cxn>
              <a:cxn ang="0">
                <a:pos x="0" y="311"/>
              </a:cxn>
              <a:cxn ang="0">
                <a:pos x="350" y="155"/>
              </a:cxn>
              <a:cxn ang="0">
                <a:pos x="0" y="0"/>
              </a:cxn>
            </a:cxnLst>
            <a:rect l="0" t="0" r="r" b="b"/>
            <a:pathLst>
              <a:path w="350" h="311">
                <a:moveTo>
                  <a:pt x="0" y="0"/>
                </a:moveTo>
                <a:lnTo>
                  <a:pt x="72" y="155"/>
                </a:lnTo>
                <a:lnTo>
                  <a:pt x="0" y="311"/>
                </a:lnTo>
                <a:lnTo>
                  <a:pt x="350" y="1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13" name="Rectangle 227"/>
          <p:cNvSpPr>
            <a:spLocks noChangeArrowheads="1"/>
          </p:cNvSpPr>
          <p:nvPr/>
        </p:nvSpPr>
        <p:spPr bwMode="auto">
          <a:xfrm>
            <a:off x="473075" y="4895850"/>
            <a:ext cx="42960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Minutes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214" name="Rectangle 228"/>
          <p:cNvSpPr>
            <a:spLocks noChangeArrowheads="1"/>
          </p:cNvSpPr>
          <p:nvPr/>
        </p:nvSpPr>
        <p:spPr bwMode="auto">
          <a:xfrm>
            <a:off x="593725" y="4514850"/>
            <a:ext cx="30938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Hours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215" name="Rectangle 229"/>
          <p:cNvSpPr>
            <a:spLocks noChangeArrowheads="1"/>
          </p:cNvSpPr>
          <p:nvPr/>
        </p:nvSpPr>
        <p:spPr bwMode="auto">
          <a:xfrm>
            <a:off x="649288" y="4130675"/>
            <a:ext cx="2468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Days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216" name="Rectangle 230"/>
          <p:cNvSpPr>
            <a:spLocks noChangeArrowheads="1"/>
          </p:cNvSpPr>
          <p:nvPr/>
        </p:nvSpPr>
        <p:spPr bwMode="auto">
          <a:xfrm>
            <a:off x="555625" y="3746500"/>
            <a:ext cx="34945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Weeks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218" name="Freeform 276"/>
          <p:cNvSpPr>
            <a:spLocks/>
          </p:cNvSpPr>
          <p:nvPr/>
        </p:nvSpPr>
        <p:spPr bwMode="auto">
          <a:xfrm>
            <a:off x="6299200" y="5040313"/>
            <a:ext cx="2578100" cy="454025"/>
          </a:xfrm>
          <a:custGeom>
            <a:avLst/>
            <a:gdLst/>
            <a:ahLst/>
            <a:cxnLst>
              <a:cxn ang="0">
                <a:pos x="141" y="888"/>
              </a:cxn>
              <a:cxn ang="0">
                <a:pos x="106" y="885"/>
              </a:cxn>
              <a:cxn ang="0">
                <a:pos x="90" y="881"/>
              </a:cxn>
              <a:cxn ang="0">
                <a:pos x="77" y="878"/>
              </a:cxn>
              <a:cxn ang="0">
                <a:pos x="64" y="872"/>
              </a:cxn>
              <a:cxn ang="0">
                <a:pos x="53" y="866"/>
              </a:cxn>
              <a:cxn ang="0">
                <a:pos x="42" y="857"/>
              </a:cxn>
              <a:cxn ang="0">
                <a:pos x="34" y="850"/>
              </a:cxn>
              <a:cxn ang="0">
                <a:pos x="18" y="830"/>
              </a:cxn>
              <a:cxn ang="0">
                <a:pos x="12" y="818"/>
              </a:cxn>
              <a:cxn ang="0">
                <a:pos x="9" y="806"/>
              </a:cxn>
              <a:cxn ang="0">
                <a:pos x="4" y="791"/>
              </a:cxn>
              <a:cxn ang="0">
                <a:pos x="1" y="777"/>
              </a:cxn>
              <a:cxn ang="0">
                <a:pos x="0" y="744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5" y="15"/>
              </a:cxn>
              <a:cxn ang="0">
                <a:pos x="79" y="10"/>
              </a:cxn>
              <a:cxn ang="0">
                <a:pos x="93" y="5"/>
              </a:cxn>
              <a:cxn ang="0">
                <a:pos x="108" y="3"/>
              </a:cxn>
              <a:cxn ang="0">
                <a:pos x="125" y="0"/>
              </a:cxn>
              <a:cxn ang="0">
                <a:pos x="144" y="0"/>
              </a:cxn>
              <a:cxn ang="0">
                <a:pos x="4728" y="0"/>
              </a:cxn>
              <a:cxn ang="0">
                <a:pos x="4758" y="1"/>
              </a:cxn>
              <a:cxn ang="0">
                <a:pos x="4786" y="7"/>
              </a:cxn>
              <a:cxn ang="0">
                <a:pos x="4809" y="16"/>
              </a:cxn>
              <a:cxn ang="0">
                <a:pos x="4818" y="22"/>
              </a:cxn>
              <a:cxn ang="0">
                <a:pos x="4829" y="30"/>
              </a:cxn>
              <a:cxn ang="0">
                <a:pos x="4845" y="46"/>
              </a:cxn>
              <a:cxn ang="0">
                <a:pos x="4851" y="55"/>
              </a:cxn>
              <a:cxn ang="0">
                <a:pos x="4857" y="67"/>
              </a:cxn>
              <a:cxn ang="0">
                <a:pos x="4860" y="78"/>
              </a:cxn>
              <a:cxn ang="0">
                <a:pos x="4865" y="92"/>
              </a:cxn>
              <a:cxn ang="0">
                <a:pos x="4867" y="105"/>
              </a:cxn>
              <a:cxn ang="0">
                <a:pos x="4871" y="120"/>
              </a:cxn>
              <a:cxn ang="0">
                <a:pos x="4872" y="138"/>
              </a:cxn>
              <a:cxn ang="0">
                <a:pos x="4872" y="744"/>
              </a:cxn>
              <a:cxn ang="0">
                <a:pos x="4871" y="752"/>
              </a:cxn>
              <a:cxn ang="0">
                <a:pos x="4871" y="760"/>
              </a:cxn>
              <a:cxn ang="0">
                <a:pos x="4870" y="777"/>
              </a:cxn>
              <a:cxn ang="0">
                <a:pos x="4866" y="791"/>
              </a:cxn>
              <a:cxn ang="0">
                <a:pos x="4863" y="806"/>
              </a:cxn>
              <a:cxn ang="0">
                <a:pos x="4857" y="818"/>
              </a:cxn>
              <a:cxn ang="0">
                <a:pos x="4852" y="830"/>
              </a:cxn>
              <a:cxn ang="0">
                <a:pos x="4845" y="840"/>
              </a:cxn>
              <a:cxn ang="0">
                <a:pos x="4837" y="851"/>
              </a:cxn>
              <a:cxn ang="0">
                <a:pos x="4827" y="858"/>
              </a:cxn>
              <a:cxn ang="0">
                <a:pos x="4817" y="866"/>
              </a:cxn>
              <a:cxn ang="0">
                <a:pos x="4805" y="872"/>
              </a:cxn>
              <a:cxn ang="0">
                <a:pos x="4793" y="878"/>
              </a:cxn>
              <a:cxn ang="0">
                <a:pos x="4779" y="881"/>
              </a:cxn>
              <a:cxn ang="0">
                <a:pos x="4764" y="885"/>
              </a:cxn>
              <a:cxn ang="0">
                <a:pos x="4756" y="885"/>
              </a:cxn>
              <a:cxn ang="0">
                <a:pos x="4749" y="886"/>
              </a:cxn>
              <a:cxn ang="0">
                <a:pos x="4733" y="888"/>
              </a:cxn>
            </a:cxnLst>
            <a:rect l="0" t="0" r="r" b="b"/>
            <a:pathLst>
              <a:path w="4872" h="888">
                <a:moveTo>
                  <a:pt x="141" y="888"/>
                </a:moveTo>
                <a:lnTo>
                  <a:pt x="106" y="885"/>
                </a:lnTo>
                <a:lnTo>
                  <a:pt x="90" y="881"/>
                </a:lnTo>
                <a:lnTo>
                  <a:pt x="77" y="878"/>
                </a:lnTo>
                <a:lnTo>
                  <a:pt x="64" y="872"/>
                </a:lnTo>
                <a:lnTo>
                  <a:pt x="53" y="866"/>
                </a:lnTo>
                <a:lnTo>
                  <a:pt x="42" y="857"/>
                </a:lnTo>
                <a:lnTo>
                  <a:pt x="34" y="850"/>
                </a:lnTo>
                <a:lnTo>
                  <a:pt x="18" y="830"/>
                </a:lnTo>
                <a:lnTo>
                  <a:pt x="12" y="818"/>
                </a:lnTo>
                <a:lnTo>
                  <a:pt x="9" y="806"/>
                </a:lnTo>
                <a:lnTo>
                  <a:pt x="4" y="791"/>
                </a:lnTo>
                <a:lnTo>
                  <a:pt x="1" y="777"/>
                </a:lnTo>
                <a:lnTo>
                  <a:pt x="0" y="744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5" y="15"/>
                </a:lnTo>
                <a:lnTo>
                  <a:pt x="79" y="10"/>
                </a:lnTo>
                <a:lnTo>
                  <a:pt x="93" y="5"/>
                </a:lnTo>
                <a:lnTo>
                  <a:pt x="108" y="3"/>
                </a:lnTo>
                <a:lnTo>
                  <a:pt x="125" y="0"/>
                </a:lnTo>
                <a:lnTo>
                  <a:pt x="144" y="0"/>
                </a:lnTo>
                <a:lnTo>
                  <a:pt x="4728" y="0"/>
                </a:lnTo>
                <a:lnTo>
                  <a:pt x="4758" y="1"/>
                </a:lnTo>
                <a:lnTo>
                  <a:pt x="4786" y="7"/>
                </a:lnTo>
                <a:lnTo>
                  <a:pt x="4809" y="16"/>
                </a:lnTo>
                <a:lnTo>
                  <a:pt x="4818" y="22"/>
                </a:lnTo>
                <a:lnTo>
                  <a:pt x="4829" y="30"/>
                </a:lnTo>
                <a:lnTo>
                  <a:pt x="4845" y="46"/>
                </a:lnTo>
                <a:lnTo>
                  <a:pt x="4851" y="55"/>
                </a:lnTo>
                <a:lnTo>
                  <a:pt x="4857" y="67"/>
                </a:lnTo>
                <a:lnTo>
                  <a:pt x="4860" y="78"/>
                </a:lnTo>
                <a:lnTo>
                  <a:pt x="4865" y="92"/>
                </a:lnTo>
                <a:lnTo>
                  <a:pt x="4867" y="105"/>
                </a:lnTo>
                <a:lnTo>
                  <a:pt x="4871" y="120"/>
                </a:lnTo>
                <a:lnTo>
                  <a:pt x="4872" y="138"/>
                </a:lnTo>
                <a:lnTo>
                  <a:pt x="4872" y="744"/>
                </a:lnTo>
                <a:lnTo>
                  <a:pt x="4871" y="752"/>
                </a:lnTo>
                <a:lnTo>
                  <a:pt x="4871" y="760"/>
                </a:lnTo>
                <a:lnTo>
                  <a:pt x="4870" y="777"/>
                </a:lnTo>
                <a:lnTo>
                  <a:pt x="4866" y="791"/>
                </a:lnTo>
                <a:lnTo>
                  <a:pt x="4863" y="806"/>
                </a:lnTo>
                <a:lnTo>
                  <a:pt x="4857" y="818"/>
                </a:lnTo>
                <a:lnTo>
                  <a:pt x="4852" y="830"/>
                </a:lnTo>
                <a:lnTo>
                  <a:pt x="4845" y="840"/>
                </a:lnTo>
                <a:lnTo>
                  <a:pt x="4837" y="851"/>
                </a:lnTo>
                <a:lnTo>
                  <a:pt x="4827" y="858"/>
                </a:lnTo>
                <a:lnTo>
                  <a:pt x="4817" y="866"/>
                </a:lnTo>
                <a:lnTo>
                  <a:pt x="4805" y="872"/>
                </a:lnTo>
                <a:lnTo>
                  <a:pt x="4793" y="878"/>
                </a:lnTo>
                <a:lnTo>
                  <a:pt x="4779" y="881"/>
                </a:lnTo>
                <a:lnTo>
                  <a:pt x="4764" y="885"/>
                </a:lnTo>
                <a:lnTo>
                  <a:pt x="4756" y="885"/>
                </a:lnTo>
                <a:lnTo>
                  <a:pt x="4749" y="886"/>
                </a:lnTo>
                <a:lnTo>
                  <a:pt x="4733" y="888"/>
                </a:lnTo>
              </a:path>
            </a:pathLst>
          </a:custGeom>
          <a:solidFill>
            <a:srgbClr val="FFEEDD"/>
          </a:solidFill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19" name="Freeform 277"/>
          <p:cNvSpPr>
            <a:spLocks/>
          </p:cNvSpPr>
          <p:nvPr/>
        </p:nvSpPr>
        <p:spPr bwMode="auto">
          <a:xfrm>
            <a:off x="6299200" y="4583113"/>
            <a:ext cx="2578100" cy="454025"/>
          </a:xfrm>
          <a:custGeom>
            <a:avLst/>
            <a:gdLst/>
            <a:ahLst/>
            <a:cxnLst>
              <a:cxn ang="0">
                <a:pos x="141" y="888"/>
              </a:cxn>
              <a:cxn ang="0">
                <a:pos x="106" y="885"/>
              </a:cxn>
              <a:cxn ang="0">
                <a:pos x="90" y="881"/>
              </a:cxn>
              <a:cxn ang="0">
                <a:pos x="77" y="878"/>
              </a:cxn>
              <a:cxn ang="0">
                <a:pos x="64" y="872"/>
              </a:cxn>
              <a:cxn ang="0">
                <a:pos x="53" y="866"/>
              </a:cxn>
              <a:cxn ang="0">
                <a:pos x="42" y="857"/>
              </a:cxn>
              <a:cxn ang="0">
                <a:pos x="34" y="850"/>
              </a:cxn>
              <a:cxn ang="0">
                <a:pos x="18" y="830"/>
              </a:cxn>
              <a:cxn ang="0">
                <a:pos x="12" y="818"/>
              </a:cxn>
              <a:cxn ang="0">
                <a:pos x="9" y="806"/>
              </a:cxn>
              <a:cxn ang="0">
                <a:pos x="4" y="791"/>
              </a:cxn>
              <a:cxn ang="0">
                <a:pos x="1" y="777"/>
              </a:cxn>
              <a:cxn ang="0">
                <a:pos x="0" y="744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5" y="15"/>
              </a:cxn>
              <a:cxn ang="0">
                <a:pos x="79" y="10"/>
              </a:cxn>
              <a:cxn ang="0">
                <a:pos x="93" y="5"/>
              </a:cxn>
              <a:cxn ang="0">
                <a:pos x="108" y="3"/>
              </a:cxn>
              <a:cxn ang="0">
                <a:pos x="125" y="0"/>
              </a:cxn>
              <a:cxn ang="0">
                <a:pos x="144" y="0"/>
              </a:cxn>
              <a:cxn ang="0">
                <a:pos x="4728" y="0"/>
              </a:cxn>
              <a:cxn ang="0">
                <a:pos x="4758" y="1"/>
              </a:cxn>
              <a:cxn ang="0">
                <a:pos x="4786" y="7"/>
              </a:cxn>
              <a:cxn ang="0">
                <a:pos x="4809" y="16"/>
              </a:cxn>
              <a:cxn ang="0">
                <a:pos x="4818" y="22"/>
              </a:cxn>
              <a:cxn ang="0">
                <a:pos x="4829" y="30"/>
              </a:cxn>
              <a:cxn ang="0">
                <a:pos x="4845" y="46"/>
              </a:cxn>
              <a:cxn ang="0">
                <a:pos x="4851" y="55"/>
              </a:cxn>
              <a:cxn ang="0">
                <a:pos x="4857" y="67"/>
              </a:cxn>
              <a:cxn ang="0">
                <a:pos x="4860" y="78"/>
              </a:cxn>
              <a:cxn ang="0">
                <a:pos x="4865" y="92"/>
              </a:cxn>
              <a:cxn ang="0">
                <a:pos x="4867" y="105"/>
              </a:cxn>
              <a:cxn ang="0">
                <a:pos x="4871" y="120"/>
              </a:cxn>
              <a:cxn ang="0">
                <a:pos x="4872" y="138"/>
              </a:cxn>
              <a:cxn ang="0">
                <a:pos x="4872" y="744"/>
              </a:cxn>
              <a:cxn ang="0">
                <a:pos x="4871" y="752"/>
              </a:cxn>
              <a:cxn ang="0">
                <a:pos x="4871" y="760"/>
              </a:cxn>
              <a:cxn ang="0">
                <a:pos x="4870" y="777"/>
              </a:cxn>
              <a:cxn ang="0">
                <a:pos x="4866" y="791"/>
              </a:cxn>
              <a:cxn ang="0">
                <a:pos x="4863" y="806"/>
              </a:cxn>
              <a:cxn ang="0">
                <a:pos x="4857" y="818"/>
              </a:cxn>
              <a:cxn ang="0">
                <a:pos x="4852" y="830"/>
              </a:cxn>
              <a:cxn ang="0">
                <a:pos x="4845" y="840"/>
              </a:cxn>
              <a:cxn ang="0">
                <a:pos x="4837" y="851"/>
              </a:cxn>
              <a:cxn ang="0">
                <a:pos x="4827" y="858"/>
              </a:cxn>
              <a:cxn ang="0">
                <a:pos x="4817" y="866"/>
              </a:cxn>
              <a:cxn ang="0">
                <a:pos x="4805" y="872"/>
              </a:cxn>
              <a:cxn ang="0">
                <a:pos x="4793" y="878"/>
              </a:cxn>
              <a:cxn ang="0">
                <a:pos x="4779" y="881"/>
              </a:cxn>
              <a:cxn ang="0">
                <a:pos x="4764" y="885"/>
              </a:cxn>
              <a:cxn ang="0">
                <a:pos x="4756" y="885"/>
              </a:cxn>
              <a:cxn ang="0">
                <a:pos x="4749" y="886"/>
              </a:cxn>
              <a:cxn ang="0">
                <a:pos x="4733" y="888"/>
              </a:cxn>
            </a:cxnLst>
            <a:rect l="0" t="0" r="r" b="b"/>
            <a:pathLst>
              <a:path w="4872" h="888">
                <a:moveTo>
                  <a:pt x="141" y="888"/>
                </a:moveTo>
                <a:lnTo>
                  <a:pt x="106" y="885"/>
                </a:lnTo>
                <a:lnTo>
                  <a:pt x="90" y="881"/>
                </a:lnTo>
                <a:lnTo>
                  <a:pt x="77" y="878"/>
                </a:lnTo>
                <a:lnTo>
                  <a:pt x="64" y="872"/>
                </a:lnTo>
                <a:lnTo>
                  <a:pt x="53" y="866"/>
                </a:lnTo>
                <a:lnTo>
                  <a:pt x="42" y="857"/>
                </a:lnTo>
                <a:lnTo>
                  <a:pt x="34" y="850"/>
                </a:lnTo>
                <a:lnTo>
                  <a:pt x="18" y="830"/>
                </a:lnTo>
                <a:lnTo>
                  <a:pt x="12" y="818"/>
                </a:lnTo>
                <a:lnTo>
                  <a:pt x="9" y="806"/>
                </a:lnTo>
                <a:lnTo>
                  <a:pt x="4" y="791"/>
                </a:lnTo>
                <a:lnTo>
                  <a:pt x="1" y="777"/>
                </a:lnTo>
                <a:lnTo>
                  <a:pt x="0" y="744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5" y="15"/>
                </a:lnTo>
                <a:lnTo>
                  <a:pt x="79" y="10"/>
                </a:lnTo>
                <a:lnTo>
                  <a:pt x="93" y="5"/>
                </a:lnTo>
                <a:lnTo>
                  <a:pt x="108" y="3"/>
                </a:lnTo>
                <a:lnTo>
                  <a:pt x="125" y="0"/>
                </a:lnTo>
                <a:lnTo>
                  <a:pt x="144" y="0"/>
                </a:lnTo>
                <a:lnTo>
                  <a:pt x="4728" y="0"/>
                </a:lnTo>
                <a:lnTo>
                  <a:pt x="4758" y="1"/>
                </a:lnTo>
                <a:lnTo>
                  <a:pt x="4786" y="7"/>
                </a:lnTo>
                <a:lnTo>
                  <a:pt x="4809" y="16"/>
                </a:lnTo>
                <a:lnTo>
                  <a:pt x="4818" y="22"/>
                </a:lnTo>
                <a:lnTo>
                  <a:pt x="4829" y="30"/>
                </a:lnTo>
                <a:lnTo>
                  <a:pt x="4845" y="46"/>
                </a:lnTo>
                <a:lnTo>
                  <a:pt x="4851" y="55"/>
                </a:lnTo>
                <a:lnTo>
                  <a:pt x="4857" y="67"/>
                </a:lnTo>
                <a:lnTo>
                  <a:pt x="4860" y="78"/>
                </a:lnTo>
                <a:lnTo>
                  <a:pt x="4865" y="92"/>
                </a:lnTo>
                <a:lnTo>
                  <a:pt x="4867" y="105"/>
                </a:lnTo>
                <a:lnTo>
                  <a:pt x="4871" y="120"/>
                </a:lnTo>
                <a:lnTo>
                  <a:pt x="4872" y="138"/>
                </a:lnTo>
                <a:lnTo>
                  <a:pt x="4872" y="744"/>
                </a:lnTo>
                <a:lnTo>
                  <a:pt x="4871" y="752"/>
                </a:lnTo>
                <a:lnTo>
                  <a:pt x="4871" y="760"/>
                </a:lnTo>
                <a:lnTo>
                  <a:pt x="4870" y="777"/>
                </a:lnTo>
                <a:lnTo>
                  <a:pt x="4866" y="791"/>
                </a:lnTo>
                <a:lnTo>
                  <a:pt x="4863" y="806"/>
                </a:lnTo>
                <a:lnTo>
                  <a:pt x="4857" y="818"/>
                </a:lnTo>
                <a:lnTo>
                  <a:pt x="4852" y="830"/>
                </a:lnTo>
                <a:lnTo>
                  <a:pt x="4845" y="840"/>
                </a:lnTo>
                <a:lnTo>
                  <a:pt x="4837" y="851"/>
                </a:lnTo>
                <a:lnTo>
                  <a:pt x="4827" y="858"/>
                </a:lnTo>
                <a:lnTo>
                  <a:pt x="4817" y="866"/>
                </a:lnTo>
                <a:lnTo>
                  <a:pt x="4805" y="872"/>
                </a:lnTo>
                <a:lnTo>
                  <a:pt x="4793" y="878"/>
                </a:lnTo>
                <a:lnTo>
                  <a:pt x="4779" y="881"/>
                </a:lnTo>
                <a:lnTo>
                  <a:pt x="4764" y="885"/>
                </a:lnTo>
                <a:lnTo>
                  <a:pt x="4756" y="885"/>
                </a:lnTo>
                <a:lnTo>
                  <a:pt x="4749" y="886"/>
                </a:lnTo>
                <a:lnTo>
                  <a:pt x="4733" y="888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0" name="Freeform 278"/>
          <p:cNvSpPr>
            <a:spLocks/>
          </p:cNvSpPr>
          <p:nvPr/>
        </p:nvSpPr>
        <p:spPr bwMode="auto">
          <a:xfrm>
            <a:off x="6299200" y="4156075"/>
            <a:ext cx="2578100" cy="420688"/>
          </a:xfrm>
          <a:custGeom>
            <a:avLst/>
            <a:gdLst/>
            <a:ahLst/>
            <a:cxnLst>
              <a:cxn ang="0">
                <a:pos x="141" y="888"/>
              </a:cxn>
              <a:cxn ang="0">
                <a:pos x="106" y="885"/>
              </a:cxn>
              <a:cxn ang="0">
                <a:pos x="90" y="881"/>
              </a:cxn>
              <a:cxn ang="0">
                <a:pos x="77" y="878"/>
              </a:cxn>
              <a:cxn ang="0">
                <a:pos x="64" y="872"/>
              </a:cxn>
              <a:cxn ang="0">
                <a:pos x="53" y="866"/>
              </a:cxn>
              <a:cxn ang="0">
                <a:pos x="42" y="857"/>
              </a:cxn>
              <a:cxn ang="0">
                <a:pos x="34" y="850"/>
              </a:cxn>
              <a:cxn ang="0">
                <a:pos x="18" y="830"/>
              </a:cxn>
              <a:cxn ang="0">
                <a:pos x="12" y="818"/>
              </a:cxn>
              <a:cxn ang="0">
                <a:pos x="9" y="806"/>
              </a:cxn>
              <a:cxn ang="0">
                <a:pos x="4" y="791"/>
              </a:cxn>
              <a:cxn ang="0">
                <a:pos x="1" y="777"/>
              </a:cxn>
              <a:cxn ang="0">
                <a:pos x="0" y="744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5" y="15"/>
              </a:cxn>
              <a:cxn ang="0">
                <a:pos x="79" y="10"/>
              </a:cxn>
              <a:cxn ang="0">
                <a:pos x="93" y="5"/>
              </a:cxn>
              <a:cxn ang="0">
                <a:pos x="108" y="3"/>
              </a:cxn>
              <a:cxn ang="0">
                <a:pos x="125" y="0"/>
              </a:cxn>
              <a:cxn ang="0">
                <a:pos x="144" y="0"/>
              </a:cxn>
              <a:cxn ang="0">
                <a:pos x="4728" y="0"/>
              </a:cxn>
              <a:cxn ang="0">
                <a:pos x="4758" y="1"/>
              </a:cxn>
              <a:cxn ang="0">
                <a:pos x="4786" y="7"/>
              </a:cxn>
              <a:cxn ang="0">
                <a:pos x="4809" y="16"/>
              </a:cxn>
              <a:cxn ang="0">
                <a:pos x="4818" y="22"/>
              </a:cxn>
              <a:cxn ang="0">
                <a:pos x="4829" y="30"/>
              </a:cxn>
              <a:cxn ang="0">
                <a:pos x="4845" y="46"/>
              </a:cxn>
              <a:cxn ang="0">
                <a:pos x="4851" y="55"/>
              </a:cxn>
              <a:cxn ang="0">
                <a:pos x="4857" y="67"/>
              </a:cxn>
              <a:cxn ang="0">
                <a:pos x="4860" y="78"/>
              </a:cxn>
              <a:cxn ang="0">
                <a:pos x="4865" y="92"/>
              </a:cxn>
              <a:cxn ang="0">
                <a:pos x="4867" y="105"/>
              </a:cxn>
              <a:cxn ang="0">
                <a:pos x="4871" y="120"/>
              </a:cxn>
              <a:cxn ang="0">
                <a:pos x="4872" y="138"/>
              </a:cxn>
              <a:cxn ang="0">
                <a:pos x="4872" y="744"/>
              </a:cxn>
              <a:cxn ang="0">
                <a:pos x="4871" y="752"/>
              </a:cxn>
              <a:cxn ang="0">
                <a:pos x="4871" y="760"/>
              </a:cxn>
              <a:cxn ang="0">
                <a:pos x="4870" y="777"/>
              </a:cxn>
              <a:cxn ang="0">
                <a:pos x="4866" y="791"/>
              </a:cxn>
              <a:cxn ang="0">
                <a:pos x="4863" y="806"/>
              </a:cxn>
              <a:cxn ang="0">
                <a:pos x="4857" y="818"/>
              </a:cxn>
              <a:cxn ang="0">
                <a:pos x="4852" y="830"/>
              </a:cxn>
              <a:cxn ang="0">
                <a:pos x="4845" y="840"/>
              </a:cxn>
              <a:cxn ang="0">
                <a:pos x="4837" y="851"/>
              </a:cxn>
              <a:cxn ang="0">
                <a:pos x="4827" y="858"/>
              </a:cxn>
              <a:cxn ang="0">
                <a:pos x="4817" y="866"/>
              </a:cxn>
              <a:cxn ang="0">
                <a:pos x="4805" y="872"/>
              </a:cxn>
              <a:cxn ang="0">
                <a:pos x="4793" y="878"/>
              </a:cxn>
              <a:cxn ang="0">
                <a:pos x="4779" y="881"/>
              </a:cxn>
              <a:cxn ang="0">
                <a:pos x="4764" y="885"/>
              </a:cxn>
              <a:cxn ang="0">
                <a:pos x="4756" y="885"/>
              </a:cxn>
              <a:cxn ang="0">
                <a:pos x="4749" y="886"/>
              </a:cxn>
              <a:cxn ang="0">
                <a:pos x="4733" y="888"/>
              </a:cxn>
            </a:cxnLst>
            <a:rect l="0" t="0" r="r" b="b"/>
            <a:pathLst>
              <a:path w="4872" h="888">
                <a:moveTo>
                  <a:pt x="141" y="888"/>
                </a:moveTo>
                <a:lnTo>
                  <a:pt x="106" y="885"/>
                </a:lnTo>
                <a:lnTo>
                  <a:pt x="90" y="881"/>
                </a:lnTo>
                <a:lnTo>
                  <a:pt x="77" y="878"/>
                </a:lnTo>
                <a:lnTo>
                  <a:pt x="64" y="872"/>
                </a:lnTo>
                <a:lnTo>
                  <a:pt x="53" y="866"/>
                </a:lnTo>
                <a:lnTo>
                  <a:pt x="42" y="857"/>
                </a:lnTo>
                <a:lnTo>
                  <a:pt x="34" y="850"/>
                </a:lnTo>
                <a:lnTo>
                  <a:pt x="18" y="830"/>
                </a:lnTo>
                <a:lnTo>
                  <a:pt x="12" y="818"/>
                </a:lnTo>
                <a:lnTo>
                  <a:pt x="9" y="806"/>
                </a:lnTo>
                <a:lnTo>
                  <a:pt x="4" y="791"/>
                </a:lnTo>
                <a:lnTo>
                  <a:pt x="1" y="777"/>
                </a:lnTo>
                <a:lnTo>
                  <a:pt x="0" y="744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5" y="15"/>
                </a:lnTo>
                <a:lnTo>
                  <a:pt x="79" y="10"/>
                </a:lnTo>
                <a:lnTo>
                  <a:pt x="93" y="5"/>
                </a:lnTo>
                <a:lnTo>
                  <a:pt x="108" y="3"/>
                </a:lnTo>
                <a:lnTo>
                  <a:pt x="125" y="0"/>
                </a:lnTo>
                <a:lnTo>
                  <a:pt x="144" y="0"/>
                </a:lnTo>
                <a:lnTo>
                  <a:pt x="4728" y="0"/>
                </a:lnTo>
                <a:lnTo>
                  <a:pt x="4758" y="1"/>
                </a:lnTo>
                <a:lnTo>
                  <a:pt x="4786" y="7"/>
                </a:lnTo>
                <a:lnTo>
                  <a:pt x="4809" y="16"/>
                </a:lnTo>
                <a:lnTo>
                  <a:pt x="4818" y="22"/>
                </a:lnTo>
                <a:lnTo>
                  <a:pt x="4829" y="30"/>
                </a:lnTo>
                <a:lnTo>
                  <a:pt x="4845" y="46"/>
                </a:lnTo>
                <a:lnTo>
                  <a:pt x="4851" y="55"/>
                </a:lnTo>
                <a:lnTo>
                  <a:pt x="4857" y="67"/>
                </a:lnTo>
                <a:lnTo>
                  <a:pt x="4860" y="78"/>
                </a:lnTo>
                <a:lnTo>
                  <a:pt x="4865" y="92"/>
                </a:lnTo>
                <a:lnTo>
                  <a:pt x="4867" y="105"/>
                </a:lnTo>
                <a:lnTo>
                  <a:pt x="4871" y="120"/>
                </a:lnTo>
                <a:lnTo>
                  <a:pt x="4872" y="138"/>
                </a:lnTo>
                <a:lnTo>
                  <a:pt x="4872" y="744"/>
                </a:lnTo>
                <a:lnTo>
                  <a:pt x="4871" y="752"/>
                </a:lnTo>
                <a:lnTo>
                  <a:pt x="4871" y="760"/>
                </a:lnTo>
                <a:lnTo>
                  <a:pt x="4870" y="777"/>
                </a:lnTo>
                <a:lnTo>
                  <a:pt x="4866" y="791"/>
                </a:lnTo>
                <a:lnTo>
                  <a:pt x="4863" y="806"/>
                </a:lnTo>
                <a:lnTo>
                  <a:pt x="4857" y="818"/>
                </a:lnTo>
                <a:lnTo>
                  <a:pt x="4852" y="830"/>
                </a:lnTo>
                <a:lnTo>
                  <a:pt x="4845" y="840"/>
                </a:lnTo>
                <a:lnTo>
                  <a:pt x="4837" y="851"/>
                </a:lnTo>
                <a:lnTo>
                  <a:pt x="4827" y="858"/>
                </a:lnTo>
                <a:lnTo>
                  <a:pt x="4817" y="866"/>
                </a:lnTo>
                <a:lnTo>
                  <a:pt x="4805" y="872"/>
                </a:lnTo>
                <a:lnTo>
                  <a:pt x="4793" y="878"/>
                </a:lnTo>
                <a:lnTo>
                  <a:pt x="4779" y="881"/>
                </a:lnTo>
                <a:lnTo>
                  <a:pt x="4764" y="885"/>
                </a:lnTo>
                <a:lnTo>
                  <a:pt x="4756" y="885"/>
                </a:lnTo>
                <a:lnTo>
                  <a:pt x="4749" y="886"/>
                </a:lnTo>
                <a:lnTo>
                  <a:pt x="4733" y="888"/>
                </a:ln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1" name="Freeform 279"/>
          <p:cNvSpPr>
            <a:spLocks/>
          </p:cNvSpPr>
          <p:nvPr/>
        </p:nvSpPr>
        <p:spPr bwMode="auto">
          <a:xfrm>
            <a:off x="6299200" y="3689350"/>
            <a:ext cx="2578100" cy="469900"/>
          </a:xfrm>
          <a:custGeom>
            <a:avLst/>
            <a:gdLst/>
            <a:ahLst/>
            <a:cxnLst>
              <a:cxn ang="0">
                <a:pos x="141" y="888"/>
              </a:cxn>
              <a:cxn ang="0">
                <a:pos x="106" y="885"/>
              </a:cxn>
              <a:cxn ang="0">
                <a:pos x="90" y="881"/>
              </a:cxn>
              <a:cxn ang="0">
                <a:pos x="77" y="878"/>
              </a:cxn>
              <a:cxn ang="0">
                <a:pos x="64" y="872"/>
              </a:cxn>
              <a:cxn ang="0">
                <a:pos x="53" y="866"/>
              </a:cxn>
              <a:cxn ang="0">
                <a:pos x="42" y="857"/>
              </a:cxn>
              <a:cxn ang="0">
                <a:pos x="34" y="850"/>
              </a:cxn>
              <a:cxn ang="0">
                <a:pos x="18" y="830"/>
              </a:cxn>
              <a:cxn ang="0">
                <a:pos x="12" y="818"/>
              </a:cxn>
              <a:cxn ang="0">
                <a:pos x="9" y="806"/>
              </a:cxn>
              <a:cxn ang="0">
                <a:pos x="4" y="791"/>
              </a:cxn>
              <a:cxn ang="0">
                <a:pos x="1" y="777"/>
              </a:cxn>
              <a:cxn ang="0">
                <a:pos x="0" y="744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5" y="15"/>
              </a:cxn>
              <a:cxn ang="0">
                <a:pos x="79" y="10"/>
              </a:cxn>
              <a:cxn ang="0">
                <a:pos x="93" y="5"/>
              </a:cxn>
              <a:cxn ang="0">
                <a:pos x="108" y="3"/>
              </a:cxn>
              <a:cxn ang="0">
                <a:pos x="125" y="0"/>
              </a:cxn>
              <a:cxn ang="0">
                <a:pos x="144" y="0"/>
              </a:cxn>
              <a:cxn ang="0">
                <a:pos x="4728" y="0"/>
              </a:cxn>
              <a:cxn ang="0">
                <a:pos x="4758" y="1"/>
              </a:cxn>
              <a:cxn ang="0">
                <a:pos x="4786" y="7"/>
              </a:cxn>
              <a:cxn ang="0">
                <a:pos x="4809" y="16"/>
              </a:cxn>
              <a:cxn ang="0">
                <a:pos x="4818" y="22"/>
              </a:cxn>
              <a:cxn ang="0">
                <a:pos x="4829" y="30"/>
              </a:cxn>
              <a:cxn ang="0">
                <a:pos x="4845" y="46"/>
              </a:cxn>
              <a:cxn ang="0">
                <a:pos x="4851" y="55"/>
              </a:cxn>
              <a:cxn ang="0">
                <a:pos x="4857" y="67"/>
              </a:cxn>
              <a:cxn ang="0">
                <a:pos x="4860" y="78"/>
              </a:cxn>
              <a:cxn ang="0">
                <a:pos x="4865" y="92"/>
              </a:cxn>
              <a:cxn ang="0">
                <a:pos x="4867" y="105"/>
              </a:cxn>
              <a:cxn ang="0">
                <a:pos x="4871" y="120"/>
              </a:cxn>
              <a:cxn ang="0">
                <a:pos x="4872" y="138"/>
              </a:cxn>
              <a:cxn ang="0">
                <a:pos x="4872" y="744"/>
              </a:cxn>
              <a:cxn ang="0">
                <a:pos x="4871" y="752"/>
              </a:cxn>
              <a:cxn ang="0">
                <a:pos x="4871" y="760"/>
              </a:cxn>
              <a:cxn ang="0">
                <a:pos x="4870" y="777"/>
              </a:cxn>
              <a:cxn ang="0">
                <a:pos x="4866" y="791"/>
              </a:cxn>
              <a:cxn ang="0">
                <a:pos x="4863" y="806"/>
              </a:cxn>
              <a:cxn ang="0">
                <a:pos x="4857" y="818"/>
              </a:cxn>
              <a:cxn ang="0">
                <a:pos x="4852" y="830"/>
              </a:cxn>
              <a:cxn ang="0">
                <a:pos x="4845" y="840"/>
              </a:cxn>
              <a:cxn ang="0">
                <a:pos x="4837" y="851"/>
              </a:cxn>
              <a:cxn ang="0">
                <a:pos x="4827" y="858"/>
              </a:cxn>
              <a:cxn ang="0">
                <a:pos x="4817" y="866"/>
              </a:cxn>
              <a:cxn ang="0">
                <a:pos x="4805" y="872"/>
              </a:cxn>
              <a:cxn ang="0">
                <a:pos x="4793" y="878"/>
              </a:cxn>
              <a:cxn ang="0">
                <a:pos x="4779" y="881"/>
              </a:cxn>
              <a:cxn ang="0">
                <a:pos x="4764" y="885"/>
              </a:cxn>
              <a:cxn ang="0">
                <a:pos x="4756" y="885"/>
              </a:cxn>
              <a:cxn ang="0">
                <a:pos x="4749" y="886"/>
              </a:cxn>
              <a:cxn ang="0">
                <a:pos x="4733" y="888"/>
              </a:cxn>
            </a:cxnLst>
            <a:rect l="0" t="0" r="r" b="b"/>
            <a:pathLst>
              <a:path w="4872" h="888">
                <a:moveTo>
                  <a:pt x="141" y="888"/>
                </a:moveTo>
                <a:lnTo>
                  <a:pt x="106" y="885"/>
                </a:lnTo>
                <a:lnTo>
                  <a:pt x="90" y="881"/>
                </a:lnTo>
                <a:lnTo>
                  <a:pt x="77" y="878"/>
                </a:lnTo>
                <a:lnTo>
                  <a:pt x="64" y="872"/>
                </a:lnTo>
                <a:lnTo>
                  <a:pt x="53" y="866"/>
                </a:lnTo>
                <a:lnTo>
                  <a:pt x="42" y="857"/>
                </a:lnTo>
                <a:lnTo>
                  <a:pt x="34" y="850"/>
                </a:lnTo>
                <a:lnTo>
                  <a:pt x="18" y="830"/>
                </a:lnTo>
                <a:lnTo>
                  <a:pt x="12" y="818"/>
                </a:lnTo>
                <a:lnTo>
                  <a:pt x="9" y="806"/>
                </a:lnTo>
                <a:lnTo>
                  <a:pt x="4" y="791"/>
                </a:lnTo>
                <a:lnTo>
                  <a:pt x="1" y="777"/>
                </a:lnTo>
                <a:lnTo>
                  <a:pt x="0" y="744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5" y="15"/>
                </a:lnTo>
                <a:lnTo>
                  <a:pt x="79" y="10"/>
                </a:lnTo>
                <a:lnTo>
                  <a:pt x="93" y="5"/>
                </a:lnTo>
                <a:lnTo>
                  <a:pt x="108" y="3"/>
                </a:lnTo>
                <a:lnTo>
                  <a:pt x="125" y="0"/>
                </a:lnTo>
                <a:lnTo>
                  <a:pt x="144" y="0"/>
                </a:lnTo>
                <a:lnTo>
                  <a:pt x="4728" y="0"/>
                </a:lnTo>
                <a:lnTo>
                  <a:pt x="4758" y="1"/>
                </a:lnTo>
                <a:lnTo>
                  <a:pt x="4786" y="7"/>
                </a:lnTo>
                <a:lnTo>
                  <a:pt x="4809" y="16"/>
                </a:lnTo>
                <a:lnTo>
                  <a:pt x="4818" y="22"/>
                </a:lnTo>
                <a:lnTo>
                  <a:pt x="4829" y="30"/>
                </a:lnTo>
                <a:lnTo>
                  <a:pt x="4845" y="46"/>
                </a:lnTo>
                <a:lnTo>
                  <a:pt x="4851" y="55"/>
                </a:lnTo>
                <a:lnTo>
                  <a:pt x="4857" y="67"/>
                </a:lnTo>
                <a:lnTo>
                  <a:pt x="4860" y="78"/>
                </a:lnTo>
                <a:lnTo>
                  <a:pt x="4865" y="92"/>
                </a:lnTo>
                <a:lnTo>
                  <a:pt x="4867" y="105"/>
                </a:lnTo>
                <a:lnTo>
                  <a:pt x="4871" y="120"/>
                </a:lnTo>
                <a:lnTo>
                  <a:pt x="4872" y="138"/>
                </a:lnTo>
                <a:lnTo>
                  <a:pt x="4872" y="744"/>
                </a:lnTo>
                <a:lnTo>
                  <a:pt x="4871" y="752"/>
                </a:lnTo>
                <a:lnTo>
                  <a:pt x="4871" y="760"/>
                </a:lnTo>
                <a:lnTo>
                  <a:pt x="4870" y="777"/>
                </a:lnTo>
                <a:lnTo>
                  <a:pt x="4866" y="791"/>
                </a:lnTo>
                <a:lnTo>
                  <a:pt x="4863" y="806"/>
                </a:lnTo>
                <a:lnTo>
                  <a:pt x="4857" y="818"/>
                </a:lnTo>
                <a:lnTo>
                  <a:pt x="4852" y="830"/>
                </a:lnTo>
                <a:lnTo>
                  <a:pt x="4845" y="840"/>
                </a:lnTo>
                <a:lnTo>
                  <a:pt x="4837" y="851"/>
                </a:lnTo>
                <a:lnTo>
                  <a:pt x="4827" y="858"/>
                </a:lnTo>
                <a:lnTo>
                  <a:pt x="4817" y="866"/>
                </a:lnTo>
                <a:lnTo>
                  <a:pt x="4805" y="872"/>
                </a:lnTo>
                <a:lnTo>
                  <a:pt x="4793" y="878"/>
                </a:lnTo>
                <a:lnTo>
                  <a:pt x="4779" y="881"/>
                </a:lnTo>
                <a:lnTo>
                  <a:pt x="4764" y="885"/>
                </a:lnTo>
                <a:lnTo>
                  <a:pt x="4756" y="885"/>
                </a:lnTo>
                <a:lnTo>
                  <a:pt x="4749" y="886"/>
                </a:lnTo>
                <a:lnTo>
                  <a:pt x="4733" y="888"/>
                </a:lnTo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2" name="Freeform 280"/>
          <p:cNvSpPr>
            <a:spLocks/>
          </p:cNvSpPr>
          <p:nvPr/>
        </p:nvSpPr>
        <p:spPr bwMode="auto">
          <a:xfrm>
            <a:off x="6299200" y="4159250"/>
            <a:ext cx="74612" cy="419100"/>
          </a:xfrm>
          <a:custGeom>
            <a:avLst/>
            <a:gdLst/>
            <a:ahLst/>
            <a:cxnLst>
              <a:cxn ang="0">
                <a:pos x="141" y="792"/>
              </a:cxn>
              <a:cxn ang="0">
                <a:pos x="106" y="789"/>
              </a:cxn>
              <a:cxn ang="0">
                <a:pos x="90" y="785"/>
              </a:cxn>
              <a:cxn ang="0">
                <a:pos x="77" y="782"/>
              </a:cxn>
              <a:cxn ang="0">
                <a:pos x="64" y="776"/>
              </a:cxn>
              <a:cxn ang="0">
                <a:pos x="53" y="770"/>
              </a:cxn>
              <a:cxn ang="0">
                <a:pos x="42" y="761"/>
              </a:cxn>
              <a:cxn ang="0">
                <a:pos x="34" y="754"/>
              </a:cxn>
              <a:cxn ang="0">
                <a:pos x="21" y="736"/>
              </a:cxn>
              <a:cxn ang="0">
                <a:pos x="15" y="726"/>
              </a:cxn>
              <a:cxn ang="0">
                <a:pos x="11" y="718"/>
              </a:cxn>
              <a:cxn ang="0">
                <a:pos x="5" y="695"/>
              </a:cxn>
              <a:cxn ang="0">
                <a:pos x="1" y="672"/>
              </a:cxn>
              <a:cxn ang="0">
                <a:pos x="0" y="654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4" y="15"/>
              </a:cxn>
              <a:cxn ang="0">
                <a:pos x="77" y="10"/>
              </a:cxn>
              <a:cxn ang="0">
                <a:pos x="90" y="5"/>
              </a:cxn>
              <a:cxn ang="0">
                <a:pos x="106" y="3"/>
              </a:cxn>
              <a:cxn ang="0">
                <a:pos x="141" y="0"/>
              </a:cxn>
            </a:cxnLst>
            <a:rect l="0" t="0" r="r" b="b"/>
            <a:pathLst>
              <a:path w="141" h="792">
                <a:moveTo>
                  <a:pt x="141" y="792"/>
                </a:moveTo>
                <a:lnTo>
                  <a:pt x="106" y="789"/>
                </a:lnTo>
                <a:lnTo>
                  <a:pt x="90" y="785"/>
                </a:lnTo>
                <a:lnTo>
                  <a:pt x="77" y="782"/>
                </a:lnTo>
                <a:lnTo>
                  <a:pt x="64" y="776"/>
                </a:lnTo>
                <a:lnTo>
                  <a:pt x="53" y="770"/>
                </a:lnTo>
                <a:lnTo>
                  <a:pt x="42" y="761"/>
                </a:lnTo>
                <a:lnTo>
                  <a:pt x="34" y="754"/>
                </a:lnTo>
                <a:lnTo>
                  <a:pt x="21" y="736"/>
                </a:lnTo>
                <a:lnTo>
                  <a:pt x="15" y="726"/>
                </a:lnTo>
                <a:lnTo>
                  <a:pt x="11" y="718"/>
                </a:lnTo>
                <a:lnTo>
                  <a:pt x="5" y="695"/>
                </a:lnTo>
                <a:lnTo>
                  <a:pt x="1" y="672"/>
                </a:lnTo>
                <a:lnTo>
                  <a:pt x="0" y="654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4" y="15"/>
                </a:lnTo>
                <a:lnTo>
                  <a:pt x="77" y="10"/>
                </a:lnTo>
                <a:lnTo>
                  <a:pt x="90" y="5"/>
                </a:lnTo>
                <a:lnTo>
                  <a:pt x="106" y="3"/>
                </a:lnTo>
                <a:lnTo>
                  <a:pt x="141" y="0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3" name="Freeform 281"/>
          <p:cNvSpPr>
            <a:spLocks/>
          </p:cNvSpPr>
          <p:nvPr/>
        </p:nvSpPr>
        <p:spPr bwMode="auto">
          <a:xfrm>
            <a:off x="6299200" y="4578350"/>
            <a:ext cx="74612" cy="458788"/>
          </a:xfrm>
          <a:custGeom>
            <a:avLst/>
            <a:gdLst/>
            <a:ahLst/>
            <a:cxnLst>
              <a:cxn ang="0">
                <a:pos x="141" y="865"/>
              </a:cxn>
              <a:cxn ang="0">
                <a:pos x="106" y="861"/>
              </a:cxn>
              <a:cxn ang="0">
                <a:pos x="90" y="857"/>
              </a:cxn>
              <a:cxn ang="0">
                <a:pos x="77" y="854"/>
              </a:cxn>
              <a:cxn ang="0">
                <a:pos x="64" y="848"/>
              </a:cxn>
              <a:cxn ang="0">
                <a:pos x="53" y="842"/>
              </a:cxn>
              <a:cxn ang="0">
                <a:pos x="42" y="833"/>
              </a:cxn>
              <a:cxn ang="0">
                <a:pos x="34" y="826"/>
              </a:cxn>
              <a:cxn ang="0">
                <a:pos x="21" y="808"/>
              </a:cxn>
              <a:cxn ang="0">
                <a:pos x="15" y="799"/>
              </a:cxn>
              <a:cxn ang="0">
                <a:pos x="11" y="790"/>
              </a:cxn>
              <a:cxn ang="0">
                <a:pos x="5" y="767"/>
              </a:cxn>
              <a:cxn ang="0">
                <a:pos x="1" y="745"/>
              </a:cxn>
              <a:cxn ang="0">
                <a:pos x="0" y="727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4" y="15"/>
              </a:cxn>
              <a:cxn ang="0">
                <a:pos x="77" y="10"/>
              </a:cxn>
              <a:cxn ang="0">
                <a:pos x="90" y="5"/>
              </a:cxn>
              <a:cxn ang="0">
                <a:pos x="106" y="3"/>
              </a:cxn>
              <a:cxn ang="0">
                <a:pos x="141" y="0"/>
              </a:cxn>
            </a:cxnLst>
            <a:rect l="0" t="0" r="r" b="b"/>
            <a:pathLst>
              <a:path w="141" h="865">
                <a:moveTo>
                  <a:pt x="141" y="865"/>
                </a:moveTo>
                <a:lnTo>
                  <a:pt x="106" y="861"/>
                </a:lnTo>
                <a:lnTo>
                  <a:pt x="90" y="857"/>
                </a:lnTo>
                <a:lnTo>
                  <a:pt x="77" y="854"/>
                </a:lnTo>
                <a:lnTo>
                  <a:pt x="64" y="848"/>
                </a:lnTo>
                <a:lnTo>
                  <a:pt x="53" y="842"/>
                </a:lnTo>
                <a:lnTo>
                  <a:pt x="42" y="833"/>
                </a:lnTo>
                <a:lnTo>
                  <a:pt x="34" y="826"/>
                </a:lnTo>
                <a:lnTo>
                  <a:pt x="21" y="808"/>
                </a:lnTo>
                <a:lnTo>
                  <a:pt x="15" y="799"/>
                </a:lnTo>
                <a:lnTo>
                  <a:pt x="11" y="790"/>
                </a:lnTo>
                <a:lnTo>
                  <a:pt x="5" y="767"/>
                </a:lnTo>
                <a:lnTo>
                  <a:pt x="1" y="745"/>
                </a:lnTo>
                <a:lnTo>
                  <a:pt x="0" y="727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4" y="15"/>
                </a:lnTo>
                <a:lnTo>
                  <a:pt x="77" y="10"/>
                </a:lnTo>
                <a:lnTo>
                  <a:pt x="90" y="5"/>
                </a:lnTo>
                <a:lnTo>
                  <a:pt x="106" y="3"/>
                </a:lnTo>
                <a:lnTo>
                  <a:pt x="141" y="0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4" name="Freeform 282"/>
          <p:cNvSpPr>
            <a:spLocks/>
          </p:cNvSpPr>
          <p:nvPr/>
        </p:nvSpPr>
        <p:spPr bwMode="auto">
          <a:xfrm>
            <a:off x="8804275" y="4159250"/>
            <a:ext cx="73025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"/>
              </a:cxn>
              <a:cxn ang="0">
                <a:pos x="55" y="8"/>
              </a:cxn>
              <a:cxn ang="0">
                <a:pos x="66" y="11"/>
              </a:cxn>
              <a:cxn ang="0">
                <a:pos x="78" y="17"/>
              </a:cxn>
              <a:cxn ang="0">
                <a:pos x="88" y="23"/>
              </a:cxn>
              <a:cxn ang="0">
                <a:pos x="97" y="32"/>
              </a:cxn>
              <a:cxn ang="0">
                <a:pos x="112" y="47"/>
              </a:cxn>
              <a:cxn ang="0">
                <a:pos x="124" y="68"/>
              </a:cxn>
              <a:cxn ang="0">
                <a:pos x="127" y="78"/>
              </a:cxn>
              <a:cxn ang="0">
                <a:pos x="132" y="92"/>
              </a:cxn>
              <a:cxn ang="0">
                <a:pos x="134" y="105"/>
              </a:cxn>
              <a:cxn ang="0">
                <a:pos x="138" y="120"/>
              </a:cxn>
              <a:cxn ang="0">
                <a:pos x="139" y="138"/>
              </a:cxn>
              <a:cxn ang="0">
                <a:pos x="139" y="654"/>
              </a:cxn>
              <a:cxn ang="0">
                <a:pos x="138" y="654"/>
              </a:cxn>
              <a:cxn ang="0">
                <a:pos x="138" y="656"/>
              </a:cxn>
              <a:cxn ang="0">
                <a:pos x="138" y="658"/>
              </a:cxn>
              <a:cxn ang="0">
                <a:pos x="138" y="663"/>
              </a:cxn>
              <a:cxn ang="0">
                <a:pos x="138" y="672"/>
              </a:cxn>
              <a:cxn ang="0">
                <a:pos x="136" y="678"/>
              </a:cxn>
              <a:cxn ang="0">
                <a:pos x="134" y="686"/>
              </a:cxn>
              <a:cxn ang="0">
                <a:pos x="132" y="699"/>
              </a:cxn>
              <a:cxn ang="0">
                <a:pos x="127" y="711"/>
              </a:cxn>
              <a:cxn ang="0">
                <a:pos x="124" y="723"/>
              </a:cxn>
              <a:cxn ang="0">
                <a:pos x="118" y="732"/>
              </a:cxn>
              <a:cxn ang="0">
                <a:pos x="114" y="737"/>
              </a:cxn>
              <a:cxn ang="0">
                <a:pos x="112" y="743"/>
              </a:cxn>
              <a:cxn ang="0">
                <a:pos x="104" y="752"/>
              </a:cxn>
              <a:cxn ang="0">
                <a:pos x="97" y="761"/>
              </a:cxn>
              <a:cxn ang="0">
                <a:pos x="88" y="767"/>
              </a:cxn>
              <a:cxn ang="0">
                <a:pos x="78" y="773"/>
              </a:cxn>
              <a:cxn ang="0">
                <a:pos x="66" y="778"/>
              </a:cxn>
              <a:cxn ang="0">
                <a:pos x="55" y="783"/>
              </a:cxn>
              <a:cxn ang="0">
                <a:pos x="42" y="785"/>
              </a:cxn>
              <a:cxn ang="0">
                <a:pos x="35" y="786"/>
              </a:cxn>
              <a:cxn ang="0">
                <a:pos x="29" y="789"/>
              </a:cxn>
              <a:cxn ang="0">
                <a:pos x="14" y="790"/>
              </a:cxn>
              <a:cxn ang="0">
                <a:pos x="0" y="792"/>
              </a:cxn>
            </a:cxnLst>
            <a:rect l="0" t="0" r="r" b="b"/>
            <a:pathLst>
              <a:path w="139" h="792">
                <a:moveTo>
                  <a:pt x="0" y="0"/>
                </a:moveTo>
                <a:lnTo>
                  <a:pt x="29" y="2"/>
                </a:lnTo>
                <a:lnTo>
                  <a:pt x="55" y="8"/>
                </a:lnTo>
                <a:lnTo>
                  <a:pt x="66" y="11"/>
                </a:lnTo>
                <a:lnTo>
                  <a:pt x="78" y="17"/>
                </a:lnTo>
                <a:lnTo>
                  <a:pt x="88" y="23"/>
                </a:lnTo>
                <a:lnTo>
                  <a:pt x="97" y="32"/>
                </a:lnTo>
                <a:lnTo>
                  <a:pt x="112" y="47"/>
                </a:lnTo>
                <a:lnTo>
                  <a:pt x="124" y="68"/>
                </a:lnTo>
                <a:lnTo>
                  <a:pt x="127" y="78"/>
                </a:lnTo>
                <a:lnTo>
                  <a:pt x="132" y="92"/>
                </a:lnTo>
                <a:lnTo>
                  <a:pt x="134" y="105"/>
                </a:lnTo>
                <a:lnTo>
                  <a:pt x="138" y="120"/>
                </a:lnTo>
                <a:lnTo>
                  <a:pt x="139" y="138"/>
                </a:lnTo>
                <a:lnTo>
                  <a:pt x="139" y="654"/>
                </a:lnTo>
                <a:lnTo>
                  <a:pt x="138" y="654"/>
                </a:lnTo>
                <a:lnTo>
                  <a:pt x="138" y="656"/>
                </a:lnTo>
                <a:lnTo>
                  <a:pt x="138" y="658"/>
                </a:lnTo>
                <a:lnTo>
                  <a:pt x="138" y="663"/>
                </a:lnTo>
                <a:lnTo>
                  <a:pt x="138" y="672"/>
                </a:lnTo>
                <a:lnTo>
                  <a:pt x="136" y="678"/>
                </a:lnTo>
                <a:lnTo>
                  <a:pt x="134" y="686"/>
                </a:lnTo>
                <a:lnTo>
                  <a:pt x="132" y="699"/>
                </a:lnTo>
                <a:lnTo>
                  <a:pt x="127" y="711"/>
                </a:lnTo>
                <a:lnTo>
                  <a:pt x="124" y="723"/>
                </a:lnTo>
                <a:lnTo>
                  <a:pt x="118" y="732"/>
                </a:lnTo>
                <a:lnTo>
                  <a:pt x="114" y="737"/>
                </a:lnTo>
                <a:lnTo>
                  <a:pt x="112" y="743"/>
                </a:lnTo>
                <a:lnTo>
                  <a:pt x="104" y="752"/>
                </a:lnTo>
                <a:lnTo>
                  <a:pt x="97" y="761"/>
                </a:lnTo>
                <a:lnTo>
                  <a:pt x="88" y="767"/>
                </a:lnTo>
                <a:lnTo>
                  <a:pt x="78" y="773"/>
                </a:lnTo>
                <a:lnTo>
                  <a:pt x="66" y="778"/>
                </a:lnTo>
                <a:lnTo>
                  <a:pt x="55" y="783"/>
                </a:lnTo>
                <a:lnTo>
                  <a:pt x="42" y="785"/>
                </a:lnTo>
                <a:lnTo>
                  <a:pt x="35" y="786"/>
                </a:lnTo>
                <a:lnTo>
                  <a:pt x="29" y="789"/>
                </a:lnTo>
                <a:lnTo>
                  <a:pt x="14" y="790"/>
                </a:lnTo>
                <a:lnTo>
                  <a:pt x="0" y="792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5" name="Line 283"/>
          <p:cNvSpPr>
            <a:spLocks noChangeShapeType="1"/>
          </p:cNvSpPr>
          <p:nvPr/>
        </p:nvSpPr>
        <p:spPr bwMode="auto">
          <a:xfrm flipH="1">
            <a:off x="6373813" y="4578350"/>
            <a:ext cx="2430462" cy="0"/>
          </a:xfrm>
          <a:prstGeom prst="line">
            <a:avLst/>
          </a:prstGeom>
          <a:noFill/>
          <a:ln w="25400">
            <a:solidFill>
              <a:srgbClr val="9999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6" name="Line 284"/>
          <p:cNvSpPr>
            <a:spLocks noChangeShapeType="1"/>
          </p:cNvSpPr>
          <p:nvPr/>
        </p:nvSpPr>
        <p:spPr bwMode="auto">
          <a:xfrm flipH="1">
            <a:off x="6373813" y="4159250"/>
            <a:ext cx="2430462" cy="0"/>
          </a:xfrm>
          <a:prstGeom prst="line">
            <a:avLst/>
          </a:prstGeom>
          <a:noFill/>
          <a:ln w="25400">
            <a:solidFill>
              <a:srgbClr val="9999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7" name="Freeform 285"/>
          <p:cNvSpPr>
            <a:spLocks/>
          </p:cNvSpPr>
          <p:nvPr/>
        </p:nvSpPr>
        <p:spPr bwMode="auto">
          <a:xfrm>
            <a:off x="8875713" y="4630738"/>
            <a:ext cx="1587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" y="22"/>
              </a:cxn>
              <a:cxn ang="0">
                <a:pos x="5" y="40"/>
              </a:cxn>
            </a:cxnLst>
            <a:rect l="0" t="0" r="r" b="b"/>
            <a:pathLst>
              <a:path w="5" h="40">
                <a:moveTo>
                  <a:pt x="0" y="0"/>
                </a:moveTo>
                <a:lnTo>
                  <a:pt x="4" y="22"/>
                </a:lnTo>
                <a:lnTo>
                  <a:pt x="5" y="40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8" name="Line 286"/>
          <p:cNvSpPr>
            <a:spLocks noChangeShapeType="1"/>
          </p:cNvSpPr>
          <p:nvPr/>
        </p:nvSpPr>
        <p:spPr bwMode="auto">
          <a:xfrm>
            <a:off x="8875713" y="4630738"/>
            <a:ext cx="1587" cy="20638"/>
          </a:xfrm>
          <a:prstGeom prst="line">
            <a:avLst/>
          </a:prstGeom>
          <a:noFill/>
          <a:ln w="25400">
            <a:solidFill>
              <a:srgbClr val="9999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9" name="Freeform 287"/>
          <p:cNvSpPr>
            <a:spLocks/>
          </p:cNvSpPr>
          <p:nvPr/>
        </p:nvSpPr>
        <p:spPr bwMode="auto">
          <a:xfrm>
            <a:off x="8804275" y="4651375"/>
            <a:ext cx="73025" cy="385763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139" y="589"/>
              </a:cxn>
              <a:cxn ang="0">
                <a:pos x="138" y="589"/>
              </a:cxn>
              <a:cxn ang="0">
                <a:pos x="138" y="590"/>
              </a:cxn>
              <a:cxn ang="0">
                <a:pos x="138" y="592"/>
              </a:cxn>
              <a:cxn ang="0">
                <a:pos x="138" y="597"/>
              </a:cxn>
              <a:cxn ang="0">
                <a:pos x="138" y="607"/>
              </a:cxn>
              <a:cxn ang="0">
                <a:pos x="136" y="613"/>
              </a:cxn>
              <a:cxn ang="0">
                <a:pos x="134" y="620"/>
              </a:cxn>
              <a:cxn ang="0">
                <a:pos x="132" y="633"/>
              </a:cxn>
              <a:cxn ang="0">
                <a:pos x="127" y="645"/>
              </a:cxn>
              <a:cxn ang="0">
                <a:pos x="124" y="657"/>
              </a:cxn>
              <a:cxn ang="0">
                <a:pos x="118" y="667"/>
              </a:cxn>
              <a:cxn ang="0">
                <a:pos x="114" y="671"/>
              </a:cxn>
              <a:cxn ang="0">
                <a:pos x="112" y="677"/>
              </a:cxn>
              <a:cxn ang="0">
                <a:pos x="104" y="686"/>
              </a:cxn>
              <a:cxn ang="0">
                <a:pos x="97" y="695"/>
              </a:cxn>
              <a:cxn ang="0">
                <a:pos x="88" y="701"/>
              </a:cxn>
              <a:cxn ang="0">
                <a:pos x="78" y="707"/>
              </a:cxn>
              <a:cxn ang="0">
                <a:pos x="66" y="712"/>
              </a:cxn>
              <a:cxn ang="0">
                <a:pos x="55" y="717"/>
              </a:cxn>
              <a:cxn ang="0">
                <a:pos x="42" y="719"/>
              </a:cxn>
              <a:cxn ang="0">
                <a:pos x="35" y="721"/>
              </a:cxn>
              <a:cxn ang="0">
                <a:pos x="29" y="723"/>
              </a:cxn>
              <a:cxn ang="0">
                <a:pos x="14" y="724"/>
              </a:cxn>
              <a:cxn ang="0">
                <a:pos x="0" y="727"/>
              </a:cxn>
            </a:cxnLst>
            <a:rect l="0" t="0" r="r" b="b"/>
            <a:pathLst>
              <a:path w="139" h="727">
                <a:moveTo>
                  <a:pt x="139" y="0"/>
                </a:moveTo>
                <a:lnTo>
                  <a:pt x="139" y="589"/>
                </a:lnTo>
                <a:lnTo>
                  <a:pt x="138" y="589"/>
                </a:lnTo>
                <a:lnTo>
                  <a:pt x="138" y="590"/>
                </a:lnTo>
                <a:lnTo>
                  <a:pt x="138" y="592"/>
                </a:lnTo>
                <a:lnTo>
                  <a:pt x="138" y="597"/>
                </a:lnTo>
                <a:lnTo>
                  <a:pt x="138" y="607"/>
                </a:lnTo>
                <a:lnTo>
                  <a:pt x="136" y="613"/>
                </a:lnTo>
                <a:lnTo>
                  <a:pt x="134" y="620"/>
                </a:lnTo>
                <a:lnTo>
                  <a:pt x="132" y="633"/>
                </a:lnTo>
                <a:lnTo>
                  <a:pt x="127" y="645"/>
                </a:lnTo>
                <a:lnTo>
                  <a:pt x="124" y="657"/>
                </a:lnTo>
                <a:lnTo>
                  <a:pt x="118" y="667"/>
                </a:lnTo>
                <a:lnTo>
                  <a:pt x="114" y="671"/>
                </a:lnTo>
                <a:lnTo>
                  <a:pt x="112" y="677"/>
                </a:lnTo>
                <a:lnTo>
                  <a:pt x="104" y="686"/>
                </a:lnTo>
                <a:lnTo>
                  <a:pt x="97" y="695"/>
                </a:lnTo>
                <a:lnTo>
                  <a:pt x="88" y="701"/>
                </a:lnTo>
                <a:lnTo>
                  <a:pt x="78" y="707"/>
                </a:lnTo>
                <a:lnTo>
                  <a:pt x="66" y="712"/>
                </a:lnTo>
                <a:lnTo>
                  <a:pt x="55" y="717"/>
                </a:lnTo>
                <a:lnTo>
                  <a:pt x="42" y="719"/>
                </a:lnTo>
                <a:lnTo>
                  <a:pt x="35" y="721"/>
                </a:lnTo>
                <a:lnTo>
                  <a:pt x="29" y="723"/>
                </a:lnTo>
                <a:lnTo>
                  <a:pt x="14" y="724"/>
                </a:lnTo>
                <a:lnTo>
                  <a:pt x="0" y="727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30" name="Freeform 288"/>
          <p:cNvSpPr>
            <a:spLocks/>
          </p:cNvSpPr>
          <p:nvPr/>
        </p:nvSpPr>
        <p:spPr bwMode="auto">
          <a:xfrm>
            <a:off x="6299200" y="5037138"/>
            <a:ext cx="2578100" cy="457200"/>
          </a:xfrm>
          <a:custGeom>
            <a:avLst/>
            <a:gdLst/>
            <a:ahLst/>
            <a:cxnLst>
              <a:cxn ang="0">
                <a:pos x="4872" y="138"/>
              </a:cxn>
              <a:cxn ang="0">
                <a:pos x="4872" y="726"/>
              </a:cxn>
              <a:cxn ang="0">
                <a:pos x="4871" y="726"/>
              </a:cxn>
              <a:cxn ang="0">
                <a:pos x="4871" y="727"/>
              </a:cxn>
              <a:cxn ang="0">
                <a:pos x="4871" y="729"/>
              </a:cxn>
              <a:cxn ang="0">
                <a:pos x="4871" y="734"/>
              </a:cxn>
              <a:cxn ang="0">
                <a:pos x="4871" y="744"/>
              </a:cxn>
              <a:cxn ang="0">
                <a:pos x="4869" y="750"/>
              </a:cxn>
              <a:cxn ang="0">
                <a:pos x="4867" y="757"/>
              </a:cxn>
              <a:cxn ang="0">
                <a:pos x="4865" y="770"/>
              </a:cxn>
              <a:cxn ang="0">
                <a:pos x="4860" y="782"/>
              </a:cxn>
              <a:cxn ang="0">
                <a:pos x="4857" y="794"/>
              </a:cxn>
              <a:cxn ang="0">
                <a:pos x="4851" y="804"/>
              </a:cxn>
              <a:cxn ang="0">
                <a:pos x="4847" y="808"/>
              </a:cxn>
              <a:cxn ang="0">
                <a:pos x="4845" y="814"/>
              </a:cxn>
              <a:cxn ang="0">
                <a:pos x="4837" y="823"/>
              </a:cxn>
              <a:cxn ang="0">
                <a:pos x="4830" y="832"/>
              </a:cxn>
              <a:cxn ang="0">
                <a:pos x="4821" y="838"/>
              </a:cxn>
              <a:cxn ang="0">
                <a:pos x="4811" y="844"/>
              </a:cxn>
              <a:cxn ang="0">
                <a:pos x="4799" y="849"/>
              </a:cxn>
              <a:cxn ang="0">
                <a:pos x="4788" y="854"/>
              </a:cxn>
              <a:cxn ang="0">
                <a:pos x="4775" y="856"/>
              </a:cxn>
              <a:cxn ang="0">
                <a:pos x="4768" y="858"/>
              </a:cxn>
              <a:cxn ang="0">
                <a:pos x="4762" y="860"/>
              </a:cxn>
              <a:cxn ang="0">
                <a:pos x="4747" y="861"/>
              </a:cxn>
              <a:cxn ang="0">
                <a:pos x="4733" y="864"/>
              </a:cxn>
              <a:cxn ang="0">
                <a:pos x="141" y="864"/>
              </a:cxn>
              <a:cxn ang="0">
                <a:pos x="124" y="861"/>
              </a:cxn>
              <a:cxn ang="0">
                <a:pos x="109" y="860"/>
              </a:cxn>
              <a:cxn ang="0">
                <a:pos x="95" y="856"/>
              </a:cxn>
              <a:cxn ang="0">
                <a:pos x="83" y="854"/>
              </a:cxn>
              <a:cxn ang="0">
                <a:pos x="70" y="849"/>
              </a:cxn>
              <a:cxn ang="0">
                <a:pos x="59" y="844"/>
              </a:cxn>
              <a:cxn ang="0">
                <a:pos x="41" y="832"/>
              </a:cxn>
              <a:cxn ang="0">
                <a:pos x="31" y="823"/>
              </a:cxn>
              <a:cxn ang="0">
                <a:pos x="24" y="814"/>
              </a:cxn>
              <a:cxn ang="0">
                <a:pos x="13" y="794"/>
              </a:cxn>
              <a:cxn ang="0">
                <a:pos x="5" y="770"/>
              </a:cxn>
              <a:cxn ang="0">
                <a:pos x="1" y="744"/>
              </a:cxn>
              <a:cxn ang="0">
                <a:pos x="0" y="726"/>
              </a:cxn>
              <a:cxn ang="0">
                <a:pos x="0" y="138"/>
              </a:cxn>
              <a:cxn ang="0">
                <a:pos x="1" y="120"/>
              </a:cxn>
              <a:cxn ang="0">
                <a:pos x="5" y="94"/>
              </a:cxn>
              <a:cxn ang="0">
                <a:pos x="11" y="73"/>
              </a:cxn>
              <a:cxn ang="0">
                <a:pos x="15" y="62"/>
              </a:cxn>
              <a:cxn ang="0">
                <a:pos x="21" y="54"/>
              </a:cxn>
              <a:cxn ang="0">
                <a:pos x="34" y="38"/>
              </a:cxn>
              <a:cxn ang="0">
                <a:pos x="42" y="28"/>
              </a:cxn>
              <a:cxn ang="0">
                <a:pos x="53" y="21"/>
              </a:cxn>
              <a:cxn ang="0">
                <a:pos x="64" y="14"/>
              </a:cxn>
              <a:cxn ang="0">
                <a:pos x="77" y="9"/>
              </a:cxn>
              <a:cxn ang="0">
                <a:pos x="90" y="4"/>
              </a:cxn>
              <a:cxn ang="0">
                <a:pos x="106" y="2"/>
              </a:cxn>
              <a:cxn ang="0">
                <a:pos x="141" y="0"/>
              </a:cxn>
            </a:cxnLst>
            <a:rect l="0" t="0" r="r" b="b"/>
            <a:pathLst>
              <a:path w="4872" h="864">
                <a:moveTo>
                  <a:pt x="4872" y="138"/>
                </a:moveTo>
                <a:lnTo>
                  <a:pt x="4872" y="726"/>
                </a:lnTo>
                <a:lnTo>
                  <a:pt x="4871" y="726"/>
                </a:lnTo>
                <a:lnTo>
                  <a:pt x="4871" y="727"/>
                </a:lnTo>
                <a:lnTo>
                  <a:pt x="4871" y="729"/>
                </a:lnTo>
                <a:lnTo>
                  <a:pt x="4871" y="734"/>
                </a:lnTo>
                <a:lnTo>
                  <a:pt x="4871" y="744"/>
                </a:lnTo>
                <a:lnTo>
                  <a:pt x="4869" y="750"/>
                </a:lnTo>
                <a:lnTo>
                  <a:pt x="4867" y="757"/>
                </a:lnTo>
                <a:lnTo>
                  <a:pt x="4865" y="770"/>
                </a:lnTo>
                <a:lnTo>
                  <a:pt x="4860" y="782"/>
                </a:lnTo>
                <a:lnTo>
                  <a:pt x="4857" y="794"/>
                </a:lnTo>
                <a:lnTo>
                  <a:pt x="4851" y="804"/>
                </a:lnTo>
                <a:lnTo>
                  <a:pt x="4847" y="808"/>
                </a:lnTo>
                <a:lnTo>
                  <a:pt x="4845" y="814"/>
                </a:lnTo>
                <a:lnTo>
                  <a:pt x="4837" y="823"/>
                </a:lnTo>
                <a:lnTo>
                  <a:pt x="4830" y="832"/>
                </a:lnTo>
                <a:lnTo>
                  <a:pt x="4821" y="838"/>
                </a:lnTo>
                <a:lnTo>
                  <a:pt x="4811" y="844"/>
                </a:lnTo>
                <a:lnTo>
                  <a:pt x="4799" y="849"/>
                </a:lnTo>
                <a:lnTo>
                  <a:pt x="4788" y="854"/>
                </a:lnTo>
                <a:lnTo>
                  <a:pt x="4775" y="856"/>
                </a:lnTo>
                <a:lnTo>
                  <a:pt x="4768" y="858"/>
                </a:lnTo>
                <a:lnTo>
                  <a:pt x="4762" y="860"/>
                </a:lnTo>
                <a:lnTo>
                  <a:pt x="4747" y="861"/>
                </a:lnTo>
                <a:lnTo>
                  <a:pt x="4733" y="864"/>
                </a:lnTo>
                <a:lnTo>
                  <a:pt x="141" y="864"/>
                </a:lnTo>
                <a:lnTo>
                  <a:pt x="124" y="861"/>
                </a:lnTo>
                <a:lnTo>
                  <a:pt x="109" y="860"/>
                </a:lnTo>
                <a:lnTo>
                  <a:pt x="95" y="856"/>
                </a:lnTo>
                <a:lnTo>
                  <a:pt x="83" y="854"/>
                </a:lnTo>
                <a:lnTo>
                  <a:pt x="70" y="849"/>
                </a:lnTo>
                <a:lnTo>
                  <a:pt x="59" y="844"/>
                </a:lnTo>
                <a:lnTo>
                  <a:pt x="41" y="832"/>
                </a:lnTo>
                <a:lnTo>
                  <a:pt x="31" y="823"/>
                </a:lnTo>
                <a:lnTo>
                  <a:pt x="24" y="814"/>
                </a:lnTo>
                <a:lnTo>
                  <a:pt x="13" y="794"/>
                </a:lnTo>
                <a:lnTo>
                  <a:pt x="5" y="770"/>
                </a:lnTo>
                <a:lnTo>
                  <a:pt x="1" y="744"/>
                </a:lnTo>
                <a:lnTo>
                  <a:pt x="0" y="726"/>
                </a:lnTo>
                <a:lnTo>
                  <a:pt x="0" y="138"/>
                </a:lnTo>
                <a:lnTo>
                  <a:pt x="1" y="120"/>
                </a:lnTo>
                <a:lnTo>
                  <a:pt x="5" y="94"/>
                </a:lnTo>
                <a:lnTo>
                  <a:pt x="11" y="73"/>
                </a:lnTo>
                <a:lnTo>
                  <a:pt x="15" y="62"/>
                </a:lnTo>
                <a:lnTo>
                  <a:pt x="21" y="54"/>
                </a:lnTo>
                <a:lnTo>
                  <a:pt x="34" y="38"/>
                </a:lnTo>
                <a:lnTo>
                  <a:pt x="42" y="28"/>
                </a:lnTo>
                <a:lnTo>
                  <a:pt x="53" y="21"/>
                </a:lnTo>
                <a:lnTo>
                  <a:pt x="64" y="14"/>
                </a:lnTo>
                <a:lnTo>
                  <a:pt x="77" y="9"/>
                </a:lnTo>
                <a:lnTo>
                  <a:pt x="90" y="4"/>
                </a:lnTo>
                <a:lnTo>
                  <a:pt x="106" y="2"/>
                </a:lnTo>
                <a:lnTo>
                  <a:pt x="141" y="0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31" name="Freeform 289"/>
          <p:cNvSpPr>
            <a:spLocks/>
          </p:cNvSpPr>
          <p:nvPr/>
        </p:nvSpPr>
        <p:spPr bwMode="auto">
          <a:xfrm>
            <a:off x="8804275" y="5037138"/>
            <a:ext cx="71437" cy="50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1"/>
              </a:cxn>
              <a:cxn ang="0">
                <a:pos x="37" y="2"/>
              </a:cxn>
              <a:cxn ang="0">
                <a:pos x="50" y="6"/>
              </a:cxn>
              <a:cxn ang="0">
                <a:pos x="60" y="8"/>
              </a:cxn>
              <a:cxn ang="0">
                <a:pos x="71" y="13"/>
              </a:cxn>
              <a:cxn ang="0">
                <a:pos x="90" y="24"/>
              </a:cxn>
              <a:cxn ang="0">
                <a:pos x="104" y="37"/>
              </a:cxn>
              <a:cxn ang="0">
                <a:pos x="110" y="44"/>
              </a:cxn>
              <a:cxn ang="0">
                <a:pos x="118" y="54"/>
              </a:cxn>
              <a:cxn ang="0">
                <a:pos x="126" y="74"/>
              </a:cxn>
              <a:cxn ang="0">
                <a:pos x="134" y="97"/>
              </a:cxn>
            </a:cxnLst>
            <a:rect l="0" t="0" r="r" b="b"/>
            <a:pathLst>
              <a:path w="134" h="97">
                <a:moveTo>
                  <a:pt x="0" y="0"/>
                </a:moveTo>
                <a:lnTo>
                  <a:pt x="25" y="1"/>
                </a:lnTo>
                <a:lnTo>
                  <a:pt x="37" y="2"/>
                </a:lnTo>
                <a:lnTo>
                  <a:pt x="50" y="6"/>
                </a:lnTo>
                <a:lnTo>
                  <a:pt x="60" y="8"/>
                </a:lnTo>
                <a:lnTo>
                  <a:pt x="71" y="13"/>
                </a:lnTo>
                <a:lnTo>
                  <a:pt x="90" y="24"/>
                </a:lnTo>
                <a:lnTo>
                  <a:pt x="104" y="37"/>
                </a:lnTo>
                <a:lnTo>
                  <a:pt x="110" y="44"/>
                </a:lnTo>
                <a:lnTo>
                  <a:pt x="118" y="54"/>
                </a:lnTo>
                <a:lnTo>
                  <a:pt x="126" y="74"/>
                </a:lnTo>
                <a:lnTo>
                  <a:pt x="134" y="97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32" name="Line 290"/>
          <p:cNvSpPr>
            <a:spLocks noChangeShapeType="1"/>
          </p:cNvSpPr>
          <p:nvPr/>
        </p:nvSpPr>
        <p:spPr bwMode="auto">
          <a:xfrm flipH="1">
            <a:off x="6373813" y="5037138"/>
            <a:ext cx="2430462" cy="0"/>
          </a:xfrm>
          <a:prstGeom prst="line">
            <a:avLst/>
          </a:prstGeom>
          <a:noFill/>
          <a:ln w="25400">
            <a:solidFill>
              <a:srgbClr val="9999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33" name="Freeform 291"/>
          <p:cNvSpPr>
            <a:spLocks/>
          </p:cNvSpPr>
          <p:nvPr/>
        </p:nvSpPr>
        <p:spPr bwMode="auto">
          <a:xfrm>
            <a:off x="8804275" y="4578350"/>
            <a:ext cx="71437" cy="52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2"/>
              </a:cxn>
              <a:cxn ang="0">
                <a:pos x="37" y="3"/>
              </a:cxn>
              <a:cxn ang="0">
                <a:pos x="50" y="6"/>
              </a:cxn>
              <a:cxn ang="0">
                <a:pos x="60" y="9"/>
              </a:cxn>
              <a:cxn ang="0">
                <a:pos x="71" y="14"/>
              </a:cxn>
              <a:cxn ang="0">
                <a:pos x="90" y="24"/>
              </a:cxn>
              <a:cxn ang="0">
                <a:pos x="104" y="38"/>
              </a:cxn>
              <a:cxn ang="0">
                <a:pos x="110" y="45"/>
              </a:cxn>
              <a:cxn ang="0">
                <a:pos x="118" y="54"/>
              </a:cxn>
              <a:cxn ang="0">
                <a:pos x="126" y="75"/>
              </a:cxn>
              <a:cxn ang="0">
                <a:pos x="134" y="98"/>
              </a:cxn>
            </a:cxnLst>
            <a:rect l="0" t="0" r="r" b="b"/>
            <a:pathLst>
              <a:path w="134" h="98">
                <a:moveTo>
                  <a:pt x="0" y="0"/>
                </a:moveTo>
                <a:lnTo>
                  <a:pt x="25" y="2"/>
                </a:lnTo>
                <a:lnTo>
                  <a:pt x="37" y="3"/>
                </a:lnTo>
                <a:lnTo>
                  <a:pt x="50" y="6"/>
                </a:lnTo>
                <a:lnTo>
                  <a:pt x="60" y="9"/>
                </a:lnTo>
                <a:lnTo>
                  <a:pt x="71" y="14"/>
                </a:lnTo>
                <a:lnTo>
                  <a:pt x="90" y="24"/>
                </a:lnTo>
                <a:lnTo>
                  <a:pt x="104" y="38"/>
                </a:lnTo>
                <a:lnTo>
                  <a:pt x="110" y="45"/>
                </a:lnTo>
                <a:lnTo>
                  <a:pt x="118" y="54"/>
                </a:lnTo>
                <a:lnTo>
                  <a:pt x="126" y="75"/>
                </a:lnTo>
                <a:lnTo>
                  <a:pt x="134" y="98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34" name="Rectangle 292"/>
          <p:cNvSpPr>
            <a:spLocks noChangeArrowheads="1"/>
          </p:cNvSpPr>
          <p:nvPr/>
        </p:nvSpPr>
        <p:spPr bwMode="auto">
          <a:xfrm>
            <a:off x="7029450" y="3803650"/>
            <a:ext cx="82112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Tape Restore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235" name="Rectangle 293"/>
          <p:cNvSpPr>
            <a:spLocks noChangeArrowheads="1"/>
          </p:cNvSpPr>
          <p:nvPr/>
        </p:nvSpPr>
        <p:spPr bwMode="auto">
          <a:xfrm>
            <a:off x="7048500" y="4260850"/>
            <a:ext cx="7911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Disk Restore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236" name="Rectangle 294"/>
          <p:cNvSpPr>
            <a:spLocks noChangeArrowheads="1"/>
          </p:cNvSpPr>
          <p:nvPr/>
        </p:nvSpPr>
        <p:spPr bwMode="auto">
          <a:xfrm>
            <a:off x="6853238" y="4706938"/>
            <a:ext cx="115576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Manual Migration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237" name="Rectangle 295"/>
          <p:cNvSpPr>
            <a:spLocks noChangeArrowheads="1"/>
          </p:cNvSpPr>
          <p:nvPr/>
        </p:nvSpPr>
        <p:spPr bwMode="auto">
          <a:xfrm>
            <a:off x="7010400" y="5164138"/>
            <a:ext cx="8972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Global Cluster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258" name="Freeform 276"/>
          <p:cNvSpPr>
            <a:spLocks/>
          </p:cNvSpPr>
          <p:nvPr/>
        </p:nvSpPr>
        <p:spPr bwMode="auto">
          <a:xfrm>
            <a:off x="1778000" y="5032375"/>
            <a:ext cx="2578100" cy="454025"/>
          </a:xfrm>
          <a:custGeom>
            <a:avLst/>
            <a:gdLst/>
            <a:ahLst/>
            <a:cxnLst>
              <a:cxn ang="0">
                <a:pos x="141" y="888"/>
              </a:cxn>
              <a:cxn ang="0">
                <a:pos x="106" y="885"/>
              </a:cxn>
              <a:cxn ang="0">
                <a:pos x="90" y="881"/>
              </a:cxn>
              <a:cxn ang="0">
                <a:pos x="77" y="878"/>
              </a:cxn>
              <a:cxn ang="0">
                <a:pos x="64" y="872"/>
              </a:cxn>
              <a:cxn ang="0">
                <a:pos x="53" y="866"/>
              </a:cxn>
              <a:cxn ang="0">
                <a:pos x="42" y="857"/>
              </a:cxn>
              <a:cxn ang="0">
                <a:pos x="34" y="850"/>
              </a:cxn>
              <a:cxn ang="0">
                <a:pos x="18" y="830"/>
              </a:cxn>
              <a:cxn ang="0">
                <a:pos x="12" y="818"/>
              </a:cxn>
              <a:cxn ang="0">
                <a:pos x="9" y="806"/>
              </a:cxn>
              <a:cxn ang="0">
                <a:pos x="4" y="791"/>
              </a:cxn>
              <a:cxn ang="0">
                <a:pos x="1" y="777"/>
              </a:cxn>
              <a:cxn ang="0">
                <a:pos x="0" y="744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5" y="15"/>
              </a:cxn>
              <a:cxn ang="0">
                <a:pos x="79" y="10"/>
              </a:cxn>
              <a:cxn ang="0">
                <a:pos x="93" y="5"/>
              </a:cxn>
              <a:cxn ang="0">
                <a:pos x="108" y="3"/>
              </a:cxn>
              <a:cxn ang="0">
                <a:pos x="125" y="0"/>
              </a:cxn>
              <a:cxn ang="0">
                <a:pos x="144" y="0"/>
              </a:cxn>
              <a:cxn ang="0">
                <a:pos x="4728" y="0"/>
              </a:cxn>
              <a:cxn ang="0">
                <a:pos x="4758" y="1"/>
              </a:cxn>
              <a:cxn ang="0">
                <a:pos x="4786" y="7"/>
              </a:cxn>
              <a:cxn ang="0">
                <a:pos x="4809" y="16"/>
              </a:cxn>
              <a:cxn ang="0">
                <a:pos x="4818" y="22"/>
              </a:cxn>
              <a:cxn ang="0">
                <a:pos x="4829" y="30"/>
              </a:cxn>
              <a:cxn ang="0">
                <a:pos x="4845" y="46"/>
              </a:cxn>
              <a:cxn ang="0">
                <a:pos x="4851" y="55"/>
              </a:cxn>
              <a:cxn ang="0">
                <a:pos x="4857" y="67"/>
              </a:cxn>
              <a:cxn ang="0">
                <a:pos x="4860" y="78"/>
              </a:cxn>
              <a:cxn ang="0">
                <a:pos x="4865" y="92"/>
              </a:cxn>
              <a:cxn ang="0">
                <a:pos x="4867" y="105"/>
              </a:cxn>
              <a:cxn ang="0">
                <a:pos x="4871" y="120"/>
              </a:cxn>
              <a:cxn ang="0">
                <a:pos x="4872" y="138"/>
              </a:cxn>
              <a:cxn ang="0">
                <a:pos x="4872" y="744"/>
              </a:cxn>
              <a:cxn ang="0">
                <a:pos x="4871" y="752"/>
              </a:cxn>
              <a:cxn ang="0">
                <a:pos x="4871" y="760"/>
              </a:cxn>
              <a:cxn ang="0">
                <a:pos x="4870" y="777"/>
              </a:cxn>
              <a:cxn ang="0">
                <a:pos x="4866" y="791"/>
              </a:cxn>
              <a:cxn ang="0">
                <a:pos x="4863" y="806"/>
              </a:cxn>
              <a:cxn ang="0">
                <a:pos x="4857" y="818"/>
              </a:cxn>
              <a:cxn ang="0">
                <a:pos x="4852" y="830"/>
              </a:cxn>
              <a:cxn ang="0">
                <a:pos x="4845" y="840"/>
              </a:cxn>
              <a:cxn ang="0">
                <a:pos x="4837" y="851"/>
              </a:cxn>
              <a:cxn ang="0">
                <a:pos x="4827" y="858"/>
              </a:cxn>
              <a:cxn ang="0">
                <a:pos x="4817" y="866"/>
              </a:cxn>
              <a:cxn ang="0">
                <a:pos x="4805" y="872"/>
              </a:cxn>
              <a:cxn ang="0">
                <a:pos x="4793" y="878"/>
              </a:cxn>
              <a:cxn ang="0">
                <a:pos x="4779" y="881"/>
              </a:cxn>
              <a:cxn ang="0">
                <a:pos x="4764" y="885"/>
              </a:cxn>
              <a:cxn ang="0">
                <a:pos x="4756" y="885"/>
              </a:cxn>
              <a:cxn ang="0">
                <a:pos x="4749" y="886"/>
              </a:cxn>
              <a:cxn ang="0">
                <a:pos x="4733" y="888"/>
              </a:cxn>
            </a:cxnLst>
            <a:rect l="0" t="0" r="r" b="b"/>
            <a:pathLst>
              <a:path w="4872" h="888">
                <a:moveTo>
                  <a:pt x="141" y="888"/>
                </a:moveTo>
                <a:lnTo>
                  <a:pt x="106" y="885"/>
                </a:lnTo>
                <a:lnTo>
                  <a:pt x="90" y="881"/>
                </a:lnTo>
                <a:lnTo>
                  <a:pt x="77" y="878"/>
                </a:lnTo>
                <a:lnTo>
                  <a:pt x="64" y="872"/>
                </a:lnTo>
                <a:lnTo>
                  <a:pt x="53" y="866"/>
                </a:lnTo>
                <a:lnTo>
                  <a:pt x="42" y="857"/>
                </a:lnTo>
                <a:lnTo>
                  <a:pt x="34" y="850"/>
                </a:lnTo>
                <a:lnTo>
                  <a:pt x="18" y="830"/>
                </a:lnTo>
                <a:lnTo>
                  <a:pt x="12" y="818"/>
                </a:lnTo>
                <a:lnTo>
                  <a:pt x="9" y="806"/>
                </a:lnTo>
                <a:lnTo>
                  <a:pt x="4" y="791"/>
                </a:lnTo>
                <a:lnTo>
                  <a:pt x="1" y="777"/>
                </a:lnTo>
                <a:lnTo>
                  <a:pt x="0" y="744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5" y="15"/>
                </a:lnTo>
                <a:lnTo>
                  <a:pt x="79" y="10"/>
                </a:lnTo>
                <a:lnTo>
                  <a:pt x="93" y="5"/>
                </a:lnTo>
                <a:lnTo>
                  <a:pt x="108" y="3"/>
                </a:lnTo>
                <a:lnTo>
                  <a:pt x="125" y="0"/>
                </a:lnTo>
                <a:lnTo>
                  <a:pt x="144" y="0"/>
                </a:lnTo>
                <a:lnTo>
                  <a:pt x="4728" y="0"/>
                </a:lnTo>
                <a:lnTo>
                  <a:pt x="4758" y="1"/>
                </a:lnTo>
                <a:lnTo>
                  <a:pt x="4786" y="7"/>
                </a:lnTo>
                <a:lnTo>
                  <a:pt x="4809" y="16"/>
                </a:lnTo>
                <a:lnTo>
                  <a:pt x="4818" y="22"/>
                </a:lnTo>
                <a:lnTo>
                  <a:pt x="4829" y="30"/>
                </a:lnTo>
                <a:lnTo>
                  <a:pt x="4845" y="46"/>
                </a:lnTo>
                <a:lnTo>
                  <a:pt x="4851" y="55"/>
                </a:lnTo>
                <a:lnTo>
                  <a:pt x="4857" y="67"/>
                </a:lnTo>
                <a:lnTo>
                  <a:pt x="4860" y="78"/>
                </a:lnTo>
                <a:lnTo>
                  <a:pt x="4865" y="92"/>
                </a:lnTo>
                <a:lnTo>
                  <a:pt x="4867" y="105"/>
                </a:lnTo>
                <a:lnTo>
                  <a:pt x="4871" y="120"/>
                </a:lnTo>
                <a:lnTo>
                  <a:pt x="4872" y="138"/>
                </a:lnTo>
                <a:lnTo>
                  <a:pt x="4872" y="744"/>
                </a:lnTo>
                <a:lnTo>
                  <a:pt x="4871" y="752"/>
                </a:lnTo>
                <a:lnTo>
                  <a:pt x="4871" y="760"/>
                </a:lnTo>
                <a:lnTo>
                  <a:pt x="4870" y="777"/>
                </a:lnTo>
                <a:lnTo>
                  <a:pt x="4866" y="791"/>
                </a:lnTo>
                <a:lnTo>
                  <a:pt x="4863" y="806"/>
                </a:lnTo>
                <a:lnTo>
                  <a:pt x="4857" y="818"/>
                </a:lnTo>
                <a:lnTo>
                  <a:pt x="4852" y="830"/>
                </a:lnTo>
                <a:lnTo>
                  <a:pt x="4845" y="840"/>
                </a:lnTo>
                <a:lnTo>
                  <a:pt x="4837" y="851"/>
                </a:lnTo>
                <a:lnTo>
                  <a:pt x="4827" y="858"/>
                </a:lnTo>
                <a:lnTo>
                  <a:pt x="4817" y="866"/>
                </a:lnTo>
                <a:lnTo>
                  <a:pt x="4805" y="872"/>
                </a:lnTo>
                <a:lnTo>
                  <a:pt x="4793" y="878"/>
                </a:lnTo>
                <a:lnTo>
                  <a:pt x="4779" y="881"/>
                </a:lnTo>
                <a:lnTo>
                  <a:pt x="4764" y="885"/>
                </a:lnTo>
                <a:lnTo>
                  <a:pt x="4756" y="885"/>
                </a:lnTo>
                <a:lnTo>
                  <a:pt x="4749" y="886"/>
                </a:lnTo>
                <a:lnTo>
                  <a:pt x="4733" y="888"/>
                </a:lnTo>
              </a:path>
            </a:pathLst>
          </a:custGeom>
          <a:solidFill>
            <a:srgbClr val="FFEEDD"/>
          </a:solidFill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0" name="Freeform 277"/>
          <p:cNvSpPr>
            <a:spLocks/>
          </p:cNvSpPr>
          <p:nvPr/>
        </p:nvSpPr>
        <p:spPr bwMode="auto">
          <a:xfrm>
            <a:off x="1778000" y="4575175"/>
            <a:ext cx="2578100" cy="454025"/>
          </a:xfrm>
          <a:custGeom>
            <a:avLst/>
            <a:gdLst/>
            <a:ahLst/>
            <a:cxnLst>
              <a:cxn ang="0">
                <a:pos x="141" y="888"/>
              </a:cxn>
              <a:cxn ang="0">
                <a:pos x="106" y="885"/>
              </a:cxn>
              <a:cxn ang="0">
                <a:pos x="90" y="881"/>
              </a:cxn>
              <a:cxn ang="0">
                <a:pos x="77" y="878"/>
              </a:cxn>
              <a:cxn ang="0">
                <a:pos x="64" y="872"/>
              </a:cxn>
              <a:cxn ang="0">
                <a:pos x="53" y="866"/>
              </a:cxn>
              <a:cxn ang="0">
                <a:pos x="42" y="857"/>
              </a:cxn>
              <a:cxn ang="0">
                <a:pos x="34" y="850"/>
              </a:cxn>
              <a:cxn ang="0">
                <a:pos x="18" y="830"/>
              </a:cxn>
              <a:cxn ang="0">
                <a:pos x="12" y="818"/>
              </a:cxn>
              <a:cxn ang="0">
                <a:pos x="9" y="806"/>
              </a:cxn>
              <a:cxn ang="0">
                <a:pos x="4" y="791"/>
              </a:cxn>
              <a:cxn ang="0">
                <a:pos x="1" y="777"/>
              </a:cxn>
              <a:cxn ang="0">
                <a:pos x="0" y="744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5" y="15"/>
              </a:cxn>
              <a:cxn ang="0">
                <a:pos x="79" y="10"/>
              </a:cxn>
              <a:cxn ang="0">
                <a:pos x="93" y="5"/>
              </a:cxn>
              <a:cxn ang="0">
                <a:pos x="108" y="3"/>
              </a:cxn>
              <a:cxn ang="0">
                <a:pos x="125" y="0"/>
              </a:cxn>
              <a:cxn ang="0">
                <a:pos x="144" y="0"/>
              </a:cxn>
              <a:cxn ang="0">
                <a:pos x="4728" y="0"/>
              </a:cxn>
              <a:cxn ang="0">
                <a:pos x="4758" y="1"/>
              </a:cxn>
              <a:cxn ang="0">
                <a:pos x="4786" y="7"/>
              </a:cxn>
              <a:cxn ang="0">
                <a:pos x="4809" y="16"/>
              </a:cxn>
              <a:cxn ang="0">
                <a:pos x="4818" y="22"/>
              </a:cxn>
              <a:cxn ang="0">
                <a:pos x="4829" y="30"/>
              </a:cxn>
              <a:cxn ang="0">
                <a:pos x="4845" y="46"/>
              </a:cxn>
              <a:cxn ang="0">
                <a:pos x="4851" y="55"/>
              </a:cxn>
              <a:cxn ang="0">
                <a:pos x="4857" y="67"/>
              </a:cxn>
              <a:cxn ang="0">
                <a:pos x="4860" y="78"/>
              </a:cxn>
              <a:cxn ang="0">
                <a:pos x="4865" y="92"/>
              </a:cxn>
              <a:cxn ang="0">
                <a:pos x="4867" y="105"/>
              </a:cxn>
              <a:cxn ang="0">
                <a:pos x="4871" y="120"/>
              </a:cxn>
              <a:cxn ang="0">
                <a:pos x="4872" y="138"/>
              </a:cxn>
              <a:cxn ang="0">
                <a:pos x="4872" y="744"/>
              </a:cxn>
              <a:cxn ang="0">
                <a:pos x="4871" y="752"/>
              </a:cxn>
              <a:cxn ang="0">
                <a:pos x="4871" y="760"/>
              </a:cxn>
              <a:cxn ang="0">
                <a:pos x="4870" y="777"/>
              </a:cxn>
              <a:cxn ang="0">
                <a:pos x="4866" y="791"/>
              </a:cxn>
              <a:cxn ang="0">
                <a:pos x="4863" y="806"/>
              </a:cxn>
              <a:cxn ang="0">
                <a:pos x="4857" y="818"/>
              </a:cxn>
              <a:cxn ang="0">
                <a:pos x="4852" y="830"/>
              </a:cxn>
              <a:cxn ang="0">
                <a:pos x="4845" y="840"/>
              </a:cxn>
              <a:cxn ang="0">
                <a:pos x="4837" y="851"/>
              </a:cxn>
              <a:cxn ang="0">
                <a:pos x="4827" y="858"/>
              </a:cxn>
              <a:cxn ang="0">
                <a:pos x="4817" y="866"/>
              </a:cxn>
              <a:cxn ang="0">
                <a:pos x="4805" y="872"/>
              </a:cxn>
              <a:cxn ang="0">
                <a:pos x="4793" y="878"/>
              </a:cxn>
              <a:cxn ang="0">
                <a:pos x="4779" y="881"/>
              </a:cxn>
              <a:cxn ang="0">
                <a:pos x="4764" y="885"/>
              </a:cxn>
              <a:cxn ang="0">
                <a:pos x="4756" y="885"/>
              </a:cxn>
              <a:cxn ang="0">
                <a:pos x="4749" y="886"/>
              </a:cxn>
              <a:cxn ang="0">
                <a:pos x="4733" y="888"/>
              </a:cxn>
            </a:cxnLst>
            <a:rect l="0" t="0" r="r" b="b"/>
            <a:pathLst>
              <a:path w="4872" h="888">
                <a:moveTo>
                  <a:pt x="141" y="888"/>
                </a:moveTo>
                <a:lnTo>
                  <a:pt x="106" y="885"/>
                </a:lnTo>
                <a:lnTo>
                  <a:pt x="90" y="881"/>
                </a:lnTo>
                <a:lnTo>
                  <a:pt x="77" y="878"/>
                </a:lnTo>
                <a:lnTo>
                  <a:pt x="64" y="872"/>
                </a:lnTo>
                <a:lnTo>
                  <a:pt x="53" y="866"/>
                </a:lnTo>
                <a:lnTo>
                  <a:pt x="42" y="857"/>
                </a:lnTo>
                <a:lnTo>
                  <a:pt x="34" y="850"/>
                </a:lnTo>
                <a:lnTo>
                  <a:pt x="18" y="830"/>
                </a:lnTo>
                <a:lnTo>
                  <a:pt x="12" y="818"/>
                </a:lnTo>
                <a:lnTo>
                  <a:pt x="9" y="806"/>
                </a:lnTo>
                <a:lnTo>
                  <a:pt x="4" y="791"/>
                </a:lnTo>
                <a:lnTo>
                  <a:pt x="1" y="777"/>
                </a:lnTo>
                <a:lnTo>
                  <a:pt x="0" y="744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5" y="15"/>
                </a:lnTo>
                <a:lnTo>
                  <a:pt x="79" y="10"/>
                </a:lnTo>
                <a:lnTo>
                  <a:pt x="93" y="5"/>
                </a:lnTo>
                <a:lnTo>
                  <a:pt x="108" y="3"/>
                </a:lnTo>
                <a:lnTo>
                  <a:pt x="125" y="0"/>
                </a:lnTo>
                <a:lnTo>
                  <a:pt x="144" y="0"/>
                </a:lnTo>
                <a:lnTo>
                  <a:pt x="4728" y="0"/>
                </a:lnTo>
                <a:lnTo>
                  <a:pt x="4758" y="1"/>
                </a:lnTo>
                <a:lnTo>
                  <a:pt x="4786" y="7"/>
                </a:lnTo>
                <a:lnTo>
                  <a:pt x="4809" y="16"/>
                </a:lnTo>
                <a:lnTo>
                  <a:pt x="4818" y="22"/>
                </a:lnTo>
                <a:lnTo>
                  <a:pt x="4829" y="30"/>
                </a:lnTo>
                <a:lnTo>
                  <a:pt x="4845" y="46"/>
                </a:lnTo>
                <a:lnTo>
                  <a:pt x="4851" y="55"/>
                </a:lnTo>
                <a:lnTo>
                  <a:pt x="4857" y="67"/>
                </a:lnTo>
                <a:lnTo>
                  <a:pt x="4860" y="78"/>
                </a:lnTo>
                <a:lnTo>
                  <a:pt x="4865" y="92"/>
                </a:lnTo>
                <a:lnTo>
                  <a:pt x="4867" y="105"/>
                </a:lnTo>
                <a:lnTo>
                  <a:pt x="4871" y="120"/>
                </a:lnTo>
                <a:lnTo>
                  <a:pt x="4872" y="138"/>
                </a:lnTo>
                <a:lnTo>
                  <a:pt x="4872" y="744"/>
                </a:lnTo>
                <a:lnTo>
                  <a:pt x="4871" y="752"/>
                </a:lnTo>
                <a:lnTo>
                  <a:pt x="4871" y="760"/>
                </a:lnTo>
                <a:lnTo>
                  <a:pt x="4870" y="777"/>
                </a:lnTo>
                <a:lnTo>
                  <a:pt x="4866" y="791"/>
                </a:lnTo>
                <a:lnTo>
                  <a:pt x="4863" y="806"/>
                </a:lnTo>
                <a:lnTo>
                  <a:pt x="4857" y="818"/>
                </a:lnTo>
                <a:lnTo>
                  <a:pt x="4852" y="830"/>
                </a:lnTo>
                <a:lnTo>
                  <a:pt x="4845" y="840"/>
                </a:lnTo>
                <a:lnTo>
                  <a:pt x="4837" y="851"/>
                </a:lnTo>
                <a:lnTo>
                  <a:pt x="4827" y="858"/>
                </a:lnTo>
                <a:lnTo>
                  <a:pt x="4817" y="866"/>
                </a:lnTo>
                <a:lnTo>
                  <a:pt x="4805" y="872"/>
                </a:lnTo>
                <a:lnTo>
                  <a:pt x="4793" y="878"/>
                </a:lnTo>
                <a:lnTo>
                  <a:pt x="4779" y="881"/>
                </a:lnTo>
                <a:lnTo>
                  <a:pt x="4764" y="885"/>
                </a:lnTo>
                <a:lnTo>
                  <a:pt x="4756" y="885"/>
                </a:lnTo>
                <a:lnTo>
                  <a:pt x="4749" y="886"/>
                </a:lnTo>
                <a:lnTo>
                  <a:pt x="4733" y="888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1" name="Freeform 278"/>
          <p:cNvSpPr>
            <a:spLocks/>
          </p:cNvSpPr>
          <p:nvPr/>
        </p:nvSpPr>
        <p:spPr bwMode="auto">
          <a:xfrm>
            <a:off x="1778000" y="4148137"/>
            <a:ext cx="2578100" cy="420688"/>
          </a:xfrm>
          <a:custGeom>
            <a:avLst/>
            <a:gdLst/>
            <a:ahLst/>
            <a:cxnLst>
              <a:cxn ang="0">
                <a:pos x="141" y="888"/>
              </a:cxn>
              <a:cxn ang="0">
                <a:pos x="106" y="885"/>
              </a:cxn>
              <a:cxn ang="0">
                <a:pos x="90" y="881"/>
              </a:cxn>
              <a:cxn ang="0">
                <a:pos x="77" y="878"/>
              </a:cxn>
              <a:cxn ang="0">
                <a:pos x="64" y="872"/>
              </a:cxn>
              <a:cxn ang="0">
                <a:pos x="53" y="866"/>
              </a:cxn>
              <a:cxn ang="0">
                <a:pos x="42" y="857"/>
              </a:cxn>
              <a:cxn ang="0">
                <a:pos x="34" y="850"/>
              </a:cxn>
              <a:cxn ang="0">
                <a:pos x="18" y="830"/>
              </a:cxn>
              <a:cxn ang="0">
                <a:pos x="12" y="818"/>
              </a:cxn>
              <a:cxn ang="0">
                <a:pos x="9" y="806"/>
              </a:cxn>
              <a:cxn ang="0">
                <a:pos x="4" y="791"/>
              </a:cxn>
              <a:cxn ang="0">
                <a:pos x="1" y="777"/>
              </a:cxn>
              <a:cxn ang="0">
                <a:pos x="0" y="744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5" y="15"/>
              </a:cxn>
              <a:cxn ang="0">
                <a:pos x="79" y="10"/>
              </a:cxn>
              <a:cxn ang="0">
                <a:pos x="93" y="5"/>
              </a:cxn>
              <a:cxn ang="0">
                <a:pos x="108" y="3"/>
              </a:cxn>
              <a:cxn ang="0">
                <a:pos x="125" y="0"/>
              </a:cxn>
              <a:cxn ang="0">
                <a:pos x="144" y="0"/>
              </a:cxn>
              <a:cxn ang="0">
                <a:pos x="4728" y="0"/>
              </a:cxn>
              <a:cxn ang="0">
                <a:pos x="4758" y="1"/>
              </a:cxn>
              <a:cxn ang="0">
                <a:pos x="4786" y="7"/>
              </a:cxn>
              <a:cxn ang="0">
                <a:pos x="4809" y="16"/>
              </a:cxn>
              <a:cxn ang="0">
                <a:pos x="4818" y="22"/>
              </a:cxn>
              <a:cxn ang="0">
                <a:pos x="4829" y="30"/>
              </a:cxn>
              <a:cxn ang="0">
                <a:pos x="4845" y="46"/>
              </a:cxn>
              <a:cxn ang="0">
                <a:pos x="4851" y="55"/>
              </a:cxn>
              <a:cxn ang="0">
                <a:pos x="4857" y="67"/>
              </a:cxn>
              <a:cxn ang="0">
                <a:pos x="4860" y="78"/>
              </a:cxn>
              <a:cxn ang="0">
                <a:pos x="4865" y="92"/>
              </a:cxn>
              <a:cxn ang="0">
                <a:pos x="4867" y="105"/>
              </a:cxn>
              <a:cxn ang="0">
                <a:pos x="4871" y="120"/>
              </a:cxn>
              <a:cxn ang="0">
                <a:pos x="4872" y="138"/>
              </a:cxn>
              <a:cxn ang="0">
                <a:pos x="4872" y="744"/>
              </a:cxn>
              <a:cxn ang="0">
                <a:pos x="4871" y="752"/>
              </a:cxn>
              <a:cxn ang="0">
                <a:pos x="4871" y="760"/>
              </a:cxn>
              <a:cxn ang="0">
                <a:pos x="4870" y="777"/>
              </a:cxn>
              <a:cxn ang="0">
                <a:pos x="4866" y="791"/>
              </a:cxn>
              <a:cxn ang="0">
                <a:pos x="4863" y="806"/>
              </a:cxn>
              <a:cxn ang="0">
                <a:pos x="4857" y="818"/>
              </a:cxn>
              <a:cxn ang="0">
                <a:pos x="4852" y="830"/>
              </a:cxn>
              <a:cxn ang="0">
                <a:pos x="4845" y="840"/>
              </a:cxn>
              <a:cxn ang="0">
                <a:pos x="4837" y="851"/>
              </a:cxn>
              <a:cxn ang="0">
                <a:pos x="4827" y="858"/>
              </a:cxn>
              <a:cxn ang="0">
                <a:pos x="4817" y="866"/>
              </a:cxn>
              <a:cxn ang="0">
                <a:pos x="4805" y="872"/>
              </a:cxn>
              <a:cxn ang="0">
                <a:pos x="4793" y="878"/>
              </a:cxn>
              <a:cxn ang="0">
                <a:pos x="4779" y="881"/>
              </a:cxn>
              <a:cxn ang="0">
                <a:pos x="4764" y="885"/>
              </a:cxn>
              <a:cxn ang="0">
                <a:pos x="4756" y="885"/>
              </a:cxn>
              <a:cxn ang="0">
                <a:pos x="4749" y="886"/>
              </a:cxn>
              <a:cxn ang="0">
                <a:pos x="4733" y="888"/>
              </a:cxn>
            </a:cxnLst>
            <a:rect l="0" t="0" r="r" b="b"/>
            <a:pathLst>
              <a:path w="4872" h="888">
                <a:moveTo>
                  <a:pt x="141" y="888"/>
                </a:moveTo>
                <a:lnTo>
                  <a:pt x="106" y="885"/>
                </a:lnTo>
                <a:lnTo>
                  <a:pt x="90" y="881"/>
                </a:lnTo>
                <a:lnTo>
                  <a:pt x="77" y="878"/>
                </a:lnTo>
                <a:lnTo>
                  <a:pt x="64" y="872"/>
                </a:lnTo>
                <a:lnTo>
                  <a:pt x="53" y="866"/>
                </a:lnTo>
                <a:lnTo>
                  <a:pt x="42" y="857"/>
                </a:lnTo>
                <a:lnTo>
                  <a:pt x="34" y="850"/>
                </a:lnTo>
                <a:lnTo>
                  <a:pt x="18" y="830"/>
                </a:lnTo>
                <a:lnTo>
                  <a:pt x="12" y="818"/>
                </a:lnTo>
                <a:lnTo>
                  <a:pt x="9" y="806"/>
                </a:lnTo>
                <a:lnTo>
                  <a:pt x="4" y="791"/>
                </a:lnTo>
                <a:lnTo>
                  <a:pt x="1" y="777"/>
                </a:lnTo>
                <a:lnTo>
                  <a:pt x="0" y="744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5" y="15"/>
                </a:lnTo>
                <a:lnTo>
                  <a:pt x="79" y="10"/>
                </a:lnTo>
                <a:lnTo>
                  <a:pt x="93" y="5"/>
                </a:lnTo>
                <a:lnTo>
                  <a:pt x="108" y="3"/>
                </a:lnTo>
                <a:lnTo>
                  <a:pt x="125" y="0"/>
                </a:lnTo>
                <a:lnTo>
                  <a:pt x="144" y="0"/>
                </a:lnTo>
                <a:lnTo>
                  <a:pt x="4728" y="0"/>
                </a:lnTo>
                <a:lnTo>
                  <a:pt x="4758" y="1"/>
                </a:lnTo>
                <a:lnTo>
                  <a:pt x="4786" y="7"/>
                </a:lnTo>
                <a:lnTo>
                  <a:pt x="4809" y="16"/>
                </a:lnTo>
                <a:lnTo>
                  <a:pt x="4818" y="22"/>
                </a:lnTo>
                <a:lnTo>
                  <a:pt x="4829" y="30"/>
                </a:lnTo>
                <a:lnTo>
                  <a:pt x="4845" y="46"/>
                </a:lnTo>
                <a:lnTo>
                  <a:pt x="4851" y="55"/>
                </a:lnTo>
                <a:lnTo>
                  <a:pt x="4857" y="67"/>
                </a:lnTo>
                <a:lnTo>
                  <a:pt x="4860" y="78"/>
                </a:lnTo>
                <a:lnTo>
                  <a:pt x="4865" y="92"/>
                </a:lnTo>
                <a:lnTo>
                  <a:pt x="4867" y="105"/>
                </a:lnTo>
                <a:lnTo>
                  <a:pt x="4871" y="120"/>
                </a:lnTo>
                <a:lnTo>
                  <a:pt x="4872" y="138"/>
                </a:lnTo>
                <a:lnTo>
                  <a:pt x="4872" y="744"/>
                </a:lnTo>
                <a:lnTo>
                  <a:pt x="4871" y="752"/>
                </a:lnTo>
                <a:lnTo>
                  <a:pt x="4871" y="760"/>
                </a:lnTo>
                <a:lnTo>
                  <a:pt x="4870" y="777"/>
                </a:lnTo>
                <a:lnTo>
                  <a:pt x="4866" y="791"/>
                </a:lnTo>
                <a:lnTo>
                  <a:pt x="4863" y="806"/>
                </a:lnTo>
                <a:lnTo>
                  <a:pt x="4857" y="818"/>
                </a:lnTo>
                <a:lnTo>
                  <a:pt x="4852" y="830"/>
                </a:lnTo>
                <a:lnTo>
                  <a:pt x="4845" y="840"/>
                </a:lnTo>
                <a:lnTo>
                  <a:pt x="4837" y="851"/>
                </a:lnTo>
                <a:lnTo>
                  <a:pt x="4827" y="858"/>
                </a:lnTo>
                <a:lnTo>
                  <a:pt x="4817" y="866"/>
                </a:lnTo>
                <a:lnTo>
                  <a:pt x="4805" y="872"/>
                </a:lnTo>
                <a:lnTo>
                  <a:pt x="4793" y="878"/>
                </a:lnTo>
                <a:lnTo>
                  <a:pt x="4779" y="881"/>
                </a:lnTo>
                <a:lnTo>
                  <a:pt x="4764" y="885"/>
                </a:lnTo>
                <a:lnTo>
                  <a:pt x="4756" y="885"/>
                </a:lnTo>
                <a:lnTo>
                  <a:pt x="4749" y="886"/>
                </a:lnTo>
                <a:lnTo>
                  <a:pt x="4733" y="888"/>
                </a:ln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2" name="Freeform 279"/>
          <p:cNvSpPr>
            <a:spLocks/>
          </p:cNvSpPr>
          <p:nvPr/>
        </p:nvSpPr>
        <p:spPr bwMode="auto">
          <a:xfrm>
            <a:off x="1778000" y="3681412"/>
            <a:ext cx="2578100" cy="469900"/>
          </a:xfrm>
          <a:custGeom>
            <a:avLst/>
            <a:gdLst/>
            <a:ahLst/>
            <a:cxnLst>
              <a:cxn ang="0">
                <a:pos x="141" y="888"/>
              </a:cxn>
              <a:cxn ang="0">
                <a:pos x="106" y="885"/>
              </a:cxn>
              <a:cxn ang="0">
                <a:pos x="90" y="881"/>
              </a:cxn>
              <a:cxn ang="0">
                <a:pos x="77" y="878"/>
              </a:cxn>
              <a:cxn ang="0">
                <a:pos x="64" y="872"/>
              </a:cxn>
              <a:cxn ang="0">
                <a:pos x="53" y="866"/>
              </a:cxn>
              <a:cxn ang="0">
                <a:pos x="42" y="857"/>
              </a:cxn>
              <a:cxn ang="0">
                <a:pos x="34" y="850"/>
              </a:cxn>
              <a:cxn ang="0">
                <a:pos x="18" y="830"/>
              </a:cxn>
              <a:cxn ang="0">
                <a:pos x="12" y="818"/>
              </a:cxn>
              <a:cxn ang="0">
                <a:pos x="9" y="806"/>
              </a:cxn>
              <a:cxn ang="0">
                <a:pos x="4" y="791"/>
              </a:cxn>
              <a:cxn ang="0">
                <a:pos x="1" y="777"/>
              </a:cxn>
              <a:cxn ang="0">
                <a:pos x="0" y="744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5" y="15"/>
              </a:cxn>
              <a:cxn ang="0">
                <a:pos x="79" y="10"/>
              </a:cxn>
              <a:cxn ang="0">
                <a:pos x="93" y="5"/>
              </a:cxn>
              <a:cxn ang="0">
                <a:pos x="108" y="3"/>
              </a:cxn>
              <a:cxn ang="0">
                <a:pos x="125" y="0"/>
              </a:cxn>
              <a:cxn ang="0">
                <a:pos x="144" y="0"/>
              </a:cxn>
              <a:cxn ang="0">
                <a:pos x="4728" y="0"/>
              </a:cxn>
              <a:cxn ang="0">
                <a:pos x="4758" y="1"/>
              </a:cxn>
              <a:cxn ang="0">
                <a:pos x="4786" y="7"/>
              </a:cxn>
              <a:cxn ang="0">
                <a:pos x="4809" y="16"/>
              </a:cxn>
              <a:cxn ang="0">
                <a:pos x="4818" y="22"/>
              </a:cxn>
              <a:cxn ang="0">
                <a:pos x="4829" y="30"/>
              </a:cxn>
              <a:cxn ang="0">
                <a:pos x="4845" y="46"/>
              </a:cxn>
              <a:cxn ang="0">
                <a:pos x="4851" y="55"/>
              </a:cxn>
              <a:cxn ang="0">
                <a:pos x="4857" y="67"/>
              </a:cxn>
              <a:cxn ang="0">
                <a:pos x="4860" y="78"/>
              </a:cxn>
              <a:cxn ang="0">
                <a:pos x="4865" y="92"/>
              </a:cxn>
              <a:cxn ang="0">
                <a:pos x="4867" y="105"/>
              </a:cxn>
              <a:cxn ang="0">
                <a:pos x="4871" y="120"/>
              </a:cxn>
              <a:cxn ang="0">
                <a:pos x="4872" y="138"/>
              </a:cxn>
              <a:cxn ang="0">
                <a:pos x="4872" y="744"/>
              </a:cxn>
              <a:cxn ang="0">
                <a:pos x="4871" y="752"/>
              </a:cxn>
              <a:cxn ang="0">
                <a:pos x="4871" y="760"/>
              </a:cxn>
              <a:cxn ang="0">
                <a:pos x="4870" y="777"/>
              </a:cxn>
              <a:cxn ang="0">
                <a:pos x="4866" y="791"/>
              </a:cxn>
              <a:cxn ang="0">
                <a:pos x="4863" y="806"/>
              </a:cxn>
              <a:cxn ang="0">
                <a:pos x="4857" y="818"/>
              </a:cxn>
              <a:cxn ang="0">
                <a:pos x="4852" y="830"/>
              </a:cxn>
              <a:cxn ang="0">
                <a:pos x="4845" y="840"/>
              </a:cxn>
              <a:cxn ang="0">
                <a:pos x="4837" y="851"/>
              </a:cxn>
              <a:cxn ang="0">
                <a:pos x="4827" y="858"/>
              </a:cxn>
              <a:cxn ang="0">
                <a:pos x="4817" y="866"/>
              </a:cxn>
              <a:cxn ang="0">
                <a:pos x="4805" y="872"/>
              </a:cxn>
              <a:cxn ang="0">
                <a:pos x="4793" y="878"/>
              </a:cxn>
              <a:cxn ang="0">
                <a:pos x="4779" y="881"/>
              </a:cxn>
              <a:cxn ang="0">
                <a:pos x="4764" y="885"/>
              </a:cxn>
              <a:cxn ang="0">
                <a:pos x="4756" y="885"/>
              </a:cxn>
              <a:cxn ang="0">
                <a:pos x="4749" y="886"/>
              </a:cxn>
              <a:cxn ang="0">
                <a:pos x="4733" y="888"/>
              </a:cxn>
            </a:cxnLst>
            <a:rect l="0" t="0" r="r" b="b"/>
            <a:pathLst>
              <a:path w="4872" h="888">
                <a:moveTo>
                  <a:pt x="141" y="888"/>
                </a:moveTo>
                <a:lnTo>
                  <a:pt x="106" y="885"/>
                </a:lnTo>
                <a:lnTo>
                  <a:pt x="90" y="881"/>
                </a:lnTo>
                <a:lnTo>
                  <a:pt x="77" y="878"/>
                </a:lnTo>
                <a:lnTo>
                  <a:pt x="64" y="872"/>
                </a:lnTo>
                <a:lnTo>
                  <a:pt x="53" y="866"/>
                </a:lnTo>
                <a:lnTo>
                  <a:pt x="42" y="857"/>
                </a:lnTo>
                <a:lnTo>
                  <a:pt x="34" y="850"/>
                </a:lnTo>
                <a:lnTo>
                  <a:pt x="18" y="830"/>
                </a:lnTo>
                <a:lnTo>
                  <a:pt x="12" y="818"/>
                </a:lnTo>
                <a:lnTo>
                  <a:pt x="9" y="806"/>
                </a:lnTo>
                <a:lnTo>
                  <a:pt x="4" y="791"/>
                </a:lnTo>
                <a:lnTo>
                  <a:pt x="1" y="777"/>
                </a:lnTo>
                <a:lnTo>
                  <a:pt x="0" y="744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5" y="15"/>
                </a:lnTo>
                <a:lnTo>
                  <a:pt x="79" y="10"/>
                </a:lnTo>
                <a:lnTo>
                  <a:pt x="93" y="5"/>
                </a:lnTo>
                <a:lnTo>
                  <a:pt x="108" y="3"/>
                </a:lnTo>
                <a:lnTo>
                  <a:pt x="125" y="0"/>
                </a:lnTo>
                <a:lnTo>
                  <a:pt x="144" y="0"/>
                </a:lnTo>
                <a:lnTo>
                  <a:pt x="4728" y="0"/>
                </a:lnTo>
                <a:lnTo>
                  <a:pt x="4758" y="1"/>
                </a:lnTo>
                <a:lnTo>
                  <a:pt x="4786" y="7"/>
                </a:lnTo>
                <a:lnTo>
                  <a:pt x="4809" y="16"/>
                </a:lnTo>
                <a:lnTo>
                  <a:pt x="4818" y="22"/>
                </a:lnTo>
                <a:lnTo>
                  <a:pt x="4829" y="30"/>
                </a:lnTo>
                <a:lnTo>
                  <a:pt x="4845" y="46"/>
                </a:lnTo>
                <a:lnTo>
                  <a:pt x="4851" y="55"/>
                </a:lnTo>
                <a:lnTo>
                  <a:pt x="4857" y="67"/>
                </a:lnTo>
                <a:lnTo>
                  <a:pt x="4860" y="78"/>
                </a:lnTo>
                <a:lnTo>
                  <a:pt x="4865" y="92"/>
                </a:lnTo>
                <a:lnTo>
                  <a:pt x="4867" y="105"/>
                </a:lnTo>
                <a:lnTo>
                  <a:pt x="4871" y="120"/>
                </a:lnTo>
                <a:lnTo>
                  <a:pt x="4872" y="138"/>
                </a:lnTo>
                <a:lnTo>
                  <a:pt x="4872" y="744"/>
                </a:lnTo>
                <a:lnTo>
                  <a:pt x="4871" y="752"/>
                </a:lnTo>
                <a:lnTo>
                  <a:pt x="4871" y="760"/>
                </a:lnTo>
                <a:lnTo>
                  <a:pt x="4870" y="777"/>
                </a:lnTo>
                <a:lnTo>
                  <a:pt x="4866" y="791"/>
                </a:lnTo>
                <a:lnTo>
                  <a:pt x="4863" y="806"/>
                </a:lnTo>
                <a:lnTo>
                  <a:pt x="4857" y="818"/>
                </a:lnTo>
                <a:lnTo>
                  <a:pt x="4852" y="830"/>
                </a:lnTo>
                <a:lnTo>
                  <a:pt x="4845" y="840"/>
                </a:lnTo>
                <a:lnTo>
                  <a:pt x="4837" y="851"/>
                </a:lnTo>
                <a:lnTo>
                  <a:pt x="4827" y="858"/>
                </a:lnTo>
                <a:lnTo>
                  <a:pt x="4817" y="866"/>
                </a:lnTo>
                <a:lnTo>
                  <a:pt x="4805" y="872"/>
                </a:lnTo>
                <a:lnTo>
                  <a:pt x="4793" y="878"/>
                </a:lnTo>
                <a:lnTo>
                  <a:pt x="4779" y="881"/>
                </a:lnTo>
                <a:lnTo>
                  <a:pt x="4764" y="885"/>
                </a:lnTo>
                <a:lnTo>
                  <a:pt x="4756" y="885"/>
                </a:lnTo>
                <a:lnTo>
                  <a:pt x="4749" y="886"/>
                </a:lnTo>
                <a:lnTo>
                  <a:pt x="4733" y="888"/>
                </a:lnTo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3" name="Freeform 280"/>
          <p:cNvSpPr>
            <a:spLocks/>
          </p:cNvSpPr>
          <p:nvPr/>
        </p:nvSpPr>
        <p:spPr bwMode="auto">
          <a:xfrm>
            <a:off x="1778000" y="4151312"/>
            <a:ext cx="74612" cy="419100"/>
          </a:xfrm>
          <a:custGeom>
            <a:avLst/>
            <a:gdLst/>
            <a:ahLst/>
            <a:cxnLst>
              <a:cxn ang="0">
                <a:pos x="141" y="792"/>
              </a:cxn>
              <a:cxn ang="0">
                <a:pos x="106" y="789"/>
              </a:cxn>
              <a:cxn ang="0">
                <a:pos x="90" y="785"/>
              </a:cxn>
              <a:cxn ang="0">
                <a:pos x="77" y="782"/>
              </a:cxn>
              <a:cxn ang="0">
                <a:pos x="64" y="776"/>
              </a:cxn>
              <a:cxn ang="0">
                <a:pos x="53" y="770"/>
              </a:cxn>
              <a:cxn ang="0">
                <a:pos x="42" y="761"/>
              </a:cxn>
              <a:cxn ang="0">
                <a:pos x="34" y="754"/>
              </a:cxn>
              <a:cxn ang="0">
                <a:pos x="21" y="736"/>
              </a:cxn>
              <a:cxn ang="0">
                <a:pos x="15" y="726"/>
              </a:cxn>
              <a:cxn ang="0">
                <a:pos x="11" y="718"/>
              </a:cxn>
              <a:cxn ang="0">
                <a:pos x="5" y="695"/>
              </a:cxn>
              <a:cxn ang="0">
                <a:pos x="1" y="672"/>
              </a:cxn>
              <a:cxn ang="0">
                <a:pos x="0" y="654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4" y="15"/>
              </a:cxn>
              <a:cxn ang="0">
                <a:pos x="77" y="10"/>
              </a:cxn>
              <a:cxn ang="0">
                <a:pos x="90" y="5"/>
              </a:cxn>
              <a:cxn ang="0">
                <a:pos x="106" y="3"/>
              </a:cxn>
              <a:cxn ang="0">
                <a:pos x="141" y="0"/>
              </a:cxn>
            </a:cxnLst>
            <a:rect l="0" t="0" r="r" b="b"/>
            <a:pathLst>
              <a:path w="141" h="792">
                <a:moveTo>
                  <a:pt x="141" y="792"/>
                </a:moveTo>
                <a:lnTo>
                  <a:pt x="106" y="789"/>
                </a:lnTo>
                <a:lnTo>
                  <a:pt x="90" y="785"/>
                </a:lnTo>
                <a:lnTo>
                  <a:pt x="77" y="782"/>
                </a:lnTo>
                <a:lnTo>
                  <a:pt x="64" y="776"/>
                </a:lnTo>
                <a:lnTo>
                  <a:pt x="53" y="770"/>
                </a:lnTo>
                <a:lnTo>
                  <a:pt x="42" y="761"/>
                </a:lnTo>
                <a:lnTo>
                  <a:pt x="34" y="754"/>
                </a:lnTo>
                <a:lnTo>
                  <a:pt x="21" y="736"/>
                </a:lnTo>
                <a:lnTo>
                  <a:pt x="15" y="726"/>
                </a:lnTo>
                <a:lnTo>
                  <a:pt x="11" y="718"/>
                </a:lnTo>
                <a:lnTo>
                  <a:pt x="5" y="695"/>
                </a:lnTo>
                <a:lnTo>
                  <a:pt x="1" y="672"/>
                </a:lnTo>
                <a:lnTo>
                  <a:pt x="0" y="654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4" y="15"/>
                </a:lnTo>
                <a:lnTo>
                  <a:pt x="77" y="10"/>
                </a:lnTo>
                <a:lnTo>
                  <a:pt x="90" y="5"/>
                </a:lnTo>
                <a:lnTo>
                  <a:pt x="106" y="3"/>
                </a:lnTo>
                <a:lnTo>
                  <a:pt x="141" y="0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4" name="Freeform 281"/>
          <p:cNvSpPr>
            <a:spLocks/>
          </p:cNvSpPr>
          <p:nvPr/>
        </p:nvSpPr>
        <p:spPr bwMode="auto">
          <a:xfrm>
            <a:off x="1778000" y="4570412"/>
            <a:ext cx="74612" cy="458788"/>
          </a:xfrm>
          <a:custGeom>
            <a:avLst/>
            <a:gdLst/>
            <a:ahLst/>
            <a:cxnLst>
              <a:cxn ang="0">
                <a:pos x="141" y="865"/>
              </a:cxn>
              <a:cxn ang="0">
                <a:pos x="106" y="861"/>
              </a:cxn>
              <a:cxn ang="0">
                <a:pos x="90" y="857"/>
              </a:cxn>
              <a:cxn ang="0">
                <a:pos x="77" y="854"/>
              </a:cxn>
              <a:cxn ang="0">
                <a:pos x="64" y="848"/>
              </a:cxn>
              <a:cxn ang="0">
                <a:pos x="53" y="842"/>
              </a:cxn>
              <a:cxn ang="0">
                <a:pos x="42" y="833"/>
              </a:cxn>
              <a:cxn ang="0">
                <a:pos x="34" y="826"/>
              </a:cxn>
              <a:cxn ang="0">
                <a:pos x="21" y="808"/>
              </a:cxn>
              <a:cxn ang="0">
                <a:pos x="15" y="799"/>
              </a:cxn>
              <a:cxn ang="0">
                <a:pos x="11" y="790"/>
              </a:cxn>
              <a:cxn ang="0">
                <a:pos x="5" y="767"/>
              </a:cxn>
              <a:cxn ang="0">
                <a:pos x="1" y="745"/>
              </a:cxn>
              <a:cxn ang="0">
                <a:pos x="0" y="727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4" y="15"/>
              </a:cxn>
              <a:cxn ang="0">
                <a:pos x="77" y="10"/>
              </a:cxn>
              <a:cxn ang="0">
                <a:pos x="90" y="5"/>
              </a:cxn>
              <a:cxn ang="0">
                <a:pos x="106" y="3"/>
              </a:cxn>
              <a:cxn ang="0">
                <a:pos x="141" y="0"/>
              </a:cxn>
            </a:cxnLst>
            <a:rect l="0" t="0" r="r" b="b"/>
            <a:pathLst>
              <a:path w="141" h="865">
                <a:moveTo>
                  <a:pt x="141" y="865"/>
                </a:moveTo>
                <a:lnTo>
                  <a:pt x="106" y="861"/>
                </a:lnTo>
                <a:lnTo>
                  <a:pt x="90" y="857"/>
                </a:lnTo>
                <a:lnTo>
                  <a:pt x="77" y="854"/>
                </a:lnTo>
                <a:lnTo>
                  <a:pt x="64" y="848"/>
                </a:lnTo>
                <a:lnTo>
                  <a:pt x="53" y="842"/>
                </a:lnTo>
                <a:lnTo>
                  <a:pt x="42" y="833"/>
                </a:lnTo>
                <a:lnTo>
                  <a:pt x="34" y="826"/>
                </a:lnTo>
                <a:lnTo>
                  <a:pt x="21" y="808"/>
                </a:lnTo>
                <a:lnTo>
                  <a:pt x="15" y="799"/>
                </a:lnTo>
                <a:lnTo>
                  <a:pt x="11" y="790"/>
                </a:lnTo>
                <a:lnTo>
                  <a:pt x="5" y="767"/>
                </a:lnTo>
                <a:lnTo>
                  <a:pt x="1" y="745"/>
                </a:lnTo>
                <a:lnTo>
                  <a:pt x="0" y="727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4" y="15"/>
                </a:lnTo>
                <a:lnTo>
                  <a:pt x="77" y="10"/>
                </a:lnTo>
                <a:lnTo>
                  <a:pt x="90" y="5"/>
                </a:lnTo>
                <a:lnTo>
                  <a:pt x="106" y="3"/>
                </a:lnTo>
                <a:lnTo>
                  <a:pt x="141" y="0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5" name="Freeform 282"/>
          <p:cNvSpPr>
            <a:spLocks/>
          </p:cNvSpPr>
          <p:nvPr/>
        </p:nvSpPr>
        <p:spPr bwMode="auto">
          <a:xfrm>
            <a:off x="4283075" y="4151312"/>
            <a:ext cx="73025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"/>
              </a:cxn>
              <a:cxn ang="0">
                <a:pos x="55" y="8"/>
              </a:cxn>
              <a:cxn ang="0">
                <a:pos x="66" y="11"/>
              </a:cxn>
              <a:cxn ang="0">
                <a:pos x="78" y="17"/>
              </a:cxn>
              <a:cxn ang="0">
                <a:pos x="88" y="23"/>
              </a:cxn>
              <a:cxn ang="0">
                <a:pos x="97" y="32"/>
              </a:cxn>
              <a:cxn ang="0">
                <a:pos x="112" y="47"/>
              </a:cxn>
              <a:cxn ang="0">
                <a:pos x="124" y="68"/>
              </a:cxn>
              <a:cxn ang="0">
                <a:pos x="127" y="78"/>
              </a:cxn>
              <a:cxn ang="0">
                <a:pos x="132" y="92"/>
              </a:cxn>
              <a:cxn ang="0">
                <a:pos x="134" y="105"/>
              </a:cxn>
              <a:cxn ang="0">
                <a:pos x="138" y="120"/>
              </a:cxn>
              <a:cxn ang="0">
                <a:pos x="139" y="138"/>
              </a:cxn>
              <a:cxn ang="0">
                <a:pos x="139" y="654"/>
              </a:cxn>
              <a:cxn ang="0">
                <a:pos x="138" y="654"/>
              </a:cxn>
              <a:cxn ang="0">
                <a:pos x="138" y="656"/>
              </a:cxn>
              <a:cxn ang="0">
                <a:pos x="138" y="658"/>
              </a:cxn>
              <a:cxn ang="0">
                <a:pos x="138" y="663"/>
              </a:cxn>
              <a:cxn ang="0">
                <a:pos x="138" y="672"/>
              </a:cxn>
              <a:cxn ang="0">
                <a:pos x="136" y="678"/>
              </a:cxn>
              <a:cxn ang="0">
                <a:pos x="134" y="686"/>
              </a:cxn>
              <a:cxn ang="0">
                <a:pos x="132" y="699"/>
              </a:cxn>
              <a:cxn ang="0">
                <a:pos x="127" y="711"/>
              </a:cxn>
              <a:cxn ang="0">
                <a:pos x="124" y="723"/>
              </a:cxn>
              <a:cxn ang="0">
                <a:pos x="118" y="732"/>
              </a:cxn>
              <a:cxn ang="0">
                <a:pos x="114" y="737"/>
              </a:cxn>
              <a:cxn ang="0">
                <a:pos x="112" y="743"/>
              </a:cxn>
              <a:cxn ang="0">
                <a:pos x="104" y="752"/>
              </a:cxn>
              <a:cxn ang="0">
                <a:pos x="97" y="761"/>
              </a:cxn>
              <a:cxn ang="0">
                <a:pos x="88" y="767"/>
              </a:cxn>
              <a:cxn ang="0">
                <a:pos x="78" y="773"/>
              </a:cxn>
              <a:cxn ang="0">
                <a:pos x="66" y="778"/>
              </a:cxn>
              <a:cxn ang="0">
                <a:pos x="55" y="783"/>
              </a:cxn>
              <a:cxn ang="0">
                <a:pos x="42" y="785"/>
              </a:cxn>
              <a:cxn ang="0">
                <a:pos x="35" y="786"/>
              </a:cxn>
              <a:cxn ang="0">
                <a:pos x="29" y="789"/>
              </a:cxn>
              <a:cxn ang="0">
                <a:pos x="14" y="790"/>
              </a:cxn>
              <a:cxn ang="0">
                <a:pos x="0" y="792"/>
              </a:cxn>
            </a:cxnLst>
            <a:rect l="0" t="0" r="r" b="b"/>
            <a:pathLst>
              <a:path w="139" h="792">
                <a:moveTo>
                  <a:pt x="0" y="0"/>
                </a:moveTo>
                <a:lnTo>
                  <a:pt x="29" y="2"/>
                </a:lnTo>
                <a:lnTo>
                  <a:pt x="55" y="8"/>
                </a:lnTo>
                <a:lnTo>
                  <a:pt x="66" y="11"/>
                </a:lnTo>
                <a:lnTo>
                  <a:pt x="78" y="17"/>
                </a:lnTo>
                <a:lnTo>
                  <a:pt x="88" y="23"/>
                </a:lnTo>
                <a:lnTo>
                  <a:pt x="97" y="32"/>
                </a:lnTo>
                <a:lnTo>
                  <a:pt x="112" y="47"/>
                </a:lnTo>
                <a:lnTo>
                  <a:pt x="124" y="68"/>
                </a:lnTo>
                <a:lnTo>
                  <a:pt x="127" y="78"/>
                </a:lnTo>
                <a:lnTo>
                  <a:pt x="132" y="92"/>
                </a:lnTo>
                <a:lnTo>
                  <a:pt x="134" y="105"/>
                </a:lnTo>
                <a:lnTo>
                  <a:pt x="138" y="120"/>
                </a:lnTo>
                <a:lnTo>
                  <a:pt x="139" y="138"/>
                </a:lnTo>
                <a:lnTo>
                  <a:pt x="139" y="654"/>
                </a:lnTo>
                <a:lnTo>
                  <a:pt x="138" y="654"/>
                </a:lnTo>
                <a:lnTo>
                  <a:pt x="138" y="656"/>
                </a:lnTo>
                <a:lnTo>
                  <a:pt x="138" y="658"/>
                </a:lnTo>
                <a:lnTo>
                  <a:pt x="138" y="663"/>
                </a:lnTo>
                <a:lnTo>
                  <a:pt x="138" y="672"/>
                </a:lnTo>
                <a:lnTo>
                  <a:pt x="136" y="678"/>
                </a:lnTo>
                <a:lnTo>
                  <a:pt x="134" y="686"/>
                </a:lnTo>
                <a:lnTo>
                  <a:pt x="132" y="699"/>
                </a:lnTo>
                <a:lnTo>
                  <a:pt x="127" y="711"/>
                </a:lnTo>
                <a:lnTo>
                  <a:pt x="124" y="723"/>
                </a:lnTo>
                <a:lnTo>
                  <a:pt x="118" y="732"/>
                </a:lnTo>
                <a:lnTo>
                  <a:pt x="114" y="737"/>
                </a:lnTo>
                <a:lnTo>
                  <a:pt x="112" y="743"/>
                </a:lnTo>
                <a:lnTo>
                  <a:pt x="104" y="752"/>
                </a:lnTo>
                <a:lnTo>
                  <a:pt x="97" y="761"/>
                </a:lnTo>
                <a:lnTo>
                  <a:pt x="88" y="767"/>
                </a:lnTo>
                <a:lnTo>
                  <a:pt x="78" y="773"/>
                </a:lnTo>
                <a:lnTo>
                  <a:pt x="66" y="778"/>
                </a:lnTo>
                <a:lnTo>
                  <a:pt x="55" y="783"/>
                </a:lnTo>
                <a:lnTo>
                  <a:pt x="42" y="785"/>
                </a:lnTo>
                <a:lnTo>
                  <a:pt x="35" y="786"/>
                </a:lnTo>
                <a:lnTo>
                  <a:pt x="29" y="789"/>
                </a:lnTo>
                <a:lnTo>
                  <a:pt x="14" y="790"/>
                </a:lnTo>
                <a:lnTo>
                  <a:pt x="0" y="792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6" name="Line 283"/>
          <p:cNvSpPr>
            <a:spLocks noChangeShapeType="1"/>
          </p:cNvSpPr>
          <p:nvPr/>
        </p:nvSpPr>
        <p:spPr bwMode="auto">
          <a:xfrm flipH="1">
            <a:off x="1852613" y="4570412"/>
            <a:ext cx="2430462" cy="0"/>
          </a:xfrm>
          <a:prstGeom prst="line">
            <a:avLst/>
          </a:prstGeom>
          <a:noFill/>
          <a:ln w="25400">
            <a:solidFill>
              <a:srgbClr val="9999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7" name="Line 284"/>
          <p:cNvSpPr>
            <a:spLocks noChangeShapeType="1"/>
          </p:cNvSpPr>
          <p:nvPr/>
        </p:nvSpPr>
        <p:spPr bwMode="auto">
          <a:xfrm flipH="1">
            <a:off x="1852613" y="4151312"/>
            <a:ext cx="2430462" cy="0"/>
          </a:xfrm>
          <a:prstGeom prst="line">
            <a:avLst/>
          </a:prstGeom>
          <a:noFill/>
          <a:ln w="25400">
            <a:solidFill>
              <a:srgbClr val="9999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8" name="Freeform 285"/>
          <p:cNvSpPr>
            <a:spLocks/>
          </p:cNvSpPr>
          <p:nvPr/>
        </p:nvSpPr>
        <p:spPr bwMode="auto">
          <a:xfrm>
            <a:off x="4354513" y="4622800"/>
            <a:ext cx="1587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" y="22"/>
              </a:cxn>
              <a:cxn ang="0">
                <a:pos x="5" y="40"/>
              </a:cxn>
            </a:cxnLst>
            <a:rect l="0" t="0" r="r" b="b"/>
            <a:pathLst>
              <a:path w="5" h="40">
                <a:moveTo>
                  <a:pt x="0" y="0"/>
                </a:moveTo>
                <a:lnTo>
                  <a:pt x="4" y="22"/>
                </a:lnTo>
                <a:lnTo>
                  <a:pt x="5" y="40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9" name="Line 286"/>
          <p:cNvSpPr>
            <a:spLocks noChangeShapeType="1"/>
          </p:cNvSpPr>
          <p:nvPr/>
        </p:nvSpPr>
        <p:spPr bwMode="auto">
          <a:xfrm>
            <a:off x="4354513" y="4622800"/>
            <a:ext cx="1587" cy="20638"/>
          </a:xfrm>
          <a:prstGeom prst="line">
            <a:avLst/>
          </a:prstGeom>
          <a:noFill/>
          <a:ln w="25400">
            <a:solidFill>
              <a:srgbClr val="9999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0" name="Freeform 287"/>
          <p:cNvSpPr>
            <a:spLocks/>
          </p:cNvSpPr>
          <p:nvPr/>
        </p:nvSpPr>
        <p:spPr bwMode="auto">
          <a:xfrm>
            <a:off x="4283075" y="4643437"/>
            <a:ext cx="73025" cy="385763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139" y="589"/>
              </a:cxn>
              <a:cxn ang="0">
                <a:pos x="138" y="589"/>
              </a:cxn>
              <a:cxn ang="0">
                <a:pos x="138" y="590"/>
              </a:cxn>
              <a:cxn ang="0">
                <a:pos x="138" y="592"/>
              </a:cxn>
              <a:cxn ang="0">
                <a:pos x="138" y="597"/>
              </a:cxn>
              <a:cxn ang="0">
                <a:pos x="138" y="607"/>
              </a:cxn>
              <a:cxn ang="0">
                <a:pos x="136" y="613"/>
              </a:cxn>
              <a:cxn ang="0">
                <a:pos x="134" y="620"/>
              </a:cxn>
              <a:cxn ang="0">
                <a:pos x="132" y="633"/>
              </a:cxn>
              <a:cxn ang="0">
                <a:pos x="127" y="645"/>
              </a:cxn>
              <a:cxn ang="0">
                <a:pos x="124" y="657"/>
              </a:cxn>
              <a:cxn ang="0">
                <a:pos x="118" y="667"/>
              </a:cxn>
              <a:cxn ang="0">
                <a:pos x="114" y="671"/>
              </a:cxn>
              <a:cxn ang="0">
                <a:pos x="112" y="677"/>
              </a:cxn>
              <a:cxn ang="0">
                <a:pos x="104" y="686"/>
              </a:cxn>
              <a:cxn ang="0">
                <a:pos x="97" y="695"/>
              </a:cxn>
              <a:cxn ang="0">
                <a:pos x="88" y="701"/>
              </a:cxn>
              <a:cxn ang="0">
                <a:pos x="78" y="707"/>
              </a:cxn>
              <a:cxn ang="0">
                <a:pos x="66" y="712"/>
              </a:cxn>
              <a:cxn ang="0">
                <a:pos x="55" y="717"/>
              </a:cxn>
              <a:cxn ang="0">
                <a:pos x="42" y="719"/>
              </a:cxn>
              <a:cxn ang="0">
                <a:pos x="35" y="721"/>
              </a:cxn>
              <a:cxn ang="0">
                <a:pos x="29" y="723"/>
              </a:cxn>
              <a:cxn ang="0">
                <a:pos x="14" y="724"/>
              </a:cxn>
              <a:cxn ang="0">
                <a:pos x="0" y="727"/>
              </a:cxn>
            </a:cxnLst>
            <a:rect l="0" t="0" r="r" b="b"/>
            <a:pathLst>
              <a:path w="139" h="727">
                <a:moveTo>
                  <a:pt x="139" y="0"/>
                </a:moveTo>
                <a:lnTo>
                  <a:pt x="139" y="589"/>
                </a:lnTo>
                <a:lnTo>
                  <a:pt x="138" y="589"/>
                </a:lnTo>
                <a:lnTo>
                  <a:pt x="138" y="590"/>
                </a:lnTo>
                <a:lnTo>
                  <a:pt x="138" y="592"/>
                </a:lnTo>
                <a:lnTo>
                  <a:pt x="138" y="597"/>
                </a:lnTo>
                <a:lnTo>
                  <a:pt x="138" y="607"/>
                </a:lnTo>
                <a:lnTo>
                  <a:pt x="136" y="613"/>
                </a:lnTo>
                <a:lnTo>
                  <a:pt x="134" y="620"/>
                </a:lnTo>
                <a:lnTo>
                  <a:pt x="132" y="633"/>
                </a:lnTo>
                <a:lnTo>
                  <a:pt x="127" y="645"/>
                </a:lnTo>
                <a:lnTo>
                  <a:pt x="124" y="657"/>
                </a:lnTo>
                <a:lnTo>
                  <a:pt x="118" y="667"/>
                </a:lnTo>
                <a:lnTo>
                  <a:pt x="114" y="671"/>
                </a:lnTo>
                <a:lnTo>
                  <a:pt x="112" y="677"/>
                </a:lnTo>
                <a:lnTo>
                  <a:pt x="104" y="686"/>
                </a:lnTo>
                <a:lnTo>
                  <a:pt x="97" y="695"/>
                </a:lnTo>
                <a:lnTo>
                  <a:pt x="88" y="701"/>
                </a:lnTo>
                <a:lnTo>
                  <a:pt x="78" y="707"/>
                </a:lnTo>
                <a:lnTo>
                  <a:pt x="66" y="712"/>
                </a:lnTo>
                <a:lnTo>
                  <a:pt x="55" y="717"/>
                </a:lnTo>
                <a:lnTo>
                  <a:pt x="42" y="719"/>
                </a:lnTo>
                <a:lnTo>
                  <a:pt x="35" y="721"/>
                </a:lnTo>
                <a:lnTo>
                  <a:pt x="29" y="723"/>
                </a:lnTo>
                <a:lnTo>
                  <a:pt x="14" y="724"/>
                </a:lnTo>
                <a:lnTo>
                  <a:pt x="0" y="727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1" name="Freeform 288"/>
          <p:cNvSpPr>
            <a:spLocks/>
          </p:cNvSpPr>
          <p:nvPr/>
        </p:nvSpPr>
        <p:spPr bwMode="auto">
          <a:xfrm>
            <a:off x="1778000" y="5029200"/>
            <a:ext cx="2578100" cy="457200"/>
          </a:xfrm>
          <a:custGeom>
            <a:avLst/>
            <a:gdLst/>
            <a:ahLst/>
            <a:cxnLst>
              <a:cxn ang="0">
                <a:pos x="4872" y="138"/>
              </a:cxn>
              <a:cxn ang="0">
                <a:pos x="4872" y="726"/>
              </a:cxn>
              <a:cxn ang="0">
                <a:pos x="4871" y="726"/>
              </a:cxn>
              <a:cxn ang="0">
                <a:pos x="4871" y="727"/>
              </a:cxn>
              <a:cxn ang="0">
                <a:pos x="4871" y="729"/>
              </a:cxn>
              <a:cxn ang="0">
                <a:pos x="4871" y="734"/>
              </a:cxn>
              <a:cxn ang="0">
                <a:pos x="4871" y="744"/>
              </a:cxn>
              <a:cxn ang="0">
                <a:pos x="4869" y="750"/>
              </a:cxn>
              <a:cxn ang="0">
                <a:pos x="4867" y="757"/>
              </a:cxn>
              <a:cxn ang="0">
                <a:pos x="4865" y="770"/>
              </a:cxn>
              <a:cxn ang="0">
                <a:pos x="4860" y="782"/>
              </a:cxn>
              <a:cxn ang="0">
                <a:pos x="4857" y="794"/>
              </a:cxn>
              <a:cxn ang="0">
                <a:pos x="4851" y="804"/>
              </a:cxn>
              <a:cxn ang="0">
                <a:pos x="4847" y="808"/>
              </a:cxn>
              <a:cxn ang="0">
                <a:pos x="4845" y="814"/>
              </a:cxn>
              <a:cxn ang="0">
                <a:pos x="4837" y="823"/>
              </a:cxn>
              <a:cxn ang="0">
                <a:pos x="4830" y="832"/>
              </a:cxn>
              <a:cxn ang="0">
                <a:pos x="4821" y="838"/>
              </a:cxn>
              <a:cxn ang="0">
                <a:pos x="4811" y="844"/>
              </a:cxn>
              <a:cxn ang="0">
                <a:pos x="4799" y="849"/>
              </a:cxn>
              <a:cxn ang="0">
                <a:pos x="4788" y="854"/>
              </a:cxn>
              <a:cxn ang="0">
                <a:pos x="4775" y="856"/>
              </a:cxn>
              <a:cxn ang="0">
                <a:pos x="4768" y="858"/>
              </a:cxn>
              <a:cxn ang="0">
                <a:pos x="4762" y="860"/>
              </a:cxn>
              <a:cxn ang="0">
                <a:pos x="4747" y="861"/>
              </a:cxn>
              <a:cxn ang="0">
                <a:pos x="4733" y="864"/>
              </a:cxn>
              <a:cxn ang="0">
                <a:pos x="141" y="864"/>
              </a:cxn>
              <a:cxn ang="0">
                <a:pos x="124" y="861"/>
              </a:cxn>
              <a:cxn ang="0">
                <a:pos x="109" y="860"/>
              </a:cxn>
              <a:cxn ang="0">
                <a:pos x="95" y="856"/>
              </a:cxn>
              <a:cxn ang="0">
                <a:pos x="83" y="854"/>
              </a:cxn>
              <a:cxn ang="0">
                <a:pos x="70" y="849"/>
              </a:cxn>
              <a:cxn ang="0">
                <a:pos x="59" y="844"/>
              </a:cxn>
              <a:cxn ang="0">
                <a:pos x="41" y="832"/>
              </a:cxn>
              <a:cxn ang="0">
                <a:pos x="31" y="823"/>
              </a:cxn>
              <a:cxn ang="0">
                <a:pos x="24" y="814"/>
              </a:cxn>
              <a:cxn ang="0">
                <a:pos x="13" y="794"/>
              </a:cxn>
              <a:cxn ang="0">
                <a:pos x="5" y="770"/>
              </a:cxn>
              <a:cxn ang="0">
                <a:pos x="1" y="744"/>
              </a:cxn>
              <a:cxn ang="0">
                <a:pos x="0" y="726"/>
              </a:cxn>
              <a:cxn ang="0">
                <a:pos x="0" y="138"/>
              </a:cxn>
              <a:cxn ang="0">
                <a:pos x="1" y="120"/>
              </a:cxn>
              <a:cxn ang="0">
                <a:pos x="5" y="94"/>
              </a:cxn>
              <a:cxn ang="0">
                <a:pos x="11" y="73"/>
              </a:cxn>
              <a:cxn ang="0">
                <a:pos x="15" y="62"/>
              </a:cxn>
              <a:cxn ang="0">
                <a:pos x="21" y="54"/>
              </a:cxn>
              <a:cxn ang="0">
                <a:pos x="34" y="38"/>
              </a:cxn>
              <a:cxn ang="0">
                <a:pos x="42" y="28"/>
              </a:cxn>
              <a:cxn ang="0">
                <a:pos x="53" y="21"/>
              </a:cxn>
              <a:cxn ang="0">
                <a:pos x="64" y="14"/>
              </a:cxn>
              <a:cxn ang="0">
                <a:pos x="77" y="9"/>
              </a:cxn>
              <a:cxn ang="0">
                <a:pos x="90" y="4"/>
              </a:cxn>
              <a:cxn ang="0">
                <a:pos x="106" y="2"/>
              </a:cxn>
              <a:cxn ang="0">
                <a:pos x="141" y="0"/>
              </a:cxn>
            </a:cxnLst>
            <a:rect l="0" t="0" r="r" b="b"/>
            <a:pathLst>
              <a:path w="4872" h="864">
                <a:moveTo>
                  <a:pt x="4872" y="138"/>
                </a:moveTo>
                <a:lnTo>
                  <a:pt x="4872" y="726"/>
                </a:lnTo>
                <a:lnTo>
                  <a:pt x="4871" y="726"/>
                </a:lnTo>
                <a:lnTo>
                  <a:pt x="4871" y="727"/>
                </a:lnTo>
                <a:lnTo>
                  <a:pt x="4871" y="729"/>
                </a:lnTo>
                <a:lnTo>
                  <a:pt x="4871" y="734"/>
                </a:lnTo>
                <a:lnTo>
                  <a:pt x="4871" y="744"/>
                </a:lnTo>
                <a:lnTo>
                  <a:pt x="4869" y="750"/>
                </a:lnTo>
                <a:lnTo>
                  <a:pt x="4867" y="757"/>
                </a:lnTo>
                <a:lnTo>
                  <a:pt x="4865" y="770"/>
                </a:lnTo>
                <a:lnTo>
                  <a:pt x="4860" y="782"/>
                </a:lnTo>
                <a:lnTo>
                  <a:pt x="4857" y="794"/>
                </a:lnTo>
                <a:lnTo>
                  <a:pt x="4851" y="804"/>
                </a:lnTo>
                <a:lnTo>
                  <a:pt x="4847" y="808"/>
                </a:lnTo>
                <a:lnTo>
                  <a:pt x="4845" y="814"/>
                </a:lnTo>
                <a:lnTo>
                  <a:pt x="4837" y="823"/>
                </a:lnTo>
                <a:lnTo>
                  <a:pt x="4830" y="832"/>
                </a:lnTo>
                <a:lnTo>
                  <a:pt x="4821" y="838"/>
                </a:lnTo>
                <a:lnTo>
                  <a:pt x="4811" y="844"/>
                </a:lnTo>
                <a:lnTo>
                  <a:pt x="4799" y="849"/>
                </a:lnTo>
                <a:lnTo>
                  <a:pt x="4788" y="854"/>
                </a:lnTo>
                <a:lnTo>
                  <a:pt x="4775" y="856"/>
                </a:lnTo>
                <a:lnTo>
                  <a:pt x="4768" y="858"/>
                </a:lnTo>
                <a:lnTo>
                  <a:pt x="4762" y="860"/>
                </a:lnTo>
                <a:lnTo>
                  <a:pt x="4747" y="861"/>
                </a:lnTo>
                <a:lnTo>
                  <a:pt x="4733" y="864"/>
                </a:lnTo>
                <a:lnTo>
                  <a:pt x="141" y="864"/>
                </a:lnTo>
                <a:lnTo>
                  <a:pt x="124" y="861"/>
                </a:lnTo>
                <a:lnTo>
                  <a:pt x="109" y="860"/>
                </a:lnTo>
                <a:lnTo>
                  <a:pt x="95" y="856"/>
                </a:lnTo>
                <a:lnTo>
                  <a:pt x="83" y="854"/>
                </a:lnTo>
                <a:lnTo>
                  <a:pt x="70" y="849"/>
                </a:lnTo>
                <a:lnTo>
                  <a:pt x="59" y="844"/>
                </a:lnTo>
                <a:lnTo>
                  <a:pt x="41" y="832"/>
                </a:lnTo>
                <a:lnTo>
                  <a:pt x="31" y="823"/>
                </a:lnTo>
                <a:lnTo>
                  <a:pt x="24" y="814"/>
                </a:lnTo>
                <a:lnTo>
                  <a:pt x="13" y="794"/>
                </a:lnTo>
                <a:lnTo>
                  <a:pt x="5" y="770"/>
                </a:lnTo>
                <a:lnTo>
                  <a:pt x="1" y="744"/>
                </a:lnTo>
                <a:lnTo>
                  <a:pt x="0" y="726"/>
                </a:lnTo>
                <a:lnTo>
                  <a:pt x="0" y="138"/>
                </a:lnTo>
                <a:lnTo>
                  <a:pt x="1" y="120"/>
                </a:lnTo>
                <a:lnTo>
                  <a:pt x="5" y="94"/>
                </a:lnTo>
                <a:lnTo>
                  <a:pt x="11" y="73"/>
                </a:lnTo>
                <a:lnTo>
                  <a:pt x="15" y="62"/>
                </a:lnTo>
                <a:lnTo>
                  <a:pt x="21" y="54"/>
                </a:lnTo>
                <a:lnTo>
                  <a:pt x="34" y="38"/>
                </a:lnTo>
                <a:lnTo>
                  <a:pt x="42" y="28"/>
                </a:lnTo>
                <a:lnTo>
                  <a:pt x="53" y="21"/>
                </a:lnTo>
                <a:lnTo>
                  <a:pt x="64" y="14"/>
                </a:lnTo>
                <a:lnTo>
                  <a:pt x="77" y="9"/>
                </a:lnTo>
                <a:lnTo>
                  <a:pt x="90" y="4"/>
                </a:lnTo>
                <a:lnTo>
                  <a:pt x="106" y="2"/>
                </a:lnTo>
                <a:lnTo>
                  <a:pt x="141" y="0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" name="Freeform 289"/>
          <p:cNvSpPr>
            <a:spLocks/>
          </p:cNvSpPr>
          <p:nvPr/>
        </p:nvSpPr>
        <p:spPr bwMode="auto">
          <a:xfrm>
            <a:off x="4283075" y="5029200"/>
            <a:ext cx="71437" cy="50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1"/>
              </a:cxn>
              <a:cxn ang="0">
                <a:pos x="37" y="2"/>
              </a:cxn>
              <a:cxn ang="0">
                <a:pos x="50" y="6"/>
              </a:cxn>
              <a:cxn ang="0">
                <a:pos x="60" y="8"/>
              </a:cxn>
              <a:cxn ang="0">
                <a:pos x="71" y="13"/>
              </a:cxn>
              <a:cxn ang="0">
                <a:pos x="90" y="24"/>
              </a:cxn>
              <a:cxn ang="0">
                <a:pos x="104" y="37"/>
              </a:cxn>
              <a:cxn ang="0">
                <a:pos x="110" y="44"/>
              </a:cxn>
              <a:cxn ang="0">
                <a:pos x="118" y="54"/>
              </a:cxn>
              <a:cxn ang="0">
                <a:pos x="126" y="74"/>
              </a:cxn>
              <a:cxn ang="0">
                <a:pos x="134" y="97"/>
              </a:cxn>
            </a:cxnLst>
            <a:rect l="0" t="0" r="r" b="b"/>
            <a:pathLst>
              <a:path w="134" h="97">
                <a:moveTo>
                  <a:pt x="0" y="0"/>
                </a:moveTo>
                <a:lnTo>
                  <a:pt x="25" y="1"/>
                </a:lnTo>
                <a:lnTo>
                  <a:pt x="37" y="2"/>
                </a:lnTo>
                <a:lnTo>
                  <a:pt x="50" y="6"/>
                </a:lnTo>
                <a:lnTo>
                  <a:pt x="60" y="8"/>
                </a:lnTo>
                <a:lnTo>
                  <a:pt x="71" y="13"/>
                </a:lnTo>
                <a:lnTo>
                  <a:pt x="90" y="24"/>
                </a:lnTo>
                <a:lnTo>
                  <a:pt x="104" y="37"/>
                </a:lnTo>
                <a:lnTo>
                  <a:pt x="110" y="44"/>
                </a:lnTo>
                <a:lnTo>
                  <a:pt x="118" y="54"/>
                </a:lnTo>
                <a:lnTo>
                  <a:pt x="126" y="74"/>
                </a:lnTo>
                <a:lnTo>
                  <a:pt x="134" y="97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3" name="Line 290"/>
          <p:cNvSpPr>
            <a:spLocks noChangeShapeType="1"/>
          </p:cNvSpPr>
          <p:nvPr/>
        </p:nvSpPr>
        <p:spPr bwMode="auto">
          <a:xfrm flipH="1">
            <a:off x="1852613" y="5029200"/>
            <a:ext cx="2430462" cy="0"/>
          </a:xfrm>
          <a:prstGeom prst="line">
            <a:avLst/>
          </a:prstGeom>
          <a:noFill/>
          <a:ln w="25400">
            <a:solidFill>
              <a:srgbClr val="9999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4" name="Freeform 291"/>
          <p:cNvSpPr>
            <a:spLocks/>
          </p:cNvSpPr>
          <p:nvPr/>
        </p:nvSpPr>
        <p:spPr bwMode="auto">
          <a:xfrm>
            <a:off x="4283075" y="4570412"/>
            <a:ext cx="71437" cy="52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2"/>
              </a:cxn>
              <a:cxn ang="0">
                <a:pos x="37" y="3"/>
              </a:cxn>
              <a:cxn ang="0">
                <a:pos x="50" y="6"/>
              </a:cxn>
              <a:cxn ang="0">
                <a:pos x="60" y="9"/>
              </a:cxn>
              <a:cxn ang="0">
                <a:pos x="71" y="14"/>
              </a:cxn>
              <a:cxn ang="0">
                <a:pos x="90" y="24"/>
              </a:cxn>
              <a:cxn ang="0">
                <a:pos x="104" y="38"/>
              </a:cxn>
              <a:cxn ang="0">
                <a:pos x="110" y="45"/>
              </a:cxn>
              <a:cxn ang="0">
                <a:pos x="118" y="54"/>
              </a:cxn>
              <a:cxn ang="0">
                <a:pos x="126" y="75"/>
              </a:cxn>
              <a:cxn ang="0">
                <a:pos x="134" y="98"/>
              </a:cxn>
            </a:cxnLst>
            <a:rect l="0" t="0" r="r" b="b"/>
            <a:pathLst>
              <a:path w="134" h="98">
                <a:moveTo>
                  <a:pt x="0" y="0"/>
                </a:moveTo>
                <a:lnTo>
                  <a:pt x="25" y="2"/>
                </a:lnTo>
                <a:lnTo>
                  <a:pt x="37" y="3"/>
                </a:lnTo>
                <a:lnTo>
                  <a:pt x="50" y="6"/>
                </a:lnTo>
                <a:lnTo>
                  <a:pt x="60" y="9"/>
                </a:lnTo>
                <a:lnTo>
                  <a:pt x="71" y="14"/>
                </a:lnTo>
                <a:lnTo>
                  <a:pt x="90" y="24"/>
                </a:lnTo>
                <a:lnTo>
                  <a:pt x="104" y="38"/>
                </a:lnTo>
                <a:lnTo>
                  <a:pt x="110" y="45"/>
                </a:lnTo>
                <a:lnTo>
                  <a:pt x="118" y="54"/>
                </a:lnTo>
                <a:lnTo>
                  <a:pt x="126" y="75"/>
                </a:lnTo>
                <a:lnTo>
                  <a:pt x="134" y="98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54" name="Rectangle 244"/>
          <p:cNvSpPr>
            <a:spLocks noChangeArrowheads="1"/>
          </p:cNvSpPr>
          <p:nvPr/>
        </p:nvSpPr>
        <p:spPr bwMode="auto">
          <a:xfrm>
            <a:off x="2536825" y="3847584"/>
            <a:ext cx="8007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Tape Backup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255" name="Rectangle 245"/>
          <p:cNvSpPr>
            <a:spLocks noChangeArrowheads="1"/>
          </p:cNvSpPr>
          <p:nvPr/>
        </p:nvSpPr>
        <p:spPr bwMode="auto">
          <a:xfrm>
            <a:off x="2243137" y="4279384"/>
            <a:ext cx="127054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Periodic Replication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256" name="Rectangle 246"/>
          <p:cNvSpPr>
            <a:spLocks noChangeArrowheads="1"/>
          </p:cNvSpPr>
          <p:nvPr/>
        </p:nvSpPr>
        <p:spPr bwMode="auto">
          <a:xfrm>
            <a:off x="1976437" y="4725472"/>
            <a:ext cx="165359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Asynchronous Replication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257" name="Rectangle 247"/>
          <p:cNvSpPr>
            <a:spLocks noChangeArrowheads="1"/>
          </p:cNvSpPr>
          <p:nvPr/>
        </p:nvSpPr>
        <p:spPr bwMode="auto">
          <a:xfrm>
            <a:off x="2262809" y="5200134"/>
            <a:ext cx="157196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algn="ctr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Synchronous Replication</a:t>
            </a:r>
            <a:endParaRPr lang="en-US" sz="2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 Planning Lifecycle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3919440126"/>
              </p:ext>
            </p:extLst>
          </p:nvPr>
        </p:nvGraphicFramePr>
        <p:xfrm>
          <a:off x="1333500" y="1028700"/>
          <a:ext cx="6477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Impact Analysis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Identifies which business units and processes are essential to the survival of the business</a:t>
            </a:r>
          </a:p>
          <a:p>
            <a:r>
              <a:rPr lang="en-US" dirty="0" smtClean="0"/>
              <a:t>Estimates the cost of failure for each business process</a:t>
            </a:r>
          </a:p>
          <a:p>
            <a:r>
              <a:rPr lang="en-US" dirty="0" smtClean="0"/>
              <a:t>Calculates the maximum tolerable outage and defines RTO for each business process</a:t>
            </a:r>
          </a:p>
          <a:p>
            <a:r>
              <a:rPr lang="en-US" dirty="0" smtClean="0"/>
              <a:t>Businesses can prioritize and implement countermeasures to mitigate the likelihood of such disruptions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 Technology Solutions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Solutions that enable BC are:</a:t>
            </a:r>
          </a:p>
          <a:p>
            <a:pPr lvl="1"/>
            <a:r>
              <a:rPr lang="en-US" dirty="0" smtClean="0"/>
              <a:t>Resolving single points of failure</a:t>
            </a:r>
          </a:p>
          <a:p>
            <a:pPr lvl="1"/>
            <a:r>
              <a:rPr lang="en-US" dirty="0" smtClean="0"/>
              <a:t>Multipathing software</a:t>
            </a:r>
          </a:p>
          <a:p>
            <a:pPr lvl="1"/>
            <a:r>
              <a:rPr lang="en-US" dirty="0" smtClean="0"/>
              <a:t>Backup and replication</a:t>
            </a:r>
          </a:p>
          <a:p>
            <a:pPr lvl="2"/>
            <a:r>
              <a:rPr lang="en-US" dirty="0" smtClean="0"/>
              <a:t>Backup</a:t>
            </a:r>
          </a:p>
          <a:p>
            <a:pPr lvl="2"/>
            <a:r>
              <a:rPr lang="en-US" dirty="0" smtClean="0"/>
              <a:t>Local replication</a:t>
            </a:r>
          </a:p>
          <a:p>
            <a:pPr lvl="2"/>
            <a:r>
              <a:rPr lang="en-US" dirty="0" smtClean="0"/>
              <a:t>Remote replication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Points of Failure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143000"/>
            <a:ext cx="7391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7330" tIns="229108" rIns="297330" bIns="113792" numCol="1" spcCol="1270" anchor="ctr" anchorCtr="0">
            <a:noAutofit/>
          </a:bodyPr>
          <a:lstStyle/>
          <a:p>
            <a:endParaRPr lang="en-US" sz="2000" dirty="0" smtClean="0"/>
          </a:p>
          <a:p>
            <a:r>
              <a:rPr lang="en-US" sz="2000" dirty="0" smtClean="0">
                <a:latin typeface="Calibri" pitchFamily="34" charset="0"/>
              </a:rPr>
              <a:t>It refers to the failure of a component of a system that can terminate the availability of the entire system or IT service.</a:t>
            </a:r>
          </a:p>
          <a:p>
            <a:endParaRPr lang="en-US" sz="2000" dirty="0" smtClean="0"/>
          </a:p>
        </p:txBody>
      </p:sp>
      <p:sp>
        <p:nvSpPr>
          <p:cNvPr id="9" name="Rounded Rectangle 4"/>
          <p:cNvSpPr/>
          <p:nvPr/>
        </p:nvSpPr>
        <p:spPr>
          <a:xfrm>
            <a:off x="685800" y="914400"/>
            <a:ext cx="2514600" cy="3692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101362" tIns="0" rIns="101362" bIns="0" numCol="1" spcCol="1270" anchor="ctr" anchorCtr="0">
            <a:noAutofit/>
          </a:bodyPr>
          <a:lstStyle/>
          <a:p>
            <a:pPr lvl="0" algn="ctr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latin typeface="Calibri" pitchFamily="34" charset="0"/>
              </a:rPr>
              <a:t>Single Points of Failure</a:t>
            </a:r>
            <a:endParaRPr lang="en-US" sz="1600" kern="1200" dirty="0">
              <a:latin typeface="Calibri" pitchFamily="34" charset="0"/>
            </a:endParaRPr>
          </a:p>
        </p:txBody>
      </p:sp>
      <p:sp>
        <p:nvSpPr>
          <p:cNvPr id="696" name="Line 2"/>
          <p:cNvSpPr>
            <a:spLocks noChangeShapeType="1"/>
          </p:cNvSpPr>
          <p:nvPr/>
        </p:nvSpPr>
        <p:spPr bwMode="auto">
          <a:xfrm flipH="1">
            <a:off x="4216457" y="5063794"/>
            <a:ext cx="133626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8" name="Line 28"/>
          <p:cNvSpPr>
            <a:spLocks noChangeShapeType="1"/>
          </p:cNvSpPr>
          <p:nvPr/>
        </p:nvSpPr>
        <p:spPr bwMode="auto">
          <a:xfrm flipH="1">
            <a:off x="2705157" y="5076494"/>
            <a:ext cx="1033272" cy="281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0" name="Line 2"/>
          <p:cNvSpPr>
            <a:spLocks noChangeShapeType="1"/>
          </p:cNvSpPr>
          <p:nvPr/>
        </p:nvSpPr>
        <p:spPr bwMode="auto">
          <a:xfrm flipH="1">
            <a:off x="6172257" y="5063794"/>
            <a:ext cx="133626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1" name="TextBox 700"/>
          <p:cNvSpPr txBox="1"/>
          <p:nvPr/>
        </p:nvSpPr>
        <p:spPr>
          <a:xfrm>
            <a:off x="533400" y="5267523"/>
            <a:ext cx="615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Client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702" name="TextBox 701"/>
          <p:cNvSpPr txBox="1"/>
          <p:nvPr/>
        </p:nvSpPr>
        <p:spPr>
          <a:xfrm>
            <a:off x="1957497" y="5267523"/>
            <a:ext cx="861903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IP Switch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703" name="TextBox 702"/>
          <p:cNvSpPr txBox="1"/>
          <p:nvPr/>
        </p:nvSpPr>
        <p:spPr>
          <a:xfrm>
            <a:off x="3644900" y="5511800"/>
            <a:ext cx="662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Server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704" name="TextBox 703"/>
          <p:cNvSpPr txBox="1"/>
          <p:nvPr/>
        </p:nvSpPr>
        <p:spPr>
          <a:xfrm>
            <a:off x="5584383" y="5267523"/>
            <a:ext cx="892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FC Switch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705" name="TextBox 704"/>
          <p:cNvSpPr txBox="1"/>
          <p:nvPr/>
        </p:nvSpPr>
        <p:spPr>
          <a:xfrm>
            <a:off x="7493000" y="5511800"/>
            <a:ext cx="1190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Storage Array</a:t>
            </a:r>
            <a:endParaRPr lang="en-US" sz="1400" b="1" dirty="0">
              <a:latin typeface="Calibri" pitchFamily="34" charset="0"/>
            </a:endParaRPr>
          </a:p>
        </p:txBody>
      </p:sp>
      <p:cxnSp>
        <p:nvCxnSpPr>
          <p:cNvPr id="711" name="Straight Arrow Connector 710"/>
          <p:cNvCxnSpPr/>
          <p:nvPr/>
        </p:nvCxnSpPr>
        <p:spPr>
          <a:xfrm>
            <a:off x="7086600" y="3200400"/>
            <a:ext cx="303212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TextBox 711"/>
          <p:cNvSpPr txBox="1"/>
          <p:nvPr/>
        </p:nvSpPr>
        <p:spPr>
          <a:xfrm>
            <a:off x="6553200" y="2892623"/>
            <a:ext cx="946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Array port</a:t>
            </a:r>
            <a:endParaRPr lang="en-US" sz="1400" b="1" dirty="0">
              <a:latin typeface="Calibri" pitchFamily="34" charset="0"/>
            </a:endParaRPr>
          </a:p>
        </p:txBody>
      </p:sp>
      <p:pic>
        <p:nvPicPr>
          <p:cNvPr id="106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711700"/>
            <a:ext cx="1316736" cy="542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1" name="Line 28"/>
          <p:cNvSpPr>
            <a:spLocks noChangeShapeType="1"/>
          </p:cNvSpPr>
          <p:nvPr/>
        </p:nvSpPr>
        <p:spPr bwMode="auto">
          <a:xfrm flipH="1">
            <a:off x="1206500" y="5080000"/>
            <a:ext cx="1033272" cy="281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711700"/>
            <a:ext cx="1319695" cy="54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2" name="Picture 12" descr="C:\Documents and Settings\sridhs\Desktop\ISM Book L3\colored Icons\Storage Array with por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3516376"/>
            <a:ext cx="1295400" cy="2057400"/>
          </a:xfrm>
          <a:prstGeom prst="rect">
            <a:avLst/>
          </a:prstGeom>
          <a:noFill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45339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79800" y="3505200"/>
            <a:ext cx="990600" cy="2070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Single Points of Failure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Line 28"/>
          <p:cNvSpPr>
            <a:spLocks noChangeShapeType="1"/>
          </p:cNvSpPr>
          <p:nvPr/>
        </p:nvSpPr>
        <p:spPr bwMode="auto">
          <a:xfrm flipH="1">
            <a:off x="1295399" y="2894856"/>
            <a:ext cx="800415" cy="5174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 flipH="1" flipV="1">
            <a:off x="1016000" y="3251198"/>
            <a:ext cx="983014" cy="137160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 flipH="1">
            <a:off x="4912220" y="3327400"/>
            <a:ext cx="1361579" cy="72026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Line 2"/>
          <p:cNvSpPr>
            <a:spLocks noChangeShapeType="1"/>
          </p:cNvSpPr>
          <p:nvPr/>
        </p:nvSpPr>
        <p:spPr bwMode="auto">
          <a:xfrm flipH="1" flipV="1">
            <a:off x="4862213" y="3293842"/>
            <a:ext cx="1411586" cy="56695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Line 2"/>
          <p:cNvSpPr>
            <a:spLocks noChangeShapeType="1"/>
          </p:cNvSpPr>
          <p:nvPr/>
        </p:nvSpPr>
        <p:spPr bwMode="auto">
          <a:xfrm flipH="1">
            <a:off x="4908729" y="4095293"/>
            <a:ext cx="133626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Line 2"/>
          <p:cNvSpPr>
            <a:spLocks noChangeShapeType="1"/>
          </p:cNvSpPr>
          <p:nvPr/>
        </p:nvSpPr>
        <p:spPr bwMode="auto">
          <a:xfrm flipH="1">
            <a:off x="4873328" y="3098800"/>
            <a:ext cx="1400472" cy="15059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Line 2"/>
          <p:cNvSpPr>
            <a:spLocks noChangeShapeType="1"/>
          </p:cNvSpPr>
          <p:nvPr/>
        </p:nvSpPr>
        <p:spPr bwMode="auto">
          <a:xfrm flipH="1">
            <a:off x="2616199" y="3266855"/>
            <a:ext cx="1520526" cy="135594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Line 2"/>
          <p:cNvSpPr>
            <a:spLocks noChangeShapeType="1"/>
          </p:cNvSpPr>
          <p:nvPr/>
        </p:nvSpPr>
        <p:spPr bwMode="auto">
          <a:xfrm flipH="1">
            <a:off x="2616200" y="4057192"/>
            <a:ext cx="1561802" cy="102280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Line 2"/>
          <p:cNvSpPr>
            <a:spLocks noChangeShapeType="1"/>
          </p:cNvSpPr>
          <p:nvPr/>
        </p:nvSpPr>
        <p:spPr bwMode="auto">
          <a:xfrm flipH="1" flipV="1">
            <a:off x="2602592" y="3039415"/>
            <a:ext cx="1499209" cy="97015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7274266" y="3907136"/>
            <a:ext cx="610831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7026041" y="3754735"/>
            <a:ext cx="555301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 flipV="1">
            <a:off x="7265106" y="3754736"/>
            <a:ext cx="313452" cy="1524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 flipH="1" flipV="1">
            <a:off x="1302729" y="3783756"/>
            <a:ext cx="696285" cy="1092299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 flipH="1">
            <a:off x="1185614" y="2633207"/>
            <a:ext cx="929772" cy="77908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>
            <a:off x="898642" y="2790010"/>
            <a:ext cx="0" cy="402336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Rectangle 52"/>
          <p:cNvSpPr>
            <a:spLocks noChangeArrowheads="1"/>
          </p:cNvSpPr>
          <p:nvPr/>
        </p:nvSpPr>
        <p:spPr bwMode="auto">
          <a:xfrm>
            <a:off x="1824777" y="1270000"/>
            <a:ext cx="1010264" cy="4038600"/>
          </a:xfrm>
          <a:prstGeom prst="rect">
            <a:avLst/>
          </a:prstGeom>
          <a:noFill/>
          <a:ln w="25400" algn="ctr">
            <a:solidFill>
              <a:srgbClr val="993366"/>
            </a:solidFill>
            <a:prstDash val="sysDot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469900" y="3913186"/>
            <a:ext cx="8425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Redundant Network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>
            <a:off x="7318716" y="3373736"/>
            <a:ext cx="610831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Line 23"/>
          <p:cNvSpPr>
            <a:spLocks noChangeShapeType="1"/>
          </p:cNvSpPr>
          <p:nvPr/>
        </p:nvSpPr>
        <p:spPr bwMode="auto">
          <a:xfrm>
            <a:off x="7070491" y="3221335"/>
            <a:ext cx="555301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Text Box 30"/>
          <p:cNvSpPr txBox="1">
            <a:spLocks noChangeArrowheads="1"/>
          </p:cNvSpPr>
          <p:nvPr/>
        </p:nvSpPr>
        <p:spPr bwMode="auto">
          <a:xfrm>
            <a:off x="6098289" y="4572913"/>
            <a:ext cx="116611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Production Storage Array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Text Box 30"/>
          <p:cNvSpPr txBox="1">
            <a:spLocks noChangeArrowheads="1"/>
          </p:cNvSpPr>
          <p:nvPr/>
        </p:nvSpPr>
        <p:spPr bwMode="auto">
          <a:xfrm>
            <a:off x="7772400" y="4572000"/>
            <a:ext cx="116611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Remote Storage Array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Line 23"/>
          <p:cNvSpPr>
            <a:spLocks noChangeShapeType="1"/>
          </p:cNvSpPr>
          <p:nvPr/>
        </p:nvSpPr>
        <p:spPr bwMode="auto">
          <a:xfrm flipV="1">
            <a:off x="7309556" y="3221336"/>
            <a:ext cx="313452" cy="1524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53" name="Group 752"/>
          <p:cNvGrpSpPr/>
          <p:nvPr/>
        </p:nvGrpSpPr>
        <p:grpSpPr>
          <a:xfrm>
            <a:off x="1854200" y="1346200"/>
            <a:ext cx="909760" cy="1905000"/>
            <a:chOff x="1828800" y="1295400"/>
            <a:chExt cx="909760" cy="1905000"/>
          </a:xfrm>
        </p:grpSpPr>
        <p:pic>
          <p:nvPicPr>
            <p:cNvPr id="75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8800" y="1295400"/>
              <a:ext cx="909760" cy="190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2422149" y="2551070"/>
              <a:ext cx="229230" cy="1538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HBA</a:t>
              </a:r>
            </a:p>
          </p:txBody>
        </p:sp>
        <p:sp>
          <p:nvSpPr>
            <p:cNvPr id="64" name="Text Box 20"/>
            <p:cNvSpPr txBox="1">
              <a:spLocks noChangeArrowheads="1"/>
            </p:cNvSpPr>
            <p:nvPr/>
          </p:nvSpPr>
          <p:spPr bwMode="auto">
            <a:xfrm>
              <a:off x="2434849" y="2919370"/>
              <a:ext cx="229230" cy="1538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0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HBA</a:t>
              </a:r>
            </a:p>
          </p:txBody>
        </p:sp>
      </p:grpSp>
      <p:sp>
        <p:nvSpPr>
          <p:cNvPr id="735" name="Text Box 24"/>
          <p:cNvSpPr txBox="1">
            <a:spLocks noChangeArrowheads="1"/>
          </p:cNvSpPr>
          <p:nvPr/>
        </p:nvSpPr>
        <p:spPr bwMode="auto">
          <a:xfrm>
            <a:off x="1625600" y="5384800"/>
            <a:ext cx="1295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Clustered Servers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6" name="Text Box 27"/>
          <p:cNvSpPr txBox="1">
            <a:spLocks noChangeArrowheads="1"/>
          </p:cNvSpPr>
          <p:nvPr/>
        </p:nvSpPr>
        <p:spPr bwMode="auto">
          <a:xfrm>
            <a:off x="644276" y="1714500"/>
            <a:ext cx="54133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Client </a:t>
            </a:r>
          </a:p>
        </p:txBody>
      </p:sp>
      <p:sp>
        <p:nvSpPr>
          <p:cNvPr id="737" name="Text Box 24"/>
          <p:cNvSpPr txBox="1">
            <a:spLocks noChangeArrowheads="1"/>
          </p:cNvSpPr>
          <p:nvPr/>
        </p:nvSpPr>
        <p:spPr bwMode="auto">
          <a:xfrm>
            <a:off x="3919016" y="4230013"/>
            <a:ext cx="127838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Redundant FC Switches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8" name="Text Box 24"/>
          <p:cNvSpPr txBox="1">
            <a:spLocks noChangeArrowheads="1"/>
          </p:cNvSpPr>
          <p:nvPr/>
        </p:nvSpPr>
        <p:spPr bwMode="auto">
          <a:xfrm>
            <a:off x="7026041" y="1435100"/>
            <a:ext cx="127838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Redundant Arrays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39" name="Straight Arrow Connector 738"/>
          <p:cNvCxnSpPr>
            <a:stCxn id="738" idx="2"/>
          </p:cNvCxnSpPr>
          <p:nvPr/>
        </p:nvCxnSpPr>
        <p:spPr>
          <a:xfrm rot="5400000">
            <a:off x="6696011" y="1824777"/>
            <a:ext cx="928013" cy="10104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Arrow Connector 739"/>
          <p:cNvCxnSpPr>
            <a:stCxn id="738" idx="2"/>
          </p:cNvCxnSpPr>
          <p:nvPr/>
        </p:nvCxnSpPr>
        <p:spPr>
          <a:xfrm rot="16200000" flipH="1">
            <a:off x="7546910" y="1984309"/>
            <a:ext cx="953413" cy="7167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Arrow Connector 742"/>
          <p:cNvCxnSpPr/>
          <p:nvPr/>
        </p:nvCxnSpPr>
        <p:spPr>
          <a:xfrm rot="5400000">
            <a:off x="2844800" y="2641600"/>
            <a:ext cx="15240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Text Box 24"/>
          <p:cNvSpPr txBox="1">
            <a:spLocks noChangeArrowheads="1"/>
          </p:cNvSpPr>
          <p:nvPr/>
        </p:nvSpPr>
        <p:spPr bwMode="auto">
          <a:xfrm>
            <a:off x="3149600" y="1816556"/>
            <a:ext cx="127838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Redundant Paths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47" name="Straight Arrow Connector 746"/>
          <p:cNvCxnSpPr/>
          <p:nvPr/>
        </p:nvCxnSpPr>
        <p:spPr>
          <a:xfrm rot="16200000" flipH="1">
            <a:off x="4787901" y="2374901"/>
            <a:ext cx="1828800" cy="9905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Arrow Connector 749"/>
          <p:cNvCxnSpPr/>
          <p:nvPr/>
        </p:nvCxnSpPr>
        <p:spPr>
          <a:xfrm rot="16200000" flipH="1">
            <a:off x="5016498" y="2146300"/>
            <a:ext cx="1371602" cy="9906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Text Box 24"/>
          <p:cNvSpPr txBox="1">
            <a:spLocks noChangeArrowheads="1"/>
          </p:cNvSpPr>
          <p:nvPr/>
        </p:nvSpPr>
        <p:spPr bwMode="auto">
          <a:xfrm>
            <a:off x="4614417" y="1727200"/>
            <a:ext cx="127838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Redundant Ports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44" name="Picture 11" descr="C:\Documents and Settings\sridhs\Desktop\ISM Book L3\colored Icons\Storage Ar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4000" y="2900362"/>
            <a:ext cx="961803" cy="1633538"/>
          </a:xfrm>
          <a:prstGeom prst="rect">
            <a:avLst/>
          </a:prstGeom>
          <a:noFill/>
        </p:spPr>
      </p:pic>
      <p:pic>
        <p:nvPicPr>
          <p:cNvPr id="745" name="Picture 12" descr="C:\Documents and Settings\sridhs\Desktop\ISM Book L3\colored Icons\Storage Array with por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7637" y="2857500"/>
            <a:ext cx="1030563" cy="1636776"/>
          </a:xfrm>
          <a:prstGeom prst="rect">
            <a:avLst/>
          </a:prstGeom>
          <a:noFill/>
        </p:spPr>
      </p:pic>
      <p:sp>
        <p:nvSpPr>
          <p:cNvPr id="13" name="Line 2"/>
          <p:cNvSpPr>
            <a:spLocks noChangeShapeType="1"/>
          </p:cNvSpPr>
          <p:nvPr/>
        </p:nvSpPr>
        <p:spPr bwMode="auto">
          <a:xfrm flipH="1" flipV="1">
            <a:off x="2679699" y="2692400"/>
            <a:ext cx="1466551" cy="549054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4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4300" y="2952183"/>
            <a:ext cx="1117600" cy="46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54" name="Group 753"/>
          <p:cNvGrpSpPr/>
          <p:nvPr/>
        </p:nvGrpSpPr>
        <p:grpSpPr>
          <a:xfrm>
            <a:off x="1854200" y="3327400"/>
            <a:ext cx="909760" cy="1905000"/>
            <a:chOff x="1828800" y="1295400"/>
            <a:chExt cx="909760" cy="1905000"/>
          </a:xfrm>
        </p:grpSpPr>
        <p:pic>
          <p:nvPicPr>
            <p:cNvPr id="75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8800" y="1295400"/>
              <a:ext cx="909760" cy="190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56" name="Text Box 18"/>
            <p:cNvSpPr txBox="1">
              <a:spLocks noChangeArrowheads="1"/>
            </p:cNvSpPr>
            <p:nvPr/>
          </p:nvSpPr>
          <p:spPr bwMode="auto">
            <a:xfrm>
              <a:off x="2422149" y="2551070"/>
              <a:ext cx="229230" cy="1538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HBA</a:t>
              </a:r>
            </a:p>
          </p:txBody>
        </p:sp>
        <p:sp>
          <p:nvSpPr>
            <p:cNvPr id="758" name="Text Box 20"/>
            <p:cNvSpPr txBox="1">
              <a:spLocks noChangeArrowheads="1"/>
            </p:cNvSpPr>
            <p:nvPr/>
          </p:nvSpPr>
          <p:spPr bwMode="auto">
            <a:xfrm>
              <a:off x="2434849" y="2919370"/>
              <a:ext cx="229230" cy="1538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0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HBA</a:t>
              </a:r>
            </a:p>
          </p:txBody>
        </p:sp>
      </p:grpSp>
      <p:cxnSp>
        <p:nvCxnSpPr>
          <p:cNvPr id="741" name="Straight Arrow Connector 740"/>
          <p:cNvCxnSpPr/>
          <p:nvPr/>
        </p:nvCxnSpPr>
        <p:spPr>
          <a:xfrm rot="5400000">
            <a:off x="3073400" y="2184400"/>
            <a:ext cx="83820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2032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1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0200" y="3175000"/>
            <a:ext cx="796913" cy="516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2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4200" y="3356634"/>
            <a:ext cx="796913" cy="516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Rectangle 37"/>
          <p:cNvSpPr>
            <a:spLocks noChangeArrowheads="1"/>
          </p:cNvSpPr>
          <p:nvPr/>
        </p:nvSpPr>
        <p:spPr bwMode="auto">
          <a:xfrm>
            <a:off x="921971" y="3467556"/>
            <a:ext cx="1843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IP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87800" y="3730890"/>
            <a:ext cx="1117600" cy="46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949764" y="4515435"/>
            <a:ext cx="292100" cy="488365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sysDot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sz="140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1999014" y="2590800"/>
            <a:ext cx="185948" cy="153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NIC</a:t>
            </a:r>
            <a:endParaRPr lang="en-US" sz="10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1999014" y="2817912"/>
            <a:ext cx="185949" cy="153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354013" indent="-354013" algn="ctr" defTabSz="941388">
              <a:spcBef>
                <a:spcPct val="50000"/>
              </a:spcBef>
              <a:defRPr sz="10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1pPr>
            <a:lvl2pPr defTabSz="941388"/>
            <a:lvl3pPr defTabSz="941388"/>
            <a:lvl4pPr defTabSz="941388"/>
            <a:lvl5pPr defTabSz="941388"/>
            <a:lvl6pPr defTabSz="941388" fontAlgn="base">
              <a:spcBef>
                <a:spcPct val="0"/>
              </a:spcBef>
              <a:spcAft>
                <a:spcPct val="0"/>
              </a:spcAft>
            </a:lvl6pPr>
            <a:lvl7pPr defTabSz="941388" fontAlgn="base">
              <a:spcBef>
                <a:spcPct val="0"/>
              </a:spcBef>
              <a:spcAft>
                <a:spcPct val="0"/>
              </a:spcAft>
            </a:lvl7pPr>
            <a:lvl8pPr defTabSz="941388" fontAlgn="base">
              <a:spcBef>
                <a:spcPct val="0"/>
              </a:spcBef>
              <a:spcAft>
                <a:spcPct val="0"/>
              </a:spcAft>
            </a:lvl8pPr>
            <a:lvl9pPr defTabSz="941388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NIC</a:t>
            </a:r>
          </a:p>
        </p:txBody>
      </p:sp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1999014" y="4572000"/>
            <a:ext cx="185948" cy="153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NIC</a:t>
            </a:r>
            <a:endParaRPr lang="en-US" sz="10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Text Box 18"/>
          <p:cNvSpPr txBox="1">
            <a:spLocks noChangeArrowheads="1"/>
          </p:cNvSpPr>
          <p:nvPr/>
        </p:nvSpPr>
        <p:spPr bwMode="auto">
          <a:xfrm>
            <a:off x="1999014" y="4799112"/>
            <a:ext cx="185949" cy="153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354013" indent="-354013" algn="ctr" defTabSz="941388">
              <a:spcBef>
                <a:spcPct val="50000"/>
              </a:spcBef>
              <a:defRPr sz="10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1pPr>
            <a:lvl2pPr defTabSz="941388"/>
            <a:lvl3pPr defTabSz="941388"/>
            <a:lvl4pPr defTabSz="941388"/>
            <a:lvl5pPr defTabSz="941388"/>
            <a:lvl6pPr defTabSz="941388" fontAlgn="base">
              <a:spcBef>
                <a:spcPct val="0"/>
              </a:spcBef>
              <a:spcAft>
                <a:spcPct val="0"/>
              </a:spcAft>
            </a:lvl6pPr>
            <a:lvl7pPr defTabSz="941388" fontAlgn="base">
              <a:spcBef>
                <a:spcPct val="0"/>
              </a:spcBef>
              <a:spcAft>
                <a:spcPct val="0"/>
              </a:spcAft>
            </a:lvl7pPr>
            <a:lvl8pPr defTabSz="941388" fontAlgn="base">
              <a:spcBef>
                <a:spcPct val="0"/>
              </a:spcBef>
              <a:spcAft>
                <a:spcPct val="0"/>
              </a:spcAft>
            </a:lvl8pPr>
            <a:lvl9pPr defTabSz="941388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NIC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951940" y="2542162"/>
            <a:ext cx="292100" cy="476578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sysDot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sz="140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413388" y="4943034"/>
            <a:ext cx="536376" cy="16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24"/>
          <p:cNvSpPr txBox="1">
            <a:spLocks noChangeArrowheads="1"/>
          </p:cNvSpPr>
          <p:nvPr/>
        </p:nvSpPr>
        <p:spPr bwMode="auto">
          <a:xfrm>
            <a:off x="417575" y="4813756"/>
            <a:ext cx="956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NIC Teaming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Multipathing Software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Recognizes and utilizes alternate I/O path to data </a:t>
            </a:r>
          </a:p>
          <a:p>
            <a:r>
              <a:rPr lang="en-US" dirty="0" smtClean="0"/>
              <a:t>Provides load balancing by distributing I/Os to all available, active paths:</a:t>
            </a:r>
          </a:p>
          <a:p>
            <a:pPr lvl="1"/>
            <a:r>
              <a:rPr lang="en-US" dirty="0" smtClean="0"/>
              <a:t>Improves I/O performance and data path utilization</a:t>
            </a:r>
          </a:p>
          <a:p>
            <a:r>
              <a:rPr lang="en-US" dirty="0" smtClean="0"/>
              <a:t>Intelligently manages the paths to a device by sending I/O down the optimal path:</a:t>
            </a:r>
          </a:p>
          <a:p>
            <a:pPr lvl="1"/>
            <a:r>
              <a:rPr lang="en-US" dirty="0" smtClean="0"/>
              <a:t>Based on the load balancing and failover policy setting for the device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467600" cy="3124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Upon completion of this module, you should be able to: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Define business continuity (BC) and information availability (IA) 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Explain the impact of information unavailability 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BC planning process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Explain business impact analysis (BIA)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Explain BC technology solutions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976C5-867F-44DB-A20C-2FC1C56FCD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1066800" y="1143000"/>
            <a:ext cx="67056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Module 9: Introduction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Business Continuity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1143000"/>
          </a:xfrm>
        </p:spPr>
        <p:txBody>
          <a:bodyPr/>
          <a:lstStyle/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EMC PowerPath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Concept in Practice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82361C7-9CA3-4A6E-97F2-A1FC064231A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5" name="Title 5"/>
          <p:cNvSpPr txBox="1">
            <a:spLocks/>
          </p:cNvSpPr>
          <p:nvPr/>
        </p:nvSpPr>
        <p:spPr bwMode="auto">
          <a:xfrm>
            <a:off x="685800" y="609600"/>
            <a:ext cx="7239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2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MetaNormalLF-Roman"/>
                <a:ea typeface="+mj-ea"/>
                <a:cs typeface="Arial"/>
              </a:rPr>
              <a:t>Module 9: Introduction to Business Continuity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8100" y="3035300"/>
            <a:ext cx="14098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" name="Line 19"/>
          <p:cNvSpPr>
            <a:spLocks noChangeShapeType="1"/>
          </p:cNvSpPr>
          <p:nvPr/>
        </p:nvSpPr>
        <p:spPr bwMode="gray">
          <a:xfrm flipH="1">
            <a:off x="6769100" y="1460500"/>
            <a:ext cx="0" cy="1545336"/>
          </a:xfrm>
          <a:prstGeom prst="line">
            <a:avLst/>
          </a:prstGeom>
          <a:noFill/>
          <a:ln w="25400">
            <a:solidFill>
              <a:srgbClr val="404040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572000" cy="4953001"/>
          </a:xfrm>
        </p:spPr>
        <p:txBody>
          <a:bodyPr/>
          <a:lstStyle/>
          <a:p>
            <a:pPr marL="228600" indent="-228600" defTabSz="941388">
              <a:buFont typeface="Wingdings" pitchFamily="2" charset="2"/>
              <a:buChar char=""/>
            </a:pPr>
            <a:r>
              <a:rPr lang="en-US" dirty="0" smtClean="0"/>
              <a:t>Host-based multipathing software</a:t>
            </a:r>
          </a:p>
          <a:p>
            <a:pPr marL="228600" indent="-228600" defTabSz="941388">
              <a:buFont typeface="Wingdings" pitchFamily="2" charset="2"/>
              <a:buChar char=""/>
            </a:pPr>
            <a:r>
              <a:rPr lang="en-US" dirty="0" smtClean="0"/>
              <a:t>Provides path failover and load-balancing functionality</a:t>
            </a:r>
          </a:p>
          <a:p>
            <a:pPr marL="228600" indent="-228600" defTabSz="941388">
              <a:buFont typeface="Wingdings" pitchFamily="2" charset="2"/>
              <a:buChar char=""/>
            </a:pPr>
            <a:r>
              <a:rPr lang="en-US" dirty="0" smtClean="0"/>
              <a:t>Automatic detection and recovery from host-to-array path failures</a:t>
            </a:r>
          </a:p>
          <a:p>
            <a:pPr marL="228600" indent="-228600" defTabSz="941388">
              <a:buFont typeface="Wingdings" pitchFamily="2" charset="2"/>
              <a:buChar char=""/>
            </a:pPr>
            <a:r>
              <a:rPr lang="en-US" dirty="0" smtClean="0"/>
              <a:t>PowerPath/VE software allows optimizing virtual environments with PowerPath multipathing features</a:t>
            </a:r>
          </a:p>
          <a:p>
            <a:pPr marL="354013" indent="-354013" defTabSz="941388">
              <a:buFont typeface="Wingdings" pitchFamily="2" charset="2"/>
              <a:buChar char=""/>
            </a:pPr>
            <a:endParaRPr lang="en-US" dirty="0" smtClean="0"/>
          </a:p>
          <a:p>
            <a:pPr marL="354013" indent="-354013" defTabSz="941388">
              <a:buFont typeface="Wingdings" pitchFamily="2" charset="2"/>
              <a:buChar char=""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 PowerPath</a:t>
            </a:r>
            <a:endParaRPr lang="en-US" dirty="0"/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gray">
          <a:xfrm>
            <a:off x="5181600" y="4648200"/>
            <a:ext cx="3810000" cy="13652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" name="Line 19"/>
          <p:cNvSpPr>
            <a:spLocks noChangeShapeType="1"/>
          </p:cNvSpPr>
          <p:nvPr/>
        </p:nvSpPr>
        <p:spPr bwMode="gray">
          <a:xfrm flipH="1">
            <a:off x="7362550" y="1476375"/>
            <a:ext cx="0" cy="1545336"/>
          </a:xfrm>
          <a:prstGeom prst="line">
            <a:avLst/>
          </a:prstGeom>
          <a:noFill/>
          <a:ln w="25400">
            <a:solidFill>
              <a:srgbClr val="404040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" name="Freeform 21"/>
          <p:cNvSpPr>
            <a:spLocks/>
          </p:cNvSpPr>
          <p:nvPr/>
        </p:nvSpPr>
        <p:spPr bwMode="gray">
          <a:xfrm flipH="1">
            <a:off x="7859691" y="1552575"/>
            <a:ext cx="319108" cy="1927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4"/>
              </a:cxn>
              <a:cxn ang="0">
                <a:pos x="624" y="1824"/>
              </a:cxn>
            </a:cxnLst>
            <a:rect l="0" t="0" r="r" b="b"/>
            <a:pathLst>
              <a:path w="624" h="1824">
                <a:moveTo>
                  <a:pt x="0" y="0"/>
                </a:moveTo>
                <a:lnTo>
                  <a:pt x="0" y="1824"/>
                </a:lnTo>
                <a:lnTo>
                  <a:pt x="624" y="1824"/>
                </a:lnTo>
              </a:path>
            </a:pathLst>
          </a:custGeom>
          <a:noFill/>
          <a:ln w="25400">
            <a:solidFill>
              <a:srgbClr val="404040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" name="Text Box 28"/>
          <p:cNvSpPr txBox="1">
            <a:spLocks noChangeArrowheads="1"/>
          </p:cNvSpPr>
          <p:nvPr/>
        </p:nvSpPr>
        <p:spPr bwMode="gray">
          <a:xfrm rot="16200000">
            <a:off x="5029536" y="1286784"/>
            <a:ext cx="466090" cy="19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b="1" dirty="0" smtClean="0">
                <a:latin typeface="Calibri" pitchFamily="34" charset="0"/>
              </a:rPr>
              <a:t>HOST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gray">
          <a:xfrm rot="16200000">
            <a:off x="4937503" y="5194237"/>
            <a:ext cx="799514" cy="19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latin typeface="Calibri" pitchFamily="34" charset="0"/>
              </a:rPr>
              <a:t>STORAGE</a:t>
            </a:r>
          </a:p>
        </p:txBody>
      </p:sp>
      <p:sp>
        <p:nvSpPr>
          <p:cNvPr id="62" name="Freeform 30"/>
          <p:cNvSpPr>
            <a:spLocks/>
          </p:cNvSpPr>
          <p:nvPr/>
        </p:nvSpPr>
        <p:spPr bwMode="gray">
          <a:xfrm>
            <a:off x="6003756" y="1414463"/>
            <a:ext cx="320844" cy="2090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00"/>
              </a:cxn>
              <a:cxn ang="0">
                <a:pos x="480" y="2400"/>
              </a:cxn>
            </a:cxnLst>
            <a:rect l="0" t="0" r="r" b="b"/>
            <a:pathLst>
              <a:path w="480" h="2400">
                <a:moveTo>
                  <a:pt x="0" y="0"/>
                </a:moveTo>
                <a:lnTo>
                  <a:pt x="0" y="2400"/>
                </a:lnTo>
                <a:lnTo>
                  <a:pt x="480" y="2400"/>
                </a:lnTo>
              </a:path>
            </a:pathLst>
          </a:custGeom>
          <a:noFill/>
          <a:ln w="25400">
            <a:solidFill>
              <a:srgbClr val="404040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7154322" y="1941512"/>
            <a:ext cx="584253" cy="330200"/>
          </a:xfrm>
          <a:prstGeom prst="rect">
            <a:avLst/>
          </a:prstGeom>
          <a:solidFill>
            <a:srgbClr val="618FFD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HBA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96" name="Rectangle 46"/>
          <p:cNvSpPr>
            <a:spLocks noChangeArrowheads="1"/>
          </p:cNvSpPr>
          <p:nvPr/>
        </p:nvSpPr>
        <p:spPr bwMode="auto">
          <a:xfrm>
            <a:off x="7854575" y="1941512"/>
            <a:ext cx="585751" cy="330200"/>
          </a:xfrm>
          <a:prstGeom prst="rect">
            <a:avLst/>
          </a:prstGeom>
          <a:solidFill>
            <a:srgbClr val="618FFD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HBA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98" name="Rectangle 48"/>
          <p:cNvSpPr>
            <a:spLocks noChangeArrowheads="1"/>
          </p:cNvSpPr>
          <p:nvPr/>
        </p:nvSpPr>
        <p:spPr bwMode="auto">
          <a:xfrm>
            <a:off x="5740400" y="1941512"/>
            <a:ext cx="585751" cy="330200"/>
          </a:xfrm>
          <a:prstGeom prst="rect">
            <a:avLst/>
          </a:prstGeom>
          <a:solidFill>
            <a:srgbClr val="618FFD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HBA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99" name="Rectangle 49"/>
          <p:cNvSpPr>
            <a:spLocks noChangeArrowheads="1"/>
          </p:cNvSpPr>
          <p:nvPr/>
        </p:nvSpPr>
        <p:spPr bwMode="auto">
          <a:xfrm>
            <a:off x="6451788" y="1941512"/>
            <a:ext cx="585751" cy="330200"/>
          </a:xfrm>
          <a:prstGeom prst="rect">
            <a:avLst/>
          </a:prstGeom>
          <a:solidFill>
            <a:srgbClr val="618FFD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HBA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92" name="Rectangle 51"/>
          <p:cNvSpPr>
            <a:spLocks noChangeArrowheads="1"/>
          </p:cNvSpPr>
          <p:nvPr/>
        </p:nvSpPr>
        <p:spPr bwMode="auto">
          <a:xfrm>
            <a:off x="5486400" y="930284"/>
            <a:ext cx="3124200" cy="344489"/>
          </a:xfrm>
          <a:prstGeom prst="rect">
            <a:avLst/>
          </a:prstGeom>
          <a:gradFill rotWithShape="0">
            <a:gsLst>
              <a:gs pos="0">
                <a:srgbClr val="E5405D"/>
              </a:gs>
              <a:gs pos="100000">
                <a:srgbClr val="E5405D">
                  <a:gamma/>
                  <a:tint val="60000"/>
                  <a:invGamma/>
                </a:srgbClr>
              </a:gs>
            </a:gsLst>
            <a:lin ang="5400000" scaled="1"/>
          </a:gradFill>
          <a:ln w="25400">
            <a:solidFill>
              <a:srgbClr val="FF4F4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Rectangle 52"/>
          <p:cNvSpPr>
            <a:spLocks noChangeArrowheads="1"/>
          </p:cNvSpPr>
          <p:nvPr/>
        </p:nvSpPr>
        <p:spPr bwMode="auto">
          <a:xfrm>
            <a:off x="6508998" y="921311"/>
            <a:ext cx="175832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PowerPath</a:t>
            </a:r>
          </a:p>
        </p:txBody>
      </p:sp>
      <p:sp>
        <p:nvSpPr>
          <p:cNvPr id="73" name="Rectangle 55"/>
          <p:cNvSpPr>
            <a:spLocks noChangeArrowheads="1"/>
          </p:cNvSpPr>
          <p:nvPr/>
        </p:nvSpPr>
        <p:spPr bwMode="auto">
          <a:xfrm>
            <a:off x="5486400" y="485775"/>
            <a:ext cx="3124200" cy="344488"/>
          </a:xfrm>
          <a:prstGeom prst="rect">
            <a:avLst/>
          </a:prstGeom>
          <a:gradFill rotWithShape="0">
            <a:gsLst>
              <a:gs pos="0">
                <a:srgbClr val="01B171"/>
              </a:gs>
              <a:gs pos="100000">
                <a:srgbClr val="01B171">
                  <a:gamma/>
                  <a:tint val="80000"/>
                  <a:invGamma/>
                </a:srgbClr>
              </a:gs>
            </a:gsLst>
            <a:lin ang="5400000" scaled="1"/>
          </a:gradFill>
          <a:ln w="25400" cap="rnd" algn="ctr">
            <a:solidFill>
              <a:srgbClr val="01976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74" name="Rectangle 16"/>
          <p:cNvSpPr>
            <a:spLocks noChangeArrowheads="1"/>
          </p:cNvSpPr>
          <p:nvPr/>
        </p:nvSpPr>
        <p:spPr bwMode="auto">
          <a:xfrm>
            <a:off x="6248400" y="489511"/>
            <a:ext cx="163762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Host Application </a:t>
            </a:r>
          </a:p>
        </p:txBody>
      </p:sp>
      <p:sp>
        <p:nvSpPr>
          <p:cNvPr id="75" name="Rectangle 57"/>
          <p:cNvSpPr>
            <a:spLocks noChangeArrowheads="1"/>
          </p:cNvSpPr>
          <p:nvPr/>
        </p:nvSpPr>
        <p:spPr bwMode="auto">
          <a:xfrm>
            <a:off x="5105400" y="368300"/>
            <a:ext cx="3886200" cy="2133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7847049" y="1371600"/>
            <a:ext cx="585751" cy="330200"/>
          </a:xfrm>
          <a:prstGeom prst="rect">
            <a:avLst/>
          </a:prstGeom>
          <a:solidFill>
            <a:srgbClr val="618FFD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HBA Driver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54" name="Rectangle 46"/>
          <p:cNvSpPr>
            <a:spLocks noChangeArrowheads="1"/>
          </p:cNvSpPr>
          <p:nvPr/>
        </p:nvSpPr>
        <p:spPr bwMode="auto">
          <a:xfrm>
            <a:off x="7161249" y="1371600"/>
            <a:ext cx="585751" cy="330200"/>
          </a:xfrm>
          <a:prstGeom prst="rect">
            <a:avLst/>
          </a:prstGeom>
          <a:solidFill>
            <a:srgbClr val="618FFD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HBA Driver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55" name="Rectangle 46"/>
          <p:cNvSpPr>
            <a:spLocks noChangeArrowheads="1"/>
          </p:cNvSpPr>
          <p:nvPr/>
        </p:nvSpPr>
        <p:spPr bwMode="auto">
          <a:xfrm>
            <a:off x="6477000" y="1371600"/>
            <a:ext cx="585751" cy="330200"/>
          </a:xfrm>
          <a:prstGeom prst="rect">
            <a:avLst/>
          </a:prstGeom>
          <a:solidFill>
            <a:srgbClr val="618FFD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HBA Driver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56" name="Rectangle 46"/>
          <p:cNvSpPr>
            <a:spLocks noChangeArrowheads="1"/>
          </p:cNvSpPr>
          <p:nvPr/>
        </p:nvSpPr>
        <p:spPr bwMode="auto">
          <a:xfrm>
            <a:off x="5753100" y="1371600"/>
            <a:ext cx="585751" cy="330200"/>
          </a:xfrm>
          <a:prstGeom prst="rect">
            <a:avLst/>
          </a:prstGeom>
          <a:solidFill>
            <a:srgbClr val="618FFD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HBA Driver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pic>
        <p:nvPicPr>
          <p:cNvPr id="72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0700" y="4787900"/>
            <a:ext cx="457200" cy="457200"/>
          </a:xfrm>
          <a:prstGeom prst="rect">
            <a:avLst/>
          </a:prstGeom>
          <a:noFill/>
        </p:spPr>
      </p:pic>
      <p:pic>
        <p:nvPicPr>
          <p:cNvPr id="82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4800600"/>
            <a:ext cx="457200" cy="457200"/>
          </a:xfrm>
          <a:prstGeom prst="rect">
            <a:avLst/>
          </a:prstGeom>
          <a:noFill/>
        </p:spPr>
      </p:pic>
      <p:pic>
        <p:nvPicPr>
          <p:cNvPr id="86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0300" y="4787900"/>
            <a:ext cx="457200" cy="457200"/>
          </a:xfrm>
          <a:prstGeom prst="rect">
            <a:avLst/>
          </a:prstGeom>
          <a:noFill/>
        </p:spPr>
      </p:pic>
      <p:pic>
        <p:nvPicPr>
          <p:cNvPr id="87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0700" y="5384800"/>
            <a:ext cx="457200" cy="457200"/>
          </a:xfrm>
          <a:prstGeom prst="rect">
            <a:avLst/>
          </a:prstGeom>
          <a:noFill/>
        </p:spPr>
      </p:pic>
      <p:pic>
        <p:nvPicPr>
          <p:cNvPr id="88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5397500"/>
            <a:ext cx="457200" cy="457200"/>
          </a:xfrm>
          <a:prstGeom prst="rect">
            <a:avLst/>
          </a:prstGeom>
          <a:noFill/>
        </p:spPr>
      </p:pic>
      <p:pic>
        <p:nvPicPr>
          <p:cNvPr id="89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0300" y="5384800"/>
            <a:ext cx="457200" cy="457200"/>
          </a:xfrm>
          <a:prstGeom prst="rect">
            <a:avLst/>
          </a:prstGeom>
          <a:noFill/>
        </p:spPr>
      </p:pic>
      <p:sp>
        <p:nvSpPr>
          <p:cNvPr id="90" name="Down Arrow 89"/>
          <p:cNvSpPr/>
          <p:nvPr/>
        </p:nvSpPr>
        <p:spPr>
          <a:xfrm>
            <a:off x="6845300" y="4000500"/>
            <a:ext cx="484632" cy="612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 Box 24"/>
          <p:cNvSpPr txBox="1">
            <a:spLocks noChangeArrowheads="1"/>
          </p:cNvSpPr>
          <p:nvPr/>
        </p:nvSpPr>
        <p:spPr bwMode="auto">
          <a:xfrm>
            <a:off x="6451600" y="3251200"/>
            <a:ext cx="127838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Storage   Network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5" name="Text Box 24"/>
          <p:cNvSpPr txBox="1">
            <a:spLocks noChangeArrowheads="1"/>
          </p:cNvSpPr>
          <p:nvPr/>
        </p:nvSpPr>
        <p:spPr bwMode="auto">
          <a:xfrm>
            <a:off x="7700517" y="5220613"/>
            <a:ext cx="127838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LUNs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4572000" y="6629400"/>
            <a:ext cx="4191000" cy="228600"/>
          </a:xfrm>
        </p:spPr>
        <p:txBody>
          <a:bodyPr anchor="b"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38" name="Slide Number Placeholder 5"/>
          <p:cNvSpPr txBox="1">
            <a:spLocks/>
          </p:cNvSpPr>
          <p:nvPr/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2361C7-9CA3-4A6E-97F2-A1FC064231A9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9: Summary</a:t>
            </a:r>
          </a:p>
        </p:txBody>
      </p:sp>
      <p:sp>
        <p:nvSpPr>
          <p:cNvPr id="28675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4343400"/>
          </a:xfrm>
        </p:spPr>
        <p:txBody>
          <a:bodyPr/>
          <a:lstStyle/>
          <a:p>
            <a:r>
              <a:rPr lang="en-US" dirty="0" smtClean="0"/>
              <a:t>Importance of business continuity</a:t>
            </a:r>
          </a:p>
          <a:p>
            <a:r>
              <a:rPr lang="en-US" dirty="0" smtClean="0"/>
              <a:t>Impact of information unavailability </a:t>
            </a:r>
          </a:p>
          <a:p>
            <a:r>
              <a:rPr lang="en-US" dirty="0" smtClean="0"/>
              <a:t>Information availability metrics</a:t>
            </a:r>
          </a:p>
          <a:p>
            <a:r>
              <a:rPr lang="en-US" dirty="0" smtClean="0"/>
              <a:t>Business impact analysis</a:t>
            </a:r>
          </a:p>
          <a:p>
            <a:r>
              <a:rPr lang="en-US" dirty="0" smtClean="0"/>
              <a:t>Single points of failure</a:t>
            </a:r>
          </a:p>
          <a:p>
            <a:r>
              <a:rPr lang="en-US" dirty="0" smtClean="0"/>
              <a:t>Multipathing software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MTBF and MTTR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 system has three components and requires all three to be operational for 24 hours from Monday to Friday. Failure of component 1 occurs as follows:</a:t>
            </a:r>
          </a:p>
          <a:p>
            <a:pPr lvl="1"/>
            <a:r>
              <a:rPr lang="en-US" dirty="0" smtClean="0"/>
              <a:t>Monday = No failure</a:t>
            </a:r>
          </a:p>
          <a:p>
            <a:pPr lvl="1"/>
            <a:r>
              <a:rPr lang="en-US" dirty="0" smtClean="0"/>
              <a:t>Tuesday = 5 am to 7 am</a:t>
            </a:r>
          </a:p>
          <a:p>
            <a:pPr lvl="1"/>
            <a:r>
              <a:rPr lang="en-US" dirty="0" smtClean="0"/>
              <a:t>Wednesday = No failure</a:t>
            </a:r>
          </a:p>
          <a:p>
            <a:pPr lvl="1"/>
            <a:r>
              <a:rPr lang="en-US" dirty="0" smtClean="0"/>
              <a:t>Thursday = 4 pm to 8 pm</a:t>
            </a:r>
          </a:p>
          <a:p>
            <a:pPr lvl="1"/>
            <a:r>
              <a:rPr lang="en-US" dirty="0" smtClean="0"/>
              <a:t>Friday = 8 am to 11 am</a:t>
            </a:r>
          </a:p>
          <a:p>
            <a:pPr>
              <a:buNone/>
            </a:pPr>
            <a:r>
              <a:rPr lang="en-US" dirty="0" smtClean="0"/>
              <a:t> Calculate the MTBF and MTTR of component 1.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Information Availability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has three components and requires all three to be operational from 8 am to 5 pm business hours, Monday to Friday. Failure of component 2 occurs as follows:</a:t>
            </a:r>
            <a:endParaRPr lang="en-US" sz="1800" dirty="0" smtClean="0"/>
          </a:p>
          <a:p>
            <a:pPr lvl="1"/>
            <a:r>
              <a:rPr lang="en-US" dirty="0" smtClean="0"/>
              <a:t>Monday = 8 am to 11 am</a:t>
            </a:r>
          </a:p>
          <a:p>
            <a:pPr lvl="1"/>
            <a:r>
              <a:rPr lang="en-US" dirty="0" smtClean="0"/>
              <a:t>Tuesday = No failure</a:t>
            </a:r>
          </a:p>
          <a:p>
            <a:pPr lvl="1"/>
            <a:r>
              <a:rPr lang="en-US" dirty="0" smtClean="0"/>
              <a:t>Wednesday = 4 pm to 7 pm</a:t>
            </a:r>
          </a:p>
          <a:p>
            <a:pPr lvl="1"/>
            <a:r>
              <a:rPr lang="en-US" dirty="0" smtClean="0"/>
              <a:t>Thursday = 5 pm to 8 pm </a:t>
            </a:r>
          </a:p>
          <a:p>
            <a:pPr lvl="1"/>
            <a:r>
              <a:rPr lang="en-US" dirty="0" smtClean="0"/>
              <a:t>Friday = 1 pm to 2 pm</a:t>
            </a:r>
          </a:p>
          <a:p>
            <a:pPr>
              <a:buNone/>
            </a:pPr>
            <a:r>
              <a:rPr lang="en-US" dirty="0" smtClean="0"/>
              <a:t> Calculate the availability of component 2.</a:t>
            </a:r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1314293-9A8B-4ACA-B212-D2D19BB5553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685800" y="609600"/>
            <a:ext cx="7239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2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MetaNormalLF-Roman"/>
                <a:ea typeface="+mj-ea"/>
                <a:cs typeface="Arial"/>
              </a:rPr>
              <a:t>Module 9: Introduction to Business Continuity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 bwMode="auto">
          <a:xfrm>
            <a:off x="762000" y="19812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31775" lvl="0" indent="-231775">
              <a:spcBef>
                <a:spcPct val="20000"/>
              </a:spcBef>
              <a:buClr>
                <a:srgbClr val="92D050"/>
              </a:buClr>
              <a:buSzPct val="120000"/>
            </a:pPr>
            <a:r>
              <a:rPr lang="en-US" sz="2400" dirty="0" smtClean="0">
                <a:solidFill>
                  <a:srgbClr val="2C95DD"/>
                </a:solidFill>
                <a:latin typeface="Calibri" pitchFamily="34" charset="0"/>
                <a:cs typeface="Arial"/>
              </a:rPr>
              <a:t>Lesson 1: Business Continuity Overview</a:t>
            </a:r>
          </a:p>
        </p:txBody>
      </p:sp>
      <p:sp>
        <p:nvSpPr>
          <p:cNvPr id="11" name="Subtitle 6"/>
          <p:cNvSpPr txBox="1">
            <a:spLocks/>
          </p:cNvSpPr>
          <p:nvPr/>
        </p:nvSpPr>
        <p:spPr bwMode="auto">
          <a:xfrm>
            <a:off x="1447800" y="2590800"/>
            <a:ext cx="7086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During this lesson the following topics are covered:</a:t>
            </a:r>
          </a:p>
          <a:p>
            <a:pPr lvl="1" indent="-223838">
              <a:spcBef>
                <a:spcPct val="20000"/>
              </a:spcBef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rgbClr val="5F5F5F">
                    <a:lumMod val="75000"/>
                  </a:srgbClr>
                </a:solidFill>
                <a:latin typeface="Calibri" pitchFamily="34" charset="0"/>
                <a:cs typeface="Arial"/>
              </a:rPr>
              <a:t>Business continuity</a:t>
            </a:r>
          </a:p>
          <a:p>
            <a:pPr lvl="1" indent="-223838">
              <a:spcBef>
                <a:spcPct val="20000"/>
              </a:spcBef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rgbClr val="5F5F5F">
                    <a:lumMod val="75000"/>
                  </a:srgbClr>
                </a:solidFill>
                <a:latin typeface="Calibri" pitchFamily="34" charset="0"/>
                <a:cs typeface="Arial"/>
              </a:rPr>
              <a:t>Information availability metrics</a:t>
            </a:r>
            <a:endParaRPr lang="en-US" dirty="0" smtClean="0">
              <a:solidFill>
                <a:srgbClr val="5F5F5F">
                  <a:lumMod val="75000"/>
                </a:srgbClr>
              </a:solidFill>
              <a:latin typeface="Calibri" pitchFamily="34" charset="0"/>
              <a:cs typeface="Arial"/>
            </a:endParaRPr>
          </a:p>
          <a:p>
            <a:pPr lvl="2" indent="-223838">
              <a:spcBef>
                <a:spcPct val="20000"/>
              </a:spcBef>
              <a:buClr>
                <a:srgbClr val="92D050"/>
              </a:buClr>
              <a:buSzPct val="110000"/>
              <a:defRPr/>
            </a:pPr>
            <a:r>
              <a:rPr lang="en-US" dirty="0" smtClean="0">
                <a:solidFill>
                  <a:srgbClr val="5F5F5F">
                    <a:lumMod val="75000"/>
                  </a:srgbClr>
                </a:solidFill>
                <a:latin typeface="Calibri" pitchFamily="34" charset="0"/>
                <a:cs typeface="Arial"/>
              </a:rPr>
              <a:t> </a:t>
            </a:r>
          </a:p>
          <a:p>
            <a:pPr lvl="1" indent="-223838">
              <a:spcBef>
                <a:spcPct val="20000"/>
              </a:spcBef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rgbClr val="5F5F5F">
                  <a:lumMod val="75000"/>
                </a:srgbClr>
              </a:solidFill>
              <a:latin typeface="Calibri" pitchFamily="34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Business Continuity?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is an organization’s most important asset</a:t>
            </a:r>
          </a:p>
          <a:p>
            <a:r>
              <a:rPr lang="en-US" dirty="0" smtClean="0"/>
              <a:t>Continuous access to information ensures smooth functioning of business operations</a:t>
            </a:r>
          </a:p>
          <a:p>
            <a:r>
              <a:rPr lang="en-US" dirty="0" smtClean="0"/>
              <a:t>Cost of unavailability of information to an organization is greater than ever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Business Continuity?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2667000"/>
            <a:ext cx="8458200" cy="3276600"/>
          </a:xfrm>
        </p:spPr>
        <p:txBody>
          <a:bodyPr/>
          <a:lstStyle/>
          <a:p>
            <a:r>
              <a:rPr lang="en-US" dirty="0" smtClean="0"/>
              <a:t>An integrated and enterprise-wide process that includes set of activities to ensure “information availability”</a:t>
            </a:r>
          </a:p>
          <a:p>
            <a:r>
              <a:rPr lang="en-US" dirty="0" smtClean="0"/>
              <a:t>BC involves proactive measures and reactive countermeasures </a:t>
            </a:r>
          </a:p>
          <a:p>
            <a:r>
              <a:rPr lang="en-US" dirty="0" smtClean="0"/>
              <a:t>In a virtualized environment, BC solutions need to protect both physical and virtualized resources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143000"/>
            <a:ext cx="7772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7330" tIns="229108" rIns="297330" bIns="113792" numCol="1" spcCol="1270" anchor="ctr" anchorCtr="0">
            <a:noAutofit/>
          </a:bodyPr>
          <a:lstStyle/>
          <a:p>
            <a:r>
              <a:rPr lang="en-US" sz="2000" dirty="0" smtClean="0">
                <a:latin typeface="Calibri" pitchFamily="34" charset="0"/>
              </a:rPr>
              <a:t>It is a process that prepares </a:t>
            </a:r>
            <a:r>
              <a:rPr lang="en-US" sz="2000" dirty="0">
                <a:latin typeface="Calibri" pitchFamily="34" charset="0"/>
              </a:rPr>
              <a:t>for, </a:t>
            </a:r>
            <a:r>
              <a:rPr lang="en-US" sz="2000" dirty="0" smtClean="0">
                <a:latin typeface="Calibri" pitchFamily="34" charset="0"/>
              </a:rPr>
              <a:t>responds </a:t>
            </a:r>
            <a:r>
              <a:rPr lang="en-US" sz="2000" dirty="0">
                <a:latin typeface="Calibri" pitchFamily="34" charset="0"/>
              </a:rPr>
              <a:t>to, and </a:t>
            </a:r>
            <a:r>
              <a:rPr lang="en-US" sz="2000" dirty="0" smtClean="0">
                <a:latin typeface="Calibri" pitchFamily="34" charset="0"/>
              </a:rPr>
              <a:t>recovers </a:t>
            </a:r>
            <a:r>
              <a:rPr lang="en-US" sz="2000" dirty="0">
                <a:latin typeface="Calibri" pitchFamily="34" charset="0"/>
              </a:rPr>
              <a:t>from a system outage that </a:t>
            </a:r>
            <a:r>
              <a:rPr lang="en-US" sz="2000" dirty="0" smtClean="0">
                <a:latin typeface="Calibri" pitchFamily="34" charset="0"/>
              </a:rPr>
              <a:t>can adversely </a:t>
            </a:r>
            <a:r>
              <a:rPr lang="en-US" sz="2000" dirty="0">
                <a:latin typeface="Calibri" pitchFamily="34" charset="0"/>
              </a:rPr>
              <a:t>affects business </a:t>
            </a:r>
            <a:r>
              <a:rPr lang="en-US" sz="2000" dirty="0" smtClean="0">
                <a:latin typeface="Calibri" pitchFamily="34" charset="0"/>
              </a:rPr>
              <a:t>operations.</a:t>
            </a:r>
          </a:p>
        </p:txBody>
      </p:sp>
      <p:sp>
        <p:nvSpPr>
          <p:cNvPr id="10" name="Rounded Rectangle 4"/>
          <p:cNvSpPr/>
          <p:nvPr/>
        </p:nvSpPr>
        <p:spPr>
          <a:xfrm>
            <a:off x="685800" y="914400"/>
            <a:ext cx="2514600" cy="3692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101362" tIns="0" rIns="101362" bIns="0" numCol="1" spcCol="1270" anchor="ctr" anchorCtr="0">
            <a:noAutofit/>
          </a:bodyPr>
          <a:lstStyle/>
          <a:p>
            <a:pPr lvl="0" algn="ctr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latin typeface="Calibri" pitchFamily="34" charset="0"/>
              </a:rPr>
              <a:t>Business Continuity</a:t>
            </a:r>
            <a:endParaRPr lang="en-US" sz="1600" kern="1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Availability</a:t>
            </a:r>
            <a:endParaRPr lang="en-US" dirty="0"/>
          </a:p>
        </p:txBody>
      </p:sp>
      <p:sp>
        <p:nvSpPr>
          <p:cNvPr id="12" name="Content Placeholder 7"/>
          <p:cNvSpPr>
            <a:spLocks noGrp="1"/>
          </p:cNvSpPr>
          <p:nvPr>
            <p:ph idx="1"/>
          </p:nvPr>
        </p:nvSpPr>
        <p:spPr>
          <a:xfrm>
            <a:off x="304800" y="2667000"/>
            <a:ext cx="8458200" cy="3276600"/>
          </a:xfrm>
        </p:spPr>
        <p:txBody>
          <a:bodyPr/>
          <a:lstStyle/>
          <a:p>
            <a:r>
              <a:rPr lang="en-US" dirty="0" smtClean="0"/>
              <a:t>Information availability can be defined with the help of: </a:t>
            </a:r>
          </a:p>
          <a:p>
            <a:pPr lvl="1"/>
            <a:r>
              <a:rPr lang="en-US" dirty="0" smtClean="0"/>
              <a:t>Accessibility</a:t>
            </a:r>
          </a:p>
          <a:p>
            <a:pPr lvl="2"/>
            <a:r>
              <a:rPr lang="en-US" dirty="0" smtClean="0"/>
              <a:t>Information should be accessible to the right user when required</a:t>
            </a:r>
          </a:p>
          <a:p>
            <a:pPr lvl="1"/>
            <a:r>
              <a:rPr lang="en-US" dirty="0" smtClean="0"/>
              <a:t>Reliability</a:t>
            </a:r>
          </a:p>
          <a:p>
            <a:pPr lvl="2"/>
            <a:r>
              <a:rPr lang="en-US" dirty="0" smtClean="0"/>
              <a:t>Information should be reliable and correct in all aspects</a:t>
            </a:r>
          </a:p>
          <a:p>
            <a:pPr lvl="1"/>
            <a:r>
              <a:rPr lang="en-US" dirty="0" smtClean="0"/>
              <a:t>Timeliness </a:t>
            </a:r>
          </a:p>
          <a:p>
            <a:pPr lvl="2"/>
            <a:r>
              <a:rPr lang="en-US" dirty="0" smtClean="0"/>
              <a:t>Defines the time window during which information must be accessible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143000"/>
            <a:ext cx="7239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7330" tIns="229108" rIns="297330" bIns="113792" numCol="1" spcCol="1270" anchor="ctr" anchorCtr="0">
            <a:noAutofit/>
          </a:bodyPr>
          <a:lstStyle/>
          <a:p>
            <a:r>
              <a:rPr lang="en-US" sz="2000" dirty="0" smtClean="0">
                <a:latin typeface="Calibri" pitchFamily="34" charset="0"/>
              </a:rPr>
              <a:t>It is the ability of an IT infrastructure to function according to business expectations, during its specified time of operation.</a:t>
            </a:r>
          </a:p>
        </p:txBody>
      </p:sp>
      <p:sp>
        <p:nvSpPr>
          <p:cNvPr id="10" name="Rounded Rectangle 4"/>
          <p:cNvSpPr/>
          <p:nvPr/>
        </p:nvSpPr>
        <p:spPr>
          <a:xfrm>
            <a:off x="685800" y="914400"/>
            <a:ext cx="2514600" cy="3692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101362" tIns="0" rIns="101362" bIns="0" numCol="1" spcCol="1270" anchor="ctr" anchorCtr="0">
            <a:noAutofit/>
          </a:bodyPr>
          <a:lstStyle/>
          <a:p>
            <a:pPr lvl="0" algn="ctr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latin typeface="Calibri" pitchFamily="34" charset="0"/>
              </a:rPr>
              <a:t>Information Availability</a:t>
            </a:r>
            <a:endParaRPr lang="en-US" sz="1600" kern="1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Information Unavailability 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gray">
          <a:xfrm>
            <a:off x="4953000" y="1219200"/>
            <a:ext cx="4038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85750" indent="-285750"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Disaster (&lt;1% of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Occurrences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)</a:t>
            </a:r>
          </a:p>
          <a:p>
            <a:pPr marL="285750" indent="-285750" algn="l" eaLnBrk="0" hangingPunct="0">
              <a:spcBef>
                <a:spcPct val="30000"/>
              </a:spcBef>
              <a:buClr>
                <a:srgbClr val="BFA353"/>
              </a:buClr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Natural or man made </a:t>
            </a:r>
            <a:endParaRPr lang="en-US" sz="16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685800" lvl="1" indent="-228600" eaLnBrk="0" hangingPunct="0">
              <a:spcBef>
                <a:spcPts val="0"/>
              </a:spcBef>
              <a:buClr>
                <a:srgbClr val="92D050"/>
              </a:buCl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Flood</a:t>
            </a:r>
          </a:p>
          <a:p>
            <a:pPr marL="685800" lvl="1" indent="-228600" eaLnBrk="0" hangingPunct="0">
              <a:spcBef>
                <a:spcPts val="0"/>
              </a:spcBef>
              <a:buClr>
                <a:srgbClr val="92D050"/>
              </a:buCl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ire</a:t>
            </a:r>
          </a:p>
          <a:p>
            <a:pPr marL="685800" lvl="1" indent="-228600" eaLnBrk="0" hangingPunct="0">
              <a:spcBef>
                <a:spcPts val="0"/>
              </a:spcBef>
              <a:buClr>
                <a:srgbClr val="92D050"/>
              </a:buCl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Earthquake</a:t>
            </a:r>
          </a:p>
          <a:p>
            <a:pPr marL="285750" indent="-285750" algn="l" eaLnBrk="0" hangingPunct="0">
              <a:spcBef>
                <a:spcPct val="30000"/>
              </a:spcBef>
              <a:buClr>
                <a:srgbClr val="BFA353"/>
              </a:buClr>
              <a:buFontTx/>
              <a:buNone/>
            </a:pPr>
            <a:r>
              <a:rPr lang="en-US" sz="1400" dirty="0" smtClean="0">
                <a:latin typeface="Calibri" pitchFamily="34" charset="0"/>
              </a:rPr>
              <a:t>         </a:t>
            </a:r>
            <a:endParaRPr lang="en-US" sz="1400" dirty="0">
              <a:solidFill>
                <a:schemeClr val="tx1"/>
              </a:solidFill>
              <a:latin typeface="Calibri" pitchFamily="34" charset="0"/>
            </a:endParaRPr>
          </a:p>
          <a:p>
            <a:pPr marL="285750" indent="-285750" algn="l" eaLnBrk="0" hangingPunct="0">
              <a:spcBef>
                <a:spcPct val="0"/>
              </a:spcBef>
              <a:buClrTx/>
              <a:buFontTx/>
              <a:buNone/>
            </a:pPr>
            <a:endParaRPr lang="en-US" sz="1800" b="1" dirty="0">
              <a:solidFill>
                <a:schemeClr val="accent2"/>
              </a:solidFill>
              <a:latin typeface="Calibri" pitchFamily="34" charset="0"/>
            </a:endParaRPr>
          </a:p>
          <a:p>
            <a:pPr marL="285750" indent="-285750"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rgbClr val="C00000"/>
                </a:solidFill>
                <a:latin typeface="Calibri" pitchFamily="34" charset="0"/>
              </a:rPr>
              <a:t>Unplanned Outages (20%)</a:t>
            </a:r>
          </a:p>
          <a:p>
            <a:pPr marL="285750" indent="-285750" algn="l" eaLnBrk="0" hangingPunct="0">
              <a:spcBef>
                <a:spcPct val="30000"/>
              </a:spcBef>
              <a:buClr>
                <a:schemeClr val="accent2"/>
              </a:buClr>
              <a:buFontTx/>
              <a:buNone/>
            </a:pPr>
            <a:r>
              <a:rPr lang="en-US" sz="1600" dirty="0" smtClean="0">
                <a:latin typeface="Calibri" pitchFamily="34" charset="0"/>
              </a:rPr>
              <a:t>Failure</a:t>
            </a:r>
          </a:p>
          <a:p>
            <a:pPr marL="685800" lvl="1" indent="-228600" eaLnBrk="0" hangingPunct="0">
              <a:spcBef>
                <a:spcPts val="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Database corruption</a:t>
            </a:r>
          </a:p>
          <a:p>
            <a:pPr marL="685800" lvl="1" indent="-228600" eaLnBrk="0" hangingPunct="0">
              <a:spcBef>
                <a:spcPts val="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Component (physical and/or virtual) failure</a:t>
            </a:r>
          </a:p>
          <a:p>
            <a:pPr marL="685800" lvl="1" indent="-228600" eaLnBrk="0" hangingPunct="0">
              <a:spcBef>
                <a:spcPts val="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Human </a:t>
            </a: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error</a:t>
            </a:r>
          </a:p>
          <a:p>
            <a:pPr marL="285750" indent="-285750" algn="l" eaLnBrk="0" hangingPunct="0">
              <a:spcBef>
                <a:spcPct val="0"/>
              </a:spcBef>
              <a:buClrTx/>
              <a:buFontTx/>
              <a:buNone/>
            </a:pPr>
            <a:endParaRPr lang="en-US" sz="1800" b="1" dirty="0">
              <a:solidFill>
                <a:schemeClr val="hlink"/>
              </a:solidFill>
              <a:latin typeface="Calibri" pitchFamily="34" charset="0"/>
            </a:endParaRPr>
          </a:p>
          <a:p>
            <a:pPr marL="285750" indent="-285750"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hlink"/>
                </a:solidFill>
                <a:latin typeface="Calibri" pitchFamily="34" charset="0"/>
              </a:rPr>
              <a:t>Planned Outages (80%)</a:t>
            </a:r>
          </a:p>
          <a:p>
            <a:pPr marL="285750" indent="-285750" eaLnBrk="0" hangingPunct="0">
              <a:spcBef>
                <a:spcPct val="30000"/>
              </a:spcBef>
              <a:buClr>
                <a:schemeClr val="accent2"/>
              </a:buClr>
            </a:pPr>
            <a:r>
              <a:rPr lang="en-US" sz="1600" dirty="0">
                <a:latin typeface="Calibri" pitchFamily="34" charset="0"/>
              </a:rPr>
              <a:t>Competing </a:t>
            </a:r>
            <a:r>
              <a:rPr lang="en-US" sz="1600" dirty="0" smtClean="0">
                <a:latin typeface="Calibri" pitchFamily="34" charset="0"/>
              </a:rPr>
              <a:t>workloads </a:t>
            </a:r>
          </a:p>
          <a:p>
            <a:pPr marL="685800" lvl="1" indent="-228600" eaLnBrk="0" hangingPunct="0">
              <a:spcBef>
                <a:spcPts val="0"/>
              </a:spcBef>
              <a:buClr>
                <a:srgbClr val="92D050"/>
              </a:buCl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</a:rPr>
              <a:t>Backup, reporting</a:t>
            </a:r>
          </a:p>
          <a:p>
            <a:pPr marL="685800" lvl="1" indent="-228600" eaLnBrk="0" hangingPunct="0">
              <a:spcBef>
                <a:spcPts val="0"/>
              </a:spcBef>
              <a:buClr>
                <a:srgbClr val="92D050"/>
              </a:buCl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</a:rPr>
              <a:t>Data </a:t>
            </a:r>
            <a:r>
              <a:rPr lang="en-US" sz="1400" dirty="0">
                <a:latin typeface="Calibri" pitchFamily="34" charset="0"/>
              </a:rPr>
              <a:t>warehouse </a:t>
            </a:r>
            <a:r>
              <a:rPr lang="en-US" sz="1400" dirty="0" smtClean="0">
                <a:latin typeface="Calibri" pitchFamily="34" charset="0"/>
              </a:rPr>
              <a:t>extracts</a:t>
            </a:r>
          </a:p>
          <a:p>
            <a:pPr marL="685800" lvl="1" indent="-228600" eaLnBrk="0" hangingPunct="0">
              <a:spcBef>
                <a:spcPts val="0"/>
              </a:spcBef>
              <a:buClr>
                <a:srgbClr val="92D050"/>
              </a:buCl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</a:rPr>
              <a:t>Application </a:t>
            </a:r>
            <a:r>
              <a:rPr lang="en-US" sz="1400" dirty="0">
                <a:latin typeface="Calibri" pitchFamily="34" charset="0"/>
              </a:rPr>
              <a:t>and data restore</a:t>
            </a:r>
          </a:p>
        </p:txBody>
      </p:sp>
      <p:sp>
        <p:nvSpPr>
          <p:cNvPr id="9" name="Freeform 5"/>
          <p:cNvSpPr>
            <a:spLocks/>
          </p:cNvSpPr>
          <p:nvPr/>
        </p:nvSpPr>
        <p:spPr bwMode="gray">
          <a:xfrm>
            <a:off x="3048000" y="1524000"/>
            <a:ext cx="1737360" cy="609600"/>
          </a:xfrm>
          <a:custGeom>
            <a:avLst/>
            <a:gdLst/>
            <a:ahLst/>
            <a:cxnLst>
              <a:cxn ang="0">
                <a:pos x="624" y="0"/>
              </a:cxn>
              <a:cxn ang="0">
                <a:pos x="240" y="0"/>
              </a:cxn>
              <a:cxn ang="0">
                <a:pos x="0" y="384"/>
              </a:cxn>
            </a:cxnLst>
            <a:rect l="0" t="0" r="r" b="b"/>
            <a:pathLst>
              <a:path w="624" h="384">
                <a:moveTo>
                  <a:pt x="624" y="0"/>
                </a:moveTo>
                <a:lnTo>
                  <a:pt x="240" y="0"/>
                </a:lnTo>
                <a:lnTo>
                  <a:pt x="0" y="384"/>
                </a:lnTo>
              </a:path>
            </a:pathLst>
          </a:custGeom>
          <a:noFill/>
          <a:ln w="1270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gray">
          <a:xfrm flipH="1">
            <a:off x="3733800" y="3124200"/>
            <a:ext cx="109728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 type="triangle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gray">
          <a:xfrm flipH="1">
            <a:off x="3081020" y="4648200"/>
            <a:ext cx="164592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2" name="AutoShape 9"/>
          <p:cNvSpPr>
            <a:spLocks noChangeAspect="1" noChangeArrowheads="1" noTextEdit="1"/>
          </p:cNvSpPr>
          <p:nvPr/>
        </p:nvSpPr>
        <p:spPr bwMode="auto">
          <a:xfrm>
            <a:off x="685800" y="1574800"/>
            <a:ext cx="3200400" cy="366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2278063" y="2106613"/>
            <a:ext cx="804862" cy="1293812"/>
          </a:xfrm>
          <a:custGeom>
            <a:avLst/>
            <a:gdLst/>
            <a:ahLst/>
            <a:cxnLst>
              <a:cxn ang="0">
                <a:pos x="94" y="5"/>
              </a:cxn>
              <a:cxn ang="0">
                <a:pos x="86" y="0"/>
              </a:cxn>
              <a:cxn ang="0">
                <a:pos x="0" y="151"/>
              </a:cxn>
              <a:cxn ang="0">
                <a:pos x="94" y="5"/>
              </a:cxn>
            </a:cxnLst>
            <a:rect l="0" t="0" r="r" b="b"/>
            <a:pathLst>
              <a:path w="94" h="151">
                <a:moveTo>
                  <a:pt x="94" y="5"/>
                </a:moveTo>
                <a:cubicBezTo>
                  <a:pt x="92" y="3"/>
                  <a:pt x="89" y="1"/>
                  <a:pt x="86" y="0"/>
                </a:cubicBezTo>
                <a:lnTo>
                  <a:pt x="0" y="151"/>
                </a:lnTo>
                <a:lnTo>
                  <a:pt x="94" y="5"/>
                </a:lnTo>
                <a:close/>
              </a:path>
            </a:pathLst>
          </a:custGeom>
          <a:solidFill>
            <a:schemeClr val="bg2"/>
          </a:solidFill>
          <a:ln w="800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2278063" y="2149475"/>
            <a:ext cx="1482725" cy="1250950"/>
          </a:xfrm>
          <a:custGeom>
            <a:avLst/>
            <a:gdLst/>
            <a:ahLst/>
            <a:cxnLst>
              <a:cxn ang="0">
                <a:pos x="173" y="127"/>
              </a:cxn>
              <a:cxn ang="0">
                <a:pos x="94" y="0"/>
              </a:cxn>
              <a:cxn ang="0">
                <a:pos x="0" y="146"/>
              </a:cxn>
              <a:cxn ang="0">
                <a:pos x="173" y="127"/>
              </a:cxn>
            </a:cxnLst>
            <a:rect l="0" t="0" r="r" b="b"/>
            <a:pathLst>
              <a:path w="173" h="146">
                <a:moveTo>
                  <a:pt x="173" y="127"/>
                </a:moveTo>
                <a:cubicBezTo>
                  <a:pt x="167" y="75"/>
                  <a:pt x="138" y="28"/>
                  <a:pt x="94" y="0"/>
                </a:cubicBezTo>
                <a:lnTo>
                  <a:pt x="0" y="146"/>
                </a:lnTo>
                <a:lnTo>
                  <a:pt x="173" y="127"/>
                </a:lnTo>
                <a:close/>
              </a:path>
            </a:pathLst>
          </a:custGeom>
          <a:gradFill rotWithShape="1">
            <a:gsLst>
              <a:gs pos="0">
                <a:srgbClr val="C00000"/>
              </a:gs>
              <a:gs pos="100000">
                <a:srgbClr val="C63C21">
                  <a:gamma/>
                  <a:tint val="73725"/>
                  <a:invGamma/>
                </a:srgbClr>
              </a:gs>
            </a:gsLst>
            <a:lin ang="5400000" scaled="1"/>
          </a:gradFill>
          <a:ln w="8001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785813" y="1905000"/>
            <a:ext cx="2982912" cy="2982913"/>
          </a:xfrm>
          <a:custGeom>
            <a:avLst/>
            <a:gdLst/>
            <a:ahLst/>
            <a:cxnLst>
              <a:cxn ang="0">
                <a:pos x="260" y="23"/>
              </a:cxn>
              <a:cxn ang="0">
                <a:pos x="174" y="0"/>
              </a:cxn>
              <a:cxn ang="0">
                <a:pos x="0" y="174"/>
              </a:cxn>
              <a:cxn ang="0">
                <a:pos x="174" y="348"/>
              </a:cxn>
              <a:cxn ang="0">
                <a:pos x="348" y="174"/>
              </a:cxn>
              <a:cxn ang="0">
                <a:pos x="347" y="155"/>
              </a:cxn>
              <a:cxn ang="0">
                <a:pos x="174" y="174"/>
              </a:cxn>
              <a:cxn ang="0">
                <a:pos x="260" y="23"/>
              </a:cxn>
            </a:cxnLst>
            <a:rect l="0" t="0" r="r" b="b"/>
            <a:pathLst>
              <a:path w="348" h="348">
                <a:moveTo>
                  <a:pt x="260" y="23"/>
                </a:moveTo>
                <a:cubicBezTo>
                  <a:pt x="234" y="8"/>
                  <a:pt x="204" y="0"/>
                  <a:pt x="174" y="0"/>
                </a:cubicBezTo>
                <a:cubicBezTo>
                  <a:pt x="77" y="0"/>
                  <a:pt x="0" y="77"/>
                  <a:pt x="0" y="174"/>
                </a:cubicBezTo>
                <a:cubicBezTo>
                  <a:pt x="0" y="270"/>
                  <a:pt x="77" y="348"/>
                  <a:pt x="174" y="348"/>
                </a:cubicBezTo>
                <a:cubicBezTo>
                  <a:pt x="270" y="348"/>
                  <a:pt x="348" y="270"/>
                  <a:pt x="348" y="174"/>
                </a:cubicBezTo>
                <a:cubicBezTo>
                  <a:pt x="348" y="167"/>
                  <a:pt x="347" y="161"/>
                  <a:pt x="347" y="155"/>
                </a:cubicBezTo>
                <a:lnTo>
                  <a:pt x="174" y="174"/>
                </a:lnTo>
                <a:lnTo>
                  <a:pt x="260" y="23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alpha val="67000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8001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572000" y="6629400"/>
            <a:ext cx="4191000" cy="228600"/>
          </a:xfrm>
          <a:prstGeom prst="rect">
            <a:avLst/>
          </a:prstGeom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t>Module 9: Introduction to Business Continuity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anchor="b"/>
          <a:lstStyle/>
          <a:p>
            <a:pPr algn="r">
              <a:defRPr/>
            </a:pPr>
            <a:fld id="{5BA1DFFF-3F85-458B-986A-7762775E0CEF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pPr algn="r">
                <a:defRPr/>
              </a:pPr>
              <a:t>7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Downtime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E37188-7CEB-4CA8-A656-F21412B4458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65112" y="871537"/>
            <a:ext cx="8659813" cy="5051426"/>
            <a:chOff x="112" y="816"/>
            <a:chExt cx="5455" cy="3182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3902" y="816"/>
              <a:ext cx="1330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5943" tIns="42972" rIns="85943" bIns="42972">
              <a:spAutoFit/>
            </a:bodyPr>
            <a:lstStyle/>
            <a:p>
              <a:pPr algn="l" defTabSz="854075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>
                  <a:solidFill>
                    <a:srgbClr val="000000"/>
                  </a:solidFill>
                  <a:latin typeface="Calibri" pitchFamily="34" charset="0"/>
                </a:rPr>
                <a:t>Lost Revenue</a:t>
              </a:r>
              <a:endParaRPr lang="en-US" sz="1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881" y="867"/>
              <a:ext cx="173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5943" tIns="42972" rIns="85943" bIns="42972">
              <a:spAutoFit/>
            </a:bodyPr>
            <a:lstStyle/>
            <a:p>
              <a:pPr defTabSz="854075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500" i="1" dirty="0">
                  <a:solidFill>
                    <a:srgbClr val="000000"/>
                  </a:solidFill>
                  <a:latin typeface="Calibri" pitchFamily="34" charset="0"/>
                </a:rPr>
                <a:t>Know the downtime costs (per hour, day, two </a:t>
              </a:r>
              <a:r>
                <a:rPr lang="en-US" sz="1500" i="1" dirty="0" smtClean="0">
                  <a:solidFill>
                    <a:srgbClr val="000000"/>
                  </a:solidFill>
                  <a:latin typeface="Calibri" pitchFamily="34" charset="0"/>
                </a:rPr>
                <a:t>days, and so on.)</a:t>
              </a:r>
              <a:endParaRPr lang="en-US" sz="1500" i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12" y="1026"/>
              <a:ext cx="172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5943" tIns="42972" rIns="85943" bIns="42972">
              <a:spAutoFit/>
            </a:bodyPr>
            <a:lstStyle/>
            <a:p>
              <a:pPr marL="231775" indent="-231775" defTabSz="854075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Number of employees impacted </a:t>
              </a: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x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hours out </a:t>
              </a: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x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hourly </a:t>
              </a: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rate</a:t>
              </a:r>
              <a:endParaRPr lang="en-US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12" y="2171"/>
              <a:ext cx="1243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5943" tIns="42972" rIns="85943" bIns="42972">
              <a:spAutoFit/>
            </a:bodyPr>
            <a:lstStyle/>
            <a:p>
              <a:pPr algn="l" defTabSz="854075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>
                  <a:solidFill>
                    <a:srgbClr val="000000"/>
                  </a:solidFill>
                  <a:latin typeface="Calibri" pitchFamily="34" charset="0"/>
                </a:rPr>
                <a:t>Damaged Reputation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12" y="2379"/>
              <a:ext cx="1211" cy="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5943" tIns="42972" rIns="85943" bIns="42972">
              <a:spAutoFit/>
            </a:bodyPr>
            <a:lstStyle/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Customers</a:t>
              </a:r>
              <a:endParaRPr lang="en-US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endParaRPr>
            </a:p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Suppliers</a:t>
              </a:r>
              <a:endParaRPr lang="en-US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endParaRPr>
            </a:p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Financial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markets</a:t>
              </a:r>
            </a:p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Banks</a:t>
              </a:r>
              <a:endParaRPr lang="en-US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endParaRPr>
            </a:p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Business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partners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910" y="2171"/>
              <a:ext cx="165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5943" tIns="42972" rIns="85943" bIns="42972">
              <a:spAutoFit/>
            </a:bodyPr>
            <a:lstStyle/>
            <a:p>
              <a:pPr algn="l" defTabSz="854075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>
                  <a:solidFill>
                    <a:srgbClr val="000000"/>
                  </a:solidFill>
                  <a:latin typeface="Calibri" pitchFamily="34" charset="0"/>
                </a:rPr>
                <a:t>Financial Performance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3910" y="2379"/>
              <a:ext cx="1367" cy="1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5943" tIns="42972" rIns="85943" bIns="42972">
              <a:spAutoFit/>
            </a:bodyPr>
            <a:lstStyle/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Revenue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recognition</a:t>
              </a:r>
            </a:p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Cash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flow</a:t>
              </a:r>
            </a:p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Lost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discounts (A/P)</a:t>
              </a:r>
            </a:p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Payment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guarantees</a:t>
              </a:r>
            </a:p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Credit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rating</a:t>
              </a:r>
            </a:p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Stock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price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1354" y="3447"/>
              <a:ext cx="3151" cy="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85943" tIns="42972" rIns="85943" bIns="42972">
              <a:spAutoFit/>
            </a:bodyPr>
            <a:lstStyle/>
            <a:p>
              <a:pPr defTabSz="854075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>
                  <a:solidFill>
                    <a:srgbClr val="000000"/>
                  </a:solidFill>
                  <a:latin typeface="Calibri" pitchFamily="34" charset="0"/>
                </a:rPr>
                <a:t>Other Expenses</a:t>
              </a:r>
            </a:p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Temporary employees, equipment rental, overtime costs, extra shipping costs, travel </a:t>
              </a: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expenses, and so on.</a:t>
              </a:r>
              <a:endParaRPr lang="en-US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385" y="2379"/>
              <a:ext cx="44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2729" y="2761"/>
              <a:ext cx="0" cy="7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902" y="1026"/>
              <a:ext cx="1602" cy="95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Direct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loss</a:t>
              </a:r>
            </a:p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Compensatory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payments</a:t>
              </a:r>
            </a:p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Lost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future revenue</a:t>
              </a:r>
            </a:p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Billing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losses</a:t>
              </a:r>
            </a:p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Investment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losses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112" y="816"/>
              <a:ext cx="1330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5943" tIns="42972" rIns="85943" bIns="42972">
              <a:spAutoFit/>
            </a:bodyPr>
            <a:lstStyle/>
            <a:p>
              <a:pPr algn="l" defTabSz="854075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>
                  <a:solidFill>
                    <a:srgbClr val="000000"/>
                  </a:solidFill>
                  <a:latin typeface="Calibri" pitchFamily="34" charset="0"/>
                </a:rPr>
                <a:t>Lost Productivity</a:t>
              </a:r>
              <a:endParaRPr lang="en-US" sz="1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pic>
          <p:nvPicPr>
            <p:cNvPr id="21" name="Picture 16" descr="GlobalMoneyStack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9" y="1721"/>
              <a:ext cx="1588" cy="1378"/>
            </a:xfrm>
            <a:prstGeom prst="rect">
              <a:avLst/>
            </a:prstGeom>
            <a:noFill/>
          </p:spPr>
        </p:pic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 flipV="1">
              <a:off x="1577" y="1227"/>
              <a:ext cx="518" cy="5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3123" y="1227"/>
              <a:ext cx="518" cy="5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3463" y="2379"/>
              <a:ext cx="46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Information Availability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3962400"/>
            <a:ext cx="8686800" cy="2195513"/>
          </a:xfrm>
          <a:prstGeom prst="rect">
            <a:avLst/>
          </a:prstGeom>
        </p:spPr>
        <p:txBody>
          <a:bodyPr/>
          <a:lstStyle/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MTBF: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Average time available for a system or component to perform its normal operations between failures                                                                                                   	        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MTBF = Total uptime/Number of failures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MTTR: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Average time required to repair a failed component                                	         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rPr>
              <a:t>MTTR = Total downtime/Number of failures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Wingdings" pitchFamily="2" charset="2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IA = MTBF/(MTBF + MTTR) or IA = uptime/(uptime + downtime)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33500" y="2178050"/>
            <a:ext cx="9906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Detection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77900" y="2755900"/>
            <a:ext cx="9906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Incident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1019175" y="2657475"/>
            <a:ext cx="7696200" cy="34925"/>
          </a:xfrm>
          <a:prstGeom prst="line">
            <a:avLst/>
          </a:prstGeom>
          <a:noFill/>
          <a:ln w="57150">
            <a:solidFill>
              <a:srgbClr val="D1831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8343900" y="2741613"/>
            <a:ext cx="6858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Time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082675" y="3432175"/>
            <a:ext cx="93345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050" b="1" dirty="0">
                <a:solidFill>
                  <a:schemeClr val="tx1"/>
                </a:solidFill>
                <a:latin typeface="Calibri" pitchFamily="34" charset="0"/>
              </a:rPr>
              <a:t>Detection elapsed time</a:t>
            </a: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444625" y="3022600"/>
            <a:ext cx="285750" cy="381000"/>
            <a:chOff x="1680" y="2736"/>
            <a:chExt cx="336" cy="2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680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016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680" y="2976"/>
              <a:ext cx="336" cy="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</p:grp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327275" y="2444750"/>
            <a:ext cx="0" cy="3810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949450" y="2755900"/>
            <a:ext cx="9906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Diagnosis</a:t>
            </a:r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 rot="10800000">
            <a:off x="1727200" y="1758950"/>
            <a:ext cx="612775" cy="381000"/>
            <a:chOff x="1680" y="2736"/>
            <a:chExt cx="336" cy="240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680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016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80" y="2976"/>
              <a:ext cx="336" cy="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</p:grp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577975" y="1482725"/>
            <a:ext cx="15430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Response Time</a:t>
            </a: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905125" y="2444750"/>
            <a:ext cx="0" cy="3810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606675" y="2178050"/>
            <a:ext cx="762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Repair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594100" y="2444750"/>
            <a:ext cx="0" cy="3810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37000" y="2741613"/>
            <a:ext cx="9715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Recovery</a:t>
            </a:r>
          </a:p>
        </p:txBody>
      </p: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2330450" y="3086100"/>
            <a:ext cx="1250950" cy="381000"/>
            <a:chOff x="1680" y="2736"/>
            <a:chExt cx="336" cy="240"/>
          </a:xfrm>
        </p:grpSpPr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1680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016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1680" y="2976"/>
              <a:ext cx="336" cy="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</p:grp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365375" y="3432175"/>
            <a:ext cx="10795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050" b="1" dirty="0">
                <a:solidFill>
                  <a:schemeClr val="tx1"/>
                </a:solidFill>
                <a:latin typeface="Calibri" pitchFamily="34" charset="0"/>
              </a:rPr>
              <a:t>Repair time</a:t>
            </a: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4267200" y="2444750"/>
            <a:ext cx="0" cy="3810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3257550" y="2178050"/>
            <a:ext cx="10858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Restoration</a:t>
            </a:r>
          </a:p>
        </p:txBody>
      </p:sp>
      <p:grpSp>
        <p:nvGrpSpPr>
          <p:cNvPr id="33" name="Group 31"/>
          <p:cNvGrpSpPr>
            <a:grpSpLocks/>
          </p:cNvGrpSpPr>
          <p:nvPr/>
        </p:nvGrpSpPr>
        <p:grpSpPr bwMode="auto">
          <a:xfrm rot="10800000">
            <a:off x="3597275" y="1758950"/>
            <a:ext cx="654050" cy="381000"/>
            <a:chOff x="1680" y="2736"/>
            <a:chExt cx="336" cy="240"/>
          </a:xfrm>
        </p:grpSpPr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1680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2016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1680" y="2976"/>
              <a:ext cx="336" cy="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</p:grp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3454400" y="1482725"/>
            <a:ext cx="152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Recovery Time</a:t>
            </a:r>
          </a:p>
        </p:txBody>
      </p:sp>
      <p:grpSp>
        <p:nvGrpSpPr>
          <p:cNvPr id="38" name="Group 36"/>
          <p:cNvGrpSpPr>
            <a:grpSpLocks/>
          </p:cNvGrpSpPr>
          <p:nvPr/>
        </p:nvGrpSpPr>
        <p:grpSpPr bwMode="auto">
          <a:xfrm rot="10800000">
            <a:off x="1495425" y="1035050"/>
            <a:ext cx="2708275" cy="381000"/>
            <a:chOff x="1680" y="2736"/>
            <a:chExt cx="336" cy="240"/>
          </a:xfrm>
        </p:grpSpPr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1680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2016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1680" y="2976"/>
              <a:ext cx="336" cy="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</p:grp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1419225" y="762000"/>
            <a:ext cx="29591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Time to repair or ‘downtime’ </a:t>
            </a:r>
            <a:endParaRPr lang="en-US" sz="1100" b="1" dirty="0">
              <a:solidFill>
                <a:srgbClr val="339933"/>
              </a:solidFill>
              <a:latin typeface="Calibri" pitchFamily="34" charset="0"/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366125" y="2444750"/>
            <a:ext cx="0" cy="3810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7880350" y="2155825"/>
            <a:ext cx="838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Incident</a:t>
            </a:r>
          </a:p>
        </p:txBody>
      </p: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4279900" y="3086100"/>
            <a:ext cx="4086225" cy="381000"/>
            <a:chOff x="1680" y="2736"/>
            <a:chExt cx="336" cy="240"/>
          </a:xfrm>
        </p:grpSpPr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1680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2016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1680" y="2976"/>
              <a:ext cx="336" cy="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</p:grp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5610225" y="3432175"/>
            <a:ext cx="20478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050" b="1" dirty="0" smtClean="0">
                <a:solidFill>
                  <a:schemeClr val="tx1"/>
                </a:solidFill>
                <a:latin typeface="Calibri" pitchFamily="34" charset="0"/>
              </a:rPr>
              <a:t>Time </a:t>
            </a:r>
            <a:r>
              <a:rPr lang="en-US" sz="1050" b="1" dirty="0">
                <a:solidFill>
                  <a:schemeClr val="tx1"/>
                </a:solidFill>
                <a:latin typeface="Calibri" pitchFamily="34" charset="0"/>
              </a:rPr>
              <a:t>between failures or  ‘uptime’ </a:t>
            </a:r>
            <a:endParaRPr lang="en-US" sz="1050" b="1" dirty="0">
              <a:solidFill>
                <a:srgbClr val="339933"/>
              </a:solidFill>
              <a:latin typeface="Calibri" pitchFamily="34" charset="0"/>
            </a:endParaRPr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1422400" y="2444750"/>
            <a:ext cx="0" cy="3810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1714500" y="2444750"/>
            <a:ext cx="0" cy="3810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7ba815e-6b19-44b0-ab2f-cdc44d969a4a"/>
</p:tagLst>
</file>

<file path=ppt/theme/theme1.xml><?xml version="1.0" encoding="utf-8"?>
<a:theme xmlns:a="http://schemas.openxmlformats.org/drawingml/2006/main" name="ILT_OILT_VILT_Template_2012_Final_ProvenProfessional_V2_wmA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ILT_EdServTemplate_2011</Template>
  <TotalTime>0</TotalTime>
  <Words>1834</Words>
  <Application>Microsoft Office PowerPoint</Application>
  <PresentationFormat>On-screen Show (4:3)</PresentationFormat>
  <Paragraphs>399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ILT_OILT_VILT_Template_2012_Final_ProvenProfessional_V2_wmA</vt:lpstr>
      <vt:lpstr>Module – 9    Introduction to Business continuity </vt:lpstr>
      <vt:lpstr>Slide 2</vt:lpstr>
      <vt:lpstr>Slide 3</vt:lpstr>
      <vt:lpstr>Why Business Continuity?</vt:lpstr>
      <vt:lpstr>What is Business Continuity?</vt:lpstr>
      <vt:lpstr>Information Availability</vt:lpstr>
      <vt:lpstr>Causes of Information Unavailability </vt:lpstr>
      <vt:lpstr>Impact of Downtime</vt:lpstr>
      <vt:lpstr>Measuring Information Availability</vt:lpstr>
      <vt:lpstr>Availability Measurement – Levels of ‘9s’ Availability </vt:lpstr>
      <vt:lpstr>Slide 11</vt:lpstr>
      <vt:lpstr>BC Terminologies – 1  </vt:lpstr>
      <vt:lpstr>BC Terminologies – 2  </vt:lpstr>
      <vt:lpstr>BC Planning Lifecycle</vt:lpstr>
      <vt:lpstr>Business Impact Analysis</vt:lpstr>
      <vt:lpstr>BC Technology Solutions</vt:lpstr>
      <vt:lpstr>Single Points of Failure</vt:lpstr>
      <vt:lpstr>Resolving Single Points of Failure</vt:lpstr>
      <vt:lpstr>Multipathing Software</vt:lpstr>
      <vt:lpstr>Slide 20</vt:lpstr>
      <vt:lpstr>EMC PowerPath</vt:lpstr>
      <vt:lpstr>Module 9: Summary</vt:lpstr>
      <vt:lpstr>Exercise 1: MTBF and MTTR</vt:lpstr>
      <vt:lpstr>Exercise 2: Information Availability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2011-04-20T12:54:41Z</dcterms:created>
  <dcterms:modified xsi:type="dcterms:W3CDTF">2012-04-19T05:01:01Z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