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6" r:id="rId1"/>
  </p:sldMasterIdLst>
  <p:notesMasterIdLst>
    <p:notesMasterId r:id="rId55"/>
  </p:notesMasterIdLst>
  <p:handoutMasterIdLst>
    <p:handoutMasterId r:id="rId56"/>
  </p:handoutMasterIdLst>
  <p:sldIdLst>
    <p:sldId id="422" r:id="rId2"/>
    <p:sldId id="259" r:id="rId3"/>
    <p:sldId id="260" r:id="rId4"/>
    <p:sldId id="340" r:id="rId5"/>
    <p:sldId id="360" r:id="rId6"/>
    <p:sldId id="361" r:id="rId7"/>
    <p:sldId id="362" r:id="rId8"/>
    <p:sldId id="364" r:id="rId9"/>
    <p:sldId id="365" r:id="rId10"/>
    <p:sldId id="366" r:id="rId11"/>
    <p:sldId id="423" r:id="rId12"/>
    <p:sldId id="424" r:id="rId13"/>
    <p:sldId id="428" r:id="rId14"/>
    <p:sldId id="368" r:id="rId15"/>
    <p:sldId id="369" r:id="rId16"/>
    <p:sldId id="371" r:id="rId17"/>
    <p:sldId id="372" r:id="rId18"/>
    <p:sldId id="373" r:id="rId19"/>
    <p:sldId id="376" r:id="rId20"/>
    <p:sldId id="374" r:id="rId21"/>
    <p:sldId id="375" r:id="rId22"/>
    <p:sldId id="378" r:id="rId23"/>
    <p:sldId id="379" r:id="rId24"/>
    <p:sldId id="380" r:id="rId25"/>
    <p:sldId id="382" r:id="rId26"/>
    <p:sldId id="385" r:id="rId27"/>
    <p:sldId id="387" r:id="rId28"/>
    <p:sldId id="388" r:id="rId29"/>
    <p:sldId id="389" r:id="rId30"/>
    <p:sldId id="400" r:id="rId31"/>
    <p:sldId id="390" r:id="rId32"/>
    <p:sldId id="392" r:id="rId33"/>
    <p:sldId id="393" r:id="rId34"/>
    <p:sldId id="399" r:id="rId35"/>
    <p:sldId id="395" r:id="rId36"/>
    <p:sldId id="396" r:id="rId37"/>
    <p:sldId id="401" r:id="rId38"/>
    <p:sldId id="402" r:id="rId39"/>
    <p:sldId id="403" r:id="rId40"/>
    <p:sldId id="405" r:id="rId41"/>
    <p:sldId id="408" r:id="rId42"/>
    <p:sldId id="409" r:id="rId43"/>
    <p:sldId id="421" r:id="rId44"/>
    <p:sldId id="411" r:id="rId45"/>
    <p:sldId id="413" r:id="rId46"/>
    <p:sldId id="414" r:id="rId47"/>
    <p:sldId id="415" r:id="rId48"/>
    <p:sldId id="359" r:id="rId49"/>
    <p:sldId id="416" r:id="rId50"/>
    <p:sldId id="417" r:id="rId51"/>
    <p:sldId id="418" r:id="rId52"/>
    <p:sldId id="271" r:id="rId53"/>
    <p:sldId id="429" r:id="rId54"/>
  </p:sldIdLst>
  <p:sldSz cx="9144000" cy="6858000" type="screen4x3"/>
  <p:notesSz cx="7104063" cy="10234613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5DD"/>
    <a:srgbClr val="0000FF"/>
    <a:srgbClr val="5F5F5F"/>
    <a:srgbClr val="777777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 autoAdjust="0"/>
    <p:restoredTop sz="96522" autoAdjust="0"/>
  </p:normalViewPr>
  <p:slideViewPr>
    <p:cSldViewPr>
      <p:cViewPr>
        <p:scale>
          <a:sx n="80" d="100"/>
          <a:sy n="80" d="100"/>
        </p:scale>
        <p:origin x="-186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-3402" y="-144"/>
      </p:cViewPr>
      <p:guideLst>
        <p:guide orient="horz" pos="3224"/>
        <p:guide pos="223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118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104063" cy="511731"/>
          </a:xfrm>
          <a:prstGeom prst="rect">
            <a:avLst/>
          </a:prstGeom>
        </p:spPr>
        <p:txBody>
          <a:bodyPr vert="horz" lIns="99075" tIns="49538" rIns="99075" bIns="4953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48640"/>
            <a:ext cx="4956048" cy="37124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7121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Module – </a:t>
            </a:r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10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Backup and Archive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1497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4400" y="548640"/>
            <a:ext cx="4956048" cy="3712464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4" y="549275"/>
            <a:ext cx="4956048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549275"/>
            <a:ext cx="4949825" cy="3711575"/>
          </a:xfrm>
          <a:ln/>
        </p:spPr>
      </p:sp>
      <p:sp>
        <p:nvSpPr>
          <p:cNvPr id="5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</p:spPr>
        <p:txBody>
          <a:bodyPr/>
          <a:lstStyle/>
          <a:p>
            <a:pPr>
              <a:defRPr/>
            </a:pPr>
            <a:fld id="{81E1E3F9-87E8-449F-A61E-BF0174C0A570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800600" y="9994106"/>
            <a:ext cx="2104231" cy="2286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10: Backup and Archive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200400" y="1524000"/>
            <a:ext cx="2667000" cy="3810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667000" y="2895600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  <p:pic>
        <p:nvPicPr>
          <p:cNvPr id="6" name="Picture 5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10: Backup and Archive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10: Backup and Archive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10: Backup and Archive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10: Backup and Archive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76600" y="1447800"/>
            <a:ext cx="2667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7056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6600" y="1447800"/>
            <a:ext cx="2667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5410200"/>
            <a:ext cx="33828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EMC</a:t>
            </a:r>
            <a:r>
              <a:rPr lang="en-US" sz="1400" baseline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Proven Professional</a:t>
            </a:r>
            <a:endParaRPr lang="en-US" sz="1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10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/>
              <a:t>Backup and Archive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CDAE9-9707-4120-A90B-FABB84BE074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78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Operation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564" y="990600"/>
            <a:ext cx="1479444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algn="ctr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Application </a:t>
            </a:r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Servers </a:t>
            </a:r>
          </a:p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(Backup Clients)</a:t>
            </a:r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34958" y="4559300"/>
            <a:ext cx="293688" cy="293688"/>
            <a:chOff x="430" y="3116"/>
            <a:chExt cx="185" cy="185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30" y="3116"/>
              <a:ext cx="185" cy="185"/>
            </a:xfrm>
            <a:custGeom>
              <a:avLst/>
              <a:gdLst/>
              <a:ahLst/>
              <a:cxnLst>
                <a:cxn ang="0">
                  <a:pos x="1" y="303"/>
                </a:cxn>
                <a:cxn ang="0">
                  <a:pos x="10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0" y="490"/>
                </a:cxn>
                <a:cxn ang="0">
                  <a:pos x="145" y="520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3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3" y="526"/>
                </a:cxn>
                <a:cxn ang="0">
                  <a:pos x="429" y="507"/>
                </a:cxn>
                <a:cxn ang="0">
                  <a:pos x="472" y="472"/>
                </a:cxn>
                <a:cxn ang="0">
                  <a:pos x="507" y="429"/>
                </a:cxn>
                <a:cxn ang="0">
                  <a:pos x="526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0" y="145"/>
                </a:cxn>
                <a:cxn ang="0">
                  <a:pos x="490" y="100"/>
                </a:cxn>
                <a:cxn ang="0">
                  <a:pos x="451" y="60"/>
                </a:cxn>
                <a:cxn ang="0">
                  <a:pos x="405" y="30"/>
                </a:cxn>
                <a:cxn ang="0">
                  <a:pos x="356" y="10"/>
                </a:cxn>
                <a:cxn ang="0">
                  <a:pos x="303" y="1"/>
                </a:cxn>
                <a:cxn ang="0">
                  <a:pos x="248" y="1"/>
                </a:cxn>
                <a:cxn ang="0">
                  <a:pos x="194" y="10"/>
                </a:cxn>
                <a:cxn ang="0">
                  <a:pos x="145" y="30"/>
                </a:cxn>
                <a:cxn ang="0">
                  <a:pos x="100" y="60"/>
                </a:cxn>
                <a:cxn ang="0">
                  <a:pos x="60" y="100"/>
                </a:cxn>
                <a:cxn ang="0">
                  <a:pos x="30" y="145"/>
                </a:cxn>
                <a:cxn ang="0">
                  <a:pos x="10" y="194"/>
                </a:cxn>
                <a:cxn ang="0">
                  <a:pos x="1" y="248"/>
                </a:cxn>
              </a:cxnLst>
              <a:rect l="0" t="0" r="r" b="b"/>
              <a:pathLst>
                <a:path w="554" h="554">
                  <a:moveTo>
                    <a:pt x="0" y="277"/>
                  </a:moveTo>
                  <a:lnTo>
                    <a:pt x="1" y="303"/>
                  </a:lnTo>
                  <a:lnTo>
                    <a:pt x="4" y="331"/>
                  </a:lnTo>
                  <a:lnTo>
                    <a:pt x="10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2"/>
                  </a:lnTo>
                  <a:lnTo>
                    <a:pt x="100" y="490"/>
                  </a:lnTo>
                  <a:lnTo>
                    <a:pt x="122" y="507"/>
                  </a:lnTo>
                  <a:lnTo>
                    <a:pt x="145" y="520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0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3" y="552"/>
                  </a:lnTo>
                  <a:lnTo>
                    <a:pt x="316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6" y="542"/>
                  </a:lnTo>
                  <a:lnTo>
                    <a:pt x="382" y="534"/>
                  </a:lnTo>
                  <a:lnTo>
                    <a:pt x="393" y="526"/>
                  </a:lnTo>
                  <a:lnTo>
                    <a:pt x="405" y="520"/>
                  </a:lnTo>
                  <a:lnTo>
                    <a:pt x="429" y="507"/>
                  </a:lnTo>
                  <a:lnTo>
                    <a:pt x="451" y="490"/>
                  </a:lnTo>
                  <a:lnTo>
                    <a:pt x="472" y="472"/>
                  </a:lnTo>
                  <a:lnTo>
                    <a:pt x="490" y="451"/>
                  </a:lnTo>
                  <a:lnTo>
                    <a:pt x="507" y="429"/>
                  </a:lnTo>
                  <a:lnTo>
                    <a:pt x="520" y="405"/>
                  </a:lnTo>
                  <a:lnTo>
                    <a:pt x="526" y="393"/>
                  </a:lnTo>
                  <a:lnTo>
                    <a:pt x="534" y="382"/>
                  </a:lnTo>
                  <a:lnTo>
                    <a:pt x="542" y="356"/>
                  </a:lnTo>
                  <a:lnTo>
                    <a:pt x="544" y="343"/>
                  </a:lnTo>
                  <a:lnTo>
                    <a:pt x="548" y="331"/>
                  </a:lnTo>
                  <a:lnTo>
                    <a:pt x="549" y="316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0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0" y="145"/>
                  </a:lnTo>
                  <a:lnTo>
                    <a:pt x="507" y="122"/>
                  </a:lnTo>
                  <a:lnTo>
                    <a:pt x="490" y="100"/>
                  </a:lnTo>
                  <a:lnTo>
                    <a:pt x="472" y="80"/>
                  </a:lnTo>
                  <a:lnTo>
                    <a:pt x="451" y="60"/>
                  </a:lnTo>
                  <a:lnTo>
                    <a:pt x="429" y="44"/>
                  </a:lnTo>
                  <a:lnTo>
                    <a:pt x="405" y="30"/>
                  </a:lnTo>
                  <a:lnTo>
                    <a:pt x="382" y="19"/>
                  </a:lnTo>
                  <a:lnTo>
                    <a:pt x="356" y="10"/>
                  </a:lnTo>
                  <a:lnTo>
                    <a:pt x="331" y="4"/>
                  </a:lnTo>
                  <a:lnTo>
                    <a:pt x="303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0" y="4"/>
                  </a:lnTo>
                  <a:lnTo>
                    <a:pt x="194" y="10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0" y="60"/>
                  </a:lnTo>
                  <a:lnTo>
                    <a:pt x="80" y="80"/>
                  </a:lnTo>
                  <a:lnTo>
                    <a:pt x="60" y="100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0" y="194"/>
                  </a:lnTo>
                  <a:lnTo>
                    <a:pt x="4" y="220"/>
                  </a:lnTo>
                  <a:lnTo>
                    <a:pt x="1" y="248"/>
                  </a:lnTo>
                  <a:lnTo>
                    <a:pt x="0" y="27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99" y="3156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34958" y="5195888"/>
            <a:ext cx="293688" cy="292100"/>
            <a:chOff x="430" y="3517"/>
            <a:chExt cx="185" cy="184"/>
          </a:xfrm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30" y="3517"/>
              <a:ext cx="185" cy="184"/>
            </a:xfrm>
            <a:custGeom>
              <a:avLst/>
              <a:gdLst/>
              <a:ahLst/>
              <a:cxnLst>
                <a:cxn ang="0">
                  <a:pos x="248" y="1"/>
                </a:cxn>
                <a:cxn ang="0">
                  <a:pos x="194" y="11"/>
                </a:cxn>
                <a:cxn ang="0">
                  <a:pos x="145" y="30"/>
                </a:cxn>
                <a:cxn ang="0">
                  <a:pos x="100" y="60"/>
                </a:cxn>
                <a:cxn ang="0">
                  <a:pos x="60" y="101"/>
                </a:cxn>
                <a:cxn ang="0">
                  <a:pos x="30" y="145"/>
                </a:cxn>
                <a:cxn ang="0">
                  <a:pos x="10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0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0" y="491"/>
                </a:cxn>
                <a:cxn ang="0">
                  <a:pos x="145" y="521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3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3" y="527"/>
                </a:cxn>
                <a:cxn ang="0">
                  <a:pos x="429" y="507"/>
                </a:cxn>
                <a:cxn ang="0">
                  <a:pos x="472" y="473"/>
                </a:cxn>
                <a:cxn ang="0">
                  <a:pos x="507" y="429"/>
                </a:cxn>
                <a:cxn ang="0">
                  <a:pos x="526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0" y="145"/>
                </a:cxn>
                <a:cxn ang="0">
                  <a:pos x="490" y="101"/>
                </a:cxn>
                <a:cxn ang="0">
                  <a:pos x="451" y="60"/>
                </a:cxn>
                <a:cxn ang="0">
                  <a:pos x="405" y="30"/>
                </a:cxn>
                <a:cxn ang="0">
                  <a:pos x="356" y="11"/>
                </a:cxn>
                <a:cxn ang="0">
                  <a:pos x="303" y="1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lnTo>
                    <a:pt x="248" y="1"/>
                  </a:lnTo>
                  <a:lnTo>
                    <a:pt x="220" y="5"/>
                  </a:lnTo>
                  <a:lnTo>
                    <a:pt x="194" y="11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0" y="60"/>
                  </a:lnTo>
                  <a:lnTo>
                    <a:pt x="80" y="80"/>
                  </a:lnTo>
                  <a:lnTo>
                    <a:pt x="60" y="101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0" y="194"/>
                  </a:lnTo>
                  <a:lnTo>
                    <a:pt x="4" y="221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4" y="331"/>
                  </a:lnTo>
                  <a:lnTo>
                    <a:pt x="10" y="356"/>
                  </a:lnTo>
                  <a:lnTo>
                    <a:pt x="19" y="383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3"/>
                  </a:lnTo>
                  <a:lnTo>
                    <a:pt x="100" y="491"/>
                  </a:lnTo>
                  <a:lnTo>
                    <a:pt x="122" y="507"/>
                  </a:lnTo>
                  <a:lnTo>
                    <a:pt x="145" y="521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0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3" y="552"/>
                  </a:lnTo>
                  <a:lnTo>
                    <a:pt x="316" y="549"/>
                  </a:lnTo>
                  <a:lnTo>
                    <a:pt x="331" y="548"/>
                  </a:lnTo>
                  <a:lnTo>
                    <a:pt x="343" y="545"/>
                  </a:lnTo>
                  <a:lnTo>
                    <a:pt x="356" y="542"/>
                  </a:lnTo>
                  <a:lnTo>
                    <a:pt x="382" y="534"/>
                  </a:lnTo>
                  <a:lnTo>
                    <a:pt x="393" y="527"/>
                  </a:lnTo>
                  <a:lnTo>
                    <a:pt x="405" y="521"/>
                  </a:lnTo>
                  <a:lnTo>
                    <a:pt x="429" y="507"/>
                  </a:lnTo>
                  <a:lnTo>
                    <a:pt x="451" y="491"/>
                  </a:lnTo>
                  <a:lnTo>
                    <a:pt x="472" y="473"/>
                  </a:lnTo>
                  <a:lnTo>
                    <a:pt x="490" y="451"/>
                  </a:lnTo>
                  <a:lnTo>
                    <a:pt x="507" y="429"/>
                  </a:lnTo>
                  <a:lnTo>
                    <a:pt x="520" y="405"/>
                  </a:lnTo>
                  <a:lnTo>
                    <a:pt x="526" y="393"/>
                  </a:lnTo>
                  <a:lnTo>
                    <a:pt x="534" y="383"/>
                  </a:lnTo>
                  <a:lnTo>
                    <a:pt x="542" y="356"/>
                  </a:lnTo>
                  <a:lnTo>
                    <a:pt x="544" y="343"/>
                  </a:lnTo>
                  <a:lnTo>
                    <a:pt x="548" y="331"/>
                  </a:lnTo>
                  <a:lnTo>
                    <a:pt x="549" y="317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1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0" y="145"/>
                  </a:lnTo>
                  <a:lnTo>
                    <a:pt x="507" y="122"/>
                  </a:lnTo>
                  <a:lnTo>
                    <a:pt x="490" y="101"/>
                  </a:lnTo>
                  <a:lnTo>
                    <a:pt x="472" y="80"/>
                  </a:lnTo>
                  <a:lnTo>
                    <a:pt x="451" y="60"/>
                  </a:lnTo>
                  <a:lnTo>
                    <a:pt x="429" y="44"/>
                  </a:lnTo>
                  <a:lnTo>
                    <a:pt x="405" y="30"/>
                  </a:lnTo>
                  <a:lnTo>
                    <a:pt x="382" y="19"/>
                  </a:lnTo>
                  <a:lnTo>
                    <a:pt x="356" y="11"/>
                  </a:lnTo>
                  <a:lnTo>
                    <a:pt x="331" y="5"/>
                  </a:lnTo>
                  <a:lnTo>
                    <a:pt x="303" y="1"/>
                  </a:lnTo>
                  <a:lnTo>
                    <a:pt x="27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99" y="3556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949421" y="4535488"/>
            <a:ext cx="292100" cy="292100"/>
            <a:chOff x="1345" y="3101"/>
            <a:chExt cx="184" cy="184"/>
          </a:xfrm>
        </p:grpSpPr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345" y="3101"/>
              <a:ext cx="184" cy="184"/>
            </a:xfrm>
            <a:custGeom>
              <a:avLst/>
              <a:gdLst/>
              <a:ahLst/>
              <a:cxnLst>
                <a:cxn ang="0">
                  <a:pos x="248" y="1"/>
                </a:cxn>
                <a:cxn ang="0">
                  <a:pos x="194" y="11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1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7"/>
                </a:cxn>
                <a:cxn ang="0">
                  <a:pos x="430" y="507"/>
                </a:cxn>
                <a:cxn ang="0">
                  <a:pos x="473" y="473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6" y="11"/>
                </a:cxn>
                <a:cxn ang="0">
                  <a:pos x="304" y="1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lnTo>
                    <a:pt x="248" y="1"/>
                  </a:lnTo>
                  <a:lnTo>
                    <a:pt x="221" y="5"/>
                  </a:lnTo>
                  <a:lnTo>
                    <a:pt x="194" y="11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  <a:lnTo>
                    <a:pt x="60" y="101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1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3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3"/>
                  </a:lnTo>
                  <a:lnTo>
                    <a:pt x="101" y="491"/>
                  </a:lnTo>
                  <a:lnTo>
                    <a:pt x="122" y="507"/>
                  </a:lnTo>
                  <a:lnTo>
                    <a:pt x="145" y="521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5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7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3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7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1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1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1"/>
                  </a:lnTo>
                  <a:lnTo>
                    <a:pt x="331" y="5"/>
                  </a:lnTo>
                  <a:lnTo>
                    <a:pt x="304" y="1"/>
                  </a:lnTo>
                  <a:lnTo>
                    <a:pt x="27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413" y="3140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1949421" y="5208588"/>
            <a:ext cx="292100" cy="292100"/>
            <a:chOff x="1345" y="3525"/>
            <a:chExt cx="184" cy="184"/>
          </a:xfrm>
        </p:grpSpPr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1345" y="3525"/>
              <a:ext cx="184" cy="184"/>
            </a:xfrm>
            <a:custGeom>
              <a:avLst/>
              <a:gdLst/>
              <a:ahLst/>
              <a:cxnLst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7"/>
                </a:cxn>
                <a:cxn ang="0">
                  <a:pos x="430" y="507"/>
                </a:cxn>
                <a:cxn ang="0">
                  <a:pos x="473" y="473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6" y="11"/>
                </a:cxn>
                <a:cxn ang="0">
                  <a:pos x="304" y="1"/>
                </a:cxn>
                <a:cxn ang="0">
                  <a:pos x="248" y="1"/>
                </a:cxn>
                <a:cxn ang="0">
                  <a:pos x="194" y="11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1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</a:cxnLst>
              <a:rect l="0" t="0" r="r" b="b"/>
              <a:pathLst>
                <a:path w="554" h="554">
                  <a:moveTo>
                    <a:pt x="0" y="277"/>
                  </a:move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3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3"/>
                  </a:lnTo>
                  <a:lnTo>
                    <a:pt x="101" y="491"/>
                  </a:lnTo>
                  <a:lnTo>
                    <a:pt x="122" y="507"/>
                  </a:lnTo>
                  <a:lnTo>
                    <a:pt x="145" y="521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5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7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3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7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1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1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1"/>
                  </a:lnTo>
                  <a:lnTo>
                    <a:pt x="331" y="5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5"/>
                  </a:lnTo>
                  <a:lnTo>
                    <a:pt x="194" y="11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  <a:lnTo>
                    <a:pt x="60" y="101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1"/>
                  </a:lnTo>
                  <a:lnTo>
                    <a:pt x="1" y="248"/>
                  </a:lnTo>
                  <a:lnTo>
                    <a:pt x="0" y="27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413" y="3564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613121" y="4586288"/>
            <a:ext cx="293688" cy="292100"/>
            <a:chOff x="2369" y="3133"/>
            <a:chExt cx="185" cy="184"/>
          </a:xfrm>
        </p:grpSpPr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369" y="3133"/>
              <a:ext cx="185" cy="184"/>
            </a:xfrm>
            <a:custGeom>
              <a:avLst/>
              <a:gdLst/>
              <a:ahLst/>
              <a:cxnLst>
                <a:cxn ang="0">
                  <a:pos x="249" y="1"/>
                </a:cxn>
                <a:cxn ang="0">
                  <a:pos x="195" y="11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1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5" y="542"/>
                </a:cxn>
                <a:cxn ang="0">
                  <a:pos x="249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7" y="542"/>
                </a:cxn>
                <a:cxn ang="0">
                  <a:pos x="394" y="527"/>
                </a:cxn>
                <a:cxn ang="0">
                  <a:pos x="430" y="507"/>
                </a:cxn>
                <a:cxn ang="0">
                  <a:pos x="473" y="473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3" y="356"/>
                </a:cxn>
                <a:cxn ang="0">
                  <a:pos x="549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3" y="194"/>
                </a:cxn>
                <a:cxn ang="0">
                  <a:pos x="521" y="145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7" y="11"/>
                </a:cxn>
                <a:cxn ang="0">
                  <a:pos x="304" y="1"/>
                </a:cxn>
              </a:cxnLst>
              <a:rect l="0" t="0" r="r" b="b"/>
              <a:pathLst>
                <a:path w="555" h="554">
                  <a:moveTo>
                    <a:pt x="277" y="0"/>
                  </a:moveTo>
                  <a:lnTo>
                    <a:pt x="249" y="1"/>
                  </a:lnTo>
                  <a:lnTo>
                    <a:pt x="221" y="5"/>
                  </a:lnTo>
                  <a:lnTo>
                    <a:pt x="195" y="11"/>
                  </a:lnTo>
                  <a:lnTo>
                    <a:pt x="171" y="19"/>
                  </a:lnTo>
                  <a:lnTo>
                    <a:pt x="145" y="30"/>
                  </a:lnTo>
                  <a:lnTo>
                    <a:pt x="123" y="44"/>
                  </a:lnTo>
                  <a:lnTo>
                    <a:pt x="101" y="60"/>
                  </a:lnTo>
                  <a:lnTo>
                    <a:pt x="81" y="80"/>
                  </a:lnTo>
                  <a:lnTo>
                    <a:pt x="60" y="101"/>
                  </a:lnTo>
                  <a:lnTo>
                    <a:pt x="45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1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3"/>
                  </a:lnTo>
                  <a:lnTo>
                    <a:pt x="30" y="405"/>
                  </a:lnTo>
                  <a:lnTo>
                    <a:pt x="45" y="429"/>
                  </a:lnTo>
                  <a:lnTo>
                    <a:pt x="60" y="451"/>
                  </a:lnTo>
                  <a:lnTo>
                    <a:pt x="81" y="473"/>
                  </a:lnTo>
                  <a:lnTo>
                    <a:pt x="101" y="491"/>
                  </a:lnTo>
                  <a:lnTo>
                    <a:pt x="123" y="507"/>
                  </a:lnTo>
                  <a:lnTo>
                    <a:pt x="145" y="521"/>
                  </a:lnTo>
                  <a:lnTo>
                    <a:pt x="171" y="534"/>
                  </a:lnTo>
                  <a:lnTo>
                    <a:pt x="195" y="542"/>
                  </a:lnTo>
                  <a:lnTo>
                    <a:pt x="221" y="548"/>
                  </a:lnTo>
                  <a:lnTo>
                    <a:pt x="249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5"/>
                  </a:lnTo>
                  <a:lnTo>
                    <a:pt x="357" y="542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7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3"/>
                  </a:lnTo>
                  <a:lnTo>
                    <a:pt x="543" y="356"/>
                  </a:lnTo>
                  <a:lnTo>
                    <a:pt x="545" y="343"/>
                  </a:lnTo>
                  <a:lnTo>
                    <a:pt x="549" y="331"/>
                  </a:lnTo>
                  <a:lnTo>
                    <a:pt x="550" y="317"/>
                  </a:lnTo>
                  <a:lnTo>
                    <a:pt x="552" y="303"/>
                  </a:lnTo>
                  <a:lnTo>
                    <a:pt x="555" y="277"/>
                  </a:lnTo>
                  <a:lnTo>
                    <a:pt x="552" y="248"/>
                  </a:lnTo>
                  <a:lnTo>
                    <a:pt x="549" y="221"/>
                  </a:lnTo>
                  <a:lnTo>
                    <a:pt x="543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1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7" y="11"/>
                  </a:lnTo>
                  <a:lnTo>
                    <a:pt x="331" y="5"/>
                  </a:lnTo>
                  <a:lnTo>
                    <a:pt x="304" y="1"/>
                  </a:lnTo>
                  <a:lnTo>
                    <a:pt x="27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438" y="3172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2339946" y="3519488"/>
            <a:ext cx="293688" cy="292100"/>
            <a:chOff x="1567" y="2461"/>
            <a:chExt cx="185" cy="184"/>
          </a:xfrm>
        </p:grpSpPr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1567" y="2461"/>
              <a:ext cx="185" cy="184"/>
            </a:xfrm>
            <a:custGeom>
              <a:avLst/>
              <a:gdLst/>
              <a:ahLst/>
              <a:cxnLst>
                <a:cxn ang="0">
                  <a:pos x="249" y="1"/>
                </a:cxn>
                <a:cxn ang="0">
                  <a:pos x="195" y="11"/>
                </a:cxn>
                <a:cxn ang="0">
                  <a:pos x="146" y="30"/>
                </a:cxn>
                <a:cxn ang="0">
                  <a:pos x="101" y="60"/>
                </a:cxn>
                <a:cxn ang="0">
                  <a:pos x="60" y="101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2" y="248"/>
                </a:cxn>
                <a:cxn ang="0">
                  <a:pos x="2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1"/>
                </a:cxn>
                <a:cxn ang="0">
                  <a:pos x="146" y="521"/>
                </a:cxn>
                <a:cxn ang="0">
                  <a:pos x="195" y="542"/>
                </a:cxn>
                <a:cxn ang="0">
                  <a:pos x="249" y="552"/>
                </a:cxn>
                <a:cxn ang="0">
                  <a:pos x="304" y="552"/>
                </a:cxn>
                <a:cxn ang="0">
                  <a:pos x="332" y="548"/>
                </a:cxn>
                <a:cxn ang="0">
                  <a:pos x="357" y="542"/>
                </a:cxn>
                <a:cxn ang="0">
                  <a:pos x="394" y="527"/>
                </a:cxn>
                <a:cxn ang="0">
                  <a:pos x="430" y="507"/>
                </a:cxn>
                <a:cxn ang="0">
                  <a:pos x="473" y="473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3" y="356"/>
                </a:cxn>
                <a:cxn ang="0">
                  <a:pos x="549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3" y="194"/>
                </a:cxn>
                <a:cxn ang="0">
                  <a:pos x="521" y="145"/>
                </a:cxn>
                <a:cxn ang="0">
                  <a:pos x="491" y="101"/>
                </a:cxn>
                <a:cxn ang="0">
                  <a:pos x="452" y="60"/>
                </a:cxn>
                <a:cxn ang="0">
                  <a:pos x="406" y="30"/>
                </a:cxn>
                <a:cxn ang="0">
                  <a:pos x="357" y="11"/>
                </a:cxn>
                <a:cxn ang="0">
                  <a:pos x="304" y="1"/>
                </a:cxn>
              </a:cxnLst>
              <a:rect l="0" t="0" r="r" b="b"/>
              <a:pathLst>
                <a:path w="555" h="554">
                  <a:moveTo>
                    <a:pt x="278" y="0"/>
                  </a:moveTo>
                  <a:lnTo>
                    <a:pt x="249" y="1"/>
                  </a:lnTo>
                  <a:lnTo>
                    <a:pt x="221" y="5"/>
                  </a:lnTo>
                  <a:lnTo>
                    <a:pt x="195" y="11"/>
                  </a:lnTo>
                  <a:lnTo>
                    <a:pt x="171" y="19"/>
                  </a:lnTo>
                  <a:lnTo>
                    <a:pt x="146" y="30"/>
                  </a:lnTo>
                  <a:lnTo>
                    <a:pt x="123" y="44"/>
                  </a:lnTo>
                  <a:lnTo>
                    <a:pt x="101" y="60"/>
                  </a:lnTo>
                  <a:lnTo>
                    <a:pt x="81" y="80"/>
                  </a:lnTo>
                  <a:lnTo>
                    <a:pt x="60" y="101"/>
                  </a:lnTo>
                  <a:lnTo>
                    <a:pt x="45" y="122"/>
                  </a:lnTo>
                  <a:lnTo>
                    <a:pt x="30" y="145"/>
                  </a:lnTo>
                  <a:lnTo>
                    <a:pt x="20" y="170"/>
                  </a:lnTo>
                  <a:lnTo>
                    <a:pt x="11" y="194"/>
                  </a:lnTo>
                  <a:lnTo>
                    <a:pt x="5" y="221"/>
                  </a:lnTo>
                  <a:lnTo>
                    <a:pt x="2" y="248"/>
                  </a:lnTo>
                  <a:lnTo>
                    <a:pt x="0" y="277"/>
                  </a:lnTo>
                  <a:lnTo>
                    <a:pt x="2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20" y="383"/>
                  </a:lnTo>
                  <a:lnTo>
                    <a:pt x="30" y="405"/>
                  </a:lnTo>
                  <a:lnTo>
                    <a:pt x="45" y="429"/>
                  </a:lnTo>
                  <a:lnTo>
                    <a:pt x="60" y="451"/>
                  </a:lnTo>
                  <a:lnTo>
                    <a:pt x="81" y="473"/>
                  </a:lnTo>
                  <a:lnTo>
                    <a:pt x="101" y="491"/>
                  </a:lnTo>
                  <a:lnTo>
                    <a:pt x="123" y="507"/>
                  </a:lnTo>
                  <a:lnTo>
                    <a:pt x="146" y="521"/>
                  </a:lnTo>
                  <a:lnTo>
                    <a:pt x="171" y="534"/>
                  </a:lnTo>
                  <a:lnTo>
                    <a:pt x="195" y="542"/>
                  </a:lnTo>
                  <a:lnTo>
                    <a:pt x="221" y="548"/>
                  </a:lnTo>
                  <a:lnTo>
                    <a:pt x="249" y="552"/>
                  </a:lnTo>
                  <a:lnTo>
                    <a:pt x="278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2" y="548"/>
                  </a:lnTo>
                  <a:lnTo>
                    <a:pt x="344" y="545"/>
                  </a:lnTo>
                  <a:lnTo>
                    <a:pt x="357" y="542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7"/>
                  </a:lnTo>
                  <a:lnTo>
                    <a:pt x="452" y="491"/>
                  </a:lnTo>
                  <a:lnTo>
                    <a:pt x="473" y="473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3"/>
                  </a:lnTo>
                  <a:lnTo>
                    <a:pt x="543" y="356"/>
                  </a:lnTo>
                  <a:lnTo>
                    <a:pt x="545" y="343"/>
                  </a:lnTo>
                  <a:lnTo>
                    <a:pt x="549" y="331"/>
                  </a:lnTo>
                  <a:lnTo>
                    <a:pt x="550" y="317"/>
                  </a:lnTo>
                  <a:lnTo>
                    <a:pt x="552" y="303"/>
                  </a:lnTo>
                  <a:lnTo>
                    <a:pt x="555" y="277"/>
                  </a:lnTo>
                  <a:lnTo>
                    <a:pt x="552" y="248"/>
                  </a:lnTo>
                  <a:lnTo>
                    <a:pt x="549" y="221"/>
                  </a:lnTo>
                  <a:lnTo>
                    <a:pt x="543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1"/>
                  </a:lnTo>
                  <a:lnTo>
                    <a:pt x="473" y="80"/>
                  </a:lnTo>
                  <a:lnTo>
                    <a:pt x="452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7" y="11"/>
                  </a:lnTo>
                  <a:lnTo>
                    <a:pt x="332" y="5"/>
                  </a:lnTo>
                  <a:lnTo>
                    <a:pt x="304" y="1"/>
                  </a:lnTo>
                  <a:lnTo>
                    <a:pt x="27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636" y="2500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676275" y="5777141"/>
            <a:ext cx="105894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Server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501335" y="5781675"/>
            <a:ext cx="100386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Storage Node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083600" y="5791200"/>
            <a:ext cx="1078950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Device</a:t>
            </a:r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105400" y="1617666"/>
            <a:ext cx="2962276" cy="560389"/>
            <a:chOff x="3400" y="1028"/>
            <a:chExt cx="1866" cy="353"/>
          </a:xfrm>
        </p:grpSpPr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3400" y="1028"/>
              <a:ext cx="185" cy="185"/>
            </a:xfrm>
            <a:custGeom>
              <a:avLst/>
              <a:gdLst/>
              <a:ahLst/>
              <a:cxnLst>
                <a:cxn ang="0">
                  <a:pos x="451" y="60"/>
                </a:cxn>
                <a:cxn ang="0">
                  <a:pos x="406" y="30"/>
                </a:cxn>
                <a:cxn ang="0">
                  <a:pos x="356" y="10"/>
                </a:cxn>
                <a:cxn ang="0">
                  <a:pos x="304" y="1"/>
                </a:cxn>
                <a:cxn ang="0">
                  <a:pos x="248" y="1"/>
                </a:cxn>
                <a:cxn ang="0">
                  <a:pos x="194" y="10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0"/>
                </a:cxn>
              </a:cxnLst>
              <a:rect l="0" t="0" r="r" b="b"/>
              <a:pathLst>
                <a:path w="554" h="554">
                  <a:moveTo>
                    <a:pt x="473" y="80"/>
                  </a:move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4"/>
                  </a:lnTo>
                  <a:lnTo>
                    <a:pt x="194" y="10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  <a:lnTo>
                    <a:pt x="60" y="100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2"/>
                  </a:lnTo>
                  <a:lnTo>
                    <a:pt x="101" y="490"/>
                  </a:lnTo>
                  <a:lnTo>
                    <a:pt x="122" y="507"/>
                  </a:lnTo>
                  <a:lnTo>
                    <a:pt x="145" y="520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0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3463" y="1068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681" y="1041"/>
              <a:ext cx="145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server scans backup catalog 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614" y="1153"/>
              <a:ext cx="16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to identify data to be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restored </a:t>
              </a: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and the 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653" y="1265"/>
              <a:ext cx="113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client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that will </a:t>
              </a: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receive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5105400" y="2354269"/>
            <a:ext cx="2970213" cy="382589"/>
            <a:chOff x="3400" y="1508"/>
            <a:chExt cx="1871" cy="241"/>
          </a:xfrm>
        </p:grpSpPr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3400" y="1508"/>
              <a:ext cx="185" cy="185"/>
            </a:xfrm>
            <a:custGeom>
              <a:avLst/>
              <a:gdLst/>
              <a:ahLst/>
              <a:cxnLst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0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6" y="10"/>
                </a:cxn>
                <a:cxn ang="0">
                  <a:pos x="304" y="1"/>
                </a:cxn>
                <a:cxn ang="0">
                  <a:pos x="248" y="1"/>
                </a:cxn>
                <a:cxn ang="0">
                  <a:pos x="194" y="10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4" h="554">
                  <a:moveTo>
                    <a:pt x="80" y="80"/>
                  </a:moveTo>
                  <a:lnTo>
                    <a:pt x="60" y="100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2"/>
                  </a:lnTo>
                  <a:lnTo>
                    <a:pt x="101" y="490"/>
                  </a:lnTo>
                  <a:lnTo>
                    <a:pt x="122" y="507"/>
                  </a:lnTo>
                  <a:lnTo>
                    <a:pt x="145" y="520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0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4"/>
                  </a:lnTo>
                  <a:lnTo>
                    <a:pt x="194" y="10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463" y="1548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680" y="1521"/>
              <a:ext cx="150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server instructs storage node 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3681" y="1633"/>
              <a:ext cx="159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to load backup media in backup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device.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5105399" y="2963863"/>
            <a:ext cx="3221047" cy="293688"/>
            <a:chOff x="3400" y="1908"/>
            <a:chExt cx="2029" cy="185"/>
          </a:xfrm>
        </p:grpSpPr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3400" y="1908"/>
              <a:ext cx="185" cy="185"/>
            </a:xfrm>
            <a:custGeom>
              <a:avLst/>
              <a:gdLst/>
              <a:ahLst/>
              <a:cxnLst>
                <a:cxn ang="0">
                  <a:pos x="451" y="60"/>
                </a:cxn>
                <a:cxn ang="0">
                  <a:pos x="406" y="30"/>
                </a:cxn>
                <a:cxn ang="0">
                  <a:pos x="356" y="10"/>
                </a:cxn>
                <a:cxn ang="0">
                  <a:pos x="304" y="1"/>
                </a:cxn>
                <a:cxn ang="0">
                  <a:pos x="248" y="1"/>
                </a:cxn>
                <a:cxn ang="0">
                  <a:pos x="194" y="10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0"/>
                </a:cxn>
              </a:cxnLst>
              <a:rect l="0" t="0" r="r" b="b"/>
              <a:pathLst>
                <a:path w="554" h="554">
                  <a:moveTo>
                    <a:pt x="473" y="80"/>
                  </a:move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4"/>
                  </a:lnTo>
                  <a:lnTo>
                    <a:pt x="194" y="10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  <a:lnTo>
                    <a:pt x="60" y="100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2"/>
                  </a:lnTo>
                  <a:lnTo>
                    <a:pt x="101" y="490"/>
                  </a:lnTo>
                  <a:lnTo>
                    <a:pt x="122" y="507"/>
                  </a:lnTo>
                  <a:lnTo>
                    <a:pt x="145" y="520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0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463" y="1948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664" y="1921"/>
              <a:ext cx="176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l" defTabSz="941388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is then read and send to backup client.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5" name="Group 52"/>
          <p:cNvGrpSpPr>
            <a:grpSpLocks/>
          </p:cNvGrpSpPr>
          <p:nvPr/>
        </p:nvGrpSpPr>
        <p:grpSpPr bwMode="auto">
          <a:xfrm>
            <a:off x="5105400" y="3451234"/>
            <a:ext cx="2849563" cy="382589"/>
            <a:chOff x="3400" y="2308"/>
            <a:chExt cx="1795" cy="241"/>
          </a:xfrm>
        </p:grpSpPr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3400" y="2308"/>
              <a:ext cx="185" cy="185"/>
            </a:xfrm>
            <a:custGeom>
              <a:avLst/>
              <a:gdLst/>
              <a:ahLst/>
              <a:cxnLst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0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6" y="10"/>
                </a:cxn>
                <a:cxn ang="0">
                  <a:pos x="304" y="1"/>
                </a:cxn>
                <a:cxn ang="0">
                  <a:pos x="248" y="1"/>
                </a:cxn>
                <a:cxn ang="0">
                  <a:pos x="194" y="10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4" h="554">
                  <a:moveTo>
                    <a:pt x="80" y="80"/>
                  </a:moveTo>
                  <a:lnTo>
                    <a:pt x="60" y="100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2"/>
                  </a:lnTo>
                  <a:lnTo>
                    <a:pt x="101" y="490"/>
                  </a:lnTo>
                  <a:lnTo>
                    <a:pt x="122" y="507"/>
                  </a:lnTo>
                  <a:lnTo>
                    <a:pt x="145" y="520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0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4"/>
                  </a:lnTo>
                  <a:lnTo>
                    <a:pt x="194" y="10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3463" y="2348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673" y="2321"/>
              <a:ext cx="152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 node sends restore metadata 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673" y="2433"/>
              <a:ext cx="68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to backup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server.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5105400" y="3954463"/>
            <a:ext cx="3159127" cy="293688"/>
            <a:chOff x="3400" y="2708"/>
            <a:chExt cx="1990" cy="185"/>
          </a:xfrm>
        </p:grpSpPr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400" y="2708"/>
              <a:ext cx="185" cy="185"/>
            </a:xfrm>
            <a:custGeom>
              <a:avLst/>
              <a:gdLst/>
              <a:ahLst/>
              <a:cxnLst>
                <a:cxn ang="0">
                  <a:pos x="451" y="60"/>
                </a:cxn>
                <a:cxn ang="0">
                  <a:pos x="406" y="30"/>
                </a:cxn>
                <a:cxn ang="0">
                  <a:pos x="356" y="10"/>
                </a:cxn>
                <a:cxn ang="0">
                  <a:pos x="304" y="1"/>
                </a:cxn>
                <a:cxn ang="0">
                  <a:pos x="248" y="1"/>
                </a:cxn>
                <a:cxn ang="0">
                  <a:pos x="194" y="10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0"/>
                </a:cxn>
              </a:cxnLst>
              <a:rect l="0" t="0" r="r" b="b"/>
              <a:pathLst>
                <a:path w="554" h="554">
                  <a:moveTo>
                    <a:pt x="473" y="80"/>
                  </a:move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4"/>
                  </a:lnTo>
                  <a:lnTo>
                    <a:pt x="194" y="10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  <a:lnTo>
                    <a:pt x="60" y="100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2"/>
                  </a:lnTo>
                  <a:lnTo>
                    <a:pt x="101" y="490"/>
                  </a:lnTo>
                  <a:lnTo>
                    <a:pt x="122" y="507"/>
                  </a:lnTo>
                  <a:lnTo>
                    <a:pt x="145" y="520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0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463" y="2748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3673" y="2745"/>
              <a:ext cx="171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server updates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the backup catalog.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2" name="Group 11"/>
          <p:cNvGrpSpPr>
            <a:grpSpLocks/>
          </p:cNvGrpSpPr>
          <p:nvPr/>
        </p:nvGrpSpPr>
        <p:grpSpPr bwMode="auto">
          <a:xfrm>
            <a:off x="762000" y="3517900"/>
            <a:ext cx="292100" cy="292100"/>
            <a:chOff x="1345" y="3101"/>
            <a:chExt cx="184" cy="184"/>
          </a:xfrm>
        </p:grpSpPr>
        <p:sp>
          <p:nvSpPr>
            <p:cNvPr id="75" name="Freeform 12"/>
            <p:cNvSpPr>
              <a:spLocks/>
            </p:cNvSpPr>
            <p:nvPr/>
          </p:nvSpPr>
          <p:spPr bwMode="auto">
            <a:xfrm>
              <a:off x="1345" y="3101"/>
              <a:ext cx="184" cy="184"/>
            </a:xfrm>
            <a:custGeom>
              <a:avLst/>
              <a:gdLst/>
              <a:ahLst/>
              <a:cxnLst>
                <a:cxn ang="0">
                  <a:pos x="248" y="1"/>
                </a:cxn>
                <a:cxn ang="0">
                  <a:pos x="194" y="11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1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7"/>
                </a:cxn>
                <a:cxn ang="0">
                  <a:pos x="430" y="507"/>
                </a:cxn>
                <a:cxn ang="0">
                  <a:pos x="473" y="473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6" y="11"/>
                </a:cxn>
                <a:cxn ang="0">
                  <a:pos x="304" y="1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lnTo>
                    <a:pt x="248" y="1"/>
                  </a:lnTo>
                  <a:lnTo>
                    <a:pt x="221" y="5"/>
                  </a:lnTo>
                  <a:lnTo>
                    <a:pt x="194" y="11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  <a:lnTo>
                    <a:pt x="60" y="101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1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3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3"/>
                  </a:lnTo>
                  <a:lnTo>
                    <a:pt x="101" y="491"/>
                  </a:lnTo>
                  <a:lnTo>
                    <a:pt x="122" y="507"/>
                  </a:lnTo>
                  <a:lnTo>
                    <a:pt x="145" y="521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5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7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3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7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1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1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1"/>
                  </a:lnTo>
                  <a:lnTo>
                    <a:pt x="331" y="5"/>
                  </a:lnTo>
                  <a:lnTo>
                    <a:pt x="304" y="1"/>
                  </a:lnTo>
                  <a:lnTo>
                    <a:pt x="27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1413" y="3140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2" name="Group 57"/>
          <p:cNvGrpSpPr>
            <a:grpSpLocks/>
          </p:cNvGrpSpPr>
          <p:nvPr/>
        </p:nvGrpSpPr>
        <p:grpSpPr bwMode="auto">
          <a:xfrm>
            <a:off x="5105400" y="1123954"/>
            <a:ext cx="3062293" cy="428626"/>
            <a:chOff x="3400" y="2708"/>
            <a:chExt cx="1929" cy="270"/>
          </a:xfrm>
        </p:grpSpPr>
        <p:sp>
          <p:nvSpPr>
            <p:cNvPr id="83" name="Freeform 58"/>
            <p:cNvSpPr>
              <a:spLocks/>
            </p:cNvSpPr>
            <p:nvPr/>
          </p:nvSpPr>
          <p:spPr bwMode="auto">
            <a:xfrm>
              <a:off x="3400" y="2708"/>
              <a:ext cx="185" cy="185"/>
            </a:xfrm>
            <a:custGeom>
              <a:avLst/>
              <a:gdLst/>
              <a:ahLst/>
              <a:cxnLst>
                <a:cxn ang="0">
                  <a:pos x="451" y="60"/>
                </a:cxn>
                <a:cxn ang="0">
                  <a:pos x="406" y="30"/>
                </a:cxn>
                <a:cxn ang="0">
                  <a:pos x="356" y="10"/>
                </a:cxn>
                <a:cxn ang="0">
                  <a:pos x="304" y="1"/>
                </a:cxn>
                <a:cxn ang="0">
                  <a:pos x="248" y="1"/>
                </a:cxn>
                <a:cxn ang="0">
                  <a:pos x="194" y="10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0"/>
                </a:cxn>
              </a:cxnLst>
              <a:rect l="0" t="0" r="r" b="b"/>
              <a:pathLst>
                <a:path w="554" h="554">
                  <a:moveTo>
                    <a:pt x="473" y="80"/>
                  </a:move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4"/>
                  </a:lnTo>
                  <a:lnTo>
                    <a:pt x="194" y="10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  <a:lnTo>
                    <a:pt x="60" y="100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2"/>
                  </a:lnTo>
                  <a:lnTo>
                    <a:pt x="101" y="490"/>
                  </a:lnTo>
                  <a:lnTo>
                    <a:pt x="122" y="507"/>
                  </a:lnTo>
                  <a:lnTo>
                    <a:pt x="145" y="520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0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Rectangle 59"/>
            <p:cNvSpPr>
              <a:spLocks noChangeArrowheads="1"/>
            </p:cNvSpPr>
            <p:nvPr/>
          </p:nvSpPr>
          <p:spPr bwMode="auto">
            <a:xfrm>
              <a:off x="3463" y="2748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Rectangle 60"/>
            <p:cNvSpPr>
              <a:spLocks noChangeArrowheads="1"/>
            </p:cNvSpPr>
            <p:nvPr/>
          </p:nvSpPr>
          <p:spPr bwMode="auto">
            <a:xfrm>
              <a:off x="3681" y="2745"/>
              <a:ext cx="16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client requests backup server for </a:t>
              </a:r>
            </a:p>
            <a:p>
              <a:pPr marL="354013" indent="-354013" defTabSz="941388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restore.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0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1457325"/>
            <a:ext cx="543668" cy="1256676"/>
          </a:xfrm>
          <a:prstGeom prst="rect">
            <a:avLst/>
          </a:prstGeom>
          <a:noFill/>
        </p:spPr>
      </p:pic>
      <p:pic>
        <p:nvPicPr>
          <p:cNvPr id="8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75" y="1466850"/>
            <a:ext cx="543668" cy="1256676"/>
          </a:xfrm>
          <a:prstGeom prst="rect">
            <a:avLst/>
          </a:prstGeom>
          <a:noFill/>
        </p:spPr>
      </p:pic>
      <p:pic>
        <p:nvPicPr>
          <p:cNvPr id="8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975" y="1467474"/>
            <a:ext cx="543668" cy="1256676"/>
          </a:xfrm>
          <a:prstGeom prst="rect">
            <a:avLst/>
          </a:prstGeom>
          <a:noFill/>
        </p:spPr>
      </p:pic>
      <p:pic>
        <p:nvPicPr>
          <p:cNvPr id="8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515474"/>
            <a:ext cx="543668" cy="1256676"/>
          </a:xfrm>
          <a:prstGeom prst="rect">
            <a:avLst/>
          </a:prstGeom>
          <a:noFill/>
        </p:spPr>
      </p:pic>
      <p:grpSp>
        <p:nvGrpSpPr>
          <p:cNvPr id="88" name="Group 87"/>
          <p:cNvGrpSpPr/>
          <p:nvPr/>
        </p:nvGrpSpPr>
        <p:grpSpPr>
          <a:xfrm>
            <a:off x="904875" y="4496424"/>
            <a:ext cx="543668" cy="1256676"/>
            <a:chOff x="142132" y="3086724"/>
            <a:chExt cx="543668" cy="1256676"/>
          </a:xfrm>
        </p:grpSpPr>
        <p:pic>
          <p:nvPicPr>
            <p:cNvPr id="89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9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9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6725" y="4338205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Line 1920"/>
          <p:cNvSpPr>
            <a:spLocks noChangeShapeType="1"/>
          </p:cNvSpPr>
          <p:nvPr/>
        </p:nvSpPr>
        <p:spPr bwMode="auto">
          <a:xfrm rot="10800000" flipV="1">
            <a:off x="1176050" y="2990754"/>
            <a:ext cx="0" cy="143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Line 1920"/>
          <p:cNvSpPr>
            <a:spLocks noChangeShapeType="1"/>
          </p:cNvSpPr>
          <p:nvPr/>
        </p:nvSpPr>
        <p:spPr bwMode="auto">
          <a:xfrm rot="10800000">
            <a:off x="1524000" y="2971800"/>
            <a:ext cx="13716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Line 1920"/>
          <p:cNvSpPr>
            <a:spLocks noChangeShapeType="1"/>
          </p:cNvSpPr>
          <p:nvPr/>
        </p:nvSpPr>
        <p:spPr bwMode="auto">
          <a:xfrm rot="5400000" flipV="1">
            <a:off x="2144617" y="4473766"/>
            <a:ext cx="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Line 1920"/>
          <p:cNvSpPr>
            <a:spLocks noChangeShapeType="1"/>
          </p:cNvSpPr>
          <p:nvPr/>
        </p:nvSpPr>
        <p:spPr bwMode="auto">
          <a:xfrm rot="16200000" flipV="1">
            <a:off x="2089532" y="4626166"/>
            <a:ext cx="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Line 1920"/>
          <p:cNvSpPr>
            <a:spLocks noChangeShapeType="1"/>
          </p:cNvSpPr>
          <p:nvPr/>
        </p:nvSpPr>
        <p:spPr bwMode="auto">
          <a:xfrm rot="16200000" flipV="1">
            <a:off x="3776949" y="4593115"/>
            <a:ext cx="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 of backup, based on the state of the application when the backup is performed</a:t>
            </a:r>
          </a:p>
          <a:p>
            <a:pPr lvl="1"/>
            <a:r>
              <a:rPr lang="en-US" dirty="0" smtClean="0"/>
              <a:t>Hot or Online</a:t>
            </a:r>
          </a:p>
          <a:p>
            <a:pPr lvl="2"/>
            <a:r>
              <a:rPr lang="en-US" dirty="0" smtClean="0"/>
              <a:t>Application is up and running, with users accessing their data during backup</a:t>
            </a:r>
          </a:p>
          <a:p>
            <a:pPr lvl="2"/>
            <a:r>
              <a:rPr lang="en-US" dirty="0" smtClean="0"/>
              <a:t>Open file agent can be used to backup open files</a:t>
            </a:r>
          </a:p>
          <a:p>
            <a:pPr lvl="1"/>
            <a:r>
              <a:rPr lang="en-US" dirty="0" smtClean="0"/>
              <a:t>Cold or Offline</a:t>
            </a:r>
          </a:p>
          <a:p>
            <a:pPr lvl="2"/>
            <a:r>
              <a:rPr lang="en-US" dirty="0" smtClean="0"/>
              <a:t>Requires application to be shutdown during the backup process</a:t>
            </a:r>
          </a:p>
          <a:p>
            <a:r>
              <a:rPr lang="en-US" dirty="0" smtClean="0"/>
              <a:t>Bare-metal recovery</a:t>
            </a:r>
          </a:p>
          <a:p>
            <a:pPr lvl="1"/>
            <a:r>
              <a:rPr lang="en-US" dirty="0" smtClean="0"/>
              <a:t>OS, hardware, and application configurations are appropriately backed up for a full system recovery</a:t>
            </a:r>
          </a:p>
          <a:p>
            <a:pPr lvl="1"/>
            <a:r>
              <a:rPr lang="en-US" dirty="0" smtClean="0"/>
              <a:t>Server configuration backup (SCB) can also recover a server onto dissimilar hardware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Configuration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and backs up server configuration profiles, based on user-defined schedules</a:t>
            </a:r>
          </a:p>
          <a:p>
            <a:pPr lvl="1"/>
            <a:r>
              <a:rPr lang="en-US" dirty="0" smtClean="0"/>
              <a:t>Profiles are used to configure the recovery server in case of production server failure</a:t>
            </a:r>
          </a:p>
          <a:p>
            <a:pPr lvl="1"/>
            <a:r>
              <a:rPr lang="en-US" dirty="0" smtClean="0"/>
              <a:t>Profiles include OS configurations, network configurations, security configurations, registry settings, application configurations </a:t>
            </a:r>
          </a:p>
          <a:p>
            <a:r>
              <a:rPr lang="en-US" dirty="0" smtClean="0"/>
              <a:t>Two types of profiles used</a:t>
            </a:r>
          </a:p>
          <a:p>
            <a:pPr lvl="1"/>
            <a:r>
              <a:rPr lang="en-US" dirty="0" smtClean="0"/>
              <a:t>Base profile</a:t>
            </a:r>
          </a:p>
          <a:p>
            <a:pPr lvl="2"/>
            <a:r>
              <a:rPr lang="en-US" dirty="0" smtClean="0"/>
              <a:t>Contains the key elements of the OS required to recover the server</a:t>
            </a:r>
          </a:p>
          <a:p>
            <a:pPr lvl="1"/>
            <a:r>
              <a:rPr lang="en-US" dirty="0" smtClean="0"/>
              <a:t>Extended profile</a:t>
            </a:r>
          </a:p>
          <a:p>
            <a:pPr lvl="2"/>
            <a:r>
              <a:rPr lang="en-US" dirty="0" smtClean="0"/>
              <a:t>Typically larger than base profile and contains all necessary information to rebuild application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Backup/Restore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business needs determine:</a:t>
            </a:r>
          </a:p>
          <a:p>
            <a:pPr lvl="1"/>
            <a:r>
              <a:rPr lang="en-US" dirty="0"/>
              <a:t>What are the restore requirements – RPO &amp; RTO?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data needs to be backed up?</a:t>
            </a:r>
          </a:p>
          <a:p>
            <a:pPr lvl="1"/>
            <a:r>
              <a:rPr lang="en-US" dirty="0"/>
              <a:t>How frequently should data be backed up?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long will it take to backup?</a:t>
            </a:r>
          </a:p>
          <a:p>
            <a:pPr lvl="1"/>
            <a:r>
              <a:rPr lang="en-US" dirty="0"/>
              <a:t>How many copies to create?</a:t>
            </a:r>
          </a:p>
          <a:p>
            <a:pPr lvl="1"/>
            <a:r>
              <a:rPr lang="en-US" dirty="0"/>
              <a:t>How long to retain backup copies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Location, size, and number of files?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447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688975"/>
          </a:xfrm>
        </p:spPr>
        <p:txBody>
          <a:bodyPr/>
          <a:lstStyle/>
          <a:p>
            <a:r>
              <a:rPr lang="en-US" dirty="0" smtClean="0"/>
              <a:t>Module 10: Backup and Archive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Common backup topologies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Backup in NAS environment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750983" y="1949068"/>
            <a:ext cx="7772400" cy="457200"/>
          </a:xfrm>
        </p:spPr>
        <p:txBody>
          <a:bodyPr/>
          <a:lstStyle/>
          <a:p>
            <a:r>
              <a:rPr lang="en-US" dirty="0" smtClean="0"/>
              <a:t>Lesson 2: Backup Topologies and Backup in NAS Environment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2784715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Direct-Attached Backup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8" name="Freeform 36"/>
          <p:cNvSpPr>
            <a:spLocks/>
          </p:cNvSpPr>
          <p:nvPr/>
        </p:nvSpPr>
        <p:spPr bwMode="auto">
          <a:xfrm>
            <a:off x="1524878" y="3117673"/>
            <a:ext cx="1306513" cy="0"/>
          </a:xfrm>
          <a:custGeom>
            <a:avLst/>
            <a:gdLst/>
            <a:ahLst/>
            <a:cxnLst>
              <a:cxn ang="0">
                <a:pos x="2469" y="0"/>
              </a:cxn>
              <a:cxn ang="0">
                <a:pos x="2414" y="0"/>
              </a:cxn>
              <a:cxn ang="0">
                <a:pos x="2367" y="0"/>
              </a:cxn>
              <a:cxn ang="0">
                <a:pos x="0" y="0"/>
              </a:cxn>
            </a:cxnLst>
            <a:rect l="0" t="0" r="r" b="b"/>
            <a:pathLst>
              <a:path w="2469">
                <a:moveTo>
                  <a:pt x="2469" y="0"/>
                </a:moveTo>
                <a:lnTo>
                  <a:pt x="2414" y="0"/>
                </a:lnTo>
                <a:lnTo>
                  <a:pt x="2367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Freeform 37"/>
          <p:cNvSpPr>
            <a:spLocks/>
          </p:cNvSpPr>
          <p:nvPr/>
        </p:nvSpPr>
        <p:spPr bwMode="auto">
          <a:xfrm>
            <a:off x="3890082" y="3138487"/>
            <a:ext cx="1420812" cy="0"/>
          </a:xfrm>
          <a:custGeom>
            <a:avLst/>
            <a:gdLst/>
            <a:ahLst/>
            <a:cxnLst>
              <a:cxn ang="0">
                <a:pos x="2686" y="0"/>
              </a:cxn>
              <a:cxn ang="0">
                <a:pos x="2560" y="0"/>
              </a:cxn>
              <a:cxn ang="0">
                <a:pos x="126" y="1"/>
              </a:cxn>
              <a:cxn ang="0">
                <a:pos x="0" y="1"/>
              </a:cxn>
            </a:cxnLst>
            <a:rect l="0" t="0" r="r" b="b"/>
            <a:pathLst>
              <a:path w="2686" h="1">
                <a:moveTo>
                  <a:pt x="2686" y="0"/>
                </a:moveTo>
                <a:lnTo>
                  <a:pt x="2560" y="0"/>
                </a:lnTo>
                <a:lnTo>
                  <a:pt x="126" y="1"/>
                </a:lnTo>
                <a:lnTo>
                  <a:pt x="0" y="1"/>
                </a:lnTo>
              </a:path>
            </a:pathLst>
          </a:custGeom>
          <a:noFill/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199"/>
          <p:cNvSpPr>
            <a:spLocks noChangeShapeType="1"/>
          </p:cNvSpPr>
          <p:nvPr/>
        </p:nvSpPr>
        <p:spPr bwMode="auto">
          <a:xfrm flipH="1">
            <a:off x="5707062" y="3135312"/>
            <a:ext cx="159861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00"/>
          <p:cNvSpPr>
            <a:spLocks noChangeArrowheads="1"/>
          </p:cNvSpPr>
          <p:nvPr/>
        </p:nvSpPr>
        <p:spPr bwMode="auto">
          <a:xfrm>
            <a:off x="6969675" y="3657600"/>
            <a:ext cx="1078950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Device</a:t>
            </a:r>
          </a:p>
        </p:txBody>
      </p:sp>
      <p:sp>
        <p:nvSpPr>
          <p:cNvPr id="12" name="Rectangle 201"/>
          <p:cNvSpPr>
            <a:spLocks noChangeArrowheads="1"/>
          </p:cNvSpPr>
          <p:nvPr/>
        </p:nvSpPr>
        <p:spPr bwMode="auto">
          <a:xfrm>
            <a:off x="4854630" y="3649444"/>
            <a:ext cx="1446357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algn="ctr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Application </a:t>
            </a:r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Server/</a:t>
            </a:r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Client/</a:t>
            </a:r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Storage </a:t>
            </a:r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Node</a:t>
            </a:r>
          </a:p>
        </p:txBody>
      </p:sp>
      <p:sp>
        <p:nvSpPr>
          <p:cNvPr id="13" name="Rectangle 787"/>
          <p:cNvSpPr>
            <a:spLocks noChangeArrowheads="1"/>
          </p:cNvSpPr>
          <p:nvPr/>
        </p:nvSpPr>
        <p:spPr bwMode="auto">
          <a:xfrm>
            <a:off x="1076325" y="3670756"/>
            <a:ext cx="105894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Server</a:t>
            </a:r>
          </a:p>
        </p:txBody>
      </p:sp>
      <p:sp>
        <p:nvSpPr>
          <p:cNvPr id="19" name="Rectangle 1110"/>
          <p:cNvSpPr>
            <a:spLocks noChangeArrowheads="1"/>
          </p:cNvSpPr>
          <p:nvPr/>
        </p:nvSpPr>
        <p:spPr bwMode="auto">
          <a:xfrm>
            <a:off x="4221618" y="2700337"/>
            <a:ext cx="62138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Metadata</a:t>
            </a:r>
          </a:p>
        </p:txBody>
      </p:sp>
      <p:sp>
        <p:nvSpPr>
          <p:cNvPr id="20" name="Line 1120"/>
          <p:cNvSpPr>
            <a:spLocks noChangeShapeType="1"/>
          </p:cNvSpPr>
          <p:nvPr/>
        </p:nvSpPr>
        <p:spPr bwMode="auto">
          <a:xfrm flipH="1">
            <a:off x="1908175" y="2943225"/>
            <a:ext cx="3368675" cy="952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1107"/>
          <p:cNvSpPr>
            <a:spLocks noChangeArrowheads="1"/>
          </p:cNvSpPr>
          <p:nvPr/>
        </p:nvSpPr>
        <p:spPr bwMode="auto">
          <a:xfrm>
            <a:off x="6147062" y="2503487"/>
            <a:ext cx="46461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algn="ctr" defTabSz="941388"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Backup</a:t>
            </a:r>
          </a:p>
          <a:p>
            <a:pPr marL="354013" indent="-354013" algn="ctr" defTabSz="941388">
              <a:spcBef>
                <a:spcPts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1123"/>
          <p:cNvSpPr>
            <a:spLocks noChangeShapeType="1"/>
          </p:cNvSpPr>
          <p:nvPr/>
        </p:nvSpPr>
        <p:spPr bwMode="auto">
          <a:xfrm flipV="1">
            <a:off x="5859462" y="2911475"/>
            <a:ext cx="1185863" cy="1588"/>
          </a:xfrm>
          <a:prstGeom prst="line">
            <a:avLst/>
          </a:prstGeom>
          <a:ln>
            <a:prstDash val="sysDash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1738"/>
          <p:cNvSpPr>
            <a:spLocks noChangeArrowheads="1"/>
          </p:cNvSpPr>
          <p:nvPr/>
        </p:nvSpPr>
        <p:spPr bwMode="auto">
          <a:xfrm>
            <a:off x="3166966" y="2987405"/>
            <a:ext cx="34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4682" y="2362824"/>
            <a:ext cx="543668" cy="1256676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333500" y="2362200"/>
            <a:ext cx="543668" cy="1256676"/>
            <a:chOff x="142132" y="3086724"/>
            <a:chExt cx="543668" cy="1256676"/>
          </a:xfrm>
        </p:grpSpPr>
        <p:pic>
          <p:nvPicPr>
            <p:cNvPr id="30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3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3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34225" y="2185555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0" y="2889490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3107" y="4171950"/>
            <a:ext cx="543668" cy="12566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LAN-based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9" name="Rectangle 1738"/>
          <p:cNvSpPr>
            <a:spLocks noChangeArrowheads="1"/>
          </p:cNvSpPr>
          <p:nvPr/>
        </p:nvSpPr>
        <p:spPr bwMode="auto">
          <a:xfrm>
            <a:off x="4268900" y="3116007"/>
            <a:ext cx="34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4958334" y="2617964"/>
            <a:ext cx="1371600" cy="622300"/>
          </a:xfrm>
          <a:custGeom>
            <a:avLst/>
            <a:gdLst/>
            <a:ahLst/>
            <a:cxnLst>
              <a:cxn ang="0">
                <a:pos x="0" y="1156"/>
              </a:cxn>
              <a:cxn ang="0">
                <a:pos x="1389" y="1156"/>
              </a:cxn>
              <a:cxn ang="0">
                <a:pos x="2780" y="1156"/>
              </a:cxn>
              <a:cxn ang="0">
                <a:pos x="2780" y="1148"/>
              </a:cxn>
              <a:cxn ang="0">
                <a:pos x="2780" y="1144"/>
              </a:cxn>
              <a:cxn ang="0">
                <a:pos x="2780" y="0"/>
              </a:cxn>
            </a:cxnLst>
            <a:rect l="0" t="0" r="r" b="b"/>
            <a:pathLst>
              <a:path w="2780" h="1156">
                <a:moveTo>
                  <a:pt x="0" y="1156"/>
                </a:moveTo>
                <a:lnTo>
                  <a:pt x="1389" y="1156"/>
                </a:lnTo>
                <a:lnTo>
                  <a:pt x="2780" y="1156"/>
                </a:lnTo>
                <a:lnTo>
                  <a:pt x="2780" y="1148"/>
                </a:lnTo>
                <a:lnTo>
                  <a:pt x="2780" y="1144"/>
                </a:lnTo>
                <a:lnTo>
                  <a:pt x="2780" y="0"/>
                </a:lnTo>
              </a:path>
            </a:pathLst>
          </a:custGeom>
          <a:noFill/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2492280" y="2624137"/>
            <a:ext cx="1426464" cy="623888"/>
          </a:xfrm>
          <a:custGeom>
            <a:avLst/>
            <a:gdLst/>
            <a:ahLst/>
            <a:cxnLst>
              <a:cxn ang="0">
                <a:pos x="2666" y="1157"/>
              </a:cxn>
              <a:cxn ang="0">
                <a:pos x="0" y="1157"/>
              </a:cxn>
              <a:cxn ang="0">
                <a:pos x="0" y="1149"/>
              </a:cxn>
              <a:cxn ang="0">
                <a:pos x="0" y="1145"/>
              </a:cxn>
              <a:cxn ang="0">
                <a:pos x="0" y="0"/>
              </a:cxn>
            </a:cxnLst>
            <a:rect l="0" t="0" r="r" b="b"/>
            <a:pathLst>
              <a:path w="2666" h="1157">
                <a:moveTo>
                  <a:pt x="2666" y="1157"/>
                </a:moveTo>
                <a:lnTo>
                  <a:pt x="0" y="1157"/>
                </a:lnTo>
                <a:lnTo>
                  <a:pt x="0" y="1149"/>
                </a:lnTo>
                <a:lnTo>
                  <a:pt x="0" y="1145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931659" y="3306761"/>
            <a:ext cx="1389888" cy="741363"/>
          </a:xfrm>
          <a:custGeom>
            <a:avLst/>
            <a:gdLst/>
            <a:ahLst/>
            <a:cxnLst>
              <a:cxn ang="0">
                <a:pos x="2780" y="1169"/>
              </a:cxn>
              <a:cxn ang="0">
                <a:pos x="2780" y="7"/>
              </a:cxn>
              <a:cxn ang="0">
                <a:pos x="2780" y="0"/>
              </a:cxn>
              <a:cxn ang="0">
                <a:pos x="1389" y="0"/>
              </a:cxn>
              <a:cxn ang="0">
                <a:pos x="0" y="0"/>
              </a:cxn>
            </a:cxnLst>
            <a:rect l="0" t="0" r="r" b="b"/>
            <a:pathLst>
              <a:path w="2780" h="1169">
                <a:moveTo>
                  <a:pt x="2780" y="1169"/>
                </a:moveTo>
                <a:lnTo>
                  <a:pt x="2780" y="7"/>
                </a:lnTo>
                <a:lnTo>
                  <a:pt x="2780" y="0"/>
                </a:lnTo>
                <a:lnTo>
                  <a:pt x="1389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reeform 69"/>
          <p:cNvSpPr>
            <a:spLocks/>
          </p:cNvSpPr>
          <p:nvPr/>
        </p:nvSpPr>
        <p:spPr bwMode="auto">
          <a:xfrm>
            <a:off x="4165600" y="3259137"/>
            <a:ext cx="0" cy="63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" y="10"/>
              </a:cxn>
              <a:cxn ang="0">
                <a:pos x="1" y="0"/>
              </a:cxn>
              <a:cxn ang="0">
                <a:pos x="0" y="0"/>
              </a:cxn>
              <a:cxn ang="0">
                <a:pos x="0" y="3"/>
              </a:cxn>
            </a:cxnLst>
            <a:rect l="0" t="0" r="r" b="b"/>
            <a:pathLst>
              <a:path w="1" h="10">
                <a:moveTo>
                  <a:pt x="0" y="3"/>
                </a:moveTo>
                <a:lnTo>
                  <a:pt x="1" y="10"/>
                </a:lnTo>
                <a:lnTo>
                  <a:pt x="1" y="0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reeform 121"/>
          <p:cNvSpPr>
            <a:spLocks/>
          </p:cNvSpPr>
          <p:nvPr/>
        </p:nvSpPr>
        <p:spPr bwMode="auto">
          <a:xfrm>
            <a:off x="2640013" y="3260725"/>
            <a:ext cx="1587" cy="4762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3"/>
              </a:cxn>
              <a:cxn ang="0">
                <a:pos x="1" y="10"/>
              </a:cxn>
              <a:cxn ang="0">
                <a:pos x="1" y="0"/>
              </a:cxn>
            </a:cxnLst>
            <a:rect l="0" t="0" r="r" b="b"/>
            <a:pathLst>
              <a:path w="1" h="10">
                <a:moveTo>
                  <a:pt x="1" y="0"/>
                </a:moveTo>
                <a:lnTo>
                  <a:pt x="0" y="0"/>
                </a:lnTo>
                <a:lnTo>
                  <a:pt x="0" y="3"/>
                </a:lnTo>
                <a:lnTo>
                  <a:pt x="1" y="1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Freeform 136"/>
          <p:cNvSpPr>
            <a:spLocks/>
          </p:cNvSpPr>
          <p:nvPr/>
        </p:nvSpPr>
        <p:spPr bwMode="auto">
          <a:xfrm>
            <a:off x="4213225" y="4048125"/>
            <a:ext cx="436563" cy="4762"/>
          </a:xfrm>
          <a:custGeom>
            <a:avLst/>
            <a:gdLst/>
            <a:ahLst/>
            <a:cxnLst>
              <a:cxn ang="0">
                <a:pos x="824" y="9"/>
              </a:cxn>
              <a:cxn ang="0">
                <a:pos x="824" y="8"/>
              </a:cxn>
              <a:cxn ang="0">
                <a:pos x="824" y="7"/>
              </a:cxn>
              <a:cxn ang="0">
                <a:pos x="825" y="7"/>
              </a:cxn>
              <a:cxn ang="0">
                <a:pos x="826" y="4"/>
              </a:cxn>
              <a:cxn ang="0">
                <a:pos x="825" y="2"/>
              </a:cxn>
              <a:cxn ang="0">
                <a:pos x="824" y="0"/>
              </a:cxn>
              <a:cxn ang="0">
                <a:pos x="5" y="0"/>
              </a:cxn>
              <a:cxn ang="0">
                <a:pos x="3" y="2"/>
              </a:cxn>
              <a:cxn ang="0">
                <a:pos x="0" y="2"/>
              </a:cxn>
              <a:cxn ang="0">
                <a:pos x="0" y="4"/>
              </a:cxn>
              <a:cxn ang="0">
                <a:pos x="3" y="7"/>
              </a:cxn>
              <a:cxn ang="0">
                <a:pos x="5" y="9"/>
              </a:cxn>
              <a:cxn ang="0">
                <a:pos x="824" y="9"/>
              </a:cxn>
            </a:cxnLst>
            <a:rect l="0" t="0" r="r" b="b"/>
            <a:pathLst>
              <a:path w="826" h="9">
                <a:moveTo>
                  <a:pt x="824" y="9"/>
                </a:moveTo>
                <a:lnTo>
                  <a:pt x="824" y="8"/>
                </a:lnTo>
                <a:lnTo>
                  <a:pt x="824" y="7"/>
                </a:lnTo>
                <a:lnTo>
                  <a:pt x="825" y="7"/>
                </a:lnTo>
                <a:lnTo>
                  <a:pt x="826" y="4"/>
                </a:lnTo>
                <a:lnTo>
                  <a:pt x="825" y="2"/>
                </a:lnTo>
                <a:lnTo>
                  <a:pt x="824" y="0"/>
                </a:lnTo>
                <a:lnTo>
                  <a:pt x="5" y="0"/>
                </a:lnTo>
                <a:lnTo>
                  <a:pt x="3" y="2"/>
                </a:lnTo>
                <a:lnTo>
                  <a:pt x="0" y="2"/>
                </a:lnTo>
                <a:lnTo>
                  <a:pt x="0" y="4"/>
                </a:lnTo>
                <a:lnTo>
                  <a:pt x="3" y="7"/>
                </a:lnTo>
                <a:lnTo>
                  <a:pt x="5" y="9"/>
                </a:lnTo>
                <a:lnTo>
                  <a:pt x="824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Freeform 140"/>
          <p:cNvSpPr>
            <a:spLocks/>
          </p:cNvSpPr>
          <p:nvPr/>
        </p:nvSpPr>
        <p:spPr bwMode="auto">
          <a:xfrm>
            <a:off x="4213225" y="4159250"/>
            <a:ext cx="436563" cy="4762"/>
          </a:xfrm>
          <a:custGeom>
            <a:avLst/>
            <a:gdLst/>
            <a:ahLst/>
            <a:cxnLst>
              <a:cxn ang="0">
                <a:pos x="3" y="8"/>
              </a:cxn>
              <a:cxn ang="0">
                <a:pos x="5" y="10"/>
              </a:cxn>
              <a:cxn ang="0">
                <a:pos x="824" y="10"/>
              </a:cxn>
              <a:cxn ang="0">
                <a:pos x="824" y="9"/>
              </a:cxn>
              <a:cxn ang="0">
                <a:pos x="824" y="8"/>
              </a:cxn>
              <a:cxn ang="0">
                <a:pos x="825" y="8"/>
              </a:cxn>
              <a:cxn ang="0">
                <a:pos x="826" y="5"/>
              </a:cxn>
              <a:cxn ang="0">
                <a:pos x="825" y="3"/>
              </a:cxn>
              <a:cxn ang="0">
                <a:pos x="824" y="0"/>
              </a:cxn>
              <a:cxn ang="0">
                <a:pos x="5" y="0"/>
              </a:cxn>
              <a:cxn ang="0">
                <a:pos x="3" y="3"/>
              </a:cxn>
              <a:cxn ang="0">
                <a:pos x="0" y="5"/>
              </a:cxn>
              <a:cxn ang="0">
                <a:pos x="3" y="8"/>
              </a:cxn>
            </a:cxnLst>
            <a:rect l="0" t="0" r="r" b="b"/>
            <a:pathLst>
              <a:path w="826" h="10">
                <a:moveTo>
                  <a:pt x="3" y="8"/>
                </a:moveTo>
                <a:lnTo>
                  <a:pt x="5" y="10"/>
                </a:lnTo>
                <a:lnTo>
                  <a:pt x="824" y="10"/>
                </a:lnTo>
                <a:lnTo>
                  <a:pt x="824" y="9"/>
                </a:lnTo>
                <a:lnTo>
                  <a:pt x="824" y="8"/>
                </a:lnTo>
                <a:lnTo>
                  <a:pt x="825" y="8"/>
                </a:lnTo>
                <a:lnTo>
                  <a:pt x="826" y="5"/>
                </a:lnTo>
                <a:lnTo>
                  <a:pt x="825" y="3"/>
                </a:lnTo>
                <a:lnTo>
                  <a:pt x="824" y="0"/>
                </a:ln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768"/>
          <p:cNvSpPr>
            <a:spLocks noChangeArrowheads="1"/>
          </p:cNvSpPr>
          <p:nvPr/>
        </p:nvSpPr>
        <p:spPr bwMode="auto">
          <a:xfrm>
            <a:off x="3897313" y="5438775"/>
            <a:ext cx="100386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Storage Node</a:t>
            </a:r>
          </a:p>
        </p:txBody>
      </p:sp>
      <p:sp>
        <p:nvSpPr>
          <p:cNvPr id="18" name="Rectangle 769"/>
          <p:cNvSpPr>
            <a:spLocks noChangeArrowheads="1"/>
          </p:cNvSpPr>
          <p:nvPr/>
        </p:nvSpPr>
        <p:spPr bwMode="auto">
          <a:xfrm>
            <a:off x="5762625" y="5413831"/>
            <a:ext cx="1078950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Device</a:t>
            </a:r>
          </a:p>
        </p:txBody>
      </p:sp>
      <p:sp>
        <p:nvSpPr>
          <p:cNvPr id="19" name="Rectangle 771"/>
          <p:cNvSpPr>
            <a:spLocks noChangeArrowheads="1"/>
          </p:cNvSpPr>
          <p:nvPr/>
        </p:nvSpPr>
        <p:spPr bwMode="auto">
          <a:xfrm>
            <a:off x="5071533" y="3558822"/>
            <a:ext cx="798360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Backup Data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772"/>
          <p:cNvSpPr>
            <a:spLocks noChangeArrowheads="1"/>
          </p:cNvSpPr>
          <p:nvPr/>
        </p:nvSpPr>
        <p:spPr bwMode="auto">
          <a:xfrm>
            <a:off x="1850159" y="1076325"/>
            <a:ext cx="1486433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algn="ctr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Application </a:t>
            </a:r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Server/</a:t>
            </a:r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</a:t>
            </a:r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Client</a:t>
            </a:r>
          </a:p>
        </p:txBody>
      </p:sp>
      <p:sp>
        <p:nvSpPr>
          <p:cNvPr id="21" name="Rectangle 1356"/>
          <p:cNvSpPr>
            <a:spLocks noChangeArrowheads="1"/>
          </p:cNvSpPr>
          <p:nvPr/>
        </p:nvSpPr>
        <p:spPr bwMode="auto">
          <a:xfrm>
            <a:off x="5638800" y="1213306"/>
            <a:ext cx="105894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Server</a:t>
            </a:r>
          </a:p>
        </p:txBody>
      </p:sp>
      <p:sp>
        <p:nvSpPr>
          <p:cNvPr id="22" name="Rectangle 1734"/>
          <p:cNvSpPr>
            <a:spLocks noChangeArrowheads="1"/>
          </p:cNvSpPr>
          <p:nvPr/>
        </p:nvSpPr>
        <p:spPr bwMode="auto">
          <a:xfrm>
            <a:off x="5137150" y="2768600"/>
            <a:ext cx="62138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Metadata</a:t>
            </a:r>
          </a:p>
        </p:txBody>
      </p:sp>
      <p:sp>
        <p:nvSpPr>
          <p:cNvPr id="26" name="Line 1745"/>
          <p:cNvSpPr>
            <a:spLocks noChangeShapeType="1"/>
          </p:cNvSpPr>
          <p:nvPr/>
        </p:nvSpPr>
        <p:spPr bwMode="auto">
          <a:xfrm>
            <a:off x="2376488" y="2697162"/>
            <a:ext cx="0" cy="75882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Freeform 1746"/>
          <p:cNvSpPr>
            <a:spLocks/>
          </p:cNvSpPr>
          <p:nvPr/>
        </p:nvSpPr>
        <p:spPr bwMode="auto">
          <a:xfrm>
            <a:off x="2363788" y="3452812"/>
            <a:ext cx="1906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1" y="1"/>
              </a:cxn>
            </a:cxnLst>
            <a:rect l="0" t="0" r="r" b="b"/>
            <a:pathLst>
              <a:path w="1201" h="1">
                <a:moveTo>
                  <a:pt x="0" y="0"/>
                </a:moveTo>
                <a:lnTo>
                  <a:pt x="1201" y="1"/>
                </a:lnTo>
              </a:path>
            </a:pathLst>
          </a:cu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Line 1747"/>
          <p:cNvSpPr>
            <a:spLocks noChangeShapeType="1"/>
          </p:cNvSpPr>
          <p:nvPr/>
        </p:nvSpPr>
        <p:spPr bwMode="auto">
          <a:xfrm>
            <a:off x="4257675" y="3446462"/>
            <a:ext cx="22225" cy="108902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Line 1748"/>
          <p:cNvSpPr>
            <a:spLocks noChangeShapeType="1"/>
          </p:cNvSpPr>
          <p:nvPr/>
        </p:nvSpPr>
        <p:spPr bwMode="auto">
          <a:xfrm flipV="1">
            <a:off x="4273550" y="4545012"/>
            <a:ext cx="292100" cy="635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Line 1749"/>
          <p:cNvSpPr>
            <a:spLocks noChangeShapeType="1"/>
          </p:cNvSpPr>
          <p:nvPr/>
        </p:nvSpPr>
        <p:spPr bwMode="auto">
          <a:xfrm flipH="1" flipV="1">
            <a:off x="4537075" y="3459162"/>
            <a:ext cx="28575" cy="109855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Line 1750"/>
          <p:cNvSpPr>
            <a:spLocks noChangeShapeType="1"/>
          </p:cNvSpPr>
          <p:nvPr/>
        </p:nvSpPr>
        <p:spPr bwMode="auto">
          <a:xfrm>
            <a:off x="4524375" y="3468687"/>
            <a:ext cx="1625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1751"/>
          <p:cNvSpPr>
            <a:spLocks noChangeShapeType="1"/>
          </p:cNvSpPr>
          <p:nvPr/>
        </p:nvSpPr>
        <p:spPr bwMode="auto">
          <a:xfrm>
            <a:off x="6146800" y="3462337"/>
            <a:ext cx="0" cy="447675"/>
          </a:xfrm>
          <a:prstGeom prst="line">
            <a:avLst/>
          </a:prstGeom>
          <a:ln>
            <a:prstDash val="sysDash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Line 1752"/>
          <p:cNvSpPr>
            <a:spLocks noChangeShapeType="1"/>
          </p:cNvSpPr>
          <p:nvPr/>
        </p:nvSpPr>
        <p:spPr bwMode="auto">
          <a:xfrm>
            <a:off x="2673350" y="2651793"/>
            <a:ext cx="0" cy="34290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Line 1753"/>
          <p:cNvSpPr>
            <a:spLocks noChangeShapeType="1"/>
          </p:cNvSpPr>
          <p:nvPr/>
        </p:nvSpPr>
        <p:spPr bwMode="auto">
          <a:xfrm>
            <a:off x="2673350" y="3032125"/>
            <a:ext cx="3490913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Line 1754"/>
          <p:cNvSpPr>
            <a:spLocks noChangeShapeType="1"/>
          </p:cNvSpPr>
          <p:nvPr/>
        </p:nvSpPr>
        <p:spPr bwMode="auto">
          <a:xfrm flipV="1">
            <a:off x="6165850" y="2730500"/>
            <a:ext cx="0" cy="300037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8850" y="1543050"/>
            <a:ext cx="543668" cy="1256676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5914282" y="1466850"/>
            <a:ext cx="543668" cy="1256676"/>
            <a:chOff x="142132" y="3086724"/>
            <a:chExt cx="543668" cy="1256676"/>
          </a:xfrm>
        </p:grpSpPr>
        <p:pic>
          <p:nvPicPr>
            <p:cNvPr id="40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4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6455" y="3976255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Straight Connector 45"/>
          <p:cNvCxnSpPr/>
          <p:nvPr/>
        </p:nvCxnSpPr>
        <p:spPr>
          <a:xfrm rot="5400000">
            <a:off x="4088543" y="3879406"/>
            <a:ext cx="64008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964073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8149" y="1960085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SAN-based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5" name="Line 1617"/>
          <p:cNvSpPr>
            <a:spLocks noChangeShapeType="1"/>
          </p:cNvSpPr>
          <p:nvPr/>
        </p:nvSpPr>
        <p:spPr bwMode="auto">
          <a:xfrm flipH="1" flipV="1">
            <a:off x="885825" y="2452401"/>
            <a:ext cx="3333750" cy="952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reeform 17"/>
          <p:cNvSpPr>
            <a:spLocks/>
          </p:cNvSpPr>
          <p:nvPr/>
        </p:nvSpPr>
        <p:spPr bwMode="auto">
          <a:xfrm>
            <a:off x="2462308" y="2654682"/>
            <a:ext cx="3798888" cy="1930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"/>
              </a:cxn>
              <a:cxn ang="0">
                <a:pos x="4743" y="2147"/>
              </a:cxn>
            </a:cxnLst>
            <a:rect l="0" t="0" r="r" b="b"/>
            <a:pathLst>
              <a:path w="4743" h="2147">
                <a:moveTo>
                  <a:pt x="0" y="0"/>
                </a:moveTo>
                <a:lnTo>
                  <a:pt x="0" y="2147"/>
                </a:lnTo>
                <a:lnTo>
                  <a:pt x="4743" y="2147"/>
                </a:lnTo>
              </a:path>
            </a:pathLst>
          </a:custGeom>
          <a:noFill/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 flipH="1">
            <a:off x="786445" y="2311400"/>
            <a:ext cx="116681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6332824" y="2630774"/>
            <a:ext cx="9525" cy="12906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H="1" flipV="1">
            <a:off x="3012252" y="2311400"/>
            <a:ext cx="1316736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286250" y="2311400"/>
            <a:ext cx="15160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>
            <a:off x="6851943" y="2311400"/>
            <a:ext cx="13898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58"/>
          <p:cNvSpPr>
            <a:spLocks noChangeArrowheads="1"/>
          </p:cNvSpPr>
          <p:nvPr/>
        </p:nvSpPr>
        <p:spPr bwMode="auto">
          <a:xfrm>
            <a:off x="7086600" y="2590800"/>
            <a:ext cx="798360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Backup Data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auto">
          <a:xfrm>
            <a:off x="3238500" y="2520950"/>
            <a:ext cx="62138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Metadata</a:t>
            </a: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auto">
          <a:xfrm>
            <a:off x="7971407" y="2844447"/>
            <a:ext cx="1078950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Device</a:t>
            </a:r>
          </a:p>
        </p:txBody>
      </p:sp>
      <p:sp>
        <p:nvSpPr>
          <p:cNvPr id="17" name="Rectangle 752"/>
          <p:cNvSpPr>
            <a:spLocks noChangeArrowheads="1"/>
          </p:cNvSpPr>
          <p:nvPr/>
        </p:nvSpPr>
        <p:spPr bwMode="auto">
          <a:xfrm>
            <a:off x="76200" y="2838488"/>
            <a:ext cx="105894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Server</a:t>
            </a:r>
          </a:p>
        </p:txBody>
      </p:sp>
      <p:sp>
        <p:nvSpPr>
          <p:cNvPr id="18" name="Rectangle 1071"/>
          <p:cNvSpPr>
            <a:spLocks noChangeArrowheads="1"/>
          </p:cNvSpPr>
          <p:nvPr/>
        </p:nvSpPr>
        <p:spPr bwMode="auto">
          <a:xfrm>
            <a:off x="3721189" y="2877845"/>
            <a:ext cx="1486433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algn="ctr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Application </a:t>
            </a:r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Server/ </a:t>
            </a:r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</a:t>
            </a:r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Client</a:t>
            </a:r>
          </a:p>
        </p:txBody>
      </p:sp>
      <p:sp>
        <p:nvSpPr>
          <p:cNvPr id="19" name="Rectangle 1389"/>
          <p:cNvSpPr>
            <a:spLocks noChangeArrowheads="1"/>
          </p:cNvSpPr>
          <p:nvPr/>
        </p:nvSpPr>
        <p:spPr bwMode="auto">
          <a:xfrm>
            <a:off x="5888324" y="5096522"/>
            <a:ext cx="100386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Storage Node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81303" y="2171685"/>
            <a:ext cx="34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1662"/>
          <p:cNvSpPr>
            <a:spLocks noChangeArrowheads="1"/>
          </p:cNvSpPr>
          <p:nvPr/>
        </p:nvSpPr>
        <p:spPr bwMode="auto">
          <a:xfrm>
            <a:off x="6038482" y="2192580"/>
            <a:ext cx="6035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FC SAN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1663"/>
          <p:cNvSpPr>
            <a:spLocks noChangeShapeType="1"/>
          </p:cNvSpPr>
          <p:nvPr/>
        </p:nvSpPr>
        <p:spPr bwMode="auto">
          <a:xfrm>
            <a:off x="4661473" y="2500313"/>
            <a:ext cx="151765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Freeform 1667"/>
          <p:cNvSpPr>
            <a:spLocks/>
          </p:cNvSpPr>
          <p:nvPr/>
        </p:nvSpPr>
        <p:spPr bwMode="auto">
          <a:xfrm>
            <a:off x="6481763" y="2495550"/>
            <a:ext cx="1585912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999" y="0"/>
              </a:cxn>
            </a:cxnLst>
            <a:rect l="0" t="0" r="r" b="b"/>
            <a:pathLst>
              <a:path w="999" h="6">
                <a:moveTo>
                  <a:pt x="0" y="6"/>
                </a:moveTo>
                <a:lnTo>
                  <a:pt x="999" y="0"/>
                </a:lnTo>
              </a:path>
            </a:pathLst>
          </a:custGeom>
          <a:ln>
            <a:prstDash val="sysDash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14325" y="1562724"/>
            <a:ext cx="543668" cy="1256676"/>
            <a:chOff x="142132" y="3086724"/>
            <a:chExt cx="543668" cy="1256676"/>
          </a:xfrm>
        </p:grpSpPr>
        <p:pic>
          <p:nvPicPr>
            <p:cNvPr id="35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3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3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7205" y="1381125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1207" y="1571625"/>
            <a:ext cx="543668" cy="1256676"/>
          </a:xfrm>
          <a:prstGeom prst="rect">
            <a:avLst/>
          </a:prstGeom>
          <a:noFill/>
        </p:spPr>
      </p:pic>
      <p:pic>
        <p:nvPicPr>
          <p:cNvPr id="33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7766" y="3848724"/>
            <a:ext cx="543668" cy="1256676"/>
          </a:xfrm>
          <a:prstGeom prst="rect">
            <a:avLst/>
          </a:prstGeom>
          <a:noFill/>
        </p:spPr>
      </p:pic>
      <p:sp>
        <p:nvSpPr>
          <p:cNvPr id="28" name="Freeform 1666"/>
          <p:cNvSpPr>
            <a:spLocks/>
          </p:cNvSpPr>
          <p:nvPr/>
        </p:nvSpPr>
        <p:spPr bwMode="auto">
          <a:xfrm>
            <a:off x="6489524" y="2505075"/>
            <a:ext cx="15875" cy="1992313"/>
          </a:xfrm>
          <a:custGeom>
            <a:avLst/>
            <a:gdLst/>
            <a:ahLst/>
            <a:cxnLst>
              <a:cxn ang="0">
                <a:pos x="10" y="1255"/>
              </a:cxn>
              <a:cxn ang="0">
                <a:pos x="0" y="0"/>
              </a:cxn>
            </a:cxnLst>
            <a:rect l="0" t="0" r="r" b="b"/>
            <a:pathLst>
              <a:path w="10" h="1255">
                <a:moveTo>
                  <a:pt x="10" y="1255"/>
                </a:moveTo>
                <a:lnTo>
                  <a:pt x="0" y="0"/>
                </a:lnTo>
              </a:path>
            </a:pathLst>
          </a:cu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ine 1664"/>
          <p:cNvSpPr>
            <a:spLocks noChangeShapeType="1"/>
          </p:cNvSpPr>
          <p:nvPr/>
        </p:nvSpPr>
        <p:spPr bwMode="auto">
          <a:xfrm>
            <a:off x="6215335" y="2493867"/>
            <a:ext cx="42862" cy="204787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Freeform 1665"/>
          <p:cNvSpPr>
            <a:spLocks/>
          </p:cNvSpPr>
          <p:nvPr/>
        </p:nvSpPr>
        <p:spPr bwMode="auto">
          <a:xfrm rot="780000">
            <a:off x="6298704" y="4499440"/>
            <a:ext cx="182880" cy="45719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216" y="0"/>
              </a:cxn>
            </a:cxnLst>
            <a:rect l="0" t="0" r="r" b="b"/>
            <a:pathLst>
              <a:path w="216" h="5">
                <a:moveTo>
                  <a:pt x="0" y="5"/>
                </a:moveTo>
                <a:lnTo>
                  <a:pt x="216" y="0"/>
                </a:lnTo>
              </a:path>
            </a:pathLst>
          </a:cu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Backup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83220" y="977745"/>
            <a:ext cx="8403866" cy="4961878"/>
            <a:chOff x="295084" y="1120966"/>
            <a:chExt cx="8403866" cy="4961878"/>
          </a:xfrm>
        </p:grpSpPr>
        <p:sp>
          <p:nvSpPr>
            <p:cNvPr id="54" name="Rectangle 1379"/>
            <p:cNvSpPr>
              <a:spLocks noChangeArrowheads="1"/>
            </p:cNvSpPr>
            <p:nvPr/>
          </p:nvSpPr>
          <p:spPr bwMode="auto">
            <a:xfrm>
              <a:off x="5625535" y="5867400"/>
              <a:ext cx="1003865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1636"/>
                  </a:solidFill>
                  <a:latin typeface="Calibri" pitchFamily="34" charset="0"/>
                  <a:cs typeface="Calibri" pitchFamily="34" charset="0"/>
                </a:rPr>
                <a:t>Storage Node</a:t>
              </a:r>
            </a:p>
          </p:txBody>
        </p:sp>
        <p:grpSp>
          <p:nvGrpSpPr>
            <p:cNvPr id="55" name="Group 51"/>
            <p:cNvGrpSpPr/>
            <p:nvPr/>
          </p:nvGrpSpPr>
          <p:grpSpPr>
            <a:xfrm>
              <a:off x="295084" y="1120966"/>
              <a:ext cx="8403866" cy="4749940"/>
              <a:chOff x="295084" y="1120966"/>
              <a:chExt cx="8403866" cy="4749940"/>
            </a:xfrm>
          </p:grpSpPr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 rot="5400000" flipH="1">
                <a:off x="5522531" y="4361436"/>
                <a:ext cx="1235075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2593975" y="3778250"/>
                <a:ext cx="3402013" cy="17160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86"/>
                  </a:cxn>
                  <a:cxn ang="0">
                    <a:pos x="4166" y="1886"/>
                  </a:cxn>
                </a:cxnLst>
                <a:rect l="0" t="0" r="r" b="b"/>
                <a:pathLst>
                  <a:path w="4166" h="1886">
                    <a:moveTo>
                      <a:pt x="0" y="0"/>
                    </a:moveTo>
                    <a:lnTo>
                      <a:pt x="0" y="1886"/>
                    </a:lnTo>
                    <a:lnTo>
                      <a:pt x="4166" y="1886"/>
                    </a:ln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58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00451" y="4614230"/>
                <a:ext cx="543668" cy="1256676"/>
              </a:xfrm>
              <a:prstGeom prst="rect">
                <a:avLst/>
              </a:prstGeom>
              <a:noFill/>
            </p:spPr>
          </p:pic>
          <p:sp>
            <p:nvSpPr>
              <p:cNvPr id="59" name="Line 1672"/>
              <p:cNvSpPr>
                <a:spLocks noChangeShapeType="1"/>
              </p:cNvSpPr>
              <p:nvPr/>
            </p:nvSpPr>
            <p:spPr bwMode="auto">
              <a:xfrm>
                <a:off x="2616200" y="2271426"/>
                <a:ext cx="0" cy="85725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 flipH="1">
                <a:off x="3122076" y="3449542"/>
                <a:ext cx="969962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 flipH="1">
                <a:off x="1099374" y="3449542"/>
                <a:ext cx="96520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 flipH="1">
                <a:off x="4412904" y="3449542"/>
                <a:ext cx="1235075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 flipH="1">
                <a:off x="6696456" y="3449542"/>
                <a:ext cx="156362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Rectangle 148"/>
              <p:cNvSpPr>
                <a:spLocks noChangeArrowheads="1"/>
              </p:cNvSpPr>
              <p:nvPr/>
            </p:nvSpPr>
            <p:spPr bwMode="auto">
              <a:xfrm>
                <a:off x="6769549" y="3547872"/>
                <a:ext cx="798360" cy="1846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200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Backup Data</a:t>
                </a:r>
                <a:endPara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" name="Rectangle 155"/>
              <p:cNvSpPr>
                <a:spLocks noChangeArrowheads="1"/>
              </p:cNvSpPr>
              <p:nvPr/>
            </p:nvSpPr>
            <p:spPr bwMode="auto">
              <a:xfrm>
                <a:off x="1802290" y="2692400"/>
                <a:ext cx="621389" cy="1846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Metadata</a:t>
                </a:r>
              </a:p>
            </p:txBody>
          </p:sp>
          <p:sp>
            <p:nvSpPr>
              <p:cNvPr id="66" name="Rectangle 156"/>
              <p:cNvSpPr>
                <a:spLocks noChangeArrowheads="1"/>
              </p:cNvSpPr>
              <p:nvPr/>
            </p:nvSpPr>
            <p:spPr bwMode="auto">
              <a:xfrm>
                <a:off x="7620000" y="4126118"/>
                <a:ext cx="1078950" cy="215444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marL="354013" indent="-354013" defTabSz="941388"/>
                <a:r>
                  <a:rPr lang="en-US" sz="1400" b="1" dirty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Backup Device</a:t>
                </a:r>
              </a:p>
            </p:txBody>
          </p:sp>
          <p:sp>
            <p:nvSpPr>
              <p:cNvPr id="67" name="Rectangle 742"/>
              <p:cNvSpPr>
                <a:spLocks noChangeArrowheads="1"/>
              </p:cNvSpPr>
              <p:nvPr/>
            </p:nvSpPr>
            <p:spPr bwMode="auto">
              <a:xfrm>
                <a:off x="295084" y="4107760"/>
                <a:ext cx="1058944" cy="215444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marL="354013" indent="-354013" defTabSz="941388"/>
                <a:r>
                  <a:rPr lang="en-US" sz="1400" b="1" dirty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Backup Server</a:t>
                </a:r>
              </a:p>
            </p:txBody>
          </p:sp>
          <p:sp>
            <p:nvSpPr>
              <p:cNvPr id="68" name="Rectangle 1061"/>
              <p:cNvSpPr>
                <a:spLocks noChangeArrowheads="1"/>
              </p:cNvSpPr>
              <p:nvPr/>
            </p:nvSpPr>
            <p:spPr bwMode="auto">
              <a:xfrm>
                <a:off x="3505209" y="4153968"/>
                <a:ext cx="1592231" cy="43088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marL="354013" indent="-354013" algn="ctr" defTabSz="941388"/>
                <a:r>
                  <a:rPr lang="en-US" sz="1400" b="1" dirty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Application </a:t>
                </a:r>
                <a:r>
                  <a:rPr lang="en-US" sz="1400" b="1" dirty="0" smtClean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Server-1/</a:t>
                </a:r>
                <a:endParaRPr lang="en-US" sz="1400" b="1" dirty="0">
                  <a:solidFill>
                    <a:srgbClr val="001636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354013" indent="-354013" algn="ctr" defTabSz="941388"/>
                <a:r>
                  <a:rPr lang="en-US" sz="1400" b="1" dirty="0" smtClean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Backup </a:t>
                </a:r>
                <a:r>
                  <a:rPr lang="en-US" sz="1400" b="1" dirty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Client</a:t>
                </a:r>
              </a:p>
            </p:txBody>
          </p:sp>
          <p:pic>
            <p:nvPicPr>
              <p:cNvPr id="69" name="Picture 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57400" y="3113183"/>
                <a:ext cx="1066800" cy="691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0" name="Rectangle 1610"/>
              <p:cNvSpPr>
                <a:spLocks noChangeArrowheads="1"/>
              </p:cNvSpPr>
              <p:nvPr/>
            </p:nvSpPr>
            <p:spPr bwMode="auto">
              <a:xfrm>
                <a:off x="2396951" y="3349757"/>
                <a:ext cx="346249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LAN</a:t>
                </a:r>
                <a:endParaRPr 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71" name="Picture 1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38800" y="3096975"/>
                <a:ext cx="1066800" cy="691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2" name="Rectangle 1612"/>
              <p:cNvSpPr>
                <a:spLocks noChangeArrowheads="1"/>
              </p:cNvSpPr>
              <p:nvPr/>
            </p:nvSpPr>
            <p:spPr bwMode="auto">
              <a:xfrm>
                <a:off x="5903067" y="3304550"/>
                <a:ext cx="60356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FC SAN</a:t>
                </a:r>
                <a:endParaRPr 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Line 1613"/>
              <p:cNvSpPr>
                <a:spLocks noChangeShapeType="1"/>
              </p:cNvSpPr>
              <p:nvPr/>
            </p:nvSpPr>
            <p:spPr bwMode="auto">
              <a:xfrm flipH="1" flipV="1">
                <a:off x="1157288" y="3582988"/>
                <a:ext cx="2951162" cy="9525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</p:spPr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Line 1660"/>
              <p:cNvSpPr>
                <a:spLocks noChangeShapeType="1"/>
              </p:cNvSpPr>
              <p:nvPr/>
            </p:nvSpPr>
            <p:spPr bwMode="auto">
              <a:xfrm>
                <a:off x="4543425" y="3552825"/>
                <a:ext cx="1419225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" name="Freeform 1661"/>
              <p:cNvSpPr>
                <a:spLocks/>
              </p:cNvSpPr>
              <p:nvPr/>
            </p:nvSpPr>
            <p:spPr bwMode="auto">
              <a:xfrm>
                <a:off x="5945092" y="3543300"/>
                <a:ext cx="42863" cy="15605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189"/>
                  </a:cxn>
                </a:cxnLst>
                <a:rect l="0" t="0" r="r" b="b"/>
                <a:pathLst>
                  <a:path w="5" h="1189">
                    <a:moveTo>
                      <a:pt x="0" y="0"/>
                    </a:moveTo>
                    <a:lnTo>
                      <a:pt x="5" y="1189"/>
                    </a:lnTo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" name="Line 1662"/>
              <p:cNvSpPr>
                <a:spLocks noChangeShapeType="1"/>
              </p:cNvSpPr>
              <p:nvPr/>
            </p:nvSpPr>
            <p:spPr bwMode="auto">
              <a:xfrm>
                <a:off x="5969000" y="5097463"/>
                <a:ext cx="2809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  <a:effectLst/>
            </p:spPr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Line 1663"/>
              <p:cNvSpPr>
                <a:spLocks noChangeShapeType="1"/>
              </p:cNvSpPr>
              <p:nvPr/>
            </p:nvSpPr>
            <p:spPr bwMode="auto">
              <a:xfrm flipH="1" flipV="1">
                <a:off x="6230938" y="3533775"/>
                <a:ext cx="25400" cy="15843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8" name="Line 1664"/>
              <p:cNvSpPr>
                <a:spLocks noChangeShapeType="1"/>
              </p:cNvSpPr>
              <p:nvPr/>
            </p:nvSpPr>
            <p:spPr bwMode="auto">
              <a:xfrm>
                <a:off x="6232525" y="3546475"/>
                <a:ext cx="1479550" cy="0"/>
              </a:xfrm>
              <a:prstGeom prst="line">
                <a:avLst/>
              </a:prstGeom>
              <a:ln>
                <a:prstDash val="sysDash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9" name="Line 1671"/>
              <p:cNvSpPr>
                <a:spLocks noChangeShapeType="1"/>
              </p:cNvSpPr>
              <p:nvPr/>
            </p:nvSpPr>
            <p:spPr bwMode="auto">
              <a:xfrm flipH="1">
                <a:off x="2486025" y="2257425"/>
                <a:ext cx="9525" cy="97155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Line 1673"/>
              <p:cNvSpPr>
                <a:spLocks noChangeShapeType="1"/>
              </p:cNvSpPr>
              <p:nvPr/>
            </p:nvSpPr>
            <p:spPr bwMode="auto">
              <a:xfrm flipH="1">
                <a:off x="2752725" y="2286000"/>
                <a:ext cx="9525" cy="30480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1" name="Line 1674"/>
              <p:cNvSpPr>
                <a:spLocks noChangeShapeType="1"/>
              </p:cNvSpPr>
              <p:nvPr/>
            </p:nvSpPr>
            <p:spPr bwMode="auto">
              <a:xfrm flipV="1">
                <a:off x="2752725" y="5324475"/>
                <a:ext cx="3657600" cy="952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2" name="Line 1676"/>
              <p:cNvSpPr>
                <a:spLocks noChangeShapeType="1"/>
              </p:cNvSpPr>
              <p:nvPr/>
            </p:nvSpPr>
            <p:spPr bwMode="auto">
              <a:xfrm rot="60000" flipH="1" flipV="1">
                <a:off x="6381750" y="3749293"/>
                <a:ext cx="28575" cy="159105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3" name="Line 1677"/>
              <p:cNvSpPr>
                <a:spLocks noChangeShapeType="1"/>
              </p:cNvSpPr>
              <p:nvPr/>
            </p:nvSpPr>
            <p:spPr bwMode="auto">
              <a:xfrm>
                <a:off x="6378480" y="3743039"/>
                <a:ext cx="1366837" cy="0"/>
              </a:xfrm>
              <a:prstGeom prst="line">
                <a:avLst/>
              </a:prstGeom>
              <a:ln>
                <a:prstDash val="sysDash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4" name="Line 1678"/>
              <p:cNvSpPr>
                <a:spLocks noChangeShapeType="1"/>
              </p:cNvSpPr>
              <p:nvPr/>
            </p:nvSpPr>
            <p:spPr bwMode="auto">
              <a:xfrm flipH="1">
                <a:off x="1171575" y="3238500"/>
                <a:ext cx="1304925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</p:spPr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Rectangle 1679"/>
              <p:cNvSpPr>
                <a:spLocks noChangeArrowheads="1"/>
              </p:cNvSpPr>
              <p:nvPr/>
            </p:nvSpPr>
            <p:spPr bwMode="auto">
              <a:xfrm>
                <a:off x="2959864" y="1517122"/>
                <a:ext cx="1592231" cy="43088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marL="354013" indent="-354013" algn="ctr" defTabSz="941388"/>
                <a:r>
                  <a:rPr lang="en-US" sz="1400" b="1" dirty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Application </a:t>
                </a:r>
                <a:r>
                  <a:rPr lang="en-US" sz="1400" b="1" dirty="0" smtClean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Server-2/</a:t>
                </a:r>
                <a:endParaRPr lang="en-US" sz="1400" b="1" dirty="0">
                  <a:solidFill>
                    <a:srgbClr val="001636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354013" indent="-354013" algn="ctr" defTabSz="941388"/>
                <a:r>
                  <a:rPr lang="en-US" sz="1400" b="1" dirty="0" smtClean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Backup </a:t>
                </a:r>
                <a:r>
                  <a:rPr lang="en-US" sz="1400" b="1" dirty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Client</a:t>
                </a:r>
              </a:p>
            </p:txBody>
          </p:sp>
          <p:sp>
            <p:nvSpPr>
              <p:cNvPr id="86" name="Rectangle 1680"/>
              <p:cNvSpPr>
                <a:spLocks noChangeArrowheads="1"/>
              </p:cNvSpPr>
              <p:nvPr/>
            </p:nvSpPr>
            <p:spPr bwMode="auto">
              <a:xfrm>
                <a:off x="3286426" y="3666419"/>
                <a:ext cx="621389" cy="1846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Metadata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589234" y="2841434"/>
                <a:ext cx="543668" cy="1256676"/>
                <a:chOff x="142132" y="3086724"/>
                <a:chExt cx="543668" cy="1256676"/>
              </a:xfrm>
            </p:grpSpPr>
            <p:pic>
              <p:nvPicPr>
                <p:cNvPr id="91" name="Picture 7" descr="C:\Documents and Settings\sridhs\Desktop\ISM Book L3\colored Icons\Host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2132" y="3086724"/>
                  <a:ext cx="543668" cy="12566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92" name="Picture 10" descr="C:\Documents and Settings\sridhs\Desktop\ISM Book L3\colored Icons\Standard disk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228600" y="3785061"/>
                  <a:ext cx="152400" cy="152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" name="Picture 10" descr="C:\Documents and Settings\sridhs\Desktop\ISM Book L3\colored Icons\Standard disk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405939" y="3785061"/>
                  <a:ext cx="152400" cy="1524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88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772400" y="2680855"/>
                <a:ext cx="788670" cy="14339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9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05549" y="2858124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90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62949" y="1120966"/>
                <a:ext cx="543668" cy="1256676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in NAS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backup implementations in a NAS environment are:</a:t>
            </a:r>
          </a:p>
          <a:p>
            <a:pPr lvl="1"/>
            <a:r>
              <a:rPr lang="en-US" dirty="0" smtClean="0"/>
              <a:t>Server-based backup</a:t>
            </a:r>
          </a:p>
          <a:p>
            <a:pPr lvl="1"/>
            <a:r>
              <a:rPr lang="en-US" dirty="0" err="1" smtClean="0"/>
              <a:t>Serverless</a:t>
            </a:r>
            <a:r>
              <a:rPr lang="en-US" dirty="0" smtClean="0"/>
              <a:t> backup</a:t>
            </a:r>
          </a:p>
          <a:p>
            <a:pPr lvl="1"/>
            <a:r>
              <a:rPr lang="en-US" dirty="0" smtClean="0"/>
              <a:t>NDMP 2-way backup</a:t>
            </a:r>
          </a:p>
          <a:p>
            <a:pPr lvl="1"/>
            <a:r>
              <a:rPr lang="en-US" dirty="0" smtClean="0"/>
              <a:t>NDMP 3-way backup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>
          <a:xfrm>
            <a:off x="1143000" y="1216025"/>
            <a:ext cx="6705600" cy="688975"/>
          </a:xfrm>
        </p:spPr>
        <p:txBody>
          <a:bodyPr/>
          <a:lstStyle/>
          <a:p>
            <a:r>
              <a:rPr lang="en-US" dirty="0" smtClean="0"/>
              <a:t>Module 10: Backup and Archive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67600" cy="3124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backup granularities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backup and recovery operations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various backup targets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data deduplication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backup in virtualized environment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data archive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1224201" y="3346196"/>
            <a:ext cx="106695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5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247" y="2716741"/>
            <a:ext cx="543668" cy="1256676"/>
          </a:xfrm>
          <a:prstGeom prst="rect">
            <a:avLst/>
          </a:prstGeom>
          <a:noFill/>
        </p:spPr>
      </p:pic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3345021" y="3335563"/>
            <a:ext cx="106695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 rot="5400000" flipH="1" flipV="1">
            <a:off x="5318841" y="2889090"/>
            <a:ext cx="0" cy="90170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Server-based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4753136" y="4683253"/>
            <a:ext cx="1566866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793697" y="4716304"/>
            <a:ext cx="1453896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flipH="1" flipV="1">
            <a:off x="6317784" y="2129597"/>
            <a:ext cx="0" cy="90170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 rot="5400000" flipH="1" flipV="1">
            <a:off x="7253766" y="2884329"/>
            <a:ext cx="0" cy="90170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342631" y="3182779"/>
            <a:ext cx="0" cy="2667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Line 8"/>
          <p:cNvSpPr>
            <a:spLocks noChangeShapeType="1"/>
          </p:cNvSpPr>
          <p:nvPr/>
        </p:nvSpPr>
        <p:spPr bwMode="auto">
          <a:xfrm rot="5400000" flipH="1">
            <a:off x="2272493" y="4196589"/>
            <a:ext cx="1042416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485631" y="5087779"/>
            <a:ext cx="17526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stealth" w="lg" len="lg"/>
            <a:tailEnd type="none" w="lg" len="lg"/>
          </a:ln>
          <a:effectLst/>
        </p:spPr>
      </p:cxnSp>
      <p:sp>
        <p:nvSpPr>
          <p:cNvPr id="34" name="Line 8"/>
          <p:cNvSpPr>
            <a:spLocks noChangeShapeType="1"/>
          </p:cNvSpPr>
          <p:nvPr/>
        </p:nvSpPr>
        <p:spPr bwMode="auto">
          <a:xfrm rot="5400000" flipH="1">
            <a:off x="5815795" y="4185572"/>
            <a:ext cx="98583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6400" y="4317313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Metadata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372" y="2198783"/>
            <a:ext cx="1631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Application Server/</a:t>
            </a:r>
          </a:p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Client 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99986" y="3519845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NAS Head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195" y="3487579"/>
            <a:ext cx="6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Backup</a:t>
            </a:r>
          </a:p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Data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89363" y="5321227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Server/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Storage Node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87492" y="470974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Storage Array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 rot="5400000">
            <a:off x="7522541" y="3401605"/>
            <a:ext cx="123332" cy="1063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35625" y="4001648"/>
            <a:ext cx="126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Device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245166" y="4114800"/>
            <a:ext cx="543668" cy="1256676"/>
            <a:chOff x="142132" y="3086724"/>
            <a:chExt cx="543668" cy="1256676"/>
          </a:xfrm>
        </p:grpSpPr>
        <p:pic>
          <p:nvPicPr>
            <p:cNvPr id="51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5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5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1687" y="2580702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081337"/>
            <a:ext cx="1066800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67328" y="3009758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Rectangle 1612"/>
          <p:cNvSpPr>
            <a:spLocks noChangeArrowheads="1"/>
          </p:cNvSpPr>
          <p:nvPr/>
        </p:nvSpPr>
        <p:spPr bwMode="auto">
          <a:xfrm>
            <a:off x="6042612" y="3206316"/>
            <a:ext cx="6035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FC SAN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2998741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Rectangle 1610"/>
          <p:cNvSpPr>
            <a:spLocks noChangeArrowheads="1"/>
          </p:cNvSpPr>
          <p:nvPr/>
        </p:nvSpPr>
        <p:spPr bwMode="auto">
          <a:xfrm>
            <a:off x="2617404" y="3202264"/>
            <a:ext cx="34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342631" y="3171490"/>
            <a:ext cx="470916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74523" y="2167043"/>
            <a:ext cx="0" cy="100584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81306" y="3449479"/>
            <a:ext cx="0" cy="9525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3" idx="3"/>
          </p:cNvCxnSpPr>
          <p:nvPr/>
        </p:nvCxnSpPr>
        <p:spPr>
          <a:xfrm>
            <a:off x="5974482" y="3449479"/>
            <a:ext cx="1556565" cy="528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35268" y="762919"/>
            <a:ext cx="961803" cy="1633538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>
            <a:off x="3171431" y="4401979"/>
            <a:ext cx="280987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56707" y="3573304"/>
            <a:ext cx="1039941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2485631" y="3573304"/>
            <a:ext cx="0" cy="151447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1342631" y="3449479"/>
            <a:ext cx="18288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71431" y="3449479"/>
            <a:ext cx="0" cy="9525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4729995" y="4601234"/>
            <a:ext cx="1566866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2765529" y="4601234"/>
            <a:ext cx="1453896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 flipH="1" flipV="1">
            <a:off x="6283898" y="2036561"/>
            <a:ext cx="0" cy="90170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rot="5400000" flipH="1" flipV="1">
            <a:off x="5318006" y="2818088"/>
            <a:ext cx="0" cy="90170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3277812" y="3264561"/>
            <a:ext cx="106695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1157264" y="3275194"/>
            <a:ext cx="106695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 rot="5400000" flipH="1" flipV="1">
            <a:off x="7245606" y="2824344"/>
            <a:ext cx="0" cy="90170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rot="5400000" flipH="1">
            <a:off x="2269344" y="4108315"/>
            <a:ext cx="9858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rot="5400000" flipH="1">
            <a:off x="5803943" y="4103553"/>
            <a:ext cx="98583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3858429"/>
            <a:ext cx="155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Application 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56907" y="271337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NAS Head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54810" y="3427594"/>
            <a:ext cx="7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</a:t>
            </a:r>
          </a:p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Data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5477" y="5294293"/>
            <a:ext cx="1320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Backup Server/</a:t>
            </a:r>
          </a:p>
          <a:p>
            <a:r>
              <a:rPr lang="en-US" sz="1400" b="1" dirty="0" smtClean="0">
                <a:latin typeface="Calibri" pitchFamily="34" charset="0"/>
              </a:rPr>
              <a:t>Storage Node/</a:t>
            </a:r>
          </a:p>
          <a:p>
            <a:r>
              <a:rPr lang="en-US" sz="1400" b="1" dirty="0" smtClean="0">
                <a:latin typeface="Calibri" pitchFamily="34" charset="0"/>
              </a:rPr>
              <a:t>Backup Client</a:t>
            </a:r>
          </a:p>
          <a:p>
            <a:endParaRPr lang="en-US" sz="1400" b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1832" y="377101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Storage Array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Isosceles Triangle 32"/>
          <p:cNvSpPr/>
          <p:nvPr/>
        </p:nvSpPr>
        <p:spPr>
          <a:xfrm rot="5400000">
            <a:off x="7367468" y="3341620"/>
            <a:ext cx="123332" cy="1063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75377" y="3950760"/>
            <a:ext cx="126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Device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794" y="2639229"/>
            <a:ext cx="543668" cy="1256676"/>
          </a:xfrm>
          <a:prstGeom prst="rect">
            <a:avLst/>
          </a:prstGeom>
          <a:noFill/>
        </p:spPr>
      </p:pic>
      <p:grpSp>
        <p:nvGrpSpPr>
          <p:cNvPr id="40" name="Group 39"/>
          <p:cNvGrpSpPr/>
          <p:nvPr/>
        </p:nvGrpSpPr>
        <p:grpSpPr>
          <a:xfrm>
            <a:off x="4209892" y="4053978"/>
            <a:ext cx="543668" cy="1256676"/>
            <a:chOff x="142132" y="3086724"/>
            <a:chExt cx="543668" cy="1256676"/>
          </a:xfrm>
        </p:grpSpPr>
        <p:pic>
          <p:nvPicPr>
            <p:cNvPr id="41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4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8045" y="2540995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70445" y="2998195"/>
            <a:ext cx="1066800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56096" y="2925983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1612"/>
          <p:cNvSpPr>
            <a:spLocks noChangeArrowheads="1"/>
          </p:cNvSpPr>
          <p:nvPr/>
        </p:nvSpPr>
        <p:spPr bwMode="auto">
          <a:xfrm>
            <a:off x="6020363" y="3133558"/>
            <a:ext cx="6035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FC SAN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0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29781" y="2926902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Rectangle 1610"/>
          <p:cNvSpPr>
            <a:spLocks noChangeArrowheads="1"/>
          </p:cNvSpPr>
          <p:nvPr/>
        </p:nvSpPr>
        <p:spPr bwMode="auto">
          <a:xfrm>
            <a:off x="2561185" y="3130425"/>
            <a:ext cx="34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016358" y="3100216"/>
            <a:ext cx="29886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04983" y="2033960"/>
            <a:ext cx="0" cy="10668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26233" y="3389494"/>
            <a:ext cx="0" cy="9525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3" idx="3"/>
          </p:cNvCxnSpPr>
          <p:nvPr/>
        </p:nvCxnSpPr>
        <p:spPr>
          <a:xfrm>
            <a:off x="5819409" y="3389494"/>
            <a:ext cx="1556565" cy="528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16358" y="4341994"/>
            <a:ext cx="280987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16358" y="3122794"/>
            <a:ext cx="0" cy="12192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11181" y="668759"/>
            <a:ext cx="961803" cy="1633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0132" y="3331089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Rectangle 1610"/>
          <p:cNvSpPr>
            <a:spLocks noChangeArrowheads="1"/>
          </p:cNvSpPr>
          <p:nvPr/>
        </p:nvSpPr>
        <p:spPr bwMode="auto">
          <a:xfrm>
            <a:off x="3411536" y="3534612"/>
            <a:ext cx="34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981172" y="3733547"/>
            <a:ext cx="9906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  <a:effectLst/>
        </p:spPr>
      </p:cxnSp>
      <p:sp>
        <p:nvSpPr>
          <p:cNvPr id="18" name="Line 37"/>
          <p:cNvSpPr>
            <a:spLocks noChangeShapeType="1"/>
          </p:cNvSpPr>
          <p:nvPr/>
        </p:nvSpPr>
        <p:spPr bwMode="auto">
          <a:xfrm rot="5400000">
            <a:off x="4902395" y="3052596"/>
            <a:ext cx="91440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 rot="5400000" flipH="1" flipV="1">
            <a:off x="6182175" y="3222275"/>
            <a:ext cx="0" cy="90170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4119947" y="3646714"/>
            <a:ext cx="106695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NDMP 2-way Backup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62122" y="4914647"/>
            <a:ext cx="1082174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none" w="lg" len="lg"/>
            <a:tailEnd type="stealth" w="lg" len="lg"/>
          </a:ln>
          <a:effectLst/>
        </p:spPr>
      </p:cxn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612964" y="5224496"/>
            <a:ext cx="143351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 flipH="1" flipV="1">
            <a:off x="7148067" y="2429731"/>
            <a:ext cx="0" cy="90170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2021433" y="3657347"/>
            <a:ext cx="106695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rot="5400000" flipH="1">
            <a:off x="3009026" y="4623525"/>
            <a:ext cx="120788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8713" y="4232405"/>
            <a:ext cx="1631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Application Server/</a:t>
            </a:r>
          </a:p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Client 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66633" y="3847918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NAS Head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3251" y="2846948"/>
            <a:ext cx="6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Backup</a:t>
            </a:r>
          </a:p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Data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8629" y="5819667"/>
            <a:ext cx="1243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Server</a:t>
            </a:r>
          </a:p>
          <a:p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2085" y="702331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Storage Array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3871" y="916937"/>
            <a:ext cx="127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Device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 flipH="1" flipV="1">
            <a:off x="5123377" y="3100847"/>
            <a:ext cx="777240" cy="0"/>
          </a:xfrm>
          <a:prstGeom prst="line">
            <a:avLst/>
          </a:prstGeom>
          <a:ln>
            <a:prstDash val="sysDash"/>
            <a:headEnd type="none"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62400" y="4248711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Metadata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0851" y="3022301"/>
            <a:ext cx="543668" cy="1256676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/>
        </p:nvGrpSpPr>
        <p:grpSpPr>
          <a:xfrm>
            <a:off x="5040217" y="4594204"/>
            <a:ext cx="543668" cy="1256676"/>
            <a:chOff x="142132" y="3086724"/>
            <a:chExt cx="543668" cy="1256676"/>
          </a:xfrm>
        </p:grpSpPr>
        <p:pic>
          <p:nvPicPr>
            <p:cNvPr id="4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4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1184403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3749" y="3413399"/>
            <a:ext cx="1066800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19302" y="3316084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1612"/>
          <p:cNvSpPr>
            <a:spLocks noChangeArrowheads="1"/>
          </p:cNvSpPr>
          <p:nvPr/>
        </p:nvSpPr>
        <p:spPr bwMode="auto">
          <a:xfrm>
            <a:off x="6864037" y="3512642"/>
            <a:ext cx="6035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FC SAN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512102" y="3484085"/>
            <a:ext cx="147218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79322" y="2417564"/>
            <a:ext cx="0" cy="10668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71647" y="3731290"/>
            <a:ext cx="0" cy="1183357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  <a:effectLst/>
        </p:spPr>
      </p:cxnSp>
      <p:pic>
        <p:nvPicPr>
          <p:cNvPr id="58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59116" y="984810"/>
            <a:ext cx="961803" cy="1633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NDMP 3-way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 flipV="1">
            <a:off x="5092448" y="4457346"/>
            <a:ext cx="96202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3376609" y="4429125"/>
            <a:ext cx="143351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1303432" y="3100674"/>
            <a:ext cx="1152144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rot="5400000" flipH="1">
            <a:off x="2864167" y="3912237"/>
            <a:ext cx="100584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949" y="1905000"/>
            <a:ext cx="1631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Application Server/</a:t>
            </a:r>
          </a:p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Client 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234" y="5562600"/>
            <a:ext cx="1243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15157" y="2131542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Storage Array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05137" y="1374219"/>
            <a:ext cx="1240098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628895" y="5153951"/>
            <a:ext cx="127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Backup Device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rot="5400000" flipH="1">
            <a:off x="2754628" y="2160269"/>
            <a:ext cx="123444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3381374" y="1542035"/>
            <a:ext cx="106695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rot="5400000" flipH="1">
            <a:off x="1977959" y="4153157"/>
            <a:ext cx="1472184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H="1">
            <a:off x="1147185" y="4897398"/>
            <a:ext cx="1566866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09899" y="3436114"/>
            <a:ext cx="0" cy="1746504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Straight Connector 23"/>
          <p:cNvCxnSpPr/>
          <p:nvPr/>
        </p:nvCxnSpPr>
        <p:spPr>
          <a:xfrm>
            <a:off x="1425538" y="5183148"/>
            <a:ext cx="155448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stealth" w="lg" len="lg"/>
            <a:tailEnd type="none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305299" y="460505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NAS Head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rot="5400000" flipH="1">
            <a:off x="3892779" y="2149705"/>
            <a:ext cx="132034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 rot="5400000" flipH="1">
            <a:off x="4107091" y="3897543"/>
            <a:ext cx="89171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4961954" y="1370895"/>
            <a:ext cx="106695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H="1">
            <a:off x="7061563" y="1359606"/>
            <a:ext cx="106695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H="1" flipV="1">
            <a:off x="7097756" y="4468635"/>
            <a:ext cx="96202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>
            <a:off x="7732484" y="4207972"/>
            <a:ext cx="123332" cy="1063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2667" y="877018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NAS Head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1800" y="4904601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Metadata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20868" y="3657600"/>
            <a:ext cx="98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Backup Data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8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438400"/>
            <a:ext cx="543668" cy="1256676"/>
          </a:xfrm>
          <a:prstGeom prst="rect">
            <a:avLst/>
          </a:prstGeom>
          <a:noFill/>
        </p:spPr>
      </p:pic>
      <p:grpSp>
        <p:nvGrpSpPr>
          <p:cNvPr id="59" name="Group 58"/>
          <p:cNvGrpSpPr/>
          <p:nvPr/>
        </p:nvGrpSpPr>
        <p:grpSpPr>
          <a:xfrm>
            <a:off x="838949" y="4343400"/>
            <a:ext cx="543668" cy="1256676"/>
            <a:chOff x="142132" y="3086724"/>
            <a:chExt cx="543668" cy="1256676"/>
          </a:xfrm>
        </p:grpSpPr>
        <p:pic>
          <p:nvPicPr>
            <p:cNvPr id="60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6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6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90830" y="3767770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9983" y="1164401"/>
            <a:ext cx="1066800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20719" y="1022732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tangle 1612"/>
          <p:cNvSpPr>
            <a:spLocks noChangeArrowheads="1"/>
          </p:cNvSpPr>
          <p:nvPr/>
        </p:nvSpPr>
        <p:spPr bwMode="auto">
          <a:xfrm>
            <a:off x="6262952" y="1230307"/>
            <a:ext cx="6035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FC SAN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9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9519" y="2787268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Rectangle 1610"/>
          <p:cNvSpPr>
            <a:spLocks noChangeArrowheads="1"/>
          </p:cNvSpPr>
          <p:nvPr/>
        </p:nvSpPr>
        <p:spPr bwMode="auto">
          <a:xfrm>
            <a:off x="4235068" y="2918936"/>
            <a:ext cx="751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Private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6664" y="540896"/>
            <a:ext cx="961803" cy="1633538"/>
          </a:xfrm>
          <a:prstGeom prst="rect">
            <a:avLst/>
          </a:prstGeom>
          <a:noFill/>
        </p:spPr>
      </p:pic>
      <p:cxnSp>
        <p:nvCxnSpPr>
          <p:cNvPr id="42" name="Straight Connector 41"/>
          <p:cNvCxnSpPr/>
          <p:nvPr/>
        </p:nvCxnSpPr>
        <p:spPr>
          <a:xfrm flipH="1">
            <a:off x="4972049" y="1552574"/>
            <a:ext cx="2895601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52851" y="4108690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Rectangle 1612"/>
          <p:cNvSpPr>
            <a:spLocks noChangeArrowheads="1"/>
          </p:cNvSpPr>
          <p:nvPr/>
        </p:nvSpPr>
        <p:spPr bwMode="auto">
          <a:xfrm>
            <a:off x="6295084" y="4338299"/>
            <a:ext cx="6035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FC SAN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02017" y="4170457"/>
            <a:ext cx="1066800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Straight Connector 42"/>
          <p:cNvCxnSpPr/>
          <p:nvPr/>
        </p:nvCxnSpPr>
        <p:spPr>
          <a:xfrm>
            <a:off x="4972049" y="1543050"/>
            <a:ext cx="0" cy="26974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972050" y="4256617"/>
            <a:ext cx="2810105" cy="952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7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60434" y="2743200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Rectangle 1610"/>
          <p:cNvSpPr>
            <a:spLocks noChangeArrowheads="1"/>
          </p:cNvSpPr>
          <p:nvPr/>
        </p:nvSpPr>
        <p:spPr bwMode="auto">
          <a:xfrm>
            <a:off x="2791838" y="2946723"/>
            <a:ext cx="34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05137" y="1374219"/>
            <a:ext cx="0" cy="1371238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688975"/>
          </a:xfrm>
        </p:spPr>
        <p:txBody>
          <a:bodyPr/>
          <a:lstStyle/>
          <a:p>
            <a:r>
              <a:rPr lang="en-US" dirty="0" smtClean="0"/>
              <a:t>Module 10: Backup and Archive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Backup to Tape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Backup to Disk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Backup to Virtual Tape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3: Backup Targets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to Tape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low cost solution</a:t>
            </a:r>
          </a:p>
          <a:p>
            <a:r>
              <a:rPr lang="en-US" dirty="0" smtClean="0"/>
              <a:t>Tape drives are used to read/write data from/to a tape</a:t>
            </a:r>
          </a:p>
          <a:p>
            <a:r>
              <a:rPr lang="en-US" dirty="0" smtClean="0"/>
              <a:t>Sequential/linear access</a:t>
            </a:r>
          </a:p>
          <a:p>
            <a:pPr marL="231775" lvl="2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Multiple streaming to improve media performance</a:t>
            </a:r>
          </a:p>
          <a:p>
            <a:pPr lvl="1"/>
            <a:r>
              <a:rPr lang="en-US" dirty="0" smtClean="0"/>
              <a:t>Writes data from multiple streams on a single tape</a:t>
            </a:r>
          </a:p>
          <a:p>
            <a:r>
              <a:rPr lang="en-US" dirty="0" smtClean="0"/>
              <a:t>Limitation of tape</a:t>
            </a:r>
          </a:p>
          <a:p>
            <a:pPr lvl="1"/>
            <a:r>
              <a:rPr lang="en-US" dirty="0" smtClean="0"/>
              <a:t>Backup and recovery operations are slow due to sequential access</a:t>
            </a:r>
          </a:p>
          <a:p>
            <a:pPr lvl="1"/>
            <a:r>
              <a:rPr lang="en-US" dirty="0" smtClean="0"/>
              <a:t>Wear and tear of tape</a:t>
            </a:r>
          </a:p>
          <a:p>
            <a:pPr lvl="1"/>
            <a:r>
              <a:rPr lang="en-US" dirty="0" smtClean="0"/>
              <a:t>Shipping/handling challenges</a:t>
            </a:r>
          </a:p>
          <a:p>
            <a:pPr lvl="1"/>
            <a:r>
              <a:rPr lang="en-US" dirty="0" smtClean="0"/>
              <a:t>Controlled environment is required for tape storage</a:t>
            </a:r>
          </a:p>
          <a:p>
            <a:pPr lvl="1"/>
            <a:r>
              <a:rPr lang="en-US" dirty="0" smtClean="0"/>
              <a:t>Causes “shoe shining effect” or “backhitching”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to Disk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Enhanced overall backup and recovery performance</a:t>
            </a:r>
          </a:p>
          <a:p>
            <a:pPr lvl="1"/>
            <a:r>
              <a:rPr lang="en-US" dirty="0" smtClean="0"/>
              <a:t>Random access</a:t>
            </a:r>
          </a:p>
          <a:p>
            <a:r>
              <a:rPr lang="en-US" dirty="0" smtClean="0"/>
              <a:t>More reliable</a:t>
            </a:r>
          </a:p>
          <a:p>
            <a:r>
              <a:rPr lang="en-US" dirty="0" smtClean="0"/>
              <a:t>Can be accessed by multiple hosts simultaneously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gray">
          <a:xfrm>
            <a:off x="185451" y="5888995"/>
            <a:ext cx="1923604" cy="13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Source: EMC Engineering and EMC IT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15826" y="5010031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430176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946114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460464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976401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4490751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006689" y="5010031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5522626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036976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6552914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7067264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583201" y="5010031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8099139" y="5010031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857089" y="5130681"/>
            <a:ext cx="104196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315876" y="5130681"/>
            <a:ext cx="208390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830226" y="5130681"/>
            <a:ext cx="208390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346164" y="5130681"/>
            <a:ext cx="208390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30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860514" y="5130681"/>
            <a:ext cx="208390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40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76451" y="5130681"/>
            <a:ext cx="208390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50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890801" y="5130681"/>
            <a:ext cx="208390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60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5405151" y="5130681"/>
            <a:ext cx="208390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70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921089" y="5130681"/>
            <a:ext cx="208390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80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435439" y="5130681"/>
            <a:ext cx="208390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90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895814" y="5130681"/>
            <a:ext cx="312586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100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926101" y="5130681"/>
            <a:ext cx="312586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410164" y="5130681"/>
            <a:ext cx="312586" cy="221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110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3821500" y="5445657"/>
            <a:ext cx="2589299" cy="2492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Recovery Time in Minutes*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261651" y="4271844"/>
            <a:ext cx="1480790" cy="4985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Tape</a:t>
            </a:r>
            <a:b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Backup/Restore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61651" y="3405069"/>
            <a:ext cx="1480790" cy="4985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</a:t>
            </a:r>
            <a:b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Backup/Restore</a:t>
            </a: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1906301" y="4190881"/>
            <a:ext cx="5572125" cy="628650"/>
          </a:xfrm>
          <a:prstGeom prst="rect">
            <a:avLst/>
          </a:prstGeom>
          <a:gradFill rotWithShape="1">
            <a:gsLst>
              <a:gs pos="0">
                <a:srgbClr val="00B496">
                  <a:gamma/>
                  <a:shade val="56078"/>
                  <a:invGamma/>
                </a:srgbClr>
              </a:gs>
              <a:gs pos="100000">
                <a:srgbClr val="00B496"/>
              </a:gs>
            </a:gsLst>
            <a:lin ang="0" scaled="1"/>
          </a:gra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906301" y="3324106"/>
            <a:ext cx="1238250" cy="628650"/>
          </a:xfrm>
          <a:prstGeom prst="rect">
            <a:avLst/>
          </a:prstGeom>
          <a:gradFill rotWithShape="1">
            <a:gsLst>
              <a:gs pos="0">
                <a:srgbClr val="00B496">
                  <a:gamma/>
                  <a:shade val="56078"/>
                  <a:invGamma/>
                </a:srgbClr>
              </a:gs>
              <a:gs pos="100000">
                <a:srgbClr val="00B496"/>
              </a:gs>
            </a:gsLst>
            <a:lin ang="0" scaled="1"/>
          </a:gra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1915826" y="3228856"/>
            <a:ext cx="6191250" cy="1781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70"/>
              </a:cxn>
              <a:cxn ang="0">
                <a:pos x="3630" y="1470"/>
              </a:cxn>
            </a:cxnLst>
            <a:rect l="0" t="0" r="r" b="b"/>
            <a:pathLst>
              <a:path w="3630" h="1470">
                <a:moveTo>
                  <a:pt x="0" y="0"/>
                </a:moveTo>
                <a:lnTo>
                  <a:pt x="0" y="1470"/>
                </a:lnTo>
                <a:lnTo>
                  <a:pt x="3630" y="147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552914" y="4262319"/>
            <a:ext cx="789062" cy="4985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108</a:t>
            </a:r>
            <a:b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Minutes</a:t>
            </a:r>
            <a:endParaRPr lang="en-US" sz="16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2228564" y="3366969"/>
            <a:ext cx="789062" cy="4985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defTabSz="941388"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24</a:t>
            </a:r>
            <a:b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Minutes</a:t>
            </a:r>
            <a:endParaRPr lang="en-US" sz="16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gray">
          <a:xfrm>
            <a:off x="6202076" y="3015868"/>
            <a:ext cx="2954338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Typical Scenario:</a:t>
            </a:r>
          </a:p>
          <a:p>
            <a:pPr marL="463550" marR="0" lvl="1" indent="-238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90000"/>
              <a:buFont typeface="Wingdings" pitchFamily="2" charset="2"/>
              <a:buChar char="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800 users, 75 MB mailbox </a:t>
            </a:r>
          </a:p>
          <a:p>
            <a:pPr marL="463550" marR="0" lvl="1" indent="-238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90000"/>
              <a:buFont typeface="Wingdings" pitchFamily="2" charset="2"/>
              <a:buChar char="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60 GB database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to Virtual Tape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Disks are emulated and presented as tapes to backup software</a:t>
            </a:r>
          </a:p>
          <a:p>
            <a:r>
              <a:rPr lang="en-US" dirty="0" smtClean="0"/>
              <a:t>Does not require any additional modules or changes in the legacy backup software</a:t>
            </a:r>
          </a:p>
          <a:p>
            <a:r>
              <a:rPr lang="en-US" dirty="0" smtClean="0"/>
              <a:t>Provides better single stream performance and reliability over physical tape</a:t>
            </a:r>
          </a:p>
          <a:p>
            <a:r>
              <a:rPr lang="en-US" dirty="0" smtClean="0"/>
              <a:t>Online and random disk access </a:t>
            </a:r>
          </a:p>
          <a:p>
            <a:pPr lvl="1"/>
            <a:r>
              <a:rPr lang="en-US" dirty="0" smtClean="0"/>
              <a:t>Provides faster backup and recovery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Tape Library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79988" y="2324100"/>
            <a:ext cx="3754437" cy="3702050"/>
          </a:xfrm>
          <a:prstGeom prst="rect">
            <a:avLst/>
          </a:prstGeom>
          <a:gradFill rotWithShape="1">
            <a:gsLst>
              <a:gs pos="0">
                <a:srgbClr val="BCA879"/>
              </a:gs>
              <a:gs pos="100000">
                <a:srgbClr val="BCA879">
                  <a:gamma/>
                  <a:tint val="36471"/>
                  <a:invGamma/>
                </a:srgb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43538" y="4699000"/>
            <a:ext cx="3205162" cy="1249363"/>
          </a:xfrm>
          <a:prstGeom prst="rect">
            <a:avLst/>
          </a:prstGeom>
          <a:gradFill rotWithShape="1">
            <a:gsLst>
              <a:gs pos="0">
                <a:srgbClr val="BCA879"/>
              </a:gs>
              <a:gs pos="100000">
                <a:srgbClr val="BCA879">
                  <a:gamma/>
                  <a:tint val="36471"/>
                  <a:invGamma/>
                </a:srgb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46713" y="2459038"/>
            <a:ext cx="3201987" cy="2247900"/>
          </a:xfrm>
          <a:prstGeom prst="rect">
            <a:avLst/>
          </a:prstGeom>
          <a:gradFill rotWithShape="1">
            <a:gsLst>
              <a:gs pos="0">
                <a:srgbClr val="BCA879">
                  <a:gamma/>
                  <a:tint val="36471"/>
                  <a:invGamma/>
                </a:srgbClr>
              </a:gs>
              <a:gs pos="100000">
                <a:srgbClr val="BCA879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41517" y="1413117"/>
            <a:ext cx="1403350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Backup Server/</a:t>
            </a:r>
          </a:p>
          <a:p>
            <a:pPr marL="354013" indent="-354013" algn="ctr" defTabSz="941388"/>
            <a:r>
              <a: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Storage Node</a:t>
            </a:r>
          </a:p>
        </p:txBody>
      </p:sp>
      <p:sp>
        <p:nvSpPr>
          <p:cNvPr id="11" name="Text Box 105"/>
          <p:cNvSpPr txBox="1">
            <a:spLocks noChangeArrowheads="1"/>
          </p:cNvSpPr>
          <p:nvPr/>
        </p:nvSpPr>
        <p:spPr bwMode="auto">
          <a:xfrm>
            <a:off x="1147763" y="5879571"/>
            <a:ext cx="1084592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Backup Clients</a:t>
            </a:r>
          </a:p>
        </p:txBody>
      </p:sp>
      <p:sp>
        <p:nvSpPr>
          <p:cNvPr id="12" name="Text Box 107"/>
          <p:cNvSpPr txBox="1">
            <a:spLocks noChangeArrowheads="1"/>
          </p:cNvSpPr>
          <p:nvPr/>
        </p:nvSpPr>
        <p:spPr bwMode="auto">
          <a:xfrm>
            <a:off x="6402388" y="4486275"/>
            <a:ext cx="130157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Emulation Engine</a:t>
            </a:r>
          </a:p>
        </p:txBody>
      </p:sp>
      <p:sp>
        <p:nvSpPr>
          <p:cNvPr id="13" name="Text Box 119"/>
          <p:cNvSpPr txBox="1">
            <a:spLocks noChangeArrowheads="1"/>
          </p:cNvSpPr>
          <p:nvPr/>
        </p:nvSpPr>
        <p:spPr bwMode="auto">
          <a:xfrm rot="16200000">
            <a:off x="3948408" y="4071859"/>
            <a:ext cx="2552109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Virtual Tape Library Appliance</a:t>
            </a:r>
          </a:p>
        </p:txBody>
      </p:sp>
      <p:sp>
        <p:nvSpPr>
          <p:cNvPr id="14" name="Rectangle 121"/>
          <p:cNvSpPr>
            <a:spLocks noChangeArrowheads="1"/>
          </p:cNvSpPr>
          <p:nvPr/>
        </p:nvSpPr>
        <p:spPr bwMode="auto">
          <a:xfrm>
            <a:off x="5580063" y="2595563"/>
            <a:ext cx="1423987" cy="1860550"/>
          </a:xfrm>
          <a:prstGeom prst="rect">
            <a:avLst/>
          </a:prstGeom>
          <a:gradFill rotWithShape="1">
            <a:gsLst>
              <a:gs pos="0">
                <a:srgbClr val="BCA879"/>
              </a:gs>
              <a:gs pos="100000">
                <a:srgbClr val="BCA879">
                  <a:gamma/>
                  <a:tint val="36471"/>
                  <a:invGamma/>
                </a:srgbClr>
              </a:gs>
            </a:gsLst>
            <a:lin ang="2700000" scaled="1"/>
          </a:gradFill>
          <a:ln w="38100" cap="rnd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oup 122"/>
          <p:cNvGrpSpPr>
            <a:grpSpLocks noChangeAspect="1"/>
          </p:cNvGrpSpPr>
          <p:nvPr/>
        </p:nvGrpSpPr>
        <p:grpSpPr bwMode="auto">
          <a:xfrm>
            <a:off x="5737225" y="2681288"/>
            <a:ext cx="417513" cy="379412"/>
            <a:chOff x="2188" y="2766"/>
            <a:chExt cx="309" cy="281"/>
          </a:xfrm>
        </p:grpSpPr>
        <p:grpSp>
          <p:nvGrpSpPr>
            <p:cNvPr id="16" name="Group 123"/>
            <p:cNvGrpSpPr>
              <a:grpSpLocks noChangeAspect="1"/>
            </p:cNvGrpSpPr>
            <p:nvPr/>
          </p:nvGrpSpPr>
          <p:grpSpPr bwMode="auto">
            <a:xfrm>
              <a:off x="2188" y="2766"/>
              <a:ext cx="309" cy="281"/>
              <a:chOff x="3026" y="2233"/>
              <a:chExt cx="407" cy="370"/>
            </a:xfrm>
          </p:grpSpPr>
          <p:sp>
            <p:nvSpPr>
              <p:cNvPr id="18" name="Freeform 124"/>
              <p:cNvSpPr>
                <a:spLocks noChangeAspect="1"/>
              </p:cNvSpPr>
              <p:nvPr/>
            </p:nvSpPr>
            <p:spPr bwMode="gray">
              <a:xfrm>
                <a:off x="3026" y="2337"/>
                <a:ext cx="233" cy="260"/>
              </a:xfrm>
              <a:custGeom>
                <a:avLst/>
                <a:gdLst/>
                <a:ahLst/>
                <a:cxnLst>
                  <a:cxn ang="0">
                    <a:pos x="233" y="137"/>
                  </a:cxn>
                  <a:cxn ang="0">
                    <a:pos x="230" y="260"/>
                  </a:cxn>
                  <a:cxn ang="0">
                    <a:pos x="2" y="127"/>
                  </a:cxn>
                  <a:cxn ang="0">
                    <a:pos x="0" y="0"/>
                  </a:cxn>
                  <a:cxn ang="0">
                    <a:pos x="233" y="137"/>
                  </a:cxn>
                </a:cxnLst>
                <a:rect l="0" t="0" r="r" b="b"/>
                <a:pathLst>
                  <a:path w="233" h="260">
                    <a:moveTo>
                      <a:pt x="233" y="137"/>
                    </a:moveTo>
                    <a:lnTo>
                      <a:pt x="230" y="260"/>
                    </a:lnTo>
                    <a:cubicBezTo>
                      <a:pt x="230" y="260"/>
                      <a:pt x="2" y="127"/>
                      <a:pt x="2" y="127"/>
                    </a:cubicBezTo>
                    <a:lnTo>
                      <a:pt x="0" y="0"/>
                    </a:lnTo>
                    <a:lnTo>
                      <a:pt x="233" y="1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Freeform 125"/>
              <p:cNvSpPr>
                <a:spLocks noChangeAspect="1"/>
              </p:cNvSpPr>
              <p:nvPr/>
            </p:nvSpPr>
            <p:spPr bwMode="gray">
              <a:xfrm>
                <a:off x="3254" y="2369"/>
                <a:ext cx="174" cy="234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180" y="134"/>
                  </a:cxn>
                  <a:cxn ang="0">
                    <a:pos x="0" y="234"/>
                  </a:cxn>
                  <a:cxn ang="0">
                    <a:pos x="0" y="110"/>
                  </a:cxn>
                  <a:cxn ang="0">
                    <a:pos x="178" y="0"/>
                  </a:cxn>
                </a:cxnLst>
                <a:rect l="0" t="0" r="r" b="b"/>
                <a:pathLst>
                  <a:path w="180" h="234">
                    <a:moveTo>
                      <a:pt x="178" y="0"/>
                    </a:moveTo>
                    <a:lnTo>
                      <a:pt x="180" y="134"/>
                    </a:lnTo>
                    <a:lnTo>
                      <a:pt x="0" y="234"/>
                    </a:lnTo>
                    <a:lnTo>
                      <a:pt x="0" y="110"/>
                    </a:lnTo>
                    <a:lnTo>
                      <a:pt x="17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>
                      <a:gamma/>
                      <a:tint val="30196"/>
                      <a:invGamma/>
                    </a:srgbClr>
                  </a:gs>
                  <a:gs pos="100000">
                    <a:srgbClr val="BCA879"/>
                  </a:gs>
                </a:gsLst>
                <a:lin ang="270000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Freeform 126"/>
              <p:cNvSpPr>
                <a:spLocks noChangeAspect="1"/>
              </p:cNvSpPr>
              <p:nvPr/>
            </p:nvSpPr>
            <p:spPr bwMode="gray">
              <a:xfrm>
                <a:off x="3027" y="2233"/>
                <a:ext cx="406" cy="243"/>
              </a:xfrm>
              <a:custGeom>
                <a:avLst/>
                <a:gdLst/>
                <a:ahLst/>
                <a:cxnLst>
                  <a:cxn ang="0">
                    <a:pos x="406" y="135"/>
                  </a:cxn>
                  <a:cxn ang="0">
                    <a:pos x="230" y="243"/>
                  </a:cxn>
                  <a:cxn ang="0">
                    <a:pos x="0" y="106"/>
                  </a:cxn>
                  <a:cxn ang="0">
                    <a:pos x="188" y="0"/>
                  </a:cxn>
                  <a:cxn ang="0">
                    <a:pos x="406" y="135"/>
                  </a:cxn>
                </a:cxnLst>
                <a:rect l="0" t="0" r="r" b="b"/>
                <a:pathLst>
                  <a:path w="406" h="243">
                    <a:moveTo>
                      <a:pt x="406" y="135"/>
                    </a:moveTo>
                    <a:lnTo>
                      <a:pt x="230" y="243"/>
                    </a:lnTo>
                    <a:lnTo>
                      <a:pt x="0" y="106"/>
                    </a:lnTo>
                    <a:cubicBezTo>
                      <a:pt x="94" y="53"/>
                      <a:pt x="188" y="0"/>
                      <a:pt x="188" y="0"/>
                    </a:cubicBezTo>
                    <a:lnTo>
                      <a:pt x="406" y="13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Freeform 127"/>
              <p:cNvSpPr>
                <a:spLocks noChangeAspect="1"/>
              </p:cNvSpPr>
              <p:nvPr/>
            </p:nvSpPr>
            <p:spPr bwMode="auto">
              <a:xfrm>
                <a:off x="3028" y="2235"/>
                <a:ext cx="399" cy="364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399" y="134"/>
                  </a:cxn>
                  <a:cxn ang="0">
                    <a:pos x="399" y="268"/>
                  </a:cxn>
                  <a:cxn ang="0">
                    <a:pos x="228" y="364"/>
                  </a:cxn>
                  <a:cxn ang="0">
                    <a:pos x="0" y="227"/>
                  </a:cxn>
                  <a:cxn ang="0">
                    <a:pos x="0" y="106"/>
                  </a:cxn>
                  <a:cxn ang="0">
                    <a:pos x="185" y="0"/>
                  </a:cxn>
                </a:cxnLst>
                <a:rect l="0" t="0" r="r" b="b"/>
                <a:pathLst>
                  <a:path w="399" h="364">
                    <a:moveTo>
                      <a:pt x="185" y="0"/>
                    </a:moveTo>
                    <a:lnTo>
                      <a:pt x="399" y="134"/>
                    </a:lnTo>
                    <a:lnTo>
                      <a:pt x="399" y="268"/>
                    </a:lnTo>
                    <a:lnTo>
                      <a:pt x="228" y="364"/>
                    </a:lnTo>
                    <a:lnTo>
                      <a:pt x="0" y="227"/>
                    </a:lnTo>
                    <a:lnTo>
                      <a:pt x="0" y="106"/>
                    </a:lnTo>
                    <a:lnTo>
                      <a:pt x="1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7" name="Freeform 128"/>
            <p:cNvSpPr>
              <a:spLocks noChangeAspect="1"/>
            </p:cNvSpPr>
            <p:nvPr/>
          </p:nvSpPr>
          <p:spPr bwMode="auto">
            <a:xfrm rot="270840">
              <a:off x="2222" y="2907"/>
              <a:ext cx="108" cy="75"/>
            </a:xfrm>
            <a:custGeom>
              <a:avLst/>
              <a:gdLst/>
              <a:ahLst/>
              <a:cxnLst>
                <a:cxn ang="0">
                  <a:pos x="108" y="51"/>
                </a:cxn>
                <a:cxn ang="0">
                  <a:pos x="108" y="75"/>
                </a:cxn>
                <a:cxn ang="0">
                  <a:pos x="58" y="56"/>
                </a:cxn>
                <a:cxn ang="0">
                  <a:pos x="33" y="40"/>
                </a:cxn>
                <a:cxn ang="0">
                  <a:pos x="15" y="28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61" y="35"/>
                </a:cxn>
                <a:cxn ang="0">
                  <a:pos x="84" y="44"/>
                </a:cxn>
                <a:cxn ang="0">
                  <a:pos x="108" y="51"/>
                </a:cxn>
              </a:cxnLst>
              <a:rect l="0" t="0" r="r" b="b"/>
              <a:pathLst>
                <a:path w="108" h="75">
                  <a:moveTo>
                    <a:pt x="108" y="51"/>
                  </a:moveTo>
                  <a:lnTo>
                    <a:pt x="108" y="75"/>
                  </a:lnTo>
                  <a:lnTo>
                    <a:pt x="58" y="56"/>
                  </a:lnTo>
                  <a:lnTo>
                    <a:pt x="33" y="40"/>
                  </a:lnTo>
                  <a:lnTo>
                    <a:pt x="15" y="2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61" y="35"/>
                  </a:lnTo>
                  <a:lnTo>
                    <a:pt x="84" y="44"/>
                  </a:lnTo>
                  <a:lnTo>
                    <a:pt x="108" y="51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2" name="Group 129"/>
          <p:cNvGrpSpPr>
            <a:grpSpLocks noChangeAspect="1"/>
          </p:cNvGrpSpPr>
          <p:nvPr/>
        </p:nvGrpSpPr>
        <p:grpSpPr bwMode="auto">
          <a:xfrm>
            <a:off x="6427788" y="2693988"/>
            <a:ext cx="417512" cy="379412"/>
            <a:chOff x="2188" y="2766"/>
            <a:chExt cx="309" cy="281"/>
          </a:xfrm>
        </p:grpSpPr>
        <p:grpSp>
          <p:nvGrpSpPr>
            <p:cNvPr id="23" name="Group 130"/>
            <p:cNvGrpSpPr>
              <a:grpSpLocks noChangeAspect="1"/>
            </p:cNvGrpSpPr>
            <p:nvPr/>
          </p:nvGrpSpPr>
          <p:grpSpPr bwMode="auto">
            <a:xfrm>
              <a:off x="2188" y="2766"/>
              <a:ext cx="309" cy="281"/>
              <a:chOff x="3026" y="2233"/>
              <a:chExt cx="407" cy="370"/>
            </a:xfrm>
          </p:grpSpPr>
          <p:sp>
            <p:nvSpPr>
              <p:cNvPr id="25" name="Freeform 131"/>
              <p:cNvSpPr>
                <a:spLocks noChangeAspect="1"/>
              </p:cNvSpPr>
              <p:nvPr/>
            </p:nvSpPr>
            <p:spPr bwMode="gray">
              <a:xfrm>
                <a:off x="3026" y="2337"/>
                <a:ext cx="233" cy="260"/>
              </a:xfrm>
              <a:custGeom>
                <a:avLst/>
                <a:gdLst/>
                <a:ahLst/>
                <a:cxnLst>
                  <a:cxn ang="0">
                    <a:pos x="233" y="137"/>
                  </a:cxn>
                  <a:cxn ang="0">
                    <a:pos x="230" y="260"/>
                  </a:cxn>
                  <a:cxn ang="0">
                    <a:pos x="2" y="127"/>
                  </a:cxn>
                  <a:cxn ang="0">
                    <a:pos x="0" y="0"/>
                  </a:cxn>
                  <a:cxn ang="0">
                    <a:pos x="233" y="137"/>
                  </a:cxn>
                </a:cxnLst>
                <a:rect l="0" t="0" r="r" b="b"/>
                <a:pathLst>
                  <a:path w="233" h="260">
                    <a:moveTo>
                      <a:pt x="233" y="137"/>
                    </a:moveTo>
                    <a:lnTo>
                      <a:pt x="230" y="260"/>
                    </a:lnTo>
                    <a:cubicBezTo>
                      <a:pt x="230" y="260"/>
                      <a:pt x="2" y="127"/>
                      <a:pt x="2" y="127"/>
                    </a:cubicBezTo>
                    <a:lnTo>
                      <a:pt x="0" y="0"/>
                    </a:lnTo>
                    <a:lnTo>
                      <a:pt x="233" y="1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Freeform 132"/>
              <p:cNvSpPr>
                <a:spLocks noChangeAspect="1"/>
              </p:cNvSpPr>
              <p:nvPr/>
            </p:nvSpPr>
            <p:spPr bwMode="gray">
              <a:xfrm>
                <a:off x="3254" y="2369"/>
                <a:ext cx="174" cy="234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180" y="134"/>
                  </a:cxn>
                  <a:cxn ang="0">
                    <a:pos x="0" y="234"/>
                  </a:cxn>
                  <a:cxn ang="0">
                    <a:pos x="0" y="110"/>
                  </a:cxn>
                  <a:cxn ang="0">
                    <a:pos x="178" y="0"/>
                  </a:cxn>
                </a:cxnLst>
                <a:rect l="0" t="0" r="r" b="b"/>
                <a:pathLst>
                  <a:path w="180" h="234">
                    <a:moveTo>
                      <a:pt x="178" y="0"/>
                    </a:moveTo>
                    <a:lnTo>
                      <a:pt x="180" y="134"/>
                    </a:lnTo>
                    <a:lnTo>
                      <a:pt x="0" y="234"/>
                    </a:lnTo>
                    <a:lnTo>
                      <a:pt x="0" y="110"/>
                    </a:lnTo>
                    <a:lnTo>
                      <a:pt x="17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>
                      <a:gamma/>
                      <a:tint val="30196"/>
                      <a:invGamma/>
                    </a:srgbClr>
                  </a:gs>
                  <a:gs pos="100000">
                    <a:srgbClr val="BCA879"/>
                  </a:gs>
                </a:gsLst>
                <a:lin ang="270000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Freeform 133"/>
              <p:cNvSpPr>
                <a:spLocks noChangeAspect="1"/>
              </p:cNvSpPr>
              <p:nvPr/>
            </p:nvSpPr>
            <p:spPr bwMode="gray">
              <a:xfrm>
                <a:off x="3027" y="2233"/>
                <a:ext cx="406" cy="243"/>
              </a:xfrm>
              <a:custGeom>
                <a:avLst/>
                <a:gdLst/>
                <a:ahLst/>
                <a:cxnLst>
                  <a:cxn ang="0">
                    <a:pos x="406" y="135"/>
                  </a:cxn>
                  <a:cxn ang="0">
                    <a:pos x="230" y="243"/>
                  </a:cxn>
                  <a:cxn ang="0">
                    <a:pos x="0" y="106"/>
                  </a:cxn>
                  <a:cxn ang="0">
                    <a:pos x="188" y="0"/>
                  </a:cxn>
                  <a:cxn ang="0">
                    <a:pos x="406" y="135"/>
                  </a:cxn>
                </a:cxnLst>
                <a:rect l="0" t="0" r="r" b="b"/>
                <a:pathLst>
                  <a:path w="406" h="243">
                    <a:moveTo>
                      <a:pt x="406" y="135"/>
                    </a:moveTo>
                    <a:lnTo>
                      <a:pt x="230" y="243"/>
                    </a:lnTo>
                    <a:lnTo>
                      <a:pt x="0" y="106"/>
                    </a:lnTo>
                    <a:cubicBezTo>
                      <a:pt x="94" y="53"/>
                      <a:pt x="188" y="0"/>
                      <a:pt x="188" y="0"/>
                    </a:cubicBezTo>
                    <a:lnTo>
                      <a:pt x="406" y="13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Freeform 134"/>
              <p:cNvSpPr>
                <a:spLocks noChangeAspect="1"/>
              </p:cNvSpPr>
              <p:nvPr/>
            </p:nvSpPr>
            <p:spPr bwMode="auto">
              <a:xfrm>
                <a:off x="3028" y="2235"/>
                <a:ext cx="399" cy="364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399" y="134"/>
                  </a:cxn>
                  <a:cxn ang="0">
                    <a:pos x="399" y="268"/>
                  </a:cxn>
                  <a:cxn ang="0">
                    <a:pos x="228" y="364"/>
                  </a:cxn>
                  <a:cxn ang="0">
                    <a:pos x="0" y="227"/>
                  </a:cxn>
                  <a:cxn ang="0">
                    <a:pos x="0" y="106"/>
                  </a:cxn>
                  <a:cxn ang="0">
                    <a:pos x="185" y="0"/>
                  </a:cxn>
                </a:cxnLst>
                <a:rect l="0" t="0" r="r" b="b"/>
                <a:pathLst>
                  <a:path w="399" h="364">
                    <a:moveTo>
                      <a:pt x="185" y="0"/>
                    </a:moveTo>
                    <a:lnTo>
                      <a:pt x="399" y="134"/>
                    </a:lnTo>
                    <a:lnTo>
                      <a:pt x="399" y="268"/>
                    </a:lnTo>
                    <a:lnTo>
                      <a:pt x="228" y="364"/>
                    </a:lnTo>
                    <a:lnTo>
                      <a:pt x="0" y="227"/>
                    </a:lnTo>
                    <a:lnTo>
                      <a:pt x="0" y="106"/>
                    </a:lnTo>
                    <a:lnTo>
                      <a:pt x="1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4" name="Freeform 135"/>
            <p:cNvSpPr>
              <a:spLocks noChangeAspect="1"/>
            </p:cNvSpPr>
            <p:nvPr/>
          </p:nvSpPr>
          <p:spPr bwMode="auto">
            <a:xfrm rot="270840">
              <a:off x="2222" y="2907"/>
              <a:ext cx="108" cy="75"/>
            </a:xfrm>
            <a:custGeom>
              <a:avLst/>
              <a:gdLst/>
              <a:ahLst/>
              <a:cxnLst>
                <a:cxn ang="0">
                  <a:pos x="108" y="51"/>
                </a:cxn>
                <a:cxn ang="0">
                  <a:pos x="108" y="75"/>
                </a:cxn>
                <a:cxn ang="0">
                  <a:pos x="58" y="56"/>
                </a:cxn>
                <a:cxn ang="0">
                  <a:pos x="33" y="40"/>
                </a:cxn>
                <a:cxn ang="0">
                  <a:pos x="15" y="28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61" y="35"/>
                </a:cxn>
                <a:cxn ang="0">
                  <a:pos x="84" y="44"/>
                </a:cxn>
                <a:cxn ang="0">
                  <a:pos x="108" y="51"/>
                </a:cxn>
              </a:cxnLst>
              <a:rect l="0" t="0" r="r" b="b"/>
              <a:pathLst>
                <a:path w="108" h="75">
                  <a:moveTo>
                    <a:pt x="108" y="51"/>
                  </a:moveTo>
                  <a:lnTo>
                    <a:pt x="108" y="75"/>
                  </a:lnTo>
                  <a:lnTo>
                    <a:pt x="58" y="56"/>
                  </a:lnTo>
                  <a:lnTo>
                    <a:pt x="33" y="40"/>
                  </a:lnTo>
                  <a:lnTo>
                    <a:pt x="15" y="2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61" y="35"/>
                  </a:lnTo>
                  <a:lnTo>
                    <a:pt x="84" y="44"/>
                  </a:lnTo>
                  <a:lnTo>
                    <a:pt x="108" y="51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" name="Rectangle 136"/>
          <p:cNvSpPr>
            <a:spLocks noChangeAspect="1" noChangeArrowheads="1"/>
          </p:cNvSpPr>
          <p:nvPr/>
        </p:nvSpPr>
        <p:spPr bwMode="auto">
          <a:xfrm>
            <a:off x="5662613" y="3586163"/>
            <a:ext cx="358775" cy="215900"/>
          </a:xfrm>
          <a:prstGeom prst="rect">
            <a:avLst/>
          </a:prstGeom>
          <a:gradFill rotWithShape="1">
            <a:gsLst>
              <a:gs pos="0">
                <a:srgbClr val="009900"/>
              </a:gs>
              <a:gs pos="50000">
                <a:srgbClr val="009900">
                  <a:gamma/>
                  <a:tint val="30196"/>
                  <a:invGamma/>
                </a:srgbClr>
              </a:gs>
              <a:gs pos="100000">
                <a:srgbClr val="0099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" name="Group 137"/>
          <p:cNvGrpSpPr>
            <a:grpSpLocks noChangeAspect="1"/>
          </p:cNvGrpSpPr>
          <p:nvPr/>
        </p:nvGrpSpPr>
        <p:grpSpPr bwMode="auto">
          <a:xfrm>
            <a:off x="5699125" y="3629025"/>
            <a:ext cx="285750" cy="130175"/>
            <a:chOff x="3024" y="144"/>
            <a:chExt cx="864" cy="384"/>
          </a:xfrm>
        </p:grpSpPr>
        <p:sp>
          <p:nvSpPr>
            <p:cNvPr id="31" name="AutoShape 138"/>
            <p:cNvSpPr>
              <a:spLocks noChangeAspect="1" noChangeArrowheads="1"/>
            </p:cNvSpPr>
            <p:nvPr/>
          </p:nvSpPr>
          <p:spPr bwMode="auto">
            <a:xfrm>
              <a:off x="3024" y="144"/>
              <a:ext cx="384" cy="384"/>
            </a:xfrm>
            <a:custGeom>
              <a:avLst/>
              <a:gdLst>
                <a:gd name="G0" fmla="+- 5119 0 0"/>
                <a:gd name="G1" fmla="+- 21600 0 5119"/>
                <a:gd name="G2" fmla="+- 21600 0 5119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19" y="10800"/>
                  </a:moveTo>
                  <a:cubicBezTo>
                    <a:pt x="5119" y="13938"/>
                    <a:pt x="7662" y="16481"/>
                    <a:pt x="10800" y="16481"/>
                  </a:cubicBezTo>
                  <a:cubicBezTo>
                    <a:pt x="13938" y="16481"/>
                    <a:pt x="16481" y="13938"/>
                    <a:pt x="16481" y="10800"/>
                  </a:cubicBezTo>
                  <a:cubicBezTo>
                    <a:pt x="16481" y="7662"/>
                    <a:pt x="13938" y="5119"/>
                    <a:pt x="10800" y="5119"/>
                  </a:cubicBezTo>
                  <a:cubicBezTo>
                    <a:pt x="7662" y="5119"/>
                    <a:pt x="5119" y="7662"/>
                    <a:pt x="5119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139"/>
            <p:cNvSpPr>
              <a:spLocks noChangeAspect="1" noChangeArrowheads="1"/>
            </p:cNvSpPr>
            <p:nvPr/>
          </p:nvSpPr>
          <p:spPr bwMode="auto">
            <a:xfrm>
              <a:off x="3216" y="144"/>
              <a:ext cx="48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AutoShape 140"/>
            <p:cNvSpPr>
              <a:spLocks noChangeAspect="1" noChangeArrowheads="1"/>
            </p:cNvSpPr>
            <p:nvPr/>
          </p:nvSpPr>
          <p:spPr bwMode="auto">
            <a:xfrm>
              <a:off x="3504" y="144"/>
              <a:ext cx="384" cy="384"/>
            </a:xfrm>
            <a:custGeom>
              <a:avLst/>
              <a:gdLst>
                <a:gd name="G0" fmla="+- 5119 0 0"/>
                <a:gd name="G1" fmla="+- 21600 0 5119"/>
                <a:gd name="G2" fmla="+- 21600 0 5119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19" y="10800"/>
                  </a:moveTo>
                  <a:cubicBezTo>
                    <a:pt x="5119" y="13938"/>
                    <a:pt x="7662" y="16481"/>
                    <a:pt x="10800" y="16481"/>
                  </a:cubicBezTo>
                  <a:cubicBezTo>
                    <a:pt x="13938" y="16481"/>
                    <a:pt x="16481" y="13938"/>
                    <a:pt x="16481" y="10800"/>
                  </a:cubicBezTo>
                  <a:cubicBezTo>
                    <a:pt x="16481" y="7662"/>
                    <a:pt x="13938" y="5119"/>
                    <a:pt x="10800" y="5119"/>
                  </a:cubicBezTo>
                  <a:cubicBezTo>
                    <a:pt x="7662" y="5119"/>
                    <a:pt x="5119" y="7662"/>
                    <a:pt x="5119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4" name="Rectangle 141"/>
          <p:cNvSpPr>
            <a:spLocks noChangeAspect="1" noChangeArrowheads="1"/>
          </p:cNvSpPr>
          <p:nvPr/>
        </p:nvSpPr>
        <p:spPr bwMode="auto">
          <a:xfrm>
            <a:off x="6111875" y="3587750"/>
            <a:ext cx="358775" cy="215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30196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142"/>
          <p:cNvGrpSpPr>
            <a:grpSpLocks noChangeAspect="1"/>
          </p:cNvGrpSpPr>
          <p:nvPr/>
        </p:nvGrpSpPr>
        <p:grpSpPr bwMode="auto">
          <a:xfrm>
            <a:off x="6148388" y="3630613"/>
            <a:ext cx="285750" cy="130175"/>
            <a:chOff x="3024" y="144"/>
            <a:chExt cx="864" cy="384"/>
          </a:xfrm>
        </p:grpSpPr>
        <p:sp>
          <p:nvSpPr>
            <p:cNvPr id="36" name="AutoShape 143"/>
            <p:cNvSpPr>
              <a:spLocks noChangeAspect="1" noChangeArrowheads="1"/>
            </p:cNvSpPr>
            <p:nvPr/>
          </p:nvSpPr>
          <p:spPr bwMode="auto">
            <a:xfrm>
              <a:off x="3024" y="144"/>
              <a:ext cx="384" cy="384"/>
            </a:xfrm>
            <a:custGeom>
              <a:avLst/>
              <a:gdLst>
                <a:gd name="G0" fmla="+- 5119 0 0"/>
                <a:gd name="G1" fmla="+- 21600 0 5119"/>
                <a:gd name="G2" fmla="+- 21600 0 5119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19" y="10800"/>
                  </a:moveTo>
                  <a:cubicBezTo>
                    <a:pt x="5119" y="13938"/>
                    <a:pt x="7662" y="16481"/>
                    <a:pt x="10800" y="16481"/>
                  </a:cubicBezTo>
                  <a:cubicBezTo>
                    <a:pt x="13938" y="16481"/>
                    <a:pt x="16481" y="13938"/>
                    <a:pt x="16481" y="10800"/>
                  </a:cubicBezTo>
                  <a:cubicBezTo>
                    <a:pt x="16481" y="7662"/>
                    <a:pt x="13938" y="5119"/>
                    <a:pt x="10800" y="5119"/>
                  </a:cubicBezTo>
                  <a:cubicBezTo>
                    <a:pt x="7662" y="5119"/>
                    <a:pt x="5119" y="7662"/>
                    <a:pt x="5119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144"/>
            <p:cNvSpPr>
              <a:spLocks noChangeAspect="1" noChangeArrowheads="1"/>
            </p:cNvSpPr>
            <p:nvPr/>
          </p:nvSpPr>
          <p:spPr bwMode="auto">
            <a:xfrm>
              <a:off x="3216" y="144"/>
              <a:ext cx="48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AutoShape 145"/>
            <p:cNvSpPr>
              <a:spLocks noChangeAspect="1" noChangeArrowheads="1"/>
            </p:cNvSpPr>
            <p:nvPr/>
          </p:nvSpPr>
          <p:spPr bwMode="auto">
            <a:xfrm>
              <a:off x="3504" y="144"/>
              <a:ext cx="384" cy="384"/>
            </a:xfrm>
            <a:custGeom>
              <a:avLst/>
              <a:gdLst>
                <a:gd name="G0" fmla="+- 5119 0 0"/>
                <a:gd name="G1" fmla="+- 21600 0 5119"/>
                <a:gd name="G2" fmla="+- 21600 0 5119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19" y="10800"/>
                  </a:moveTo>
                  <a:cubicBezTo>
                    <a:pt x="5119" y="13938"/>
                    <a:pt x="7662" y="16481"/>
                    <a:pt x="10800" y="16481"/>
                  </a:cubicBezTo>
                  <a:cubicBezTo>
                    <a:pt x="13938" y="16481"/>
                    <a:pt x="16481" y="13938"/>
                    <a:pt x="16481" y="10800"/>
                  </a:cubicBezTo>
                  <a:cubicBezTo>
                    <a:pt x="16481" y="7662"/>
                    <a:pt x="13938" y="5119"/>
                    <a:pt x="10800" y="5119"/>
                  </a:cubicBezTo>
                  <a:cubicBezTo>
                    <a:pt x="7662" y="5119"/>
                    <a:pt x="5119" y="7662"/>
                    <a:pt x="5119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9" name="Group 146"/>
          <p:cNvGrpSpPr>
            <a:grpSpLocks noChangeAspect="1"/>
          </p:cNvGrpSpPr>
          <p:nvPr/>
        </p:nvGrpSpPr>
        <p:grpSpPr bwMode="auto">
          <a:xfrm>
            <a:off x="6565900" y="3582988"/>
            <a:ext cx="358775" cy="215900"/>
            <a:chOff x="2280" y="2107"/>
            <a:chExt cx="240" cy="144"/>
          </a:xfrm>
        </p:grpSpPr>
        <p:sp>
          <p:nvSpPr>
            <p:cNvPr id="40" name="Rectangle 147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1" name="Group 148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42" name="AutoShape 149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AutoShape 151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45" name="Group 152"/>
          <p:cNvGrpSpPr>
            <a:grpSpLocks noChangeAspect="1"/>
          </p:cNvGrpSpPr>
          <p:nvPr/>
        </p:nvGrpSpPr>
        <p:grpSpPr bwMode="auto">
          <a:xfrm>
            <a:off x="5667375" y="3876675"/>
            <a:ext cx="358775" cy="215900"/>
            <a:chOff x="2280" y="2107"/>
            <a:chExt cx="240" cy="144"/>
          </a:xfrm>
        </p:grpSpPr>
        <p:sp>
          <p:nvSpPr>
            <p:cNvPr id="46" name="Rectangle 153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7" name="Group 154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48" name="AutoShape 155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AutoShape 157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51" name="Group 158"/>
          <p:cNvGrpSpPr>
            <a:grpSpLocks noChangeAspect="1"/>
          </p:cNvGrpSpPr>
          <p:nvPr/>
        </p:nvGrpSpPr>
        <p:grpSpPr bwMode="auto">
          <a:xfrm>
            <a:off x="6116638" y="3878263"/>
            <a:ext cx="358775" cy="215900"/>
            <a:chOff x="2280" y="2107"/>
            <a:chExt cx="240" cy="144"/>
          </a:xfrm>
        </p:grpSpPr>
        <p:sp>
          <p:nvSpPr>
            <p:cNvPr id="52" name="Rectangle 159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3" name="Group 160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54" name="AutoShape 161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AutoShape 163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57" name="Group 164"/>
          <p:cNvGrpSpPr>
            <a:grpSpLocks noChangeAspect="1"/>
          </p:cNvGrpSpPr>
          <p:nvPr/>
        </p:nvGrpSpPr>
        <p:grpSpPr bwMode="auto">
          <a:xfrm>
            <a:off x="6570663" y="3873500"/>
            <a:ext cx="358775" cy="215900"/>
            <a:chOff x="2280" y="2107"/>
            <a:chExt cx="240" cy="144"/>
          </a:xfrm>
        </p:grpSpPr>
        <p:sp>
          <p:nvSpPr>
            <p:cNvPr id="58" name="Rectangle 165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9" name="Group 166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60" name="AutoShape 167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AutoShape 169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63" name="Group 170"/>
          <p:cNvGrpSpPr>
            <a:grpSpLocks noChangeAspect="1"/>
          </p:cNvGrpSpPr>
          <p:nvPr/>
        </p:nvGrpSpPr>
        <p:grpSpPr bwMode="auto">
          <a:xfrm>
            <a:off x="5667375" y="4167188"/>
            <a:ext cx="358775" cy="215900"/>
            <a:chOff x="2280" y="2107"/>
            <a:chExt cx="240" cy="144"/>
          </a:xfrm>
        </p:grpSpPr>
        <p:sp>
          <p:nvSpPr>
            <p:cNvPr id="64" name="Rectangle 171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5" name="Group 172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66" name="AutoShape 173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8" name="AutoShape 175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69" name="Group 176"/>
          <p:cNvGrpSpPr>
            <a:grpSpLocks noChangeAspect="1"/>
          </p:cNvGrpSpPr>
          <p:nvPr/>
        </p:nvGrpSpPr>
        <p:grpSpPr bwMode="auto">
          <a:xfrm>
            <a:off x="6116638" y="4168775"/>
            <a:ext cx="358775" cy="215900"/>
            <a:chOff x="2280" y="2107"/>
            <a:chExt cx="240" cy="144"/>
          </a:xfrm>
        </p:grpSpPr>
        <p:sp>
          <p:nvSpPr>
            <p:cNvPr id="70" name="Rectangle 177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1" name="Group 178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72" name="AutoShape 179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Rectangle 180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AutoShape 181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75" name="Group 182"/>
          <p:cNvGrpSpPr>
            <a:grpSpLocks noChangeAspect="1"/>
          </p:cNvGrpSpPr>
          <p:nvPr/>
        </p:nvGrpSpPr>
        <p:grpSpPr bwMode="auto">
          <a:xfrm>
            <a:off x="6570663" y="4164013"/>
            <a:ext cx="358775" cy="215900"/>
            <a:chOff x="2280" y="2107"/>
            <a:chExt cx="240" cy="144"/>
          </a:xfrm>
        </p:grpSpPr>
        <p:sp>
          <p:nvSpPr>
            <p:cNvPr id="76" name="Rectangle 183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7" name="Group 184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78" name="AutoShape 185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9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AutoShape 187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1" name="Group 188"/>
          <p:cNvGrpSpPr>
            <a:grpSpLocks noChangeAspect="1"/>
          </p:cNvGrpSpPr>
          <p:nvPr/>
        </p:nvGrpSpPr>
        <p:grpSpPr bwMode="auto">
          <a:xfrm>
            <a:off x="5732463" y="3133725"/>
            <a:ext cx="417512" cy="379413"/>
            <a:chOff x="2188" y="2766"/>
            <a:chExt cx="309" cy="281"/>
          </a:xfrm>
        </p:grpSpPr>
        <p:grpSp>
          <p:nvGrpSpPr>
            <p:cNvPr id="82" name="Group 189"/>
            <p:cNvGrpSpPr>
              <a:grpSpLocks noChangeAspect="1"/>
            </p:cNvGrpSpPr>
            <p:nvPr/>
          </p:nvGrpSpPr>
          <p:grpSpPr bwMode="auto">
            <a:xfrm>
              <a:off x="2188" y="2766"/>
              <a:ext cx="309" cy="281"/>
              <a:chOff x="3026" y="2233"/>
              <a:chExt cx="407" cy="370"/>
            </a:xfrm>
          </p:grpSpPr>
          <p:sp>
            <p:nvSpPr>
              <p:cNvPr id="84" name="Freeform 190"/>
              <p:cNvSpPr>
                <a:spLocks noChangeAspect="1"/>
              </p:cNvSpPr>
              <p:nvPr/>
            </p:nvSpPr>
            <p:spPr bwMode="gray">
              <a:xfrm>
                <a:off x="3026" y="2337"/>
                <a:ext cx="233" cy="260"/>
              </a:xfrm>
              <a:custGeom>
                <a:avLst/>
                <a:gdLst/>
                <a:ahLst/>
                <a:cxnLst>
                  <a:cxn ang="0">
                    <a:pos x="233" y="137"/>
                  </a:cxn>
                  <a:cxn ang="0">
                    <a:pos x="230" y="260"/>
                  </a:cxn>
                  <a:cxn ang="0">
                    <a:pos x="2" y="127"/>
                  </a:cxn>
                  <a:cxn ang="0">
                    <a:pos x="0" y="0"/>
                  </a:cxn>
                  <a:cxn ang="0">
                    <a:pos x="233" y="137"/>
                  </a:cxn>
                </a:cxnLst>
                <a:rect l="0" t="0" r="r" b="b"/>
                <a:pathLst>
                  <a:path w="233" h="260">
                    <a:moveTo>
                      <a:pt x="233" y="137"/>
                    </a:moveTo>
                    <a:lnTo>
                      <a:pt x="230" y="260"/>
                    </a:lnTo>
                    <a:cubicBezTo>
                      <a:pt x="230" y="260"/>
                      <a:pt x="2" y="127"/>
                      <a:pt x="2" y="127"/>
                    </a:cubicBezTo>
                    <a:lnTo>
                      <a:pt x="0" y="0"/>
                    </a:lnTo>
                    <a:lnTo>
                      <a:pt x="233" y="1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Freeform 191"/>
              <p:cNvSpPr>
                <a:spLocks noChangeAspect="1"/>
              </p:cNvSpPr>
              <p:nvPr/>
            </p:nvSpPr>
            <p:spPr bwMode="gray">
              <a:xfrm>
                <a:off x="3254" y="2369"/>
                <a:ext cx="174" cy="234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180" y="134"/>
                  </a:cxn>
                  <a:cxn ang="0">
                    <a:pos x="0" y="234"/>
                  </a:cxn>
                  <a:cxn ang="0">
                    <a:pos x="0" y="110"/>
                  </a:cxn>
                  <a:cxn ang="0">
                    <a:pos x="178" y="0"/>
                  </a:cxn>
                </a:cxnLst>
                <a:rect l="0" t="0" r="r" b="b"/>
                <a:pathLst>
                  <a:path w="180" h="234">
                    <a:moveTo>
                      <a:pt x="178" y="0"/>
                    </a:moveTo>
                    <a:lnTo>
                      <a:pt x="180" y="134"/>
                    </a:lnTo>
                    <a:lnTo>
                      <a:pt x="0" y="234"/>
                    </a:lnTo>
                    <a:lnTo>
                      <a:pt x="0" y="110"/>
                    </a:lnTo>
                    <a:lnTo>
                      <a:pt x="17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>
                      <a:gamma/>
                      <a:tint val="30196"/>
                      <a:invGamma/>
                    </a:srgbClr>
                  </a:gs>
                  <a:gs pos="100000">
                    <a:srgbClr val="BCA879"/>
                  </a:gs>
                </a:gsLst>
                <a:lin ang="270000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6" name="Freeform 192"/>
              <p:cNvSpPr>
                <a:spLocks noChangeAspect="1"/>
              </p:cNvSpPr>
              <p:nvPr/>
            </p:nvSpPr>
            <p:spPr bwMode="gray">
              <a:xfrm>
                <a:off x="3027" y="2233"/>
                <a:ext cx="406" cy="243"/>
              </a:xfrm>
              <a:custGeom>
                <a:avLst/>
                <a:gdLst/>
                <a:ahLst/>
                <a:cxnLst>
                  <a:cxn ang="0">
                    <a:pos x="406" y="135"/>
                  </a:cxn>
                  <a:cxn ang="0">
                    <a:pos x="230" y="243"/>
                  </a:cxn>
                  <a:cxn ang="0">
                    <a:pos x="0" y="106"/>
                  </a:cxn>
                  <a:cxn ang="0">
                    <a:pos x="188" y="0"/>
                  </a:cxn>
                  <a:cxn ang="0">
                    <a:pos x="406" y="135"/>
                  </a:cxn>
                </a:cxnLst>
                <a:rect l="0" t="0" r="r" b="b"/>
                <a:pathLst>
                  <a:path w="406" h="243">
                    <a:moveTo>
                      <a:pt x="406" y="135"/>
                    </a:moveTo>
                    <a:lnTo>
                      <a:pt x="230" y="243"/>
                    </a:lnTo>
                    <a:lnTo>
                      <a:pt x="0" y="106"/>
                    </a:lnTo>
                    <a:cubicBezTo>
                      <a:pt x="94" y="53"/>
                      <a:pt x="188" y="0"/>
                      <a:pt x="188" y="0"/>
                    </a:cubicBezTo>
                    <a:lnTo>
                      <a:pt x="406" y="13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7" name="Freeform 193"/>
              <p:cNvSpPr>
                <a:spLocks noChangeAspect="1"/>
              </p:cNvSpPr>
              <p:nvPr/>
            </p:nvSpPr>
            <p:spPr bwMode="auto">
              <a:xfrm>
                <a:off x="3028" y="2235"/>
                <a:ext cx="399" cy="364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399" y="134"/>
                  </a:cxn>
                  <a:cxn ang="0">
                    <a:pos x="399" y="268"/>
                  </a:cxn>
                  <a:cxn ang="0">
                    <a:pos x="228" y="364"/>
                  </a:cxn>
                  <a:cxn ang="0">
                    <a:pos x="0" y="227"/>
                  </a:cxn>
                  <a:cxn ang="0">
                    <a:pos x="0" y="106"/>
                  </a:cxn>
                  <a:cxn ang="0">
                    <a:pos x="185" y="0"/>
                  </a:cxn>
                </a:cxnLst>
                <a:rect l="0" t="0" r="r" b="b"/>
                <a:pathLst>
                  <a:path w="399" h="364">
                    <a:moveTo>
                      <a:pt x="185" y="0"/>
                    </a:moveTo>
                    <a:lnTo>
                      <a:pt x="399" y="134"/>
                    </a:lnTo>
                    <a:lnTo>
                      <a:pt x="399" y="268"/>
                    </a:lnTo>
                    <a:lnTo>
                      <a:pt x="228" y="364"/>
                    </a:lnTo>
                    <a:lnTo>
                      <a:pt x="0" y="227"/>
                    </a:lnTo>
                    <a:lnTo>
                      <a:pt x="0" y="106"/>
                    </a:lnTo>
                    <a:lnTo>
                      <a:pt x="1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83" name="Freeform 194"/>
            <p:cNvSpPr>
              <a:spLocks noChangeAspect="1"/>
            </p:cNvSpPr>
            <p:nvPr/>
          </p:nvSpPr>
          <p:spPr bwMode="auto">
            <a:xfrm rot="270840">
              <a:off x="2222" y="2907"/>
              <a:ext cx="108" cy="75"/>
            </a:xfrm>
            <a:custGeom>
              <a:avLst/>
              <a:gdLst/>
              <a:ahLst/>
              <a:cxnLst>
                <a:cxn ang="0">
                  <a:pos x="108" y="51"/>
                </a:cxn>
                <a:cxn ang="0">
                  <a:pos x="108" y="75"/>
                </a:cxn>
                <a:cxn ang="0">
                  <a:pos x="58" y="56"/>
                </a:cxn>
                <a:cxn ang="0">
                  <a:pos x="33" y="40"/>
                </a:cxn>
                <a:cxn ang="0">
                  <a:pos x="15" y="28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61" y="35"/>
                </a:cxn>
                <a:cxn ang="0">
                  <a:pos x="84" y="44"/>
                </a:cxn>
                <a:cxn ang="0">
                  <a:pos x="108" y="51"/>
                </a:cxn>
              </a:cxnLst>
              <a:rect l="0" t="0" r="r" b="b"/>
              <a:pathLst>
                <a:path w="108" h="75">
                  <a:moveTo>
                    <a:pt x="108" y="51"/>
                  </a:moveTo>
                  <a:lnTo>
                    <a:pt x="108" y="75"/>
                  </a:lnTo>
                  <a:lnTo>
                    <a:pt x="58" y="56"/>
                  </a:lnTo>
                  <a:lnTo>
                    <a:pt x="33" y="40"/>
                  </a:lnTo>
                  <a:lnTo>
                    <a:pt x="15" y="2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61" y="35"/>
                  </a:lnTo>
                  <a:lnTo>
                    <a:pt x="84" y="44"/>
                  </a:lnTo>
                  <a:lnTo>
                    <a:pt x="108" y="51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8" name="Group 195"/>
          <p:cNvGrpSpPr>
            <a:grpSpLocks noChangeAspect="1"/>
          </p:cNvGrpSpPr>
          <p:nvPr/>
        </p:nvGrpSpPr>
        <p:grpSpPr bwMode="auto">
          <a:xfrm>
            <a:off x="6423025" y="3146425"/>
            <a:ext cx="417513" cy="379413"/>
            <a:chOff x="2188" y="2766"/>
            <a:chExt cx="309" cy="281"/>
          </a:xfrm>
        </p:grpSpPr>
        <p:grpSp>
          <p:nvGrpSpPr>
            <p:cNvPr id="89" name="Group 196"/>
            <p:cNvGrpSpPr>
              <a:grpSpLocks noChangeAspect="1"/>
            </p:cNvGrpSpPr>
            <p:nvPr/>
          </p:nvGrpSpPr>
          <p:grpSpPr bwMode="auto">
            <a:xfrm>
              <a:off x="2188" y="2766"/>
              <a:ext cx="309" cy="281"/>
              <a:chOff x="3026" y="2233"/>
              <a:chExt cx="407" cy="370"/>
            </a:xfrm>
          </p:grpSpPr>
          <p:sp>
            <p:nvSpPr>
              <p:cNvPr id="91" name="Freeform 197"/>
              <p:cNvSpPr>
                <a:spLocks noChangeAspect="1"/>
              </p:cNvSpPr>
              <p:nvPr/>
            </p:nvSpPr>
            <p:spPr bwMode="gray">
              <a:xfrm>
                <a:off x="3026" y="2337"/>
                <a:ext cx="233" cy="260"/>
              </a:xfrm>
              <a:custGeom>
                <a:avLst/>
                <a:gdLst/>
                <a:ahLst/>
                <a:cxnLst>
                  <a:cxn ang="0">
                    <a:pos x="233" y="137"/>
                  </a:cxn>
                  <a:cxn ang="0">
                    <a:pos x="230" y="260"/>
                  </a:cxn>
                  <a:cxn ang="0">
                    <a:pos x="2" y="127"/>
                  </a:cxn>
                  <a:cxn ang="0">
                    <a:pos x="0" y="0"/>
                  </a:cxn>
                  <a:cxn ang="0">
                    <a:pos x="233" y="137"/>
                  </a:cxn>
                </a:cxnLst>
                <a:rect l="0" t="0" r="r" b="b"/>
                <a:pathLst>
                  <a:path w="233" h="260">
                    <a:moveTo>
                      <a:pt x="233" y="137"/>
                    </a:moveTo>
                    <a:lnTo>
                      <a:pt x="230" y="260"/>
                    </a:lnTo>
                    <a:cubicBezTo>
                      <a:pt x="230" y="260"/>
                      <a:pt x="2" y="127"/>
                      <a:pt x="2" y="127"/>
                    </a:cubicBezTo>
                    <a:lnTo>
                      <a:pt x="0" y="0"/>
                    </a:lnTo>
                    <a:lnTo>
                      <a:pt x="233" y="1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Freeform 198"/>
              <p:cNvSpPr>
                <a:spLocks noChangeAspect="1"/>
              </p:cNvSpPr>
              <p:nvPr/>
            </p:nvSpPr>
            <p:spPr bwMode="gray">
              <a:xfrm>
                <a:off x="3254" y="2369"/>
                <a:ext cx="174" cy="234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180" y="134"/>
                  </a:cxn>
                  <a:cxn ang="0">
                    <a:pos x="0" y="234"/>
                  </a:cxn>
                  <a:cxn ang="0">
                    <a:pos x="0" y="110"/>
                  </a:cxn>
                  <a:cxn ang="0">
                    <a:pos x="178" y="0"/>
                  </a:cxn>
                </a:cxnLst>
                <a:rect l="0" t="0" r="r" b="b"/>
                <a:pathLst>
                  <a:path w="180" h="234">
                    <a:moveTo>
                      <a:pt x="178" y="0"/>
                    </a:moveTo>
                    <a:lnTo>
                      <a:pt x="180" y="134"/>
                    </a:lnTo>
                    <a:lnTo>
                      <a:pt x="0" y="234"/>
                    </a:lnTo>
                    <a:lnTo>
                      <a:pt x="0" y="110"/>
                    </a:lnTo>
                    <a:lnTo>
                      <a:pt x="17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>
                      <a:gamma/>
                      <a:tint val="30196"/>
                      <a:invGamma/>
                    </a:srgbClr>
                  </a:gs>
                  <a:gs pos="100000">
                    <a:srgbClr val="BCA879"/>
                  </a:gs>
                </a:gsLst>
                <a:lin ang="270000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3" name="Freeform 199"/>
              <p:cNvSpPr>
                <a:spLocks noChangeAspect="1"/>
              </p:cNvSpPr>
              <p:nvPr/>
            </p:nvSpPr>
            <p:spPr bwMode="gray">
              <a:xfrm>
                <a:off x="3027" y="2233"/>
                <a:ext cx="406" cy="243"/>
              </a:xfrm>
              <a:custGeom>
                <a:avLst/>
                <a:gdLst/>
                <a:ahLst/>
                <a:cxnLst>
                  <a:cxn ang="0">
                    <a:pos x="406" y="135"/>
                  </a:cxn>
                  <a:cxn ang="0">
                    <a:pos x="230" y="243"/>
                  </a:cxn>
                  <a:cxn ang="0">
                    <a:pos x="0" y="106"/>
                  </a:cxn>
                  <a:cxn ang="0">
                    <a:pos x="188" y="0"/>
                  </a:cxn>
                  <a:cxn ang="0">
                    <a:pos x="406" y="135"/>
                  </a:cxn>
                </a:cxnLst>
                <a:rect l="0" t="0" r="r" b="b"/>
                <a:pathLst>
                  <a:path w="406" h="243">
                    <a:moveTo>
                      <a:pt x="406" y="135"/>
                    </a:moveTo>
                    <a:lnTo>
                      <a:pt x="230" y="243"/>
                    </a:lnTo>
                    <a:lnTo>
                      <a:pt x="0" y="106"/>
                    </a:lnTo>
                    <a:cubicBezTo>
                      <a:pt x="94" y="53"/>
                      <a:pt x="188" y="0"/>
                      <a:pt x="188" y="0"/>
                    </a:cubicBezTo>
                    <a:lnTo>
                      <a:pt x="406" y="13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4" name="Freeform 200"/>
              <p:cNvSpPr>
                <a:spLocks noChangeAspect="1"/>
              </p:cNvSpPr>
              <p:nvPr/>
            </p:nvSpPr>
            <p:spPr bwMode="auto">
              <a:xfrm>
                <a:off x="3028" y="2235"/>
                <a:ext cx="399" cy="364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399" y="134"/>
                  </a:cxn>
                  <a:cxn ang="0">
                    <a:pos x="399" y="268"/>
                  </a:cxn>
                  <a:cxn ang="0">
                    <a:pos x="228" y="364"/>
                  </a:cxn>
                  <a:cxn ang="0">
                    <a:pos x="0" y="227"/>
                  </a:cxn>
                  <a:cxn ang="0">
                    <a:pos x="0" y="106"/>
                  </a:cxn>
                  <a:cxn ang="0">
                    <a:pos x="185" y="0"/>
                  </a:cxn>
                </a:cxnLst>
                <a:rect l="0" t="0" r="r" b="b"/>
                <a:pathLst>
                  <a:path w="399" h="364">
                    <a:moveTo>
                      <a:pt x="185" y="0"/>
                    </a:moveTo>
                    <a:lnTo>
                      <a:pt x="399" y="134"/>
                    </a:lnTo>
                    <a:lnTo>
                      <a:pt x="399" y="268"/>
                    </a:lnTo>
                    <a:lnTo>
                      <a:pt x="228" y="364"/>
                    </a:lnTo>
                    <a:lnTo>
                      <a:pt x="0" y="227"/>
                    </a:lnTo>
                    <a:lnTo>
                      <a:pt x="0" y="106"/>
                    </a:lnTo>
                    <a:lnTo>
                      <a:pt x="1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0" name="Freeform 201"/>
            <p:cNvSpPr>
              <a:spLocks noChangeAspect="1"/>
            </p:cNvSpPr>
            <p:nvPr/>
          </p:nvSpPr>
          <p:spPr bwMode="auto">
            <a:xfrm rot="270840">
              <a:off x="2222" y="2907"/>
              <a:ext cx="108" cy="75"/>
            </a:xfrm>
            <a:custGeom>
              <a:avLst/>
              <a:gdLst/>
              <a:ahLst/>
              <a:cxnLst>
                <a:cxn ang="0">
                  <a:pos x="108" y="51"/>
                </a:cxn>
                <a:cxn ang="0">
                  <a:pos x="108" y="75"/>
                </a:cxn>
                <a:cxn ang="0">
                  <a:pos x="58" y="56"/>
                </a:cxn>
                <a:cxn ang="0">
                  <a:pos x="33" y="40"/>
                </a:cxn>
                <a:cxn ang="0">
                  <a:pos x="15" y="28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61" y="35"/>
                </a:cxn>
                <a:cxn ang="0">
                  <a:pos x="84" y="44"/>
                </a:cxn>
                <a:cxn ang="0">
                  <a:pos x="108" y="51"/>
                </a:cxn>
              </a:cxnLst>
              <a:rect l="0" t="0" r="r" b="b"/>
              <a:pathLst>
                <a:path w="108" h="75">
                  <a:moveTo>
                    <a:pt x="108" y="51"/>
                  </a:moveTo>
                  <a:lnTo>
                    <a:pt x="108" y="75"/>
                  </a:lnTo>
                  <a:lnTo>
                    <a:pt x="58" y="56"/>
                  </a:lnTo>
                  <a:lnTo>
                    <a:pt x="33" y="40"/>
                  </a:lnTo>
                  <a:lnTo>
                    <a:pt x="15" y="2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61" y="35"/>
                  </a:lnTo>
                  <a:lnTo>
                    <a:pt x="84" y="44"/>
                  </a:lnTo>
                  <a:lnTo>
                    <a:pt x="108" y="51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5" name="Rectangle 204"/>
          <p:cNvSpPr>
            <a:spLocks noChangeArrowheads="1"/>
          </p:cNvSpPr>
          <p:nvPr/>
        </p:nvSpPr>
        <p:spPr bwMode="auto">
          <a:xfrm>
            <a:off x="7097713" y="2595563"/>
            <a:ext cx="1423987" cy="1860550"/>
          </a:xfrm>
          <a:prstGeom prst="rect">
            <a:avLst/>
          </a:prstGeom>
          <a:gradFill rotWithShape="1">
            <a:gsLst>
              <a:gs pos="0">
                <a:srgbClr val="BCA879"/>
              </a:gs>
              <a:gs pos="100000">
                <a:srgbClr val="BCA879">
                  <a:gamma/>
                  <a:tint val="36471"/>
                  <a:invGamma/>
                </a:srgbClr>
              </a:gs>
            </a:gsLst>
            <a:lin ang="2700000" scaled="1"/>
          </a:gradFill>
          <a:ln w="38100" cap="rnd">
            <a:solidFill>
              <a:srgbClr val="0099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6" name="Group 205"/>
          <p:cNvGrpSpPr>
            <a:grpSpLocks noChangeAspect="1"/>
          </p:cNvGrpSpPr>
          <p:nvPr/>
        </p:nvGrpSpPr>
        <p:grpSpPr bwMode="auto">
          <a:xfrm>
            <a:off x="7254875" y="2681288"/>
            <a:ext cx="417513" cy="379412"/>
            <a:chOff x="2188" y="2766"/>
            <a:chExt cx="309" cy="281"/>
          </a:xfrm>
        </p:grpSpPr>
        <p:grpSp>
          <p:nvGrpSpPr>
            <p:cNvPr id="97" name="Group 206"/>
            <p:cNvGrpSpPr>
              <a:grpSpLocks noChangeAspect="1"/>
            </p:cNvGrpSpPr>
            <p:nvPr/>
          </p:nvGrpSpPr>
          <p:grpSpPr bwMode="auto">
            <a:xfrm>
              <a:off x="2188" y="2766"/>
              <a:ext cx="309" cy="281"/>
              <a:chOff x="3026" y="2233"/>
              <a:chExt cx="407" cy="370"/>
            </a:xfrm>
          </p:grpSpPr>
          <p:sp>
            <p:nvSpPr>
              <p:cNvPr id="99" name="Freeform 207"/>
              <p:cNvSpPr>
                <a:spLocks noChangeAspect="1"/>
              </p:cNvSpPr>
              <p:nvPr/>
            </p:nvSpPr>
            <p:spPr bwMode="gray">
              <a:xfrm>
                <a:off x="3026" y="2337"/>
                <a:ext cx="233" cy="260"/>
              </a:xfrm>
              <a:custGeom>
                <a:avLst/>
                <a:gdLst/>
                <a:ahLst/>
                <a:cxnLst>
                  <a:cxn ang="0">
                    <a:pos x="233" y="137"/>
                  </a:cxn>
                  <a:cxn ang="0">
                    <a:pos x="230" y="260"/>
                  </a:cxn>
                  <a:cxn ang="0">
                    <a:pos x="2" y="127"/>
                  </a:cxn>
                  <a:cxn ang="0">
                    <a:pos x="0" y="0"/>
                  </a:cxn>
                  <a:cxn ang="0">
                    <a:pos x="233" y="137"/>
                  </a:cxn>
                </a:cxnLst>
                <a:rect l="0" t="0" r="r" b="b"/>
                <a:pathLst>
                  <a:path w="233" h="260">
                    <a:moveTo>
                      <a:pt x="233" y="137"/>
                    </a:moveTo>
                    <a:lnTo>
                      <a:pt x="230" y="260"/>
                    </a:lnTo>
                    <a:cubicBezTo>
                      <a:pt x="230" y="260"/>
                      <a:pt x="2" y="127"/>
                      <a:pt x="2" y="127"/>
                    </a:cubicBezTo>
                    <a:lnTo>
                      <a:pt x="0" y="0"/>
                    </a:lnTo>
                    <a:lnTo>
                      <a:pt x="233" y="1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0" name="Freeform 208"/>
              <p:cNvSpPr>
                <a:spLocks noChangeAspect="1"/>
              </p:cNvSpPr>
              <p:nvPr/>
            </p:nvSpPr>
            <p:spPr bwMode="gray">
              <a:xfrm>
                <a:off x="3254" y="2369"/>
                <a:ext cx="174" cy="234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180" y="134"/>
                  </a:cxn>
                  <a:cxn ang="0">
                    <a:pos x="0" y="234"/>
                  </a:cxn>
                  <a:cxn ang="0">
                    <a:pos x="0" y="110"/>
                  </a:cxn>
                  <a:cxn ang="0">
                    <a:pos x="178" y="0"/>
                  </a:cxn>
                </a:cxnLst>
                <a:rect l="0" t="0" r="r" b="b"/>
                <a:pathLst>
                  <a:path w="180" h="234">
                    <a:moveTo>
                      <a:pt x="178" y="0"/>
                    </a:moveTo>
                    <a:lnTo>
                      <a:pt x="180" y="134"/>
                    </a:lnTo>
                    <a:lnTo>
                      <a:pt x="0" y="234"/>
                    </a:lnTo>
                    <a:lnTo>
                      <a:pt x="0" y="110"/>
                    </a:lnTo>
                    <a:lnTo>
                      <a:pt x="17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>
                      <a:gamma/>
                      <a:tint val="30196"/>
                      <a:invGamma/>
                    </a:srgbClr>
                  </a:gs>
                  <a:gs pos="100000">
                    <a:srgbClr val="BCA879"/>
                  </a:gs>
                </a:gsLst>
                <a:lin ang="270000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" name="Freeform 209"/>
              <p:cNvSpPr>
                <a:spLocks noChangeAspect="1"/>
              </p:cNvSpPr>
              <p:nvPr/>
            </p:nvSpPr>
            <p:spPr bwMode="gray">
              <a:xfrm>
                <a:off x="3027" y="2233"/>
                <a:ext cx="406" cy="243"/>
              </a:xfrm>
              <a:custGeom>
                <a:avLst/>
                <a:gdLst/>
                <a:ahLst/>
                <a:cxnLst>
                  <a:cxn ang="0">
                    <a:pos x="406" y="135"/>
                  </a:cxn>
                  <a:cxn ang="0">
                    <a:pos x="230" y="243"/>
                  </a:cxn>
                  <a:cxn ang="0">
                    <a:pos x="0" y="106"/>
                  </a:cxn>
                  <a:cxn ang="0">
                    <a:pos x="188" y="0"/>
                  </a:cxn>
                  <a:cxn ang="0">
                    <a:pos x="406" y="135"/>
                  </a:cxn>
                </a:cxnLst>
                <a:rect l="0" t="0" r="r" b="b"/>
                <a:pathLst>
                  <a:path w="406" h="243">
                    <a:moveTo>
                      <a:pt x="406" y="135"/>
                    </a:moveTo>
                    <a:lnTo>
                      <a:pt x="230" y="243"/>
                    </a:lnTo>
                    <a:lnTo>
                      <a:pt x="0" y="106"/>
                    </a:lnTo>
                    <a:cubicBezTo>
                      <a:pt x="94" y="53"/>
                      <a:pt x="188" y="0"/>
                      <a:pt x="188" y="0"/>
                    </a:cubicBezTo>
                    <a:lnTo>
                      <a:pt x="406" y="13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" name="Freeform 210"/>
              <p:cNvSpPr>
                <a:spLocks noChangeAspect="1"/>
              </p:cNvSpPr>
              <p:nvPr/>
            </p:nvSpPr>
            <p:spPr bwMode="auto">
              <a:xfrm>
                <a:off x="3028" y="2235"/>
                <a:ext cx="399" cy="364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399" y="134"/>
                  </a:cxn>
                  <a:cxn ang="0">
                    <a:pos x="399" y="268"/>
                  </a:cxn>
                  <a:cxn ang="0">
                    <a:pos x="228" y="364"/>
                  </a:cxn>
                  <a:cxn ang="0">
                    <a:pos x="0" y="227"/>
                  </a:cxn>
                  <a:cxn ang="0">
                    <a:pos x="0" y="106"/>
                  </a:cxn>
                  <a:cxn ang="0">
                    <a:pos x="185" y="0"/>
                  </a:cxn>
                </a:cxnLst>
                <a:rect l="0" t="0" r="r" b="b"/>
                <a:pathLst>
                  <a:path w="399" h="364">
                    <a:moveTo>
                      <a:pt x="185" y="0"/>
                    </a:moveTo>
                    <a:lnTo>
                      <a:pt x="399" y="134"/>
                    </a:lnTo>
                    <a:lnTo>
                      <a:pt x="399" y="268"/>
                    </a:lnTo>
                    <a:lnTo>
                      <a:pt x="228" y="364"/>
                    </a:lnTo>
                    <a:lnTo>
                      <a:pt x="0" y="227"/>
                    </a:lnTo>
                    <a:lnTo>
                      <a:pt x="0" y="106"/>
                    </a:lnTo>
                    <a:lnTo>
                      <a:pt x="1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8" name="Freeform 211"/>
            <p:cNvSpPr>
              <a:spLocks noChangeAspect="1"/>
            </p:cNvSpPr>
            <p:nvPr/>
          </p:nvSpPr>
          <p:spPr bwMode="auto">
            <a:xfrm rot="270840">
              <a:off x="2222" y="2907"/>
              <a:ext cx="108" cy="75"/>
            </a:xfrm>
            <a:custGeom>
              <a:avLst/>
              <a:gdLst/>
              <a:ahLst/>
              <a:cxnLst>
                <a:cxn ang="0">
                  <a:pos x="108" y="51"/>
                </a:cxn>
                <a:cxn ang="0">
                  <a:pos x="108" y="75"/>
                </a:cxn>
                <a:cxn ang="0">
                  <a:pos x="58" y="56"/>
                </a:cxn>
                <a:cxn ang="0">
                  <a:pos x="33" y="40"/>
                </a:cxn>
                <a:cxn ang="0">
                  <a:pos x="15" y="28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61" y="35"/>
                </a:cxn>
                <a:cxn ang="0">
                  <a:pos x="84" y="44"/>
                </a:cxn>
                <a:cxn ang="0">
                  <a:pos x="108" y="51"/>
                </a:cxn>
              </a:cxnLst>
              <a:rect l="0" t="0" r="r" b="b"/>
              <a:pathLst>
                <a:path w="108" h="75">
                  <a:moveTo>
                    <a:pt x="108" y="51"/>
                  </a:moveTo>
                  <a:lnTo>
                    <a:pt x="108" y="75"/>
                  </a:lnTo>
                  <a:lnTo>
                    <a:pt x="58" y="56"/>
                  </a:lnTo>
                  <a:lnTo>
                    <a:pt x="33" y="40"/>
                  </a:lnTo>
                  <a:lnTo>
                    <a:pt x="15" y="2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61" y="35"/>
                  </a:lnTo>
                  <a:lnTo>
                    <a:pt x="84" y="44"/>
                  </a:lnTo>
                  <a:lnTo>
                    <a:pt x="108" y="51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3" name="Group 212"/>
          <p:cNvGrpSpPr>
            <a:grpSpLocks noChangeAspect="1"/>
          </p:cNvGrpSpPr>
          <p:nvPr/>
        </p:nvGrpSpPr>
        <p:grpSpPr bwMode="auto">
          <a:xfrm>
            <a:off x="7945438" y="2693988"/>
            <a:ext cx="417512" cy="379412"/>
            <a:chOff x="2188" y="2766"/>
            <a:chExt cx="309" cy="281"/>
          </a:xfrm>
        </p:grpSpPr>
        <p:grpSp>
          <p:nvGrpSpPr>
            <p:cNvPr id="104" name="Group 213"/>
            <p:cNvGrpSpPr>
              <a:grpSpLocks noChangeAspect="1"/>
            </p:cNvGrpSpPr>
            <p:nvPr/>
          </p:nvGrpSpPr>
          <p:grpSpPr bwMode="auto">
            <a:xfrm>
              <a:off x="2188" y="2766"/>
              <a:ext cx="309" cy="281"/>
              <a:chOff x="3026" y="2233"/>
              <a:chExt cx="407" cy="370"/>
            </a:xfrm>
          </p:grpSpPr>
          <p:sp>
            <p:nvSpPr>
              <p:cNvPr id="106" name="Freeform 214"/>
              <p:cNvSpPr>
                <a:spLocks noChangeAspect="1"/>
              </p:cNvSpPr>
              <p:nvPr/>
            </p:nvSpPr>
            <p:spPr bwMode="gray">
              <a:xfrm>
                <a:off x="3026" y="2337"/>
                <a:ext cx="233" cy="260"/>
              </a:xfrm>
              <a:custGeom>
                <a:avLst/>
                <a:gdLst/>
                <a:ahLst/>
                <a:cxnLst>
                  <a:cxn ang="0">
                    <a:pos x="233" y="137"/>
                  </a:cxn>
                  <a:cxn ang="0">
                    <a:pos x="230" y="260"/>
                  </a:cxn>
                  <a:cxn ang="0">
                    <a:pos x="2" y="127"/>
                  </a:cxn>
                  <a:cxn ang="0">
                    <a:pos x="0" y="0"/>
                  </a:cxn>
                  <a:cxn ang="0">
                    <a:pos x="233" y="137"/>
                  </a:cxn>
                </a:cxnLst>
                <a:rect l="0" t="0" r="r" b="b"/>
                <a:pathLst>
                  <a:path w="233" h="260">
                    <a:moveTo>
                      <a:pt x="233" y="137"/>
                    </a:moveTo>
                    <a:lnTo>
                      <a:pt x="230" y="260"/>
                    </a:lnTo>
                    <a:cubicBezTo>
                      <a:pt x="230" y="260"/>
                      <a:pt x="2" y="127"/>
                      <a:pt x="2" y="127"/>
                    </a:cubicBezTo>
                    <a:lnTo>
                      <a:pt x="0" y="0"/>
                    </a:lnTo>
                    <a:lnTo>
                      <a:pt x="233" y="1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7" name="Freeform 215"/>
              <p:cNvSpPr>
                <a:spLocks noChangeAspect="1"/>
              </p:cNvSpPr>
              <p:nvPr/>
            </p:nvSpPr>
            <p:spPr bwMode="gray">
              <a:xfrm>
                <a:off x="3254" y="2369"/>
                <a:ext cx="174" cy="234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180" y="134"/>
                  </a:cxn>
                  <a:cxn ang="0">
                    <a:pos x="0" y="234"/>
                  </a:cxn>
                  <a:cxn ang="0">
                    <a:pos x="0" y="110"/>
                  </a:cxn>
                  <a:cxn ang="0">
                    <a:pos x="178" y="0"/>
                  </a:cxn>
                </a:cxnLst>
                <a:rect l="0" t="0" r="r" b="b"/>
                <a:pathLst>
                  <a:path w="180" h="234">
                    <a:moveTo>
                      <a:pt x="178" y="0"/>
                    </a:moveTo>
                    <a:lnTo>
                      <a:pt x="180" y="134"/>
                    </a:lnTo>
                    <a:lnTo>
                      <a:pt x="0" y="234"/>
                    </a:lnTo>
                    <a:lnTo>
                      <a:pt x="0" y="110"/>
                    </a:lnTo>
                    <a:lnTo>
                      <a:pt x="17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>
                      <a:gamma/>
                      <a:tint val="30196"/>
                      <a:invGamma/>
                    </a:srgbClr>
                  </a:gs>
                  <a:gs pos="100000">
                    <a:srgbClr val="BCA879"/>
                  </a:gs>
                </a:gsLst>
                <a:lin ang="270000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Freeform 216"/>
              <p:cNvSpPr>
                <a:spLocks noChangeAspect="1"/>
              </p:cNvSpPr>
              <p:nvPr/>
            </p:nvSpPr>
            <p:spPr bwMode="gray">
              <a:xfrm>
                <a:off x="3027" y="2233"/>
                <a:ext cx="406" cy="243"/>
              </a:xfrm>
              <a:custGeom>
                <a:avLst/>
                <a:gdLst/>
                <a:ahLst/>
                <a:cxnLst>
                  <a:cxn ang="0">
                    <a:pos x="406" y="135"/>
                  </a:cxn>
                  <a:cxn ang="0">
                    <a:pos x="230" y="243"/>
                  </a:cxn>
                  <a:cxn ang="0">
                    <a:pos x="0" y="106"/>
                  </a:cxn>
                  <a:cxn ang="0">
                    <a:pos x="188" y="0"/>
                  </a:cxn>
                  <a:cxn ang="0">
                    <a:pos x="406" y="135"/>
                  </a:cxn>
                </a:cxnLst>
                <a:rect l="0" t="0" r="r" b="b"/>
                <a:pathLst>
                  <a:path w="406" h="243">
                    <a:moveTo>
                      <a:pt x="406" y="135"/>
                    </a:moveTo>
                    <a:lnTo>
                      <a:pt x="230" y="243"/>
                    </a:lnTo>
                    <a:lnTo>
                      <a:pt x="0" y="106"/>
                    </a:lnTo>
                    <a:cubicBezTo>
                      <a:pt x="94" y="53"/>
                      <a:pt x="188" y="0"/>
                      <a:pt x="188" y="0"/>
                    </a:cubicBezTo>
                    <a:lnTo>
                      <a:pt x="406" y="13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9" name="Freeform 217"/>
              <p:cNvSpPr>
                <a:spLocks noChangeAspect="1"/>
              </p:cNvSpPr>
              <p:nvPr/>
            </p:nvSpPr>
            <p:spPr bwMode="auto">
              <a:xfrm>
                <a:off x="3028" y="2235"/>
                <a:ext cx="399" cy="364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399" y="134"/>
                  </a:cxn>
                  <a:cxn ang="0">
                    <a:pos x="399" y="268"/>
                  </a:cxn>
                  <a:cxn ang="0">
                    <a:pos x="228" y="364"/>
                  </a:cxn>
                  <a:cxn ang="0">
                    <a:pos x="0" y="227"/>
                  </a:cxn>
                  <a:cxn ang="0">
                    <a:pos x="0" y="106"/>
                  </a:cxn>
                  <a:cxn ang="0">
                    <a:pos x="185" y="0"/>
                  </a:cxn>
                </a:cxnLst>
                <a:rect l="0" t="0" r="r" b="b"/>
                <a:pathLst>
                  <a:path w="399" h="364">
                    <a:moveTo>
                      <a:pt x="185" y="0"/>
                    </a:moveTo>
                    <a:lnTo>
                      <a:pt x="399" y="134"/>
                    </a:lnTo>
                    <a:lnTo>
                      <a:pt x="399" y="268"/>
                    </a:lnTo>
                    <a:lnTo>
                      <a:pt x="228" y="364"/>
                    </a:lnTo>
                    <a:lnTo>
                      <a:pt x="0" y="227"/>
                    </a:lnTo>
                    <a:lnTo>
                      <a:pt x="0" y="106"/>
                    </a:lnTo>
                    <a:lnTo>
                      <a:pt x="1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05" name="Freeform 218"/>
            <p:cNvSpPr>
              <a:spLocks noChangeAspect="1"/>
            </p:cNvSpPr>
            <p:nvPr/>
          </p:nvSpPr>
          <p:spPr bwMode="auto">
            <a:xfrm rot="270840">
              <a:off x="2222" y="2907"/>
              <a:ext cx="108" cy="75"/>
            </a:xfrm>
            <a:custGeom>
              <a:avLst/>
              <a:gdLst/>
              <a:ahLst/>
              <a:cxnLst>
                <a:cxn ang="0">
                  <a:pos x="108" y="51"/>
                </a:cxn>
                <a:cxn ang="0">
                  <a:pos x="108" y="75"/>
                </a:cxn>
                <a:cxn ang="0">
                  <a:pos x="58" y="56"/>
                </a:cxn>
                <a:cxn ang="0">
                  <a:pos x="33" y="40"/>
                </a:cxn>
                <a:cxn ang="0">
                  <a:pos x="15" y="28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61" y="35"/>
                </a:cxn>
                <a:cxn ang="0">
                  <a:pos x="84" y="44"/>
                </a:cxn>
                <a:cxn ang="0">
                  <a:pos x="108" y="51"/>
                </a:cxn>
              </a:cxnLst>
              <a:rect l="0" t="0" r="r" b="b"/>
              <a:pathLst>
                <a:path w="108" h="75">
                  <a:moveTo>
                    <a:pt x="108" y="51"/>
                  </a:moveTo>
                  <a:lnTo>
                    <a:pt x="108" y="75"/>
                  </a:lnTo>
                  <a:lnTo>
                    <a:pt x="58" y="56"/>
                  </a:lnTo>
                  <a:lnTo>
                    <a:pt x="33" y="40"/>
                  </a:lnTo>
                  <a:lnTo>
                    <a:pt x="15" y="2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61" y="35"/>
                  </a:lnTo>
                  <a:lnTo>
                    <a:pt x="84" y="44"/>
                  </a:lnTo>
                  <a:lnTo>
                    <a:pt x="108" y="51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0" name="Rectangle 219"/>
          <p:cNvSpPr>
            <a:spLocks noChangeAspect="1" noChangeArrowheads="1"/>
          </p:cNvSpPr>
          <p:nvPr/>
        </p:nvSpPr>
        <p:spPr bwMode="auto">
          <a:xfrm>
            <a:off x="7180263" y="3586163"/>
            <a:ext cx="358775" cy="215900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50000">
                <a:srgbClr val="9900CC">
                  <a:gamma/>
                  <a:tint val="30196"/>
                  <a:invGamma/>
                </a:srgbClr>
              </a:gs>
              <a:gs pos="100000">
                <a:srgbClr val="9900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1" name="Group 220"/>
          <p:cNvGrpSpPr>
            <a:grpSpLocks noChangeAspect="1"/>
          </p:cNvGrpSpPr>
          <p:nvPr/>
        </p:nvGrpSpPr>
        <p:grpSpPr bwMode="auto">
          <a:xfrm>
            <a:off x="7216775" y="3629025"/>
            <a:ext cx="285750" cy="130175"/>
            <a:chOff x="3024" y="144"/>
            <a:chExt cx="864" cy="384"/>
          </a:xfrm>
        </p:grpSpPr>
        <p:sp>
          <p:nvSpPr>
            <p:cNvPr id="112" name="AutoShape 221"/>
            <p:cNvSpPr>
              <a:spLocks noChangeAspect="1" noChangeArrowheads="1"/>
            </p:cNvSpPr>
            <p:nvPr/>
          </p:nvSpPr>
          <p:spPr bwMode="auto">
            <a:xfrm>
              <a:off x="3024" y="144"/>
              <a:ext cx="384" cy="384"/>
            </a:xfrm>
            <a:custGeom>
              <a:avLst/>
              <a:gdLst>
                <a:gd name="G0" fmla="+- 5119 0 0"/>
                <a:gd name="G1" fmla="+- 21600 0 5119"/>
                <a:gd name="G2" fmla="+- 21600 0 5119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19" y="10800"/>
                  </a:moveTo>
                  <a:cubicBezTo>
                    <a:pt x="5119" y="13938"/>
                    <a:pt x="7662" y="16481"/>
                    <a:pt x="10800" y="16481"/>
                  </a:cubicBezTo>
                  <a:cubicBezTo>
                    <a:pt x="13938" y="16481"/>
                    <a:pt x="16481" y="13938"/>
                    <a:pt x="16481" y="10800"/>
                  </a:cubicBezTo>
                  <a:cubicBezTo>
                    <a:pt x="16481" y="7662"/>
                    <a:pt x="13938" y="5119"/>
                    <a:pt x="10800" y="5119"/>
                  </a:cubicBezTo>
                  <a:cubicBezTo>
                    <a:pt x="7662" y="5119"/>
                    <a:pt x="5119" y="7662"/>
                    <a:pt x="5119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3" name="Rectangle 222"/>
            <p:cNvSpPr>
              <a:spLocks noChangeAspect="1" noChangeArrowheads="1"/>
            </p:cNvSpPr>
            <p:nvPr/>
          </p:nvSpPr>
          <p:spPr bwMode="auto">
            <a:xfrm>
              <a:off x="3216" y="144"/>
              <a:ext cx="48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4" name="AutoShape 223"/>
            <p:cNvSpPr>
              <a:spLocks noChangeAspect="1" noChangeArrowheads="1"/>
            </p:cNvSpPr>
            <p:nvPr/>
          </p:nvSpPr>
          <p:spPr bwMode="auto">
            <a:xfrm>
              <a:off x="3504" y="144"/>
              <a:ext cx="384" cy="384"/>
            </a:xfrm>
            <a:custGeom>
              <a:avLst/>
              <a:gdLst>
                <a:gd name="G0" fmla="+- 5119 0 0"/>
                <a:gd name="G1" fmla="+- 21600 0 5119"/>
                <a:gd name="G2" fmla="+- 21600 0 5119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19" y="10800"/>
                  </a:moveTo>
                  <a:cubicBezTo>
                    <a:pt x="5119" y="13938"/>
                    <a:pt x="7662" y="16481"/>
                    <a:pt x="10800" y="16481"/>
                  </a:cubicBezTo>
                  <a:cubicBezTo>
                    <a:pt x="13938" y="16481"/>
                    <a:pt x="16481" y="13938"/>
                    <a:pt x="16481" y="10800"/>
                  </a:cubicBezTo>
                  <a:cubicBezTo>
                    <a:pt x="16481" y="7662"/>
                    <a:pt x="13938" y="5119"/>
                    <a:pt x="10800" y="5119"/>
                  </a:cubicBezTo>
                  <a:cubicBezTo>
                    <a:pt x="7662" y="5119"/>
                    <a:pt x="5119" y="7662"/>
                    <a:pt x="5119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5" name="Group 224"/>
          <p:cNvGrpSpPr>
            <a:grpSpLocks noChangeAspect="1"/>
          </p:cNvGrpSpPr>
          <p:nvPr/>
        </p:nvGrpSpPr>
        <p:grpSpPr bwMode="auto">
          <a:xfrm>
            <a:off x="7629525" y="3587750"/>
            <a:ext cx="358775" cy="215900"/>
            <a:chOff x="2280" y="2107"/>
            <a:chExt cx="240" cy="144"/>
          </a:xfrm>
        </p:grpSpPr>
        <p:sp>
          <p:nvSpPr>
            <p:cNvPr id="116" name="Rectangle 225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7" name="Group 226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118" name="AutoShape 227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9" name="Rectangle 228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0" name="AutoShape 229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21" name="Group 230"/>
          <p:cNvGrpSpPr>
            <a:grpSpLocks noChangeAspect="1"/>
          </p:cNvGrpSpPr>
          <p:nvPr/>
        </p:nvGrpSpPr>
        <p:grpSpPr bwMode="auto">
          <a:xfrm>
            <a:off x="8083550" y="3582988"/>
            <a:ext cx="358775" cy="215900"/>
            <a:chOff x="2280" y="2107"/>
            <a:chExt cx="240" cy="144"/>
          </a:xfrm>
        </p:grpSpPr>
        <p:sp>
          <p:nvSpPr>
            <p:cNvPr id="122" name="Rectangle 231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3" name="Group 232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124" name="AutoShape 233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5" name="Rectangle 234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6" name="AutoShape 235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27" name="Group 236"/>
          <p:cNvGrpSpPr>
            <a:grpSpLocks noChangeAspect="1"/>
          </p:cNvGrpSpPr>
          <p:nvPr/>
        </p:nvGrpSpPr>
        <p:grpSpPr bwMode="auto">
          <a:xfrm>
            <a:off x="7185025" y="3876675"/>
            <a:ext cx="358775" cy="215900"/>
            <a:chOff x="2280" y="2107"/>
            <a:chExt cx="240" cy="144"/>
          </a:xfrm>
        </p:grpSpPr>
        <p:sp>
          <p:nvSpPr>
            <p:cNvPr id="128" name="Rectangle 237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9" name="Group 238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130" name="AutoShape 239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1" name="Rectangle 240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2" name="AutoShape 241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33" name="Group 242"/>
          <p:cNvGrpSpPr>
            <a:grpSpLocks noChangeAspect="1"/>
          </p:cNvGrpSpPr>
          <p:nvPr/>
        </p:nvGrpSpPr>
        <p:grpSpPr bwMode="auto">
          <a:xfrm>
            <a:off x="7634288" y="3878263"/>
            <a:ext cx="358775" cy="215900"/>
            <a:chOff x="2280" y="2107"/>
            <a:chExt cx="240" cy="144"/>
          </a:xfrm>
        </p:grpSpPr>
        <p:sp>
          <p:nvSpPr>
            <p:cNvPr id="134" name="Rectangle 243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5" name="Group 244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136" name="AutoShape 245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7" name="Rectangle 246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8" name="AutoShape 247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39" name="Group 248"/>
          <p:cNvGrpSpPr>
            <a:grpSpLocks noChangeAspect="1"/>
          </p:cNvGrpSpPr>
          <p:nvPr/>
        </p:nvGrpSpPr>
        <p:grpSpPr bwMode="auto">
          <a:xfrm>
            <a:off x="8088313" y="3873500"/>
            <a:ext cx="358775" cy="215900"/>
            <a:chOff x="2280" y="2107"/>
            <a:chExt cx="240" cy="144"/>
          </a:xfrm>
        </p:grpSpPr>
        <p:sp>
          <p:nvSpPr>
            <p:cNvPr id="140" name="Rectangle 249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1" name="Group 250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142" name="AutoShape 251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3" name="Rectangle 252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4" name="AutoShape 253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45" name="Group 254"/>
          <p:cNvGrpSpPr>
            <a:grpSpLocks noChangeAspect="1"/>
          </p:cNvGrpSpPr>
          <p:nvPr/>
        </p:nvGrpSpPr>
        <p:grpSpPr bwMode="auto">
          <a:xfrm>
            <a:off x="7185025" y="4167188"/>
            <a:ext cx="358775" cy="215900"/>
            <a:chOff x="2280" y="2107"/>
            <a:chExt cx="240" cy="144"/>
          </a:xfrm>
        </p:grpSpPr>
        <p:sp>
          <p:nvSpPr>
            <p:cNvPr id="146" name="Rectangle 255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7" name="Group 256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148" name="AutoShape 257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9" name="Rectangle 258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0" name="AutoShape 259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51" name="Group 260"/>
          <p:cNvGrpSpPr>
            <a:grpSpLocks noChangeAspect="1"/>
          </p:cNvGrpSpPr>
          <p:nvPr/>
        </p:nvGrpSpPr>
        <p:grpSpPr bwMode="auto">
          <a:xfrm>
            <a:off x="7634288" y="4168775"/>
            <a:ext cx="358775" cy="215900"/>
            <a:chOff x="2280" y="2107"/>
            <a:chExt cx="240" cy="144"/>
          </a:xfrm>
        </p:grpSpPr>
        <p:sp>
          <p:nvSpPr>
            <p:cNvPr id="152" name="Rectangle 261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3" name="Group 262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154" name="AutoShape 263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5" name="Rectangle 264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6" name="AutoShape 265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57" name="Group 266"/>
          <p:cNvGrpSpPr>
            <a:grpSpLocks noChangeAspect="1"/>
          </p:cNvGrpSpPr>
          <p:nvPr/>
        </p:nvGrpSpPr>
        <p:grpSpPr bwMode="auto">
          <a:xfrm>
            <a:off x="8088313" y="4164013"/>
            <a:ext cx="358775" cy="215900"/>
            <a:chOff x="2280" y="2107"/>
            <a:chExt cx="240" cy="144"/>
          </a:xfrm>
        </p:grpSpPr>
        <p:sp>
          <p:nvSpPr>
            <p:cNvPr id="158" name="Rectangle 267"/>
            <p:cNvSpPr>
              <a:spLocks noChangeAspect="1" noChangeArrowheads="1"/>
            </p:cNvSpPr>
            <p:nvPr/>
          </p:nvSpPr>
          <p:spPr bwMode="auto">
            <a:xfrm>
              <a:off x="2280" y="2107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BCA879"/>
                </a:gs>
                <a:gs pos="50000">
                  <a:srgbClr val="BCA879">
                    <a:gamma/>
                    <a:tint val="30196"/>
                    <a:invGamma/>
                  </a:srgbClr>
                </a:gs>
                <a:gs pos="100000">
                  <a:srgbClr val="BCA87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9" name="Group 268"/>
            <p:cNvGrpSpPr>
              <a:grpSpLocks noChangeAspect="1"/>
            </p:cNvGrpSpPr>
            <p:nvPr/>
          </p:nvGrpSpPr>
          <p:grpSpPr bwMode="auto">
            <a:xfrm>
              <a:off x="2304" y="2136"/>
              <a:ext cx="192" cy="86"/>
              <a:chOff x="3024" y="144"/>
              <a:chExt cx="864" cy="384"/>
            </a:xfrm>
          </p:grpSpPr>
          <p:sp>
            <p:nvSpPr>
              <p:cNvPr id="160" name="AutoShape 269"/>
              <p:cNvSpPr>
                <a:spLocks noChangeAspect="1" noChangeArrowheads="1"/>
              </p:cNvSpPr>
              <p:nvPr/>
            </p:nvSpPr>
            <p:spPr bwMode="auto">
              <a:xfrm>
                <a:off x="302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1" name="Rectangle 270"/>
              <p:cNvSpPr>
                <a:spLocks noChangeAspect="1" noChangeArrowheads="1"/>
              </p:cNvSpPr>
              <p:nvPr/>
            </p:nvSpPr>
            <p:spPr bwMode="auto">
              <a:xfrm>
                <a:off x="3216" y="144"/>
                <a:ext cx="480" cy="96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2" name="AutoShape 271"/>
              <p:cNvSpPr>
                <a:spLocks noChangeAspect="1" noChangeArrowheads="1"/>
              </p:cNvSpPr>
              <p:nvPr/>
            </p:nvSpPr>
            <p:spPr bwMode="auto">
              <a:xfrm>
                <a:off x="3504" y="144"/>
                <a:ext cx="384" cy="384"/>
              </a:xfrm>
              <a:custGeom>
                <a:avLst/>
                <a:gdLst>
                  <a:gd name="G0" fmla="+- 5119 0 0"/>
                  <a:gd name="G1" fmla="+- 21600 0 5119"/>
                  <a:gd name="G2" fmla="+- 21600 0 511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119" y="10800"/>
                    </a:moveTo>
                    <a:cubicBezTo>
                      <a:pt x="5119" y="13938"/>
                      <a:pt x="7662" y="16481"/>
                      <a:pt x="10800" y="16481"/>
                    </a:cubicBezTo>
                    <a:cubicBezTo>
                      <a:pt x="13938" y="16481"/>
                      <a:pt x="16481" y="13938"/>
                      <a:pt x="16481" y="10800"/>
                    </a:cubicBezTo>
                    <a:cubicBezTo>
                      <a:pt x="16481" y="7662"/>
                      <a:pt x="13938" y="5119"/>
                      <a:pt x="10800" y="5119"/>
                    </a:cubicBezTo>
                    <a:cubicBezTo>
                      <a:pt x="7662" y="5119"/>
                      <a:pt x="5119" y="7662"/>
                      <a:pt x="5119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63" name="Group 272"/>
          <p:cNvGrpSpPr>
            <a:grpSpLocks noChangeAspect="1"/>
          </p:cNvGrpSpPr>
          <p:nvPr/>
        </p:nvGrpSpPr>
        <p:grpSpPr bwMode="auto">
          <a:xfrm>
            <a:off x="7250113" y="3133725"/>
            <a:ext cx="417512" cy="379413"/>
            <a:chOff x="2188" y="2766"/>
            <a:chExt cx="309" cy="281"/>
          </a:xfrm>
        </p:grpSpPr>
        <p:grpSp>
          <p:nvGrpSpPr>
            <p:cNvPr id="164" name="Group 273"/>
            <p:cNvGrpSpPr>
              <a:grpSpLocks noChangeAspect="1"/>
            </p:cNvGrpSpPr>
            <p:nvPr/>
          </p:nvGrpSpPr>
          <p:grpSpPr bwMode="auto">
            <a:xfrm>
              <a:off x="2188" y="2766"/>
              <a:ext cx="309" cy="281"/>
              <a:chOff x="3026" y="2233"/>
              <a:chExt cx="407" cy="370"/>
            </a:xfrm>
          </p:grpSpPr>
          <p:sp>
            <p:nvSpPr>
              <p:cNvPr id="166" name="Freeform 274"/>
              <p:cNvSpPr>
                <a:spLocks noChangeAspect="1"/>
              </p:cNvSpPr>
              <p:nvPr/>
            </p:nvSpPr>
            <p:spPr bwMode="gray">
              <a:xfrm>
                <a:off x="3026" y="2337"/>
                <a:ext cx="233" cy="260"/>
              </a:xfrm>
              <a:custGeom>
                <a:avLst/>
                <a:gdLst/>
                <a:ahLst/>
                <a:cxnLst>
                  <a:cxn ang="0">
                    <a:pos x="233" y="137"/>
                  </a:cxn>
                  <a:cxn ang="0">
                    <a:pos x="230" y="260"/>
                  </a:cxn>
                  <a:cxn ang="0">
                    <a:pos x="2" y="127"/>
                  </a:cxn>
                  <a:cxn ang="0">
                    <a:pos x="0" y="0"/>
                  </a:cxn>
                  <a:cxn ang="0">
                    <a:pos x="233" y="137"/>
                  </a:cxn>
                </a:cxnLst>
                <a:rect l="0" t="0" r="r" b="b"/>
                <a:pathLst>
                  <a:path w="233" h="260">
                    <a:moveTo>
                      <a:pt x="233" y="137"/>
                    </a:moveTo>
                    <a:lnTo>
                      <a:pt x="230" y="260"/>
                    </a:lnTo>
                    <a:cubicBezTo>
                      <a:pt x="230" y="260"/>
                      <a:pt x="2" y="127"/>
                      <a:pt x="2" y="127"/>
                    </a:cubicBezTo>
                    <a:lnTo>
                      <a:pt x="0" y="0"/>
                    </a:lnTo>
                    <a:lnTo>
                      <a:pt x="233" y="1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7" name="Freeform 275"/>
              <p:cNvSpPr>
                <a:spLocks noChangeAspect="1"/>
              </p:cNvSpPr>
              <p:nvPr/>
            </p:nvSpPr>
            <p:spPr bwMode="gray">
              <a:xfrm>
                <a:off x="3254" y="2369"/>
                <a:ext cx="174" cy="234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180" y="134"/>
                  </a:cxn>
                  <a:cxn ang="0">
                    <a:pos x="0" y="234"/>
                  </a:cxn>
                  <a:cxn ang="0">
                    <a:pos x="0" y="110"/>
                  </a:cxn>
                  <a:cxn ang="0">
                    <a:pos x="178" y="0"/>
                  </a:cxn>
                </a:cxnLst>
                <a:rect l="0" t="0" r="r" b="b"/>
                <a:pathLst>
                  <a:path w="180" h="234">
                    <a:moveTo>
                      <a:pt x="178" y="0"/>
                    </a:moveTo>
                    <a:lnTo>
                      <a:pt x="180" y="134"/>
                    </a:lnTo>
                    <a:lnTo>
                      <a:pt x="0" y="234"/>
                    </a:lnTo>
                    <a:lnTo>
                      <a:pt x="0" y="110"/>
                    </a:lnTo>
                    <a:lnTo>
                      <a:pt x="17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>
                      <a:gamma/>
                      <a:tint val="30196"/>
                      <a:invGamma/>
                    </a:srgbClr>
                  </a:gs>
                  <a:gs pos="100000">
                    <a:srgbClr val="BCA879"/>
                  </a:gs>
                </a:gsLst>
                <a:lin ang="270000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8" name="Freeform 276"/>
              <p:cNvSpPr>
                <a:spLocks noChangeAspect="1"/>
              </p:cNvSpPr>
              <p:nvPr/>
            </p:nvSpPr>
            <p:spPr bwMode="gray">
              <a:xfrm>
                <a:off x="3027" y="2233"/>
                <a:ext cx="406" cy="243"/>
              </a:xfrm>
              <a:custGeom>
                <a:avLst/>
                <a:gdLst/>
                <a:ahLst/>
                <a:cxnLst>
                  <a:cxn ang="0">
                    <a:pos x="406" y="135"/>
                  </a:cxn>
                  <a:cxn ang="0">
                    <a:pos x="230" y="243"/>
                  </a:cxn>
                  <a:cxn ang="0">
                    <a:pos x="0" y="106"/>
                  </a:cxn>
                  <a:cxn ang="0">
                    <a:pos x="188" y="0"/>
                  </a:cxn>
                  <a:cxn ang="0">
                    <a:pos x="406" y="135"/>
                  </a:cxn>
                </a:cxnLst>
                <a:rect l="0" t="0" r="r" b="b"/>
                <a:pathLst>
                  <a:path w="406" h="243">
                    <a:moveTo>
                      <a:pt x="406" y="135"/>
                    </a:moveTo>
                    <a:lnTo>
                      <a:pt x="230" y="243"/>
                    </a:lnTo>
                    <a:lnTo>
                      <a:pt x="0" y="106"/>
                    </a:lnTo>
                    <a:cubicBezTo>
                      <a:pt x="94" y="53"/>
                      <a:pt x="188" y="0"/>
                      <a:pt x="188" y="0"/>
                    </a:cubicBezTo>
                    <a:lnTo>
                      <a:pt x="406" y="13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9" name="Freeform 277"/>
              <p:cNvSpPr>
                <a:spLocks noChangeAspect="1"/>
              </p:cNvSpPr>
              <p:nvPr/>
            </p:nvSpPr>
            <p:spPr bwMode="auto">
              <a:xfrm>
                <a:off x="3028" y="2235"/>
                <a:ext cx="399" cy="364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399" y="134"/>
                  </a:cxn>
                  <a:cxn ang="0">
                    <a:pos x="399" y="268"/>
                  </a:cxn>
                  <a:cxn ang="0">
                    <a:pos x="228" y="364"/>
                  </a:cxn>
                  <a:cxn ang="0">
                    <a:pos x="0" y="227"/>
                  </a:cxn>
                  <a:cxn ang="0">
                    <a:pos x="0" y="106"/>
                  </a:cxn>
                  <a:cxn ang="0">
                    <a:pos x="185" y="0"/>
                  </a:cxn>
                </a:cxnLst>
                <a:rect l="0" t="0" r="r" b="b"/>
                <a:pathLst>
                  <a:path w="399" h="364">
                    <a:moveTo>
                      <a:pt x="185" y="0"/>
                    </a:moveTo>
                    <a:lnTo>
                      <a:pt x="399" y="134"/>
                    </a:lnTo>
                    <a:lnTo>
                      <a:pt x="399" y="268"/>
                    </a:lnTo>
                    <a:lnTo>
                      <a:pt x="228" y="364"/>
                    </a:lnTo>
                    <a:lnTo>
                      <a:pt x="0" y="227"/>
                    </a:lnTo>
                    <a:lnTo>
                      <a:pt x="0" y="106"/>
                    </a:lnTo>
                    <a:lnTo>
                      <a:pt x="1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65" name="Freeform 278"/>
            <p:cNvSpPr>
              <a:spLocks noChangeAspect="1"/>
            </p:cNvSpPr>
            <p:nvPr/>
          </p:nvSpPr>
          <p:spPr bwMode="auto">
            <a:xfrm rot="270840">
              <a:off x="2222" y="2907"/>
              <a:ext cx="108" cy="75"/>
            </a:xfrm>
            <a:custGeom>
              <a:avLst/>
              <a:gdLst/>
              <a:ahLst/>
              <a:cxnLst>
                <a:cxn ang="0">
                  <a:pos x="108" y="51"/>
                </a:cxn>
                <a:cxn ang="0">
                  <a:pos x="108" y="75"/>
                </a:cxn>
                <a:cxn ang="0">
                  <a:pos x="58" y="56"/>
                </a:cxn>
                <a:cxn ang="0">
                  <a:pos x="33" y="40"/>
                </a:cxn>
                <a:cxn ang="0">
                  <a:pos x="15" y="28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61" y="35"/>
                </a:cxn>
                <a:cxn ang="0">
                  <a:pos x="84" y="44"/>
                </a:cxn>
                <a:cxn ang="0">
                  <a:pos x="108" y="51"/>
                </a:cxn>
              </a:cxnLst>
              <a:rect l="0" t="0" r="r" b="b"/>
              <a:pathLst>
                <a:path w="108" h="75">
                  <a:moveTo>
                    <a:pt x="108" y="51"/>
                  </a:moveTo>
                  <a:lnTo>
                    <a:pt x="108" y="75"/>
                  </a:lnTo>
                  <a:lnTo>
                    <a:pt x="58" y="56"/>
                  </a:lnTo>
                  <a:lnTo>
                    <a:pt x="33" y="40"/>
                  </a:lnTo>
                  <a:lnTo>
                    <a:pt x="15" y="2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61" y="35"/>
                  </a:lnTo>
                  <a:lnTo>
                    <a:pt x="84" y="44"/>
                  </a:lnTo>
                  <a:lnTo>
                    <a:pt x="108" y="51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0" name="Group 279"/>
          <p:cNvGrpSpPr>
            <a:grpSpLocks noChangeAspect="1"/>
          </p:cNvGrpSpPr>
          <p:nvPr/>
        </p:nvGrpSpPr>
        <p:grpSpPr bwMode="auto">
          <a:xfrm>
            <a:off x="7940675" y="3146425"/>
            <a:ext cx="417513" cy="379413"/>
            <a:chOff x="2188" y="2766"/>
            <a:chExt cx="309" cy="281"/>
          </a:xfrm>
        </p:grpSpPr>
        <p:grpSp>
          <p:nvGrpSpPr>
            <p:cNvPr id="171" name="Group 280"/>
            <p:cNvGrpSpPr>
              <a:grpSpLocks noChangeAspect="1"/>
            </p:cNvGrpSpPr>
            <p:nvPr/>
          </p:nvGrpSpPr>
          <p:grpSpPr bwMode="auto">
            <a:xfrm>
              <a:off x="2188" y="2766"/>
              <a:ext cx="309" cy="281"/>
              <a:chOff x="3026" y="2233"/>
              <a:chExt cx="407" cy="370"/>
            </a:xfrm>
          </p:grpSpPr>
          <p:sp>
            <p:nvSpPr>
              <p:cNvPr id="173" name="Freeform 281"/>
              <p:cNvSpPr>
                <a:spLocks noChangeAspect="1"/>
              </p:cNvSpPr>
              <p:nvPr/>
            </p:nvSpPr>
            <p:spPr bwMode="gray">
              <a:xfrm>
                <a:off x="3026" y="2337"/>
                <a:ext cx="233" cy="260"/>
              </a:xfrm>
              <a:custGeom>
                <a:avLst/>
                <a:gdLst/>
                <a:ahLst/>
                <a:cxnLst>
                  <a:cxn ang="0">
                    <a:pos x="233" y="137"/>
                  </a:cxn>
                  <a:cxn ang="0">
                    <a:pos x="230" y="260"/>
                  </a:cxn>
                  <a:cxn ang="0">
                    <a:pos x="2" y="127"/>
                  </a:cxn>
                  <a:cxn ang="0">
                    <a:pos x="0" y="0"/>
                  </a:cxn>
                  <a:cxn ang="0">
                    <a:pos x="233" y="137"/>
                  </a:cxn>
                </a:cxnLst>
                <a:rect l="0" t="0" r="r" b="b"/>
                <a:pathLst>
                  <a:path w="233" h="260">
                    <a:moveTo>
                      <a:pt x="233" y="137"/>
                    </a:moveTo>
                    <a:lnTo>
                      <a:pt x="230" y="260"/>
                    </a:lnTo>
                    <a:cubicBezTo>
                      <a:pt x="230" y="260"/>
                      <a:pt x="2" y="127"/>
                      <a:pt x="2" y="127"/>
                    </a:cubicBezTo>
                    <a:lnTo>
                      <a:pt x="0" y="0"/>
                    </a:lnTo>
                    <a:lnTo>
                      <a:pt x="233" y="1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4" name="Freeform 282"/>
              <p:cNvSpPr>
                <a:spLocks noChangeAspect="1"/>
              </p:cNvSpPr>
              <p:nvPr/>
            </p:nvSpPr>
            <p:spPr bwMode="gray">
              <a:xfrm>
                <a:off x="3254" y="2369"/>
                <a:ext cx="174" cy="234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180" y="134"/>
                  </a:cxn>
                  <a:cxn ang="0">
                    <a:pos x="0" y="234"/>
                  </a:cxn>
                  <a:cxn ang="0">
                    <a:pos x="0" y="110"/>
                  </a:cxn>
                  <a:cxn ang="0">
                    <a:pos x="178" y="0"/>
                  </a:cxn>
                </a:cxnLst>
                <a:rect l="0" t="0" r="r" b="b"/>
                <a:pathLst>
                  <a:path w="180" h="234">
                    <a:moveTo>
                      <a:pt x="178" y="0"/>
                    </a:moveTo>
                    <a:lnTo>
                      <a:pt x="180" y="134"/>
                    </a:lnTo>
                    <a:lnTo>
                      <a:pt x="0" y="234"/>
                    </a:lnTo>
                    <a:lnTo>
                      <a:pt x="0" y="110"/>
                    </a:lnTo>
                    <a:lnTo>
                      <a:pt x="17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>
                      <a:gamma/>
                      <a:tint val="30196"/>
                      <a:invGamma/>
                    </a:srgbClr>
                  </a:gs>
                  <a:gs pos="100000">
                    <a:srgbClr val="BCA879"/>
                  </a:gs>
                </a:gsLst>
                <a:lin ang="2700000" scaled="1"/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5" name="Freeform 283"/>
              <p:cNvSpPr>
                <a:spLocks noChangeAspect="1"/>
              </p:cNvSpPr>
              <p:nvPr/>
            </p:nvSpPr>
            <p:spPr bwMode="gray">
              <a:xfrm>
                <a:off x="3027" y="2233"/>
                <a:ext cx="406" cy="243"/>
              </a:xfrm>
              <a:custGeom>
                <a:avLst/>
                <a:gdLst/>
                <a:ahLst/>
                <a:cxnLst>
                  <a:cxn ang="0">
                    <a:pos x="406" y="135"/>
                  </a:cxn>
                  <a:cxn ang="0">
                    <a:pos x="230" y="243"/>
                  </a:cxn>
                  <a:cxn ang="0">
                    <a:pos x="0" y="106"/>
                  </a:cxn>
                  <a:cxn ang="0">
                    <a:pos x="188" y="0"/>
                  </a:cxn>
                  <a:cxn ang="0">
                    <a:pos x="406" y="135"/>
                  </a:cxn>
                </a:cxnLst>
                <a:rect l="0" t="0" r="r" b="b"/>
                <a:pathLst>
                  <a:path w="406" h="243">
                    <a:moveTo>
                      <a:pt x="406" y="135"/>
                    </a:moveTo>
                    <a:lnTo>
                      <a:pt x="230" y="243"/>
                    </a:lnTo>
                    <a:lnTo>
                      <a:pt x="0" y="106"/>
                    </a:lnTo>
                    <a:cubicBezTo>
                      <a:pt x="94" y="53"/>
                      <a:pt x="188" y="0"/>
                      <a:pt x="188" y="0"/>
                    </a:cubicBezTo>
                    <a:lnTo>
                      <a:pt x="406" y="13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CA879"/>
                  </a:gs>
                  <a:gs pos="100000">
                    <a:srgbClr val="BCA879">
                      <a:gamma/>
                      <a:tint val="30196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6" name="Freeform 284"/>
              <p:cNvSpPr>
                <a:spLocks noChangeAspect="1"/>
              </p:cNvSpPr>
              <p:nvPr/>
            </p:nvSpPr>
            <p:spPr bwMode="auto">
              <a:xfrm>
                <a:off x="3028" y="2235"/>
                <a:ext cx="399" cy="364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399" y="134"/>
                  </a:cxn>
                  <a:cxn ang="0">
                    <a:pos x="399" y="268"/>
                  </a:cxn>
                  <a:cxn ang="0">
                    <a:pos x="228" y="364"/>
                  </a:cxn>
                  <a:cxn ang="0">
                    <a:pos x="0" y="227"/>
                  </a:cxn>
                  <a:cxn ang="0">
                    <a:pos x="0" y="106"/>
                  </a:cxn>
                  <a:cxn ang="0">
                    <a:pos x="185" y="0"/>
                  </a:cxn>
                </a:cxnLst>
                <a:rect l="0" t="0" r="r" b="b"/>
                <a:pathLst>
                  <a:path w="399" h="364">
                    <a:moveTo>
                      <a:pt x="185" y="0"/>
                    </a:moveTo>
                    <a:lnTo>
                      <a:pt x="399" y="134"/>
                    </a:lnTo>
                    <a:lnTo>
                      <a:pt x="399" y="268"/>
                    </a:lnTo>
                    <a:lnTo>
                      <a:pt x="228" y="364"/>
                    </a:lnTo>
                    <a:lnTo>
                      <a:pt x="0" y="227"/>
                    </a:lnTo>
                    <a:lnTo>
                      <a:pt x="0" y="106"/>
                    </a:lnTo>
                    <a:lnTo>
                      <a:pt x="1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72" name="Freeform 285"/>
            <p:cNvSpPr>
              <a:spLocks noChangeAspect="1"/>
            </p:cNvSpPr>
            <p:nvPr/>
          </p:nvSpPr>
          <p:spPr bwMode="auto">
            <a:xfrm rot="270840">
              <a:off x="2222" y="2907"/>
              <a:ext cx="108" cy="75"/>
            </a:xfrm>
            <a:custGeom>
              <a:avLst/>
              <a:gdLst/>
              <a:ahLst/>
              <a:cxnLst>
                <a:cxn ang="0">
                  <a:pos x="108" y="51"/>
                </a:cxn>
                <a:cxn ang="0">
                  <a:pos x="108" y="75"/>
                </a:cxn>
                <a:cxn ang="0">
                  <a:pos x="58" y="56"/>
                </a:cxn>
                <a:cxn ang="0">
                  <a:pos x="33" y="40"/>
                </a:cxn>
                <a:cxn ang="0">
                  <a:pos x="15" y="28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61" y="35"/>
                </a:cxn>
                <a:cxn ang="0">
                  <a:pos x="84" y="44"/>
                </a:cxn>
                <a:cxn ang="0">
                  <a:pos x="108" y="51"/>
                </a:cxn>
              </a:cxnLst>
              <a:rect l="0" t="0" r="r" b="b"/>
              <a:pathLst>
                <a:path w="108" h="75">
                  <a:moveTo>
                    <a:pt x="108" y="51"/>
                  </a:moveTo>
                  <a:lnTo>
                    <a:pt x="108" y="75"/>
                  </a:lnTo>
                  <a:lnTo>
                    <a:pt x="58" y="56"/>
                  </a:lnTo>
                  <a:lnTo>
                    <a:pt x="33" y="40"/>
                  </a:lnTo>
                  <a:lnTo>
                    <a:pt x="15" y="28"/>
                  </a:lnTo>
                  <a:lnTo>
                    <a:pt x="0" y="23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61" y="35"/>
                  </a:lnTo>
                  <a:lnTo>
                    <a:pt x="84" y="44"/>
                  </a:lnTo>
                  <a:lnTo>
                    <a:pt x="108" y="51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8" name="Text Box 288"/>
          <p:cNvSpPr txBox="1">
            <a:spLocks noChangeArrowheads="1"/>
          </p:cNvSpPr>
          <p:nvPr/>
        </p:nvSpPr>
        <p:spPr bwMode="auto">
          <a:xfrm>
            <a:off x="6503988" y="4733925"/>
            <a:ext cx="1094082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Storage (LUNs)</a:t>
            </a:r>
          </a:p>
        </p:txBody>
      </p:sp>
      <p:cxnSp>
        <p:nvCxnSpPr>
          <p:cNvPr id="191" name="AutoShape 303"/>
          <p:cNvCxnSpPr>
            <a:cxnSpLocks noChangeShapeType="1"/>
          </p:cNvCxnSpPr>
          <p:nvPr/>
        </p:nvCxnSpPr>
        <p:spPr bwMode="auto">
          <a:xfrm rot="5400000" flipH="1">
            <a:off x="5632704" y="1110582"/>
            <a:ext cx="658368" cy="1792224"/>
          </a:xfrm>
          <a:prstGeom prst="bentConnector2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</p:cxnSp>
      <p:cxnSp>
        <p:nvCxnSpPr>
          <p:cNvPr id="193" name="AutoShape 305"/>
          <p:cNvCxnSpPr>
            <a:cxnSpLocks noChangeShapeType="1"/>
          </p:cNvCxnSpPr>
          <p:nvPr/>
        </p:nvCxnSpPr>
        <p:spPr bwMode="auto">
          <a:xfrm>
            <a:off x="1902111" y="1674813"/>
            <a:ext cx="2258568" cy="3175"/>
          </a:xfrm>
          <a:prstGeom prst="straightConnector1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</p:cxnSp>
      <p:cxnSp>
        <p:nvCxnSpPr>
          <p:cNvPr id="194" name="AutoShape 306"/>
          <p:cNvCxnSpPr>
            <a:cxnSpLocks noChangeShapeType="1"/>
          </p:cNvCxnSpPr>
          <p:nvPr/>
        </p:nvCxnSpPr>
        <p:spPr bwMode="auto">
          <a:xfrm>
            <a:off x="1656292" y="2171346"/>
            <a:ext cx="7938" cy="9144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98" name="AutoShape 311"/>
          <p:cNvSpPr>
            <a:spLocks noChangeArrowheads="1"/>
          </p:cNvSpPr>
          <p:nvPr/>
        </p:nvSpPr>
        <p:spPr bwMode="auto">
          <a:xfrm>
            <a:off x="533400" y="4398963"/>
            <a:ext cx="2289176" cy="1428750"/>
          </a:xfrm>
          <a:prstGeom prst="roundRect">
            <a:avLst>
              <a:gd name="adj" fmla="val 16667"/>
            </a:avLst>
          </a:prstGeom>
          <a:noFill/>
          <a:ln w="38100" cap="rnd" algn="ctr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9" name="AutoShape 312"/>
          <p:cNvCxnSpPr>
            <a:cxnSpLocks noChangeShapeType="1"/>
            <a:endCxn id="198" idx="0"/>
          </p:cNvCxnSpPr>
          <p:nvPr/>
        </p:nvCxnSpPr>
        <p:spPr bwMode="auto">
          <a:xfrm rot="16200000" flipH="1">
            <a:off x="1315243" y="4036218"/>
            <a:ext cx="722314" cy="317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</p:cxnSp>
      <p:pic>
        <p:nvPicPr>
          <p:cNvPr id="21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681" y="4495800"/>
            <a:ext cx="543668" cy="1256676"/>
          </a:xfrm>
          <a:prstGeom prst="rect">
            <a:avLst/>
          </a:prstGeom>
          <a:noFill/>
        </p:spPr>
      </p:pic>
      <p:grpSp>
        <p:nvGrpSpPr>
          <p:cNvPr id="213" name="Group 212"/>
          <p:cNvGrpSpPr/>
          <p:nvPr/>
        </p:nvGrpSpPr>
        <p:grpSpPr>
          <a:xfrm>
            <a:off x="1382617" y="1035587"/>
            <a:ext cx="543668" cy="1256676"/>
            <a:chOff x="142132" y="3086724"/>
            <a:chExt cx="543668" cy="1256676"/>
          </a:xfrm>
        </p:grpSpPr>
        <p:pic>
          <p:nvPicPr>
            <p:cNvPr id="21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21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21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218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1343456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9" name="Rectangle 1612"/>
          <p:cNvSpPr>
            <a:spLocks noChangeArrowheads="1"/>
          </p:cNvSpPr>
          <p:nvPr/>
        </p:nvSpPr>
        <p:spPr bwMode="auto">
          <a:xfrm>
            <a:off x="4379067" y="1551031"/>
            <a:ext cx="6035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FC SAN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21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081" y="2998741"/>
            <a:ext cx="1066800" cy="69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2" name="Rectangle 1610"/>
          <p:cNvSpPr>
            <a:spLocks noChangeArrowheads="1"/>
          </p:cNvSpPr>
          <p:nvPr/>
        </p:nvSpPr>
        <p:spPr bwMode="auto">
          <a:xfrm>
            <a:off x="1473485" y="3202264"/>
            <a:ext cx="3462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LAN</a:t>
            </a:r>
            <a:endParaRPr lang="en-US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23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481" y="4495800"/>
            <a:ext cx="543668" cy="1256676"/>
          </a:xfrm>
          <a:prstGeom prst="rect">
            <a:avLst/>
          </a:prstGeom>
          <a:noFill/>
        </p:spPr>
      </p:pic>
      <p:pic>
        <p:nvPicPr>
          <p:cNvPr id="224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281" y="4491375"/>
            <a:ext cx="543668" cy="1256676"/>
          </a:xfrm>
          <a:prstGeom prst="rect">
            <a:avLst/>
          </a:prstGeom>
          <a:noFill/>
        </p:spPr>
      </p:pic>
      <p:pic>
        <p:nvPicPr>
          <p:cNvPr id="228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6838" y="5453349"/>
            <a:ext cx="457200" cy="457200"/>
          </a:xfrm>
          <a:prstGeom prst="rect">
            <a:avLst/>
          </a:prstGeom>
          <a:noFill/>
        </p:spPr>
      </p:pic>
      <p:pic>
        <p:nvPicPr>
          <p:cNvPr id="229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0238" y="5443251"/>
            <a:ext cx="457200" cy="457200"/>
          </a:xfrm>
          <a:prstGeom prst="rect">
            <a:avLst/>
          </a:prstGeom>
          <a:noFill/>
        </p:spPr>
      </p:pic>
      <p:pic>
        <p:nvPicPr>
          <p:cNvPr id="230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15770" y="5453349"/>
            <a:ext cx="457200" cy="457200"/>
          </a:xfrm>
          <a:prstGeom prst="rect">
            <a:avLst/>
          </a:prstGeom>
          <a:noFill/>
        </p:spPr>
      </p:pic>
      <p:pic>
        <p:nvPicPr>
          <p:cNvPr id="231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60187" y="5463447"/>
            <a:ext cx="457200" cy="457200"/>
          </a:xfrm>
          <a:prstGeom prst="rect">
            <a:avLst/>
          </a:prstGeom>
          <a:noFill/>
        </p:spPr>
      </p:pic>
      <p:pic>
        <p:nvPicPr>
          <p:cNvPr id="232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6638" y="5453349"/>
            <a:ext cx="457200" cy="457200"/>
          </a:xfrm>
          <a:prstGeom prst="rect">
            <a:avLst/>
          </a:prstGeom>
          <a:noFill/>
        </p:spPr>
      </p:pic>
      <p:pic>
        <p:nvPicPr>
          <p:cNvPr id="233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7855" y="4920868"/>
            <a:ext cx="457200" cy="457200"/>
          </a:xfrm>
          <a:prstGeom prst="rect">
            <a:avLst/>
          </a:prstGeom>
          <a:noFill/>
        </p:spPr>
      </p:pic>
      <p:pic>
        <p:nvPicPr>
          <p:cNvPr id="234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61255" y="4935561"/>
            <a:ext cx="457200" cy="457200"/>
          </a:xfrm>
          <a:prstGeom prst="rect">
            <a:avLst/>
          </a:prstGeom>
          <a:noFill/>
        </p:spPr>
      </p:pic>
      <p:pic>
        <p:nvPicPr>
          <p:cNvPr id="235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3638" y="4941983"/>
            <a:ext cx="457200" cy="457200"/>
          </a:xfrm>
          <a:prstGeom prst="rect">
            <a:avLst/>
          </a:prstGeom>
          <a:noFill/>
        </p:spPr>
      </p:pic>
      <p:pic>
        <p:nvPicPr>
          <p:cNvPr id="236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71204" y="4951162"/>
            <a:ext cx="457200" cy="457200"/>
          </a:xfrm>
          <a:prstGeom prst="rect">
            <a:avLst/>
          </a:prstGeom>
          <a:noFill/>
        </p:spPr>
      </p:pic>
      <p:pic>
        <p:nvPicPr>
          <p:cNvPr id="237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7655" y="4941064"/>
            <a:ext cx="457200" cy="457200"/>
          </a:xfrm>
          <a:prstGeom prst="rect">
            <a:avLst/>
          </a:prstGeom>
          <a:noFill/>
        </p:spPr>
      </p:pic>
      <p:sp>
        <p:nvSpPr>
          <p:cNvPr id="179" name="Rectangle 289"/>
          <p:cNvSpPr>
            <a:spLocks noChangeArrowheads="1"/>
          </p:cNvSpPr>
          <p:nvPr/>
        </p:nvSpPr>
        <p:spPr bwMode="auto">
          <a:xfrm>
            <a:off x="6360062" y="5163242"/>
            <a:ext cx="119062" cy="119062"/>
          </a:xfrm>
          <a:prstGeom prst="rect">
            <a:avLst/>
          </a:prstGeom>
          <a:gradFill rotWithShape="1">
            <a:gsLst>
              <a:gs pos="0">
                <a:srgbClr val="009900"/>
              </a:gs>
              <a:gs pos="50000">
                <a:srgbClr val="009900">
                  <a:gamma/>
                  <a:tint val="36471"/>
                  <a:invGamma/>
                </a:srgbClr>
              </a:gs>
              <a:gs pos="100000">
                <a:srgbClr val="009900"/>
              </a:gs>
            </a:gsLst>
            <a:lin ang="0" scaled="1"/>
          </a:gradFill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2" name="Rectangle 292"/>
          <p:cNvSpPr>
            <a:spLocks noChangeArrowheads="1"/>
          </p:cNvSpPr>
          <p:nvPr/>
        </p:nvSpPr>
        <p:spPr bwMode="auto">
          <a:xfrm>
            <a:off x="6479124" y="5163242"/>
            <a:ext cx="119063" cy="119062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50000">
                <a:srgbClr val="9900CC">
                  <a:gamma/>
                  <a:tint val="36471"/>
                  <a:invGamma/>
                </a:srgbClr>
              </a:gs>
              <a:gs pos="100000">
                <a:srgbClr val="9900CC"/>
              </a:gs>
            </a:gsLst>
            <a:lin ang="0" scaled="1"/>
          </a:gradFill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3" name="Rectangle 293"/>
          <p:cNvSpPr>
            <a:spLocks noChangeArrowheads="1"/>
          </p:cNvSpPr>
          <p:nvPr/>
        </p:nvSpPr>
        <p:spPr bwMode="auto">
          <a:xfrm>
            <a:off x="6893462" y="5160772"/>
            <a:ext cx="119062" cy="119062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50000">
                <a:srgbClr val="9900CC">
                  <a:gamma/>
                  <a:tint val="36471"/>
                  <a:invGamma/>
                </a:srgbClr>
              </a:gs>
              <a:gs pos="100000">
                <a:srgbClr val="9900CC"/>
              </a:gs>
            </a:gsLst>
            <a:lin ang="0" scaled="1"/>
          </a:gradFill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" name="Rectangle 294"/>
          <p:cNvSpPr>
            <a:spLocks noChangeArrowheads="1"/>
          </p:cNvSpPr>
          <p:nvPr/>
        </p:nvSpPr>
        <p:spPr bwMode="auto">
          <a:xfrm>
            <a:off x="7012524" y="5160772"/>
            <a:ext cx="119063" cy="119062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50000">
                <a:srgbClr val="9900CC">
                  <a:gamma/>
                  <a:tint val="36471"/>
                  <a:invGamma/>
                </a:srgbClr>
              </a:gs>
              <a:gs pos="100000">
                <a:srgbClr val="9900CC"/>
              </a:gs>
            </a:gsLst>
            <a:lin ang="0" scaled="1"/>
          </a:gradFill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7" name="Rectangle 287"/>
          <p:cNvSpPr>
            <a:spLocks noChangeArrowheads="1"/>
          </p:cNvSpPr>
          <p:nvPr/>
        </p:nvSpPr>
        <p:spPr bwMode="auto">
          <a:xfrm>
            <a:off x="5775767" y="5149468"/>
            <a:ext cx="119062" cy="119062"/>
          </a:xfrm>
          <a:prstGeom prst="rect">
            <a:avLst/>
          </a:prstGeom>
          <a:gradFill rotWithShape="1">
            <a:gsLst>
              <a:gs pos="0">
                <a:srgbClr val="009900"/>
              </a:gs>
              <a:gs pos="50000">
                <a:srgbClr val="009900">
                  <a:gamma/>
                  <a:tint val="36471"/>
                  <a:invGamma/>
                </a:srgbClr>
              </a:gs>
              <a:gs pos="100000">
                <a:srgbClr val="009900"/>
              </a:gs>
            </a:gsLst>
            <a:lin ang="0" scaled="1"/>
          </a:gradFill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0" name="Rectangle 290"/>
          <p:cNvSpPr>
            <a:spLocks noChangeArrowheads="1"/>
          </p:cNvSpPr>
          <p:nvPr/>
        </p:nvSpPr>
        <p:spPr bwMode="auto">
          <a:xfrm>
            <a:off x="5894829" y="5149468"/>
            <a:ext cx="119063" cy="119062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36471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1" name="Rectangle 291"/>
          <p:cNvSpPr>
            <a:spLocks noChangeArrowheads="1"/>
          </p:cNvSpPr>
          <p:nvPr/>
        </p:nvSpPr>
        <p:spPr bwMode="auto">
          <a:xfrm>
            <a:off x="6013892" y="5149468"/>
            <a:ext cx="119062" cy="119062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50000">
                <a:srgbClr val="9900CC">
                  <a:gamma/>
                  <a:tint val="36471"/>
                  <a:invGamma/>
                </a:srgbClr>
              </a:gs>
              <a:gs pos="100000">
                <a:srgbClr val="9900CC"/>
              </a:gs>
            </a:gsLst>
            <a:lin ang="0" scaled="1"/>
          </a:gradFill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Target Comparison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6651424"/>
              </p:ext>
            </p:extLst>
          </p:nvPr>
        </p:nvGraphicFramePr>
        <p:xfrm>
          <a:off x="516036" y="1371600"/>
          <a:ext cx="8018364" cy="388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286000"/>
                <a:gridCol w="2286000"/>
                <a:gridCol w="1998564"/>
              </a:tblGrid>
              <a:tr h="448880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Tape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Disk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Virtual Tape</a:t>
                      </a:r>
                    </a:p>
                  </a:txBody>
                  <a:tcPr anchor="ctr" anchorCtr="1" horzOverflow="overflow"/>
                </a:tc>
              </a:tr>
              <a:tr h="996146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Offsite Replication Capabilities</a:t>
                      </a:r>
                    </a:p>
                  </a:txBody>
                  <a:tcPr anchor="ctr" anchorCtr="1" horzOverflow="overflow">
                    <a:solidFill>
                      <a:srgbClr val="2C9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No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Yes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Yes</a:t>
                      </a:r>
                    </a:p>
                  </a:txBody>
                  <a:tcPr anchor="ctr" anchorCtr="1" horzOverflow="overflow"/>
                </a:tc>
              </a:tr>
              <a:tr h="996146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Reliability</a:t>
                      </a:r>
                    </a:p>
                  </a:txBody>
                  <a:tcPr anchor="ctr" anchorCtr="1" horzOverflow="overflow">
                    <a:solidFill>
                      <a:srgbClr val="2C9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No inherent protection methods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RAID, spare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RAID, spare</a:t>
                      </a:r>
                    </a:p>
                  </a:txBody>
                  <a:tcPr anchor="ctr" anchorCtr="1" horzOverflow="overflow"/>
                </a:tc>
              </a:tr>
              <a:tr h="448880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Performance</a:t>
                      </a:r>
                    </a:p>
                  </a:txBody>
                  <a:tcPr anchor="ctr" anchorCtr="1" horzOverflow="overflow">
                    <a:solidFill>
                      <a:srgbClr val="2C9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Low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High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High</a:t>
                      </a:r>
                    </a:p>
                  </a:txBody>
                  <a:tcPr anchor="ctr" anchorCtr="1" horzOverflow="overflow"/>
                </a:tc>
              </a:tr>
              <a:tr h="996146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Arial" charset="0"/>
                        </a:rPr>
                        <a:t>Use</a:t>
                      </a:r>
                    </a:p>
                  </a:txBody>
                  <a:tcPr anchor="ctr" anchorCtr="1" horzOverflow="overflow">
                    <a:solidFill>
                      <a:srgbClr val="2C9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Backup only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Multiple (backup and production)</a:t>
                      </a: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Backup only</a:t>
                      </a:r>
                    </a:p>
                  </a:txBody>
                  <a:tcPr anchor="ctr" anchorCtr="1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688975"/>
          </a:xfrm>
        </p:spPr>
        <p:txBody>
          <a:bodyPr/>
          <a:lstStyle/>
          <a:p>
            <a:r>
              <a:rPr lang="en-US" dirty="0" smtClean="0"/>
              <a:t>Module 10: Backup and Archive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Backup granularity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Backup method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Backup architecture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Backup and recovery operations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1: Backup Overview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688975"/>
          </a:xfrm>
        </p:spPr>
        <p:txBody>
          <a:bodyPr/>
          <a:lstStyle/>
          <a:p>
            <a:r>
              <a:rPr lang="en-US" dirty="0" smtClean="0"/>
              <a:t>Module 10: Backup and Archive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82616" y="2590800"/>
            <a:ext cx="7151783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Deduplication overview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Deduplication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methods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Deduplication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implementations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Key benefits of deduplication 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696817" y="1981200"/>
            <a:ext cx="7772400" cy="457200"/>
          </a:xfrm>
        </p:spPr>
        <p:txBody>
          <a:bodyPr/>
          <a:lstStyle/>
          <a:p>
            <a:r>
              <a:rPr lang="en-US" dirty="0" smtClean="0"/>
              <a:t>Lesson 4: Data Deduplication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Deduplication?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7239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/>
              <a:t> 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It is a process of identifying and eliminating redundant data.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8" name="Rounded Rectangle 4"/>
          <p:cNvSpPr/>
          <p:nvPr/>
        </p:nvSpPr>
        <p:spPr>
          <a:xfrm>
            <a:off x="685800" y="914400"/>
            <a:ext cx="182880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Data </a:t>
            </a:r>
            <a:r>
              <a:rPr lang="en-US" sz="1600" b="1" dirty="0" err="1" smtClean="0">
                <a:latin typeface="Calibri" pitchFamily="34" charset="0"/>
              </a:rPr>
              <a:t>D</a:t>
            </a:r>
            <a:r>
              <a:rPr lang="en-US" sz="1600" b="1" kern="1200" dirty="0" err="1" smtClean="0">
                <a:latin typeface="Calibri" pitchFamily="34" charset="0"/>
              </a:rPr>
              <a:t>eduplication</a:t>
            </a:r>
            <a:endParaRPr lang="en-US" sz="1600" b="1" kern="1200" dirty="0">
              <a:latin typeface="Calibri" pitchFamily="34" charset="0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04800" y="2438400"/>
            <a:ext cx="4800600" cy="3276600"/>
          </a:xfrm>
          <a:prstGeom prst="rect">
            <a:avLst/>
          </a:prstGeom>
        </p:spPr>
        <p:txBody>
          <a:bodyPr/>
          <a:lstStyle/>
          <a:p>
            <a:pPr marL="231775" lvl="0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err="1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Deduplication</a:t>
            </a:r>
            <a:r>
              <a:rPr lang="en-US" sz="24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 methods</a:t>
            </a:r>
          </a:p>
          <a:p>
            <a:pPr marL="682625" lvl="1" indent="-341313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2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File level</a:t>
            </a:r>
          </a:p>
          <a:p>
            <a:pPr marL="682625" lvl="1" indent="-341313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200" dirty="0" err="1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Subfile</a:t>
            </a:r>
            <a:r>
              <a:rPr lang="en-US" sz="22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 level</a:t>
            </a:r>
          </a:p>
          <a:p>
            <a:pPr marL="231775" lvl="0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err="1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Deduplication</a:t>
            </a:r>
            <a:r>
              <a:rPr lang="en-US" sz="24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 implementations</a:t>
            </a:r>
          </a:p>
          <a:p>
            <a:pPr marL="682625" lvl="1" indent="-341313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2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Source-based </a:t>
            </a:r>
          </a:p>
          <a:p>
            <a:pPr marL="682625" lvl="1" indent="-341313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2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Target-based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Deduplication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File-level </a:t>
            </a:r>
            <a:r>
              <a:rPr lang="en-US" dirty="0" err="1" smtClean="0"/>
              <a:t>deduplication</a:t>
            </a:r>
            <a:r>
              <a:rPr lang="en-US" dirty="0" smtClean="0"/>
              <a:t> (single-instance storage)</a:t>
            </a:r>
          </a:p>
          <a:p>
            <a:pPr lvl="1"/>
            <a:r>
              <a:rPr lang="en-US" dirty="0" smtClean="0"/>
              <a:t>Detects and removes redundant copies of identical files</a:t>
            </a:r>
          </a:p>
          <a:p>
            <a:pPr lvl="1"/>
            <a:r>
              <a:rPr lang="en-US" dirty="0" smtClean="0"/>
              <a:t>After a file is stored, all other references to the same file refer to the original copy</a:t>
            </a:r>
          </a:p>
          <a:p>
            <a:r>
              <a:rPr lang="en-US" dirty="0" err="1" smtClean="0"/>
              <a:t>Subfile</a:t>
            </a:r>
            <a:r>
              <a:rPr lang="en-US" dirty="0" smtClean="0"/>
              <a:t> deduplication</a:t>
            </a:r>
          </a:p>
          <a:p>
            <a:pPr lvl="1"/>
            <a:r>
              <a:rPr lang="en-US" dirty="0" smtClean="0"/>
              <a:t>Detects redundant data within and across files</a:t>
            </a:r>
          </a:p>
          <a:p>
            <a:pPr lvl="1"/>
            <a:r>
              <a:rPr lang="en-US" dirty="0" smtClean="0"/>
              <a:t>Two methods</a:t>
            </a:r>
          </a:p>
          <a:p>
            <a:pPr lvl="2"/>
            <a:r>
              <a:rPr lang="en-US" dirty="0" smtClean="0"/>
              <a:t>Fixed-length block</a:t>
            </a:r>
          </a:p>
          <a:p>
            <a:pPr lvl="2"/>
            <a:r>
              <a:rPr lang="en-US" dirty="0" smtClean="0"/>
              <a:t>Variable-length segment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95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14800" cy="4953001"/>
          </a:xfrm>
        </p:spPr>
        <p:txBody>
          <a:bodyPr/>
          <a:lstStyle/>
          <a:p>
            <a:pPr marL="231775" lvl="1" indent="-231775" eaLnBrk="0" hangingPunct="0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Data is </a:t>
            </a:r>
            <a:r>
              <a:rPr lang="en-US" sz="2400" dirty="0" err="1" smtClean="0"/>
              <a:t>deduplicated</a:t>
            </a:r>
            <a:r>
              <a:rPr lang="en-US" sz="2400" dirty="0" smtClean="0"/>
              <a:t> at the source (backup client)</a:t>
            </a:r>
          </a:p>
          <a:p>
            <a:pPr marL="231775" lvl="1" indent="-231775" eaLnBrk="0" hangingPunct="0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Backup client sends only new, unique segments across the network</a:t>
            </a:r>
          </a:p>
          <a:p>
            <a:pPr marL="231775" lvl="1" indent="-231775" eaLnBrk="0" hangingPunct="0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Reduced storage capacity and network bandwidth requirements</a:t>
            </a:r>
          </a:p>
          <a:p>
            <a:pPr marL="231775" lvl="1" indent="-231775" eaLnBrk="0" hangingPunct="0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Increased overhead on the backup 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Deduplication Implementation – Source-based</a:t>
            </a:r>
            <a:endParaRPr lang="en-US" dirty="0"/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10: Backup and Archive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665669" y="1371601"/>
            <a:ext cx="4221653" cy="3276600"/>
            <a:chOff x="5084058" y="1548415"/>
            <a:chExt cx="3993840" cy="3099785"/>
          </a:xfrm>
        </p:grpSpPr>
        <p:pic>
          <p:nvPicPr>
            <p:cNvPr id="3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47132" y="2442235"/>
              <a:ext cx="543668" cy="1256676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6269515" y="2958945"/>
              <a:ext cx="220980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7990460" y="4470176"/>
              <a:ext cx="1053968" cy="131025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>
                <a:lnSpc>
                  <a:spcPct val="90000"/>
                </a:lnSpc>
                <a:buClr>
                  <a:schemeClr val="folHlink"/>
                </a:buClr>
                <a:defRPr/>
              </a:pPr>
              <a:r>
                <a:rPr lang="en-US" sz="1000" b="1" dirty="0" smtClean="0">
                  <a:latin typeface="Calibri" pitchFamily="34" charset="0"/>
                  <a:cs typeface="Calibri" pitchFamily="34" charset="0"/>
                </a:rPr>
                <a:t>De-duplication </a:t>
              </a:r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agent</a:t>
              </a:r>
            </a:p>
          </p:txBody>
        </p:sp>
        <p:sp>
          <p:nvSpPr>
            <p:cNvPr id="21" name="AutoShape 115"/>
            <p:cNvSpPr>
              <a:spLocks noChangeArrowheads="1"/>
            </p:cNvSpPr>
            <p:nvPr/>
          </p:nvSpPr>
          <p:spPr bwMode="gray">
            <a:xfrm>
              <a:off x="5216561" y="1548415"/>
              <a:ext cx="1644371" cy="366871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folHlink"/>
                </a:buClr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 De-duplication      </a:t>
              </a:r>
            </a:p>
            <a:p>
              <a:pPr algn="ctr">
                <a:lnSpc>
                  <a:spcPct val="90000"/>
                </a:lnSpc>
                <a:buClr>
                  <a:schemeClr val="folHlink"/>
                </a:buClr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at Source</a:t>
              </a:r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gray">
            <a:xfrm>
              <a:off x="6021286" y="1958438"/>
              <a:ext cx="0" cy="43497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5164131" y="2838449"/>
              <a:ext cx="441325" cy="234950"/>
              <a:chOff x="594" y="3685"/>
              <a:chExt cx="362" cy="178"/>
            </a:xfrm>
          </p:grpSpPr>
          <p:pic>
            <p:nvPicPr>
              <p:cNvPr id="26" name="Picture 25" descr="square - gree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775" y="3685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square - tea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594" y="3689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5515751" y="3733612"/>
              <a:ext cx="957822" cy="183436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>
                <a:lnSpc>
                  <a:spcPct val="90000"/>
                </a:lnSpc>
                <a:buClr>
                  <a:schemeClr val="folHlink"/>
                </a:buClr>
                <a:defRPr/>
              </a:pP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Backup Client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7641173" y="4419600"/>
              <a:ext cx="277159" cy="228600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5164131" y="3060699"/>
              <a:ext cx="441325" cy="234950"/>
              <a:chOff x="594" y="3685"/>
              <a:chExt cx="362" cy="178"/>
            </a:xfrm>
          </p:grpSpPr>
          <p:pic>
            <p:nvPicPr>
              <p:cNvPr id="57" name="Picture 56" descr="square - gree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775" y="3685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8" name="Picture 57" descr="square - tea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594" y="3689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5164131" y="3289299"/>
              <a:ext cx="441325" cy="234950"/>
              <a:chOff x="594" y="3685"/>
              <a:chExt cx="362" cy="178"/>
            </a:xfrm>
          </p:grpSpPr>
          <p:pic>
            <p:nvPicPr>
              <p:cNvPr id="60" name="Picture 59" descr="square - gree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775" y="3685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Picture 60" descr="square - tea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594" y="3689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6427399" y="3014793"/>
              <a:ext cx="441325" cy="234950"/>
              <a:chOff x="594" y="3685"/>
              <a:chExt cx="362" cy="178"/>
            </a:xfrm>
          </p:grpSpPr>
          <p:pic>
            <p:nvPicPr>
              <p:cNvPr id="72" name="Picture 71" descr="square - gree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775" y="3685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3" name="Picture 72" descr="square - tea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594" y="3689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3" name="Text Box 87"/>
            <p:cNvSpPr txBox="1">
              <a:spLocks noChangeArrowheads="1"/>
            </p:cNvSpPr>
            <p:nvPr/>
          </p:nvSpPr>
          <p:spPr bwMode="auto">
            <a:xfrm>
              <a:off x="5084058" y="2644550"/>
              <a:ext cx="579485" cy="183436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>
                <a:lnSpc>
                  <a:spcPct val="90000"/>
                </a:lnSpc>
                <a:buClr>
                  <a:schemeClr val="folHlink"/>
                </a:buClr>
                <a:defRPr/>
              </a:pP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Data set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Text Box 91"/>
            <p:cNvSpPr txBox="1">
              <a:spLocks noChangeArrowheads="1"/>
            </p:cNvSpPr>
            <p:nvPr/>
          </p:nvSpPr>
          <p:spPr bwMode="auto">
            <a:xfrm>
              <a:off x="8447086" y="3710001"/>
              <a:ext cx="549944" cy="40763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>
                <a:defRPr/>
              </a:pP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Backup </a:t>
              </a:r>
            </a:p>
            <a:p>
              <a:pPr marL="354013" indent="-354013" algn="ctr" defTabSz="941388">
                <a:defRPr/>
              </a:pP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Device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888515" y="3317911"/>
              <a:ext cx="277159" cy="228600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6475962" y="2882745"/>
              <a:ext cx="403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89228" y="2263047"/>
              <a:ext cx="788670" cy="1433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34200" y="2669385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8305800" y="2819400"/>
              <a:ext cx="441325" cy="234950"/>
              <a:chOff x="594" y="3685"/>
              <a:chExt cx="362" cy="178"/>
            </a:xfrm>
          </p:grpSpPr>
          <p:pic>
            <p:nvPicPr>
              <p:cNvPr id="34" name="Picture 33" descr="square - gree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775" y="3685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34" descr="square - tea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594" y="3689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7042532" y="2754797"/>
              <a:ext cx="702915" cy="334514"/>
            </a:xfrm>
            <a:prstGeom prst="rect">
              <a:avLst/>
            </a:prstGeom>
            <a:noFill/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ClrTx/>
                <a:buFontTx/>
                <a:buNone/>
                <a:defRPr/>
              </a:pPr>
              <a:r>
                <a:rPr lang="en-US" sz="1100" b="1" dirty="0" smtClean="0">
                  <a:latin typeface="Calibri" pitchFamily="34" charset="0"/>
                  <a:cs typeface="Calibri" pitchFamily="34" charset="0"/>
                </a:rPr>
                <a:t>  Storage  Network</a:t>
              </a:r>
              <a:endParaRPr lang="en-US" sz="11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7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D0FD0-5DC7-4614-9D2E-5687F653AAC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95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14800" cy="4953001"/>
          </a:xfrm>
        </p:spPr>
        <p:txBody>
          <a:bodyPr/>
          <a:lstStyle/>
          <a:p>
            <a:pPr marL="231775" lvl="1" indent="-231775" eaLnBrk="0" hangingPunct="0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Data is </a:t>
            </a:r>
            <a:r>
              <a:rPr lang="en-US" sz="2400" dirty="0" err="1" smtClean="0"/>
              <a:t>deduplicated</a:t>
            </a:r>
            <a:r>
              <a:rPr lang="en-US" sz="2400" dirty="0" smtClean="0"/>
              <a:t> at the target </a:t>
            </a:r>
          </a:p>
          <a:p>
            <a:pPr lvl="1" eaLnBrk="0" hangingPunct="0"/>
            <a:r>
              <a:rPr lang="en-US" sz="2200" dirty="0" smtClean="0">
                <a:solidFill>
                  <a:srgbClr val="5F5F5F">
                    <a:lumMod val="75000"/>
                  </a:srgbClr>
                </a:solidFill>
                <a:cs typeface="Arial"/>
              </a:rPr>
              <a:t>Inline</a:t>
            </a:r>
          </a:p>
          <a:p>
            <a:pPr lvl="1" eaLnBrk="0" hangingPunct="0"/>
            <a:r>
              <a:rPr lang="en-US" sz="2200" dirty="0" smtClean="0">
                <a:solidFill>
                  <a:srgbClr val="5F5F5F">
                    <a:lumMod val="75000"/>
                  </a:srgbClr>
                </a:solidFill>
                <a:cs typeface="Arial"/>
              </a:rPr>
              <a:t>Post-process</a:t>
            </a:r>
          </a:p>
          <a:p>
            <a:pPr marL="231775" lvl="1" indent="-231775" eaLnBrk="0" hangingPunct="0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Offloads the backup client from deduplication process</a:t>
            </a:r>
          </a:p>
          <a:p>
            <a:pPr marL="231775" lvl="1" indent="-231775" eaLnBrk="0" hangingPunct="0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All the backup data traverse the network</a:t>
            </a:r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Deduplication Implementation – Target-based</a:t>
            </a:r>
            <a:endParaRPr lang="en-US" dirty="0"/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10: Backup and Archive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10105" y="1726512"/>
            <a:ext cx="4292674" cy="2901564"/>
            <a:chOff x="4966666" y="1349566"/>
            <a:chExt cx="4101134" cy="2772096"/>
          </a:xfrm>
        </p:grpSpPr>
        <p:sp>
          <p:nvSpPr>
            <p:cNvPr id="38" name="AutoShape 114"/>
            <p:cNvSpPr>
              <a:spLocks noChangeArrowheads="1"/>
            </p:cNvSpPr>
            <p:nvPr/>
          </p:nvSpPr>
          <p:spPr bwMode="gray">
            <a:xfrm>
              <a:off x="7987141" y="1349566"/>
              <a:ext cx="1048020" cy="370494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folHlink"/>
                </a:buClr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De-duplication</a:t>
              </a:r>
            </a:p>
            <a:p>
              <a:pPr algn="ctr">
                <a:lnSpc>
                  <a:spcPct val="90000"/>
                </a:lnSpc>
                <a:buClr>
                  <a:schemeClr val="folHlink"/>
                </a:buClr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at Target</a:t>
              </a:r>
            </a:p>
          </p:txBody>
        </p:sp>
        <p:sp>
          <p:nvSpPr>
            <p:cNvPr id="39" name="Line 65"/>
            <p:cNvSpPr>
              <a:spLocks noChangeShapeType="1"/>
            </p:cNvSpPr>
            <p:nvPr/>
          </p:nvSpPr>
          <p:spPr bwMode="gray">
            <a:xfrm>
              <a:off x="8572268" y="1752600"/>
              <a:ext cx="0" cy="43497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0" name="Group 88"/>
            <p:cNvGrpSpPr/>
            <p:nvPr/>
          </p:nvGrpSpPr>
          <p:grpSpPr>
            <a:xfrm>
              <a:off x="7336314" y="2992915"/>
              <a:ext cx="685801" cy="539750"/>
              <a:chOff x="6934202" y="4800600"/>
              <a:chExt cx="685801" cy="539750"/>
            </a:xfrm>
          </p:grpSpPr>
          <p:grpSp>
            <p:nvGrpSpPr>
              <p:cNvPr id="55" name="Group 76"/>
              <p:cNvGrpSpPr>
                <a:grpSpLocks/>
              </p:cNvGrpSpPr>
              <p:nvPr/>
            </p:nvGrpSpPr>
            <p:grpSpPr bwMode="auto">
              <a:xfrm>
                <a:off x="7178677" y="4800600"/>
                <a:ext cx="441326" cy="234950"/>
                <a:chOff x="594" y="3685"/>
                <a:chExt cx="362" cy="178"/>
              </a:xfrm>
            </p:grpSpPr>
            <p:pic>
              <p:nvPicPr>
                <p:cNvPr id="66" name="Picture 65" descr="square - green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775" y="3685"/>
                  <a:ext cx="181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7" name="Picture 66" descr="square - teal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gray">
                <a:xfrm>
                  <a:off x="594" y="3689"/>
                  <a:ext cx="181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6" name="Group 79"/>
              <p:cNvGrpSpPr>
                <a:grpSpLocks/>
              </p:cNvGrpSpPr>
              <p:nvPr/>
            </p:nvGrpSpPr>
            <p:grpSpPr bwMode="auto">
              <a:xfrm>
                <a:off x="7086602" y="4953000"/>
                <a:ext cx="441326" cy="234950"/>
                <a:chOff x="594" y="3685"/>
                <a:chExt cx="362" cy="178"/>
              </a:xfrm>
            </p:grpSpPr>
            <p:pic>
              <p:nvPicPr>
                <p:cNvPr id="64" name="Picture 63" descr="square - green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775" y="3685"/>
                  <a:ext cx="181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5" name="Picture 64" descr="square - teal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gray">
                <a:xfrm>
                  <a:off x="594" y="3689"/>
                  <a:ext cx="181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9" name="Group 82"/>
              <p:cNvGrpSpPr>
                <a:grpSpLocks/>
              </p:cNvGrpSpPr>
              <p:nvPr/>
            </p:nvGrpSpPr>
            <p:grpSpPr bwMode="auto">
              <a:xfrm>
                <a:off x="6934202" y="5105400"/>
                <a:ext cx="441326" cy="234950"/>
                <a:chOff x="594" y="3685"/>
                <a:chExt cx="362" cy="178"/>
              </a:xfrm>
            </p:grpSpPr>
            <p:pic>
              <p:nvPicPr>
                <p:cNvPr id="62" name="Picture 61" descr="square - green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gray">
                <a:xfrm>
                  <a:off x="775" y="3685"/>
                  <a:ext cx="181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3" name="Picture 62" descr="square - teal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gray">
                <a:xfrm>
                  <a:off x="594" y="3689"/>
                  <a:ext cx="181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45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32600" y="2442235"/>
              <a:ext cx="543668" cy="1256676"/>
            </a:xfrm>
            <a:prstGeom prst="rect">
              <a:avLst/>
            </a:prstGeom>
            <a:noFill/>
          </p:spPr>
        </p:pic>
        <p:cxnSp>
          <p:nvCxnSpPr>
            <p:cNvPr id="57" name="Straight Connector 56"/>
            <p:cNvCxnSpPr/>
            <p:nvPr/>
          </p:nvCxnSpPr>
          <p:spPr>
            <a:xfrm>
              <a:off x="6154983" y="2958945"/>
              <a:ext cx="220980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>
              <a:grpSpLocks/>
            </p:cNvGrpSpPr>
            <p:nvPr/>
          </p:nvGrpSpPr>
          <p:grpSpPr bwMode="auto">
            <a:xfrm>
              <a:off x="5049599" y="2838449"/>
              <a:ext cx="441325" cy="234950"/>
              <a:chOff x="594" y="3685"/>
              <a:chExt cx="362" cy="178"/>
            </a:xfrm>
          </p:grpSpPr>
          <p:pic>
            <p:nvPicPr>
              <p:cNvPr id="60" name="Picture 59" descr="square - gree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775" y="3685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Picture 60" descr="square - tea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94" y="3689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2" name="Text Box 87"/>
            <p:cNvSpPr txBox="1">
              <a:spLocks noChangeArrowheads="1"/>
            </p:cNvSpPr>
            <p:nvPr/>
          </p:nvSpPr>
          <p:spPr bwMode="auto">
            <a:xfrm>
              <a:off x="5418524" y="3711578"/>
              <a:ext cx="967281" cy="185247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>
                <a:lnSpc>
                  <a:spcPct val="90000"/>
                </a:lnSpc>
                <a:buClr>
                  <a:schemeClr val="folHlink"/>
                </a:buClr>
                <a:defRPr/>
              </a:pP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Backup Client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5049599" y="3060699"/>
              <a:ext cx="441325" cy="234950"/>
              <a:chOff x="594" y="3685"/>
              <a:chExt cx="362" cy="178"/>
            </a:xfrm>
          </p:grpSpPr>
          <p:pic>
            <p:nvPicPr>
              <p:cNvPr id="76" name="Picture 75" descr="square - gree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775" y="3685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7" name="Picture 76" descr="square - tea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94" y="3689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5049599" y="3289299"/>
              <a:ext cx="441325" cy="234950"/>
              <a:chOff x="594" y="3685"/>
              <a:chExt cx="362" cy="178"/>
            </a:xfrm>
          </p:grpSpPr>
          <p:pic>
            <p:nvPicPr>
              <p:cNvPr id="79" name="Picture 78" descr="square - gree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775" y="3685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0" name="Picture 79" descr="square - tea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94" y="3689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4" name="Text Box 87"/>
            <p:cNvSpPr txBox="1">
              <a:spLocks noChangeArrowheads="1"/>
            </p:cNvSpPr>
            <p:nvPr/>
          </p:nvSpPr>
          <p:spPr bwMode="auto">
            <a:xfrm>
              <a:off x="4966666" y="2644550"/>
              <a:ext cx="585207" cy="185247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>
                <a:lnSpc>
                  <a:spcPct val="90000"/>
                </a:lnSpc>
                <a:buClr>
                  <a:schemeClr val="folHlink"/>
                </a:buClr>
                <a:defRPr/>
              </a:pP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Data set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Text Box 91"/>
            <p:cNvSpPr txBox="1">
              <a:spLocks noChangeArrowheads="1"/>
            </p:cNvSpPr>
            <p:nvPr/>
          </p:nvSpPr>
          <p:spPr bwMode="auto">
            <a:xfrm>
              <a:off x="8329838" y="3710001"/>
              <a:ext cx="555375" cy="41166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>
                <a:defRPr/>
              </a:pP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Backup </a:t>
              </a:r>
            </a:p>
            <a:p>
              <a:pPr marL="354013" indent="-354013" algn="ctr" defTabSz="941388">
                <a:defRPr/>
              </a:pPr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Device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7608064" y="2874485"/>
              <a:ext cx="403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74696" y="2263047"/>
              <a:ext cx="788670" cy="1433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4" name="Group 93"/>
            <p:cNvGrpSpPr/>
            <p:nvPr/>
          </p:nvGrpSpPr>
          <p:grpSpPr>
            <a:xfrm>
              <a:off x="6488017" y="2669385"/>
              <a:ext cx="916395" cy="594360"/>
              <a:chOff x="6709498" y="2669385"/>
              <a:chExt cx="916395" cy="594360"/>
            </a:xfrm>
          </p:grpSpPr>
          <p:pic>
            <p:nvPicPr>
              <p:cNvPr id="89" name="Picture 1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709498" y="2669385"/>
                <a:ext cx="916395" cy="594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3" name="Rectangle 13"/>
              <p:cNvSpPr>
                <a:spLocks noChangeArrowheads="1"/>
              </p:cNvSpPr>
              <p:nvPr/>
            </p:nvSpPr>
            <p:spPr bwMode="auto">
              <a:xfrm>
                <a:off x="6817830" y="2776831"/>
                <a:ext cx="702915" cy="334514"/>
              </a:xfrm>
              <a:prstGeom prst="rect">
                <a:avLst/>
              </a:prstGeom>
              <a:noFill/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ClrTx/>
                  <a:buFontTx/>
                  <a:buNone/>
                  <a:defRPr/>
                </a:pPr>
                <a:r>
                  <a:rPr lang="en-US" sz="1100" b="1" dirty="0">
                    <a:latin typeface="Calibri" pitchFamily="34" charset="0"/>
                    <a:cs typeface="Calibri" pitchFamily="34" charset="0"/>
                  </a:rPr>
                  <a:t>Storage Network</a:t>
                </a:r>
              </a:p>
            </p:txBody>
          </p:sp>
        </p:grp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8626475" y="2882745"/>
              <a:ext cx="441325" cy="234950"/>
              <a:chOff x="594" y="3685"/>
              <a:chExt cx="362" cy="178"/>
            </a:xfrm>
          </p:grpSpPr>
          <p:pic>
            <p:nvPicPr>
              <p:cNvPr id="97" name="Picture 96" descr="square - gree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775" y="3685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8" name="Picture 97" descr="square - tea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594" y="3689"/>
                <a:ext cx="1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D0FD0-5DC7-4614-9D2E-5687F653AAC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Deduplication – Key Benefits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infrastructure costs</a:t>
            </a:r>
          </a:p>
          <a:p>
            <a:pPr marL="685800" lvl="1" indent="-342900"/>
            <a:r>
              <a:rPr lang="en-US" dirty="0" smtClean="0"/>
              <a:t>By eliminating redundant data, less storage is required to hold the backup images</a:t>
            </a:r>
          </a:p>
          <a:p>
            <a:r>
              <a:rPr lang="en-US" dirty="0" smtClean="0"/>
              <a:t>Enables longer retention periods</a:t>
            </a:r>
          </a:p>
          <a:p>
            <a:pPr marL="685800" lvl="1" indent="-342900"/>
            <a:r>
              <a:rPr lang="en-US" dirty="0" smtClean="0"/>
              <a:t>Reduces the amount of redundant content in the daily backup, and hence, users can extend their retention policies</a:t>
            </a:r>
          </a:p>
          <a:p>
            <a:r>
              <a:rPr lang="en-US" dirty="0" smtClean="0"/>
              <a:t>Reduces backup window</a:t>
            </a:r>
          </a:p>
          <a:p>
            <a:pPr marL="685800" lvl="1" indent="-342900"/>
            <a:r>
              <a:rPr lang="en-US" dirty="0" smtClean="0"/>
              <a:t>Less data to be backed up, which reduces backup window</a:t>
            </a:r>
          </a:p>
          <a:p>
            <a:r>
              <a:rPr lang="en-US" dirty="0" smtClean="0"/>
              <a:t>Reduces backup bandwidth requirement</a:t>
            </a:r>
          </a:p>
          <a:p>
            <a:pPr marL="685800" lvl="1" indent="-342900"/>
            <a:r>
              <a:rPr lang="en-US" dirty="0" smtClean="0"/>
              <a:t>Source based de-duplication eliminates redundant data before data is sent over the network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Remote Office/Branch Office Backup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Protecting data at an organization’s branch and remote offices, across multiple locations, is critical for business</a:t>
            </a:r>
          </a:p>
          <a:p>
            <a:r>
              <a:rPr lang="en-US" dirty="0" smtClean="0"/>
              <a:t>Backing up data from remote offices to a centralized data center was restricted due to </a:t>
            </a:r>
          </a:p>
          <a:p>
            <a:pPr lvl="1"/>
            <a:r>
              <a:rPr lang="en-US" dirty="0" smtClean="0"/>
              <a:t>Time and cost involved in sending huge volumes of data over the network</a:t>
            </a:r>
          </a:p>
          <a:p>
            <a:r>
              <a:rPr lang="en-US" dirty="0" smtClean="0"/>
              <a:t>Disk-based backup solution, along with source-based deduplication, eliminates the challenges in centrally backing up remote-office data</a:t>
            </a:r>
          </a:p>
          <a:p>
            <a:pPr lvl="1"/>
            <a:r>
              <a:rPr lang="en-US" dirty="0" smtClean="0"/>
              <a:t>Reduces the network bandwidth requirement</a:t>
            </a:r>
          </a:p>
          <a:p>
            <a:pPr lvl="1"/>
            <a:r>
              <a:rPr lang="en-US" dirty="0" smtClean="0"/>
              <a:t>Reduces the backup window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688975"/>
          </a:xfrm>
        </p:spPr>
        <p:txBody>
          <a:bodyPr/>
          <a:lstStyle/>
          <a:p>
            <a:r>
              <a:rPr lang="en-US" dirty="0" smtClean="0"/>
              <a:t>Module 10: Backup and Archive</a:t>
            </a:r>
          </a:p>
        </p:txBody>
      </p:sp>
      <p:sp>
        <p:nvSpPr>
          <p:cNvPr id="12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Traditional backup approach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Image-based backup </a:t>
            </a: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5: Backup in Virtualized Environment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in Virtualized Environment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options</a:t>
            </a:r>
          </a:p>
          <a:p>
            <a:pPr marL="685800" lvl="1" indent="-342900"/>
            <a:r>
              <a:rPr lang="en-US" dirty="0" smtClean="0"/>
              <a:t>Traditional backup approach </a:t>
            </a:r>
          </a:p>
          <a:p>
            <a:pPr marL="685800" lvl="1" indent="-342900"/>
            <a:r>
              <a:rPr lang="en-US" dirty="0" smtClean="0"/>
              <a:t>Image-based backup approach </a:t>
            </a:r>
          </a:p>
          <a:p>
            <a:r>
              <a:rPr lang="en-US" dirty="0" smtClean="0"/>
              <a:t>Backup optimization</a:t>
            </a:r>
          </a:p>
          <a:p>
            <a:pPr marL="685800" lvl="1" indent="-342900"/>
            <a:r>
              <a:rPr lang="en-US" dirty="0" smtClean="0"/>
              <a:t>Deduplication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3180534"/>
            <a:ext cx="1066800" cy="222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486400" cy="4953001"/>
          </a:xfrm>
        </p:spPr>
        <p:txBody>
          <a:bodyPr/>
          <a:lstStyle/>
          <a:p>
            <a:r>
              <a:rPr lang="en-US" dirty="0" smtClean="0"/>
              <a:t>Backup agent on VM</a:t>
            </a:r>
          </a:p>
          <a:p>
            <a:pPr lvl="1"/>
            <a:r>
              <a:rPr lang="en-US" sz="2200" dirty="0" smtClean="0"/>
              <a:t>Requires installing a backup agent on each VM running on a hypervisor</a:t>
            </a:r>
          </a:p>
          <a:p>
            <a:pPr lvl="1"/>
            <a:r>
              <a:rPr lang="en-US" sz="2200" dirty="0" smtClean="0"/>
              <a:t>Can only backup virtual disk data</a:t>
            </a:r>
          </a:p>
          <a:p>
            <a:pPr lvl="1"/>
            <a:r>
              <a:rPr lang="en-US" sz="2200" dirty="0" smtClean="0"/>
              <a:t>Does not capture VM files such as VM swap file, configuration file </a:t>
            </a:r>
          </a:p>
          <a:p>
            <a:pPr lvl="1"/>
            <a:r>
              <a:rPr lang="en-US" sz="2200" dirty="0" smtClean="0"/>
              <a:t>Challenge in VM restore </a:t>
            </a:r>
          </a:p>
          <a:p>
            <a:r>
              <a:rPr lang="en-US" dirty="0" smtClean="0"/>
              <a:t>Backup agent on Hypervisor</a:t>
            </a:r>
          </a:p>
          <a:p>
            <a:pPr lvl="1"/>
            <a:r>
              <a:rPr lang="en-US" sz="2200" dirty="0" smtClean="0"/>
              <a:t>Requires installing backup agent only on hypervisor</a:t>
            </a:r>
          </a:p>
          <a:p>
            <a:pPr lvl="1"/>
            <a:r>
              <a:rPr lang="en-US" sz="2200" dirty="0" smtClean="0"/>
              <a:t>Backs up all the VM files 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Backup Approaches </a:t>
            </a:r>
            <a:endParaRPr lang="en-US" dirty="0"/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10: Backup and Archive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gray">
          <a:xfrm>
            <a:off x="8007350" y="5942012"/>
            <a:ext cx="10668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000" i="1" dirty="0">
                <a:solidFill>
                  <a:srgbClr val="221F20"/>
                </a:solidFill>
                <a:latin typeface="Calibri" pitchFamily="34" charset="0"/>
              </a:rPr>
              <a:t>= </a:t>
            </a:r>
            <a:r>
              <a:rPr lang="en-US" sz="1000" i="1" dirty="0" smtClean="0">
                <a:solidFill>
                  <a:srgbClr val="221F20"/>
                </a:solidFill>
                <a:latin typeface="Calibri" pitchFamily="34" charset="0"/>
              </a:rPr>
              <a:t> Backup </a:t>
            </a:r>
            <a:r>
              <a:rPr lang="en-US" sz="1000" i="1" dirty="0">
                <a:solidFill>
                  <a:srgbClr val="221F20"/>
                </a:solidFill>
                <a:latin typeface="Calibri" pitchFamily="34" charset="0"/>
              </a:rPr>
              <a:t>Agent</a:t>
            </a:r>
          </a:p>
        </p:txBody>
      </p:sp>
      <p:grpSp>
        <p:nvGrpSpPr>
          <p:cNvPr id="21" name="Group 45"/>
          <p:cNvGrpSpPr>
            <a:grpSpLocks noChangeAspect="1"/>
          </p:cNvGrpSpPr>
          <p:nvPr/>
        </p:nvGrpSpPr>
        <p:grpSpPr bwMode="auto">
          <a:xfrm>
            <a:off x="7772400" y="5888037"/>
            <a:ext cx="182563" cy="192088"/>
            <a:chOff x="3932" y="1217"/>
            <a:chExt cx="109" cy="111"/>
          </a:xfrm>
        </p:grpSpPr>
        <p:sp>
          <p:nvSpPr>
            <p:cNvPr id="22" name="AutoShape 46"/>
            <p:cNvSpPr>
              <a:spLocks noChangeAspect="1" noChangeArrowheads="1" noTextEdit="1"/>
            </p:cNvSpPr>
            <p:nvPr/>
          </p:nvSpPr>
          <p:spPr bwMode="gray">
            <a:xfrm>
              <a:off x="3932" y="1217"/>
              <a:ext cx="10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000">
                <a:latin typeface="Calibri" pitchFamily="34" charset="0"/>
              </a:endParaRPr>
            </a:p>
          </p:txBody>
        </p:sp>
        <p:pic>
          <p:nvPicPr>
            <p:cNvPr id="23" name="Picture 4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932" y="1217"/>
              <a:ext cx="109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6248400" y="2775332"/>
            <a:ext cx="24765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Backup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</a:rPr>
              <a:t>agent </a:t>
            </a: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runs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</a:rPr>
              <a:t> on </a:t>
            </a: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each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</a:rPr>
              <a:t>VM</a:t>
            </a:r>
            <a:endParaRPr lang="en-US" sz="12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39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943719" y="3809081"/>
            <a:ext cx="179387" cy="18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6172200" y="5454134"/>
            <a:ext cx="24765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Backup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</a:rPr>
              <a:t>agent </a:t>
            </a: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runs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</a:rPr>
              <a:t> on Hypervisor</a:t>
            </a:r>
            <a:endParaRPr lang="en-US" sz="12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513400"/>
            <a:ext cx="1066800" cy="222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3" name="Group 45"/>
          <p:cNvGrpSpPr>
            <a:grpSpLocks noChangeAspect="1"/>
          </p:cNvGrpSpPr>
          <p:nvPr/>
        </p:nvGrpSpPr>
        <p:grpSpPr bwMode="auto">
          <a:xfrm>
            <a:off x="7886700" y="882268"/>
            <a:ext cx="182563" cy="192088"/>
            <a:chOff x="3932" y="1217"/>
            <a:chExt cx="109" cy="111"/>
          </a:xfrm>
        </p:grpSpPr>
        <p:sp>
          <p:nvSpPr>
            <p:cNvPr id="44" name="AutoShape 46"/>
            <p:cNvSpPr>
              <a:spLocks noChangeAspect="1" noChangeArrowheads="1" noTextEdit="1"/>
            </p:cNvSpPr>
            <p:nvPr/>
          </p:nvSpPr>
          <p:spPr bwMode="gray">
            <a:xfrm>
              <a:off x="3932" y="1217"/>
              <a:ext cx="10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000">
                <a:latin typeface="Calibri" pitchFamily="34" charset="0"/>
              </a:endParaRPr>
            </a:p>
          </p:txBody>
        </p:sp>
        <p:pic>
          <p:nvPicPr>
            <p:cNvPr id="45" name="Picture 4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932" y="1217"/>
              <a:ext cx="109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>
            <a:grpSpLocks noChangeAspect="1"/>
          </p:cNvGrpSpPr>
          <p:nvPr/>
        </p:nvGrpSpPr>
        <p:grpSpPr bwMode="auto">
          <a:xfrm>
            <a:off x="6938330" y="892366"/>
            <a:ext cx="182563" cy="192088"/>
            <a:chOff x="3932" y="1217"/>
            <a:chExt cx="109" cy="111"/>
          </a:xfrm>
        </p:grpSpPr>
        <p:sp>
          <p:nvSpPr>
            <p:cNvPr id="47" name="AutoShape 46"/>
            <p:cNvSpPr>
              <a:spLocks noChangeAspect="1" noChangeArrowheads="1" noTextEdit="1"/>
            </p:cNvSpPr>
            <p:nvPr/>
          </p:nvSpPr>
          <p:spPr bwMode="gray">
            <a:xfrm>
              <a:off x="3932" y="1217"/>
              <a:ext cx="10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000">
                <a:latin typeface="Calibri" pitchFamily="34" charset="0"/>
              </a:endParaRPr>
            </a:p>
          </p:txBody>
        </p:sp>
        <p:pic>
          <p:nvPicPr>
            <p:cNvPr id="48" name="Picture 4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932" y="1217"/>
              <a:ext cx="109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D0FD0-5DC7-4614-9D2E-5687F653AAC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Backup?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idx="1"/>
          </p:nvPr>
        </p:nvSpPr>
        <p:spPr>
          <a:xfrm>
            <a:off x="304800" y="2667000"/>
            <a:ext cx="8458200" cy="3276600"/>
          </a:xfrm>
        </p:spPr>
        <p:txBody>
          <a:bodyPr/>
          <a:lstStyle/>
          <a:p>
            <a:r>
              <a:rPr lang="pt-BR" dirty="0" smtClean="0"/>
              <a:t>Organization also takes backup to comply with regulatory requirements</a:t>
            </a:r>
          </a:p>
          <a:p>
            <a:r>
              <a:rPr lang="en-US" dirty="0" smtClean="0"/>
              <a:t>Backups are performed to serve three purposes:</a:t>
            </a:r>
          </a:p>
          <a:p>
            <a:pPr lvl="1"/>
            <a:r>
              <a:rPr lang="en-US" dirty="0" smtClean="0"/>
              <a:t>Disaster recovery</a:t>
            </a:r>
          </a:p>
          <a:p>
            <a:pPr lvl="1"/>
            <a:r>
              <a:rPr lang="en-US" dirty="0" smtClean="0"/>
              <a:t>Operational recovery</a:t>
            </a:r>
          </a:p>
          <a:p>
            <a:pPr lvl="1"/>
            <a:r>
              <a:rPr lang="en-US" dirty="0" smtClean="0"/>
              <a:t>Archive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1143000"/>
            <a:ext cx="8001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/>
              <a:t> 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It is an additional copy of production data that is created and retained for the sole purpose of recovering lost or corrupted data.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685800" y="914400"/>
            <a:ext cx="109728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Backup</a:t>
            </a:r>
            <a:endParaRPr lang="en-US" sz="1600" b="1" kern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8217" y="1519779"/>
            <a:ext cx="1066800" cy="222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Image-based Backup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Content Placeholder 6"/>
          <p:cNvSpPr>
            <a:spLocks/>
          </p:cNvSpPr>
          <p:nvPr/>
        </p:nvSpPr>
        <p:spPr bwMode="auto">
          <a:xfrm>
            <a:off x="304800" y="914400"/>
            <a:ext cx="419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 algn="l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Creates a copy of the guest OS, its data, VM state, and configurations </a:t>
            </a:r>
          </a:p>
          <a:p>
            <a:pPr marL="685800" lvl="1" indent="-336550" algn="l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The backup is saved 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/>
            </a:r>
            <a:b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</a:b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as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a 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single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file – “image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”</a:t>
            </a:r>
          </a:p>
          <a:p>
            <a:pPr marL="685800" lvl="1" indent="-336550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Mounts image on a proxy server</a:t>
            </a:r>
          </a:p>
          <a:p>
            <a:pPr marL="685800" lvl="1" indent="-336550">
              <a:spcBef>
                <a:spcPct val="20000"/>
              </a:spcBef>
              <a:buClr>
                <a:srgbClr val="FFC425"/>
              </a:buClr>
              <a:buSzPct val="90000"/>
              <a:buFont typeface="Webdings" pitchFamily="18" charset="2"/>
              <a:buChar char="4"/>
            </a:pP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Offloads backup processing from the hypervisor</a:t>
            </a:r>
          </a:p>
          <a:p>
            <a:pPr marL="231775" indent="-231775" algn="l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Enables quick restoration of VM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4205542" y="2511818"/>
            <a:ext cx="762000" cy="0"/>
          </a:xfrm>
          <a:prstGeom prst="line">
            <a:avLst/>
          </a:prstGeom>
          <a:ln w="50800">
            <a:solidFill>
              <a:schemeClr val="accent4">
                <a:lumMod val="50000"/>
                <a:alpha val="60000"/>
              </a:schemeClr>
            </a:solidFill>
          </a:ln>
          <a:effectLst>
            <a:outerShdw blurRad="1270000" dist="50800" dir="5400000" sx="1000" sy="1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4608576" y="2881801"/>
            <a:ext cx="1447800" cy="1447800"/>
          </a:xfrm>
          <a:prstGeom prst="line">
            <a:avLst/>
          </a:prstGeom>
          <a:ln w="50800" cap="rnd">
            <a:solidFill>
              <a:schemeClr val="accent4">
                <a:lumMod val="50000"/>
                <a:alpha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638102" y="2554967"/>
            <a:ext cx="762000" cy="0"/>
          </a:xfrm>
          <a:prstGeom prst="line">
            <a:avLst/>
          </a:prstGeom>
          <a:ln w="50800" cap="rnd">
            <a:solidFill>
              <a:schemeClr val="accent6">
                <a:lumMod val="40000"/>
                <a:lumOff val="60000"/>
                <a:alpha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5008085" y="2958001"/>
            <a:ext cx="1371600" cy="1371600"/>
          </a:xfrm>
          <a:prstGeom prst="line">
            <a:avLst/>
          </a:prstGeom>
          <a:ln w="50800" cap="rnd">
            <a:solidFill>
              <a:schemeClr val="accent6">
                <a:lumMod val="40000"/>
                <a:lumOff val="60000"/>
                <a:alpha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30817" y="4057852"/>
            <a:ext cx="1005840" cy="0"/>
          </a:xfrm>
          <a:prstGeom prst="line">
            <a:avLst/>
          </a:prstGeom>
          <a:ln w="50800" cap="rnd">
            <a:solidFill>
              <a:schemeClr val="accent6">
                <a:lumMod val="40000"/>
                <a:lumOff val="60000"/>
                <a:alpha val="6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24023" y="4294200"/>
            <a:ext cx="1005840" cy="0"/>
          </a:xfrm>
          <a:prstGeom prst="line">
            <a:avLst/>
          </a:prstGeom>
          <a:ln w="50800" cap="rnd">
            <a:solidFill>
              <a:schemeClr val="accent4">
                <a:lumMod val="50000"/>
                <a:alpha val="61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7048500" y="3529501"/>
            <a:ext cx="533400" cy="0"/>
          </a:xfrm>
          <a:prstGeom prst="line">
            <a:avLst/>
          </a:prstGeom>
          <a:ln w="19050"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0800000">
            <a:off x="7608983" y="2590800"/>
            <a:ext cx="457200" cy="0"/>
          </a:xfrm>
          <a:prstGeom prst="line">
            <a:avLst/>
          </a:prstGeom>
          <a:ln w="22225"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Box 54"/>
          <p:cNvSpPr txBox="1">
            <a:spLocks noChangeArrowheads="1"/>
          </p:cNvSpPr>
          <p:nvPr/>
        </p:nvSpPr>
        <p:spPr bwMode="gray">
          <a:xfrm>
            <a:off x="4122082" y="1306417"/>
            <a:ext cx="1299135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10100F"/>
                </a:solidFill>
                <a:latin typeface="Calibri" pitchFamily="34" charset="0"/>
              </a:rPr>
              <a:t> Application Server</a:t>
            </a:r>
            <a:endParaRPr lang="en-US" sz="1200" b="1" dirty="0">
              <a:solidFill>
                <a:srgbClr val="10100F"/>
              </a:solidFill>
              <a:latin typeface="Calibri" pitchFamily="34" charset="0"/>
            </a:endParaRPr>
          </a:p>
        </p:txBody>
      </p:sp>
      <p:sp>
        <p:nvSpPr>
          <p:cNvPr id="70" name="Text Box 54"/>
          <p:cNvSpPr txBox="1">
            <a:spLocks noChangeArrowheads="1"/>
          </p:cNvSpPr>
          <p:nvPr/>
        </p:nvSpPr>
        <p:spPr bwMode="gray">
          <a:xfrm>
            <a:off x="5563077" y="4405801"/>
            <a:ext cx="1299135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10100F"/>
                </a:solidFill>
                <a:latin typeface="Calibri" pitchFamily="34" charset="0"/>
              </a:rPr>
              <a:t>Storage</a:t>
            </a:r>
            <a:endParaRPr lang="en-US" sz="1200" b="1" dirty="0">
              <a:solidFill>
                <a:srgbClr val="10100F"/>
              </a:solidFill>
              <a:latin typeface="Calibri" pitchFamily="34" charset="0"/>
            </a:endParaRPr>
          </a:p>
        </p:txBody>
      </p:sp>
      <p:sp>
        <p:nvSpPr>
          <p:cNvPr id="71" name="Text Box 54"/>
          <p:cNvSpPr txBox="1">
            <a:spLocks noChangeArrowheads="1"/>
          </p:cNvSpPr>
          <p:nvPr/>
        </p:nvSpPr>
        <p:spPr bwMode="gray">
          <a:xfrm>
            <a:off x="6672012" y="1738281"/>
            <a:ext cx="1299135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10100F"/>
                </a:solidFill>
                <a:latin typeface="Calibri" pitchFamily="34" charset="0"/>
              </a:rPr>
              <a:t>Proxy Server</a:t>
            </a:r>
            <a:endParaRPr lang="en-US" sz="1200" b="1" dirty="0">
              <a:solidFill>
                <a:srgbClr val="10100F"/>
              </a:solidFill>
              <a:latin typeface="Calibri" pitchFamily="34" charset="0"/>
            </a:endParaRPr>
          </a:p>
        </p:txBody>
      </p:sp>
      <p:sp>
        <p:nvSpPr>
          <p:cNvPr id="72" name="Text Box 54"/>
          <p:cNvSpPr txBox="1">
            <a:spLocks noChangeArrowheads="1"/>
          </p:cNvSpPr>
          <p:nvPr/>
        </p:nvSpPr>
        <p:spPr bwMode="gray">
          <a:xfrm>
            <a:off x="7821912" y="3230669"/>
            <a:ext cx="1299135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10100F"/>
                </a:solidFill>
                <a:latin typeface="Calibri" pitchFamily="34" charset="0"/>
              </a:rPr>
              <a:t>Backup Device</a:t>
            </a:r>
            <a:endParaRPr lang="en-US" sz="1200" b="1" dirty="0">
              <a:solidFill>
                <a:srgbClr val="10100F"/>
              </a:solidFill>
              <a:latin typeface="Calibri" pitchFamily="34" charset="0"/>
            </a:endParaRPr>
          </a:p>
        </p:txBody>
      </p:sp>
      <p:sp>
        <p:nvSpPr>
          <p:cNvPr id="74" name="Text Box 54"/>
          <p:cNvSpPr txBox="1">
            <a:spLocks noChangeArrowheads="1"/>
          </p:cNvSpPr>
          <p:nvPr/>
        </p:nvSpPr>
        <p:spPr bwMode="gray">
          <a:xfrm rot="16200000">
            <a:off x="7110507" y="3490019"/>
            <a:ext cx="642667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10100F"/>
                </a:solidFill>
                <a:latin typeface="Calibri" pitchFamily="34" charset="0"/>
              </a:rPr>
              <a:t>Mount</a:t>
            </a:r>
            <a:endParaRPr lang="en-US" sz="1200" b="1" dirty="0">
              <a:solidFill>
                <a:srgbClr val="10100F"/>
              </a:solidFill>
              <a:latin typeface="Calibri" pitchFamily="34" charset="0"/>
            </a:endParaRP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gray">
          <a:xfrm>
            <a:off x="6070231" y="4123035"/>
            <a:ext cx="129913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 smtClean="0">
                <a:solidFill>
                  <a:srgbClr val="10100F"/>
                </a:solidFill>
                <a:latin typeface="Calibri" pitchFamily="34" charset="0"/>
              </a:rPr>
              <a:t>Snapshots</a:t>
            </a:r>
            <a:endParaRPr lang="en-US" sz="800" b="1" dirty="0">
              <a:solidFill>
                <a:srgbClr val="10100F"/>
              </a:solidFill>
              <a:latin typeface="Calibri" pitchFamily="34" charset="0"/>
            </a:endParaRPr>
          </a:p>
        </p:txBody>
      </p:sp>
      <p:pic>
        <p:nvPicPr>
          <p:cNvPr id="34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434" y="1943928"/>
            <a:ext cx="543668" cy="1256676"/>
          </a:xfrm>
          <a:prstGeom prst="rect">
            <a:avLst/>
          </a:prstGeom>
          <a:noFill/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81743" y="1747460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5681" y="3937064"/>
            <a:ext cx="457200" cy="457200"/>
          </a:xfrm>
          <a:prstGeom prst="rect">
            <a:avLst/>
          </a:prstGeom>
          <a:noFill/>
        </p:spPr>
      </p:pic>
      <p:pic>
        <p:nvPicPr>
          <p:cNvPr id="39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943600" y="3936145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6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70866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Fixed content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Data archive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Archive solution architecture</a:t>
            </a: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762000" y="2057400"/>
            <a:ext cx="7772400" cy="457200"/>
          </a:xfrm>
        </p:spPr>
        <p:txBody>
          <a:bodyPr/>
          <a:lstStyle/>
          <a:p>
            <a:r>
              <a:rPr lang="en-US" dirty="0" smtClean="0"/>
              <a:t>Lesson 6: Data Archive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685800" y="762000"/>
            <a:ext cx="77724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10: Backup and Archive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Content 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1828800"/>
          </a:xfrm>
        </p:spPr>
        <p:txBody>
          <a:bodyPr/>
          <a:lstStyle/>
          <a:p>
            <a:r>
              <a:rPr lang="en-US" dirty="0" smtClean="0"/>
              <a:t>Fixed content is growing at more than 90% annually</a:t>
            </a:r>
          </a:p>
          <a:p>
            <a:pPr lvl="1"/>
            <a:r>
              <a:rPr lang="en-US" dirty="0" smtClean="0"/>
              <a:t>Significant amount of newly created information falls into this category </a:t>
            </a:r>
          </a:p>
          <a:p>
            <a:pPr lvl="1"/>
            <a:r>
              <a:rPr lang="en-US" dirty="0" smtClean="0"/>
              <a:t>New regulations require retention and data protection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18" name="Content Placeholder 6"/>
          <p:cNvGraphicFramePr>
            <a:graphicFrameLocks/>
          </p:cNvGraphicFramePr>
          <p:nvPr/>
        </p:nvGraphicFramePr>
        <p:xfrm>
          <a:off x="340659" y="2864291"/>
          <a:ext cx="8534400" cy="299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741"/>
                <a:gridCol w="2829859"/>
                <a:gridCol w="2844800"/>
              </a:tblGrid>
              <a:tr h="5067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  <a:cs typeface="Calibri" pitchFamily="34" charset="0"/>
                        </a:rPr>
                        <a:t>Examples of Fixed Content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60804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ct val="30000"/>
                        </a:spcBef>
                      </a:pP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Electronic Documents</a:t>
                      </a:r>
                    </a:p>
                    <a:p>
                      <a:pPr marL="346075" lvl="1" indent="-231775" algn="l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Contracts and claims</a:t>
                      </a:r>
                    </a:p>
                    <a:p>
                      <a:pPr marL="346075" lvl="1" indent="-231775" algn="l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Email attachments</a:t>
                      </a:r>
                    </a:p>
                    <a:p>
                      <a:pPr marL="346075" lvl="1" indent="-231775" algn="l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Financial spread sheets</a:t>
                      </a:r>
                    </a:p>
                    <a:p>
                      <a:pPr marL="346075" lvl="1" indent="-231775" algn="l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CAD/CAM designs</a:t>
                      </a:r>
                    </a:p>
                    <a:p>
                      <a:pPr marL="346075" lvl="1" indent="-231775" algn="l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Presentations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ct val="30000"/>
                        </a:spcBef>
                      </a:pP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Digital Records</a:t>
                      </a:r>
                    </a:p>
                    <a:p>
                      <a:pPr marL="346075" lvl="1" indent="-231775" algn="l" eaLnBrk="0" hangingPunct="0">
                        <a:spcBef>
                          <a:spcPct val="30000"/>
                        </a:spcBef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Documents</a:t>
                      </a:r>
                    </a:p>
                    <a:p>
                      <a:pPr marL="685800" lvl="1" indent="-228600" algn="l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Checks, securities trades</a:t>
                      </a:r>
                    </a:p>
                    <a:p>
                      <a:pPr marL="685800" lvl="1" indent="-228600" algn="l" ea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Historical preservation</a:t>
                      </a:r>
                    </a:p>
                    <a:p>
                      <a:pPr marL="346075" lvl="1" indent="-231775" algn="l" eaLnBrk="0" hangingPunct="0">
                        <a:spcBef>
                          <a:spcPct val="30000"/>
                        </a:spcBef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Photographs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  <a:p>
                      <a:pPr marL="685800" lvl="1" indent="-228600" algn="l" defTabSz="914400" rtl="0" eaLnBrk="0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Personal/professional </a:t>
                      </a:r>
                    </a:p>
                    <a:p>
                      <a:pPr marL="346075" lvl="1" indent="-231775" algn="l" eaLnBrk="0" hangingPunct="0">
                        <a:spcBef>
                          <a:spcPct val="30000"/>
                        </a:spcBef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Surveys </a:t>
                      </a:r>
                    </a:p>
                    <a:p>
                      <a:pPr marL="685800" lvl="1" indent="-228600" algn="l" defTabSz="914400" rtl="0" eaLnBrk="0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Seismic, astronomic,</a:t>
                      </a:r>
                      <a:b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</a:b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geographic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ct val="30000"/>
                        </a:spcBef>
                      </a:pP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Rich Media</a:t>
                      </a:r>
                    </a:p>
                    <a:p>
                      <a:pPr marL="346075" lvl="1" indent="-231775" algn="l" eaLnBrk="0" hangingPunct="0">
                        <a:spcBef>
                          <a:spcPct val="30000"/>
                        </a:spcBef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Medical</a:t>
                      </a:r>
                    </a:p>
                    <a:p>
                      <a:pPr marL="685800" lvl="1" indent="-228600" algn="l" defTabSz="914400" rtl="0" eaLnBrk="0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X-rays, MRIs, CT Scan</a:t>
                      </a:r>
                    </a:p>
                    <a:p>
                      <a:pPr marL="346075" lvl="1" indent="-231775" algn="l" eaLnBrk="0" hangingPunct="0">
                        <a:spcBef>
                          <a:spcPct val="30000"/>
                        </a:spcBef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Video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  <a:p>
                      <a:pPr marL="685800" lvl="1" indent="-228600" algn="l" defTabSz="914400" rtl="0" eaLnBrk="0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News/media, movies</a:t>
                      </a:r>
                    </a:p>
                    <a:p>
                      <a:pPr marL="685800" lvl="1" indent="-228600" algn="l" defTabSz="914400" rtl="0" eaLnBrk="0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Security surveillance </a:t>
                      </a:r>
                    </a:p>
                    <a:p>
                      <a:pPr marL="346075" lvl="1" indent="-231775" algn="l" eaLnBrk="0" hangingPunct="0">
                        <a:spcBef>
                          <a:spcPct val="30000"/>
                        </a:spcBef>
                        <a:buSzPct val="120000"/>
                        <a:buFontTx/>
                        <a:buChar char="•"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cs typeface="Calibri" pitchFamily="34" charset="0"/>
                        </a:rPr>
                        <a:t>Audio</a:t>
                      </a:r>
                    </a:p>
                    <a:p>
                      <a:pPr marL="685800" lvl="1" indent="-228600" algn="l" defTabSz="914400" rtl="0" eaLnBrk="0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Voicemail</a:t>
                      </a:r>
                    </a:p>
                    <a:p>
                      <a:pPr marL="685800" lvl="1" indent="-228600" algn="l" defTabSz="914400" rtl="0" eaLnBrk="0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Radio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Archive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repository where fixed content is stored </a:t>
            </a:r>
          </a:p>
          <a:p>
            <a:pPr lvl="0"/>
            <a:r>
              <a:rPr lang="en-US" dirty="0" smtClean="0"/>
              <a:t>Enables organizations retaining their data for an extended period of time in order to</a:t>
            </a:r>
          </a:p>
          <a:p>
            <a:pPr lvl="1"/>
            <a:r>
              <a:rPr lang="en-US" dirty="0" smtClean="0">
                <a:solidFill>
                  <a:srgbClr val="5F5F5F">
                    <a:lumMod val="75000"/>
                  </a:srgbClr>
                </a:solidFill>
              </a:rPr>
              <a:t>Meet regulatory compliance</a:t>
            </a:r>
          </a:p>
          <a:p>
            <a:pPr lvl="1"/>
            <a:r>
              <a:rPr lang="en-US" dirty="0" smtClean="0">
                <a:solidFill>
                  <a:srgbClr val="5F5F5F">
                    <a:lumMod val="75000"/>
                  </a:srgbClr>
                </a:solidFill>
              </a:rPr>
              <a:t>Plan new revenue strategies</a:t>
            </a:r>
            <a:endParaRPr lang="en-US" sz="2400" dirty="0" smtClean="0"/>
          </a:p>
          <a:p>
            <a:r>
              <a:rPr lang="en-US" dirty="0" smtClean="0"/>
              <a:t>Archive can be implemented as</a:t>
            </a:r>
          </a:p>
          <a:p>
            <a:pPr lvl="1"/>
            <a:r>
              <a:rPr lang="en-US" dirty="0" smtClean="0">
                <a:solidFill>
                  <a:srgbClr val="5F5F5F">
                    <a:lumMod val="75000"/>
                  </a:srgbClr>
                </a:solidFill>
              </a:rPr>
              <a:t>Online</a:t>
            </a:r>
          </a:p>
          <a:p>
            <a:pPr lvl="1"/>
            <a:r>
              <a:rPr lang="en-US" dirty="0" err="1" smtClean="0">
                <a:solidFill>
                  <a:srgbClr val="5F5F5F">
                    <a:lumMod val="75000"/>
                  </a:srgbClr>
                </a:solidFill>
              </a:rPr>
              <a:t>Nearline</a:t>
            </a:r>
            <a:endParaRPr lang="en-US" dirty="0" smtClean="0">
              <a:solidFill>
                <a:srgbClr val="5F5F5F">
                  <a:lumMod val="75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5F5F5F">
                    <a:lumMod val="75000"/>
                  </a:srgbClr>
                </a:solidFill>
              </a:rPr>
              <a:t>Offline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Traditional Archiving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tape and optical are susceptible to wear and tear</a:t>
            </a:r>
          </a:p>
          <a:p>
            <a:pPr lvl="1"/>
            <a:r>
              <a:rPr lang="en-US" dirty="0" smtClean="0"/>
              <a:t>Involve operational, management, and maintenance overhead </a:t>
            </a:r>
          </a:p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Have no intelligence to identify duplicate data</a:t>
            </a:r>
          </a:p>
          <a:p>
            <a:pPr lvl="1"/>
            <a:r>
              <a:rPr lang="en-US" dirty="0" smtClean="0">
                <a:solidFill>
                  <a:srgbClr val="5F5F5F">
                    <a:lumMod val="75000"/>
                  </a:srgbClr>
                </a:solidFill>
              </a:rPr>
              <a:t>Same content could be archived many times</a:t>
            </a:r>
          </a:p>
          <a:p>
            <a:r>
              <a:rPr lang="en-US" dirty="0" smtClean="0"/>
              <a:t>Inadequate for long-term preservation (years-decades)</a:t>
            </a:r>
          </a:p>
          <a:p>
            <a:r>
              <a:rPr lang="en-US" dirty="0" smtClean="0"/>
              <a:t>Unable to provide online and fast access to fixed content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Addressed Storage – An Archival 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Disk-based storage that has emerged as an alternative to traditional archiving solutions</a:t>
            </a:r>
          </a:p>
          <a:p>
            <a:r>
              <a:rPr lang="en-US" dirty="0" smtClean="0"/>
              <a:t>Provides online accessibility to archive data</a:t>
            </a:r>
          </a:p>
          <a:p>
            <a:r>
              <a:rPr lang="en-US" dirty="0" smtClean="0"/>
              <a:t>Enables organization to meet the required SLAs</a:t>
            </a:r>
          </a:p>
          <a:p>
            <a:r>
              <a:rPr lang="en-US" dirty="0" smtClean="0"/>
              <a:t>Provides features that are required for storing archive data</a:t>
            </a:r>
          </a:p>
          <a:p>
            <a:pPr lvl="1"/>
            <a:r>
              <a:rPr lang="en-US" dirty="0" smtClean="0"/>
              <a:t>Content authenticity and content integrity</a:t>
            </a:r>
          </a:p>
          <a:p>
            <a:pPr lvl="1"/>
            <a:r>
              <a:rPr lang="en-US" dirty="0" smtClean="0"/>
              <a:t>Location independence</a:t>
            </a:r>
          </a:p>
          <a:p>
            <a:pPr lvl="1"/>
            <a:r>
              <a:rPr lang="en-US" dirty="0" smtClean="0"/>
              <a:t>Single-instance storage</a:t>
            </a:r>
          </a:p>
          <a:p>
            <a:pPr lvl="1"/>
            <a:r>
              <a:rPr lang="en-US" dirty="0" smtClean="0"/>
              <a:t>Retention enforcement</a:t>
            </a:r>
          </a:p>
          <a:p>
            <a:pPr lvl="1"/>
            <a:r>
              <a:rPr lang="en-US" dirty="0" smtClean="0"/>
              <a:t>Data protection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 Solution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66800" y="1669059"/>
            <a:ext cx="7134403" cy="3360141"/>
            <a:chOff x="1096116" y="1669059"/>
            <a:chExt cx="7134403" cy="3360141"/>
          </a:xfrm>
        </p:grpSpPr>
        <p:sp>
          <p:nvSpPr>
            <p:cNvPr id="15" name="Text Box 54"/>
            <p:cNvSpPr txBox="1">
              <a:spLocks noChangeArrowheads="1"/>
            </p:cNvSpPr>
            <p:nvPr/>
          </p:nvSpPr>
          <p:spPr bwMode="gray">
            <a:xfrm>
              <a:off x="1096116" y="3583238"/>
              <a:ext cx="1299135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10100F"/>
                  </a:solidFill>
                  <a:latin typeface="Calibri" pitchFamily="34" charset="0"/>
                  <a:cs typeface="Calibri" pitchFamily="34" charset="0"/>
                </a:rPr>
                <a:t>Email Server</a:t>
              </a:r>
              <a:endParaRPr lang="en-US" sz="1400" b="1" dirty="0">
                <a:solidFill>
                  <a:srgbClr val="1010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gray">
            <a:xfrm>
              <a:off x="1143919" y="1669059"/>
              <a:ext cx="1299135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10100F"/>
                  </a:solidFill>
                  <a:latin typeface="Calibri" pitchFamily="34" charset="0"/>
                  <a:cs typeface="Calibri" pitchFamily="34" charset="0"/>
                </a:rPr>
                <a:t>File Server</a:t>
              </a:r>
              <a:endParaRPr lang="en-US" sz="1400" b="1" dirty="0">
                <a:solidFill>
                  <a:srgbClr val="1010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gray">
            <a:xfrm>
              <a:off x="6931384" y="4165265"/>
              <a:ext cx="1299135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10100F"/>
                  </a:solidFill>
                  <a:latin typeface="Calibri" pitchFamily="34" charset="0"/>
                  <a:cs typeface="Calibri" pitchFamily="34" charset="0"/>
                </a:rPr>
                <a:t>Archiving Storage Device</a:t>
              </a:r>
              <a:endParaRPr lang="en-US" sz="1400" b="1" dirty="0">
                <a:solidFill>
                  <a:srgbClr val="1010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" name="Elbow Connector 20"/>
            <p:cNvCxnSpPr/>
            <p:nvPr/>
          </p:nvCxnSpPr>
          <p:spPr>
            <a:xfrm>
              <a:off x="2129866" y="2590775"/>
              <a:ext cx="2133600" cy="685800"/>
            </a:xfrm>
            <a:prstGeom prst="bentConnector3">
              <a:avLst>
                <a:gd name="adj1" fmla="val 50000"/>
              </a:avLst>
            </a:prstGeom>
            <a:ln w="22225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10800000" flipV="1">
              <a:off x="2143455" y="3670641"/>
              <a:ext cx="2103120" cy="731520"/>
            </a:xfrm>
            <a:prstGeom prst="bentConnector3">
              <a:avLst>
                <a:gd name="adj1" fmla="val 50000"/>
              </a:avLst>
            </a:prstGeom>
            <a:ln w="22225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54"/>
            <p:cNvSpPr txBox="1">
              <a:spLocks noChangeArrowheads="1"/>
            </p:cNvSpPr>
            <p:nvPr/>
          </p:nvSpPr>
          <p:spPr bwMode="gray">
            <a:xfrm>
              <a:off x="4089031" y="4131270"/>
              <a:ext cx="1299135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10100F"/>
                  </a:solidFill>
                  <a:latin typeface="Calibri" pitchFamily="34" charset="0"/>
                  <a:cs typeface="Calibri" pitchFamily="34" charset="0"/>
                </a:rPr>
                <a:t>Archiving Server</a:t>
              </a:r>
              <a:endParaRPr lang="en-US" sz="1400" b="1" dirty="0">
                <a:solidFill>
                  <a:srgbClr val="10100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217264" y="3490519"/>
              <a:ext cx="1682496" cy="0"/>
            </a:xfrm>
            <a:prstGeom prst="line">
              <a:avLst/>
            </a:prstGeom>
            <a:ln w="22225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1139265" y="1700272"/>
              <a:ext cx="929152" cy="1442127"/>
              <a:chOff x="1063065" y="1524000"/>
              <a:chExt cx="929152" cy="144212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448549" y="1709451"/>
                <a:ext cx="543668" cy="1256676"/>
                <a:chOff x="142132" y="3086724"/>
                <a:chExt cx="543668" cy="1256676"/>
              </a:xfrm>
            </p:grpSpPr>
            <p:pic>
              <p:nvPicPr>
                <p:cNvPr id="29" name="Picture 7" descr="C:\Documents and Settings\sridhs\Desktop\ISM Book L3\colored Icons\Host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2132" y="3086724"/>
                  <a:ext cx="543668" cy="12566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10" descr="C:\Documents and Settings\sridhs\Desktop\ISM Book L3\colored Icons\Standard disk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228600" y="3785061"/>
                  <a:ext cx="152400" cy="152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Picture 10" descr="C:\Documents and Settings\sridhs\Desktop\ISM Book L3\colored Icons\Standard disk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405939" y="3785061"/>
                  <a:ext cx="152400" cy="1524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5" name="Group 34"/>
              <p:cNvGrpSpPr/>
              <p:nvPr/>
            </p:nvGrpSpPr>
            <p:grpSpPr>
              <a:xfrm>
                <a:off x="1063065" y="1524000"/>
                <a:ext cx="784733" cy="685800"/>
                <a:chOff x="609600" y="4191000"/>
                <a:chExt cx="784733" cy="685800"/>
              </a:xfrm>
            </p:grpSpPr>
            <p:sp>
              <p:nvSpPr>
                <p:cNvPr id="36" name="Freeform 73"/>
                <p:cNvSpPr>
                  <a:spLocks/>
                </p:cNvSpPr>
                <p:nvPr/>
              </p:nvSpPr>
              <p:spPr bwMode="auto">
                <a:xfrm>
                  <a:off x="609600" y="4495800"/>
                  <a:ext cx="784733" cy="381000"/>
                </a:xfrm>
                <a:custGeom>
                  <a:avLst/>
                  <a:gdLst/>
                  <a:ahLst/>
                  <a:cxnLst>
                    <a:cxn ang="0">
                      <a:pos x="127" y="0"/>
                    </a:cxn>
                    <a:cxn ang="0">
                      <a:pos x="606" y="0"/>
                    </a:cxn>
                    <a:cxn ang="0">
                      <a:pos x="636" y="1"/>
                    </a:cxn>
                    <a:cxn ang="0">
                      <a:pos x="648" y="4"/>
                    </a:cxn>
                    <a:cxn ang="0">
                      <a:pos x="661" y="8"/>
                    </a:cxn>
                    <a:cxn ang="0">
                      <a:pos x="682" y="17"/>
                    </a:cxn>
                    <a:cxn ang="0">
                      <a:pos x="692" y="24"/>
                    </a:cxn>
                    <a:cxn ang="0">
                      <a:pos x="702" y="32"/>
                    </a:cxn>
                    <a:cxn ang="0">
                      <a:pos x="708" y="40"/>
                    </a:cxn>
                    <a:cxn ang="0">
                      <a:pos x="714" y="49"/>
                    </a:cxn>
                    <a:cxn ang="0">
                      <a:pos x="725" y="72"/>
                    </a:cxn>
                    <a:cxn ang="0">
                      <a:pos x="728" y="83"/>
                    </a:cxn>
                    <a:cxn ang="0">
                      <a:pos x="731" y="97"/>
                    </a:cxn>
                    <a:cxn ang="0">
                      <a:pos x="733" y="128"/>
                    </a:cxn>
                    <a:cxn ang="0">
                      <a:pos x="733" y="364"/>
                    </a:cxn>
                    <a:cxn ang="0">
                      <a:pos x="732" y="379"/>
                    </a:cxn>
                    <a:cxn ang="0">
                      <a:pos x="731" y="394"/>
                    </a:cxn>
                    <a:cxn ang="0">
                      <a:pos x="728" y="407"/>
                    </a:cxn>
                    <a:cxn ang="0">
                      <a:pos x="725" y="420"/>
                    </a:cxn>
                    <a:cxn ang="0">
                      <a:pos x="720" y="430"/>
                    </a:cxn>
                    <a:cxn ang="0">
                      <a:pos x="714" y="441"/>
                    </a:cxn>
                    <a:cxn ang="0">
                      <a:pos x="708" y="450"/>
                    </a:cxn>
                    <a:cxn ang="0">
                      <a:pos x="702" y="460"/>
                    </a:cxn>
                    <a:cxn ang="0">
                      <a:pos x="692" y="466"/>
                    </a:cxn>
                    <a:cxn ang="0">
                      <a:pos x="682" y="473"/>
                    </a:cxn>
                    <a:cxn ang="0">
                      <a:pos x="672" y="478"/>
                    </a:cxn>
                    <a:cxn ang="0">
                      <a:pos x="661" y="483"/>
                    </a:cxn>
                    <a:cxn ang="0">
                      <a:pos x="648" y="486"/>
                    </a:cxn>
                    <a:cxn ang="0">
                      <a:pos x="636" y="490"/>
                    </a:cxn>
                    <a:cxn ang="0">
                      <a:pos x="621" y="491"/>
                    </a:cxn>
                    <a:cxn ang="0">
                      <a:pos x="606" y="492"/>
                    </a:cxn>
                    <a:cxn ang="0">
                      <a:pos x="127" y="492"/>
                    </a:cxn>
                    <a:cxn ang="0">
                      <a:pos x="97" y="490"/>
                    </a:cxn>
                    <a:cxn ang="0">
                      <a:pos x="83" y="486"/>
                    </a:cxn>
                    <a:cxn ang="0">
                      <a:pos x="71" y="483"/>
                    </a:cxn>
                    <a:cxn ang="0">
                      <a:pos x="49" y="473"/>
                    </a:cxn>
                    <a:cxn ang="0">
                      <a:pos x="39" y="466"/>
                    </a:cxn>
                    <a:cxn ang="0">
                      <a:pos x="32" y="460"/>
                    </a:cxn>
                    <a:cxn ang="0">
                      <a:pos x="23" y="450"/>
                    </a:cxn>
                    <a:cxn ang="0">
                      <a:pos x="17" y="441"/>
                    </a:cxn>
                    <a:cxn ang="0">
                      <a:pos x="8" y="420"/>
                    </a:cxn>
                    <a:cxn ang="0">
                      <a:pos x="3" y="407"/>
                    </a:cxn>
                    <a:cxn ang="0">
                      <a:pos x="1" y="394"/>
                    </a:cxn>
                    <a:cxn ang="0">
                      <a:pos x="0" y="364"/>
                    </a:cxn>
                    <a:cxn ang="0">
                      <a:pos x="0" y="128"/>
                    </a:cxn>
                    <a:cxn ang="0">
                      <a:pos x="1" y="97"/>
                    </a:cxn>
                    <a:cxn ang="0">
                      <a:pos x="3" y="83"/>
                    </a:cxn>
                    <a:cxn ang="0">
                      <a:pos x="8" y="72"/>
                    </a:cxn>
                    <a:cxn ang="0">
                      <a:pos x="17" y="49"/>
                    </a:cxn>
                    <a:cxn ang="0">
                      <a:pos x="23" y="40"/>
                    </a:cxn>
                    <a:cxn ang="0">
                      <a:pos x="32" y="32"/>
                    </a:cxn>
                    <a:cxn ang="0">
                      <a:pos x="39" y="24"/>
                    </a:cxn>
                    <a:cxn ang="0">
                      <a:pos x="49" y="17"/>
                    </a:cxn>
                    <a:cxn ang="0">
                      <a:pos x="71" y="8"/>
                    </a:cxn>
                    <a:cxn ang="0">
                      <a:pos x="83" y="4"/>
                    </a:cxn>
                    <a:cxn ang="0">
                      <a:pos x="97" y="1"/>
                    </a:cxn>
                    <a:cxn ang="0">
                      <a:pos x="127" y="0"/>
                    </a:cxn>
                  </a:cxnLst>
                  <a:rect l="0" t="0" r="r" b="b"/>
                  <a:pathLst>
                    <a:path w="733" h="492">
                      <a:moveTo>
                        <a:pt x="127" y="0"/>
                      </a:moveTo>
                      <a:lnTo>
                        <a:pt x="606" y="0"/>
                      </a:lnTo>
                      <a:lnTo>
                        <a:pt x="636" y="1"/>
                      </a:lnTo>
                      <a:lnTo>
                        <a:pt x="648" y="4"/>
                      </a:lnTo>
                      <a:lnTo>
                        <a:pt x="661" y="8"/>
                      </a:lnTo>
                      <a:lnTo>
                        <a:pt x="682" y="17"/>
                      </a:lnTo>
                      <a:lnTo>
                        <a:pt x="692" y="24"/>
                      </a:lnTo>
                      <a:lnTo>
                        <a:pt x="702" y="32"/>
                      </a:lnTo>
                      <a:lnTo>
                        <a:pt x="708" y="40"/>
                      </a:lnTo>
                      <a:lnTo>
                        <a:pt x="714" y="49"/>
                      </a:lnTo>
                      <a:lnTo>
                        <a:pt x="725" y="72"/>
                      </a:lnTo>
                      <a:lnTo>
                        <a:pt x="728" y="83"/>
                      </a:lnTo>
                      <a:lnTo>
                        <a:pt x="731" y="97"/>
                      </a:lnTo>
                      <a:lnTo>
                        <a:pt x="733" y="128"/>
                      </a:lnTo>
                      <a:lnTo>
                        <a:pt x="733" y="364"/>
                      </a:lnTo>
                      <a:lnTo>
                        <a:pt x="732" y="379"/>
                      </a:lnTo>
                      <a:lnTo>
                        <a:pt x="731" y="394"/>
                      </a:lnTo>
                      <a:lnTo>
                        <a:pt x="728" y="407"/>
                      </a:lnTo>
                      <a:lnTo>
                        <a:pt x="725" y="420"/>
                      </a:lnTo>
                      <a:lnTo>
                        <a:pt x="720" y="430"/>
                      </a:lnTo>
                      <a:lnTo>
                        <a:pt x="714" y="441"/>
                      </a:lnTo>
                      <a:lnTo>
                        <a:pt x="708" y="450"/>
                      </a:lnTo>
                      <a:lnTo>
                        <a:pt x="702" y="460"/>
                      </a:lnTo>
                      <a:lnTo>
                        <a:pt x="692" y="466"/>
                      </a:lnTo>
                      <a:lnTo>
                        <a:pt x="682" y="473"/>
                      </a:lnTo>
                      <a:lnTo>
                        <a:pt x="672" y="478"/>
                      </a:lnTo>
                      <a:lnTo>
                        <a:pt x="661" y="483"/>
                      </a:lnTo>
                      <a:lnTo>
                        <a:pt x="648" y="486"/>
                      </a:lnTo>
                      <a:lnTo>
                        <a:pt x="636" y="490"/>
                      </a:lnTo>
                      <a:lnTo>
                        <a:pt x="621" y="491"/>
                      </a:lnTo>
                      <a:lnTo>
                        <a:pt x="606" y="492"/>
                      </a:lnTo>
                      <a:lnTo>
                        <a:pt x="127" y="492"/>
                      </a:lnTo>
                      <a:lnTo>
                        <a:pt x="97" y="490"/>
                      </a:lnTo>
                      <a:lnTo>
                        <a:pt x="83" y="486"/>
                      </a:lnTo>
                      <a:lnTo>
                        <a:pt x="71" y="483"/>
                      </a:lnTo>
                      <a:lnTo>
                        <a:pt x="49" y="473"/>
                      </a:lnTo>
                      <a:lnTo>
                        <a:pt x="39" y="466"/>
                      </a:lnTo>
                      <a:lnTo>
                        <a:pt x="32" y="460"/>
                      </a:lnTo>
                      <a:lnTo>
                        <a:pt x="23" y="450"/>
                      </a:lnTo>
                      <a:lnTo>
                        <a:pt x="17" y="441"/>
                      </a:lnTo>
                      <a:lnTo>
                        <a:pt x="8" y="420"/>
                      </a:lnTo>
                      <a:lnTo>
                        <a:pt x="3" y="407"/>
                      </a:lnTo>
                      <a:lnTo>
                        <a:pt x="1" y="394"/>
                      </a:lnTo>
                      <a:lnTo>
                        <a:pt x="0" y="364"/>
                      </a:lnTo>
                      <a:lnTo>
                        <a:pt x="0" y="128"/>
                      </a:lnTo>
                      <a:lnTo>
                        <a:pt x="1" y="97"/>
                      </a:lnTo>
                      <a:lnTo>
                        <a:pt x="3" y="83"/>
                      </a:lnTo>
                      <a:lnTo>
                        <a:pt x="8" y="72"/>
                      </a:lnTo>
                      <a:lnTo>
                        <a:pt x="17" y="49"/>
                      </a:lnTo>
                      <a:lnTo>
                        <a:pt x="23" y="40"/>
                      </a:lnTo>
                      <a:lnTo>
                        <a:pt x="32" y="32"/>
                      </a:lnTo>
                      <a:lnTo>
                        <a:pt x="39" y="24"/>
                      </a:lnTo>
                      <a:lnTo>
                        <a:pt x="49" y="17"/>
                      </a:lnTo>
                      <a:lnTo>
                        <a:pt x="71" y="8"/>
                      </a:lnTo>
                      <a:lnTo>
                        <a:pt x="83" y="4"/>
                      </a:lnTo>
                      <a:lnTo>
                        <a:pt x="97" y="1"/>
                      </a:lnTo>
                      <a:lnTo>
                        <a:pt x="127" y="0"/>
                      </a:lnTo>
                    </a:path>
                  </a:pathLst>
                </a:custGeom>
                <a:solidFill>
                  <a:srgbClr val="CC0000"/>
                </a:solidFill>
                <a:ln w="22225">
                  <a:solidFill>
                    <a:srgbClr val="B63C1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09600" y="4191000"/>
                  <a:ext cx="762000" cy="677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buClrTx/>
                    <a:buFontTx/>
                    <a:buNone/>
                  </a:pPr>
                  <a:endParaRPr 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  <a:p>
                  <a:pPr algn="ctr">
                    <a:buClrTx/>
                    <a:buFontTx/>
                    <a:buNone/>
                  </a:pPr>
                  <a:r>
                    <a:rPr lang="en-US" sz="1000" b="1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     Archiving    Agent</a:t>
                  </a:r>
                  <a:endParaRPr lang="en-US" sz="10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1143000" y="3587073"/>
              <a:ext cx="929152" cy="1442127"/>
              <a:chOff x="1063065" y="1524000"/>
              <a:chExt cx="929152" cy="1442127"/>
            </a:xfrm>
          </p:grpSpPr>
          <p:grpSp>
            <p:nvGrpSpPr>
              <p:cNvPr id="41" name="Group 23"/>
              <p:cNvGrpSpPr/>
              <p:nvPr/>
            </p:nvGrpSpPr>
            <p:grpSpPr>
              <a:xfrm>
                <a:off x="1448549" y="1709451"/>
                <a:ext cx="543668" cy="1256676"/>
                <a:chOff x="142132" y="3086724"/>
                <a:chExt cx="543668" cy="1256676"/>
              </a:xfrm>
            </p:grpSpPr>
            <p:pic>
              <p:nvPicPr>
                <p:cNvPr id="45" name="Picture 7" descr="C:\Documents and Settings\sridhs\Desktop\ISM Book L3\colored Icons\Host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2132" y="3086724"/>
                  <a:ext cx="543668" cy="12566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" name="Picture 10" descr="C:\Documents and Settings\sridhs\Desktop\ISM Book L3\colored Icons\Standard disk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228600" y="3785061"/>
                  <a:ext cx="152400" cy="152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47" name="Picture 10" descr="C:\Documents and Settings\sridhs\Desktop\ISM Book L3\colored Icons\Standard disk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405939" y="3785061"/>
                  <a:ext cx="152400" cy="1524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2" name="Group 34"/>
              <p:cNvGrpSpPr/>
              <p:nvPr/>
            </p:nvGrpSpPr>
            <p:grpSpPr>
              <a:xfrm>
                <a:off x="1063065" y="1524000"/>
                <a:ext cx="784733" cy="685800"/>
                <a:chOff x="609600" y="4191000"/>
                <a:chExt cx="784733" cy="685800"/>
              </a:xfrm>
            </p:grpSpPr>
            <p:sp>
              <p:nvSpPr>
                <p:cNvPr id="43" name="Freeform 73"/>
                <p:cNvSpPr>
                  <a:spLocks/>
                </p:cNvSpPr>
                <p:nvPr/>
              </p:nvSpPr>
              <p:spPr bwMode="auto">
                <a:xfrm>
                  <a:off x="609600" y="4495800"/>
                  <a:ext cx="784733" cy="381000"/>
                </a:xfrm>
                <a:custGeom>
                  <a:avLst/>
                  <a:gdLst/>
                  <a:ahLst/>
                  <a:cxnLst>
                    <a:cxn ang="0">
                      <a:pos x="127" y="0"/>
                    </a:cxn>
                    <a:cxn ang="0">
                      <a:pos x="606" y="0"/>
                    </a:cxn>
                    <a:cxn ang="0">
                      <a:pos x="636" y="1"/>
                    </a:cxn>
                    <a:cxn ang="0">
                      <a:pos x="648" y="4"/>
                    </a:cxn>
                    <a:cxn ang="0">
                      <a:pos x="661" y="8"/>
                    </a:cxn>
                    <a:cxn ang="0">
                      <a:pos x="682" y="17"/>
                    </a:cxn>
                    <a:cxn ang="0">
                      <a:pos x="692" y="24"/>
                    </a:cxn>
                    <a:cxn ang="0">
                      <a:pos x="702" y="32"/>
                    </a:cxn>
                    <a:cxn ang="0">
                      <a:pos x="708" y="40"/>
                    </a:cxn>
                    <a:cxn ang="0">
                      <a:pos x="714" y="49"/>
                    </a:cxn>
                    <a:cxn ang="0">
                      <a:pos x="725" y="72"/>
                    </a:cxn>
                    <a:cxn ang="0">
                      <a:pos x="728" y="83"/>
                    </a:cxn>
                    <a:cxn ang="0">
                      <a:pos x="731" y="97"/>
                    </a:cxn>
                    <a:cxn ang="0">
                      <a:pos x="733" y="128"/>
                    </a:cxn>
                    <a:cxn ang="0">
                      <a:pos x="733" y="364"/>
                    </a:cxn>
                    <a:cxn ang="0">
                      <a:pos x="732" y="379"/>
                    </a:cxn>
                    <a:cxn ang="0">
                      <a:pos x="731" y="394"/>
                    </a:cxn>
                    <a:cxn ang="0">
                      <a:pos x="728" y="407"/>
                    </a:cxn>
                    <a:cxn ang="0">
                      <a:pos x="725" y="420"/>
                    </a:cxn>
                    <a:cxn ang="0">
                      <a:pos x="720" y="430"/>
                    </a:cxn>
                    <a:cxn ang="0">
                      <a:pos x="714" y="441"/>
                    </a:cxn>
                    <a:cxn ang="0">
                      <a:pos x="708" y="450"/>
                    </a:cxn>
                    <a:cxn ang="0">
                      <a:pos x="702" y="460"/>
                    </a:cxn>
                    <a:cxn ang="0">
                      <a:pos x="692" y="466"/>
                    </a:cxn>
                    <a:cxn ang="0">
                      <a:pos x="682" y="473"/>
                    </a:cxn>
                    <a:cxn ang="0">
                      <a:pos x="672" y="478"/>
                    </a:cxn>
                    <a:cxn ang="0">
                      <a:pos x="661" y="483"/>
                    </a:cxn>
                    <a:cxn ang="0">
                      <a:pos x="648" y="486"/>
                    </a:cxn>
                    <a:cxn ang="0">
                      <a:pos x="636" y="490"/>
                    </a:cxn>
                    <a:cxn ang="0">
                      <a:pos x="621" y="491"/>
                    </a:cxn>
                    <a:cxn ang="0">
                      <a:pos x="606" y="492"/>
                    </a:cxn>
                    <a:cxn ang="0">
                      <a:pos x="127" y="492"/>
                    </a:cxn>
                    <a:cxn ang="0">
                      <a:pos x="97" y="490"/>
                    </a:cxn>
                    <a:cxn ang="0">
                      <a:pos x="83" y="486"/>
                    </a:cxn>
                    <a:cxn ang="0">
                      <a:pos x="71" y="483"/>
                    </a:cxn>
                    <a:cxn ang="0">
                      <a:pos x="49" y="473"/>
                    </a:cxn>
                    <a:cxn ang="0">
                      <a:pos x="39" y="466"/>
                    </a:cxn>
                    <a:cxn ang="0">
                      <a:pos x="32" y="460"/>
                    </a:cxn>
                    <a:cxn ang="0">
                      <a:pos x="23" y="450"/>
                    </a:cxn>
                    <a:cxn ang="0">
                      <a:pos x="17" y="441"/>
                    </a:cxn>
                    <a:cxn ang="0">
                      <a:pos x="8" y="420"/>
                    </a:cxn>
                    <a:cxn ang="0">
                      <a:pos x="3" y="407"/>
                    </a:cxn>
                    <a:cxn ang="0">
                      <a:pos x="1" y="394"/>
                    </a:cxn>
                    <a:cxn ang="0">
                      <a:pos x="0" y="364"/>
                    </a:cxn>
                    <a:cxn ang="0">
                      <a:pos x="0" y="128"/>
                    </a:cxn>
                    <a:cxn ang="0">
                      <a:pos x="1" y="97"/>
                    </a:cxn>
                    <a:cxn ang="0">
                      <a:pos x="3" y="83"/>
                    </a:cxn>
                    <a:cxn ang="0">
                      <a:pos x="8" y="72"/>
                    </a:cxn>
                    <a:cxn ang="0">
                      <a:pos x="17" y="49"/>
                    </a:cxn>
                    <a:cxn ang="0">
                      <a:pos x="23" y="40"/>
                    </a:cxn>
                    <a:cxn ang="0">
                      <a:pos x="32" y="32"/>
                    </a:cxn>
                    <a:cxn ang="0">
                      <a:pos x="39" y="24"/>
                    </a:cxn>
                    <a:cxn ang="0">
                      <a:pos x="49" y="17"/>
                    </a:cxn>
                    <a:cxn ang="0">
                      <a:pos x="71" y="8"/>
                    </a:cxn>
                    <a:cxn ang="0">
                      <a:pos x="83" y="4"/>
                    </a:cxn>
                    <a:cxn ang="0">
                      <a:pos x="97" y="1"/>
                    </a:cxn>
                    <a:cxn ang="0">
                      <a:pos x="127" y="0"/>
                    </a:cxn>
                  </a:cxnLst>
                  <a:rect l="0" t="0" r="r" b="b"/>
                  <a:pathLst>
                    <a:path w="733" h="492">
                      <a:moveTo>
                        <a:pt x="127" y="0"/>
                      </a:moveTo>
                      <a:lnTo>
                        <a:pt x="606" y="0"/>
                      </a:lnTo>
                      <a:lnTo>
                        <a:pt x="636" y="1"/>
                      </a:lnTo>
                      <a:lnTo>
                        <a:pt x="648" y="4"/>
                      </a:lnTo>
                      <a:lnTo>
                        <a:pt x="661" y="8"/>
                      </a:lnTo>
                      <a:lnTo>
                        <a:pt x="682" y="17"/>
                      </a:lnTo>
                      <a:lnTo>
                        <a:pt x="692" y="24"/>
                      </a:lnTo>
                      <a:lnTo>
                        <a:pt x="702" y="32"/>
                      </a:lnTo>
                      <a:lnTo>
                        <a:pt x="708" y="40"/>
                      </a:lnTo>
                      <a:lnTo>
                        <a:pt x="714" y="49"/>
                      </a:lnTo>
                      <a:lnTo>
                        <a:pt x="725" y="72"/>
                      </a:lnTo>
                      <a:lnTo>
                        <a:pt x="728" y="83"/>
                      </a:lnTo>
                      <a:lnTo>
                        <a:pt x="731" y="97"/>
                      </a:lnTo>
                      <a:lnTo>
                        <a:pt x="733" y="128"/>
                      </a:lnTo>
                      <a:lnTo>
                        <a:pt x="733" y="364"/>
                      </a:lnTo>
                      <a:lnTo>
                        <a:pt x="732" y="379"/>
                      </a:lnTo>
                      <a:lnTo>
                        <a:pt x="731" y="394"/>
                      </a:lnTo>
                      <a:lnTo>
                        <a:pt x="728" y="407"/>
                      </a:lnTo>
                      <a:lnTo>
                        <a:pt x="725" y="420"/>
                      </a:lnTo>
                      <a:lnTo>
                        <a:pt x="720" y="430"/>
                      </a:lnTo>
                      <a:lnTo>
                        <a:pt x="714" y="441"/>
                      </a:lnTo>
                      <a:lnTo>
                        <a:pt x="708" y="450"/>
                      </a:lnTo>
                      <a:lnTo>
                        <a:pt x="702" y="460"/>
                      </a:lnTo>
                      <a:lnTo>
                        <a:pt x="692" y="466"/>
                      </a:lnTo>
                      <a:lnTo>
                        <a:pt x="682" y="473"/>
                      </a:lnTo>
                      <a:lnTo>
                        <a:pt x="672" y="478"/>
                      </a:lnTo>
                      <a:lnTo>
                        <a:pt x="661" y="483"/>
                      </a:lnTo>
                      <a:lnTo>
                        <a:pt x="648" y="486"/>
                      </a:lnTo>
                      <a:lnTo>
                        <a:pt x="636" y="490"/>
                      </a:lnTo>
                      <a:lnTo>
                        <a:pt x="621" y="491"/>
                      </a:lnTo>
                      <a:lnTo>
                        <a:pt x="606" y="492"/>
                      </a:lnTo>
                      <a:lnTo>
                        <a:pt x="127" y="492"/>
                      </a:lnTo>
                      <a:lnTo>
                        <a:pt x="97" y="490"/>
                      </a:lnTo>
                      <a:lnTo>
                        <a:pt x="83" y="486"/>
                      </a:lnTo>
                      <a:lnTo>
                        <a:pt x="71" y="483"/>
                      </a:lnTo>
                      <a:lnTo>
                        <a:pt x="49" y="473"/>
                      </a:lnTo>
                      <a:lnTo>
                        <a:pt x="39" y="466"/>
                      </a:lnTo>
                      <a:lnTo>
                        <a:pt x="32" y="460"/>
                      </a:lnTo>
                      <a:lnTo>
                        <a:pt x="23" y="450"/>
                      </a:lnTo>
                      <a:lnTo>
                        <a:pt x="17" y="441"/>
                      </a:lnTo>
                      <a:lnTo>
                        <a:pt x="8" y="420"/>
                      </a:lnTo>
                      <a:lnTo>
                        <a:pt x="3" y="407"/>
                      </a:lnTo>
                      <a:lnTo>
                        <a:pt x="1" y="394"/>
                      </a:lnTo>
                      <a:lnTo>
                        <a:pt x="0" y="364"/>
                      </a:lnTo>
                      <a:lnTo>
                        <a:pt x="0" y="128"/>
                      </a:lnTo>
                      <a:lnTo>
                        <a:pt x="1" y="97"/>
                      </a:lnTo>
                      <a:lnTo>
                        <a:pt x="3" y="83"/>
                      </a:lnTo>
                      <a:lnTo>
                        <a:pt x="8" y="72"/>
                      </a:lnTo>
                      <a:lnTo>
                        <a:pt x="17" y="49"/>
                      </a:lnTo>
                      <a:lnTo>
                        <a:pt x="23" y="40"/>
                      </a:lnTo>
                      <a:lnTo>
                        <a:pt x="32" y="32"/>
                      </a:lnTo>
                      <a:lnTo>
                        <a:pt x="39" y="24"/>
                      </a:lnTo>
                      <a:lnTo>
                        <a:pt x="49" y="17"/>
                      </a:lnTo>
                      <a:lnTo>
                        <a:pt x="71" y="8"/>
                      </a:lnTo>
                      <a:lnTo>
                        <a:pt x="83" y="4"/>
                      </a:lnTo>
                      <a:lnTo>
                        <a:pt x="97" y="1"/>
                      </a:lnTo>
                      <a:lnTo>
                        <a:pt x="127" y="0"/>
                      </a:lnTo>
                    </a:path>
                  </a:pathLst>
                </a:custGeom>
                <a:solidFill>
                  <a:srgbClr val="CC0000"/>
                </a:solidFill>
                <a:ln w="22225">
                  <a:solidFill>
                    <a:srgbClr val="B63C1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09600" y="4191000"/>
                  <a:ext cx="762000" cy="677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buClrTx/>
                    <a:buFontTx/>
                    <a:buNone/>
                  </a:pPr>
                  <a:endParaRPr 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  <a:p>
                  <a:pPr algn="ctr">
                    <a:buClrTx/>
                    <a:buFontTx/>
                    <a:buNone/>
                  </a:pPr>
                  <a:r>
                    <a:rPr lang="en-US" sz="1000" b="1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     Archiving    Agent</a:t>
                  </a:r>
                  <a:endParaRPr lang="en-US" sz="10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pic>
          <p:nvPicPr>
            <p:cNvPr id="4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4685" y="2855208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5144" y="2432897"/>
              <a:ext cx="960120" cy="1698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Email Archiving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the emails from primary to archive storage, based on policy</a:t>
            </a:r>
          </a:p>
          <a:p>
            <a:r>
              <a:rPr lang="en-US" dirty="0" smtClean="0"/>
              <a:t>Saves space on primary storage </a:t>
            </a:r>
          </a:p>
          <a:p>
            <a:r>
              <a:rPr lang="en-US" dirty="0" smtClean="0"/>
              <a:t>Enables to retain emails in the archive for longer period to meet regulatory requirements </a:t>
            </a:r>
          </a:p>
          <a:p>
            <a:r>
              <a:rPr lang="en-US" dirty="0" smtClean="0"/>
              <a:t>Gives end users virtually unlimited mailbox space</a:t>
            </a:r>
          </a:p>
          <a:p>
            <a:r>
              <a:rPr lang="en-US" dirty="0" smtClean="0"/>
              <a:t>File archiving is another use case that benefits from an archival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315200" cy="1219200"/>
          </a:xfrm>
        </p:spPr>
        <p:txBody>
          <a:bodyPr/>
          <a:lstStyle/>
          <a:p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1295400"/>
          </a:xfrm>
        </p:spPr>
        <p:txBody>
          <a:bodyPr/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NetWorker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Avamar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Data Domain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Concepts in Practice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NetWorker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Centralizes, automates, and accelerates data backup and recovery operations across the enterprise</a:t>
            </a:r>
          </a:p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/>
              <a:t>Supports heterogeneous platforms such as Windows, UNIX, Linux, and also supports virtual environments</a:t>
            </a:r>
          </a:p>
          <a:p>
            <a:pPr lvl="1"/>
            <a:r>
              <a:rPr lang="en-US" dirty="0" smtClean="0"/>
              <a:t>Supports different backup targets – tapes, disks, and virtual tapes</a:t>
            </a:r>
          </a:p>
          <a:p>
            <a:pPr lvl="1"/>
            <a:r>
              <a:rPr lang="en-US" dirty="0" smtClean="0"/>
              <a:t>Supports Multiplexing (or multi-streaming) of data</a:t>
            </a:r>
          </a:p>
          <a:p>
            <a:pPr lvl="1"/>
            <a:r>
              <a:rPr lang="en-US" dirty="0" smtClean="0"/>
              <a:t>Provides both source-based and target-based deduplication capabilities by integrating with EMC </a:t>
            </a:r>
            <a:r>
              <a:rPr lang="en-US" dirty="0" err="1" smtClean="0"/>
              <a:t>Avamar</a:t>
            </a:r>
            <a:r>
              <a:rPr lang="en-US" dirty="0" smtClean="0"/>
              <a:t> and EMC Data Domain respectively</a:t>
            </a:r>
          </a:p>
          <a:p>
            <a:pPr lvl="1"/>
            <a:r>
              <a:rPr lang="en-US" dirty="0" smtClean="0"/>
              <a:t>Cloud-backup option enables backing up data to cloud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Granularity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9" name="Rectangle 694"/>
          <p:cNvSpPr>
            <a:spLocks noChangeArrowheads="1"/>
          </p:cNvSpPr>
          <p:nvPr/>
        </p:nvSpPr>
        <p:spPr bwMode="auto">
          <a:xfrm>
            <a:off x="6446838" y="1282700"/>
            <a:ext cx="209550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695"/>
          <p:cNvSpPr>
            <a:spLocks noChangeArrowheads="1"/>
          </p:cNvSpPr>
          <p:nvPr/>
        </p:nvSpPr>
        <p:spPr bwMode="auto">
          <a:xfrm>
            <a:off x="8412163" y="1285875"/>
            <a:ext cx="239712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696"/>
          <p:cNvSpPr>
            <a:spLocks noChangeArrowheads="1"/>
          </p:cNvSpPr>
          <p:nvPr/>
        </p:nvSpPr>
        <p:spPr bwMode="auto">
          <a:xfrm>
            <a:off x="423863" y="1281113"/>
            <a:ext cx="214312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693"/>
          <p:cNvSpPr>
            <a:spLocks noChangeArrowheads="1"/>
          </p:cNvSpPr>
          <p:nvPr/>
        </p:nvSpPr>
        <p:spPr bwMode="auto">
          <a:xfrm>
            <a:off x="2427288" y="1281113"/>
            <a:ext cx="217487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571"/>
          <p:cNvSpPr>
            <a:spLocks noChangeArrowheads="1"/>
          </p:cNvSpPr>
          <p:nvPr/>
        </p:nvSpPr>
        <p:spPr bwMode="auto">
          <a:xfrm>
            <a:off x="466725" y="990600"/>
            <a:ext cx="10888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Full Backup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574"/>
          <p:cNvSpPr>
            <a:spLocks noChangeArrowheads="1"/>
          </p:cNvSpPr>
          <p:nvPr/>
        </p:nvSpPr>
        <p:spPr bwMode="auto">
          <a:xfrm>
            <a:off x="8650288" y="1281113"/>
            <a:ext cx="147637" cy="630238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575"/>
          <p:cNvSpPr>
            <a:spLocks noChangeArrowheads="1"/>
          </p:cNvSpPr>
          <p:nvPr/>
        </p:nvSpPr>
        <p:spPr bwMode="auto">
          <a:xfrm>
            <a:off x="4649788" y="1281113"/>
            <a:ext cx="1798637" cy="630238"/>
          </a:xfrm>
          <a:prstGeom prst="rect">
            <a:avLst/>
          </a:prstGeom>
          <a:solidFill>
            <a:srgbClr val="CCCCCC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576"/>
          <p:cNvSpPr>
            <a:spLocks noChangeArrowheads="1"/>
          </p:cNvSpPr>
          <p:nvPr/>
        </p:nvSpPr>
        <p:spPr bwMode="auto">
          <a:xfrm>
            <a:off x="2643188" y="1281113"/>
            <a:ext cx="1797050" cy="630238"/>
          </a:xfrm>
          <a:prstGeom prst="rect">
            <a:avLst/>
          </a:prstGeom>
          <a:solidFill>
            <a:srgbClr val="CCCCCC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577"/>
          <p:cNvSpPr>
            <a:spLocks noChangeArrowheads="1"/>
          </p:cNvSpPr>
          <p:nvPr/>
        </p:nvSpPr>
        <p:spPr bwMode="auto">
          <a:xfrm>
            <a:off x="6656388" y="1281113"/>
            <a:ext cx="1782762" cy="630238"/>
          </a:xfrm>
          <a:prstGeom prst="rect">
            <a:avLst/>
          </a:prstGeom>
          <a:solidFill>
            <a:srgbClr val="CCCCCC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636588" y="1281113"/>
            <a:ext cx="1797050" cy="630238"/>
          </a:xfrm>
          <a:prstGeom prst="rect">
            <a:avLst/>
          </a:prstGeom>
          <a:solidFill>
            <a:srgbClr val="CCCCCC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579"/>
          <p:cNvSpPr>
            <a:spLocks noChangeArrowheads="1"/>
          </p:cNvSpPr>
          <p:nvPr/>
        </p:nvSpPr>
        <p:spPr bwMode="auto">
          <a:xfrm>
            <a:off x="312738" y="1281113"/>
            <a:ext cx="114300" cy="630238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597"/>
          <p:cNvSpPr>
            <a:spLocks noChangeArrowheads="1"/>
          </p:cNvSpPr>
          <p:nvPr/>
        </p:nvSpPr>
        <p:spPr bwMode="auto">
          <a:xfrm>
            <a:off x="4440238" y="1284288"/>
            <a:ext cx="209550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615"/>
          <p:cNvSpPr>
            <a:spLocks noChangeShapeType="1"/>
          </p:cNvSpPr>
          <p:nvPr/>
        </p:nvSpPr>
        <p:spPr bwMode="auto">
          <a:xfrm flipH="1">
            <a:off x="312738" y="1281113"/>
            <a:ext cx="8485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616"/>
          <p:cNvSpPr>
            <a:spLocks noChangeShapeType="1"/>
          </p:cNvSpPr>
          <p:nvPr/>
        </p:nvSpPr>
        <p:spPr bwMode="auto">
          <a:xfrm>
            <a:off x="312738" y="1911350"/>
            <a:ext cx="8485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617"/>
          <p:cNvSpPr>
            <a:spLocks noChangeArrowheads="1"/>
          </p:cNvSpPr>
          <p:nvPr/>
        </p:nvSpPr>
        <p:spPr bwMode="auto">
          <a:xfrm>
            <a:off x="466725" y="19510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618"/>
          <p:cNvSpPr>
            <a:spLocks noChangeArrowheads="1"/>
          </p:cNvSpPr>
          <p:nvPr/>
        </p:nvSpPr>
        <p:spPr bwMode="auto">
          <a:xfrm>
            <a:off x="2463800" y="19510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619"/>
          <p:cNvSpPr>
            <a:spLocks noChangeArrowheads="1"/>
          </p:cNvSpPr>
          <p:nvPr/>
        </p:nvSpPr>
        <p:spPr bwMode="auto">
          <a:xfrm>
            <a:off x="4473575" y="19510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620"/>
          <p:cNvSpPr>
            <a:spLocks noChangeArrowheads="1"/>
          </p:cNvSpPr>
          <p:nvPr/>
        </p:nvSpPr>
        <p:spPr bwMode="auto">
          <a:xfrm>
            <a:off x="6494463" y="19510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621"/>
          <p:cNvSpPr>
            <a:spLocks noChangeArrowheads="1"/>
          </p:cNvSpPr>
          <p:nvPr/>
        </p:nvSpPr>
        <p:spPr bwMode="auto">
          <a:xfrm>
            <a:off x="8483600" y="19510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Freeform 338"/>
          <p:cNvSpPr>
            <a:spLocks/>
          </p:cNvSpPr>
          <p:nvPr/>
        </p:nvSpPr>
        <p:spPr bwMode="auto">
          <a:xfrm>
            <a:off x="636588" y="2638425"/>
            <a:ext cx="7802562" cy="630238"/>
          </a:xfrm>
          <a:custGeom>
            <a:avLst/>
            <a:gdLst/>
            <a:ahLst/>
            <a:cxnLst>
              <a:cxn ang="0">
                <a:pos x="4120" y="216"/>
              </a:cxn>
              <a:cxn ang="0">
                <a:pos x="4348" y="216"/>
              </a:cxn>
              <a:cxn ang="0">
                <a:pos x="4348" y="794"/>
              </a:cxn>
              <a:cxn ang="0">
                <a:pos x="6294" y="794"/>
              </a:cxn>
              <a:cxn ang="0">
                <a:pos x="6294" y="101"/>
              </a:cxn>
              <a:cxn ang="0">
                <a:pos x="6522" y="101"/>
              </a:cxn>
              <a:cxn ang="0">
                <a:pos x="6522" y="794"/>
              </a:cxn>
              <a:cxn ang="0">
                <a:pos x="8453" y="794"/>
              </a:cxn>
              <a:cxn ang="0">
                <a:pos x="8453" y="0"/>
              </a:cxn>
              <a:cxn ang="0">
                <a:pos x="0" y="0"/>
              </a:cxn>
              <a:cxn ang="0">
                <a:pos x="0" y="794"/>
              </a:cxn>
              <a:cxn ang="0">
                <a:pos x="85" y="794"/>
              </a:cxn>
              <a:cxn ang="0">
                <a:pos x="85" y="573"/>
              </a:cxn>
              <a:cxn ang="0">
                <a:pos x="313" y="573"/>
              </a:cxn>
              <a:cxn ang="0">
                <a:pos x="313" y="794"/>
              </a:cxn>
              <a:cxn ang="0">
                <a:pos x="398" y="794"/>
              </a:cxn>
              <a:cxn ang="0">
                <a:pos x="398" y="573"/>
              </a:cxn>
              <a:cxn ang="0">
                <a:pos x="625" y="573"/>
              </a:cxn>
              <a:cxn ang="0">
                <a:pos x="625" y="794"/>
              </a:cxn>
              <a:cxn ang="0">
                <a:pos x="711" y="794"/>
              </a:cxn>
              <a:cxn ang="0">
                <a:pos x="711" y="573"/>
              </a:cxn>
              <a:cxn ang="0">
                <a:pos x="938" y="573"/>
              </a:cxn>
              <a:cxn ang="0">
                <a:pos x="938" y="794"/>
              </a:cxn>
              <a:cxn ang="0">
                <a:pos x="1024" y="794"/>
              </a:cxn>
              <a:cxn ang="0">
                <a:pos x="1024" y="573"/>
              </a:cxn>
              <a:cxn ang="0">
                <a:pos x="1251" y="573"/>
              </a:cxn>
              <a:cxn ang="0">
                <a:pos x="1251" y="794"/>
              </a:cxn>
              <a:cxn ang="0">
                <a:pos x="1946" y="794"/>
              </a:cxn>
              <a:cxn ang="0">
                <a:pos x="1946" y="361"/>
              </a:cxn>
              <a:cxn ang="0">
                <a:pos x="2174" y="361"/>
              </a:cxn>
              <a:cxn ang="0">
                <a:pos x="2174" y="794"/>
              </a:cxn>
              <a:cxn ang="0">
                <a:pos x="4120" y="794"/>
              </a:cxn>
              <a:cxn ang="0">
                <a:pos x="4120" y="216"/>
              </a:cxn>
            </a:cxnLst>
            <a:rect l="0" t="0" r="r" b="b"/>
            <a:pathLst>
              <a:path w="8453" h="794">
                <a:moveTo>
                  <a:pt x="4120" y="216"/>
                </a:moveTo>
                <a:lnTo>
                  <a:pt x="4348" y="216"/>
                </a:lnTo>
                <a:lnTo>
                  <a:pt x="4348" y="794"/>
                </a:lnTo>
                <a:lnTo>
                  <a:pt x="6294" y="794"/>
                </a:lnTo>
                <a:lnTo>
                  <a:pt x="6294" y="101"/>
                </a:lnTo>
                <a:lnTo>
                  <a:pt x="6522" y="101"/>
                </a:lnTo>
                <a:lnTo>
                  <a:pt x="6522" y="794"/>
                </a:lnTo>
                <a:lnTo>
                  <a:pt x="8453" y="794"/>
                </a:lnTo>
                <a:lnTo>
                  <a:pt x="8453" y="0"/>
                </a:lnTo>
                <a:lnTo>
                  <a:pt x="0" y="0"/>
                </a:lnTo>
                <a:lnTo>
                  <a:pt x="0" y="794"/>
                </a:lnTo>
                <a:lnTo>
                  <a:pt x="85" y="794"/>
                </a:lnTo>
                <a:lnTo>
                  <a:pt x="85" y="573"/>
                </a:lnTo>
                <a:lnTo>
                  <a:pt x="313" y="573"/>
                </a:lnTo>
                <a:lnTo>
                  <a:pt x="313" y="794"/>
                </a:lnTo>
                <a:lnTo>
                  <a:pt x="398" y="794"/>
                </a:lnTo>
                <a:lnTo>
                  <a:pt x="398" y="573"/>
                </a:lnTo>
                <a:lnTo>
                  <a:pt x="625" y="573"/>
                </a:lnTo>
                <a:lnTo>
                  <a:pt x="625" y="794"/>
                </a:lnTo>
                <a:lnTo>
                  <a:pt x="711" y="794"/>
                </a:lnTo>
                <a:lnTo>
                  <a:pt x="711" y="573"/>
                </a:lnTo>
                <a:lnTo>
                  <a:pt x="938" y="573"/>
                </a:lnTo>
                <a:lnTo>
                  <a:pt x="938" y="794"/>
                </a:lnTo>
                <a:lnTo>
                  <a:pt x="1024" y="794"/>
                </a:lnTo>
                <a:lnTo>
                  <a:pt x="1024" y="573"/>
                </a:lnTo>
                <a:lnTo>
                  <a:pt x="1251" y="573"/>
                </a:lnTo>
                <a:lnTo>
                  <a:pt x="1251" y="794"/>
                </a:lnTo>
                <a:lnTo>
                  <a:pt x="1946" y="794"/>
                </a:lnTo>
                <a:lnTo>
                  <a:pt x="1946" y="361"/>
                </a:lnTo>
                <a:lnTo>
                  <a:pt x="2174" y="361"/>
                </a:lnTo>
                <a:lnTo>
                  <a:pt x="2174" y="794"/>
                </a:lnTo>
                <a:lnTo>
                  <a:pt x="4120" y="794"/>
                </a:lnTo>
                <a:lnTo>
                  <a:pt x="4120" y="216"/>
                </a:lnTo>
                <a:close/>
              </a:path>
            </a:pathLst>
          </a:custGeom>
          <a:solidFill>
            <a:srgbClr val="CCCCCC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703"/>
          <p:cNvSpPr>
            <a:spLocks noChangeArrowheads="1"/>
          </p:cNvSpPr>
          <p:nvPr/>
        </p:nvSpPr>
        <p:spPr bwMode="auto">
          <a:xfrm>
            <a:off x="6446838" y="2640013"/>
            <a:ext cx="209550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704"/>
          <p:cNvSpPr>
            <a:spLocks noChangeArrowheads="1"/>
          </p:cNvSpPr>
          <p:nvPr/>
        </p:nvSpPr>
        <p:spPr bwMode="auto">
          <a:xfrm>
            <a:off x="8428038" y="2643188"/>
            <a:ext cx="223837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705"/>
          <p:cNvSpPr>
            <a:spLocks noChangeArrowheads="1"/>
          </p:cNvSpPr>
          <p:nvPr/>
        </p:nvSpPr>
        <p:spPr bwMode="auto">
          <a:xfrm>
            <a:off x="423863" y="2638425"/>
            <a:ext cx="214312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706"/>
          <p:cNvSpPr>
            <a:spLocks noChangeArrowheads="1"/>
          </p:cNvSpPr>
          <p:nvPr/>
        </p:nvSpPr>
        <p:spPr bwMode="auto">
          <a:xfrm>
            <a:off x="2430463" y="2638425"/>
            <a:ext cx="220662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707"/>
          <p:cNvSpPr>
            <a:spLocks noChangeArrowheads="1"/>
          </p:cNvSpPr>
          <p:nvPr/>
        </p:nvSpPr>
        <p:spPr bwMode="auto">
          <a:xfrm>
            <a:off x="4438650" y="2641600"/>
            <a:ext cx="211137" cy="62071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39"/>
          <p:cNvSpPr>
            <a:spLocks noChangeArrowheads="1"/>
          </p:cNvSpPr>
          <p:nvPr/>
        </p:nvSpPr>
        <p:spPr bwMode="auto">
          <a:xfrm>
            <a:off x="1003300" y="3100388"/>
            <a:ext cx="211137" cy="17621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40"/>
          <p:cNvSpPr>
            <a:spLocks noChangeArrowheads="1"/>
          </p:cNvSpPr>
          <p:nvPr/>
        </p:nvSpPr>
        <p:spPr bwMode="auto">
          <a:xfrm>
            <a:off x="1581150" y="3100388"/>
            <a:ext cx="211137" cy="17621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41"/>
          <p:cNvSpPr>
            <a:spLocks noChangeArrowheads="1"/>
          </p:cNvSpPr>
          <p:nvPr/>
        </p:nvSpPr>
        <p:spPr bwMode="auto">
          <a:xfrm>
            <a:off x="1293813" y="3100388"/>
            <a:ext cx="209550" cy="17621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42"/>
          <p:cNvSpPr>
            <a:spLocks noChangeArrowheads="1"/>
          </p:cNvSpPr>
          <p:nvPr/>
        </p:nvSpPr>
        <p:spPr bwMode="auto">
          <a:xfrm>
            <a:off x="8650288" y="2646363"/>
            <a:ext cx="147637" cy="630238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43"/>
          <p:cNvSpPr>
            <a:spLocks noChangeArrowheads="1"/>
          </p:cNvSpPr>
          <p:nvPr/>
        </p:nvSpPr>
        <p:spPr bwMode="auto">
          <a:xfrm>
            <a:off x="312738" y="2646363"/>
            <a:ext cx="114300" cy="630238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56"/>
          <p:cNvSpPr>
            <a:spLocks noChangeArrowheads="1"/>
          </p:cNvSpPr>
          <p:nvPr/>
        </p:nvSpPr>
        <p:spPr bwMode="auto">
          <a:xfrm>
            <a:off x="7323138" y="2894013"/>
            <a:ext cx="180975" cy="377825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369"/>
          <p:cNvSpPr>
            <a:spLocks noChangeArrowheads="1"/>
          </p:cNvSpPr>
          <p:nvPr/>
        </p:nvSpPr>
        <p:spPr bwMode="auto">
          <a:xfrm>
            <a:off x="7023100" y="3062288"/>
            <a:ext cx="192087" cy="20955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370"/>
          <p:cNvSpPr>
            <a:spLocks noChangeArrowheads="1"/>
          </p:cNvSpPr>
          <p:nvPr/>
        </p:nvSpPr>
        <p:spPr bwMode="auto">
          <a:xfrm>
            <a:off x="7889875" y="3149600"/>
            <a:ext cx="180975" cy="1222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382"/>
          <p:cNvSpPr>
            <a:spLocks noChangeArrowheads="1"/>
          </p:cNvSpPr>
          <p:nvPr/>
        </p:nvSpPr>
        <p:spPr bwMode="auto">
          <a:xfrm>
            <a:off x="6734175" y="2959100"/>
            <a:ext cx="192087" cy="3127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389"/>
          <p:cNvSpPr>
            <a:spLocks noChangeArrowheads="1"/>
          </p:cNvSpPr>
          <p:nvPr/>
        </p:nvSpPr>
        <p:spPr bwMode="auto">
          <a:xfrm>
            <a:off x="8166100" y="2959100"/>
            <a:ext cx="201612" cy="3127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391"/>
          <p:cNvSpPr>
            <a:spLocks noChangeArrowheads="1"/>
          </p:cNvSpPr>
          <p:nvPr/>
        </p:nvSpPr>
        <p:spPr bwMode="auto">
          <a:xfrm>
            <a:off x="7607300" y="2801938"/>
            <a:ext cx="180975" cy="46990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12"/>
          <p:cNvSpPr>
            <a:spLocks noChangeArrowheads="1"/>
          </p:cNvSpPr>
          <p:nvPr/>
        </p:nvSpPr>
        <p:spPr bwMode="auto">
          <a:xfrm>
            <a:off x="4730750" y="2801938"/>
            <a:ext cx="184150" cy="46990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17"/>
          <p:cNvSpPr>
            <a:spLocks noChangeArrowheads="1"/>
          </p:cNvSpPr>
          <p:nvPr/>
        </p:nvSpPr>
        <p:spPr bwMode="auto">
          <a:xfrm>
            <a:off x="5324475" y="2894013"/>
            <a:ext cx="195262" cy="377825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430"/>
          <p:cNvSpPr>
            <a:spLocks noChangeArrowheads="1"/>
          </p:cNvSpPr>
          <p:nvPr/>
        </p:nvSpPr>
        <p:spPr bwMode="auto">
          <a:xfrm>
            <a:off x="5024438" y="3062288"/>
            <a:ext cx="184150" cy="20955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431"/>
          <p:cNvSpPr>
            <a:spLocks noChangeArrowheads="1"/>
          </p:cNvSpPr>
          <p:nvPr/>
        </p:nvSpPr>
        <p:spPr bwMode="auto">
          <a:xfrm>
            <a:off x="5889625" y="3149600"/>
            <a:ext cx="195262" cy="1222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43"/>
          <p:cNvSpPr>
            <a:spLocks noChangeArrowheads="1"/>
          </p:cNvSpPr>
          <p:nvPr/>
        </p:nvSpPr>
        <p:spPr bwMode="auto">
          <a:xfrm>
            <a:off x="5602288" y="2959100"/>
            <a:ext cx="184150" cy="3127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450"/>
          <p:cNvSpPr>
            <a:spLocks noChangeArrowheads="1"/>
          </p:cNvSpPr>
          <p:nvPr/>
        </p:nvSpPr>
        <p:spPr bwMode="auto">
          <a:xfrm>
            <a:off x="6169025" y="2959100"/>
            <a:ext cx="184150" cy="3127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467"/>
          <p:cNvSpPr>
            <a:spLocks noChangeArrowheads="1"/>
          </p:cNvSpPr>
          <p:nvPr/>
        </p:nvSpPr>
        <p:spPr bwMode="auto">
          <a:xfrm>
            <a:off x="3586163" y="2759075"/>
            <a:ext cx="190500" cy="512763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474"/>
          <p:cNvSpPr>
            <a:spLocks noChangeArrowheads="1"/>
          </p:cNvSpPr>
          <p:nvPr/>
        </p:nvSpPr>
        <p:spPr bwMode="auto">
          <a:xfrm>
            <a:off x="2714625" y="2801938"/>
            <a:ext cx="190500" cy="46990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478"/>
          <p:cNvSpPr>
            <a:spLocks noChangeArrowheads="1"/>
          </p:cNvSpPr>
          <p:nvPr/>
        </p:nvSpPr>
        <p:spPr bwMode="auto">
          <a:xfrm>
            <a:off x="3308350" y="2894013"/>
            <a:ext cx="201612" cy="377825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492"/>
          <p:cNvSpPr>
            <a:spLocks noChangeArrowheads="1"/>
          </p:cNvSpPr>
          <p:nvPr/>
        </p:nvSpPr>
        <p:spPr bwMode="auto">
          <a:xfrm>
            <a:off x="3008313" y="3062288"/>
            <a:ext cx="190500" cy="20955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493"/>
          <p:cNvSpPr>
            <a:spLocks noChangeArrowheads="1"/>
          </p:cNvSpPr>
          <p:nvPr/>
        </p:nvSpPr>
        <p:spPr bwMode="auto">
          <a:xfrm>
            <a:off x="3873500" y="3149600"/>
            <a:ext cx="212725" cy="1222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505"/>
          <p:cNvSpPr>
            <a:spLocks noChangeArrowheads="1"/>
          </p:cNvSpPr>
          <p:nvPr/>
        </p:nvSpPr>
        <p:spPr bwMode="auto">
          <a:xfrm>
            <a:off x="4157663" y="2959100"/>
            <a:ext cx="201612" cy="3127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le 533"/>
          <p:cNvSpPr>
            <a:spLocks noChangeArrowheads="1"/>
          </p:cNvSpPr>
          <p:nvPr/>
        </p:nvSpPr>
        <p:spPr bwMode="auto">
          <a:xfrm>
            <a:off x="709613" y="2801938"/>
            <a:ext cx="215900" cy="46990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Rectangle 534"/>
          <p:cNvSpPr>
            <a:spLocks noChangeArrowheads="1"/>
          </p:cNvSpPr>
          <p:nvPr/>
        </p:nvSpPr>
        <p:spPr bwMode="auto">
          <a:xfrm>
            <a:off x="1581150" y="2894013"/>
            <a:ext cx="209550" cy="377825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Rectangle 546"/>
          <p:cNvSpPr>
            <a:spLocks noChangeArrowheads="1"/>
          </p:cNvSpPr>
          <p:nvPr/>
        </p:nvSpPr>
        <p:spPr bwMode="auto">
          <a:xfrm>
            <a:off x="1293813" y="2959100"/>
            <a:ext cx="207962" cy="3127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554"/>
          <p:cNvSpPr>
            <a:spLocks noChangeArrowheads="1"/>
          </p:cNvSpPr>
          <p:nvPr/>
        </p:nvSpPr>
        <p:spPr bwMode="auto">
          <a:xfrm>
            <a:off x="1003300" y="3062288"/>
            <a:ext cx="230187" cy="20955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Rectangle 555"/>
          <p:cNvSpPr>
            <a:spLocks noChangeArrowheads="1"/>
          </p:cNvSpPr>
          <p:nvPr/>
        </p:nvSpPr>
        <p:spPr bwMode="auto">
          <a:xfrm>
            <a:off x="1871663" y="3149600"/>
            <a:ext cx="204787" cy="1222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Rectangle 562"/>
          <p:cNvSpPr>
            <a:spLocks noChangeArrowheads="1"/>
          </p:cNvSpPr>
          <p:nvPr/>
        </p:nvSpPr>
        <p:spPr bwMode="auto">
          <a:xfrm>
            <a:off x="2147888" y="3149600"/>
            <a:ext cx="204787" cy="122238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Line 569"/>
          <p:cNvSpPr>
            <a:spLocks noChangeShapeType="1"/>
          </p:cNvSpPr>
          <p:nvPr/>
        </p:nvSpPr>
        <p:spPr bwMode="auto">
          <a:xfrm flipH="1">
            <a:off x="312738" y="2646363"/>
            <a:ext cx="8485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Line 570"/>
          <p:cNvSpPr>
            <a:spLocks noChangeShapeType="1"/>
          </p:cNvSpPr>
          <p:nvPr/>
        </p:nvSpPr>
        <p:spPr bwMode="auto">
          <a:xfrm>
            <a:off x="312738" y="3276600"/>
            <a:ext cx="8485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573"/>
          <p:cNvSpPr>
            <a:spLocks noChangeArrowheads="1"/>
          </p:cNvSpPr>
          <p:nvPr/>
        </p:nvSpPr>
        <p:spPr bwMode="auto">
          <a:xfrm>
            <a:off x="457200" y="2362200"/>
            <a:ext cx="18946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Incremental Backup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22"/>
          <p:cNvSpPr>
            <a:spLocks noChangeArrowheads="1"/>
          </p:cNvSpPr>
          <p:nvPr/>
        </p:nvSpPr>
        <p:spPr bwMode="auto">
          <a:xfrm>
            <a:off x="381000" y="33226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23"/>
          <p:cNvSpPr>
            <a:spLocks noChangeArrowheads="1"/>
          </p:cNvSpPr>
          <p:nvPr/>
        </p:nvSpPr>
        <p:spPr bwMode="auto">
          <a:xfrm>
            <a:off x="2463800" y="33226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24"/>
          <p:cNvSpPr>
            <a:spLocks noChangeArrowheads="1"/>
          </p:cNvSpPr>
          <p:nvPr/>
        </p:nvSpPr>
        <p:spPr bwMode="auto">
          <a:xfrm>
            <a:off x="4473575" y="33226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ctangle 625"/>
          <p:cNvSpPr>
            <a:spLocks noChangeArrowheads="1"/>
          </p:cNvSpPr>
          <p:nvPr/>
        </p:nvSpPr>
        <p:spPr bwMode="auto">
          <a:xfrm>
            <a:off x="6494463" y="33226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626"/>
          <p:cNvSpPr>
            <a:spLocks noChangeArrowheads="1"/>
          </p:cNvSpPr>
          <p:nvPr/>
        </p:nvSpPr>
        <p:spPr bwMode="auto">
          <a:xfrm>
            <a:off x="8483600" y="3322637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Rectangle 627"/>
          <p:cNvSpPr>
            <a:spLocks noChangeArrowheads="1"/>
          </p:cNvSpPr>
          <p:nvPr/>
        </p:nvSpPr>
        <p:spPr bwMode="auto">
          <a:xfrm>
            <a:off x="762000" y="3322637"/>
            <a:ext cx="1346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ectangle 628"/>
          <p:cNvSpPr>
            <a:spLocks noChangeArrowheads="1"/>
          </p:cNvSpPr>
          <p:nvPr/>
        </p:nvSpPr>
        <p:spPr bwMode="auto">
          <a:xfrm>
            <a:off x="1066800" y="3322637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Rectangle 629"/>
          <p:cNvSpPr>
            <a:spLocks noChangeArrowheads="1"/>
          </p:cNvSpPr>
          <p:nvPr/>
        </p:nvSpPr>
        <p:spPr bwMode="auto">
          <a:xfrm>
            <a:off x="1600200" y="3320534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Rectangle 630"/>
          <p:cNvSpPr>
            <a:spLocks noChangeArrowheads="1"/>
          </p:cNvSpPr>
          <p:nvPr/>
        </p:nvSpPr>
        <p:spPr bwMode="auto">
          <a:xfrm>
            <a:off x="1295400" y="3322637"/>
            <a:ext cx="1394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Rectangle 631"/>
          <p:cNvSpPr>
            <a:spLocks noChangeArrowheads="1"/>
          </p:cNvSpPr>
          <p:nvPr/>
        </p:nvSpPr>
        <p:spPr bwMode="auto">
          <a:xfrm>
            <a:off x="1952625" y="3322637"/>
            <a:ext cx="705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632"/>
          <p:cNvSpPr>
            <a:spLocks noChangeArrowheads="1"/>
          </p:cNvSpPr>
          <p:nvPr/>
        </p:nvSpPr>
        <p:spPr bwMode="auto">
          <a:xfrm>
            <a:off x="2209800" y="3322637"/>
            <a:ext cx="72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Rectangle 633"/>
          <p:cNvSpPr>
            <a:spLocks noChangeArrowheads="1"/>
          </p:cNvSpPr>
          <p:nvPr/>
        </p:nvSpPr>
        <p:spPr bwMode="auto">
          <a:xfrm>
            <a:off x="2743200" y="3322637"/>
            <a:ext cx="1346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Rectangle 634"/>
          <p:cNvSpPr>
            <a:spLocks noChangeArrowheads="1"/>
          </p:cNvSpPr>
          <p:nvPr/>
        </p:nvSpPr>
        <p:spPr bwMode="auto">
          <a:xfrm>
            <a:off x="3048000" y="3322637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Rectangle 635"/>
          <p:cNvSpPr>
            <a:spLocks noChangeArrowheads="1"/>
          </p:cNvSpPr>
          <p:nvPr/>
        </p:nvSpPr>
        <p:spPr bwMode="auto">
          <a:xfrm>
            <a:off x="3581400" y="3320534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636"/>
          <p:cNvSpPr>
            <a:spLocks noChangeArrowheads="1"/>
          </p:cNvSpPr>
          <p:nvPr/>
        </p:nvSpPr>
        <p:spPr bwMode="auto">
          <a:xfrm>
            <a:off x="3352800" y="3322637"/>
            <a:ext cx="1394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Rectangle 637"/>
          <p:cNvSpPr>
            <a:spLocks noChangeArrowheads="1"/>
          </p:cNvSpPr>
          <p:nvPr/>
        </p:nvSpPr>
        <p:spPr bwMode="auto">
          <a:xfrm>
            <a:off x="3963988" y="3322637"/>
            <a:ext cx="705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Rectangle 638"/>
          <p:cNvSpPr>
            <a:spLocks noChangeArrowheads="1"/>
          </p:cNvSpPr>
          <p:nvPr/>
        </p:nvSpPr>
        <p:spPr bwMode="auto">
          <a:xfrm>
            <a:off x="4251325" y="3322637"/>
            <a:ext cx="72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Rectangle 639"/>
          <p:cNvSpPr>
            <a:spLocks noChangeArrowheads="1"/>
          </p:cNvSpPr>
          <p:nvPr/>
        </p:nvSpPr>
        <p:spPr bwMode="auto">
          <a:xfrm>
            <a:off x="4773168" y="3322637"/>
            <a:ext cx="1346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640"/>
          <p:cNvSpPr>
            <a:spLocks noChangeArrowheads="1"/>
          </p:cNvSpPr>
          <p:nvPr/>
        </p:nvSpPr>
        <p:spPr bwMode="auto">
          <a:xfrm>
            <a:off x="5078413" y="3322637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641"/>
          <p:cNvSpPr>
            <a:spLocks noChangeArrowheads="1"/>
          </p:cNvSpPr>
          <p:nvPr/>
        </p:nvSpPr>
        <p:spPr bwMode="auto">
          <a:xfrm>
            <a:off x="5638800" y="3320534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642"/>
          <p:cNvSpPr>
            <a:spLocks noChangeArrowheads="1"/>
          </p:cNvSpPr>
          <p:nvPr/>
        </p:nvSpPr>
        <p:spPr bwMode="auto">
          <a:xfrm>
            <a:off x="5334000" y="3322637"/>
            <a:ext cx="1394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643"/>
          <p:cNvSpPr>
            <a:spLocks noChangeArrowheads="1"/>
          </p:cNvSpPr>
          <p:nvPr/>
        </p:nvSpPr>
        <p:spPr bwMode="auto">
          <a:xfrm>
            <a:off x="5973763" y="3322637"/>
            <a:ext cx="705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ctangle 644"/>
          <p:cNvSpPr>
            <a:spLocks noChangeArrowheads="1"/>
          </p:cNvSpPr>
          <p:nvPr/>
        </p:nvSpPr>
        <p:spPr bwMode="auto">
          <a:xfrm>
            <a:off x="6248400" y="3322637"/>
            <a:ext cx="72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Rectangle 645"/>
          <p:cNvSpPr>
            <a:spLocks noChangeArrowheads="1"/>
          </p:cNvSpPr>
          <p:nvPr/>
        </p:nvSpPr>
        <p:spPr bwMode="auto">
          <a:xfrm>
            <a:off x="6808788" y="3322637"/>
            <a:ext cx="1346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ctangle 646"/>
          <p:cNvSpPr>
            <a:spLocks noChangeArrowheads="1"/>
          </p:cNvSpPr>
          <p:nvPr/>
        </p:nvSpPr>
        <p:spPr bwMode="auto">
          <a:xfrm>
            <a:off x="7086600" y="3322637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Rectangle 647"/>
          <p:cNvSpPr>
            <a:spLocks noChangeArrowheads="1"/>
          </p:cNvSpPr>
          <p:nvPr/>
        </p:nvSpPr>
        <p:spPr bwMode="auto">
          <a:xfrm>
            <a:off x="7620000" y="3320534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648"/>
          <p:cNvSpPr>
            <a:spLocks noChangeArrowheads="1"/>
          </p:cNvSpPr>
          <p:nvPr/>
        </p:nvSpPr>
        <p:spPr bwMode="auto">
          <a:xfrm>
            <a:off x="7315200" y="3322637"/>
            <a:ext cx="1394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649"/>
          <p:cNvSpPr>
            <a:spLocks noChangeArrowheads="1"/>
          </p:cNvSpPr>
          <p:nvPr/>
        </p:nvSpPr>
        <p:spPr bwMode="auto">
          <a:xfrm>
            <a:off x="7970838" y="3322637"/>
            <a:ext cx="705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650"/>
          <p:cNvSpPr>
            <a:spLocks noChangeArrowheads="1"/>
          </p:cNvSpPr>
          <p:nvPr/>
        </p:nvSpPr>
        <p:spPr bwMode="auto">
          <a:xfrm>
            <a:off x="8261350" y="3322637"/>
            <a:ext cx="72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714"/>
          <p:cNvSpPr>
            <a:spLocks noChangeArrowheads="1"/>
          </p:cNvSpPr>
          <p:nvPr/>
        </p:nvSpPr>
        <p:spPr bwMode="auto">
          <a:xfrm>
            <a:off x="8166100" y="4143375"/>
            <a:ext cx="222250" cy="574675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Rectangle 715"/>
          <p:cNvSpPr>
            <a:spLocks noChangeArrowheads="1"/>
          </p:cNvSpPr>
          <p:nvPr/>
        </p:nvSpPr>
        <p:spPr bwMode="auto">
          <a:xfrm>
            <a:off x="7881938" y="4240212"/>
            <a:ext cx="219075" cy="477837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716"/>
          <p:cNvSpPr>
            <a:spLocks noChangeArrowheads="1"/>
          </p:cNvSpPr>
          <p:nvPr/>
        </p:nvSpPr>
        <p:spPr bwMode="auto">
          <a:xfrm>
            <a:off x="7597775" y="4333875"/>
            <a:ext cx="212725" cy="384175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717"/>
          <p:cNvSpPr>
            <a:spLocks noChangeArrowheads="1"/>
          </p:cNvSpPr>
          <p:nvPr/>
        </p:nvSpPr>
        <p:spPr bwMode="auto">
          <a:xfrm>
            <a:off x="7313613" y="4392612"/>
            <a:ext cx="223837" cy="31115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718"/>
          <p:cNvSpPr>
            <a:spLocks noChangeArrowheads="1"/>
          </p:cNvSpPr>
          <p:nvPr/>
        </p:nvSpPr>
        <p:spPr bwMode="auto">
          <a:xfrm>
            <a:off x="7024688" y="4495800"/>
            <a:ext cx="211137" cy="20796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ctangle 719"/>
          <p:cNvSpPr>
            <a:spLocks noChangeArrowheads="1"/>
          </p:cNvSpPr>
          <p:nvPr/>
        </p:nvSpPr>
        <p:spPr bwMode="auto">
          <a:xfrm>
            <a:off x="6731000" y="4592637"/>
            <a:ext cx="217487" cy="12541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ectangle 721"/>
          <p:cNvSpPr>
            <a:spLocks noChangeArrowheads="1"/>
          </p:cNvSpPr>
          <p:nvPr/>
        </p:nvSpPr>
        <p:spPr bwMode="auto">
          <a:xfrm>
            <a:off x="6172200" y="4140200"/>
            <a:ext cx="211137" cy="579437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ectangle 722"/>
          <p:cNvSpPr>
            <a:spLocks noChangeArrowheads="1"/>
          </p:cNvSpPr>
          <p:nvPr/>
        </p:nvSpPr>
        <p:spPr bwMode="auto">
          <a:xfrm>
            <a:off x="5872163" y="4241800"/>
            <a:ext cx="238125" cy="477837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ctangle 723"/>
          <p:cNvSpPr>
            <a:spLocks noChangeArrowheads="1"/>
          </p:cNvSpPr>
          <p:nvPr/>
        </p:nvSpPr>
        <p:spPr bwMode="auto">
          <a:xfrm>
            <a:off x="5588000" y="4324350"/>
            <a:ext cx="217487" cy="395287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Rectangle 724"/>
          <p:cNvSpPr>
            <a:spLocks noChangeArrowheads="1"/>
          </p:cNvSpPr>
          <p:nvPr/>
        </p:nvSpPr>
        <p:spPr bwMode="auto">
          <a:xfrm>
            <a:off x="5305425" y="4394200"/>
            <a:ext cx="209550" cy="31115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ectangle 725"/>
          <p:cNvSpPr>
            <a:spLocks noChangeArrowheads="1"/>
          </p:cNvSpPr>
          <p:nvPr/>
        </p:nvSpPr>
        <p:spPr bwMode="auto">
          <a:xfrm>
            <a:off x="5014913" y="4497387"/>
            <a:ext cx="215900" cy="20796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Rectangle 726"/>
          <p:cNvSpPr>
            <a:spLocks noChangeArrowheads="1"/>
          </p:cNvSpPr>
          <p:nvPr/>
        </p:nvSpPr>
        <p:spPr bwMode="auto">
          <a:xfrm>
            <a:off x="4727575" y="4595812"/>
            <a:ext cx="215900" cy="123825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ctangle 708"/>
          <p:cNvSpPr>
            <a:spLocks noChangeArrowheads="1"/>
          </p:cNvSpPr>
          <p:nvPr/>
        </p:nvSpPr>
        <p:spPr bwMode="auto">
          <a:xfrm>
            <a:off x="4164013" y="4143375"/>
            <a:ext cx="222250" cy="573087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Rectangle 709"/>
          <p:cNvSpPr>
            <a:spLocks noChangeArrowheads="1"/>
          </p:cNvSpPr>
          <p:nvPr/>
        </p:nvSpPr>
        <p:spPr bwMode="auto">
          <a:xfrm>
            <a:off x="3875088" y="4238625"/>
            <a:ext cx="223837" cy="477837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Rectangle 710"/>
          <p:cNvSpPr>
            <a:spLocks noChangeArrowheads="1"/>
          </p:cNvSpPr>
          <p:nvPr/>
        </p:nvSpPr>
        <p:spPr bwMode="auto">
          <a:xfrm>
            <a:off x="3586163" y="4335462"/>
            <a:ext cx="222250" cy="38100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ectangle 711"/>
          <p:cNvSpPr>
            <a:spLocks noChangeArrowheads="1"/>
          </p:cNvSpPr>
          <p:nvPr/>
        </p:nvSpPr>
        <p:spPr bwMode="auto">
          <a:xfrm>
            <a:off x="3298825" y="4391025"/>
            <a:ext cx="217487" cy="31115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Rectangle 712"/>
          <p:cNvSpPr>
            <a:spLocks noChangeArrowheads="1"/>
          </p:cNvSpPr>
          <p:nvPr/>
        </p:nvSpPr>
        <p:spPr bwMode="auto">
          <a:xfrm>
            <a:off x="3008313" y="4494212"/>
            <a:ext cx="211137" cy="20796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Rectangle 713"/>
          <p:cNvSpPr>
            <a:spLocks noChangeArrowheads="1"/>
          </p:cNvSpPr>
          <p:nvPr/>
        </p:nvSpPr>
        <p:spPr bwMode="auto">
          <a:xfrm>
            <a:off x="2720975" y="4595812"/>
            <a:ext cx="211137" cy="12065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Rectangle 697"/>
          <p:cNvSpPr>
            <a:spLocks noChangeArrowheads="1"/>
          </p:cNvSpPr>
          <p:nvPr/>
        </p:nvSpPr>
        <p:spPr bwMode="auto">
          <a:xfrm>
            <a:off x="6446838" y="4087812"/>
            <a:ext cx="209550" cy="62071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Rectangle 698"/>
          <p:cNvSpPr>
            <a:spLocks noChangeArrowheads="1"/>
          </p:cNvSpPr>
          <p:nvPr/>
        </p:nvSpPr>
        <p:spPr bwMode="auto">
          <a:xfrm>
            <a:off x="8428038" y="4090987"/>
            <a:ext cx="223837" cy="62071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Rectangle 699"/>
          <p:cNvSpPr>
            <a:spLocks noChangeArrowheads="1"/>
          </p:cNvSpPr>
          <p:nvPr/>
        </p:nvSpPr>
        <p:spPr bwMode="auto">
          <a:xfrm>
            <a:off x="423863" y="4086225"/>
            <a:ext cx="212725" cy="62071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Rectangle 700"/>
          <p:cNvSpPr>
            <a:spLocks noChangeArrowheads="1"/>
          </p:cNvSpPr>
          <p:nvPr/>
        </p:nvSpPr>
        <p:spPr bwMode="auto">
          <a:xfrm>
            <a:off x="2432050" y="4086225"/>
            <a:ext cx="219075" cy="62071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Rectangle 701"/>
          <p:cNvSpPr>
            <a:spLocks noChangeArrowheads="1"/>
          </p:cNvSpPr>
          <p:nvPr/>
        </p:nvSpPr>
        <p:spPr bwMode="auto">
          <a:xfrm>
            <a:off x="4440238" y="4089400"/>
            <a:ext cx="209550" cy="62071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Freeform 88"/>
          <p:cNvSpPr>
            <a:spLocks/>
          </p:cNvSpPr>
          <p:nvPr/>
        </p:nvSpPr>
        <p:spPr bwMode="auto">
          <a:xfrm>
            <a:off x="4649788" y="4087812"/>
            <a:ext cx="1797050" cy="630237"/>
          </a:xfrm>
          <a:custGeom>
            <a:avLst/>
            <a:gdLst/>
            <a:ahLst/>
            <a:cxnLst>
              <a:cxn ang="0">
                <a:pos x="1336" y="201"/>
              </a:cxn>
              <a:cxn ang="0">
                <a:pos x="1564" y="201"/>
              </a:cxn>
              <a:cxn ang="0">
                <a:pos x="1564" y="794"/>
              </a:cxn>
              <a:cxn ang="0">
                <a:pos x="1649" y="794"/>
              </a:cxn>
              <a:cxn ang="0">
                <a:pos x="1649" y="71"/>
              </a:cxn>
              <a:cxn ang="0">
                <a:pos x="1877" y="71"/>
              </a:cxn>
              <a:cxn ang="0">
                <a:pos x="1877" y="794"/>
              </a:cxn>
              <a:cxn ang="0">
                <a:pos x="1946" y="794"/>
              </a:cxn>
              <a:cxn ang="0">
                <a:pos x="1946" y="0"/>
              </a:cxn>
              <a:cxn ang="0">
                <a:pos x="0" y="0"/>
              </a:cxn>
              <a:cxn ang="0">
                <a:pos x="0" y="794"/>
              </a:cxn>
              <a:cxn ang="0">
                <a:pos x="85" y="794"/>
              </a:cxn>
              <a:cxn ang="0">
                <a:pos x="85" y="639"/>
              </a:cxn>
              <a:cxn ang="0">
                <a:pos x="313" y="639"/>
              </a:cxn>
              <a:cxn ang="0">
                <a:pos x="313" y="794"/>
              </a:cxn>
              <a:cxn ang="0">
                <a:pos x="398" y="794"/>
              </a:cxn>
              <a:cxn ang="0">
                <a:pos x="398" y="524"/>
              </a:cxn>
              <a:cxn ang="0">
                <a:pos x="625" y="524"/>
              </a:cxn>
              <a:cxn ang="0">
                <a:pos x="625" y="794"/>
              </a:cxn>
              <a:cxn ang="0">
                <a:pos x="711" y="794"/>
              </a:cxn>
              <a:cxn ang="0">
                <a:pos x="711" y="397"/>
              </a:cxn>
              <a:cxn ang="0">
                <a:pos x="938" y="397"/>
              </a:cxn>
              <a:cxn ang="0">
                <a:pos x="938" y="794"/>
              </a:cxn>
              <a:cxn ang="0">
                <a:pos x="1024" y="794"/>
              </a:cxn>
              <a:cxn ang="0">
                <a:pos x="1024" y="314"/>
              </a:cxn>
              <a:cxn ang="0">
                <a:pos x="1251" y="314"/>
              </a:cxn>
              <a:cxn ang="0">
                <a:pos x="1251" y="794"/>
              </a:cxn>
              <a:cxn ang="0">
                <a:pos x="1336" y="794"/>
              </a:cxn>
              <a:cxn ang="0">
                <a:pos x="1336" y="201"/>
              </a:cxn>
            </a:cxnLst>
            <a:rect l="0" t="0" r="r" b="b"/>
            <a:pathLst>
              <a:path w="1946" h="794">
                <a:moveTo>
                  <a:pt x="1336" y="201"/>
                </a:moveTo>
                <a:lnTo>
                  <a:pt x="1564" y="201"/>
                </a:lnTo>
                <a:lnTo>
                  <a:pt x="1564" y="794"/>
                </a:lnTo>
                <a:lnTo>
                  <a:pt x="1649" y="794"/>
                </a:lnTo>
                <a:lnTo>
                  <a:pt x="1649" y="71"/>
                </a:lnTo>
                <a:lnTo>
                  <a:pt x="1877" y="71"/>
                </a:lnTo>
                <a:lnTo>
                  <a:pt x="1877" y="794"/>
                </a:lnTo>
                <a:lnTo>
                  <a:pt x="1946" y="794"/>
                </a:lnTo>
                <a:lnTo>
                  <a:pt x="1946" y="0"/>
                </a:lnTo>
                <a:lnTo>
                  <a:pt x="0" y="0"/>
                </a:lnTo>
                <a:lnTo>
                  <a:pt x="0" y="794"/>
                </a:lnTo>
                <a:lnTo>
                  <a:pt x="85" y="794"/>
                </a:lnTo>
                <a:lnTo>
                  <a:pt x="85" y="639"/>
                </a:lnTo>
                <a:lnTo>
                  <a:pt x="313" y="639"/>
                </a:lnTo>
                <a:lnTo>
                  <a:pt x="313" y="794"/>
                </a:lnTo>
                <a:lnTo>
                  <a:pt x="398" y="794"/>
                </a:lnTo>
                <a:lnTo>
                  <a:pt x="398" y="524"/>
                </a:lnTo>
                <a:lnTo>
                  <a:pt x="625" y="524"/>
                </a:lnTo>
                <a:lnTo>
                  <a:pt x="625" y="794"/>
                </a:lnTo>
                <a:lnTo>
                  <a:pt x="711" y="794"/>
                </a:lnTo>
                <a:lnTo>
                  <a:pt x="711" y="397"/>
                </a:lnTo>
                <a:lnTo>
                  <a:pt x="938" y="397"/>
                </a:lnTo>
                <a:lnTo>
                  <a:pt x="938" y="794"/>
                </a:lnTo>
                <a:lnTo>
                  <a:pt x="1024" y="794"/>
                </a:lnTo>
                <a:lnTo>
                  <a:pt x="1024" y="314"/>
                </a:lnTo>
                <a:lnTo>
                  <a:pt x="1251" y="314"/>
                </a:lnTo>
                <a:lnTo>
                  <a:pt x="1251" y="794"/>
                </a:lnTo>
                <a:lnTo>
                  <a:pt x="1336" y="794"/>
                </a:lnTo>
                <a:lnTo>
                  <a:pt x="1336" y="201"/>
                </a:lnTo>
                <a:close/>
              </a:path>
            </a:pathLst>
          </a:custGeom>
          <a:solidFill>
            <a:srgbClr val="CCCCCC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Freeform 95"/>
          <p:cNvSpPr>
            <a:spLocks/>
          </p:cNvSpPr>
          <p:nvPr/>
        </p:nvSpPr>
        <p:spPr bwMode="auto">
          <a:xfrm>
            <a:off x="2643188" y="4087812"/>
            <a:ext cx="1797050" cy="630237"/>
          </a:xfrm>
          <a:custGeom>
            <a:avLst/>
            <a:gdLst/>
            <a:ahLst/>
            <a:cxnLst>
              <a:cxn ang="0">
                <a:pos x="1649" y="71"/>
              </a:cxn>
              <a:cxn ang="0">
                <a:pos x="1877" y="71"/>
              </a:cxn>
              <a:cxn ang="0">
                <a:pos x="1877" y="794"/>
              </a:cxn>
              <a:cxn ang="0">
                <a:pos x="1946" y="794"/>
              </a:cxn>
              <a:cxn ang="0">
                <a:pos x="1946" y="0"/>
              </a:cxn>
              <a:cxn ang="0">
                <a:pos x="0" y="0"/>
              </a:cxn>
              <a:cxn ang="0">
                <a:pos x="0" y="794"/>
              </a:cxn>
              <a:cxn ang="0">
                <a:pos x="85" y="794"/>
              </a:cxn>
              <a:cxn ang="0">
                <a:pos x="85" y="639"/>
              </a:cxn>
              <a:cxn ang="0">
                <a:pos x="313" y="639"/>
              </a:cxn>
              <a:cxn ang="0">
                <a:pos x="313" y="794"/>
              </a:cxn>
              <a:cxn ang="0">
                <a:pos x="398" y="794"/>
              </a:cxn>
              <a:cxn ang="0">
                <a:pos x="398" y="524"/>
              </a:cxn>
              <a:cxn ang="0">
                <a:pos x="625" y="524"/>
              </a:cxn>
              <a:cxn ang="0">
                <a:pos x="625" y="794"/>
              </a:cxn>
              <a:cxn ang="0">
                <a:pos x="711" y="794"/>
              </a:cxn>
              <a:cxn ang="0">
                <a:pos x="711" y="397"/>
              </a:cxn>
              <a:cxn ang="0">
                <a:pos x="938" y="397"/>
              </a:cxn>
              <a:cxn ang="0">
                <a:pos x="938" y="794"/>
              </a:cxn>
              <a:cxn ang="0">
                <a:pos x="1024" y="794"/>
              </a:cxn>
              <a:cxn ang="0">
                <a:pos x="1024" y="314"/>
              </a:cxn>
              <a:cxn ang="0">
                <a:pos x="1251" y="314"/>
              </a:cxn>
              <a:cxn ang="0">
                <a:pos x="1251" y="794"/>
              </a:cxn>
              <a:cxn ang="0">
                <a:pos x="1336" y="794"/>
              </a:cxn>
              <a:cxn ang="0">
                <a:pos x="1336" y="201"/>
              </a:cxn>
              <a:cxn ang="0">
                <a:pos x="1564" y="201"/>
              </a:cxn>
              <a:cxn ang="0">
                <a:pos x="1564" y="794"/>
              </a:cxn>
              <a:cxn ang="0">
                <a:pos x="1649" y="794"/>
              </a:cxn>
              <a:cxn ang="0">
                <a:pos x="1649" y="71"/>
              </a:cxn>
            </a:cxnLst>
            <a:rect l="0" t="0" r="r" b="b"/>
            <a:pathLst>
              <a:path w="1946" h="794">
                <a:moveTo>
                  <a:pt x="1649" y="71"/>
                </a:moveTo>
                <a:lnTo>
                  <a:pt x="1877" y="71"/>
                </a:lnTo>
                <a:lnTo>
                  <a:pt x="1877" y="794"/>
                </a:lnTo>
                <a:lnTo>
                  <a:pt x="1946" y="794"/>
                </a:lnTo>
                <a:lnTo>
                  <a:pt x="1946" y="0"/>
                </a:lnTo>
                <a:lnTo>
                  <a:pt x="0" y="0"/>
                </a:lnTo>
                <a:lnTo>
                  <a:pt x="0" y="794"/>
                </a:lnTo>
                <a:lnTo>
                  <a:pt x="85" y="794"/>
                </a:lnTo>
                <a:lnTo>
                  <a:pt x="85" y="639"/>
                </a:lnTo>
                <a:lnTo>
                  <a:pt x="313" y="639"/>
                </a:lnTo>
                <a:lnTo>
                  <a:pt x="313" y="794"/>
                </a:lnTo>
                <a:lnTo>
                  <a:pt x="398" y="794"/>
                </a:lnTo>
                <a:lnTo>
                  <a:pt x="398" y="524"/>
                </a:lnTo>
                <a:lnTo>
                  <a:pt x="625" y="524"/>
                </a:lnTo>
                <a:lnTo>
                  <a:pt x="625" y="794"/>
                </a:lnTo>
                <a:lnTo>
                  <a:pt x="711" y="794"/>
                </a:lnTo>
                <a:lnTo>
                  <a:pt x="711" y="397"/>
                </a:lnTo>
                <a:lnTo>
                  <a:pt x="938" y="397"/>
                </a:lnTo>
                <a:lnTo>
                  <a:pt x="938" y="794"/>
                </a:lnTo>
                <a:lnTo>
                  <a:pt x="1024" y="794"/>
                </a:lnTo>
                <a:lnTo>
                  <a:pt x="1024" y="314"/>
                </a:lnTo>
                <a:lnTo>
                  <a:pt x="1251" y="314"/>
                </a:lnTo>
                <a:lnTo>
                  <a:pt x="1251" y="794"/>
                </a:lnTo>
                <a:lnTo>
                  <a:pt x="1336" y="794"/>
                </a:lnTo>
                <a:lnTo>
                  <a:pt x="1336" y="201"/>
                </a:lnTo>
                <a:lnTo>
                  <a:pt x="1564" y="201"/>
                </a:lnTo>
                <a:lnTo>
                  <a:pt x="1564" y="794"/>
                </a:lnTo>
                <a:lnTo>
                  <a:pt x="1649" y="794"/>
                </a:lnTo>
                <a:lnTo>
                  <a:pt x="1649" y="71"/>
                </a:lnTo>
                <a:close/>
              </a:path>
            </a:pathLst>
          </a:custGeom>
          <a:solidFill>
            <a:srgbClr val="CCCCCC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Freeform 102"/>
          <p:cNvSpPr>
            <a:spLocks/>
          </p:cNvSpPr>
          <p:nvPr/>
        </p:nvSpPr>
        <p:spPr bwMode="auto">
          <a:xfrm>
            <a:off x="6656388" y="4087812"/>
            <a:ext cx="1782762" cy="630237"/>
          </a:xfrm>
          <a:custGeom>
            <a:avLst/>
            <a:gdLst/>
            <a:ahLst/>
            <a:cxnLst>
              <a:cxn ang="0">
                <a:pos x="398" y="524"/>
              </a:cxn>
              <a:cxn ang="0">
                <a:pos x="625" y="524"/>
              </a:cxn>
              <a:cxn ang="0">
                <a:pos x="625" y="794"/>
              </a:cxn>
              <a:cxn ang="0">
                <a:pos x="711" y="794"/>
              </a:cxn>
              <a:cxn ang="0">
                <a:pos x="711" y="397"/>
              </a:cxn>
              <a:cxn ang="0">
                <a:pos x="938" y="397"/>
              </a:cxn>
              <a:cxn ang="0">
                <a:pos x="938" y="794"/>
              </a:cxn>
              <a:cxn ang="0">
                <a:pos x="1024" y="794"/>
              </a:cxn>
              <a:cxn ang="0">
                <a:pos x="1024" y="314"/>
              </a:cxn>
              <a:cxn ang="0">
                <a:pos x="1251" y="314"/>
              </a:cxn>
              <a:cxn ang="0">
                <a:pos x="1251" y="794"/>
              </a:cxn>
              <a:cxn ang="0">
                <a:pos x="1336" y="794"/>
              </a:cxn>
              <a:cxn ang="0">
                <a:pos x="1336" y="201"/>
              </a:cxn>
              <a:cxn ang="0">
                <a:pos x="1564" y="201"/>
              </a:cxn>
              <a:cxn ang="0">
                <a:pos x="1564" y="794"/>
              </a:cxn>
              <a:cxn ang="0">
                <a:pos x="1649" y="794"/>
              </a:cxn>
              <a:cxn ang="0">
                <a:pos x="1649" y="71"/>
              </a:cxn>
              <a:cxn ang="0">
                <a:pos x="1877" y="71"/>
              </a:cxn>
              <a:cxn ang="0">
                <a:pos x="1877" y="794"/>
              </a:cxn>
              <a:cxn ang="0">
                <a:pos x="1931" y="794"/>
              </a:cxn>
              <a:cxn ang="0">
                <a:pos x="1931" y="0"/>
              </a:cxn>
              <a:cxn ang="0">
                <a:pos x="0" y="0"/>
              </a:cxn>
              <a:cxn ang="0">
                <a:pos x="0" y="794"/>
              </a:cxn>
              <a:cxn ang="0">
                <a:pos x="85" y="794"/>
              </a:cxn>
              <a:cxn ang="0">
                <a:pos x="85" y="639"/>
              </a:cxn>
              <a:cxn ang="0">
                <a:pos x="313" y="639"/>
              </a:cxn>
              <a:cxn ang="0">
                <a:pos x="313" y="794"/>
              </a:cxn>
              <a:cxn ang="0">
                <a:pos x="398" y="794"/>
              </a:cxn>
              <a:cxn ang="0">
                <a:pos x="398" y="524"/>
              </a:cxn>
            </a:cxnLst>
            <a:rect l="0" t="0" r="r" b="b"/>
            <a:pathLst>
              <a:path w="1931" h="794">
                <a:moveTo>
                  <a:pt x="398" y="524"/>
                </a:moveTo>
                <a:lnTo>
                  <a:pt x="625" y="524"/>
                </a:lnTo>
                <a:lnTo>
                  <a:pt x="625" y="794"/>
                </a:lnTo>
                <a:lnTo>
                  <a:pt x="711" y="794"/>
                </a:lnTo>
                <a:lnTo>
                  <a:pt x="711" y="397"/>
                </a:lnTo>
                <a:lnTo>
                  <a:pt x="938" y="397"/>
                </a:lnTo>
                <a:lnTo>
                  <a:pt x="938" y="794"/>
                </a:lnTo>
                <a:lnTo>
                  <a:pt x="1024" y="794"/>
                </a:lnTo>
                <a:lnTo>
                  <a:pt x="1024" y="314"/>
                </a:lnTo>
                <a:lnTo>
                  <a:pt x="1251" y="314"/>
                </a:lnTo>
                <a:lnTo>
                  <a:pt x="1251" y="794"/>
                </a:lnTo>
                <a:lnTo>
                  <a:pt x="1336" y="794"/>
                </a:lnTo>
                <a:lnTo>
                  <a:pt x="1336" y="201"/>
                </a:lnTo>
                <a:lnTo>
                  <a:pt x="1564" y="201"/>
                </a:lnTo>
                <a:lnTo>
                  <a:pt x="1564" y="794"/>
                </a:lnTo>
                <a:lnTo>
                  <a:pt x="1649" y="794"/>
                </a:lnTo>
                <a:lnTo>
                  <a:pt x="1649" y="71"/>
                </a:lnTo>
                <a:lnTo>
                  <a:pt x="1877" y="71"/>
                </a:lnTo>
                <a:lnTo>
                  <a:pt x="1877" y="794"/>
                </a:lnTo>
                <a:lnTo>
                  <a:pt x="1931" y="794"/>
                </a:lnTo>
                <a:lnTo>
                  <a:pt x="1931" y="0"/>
                </a:lnTo>
                <a:lnTo>
                  <a:pt x="0" y="0"/>
                </a:lnTo>
                <a:lnTo>
                  <a:pt x="0" y="794"/>
                </a:lnTo>
                <a:lnTo>
                  <a:pt x="85" y="794"/>
                </a:lnTo>
                <a:lnTo>
                  <a:pt x="85" y="639"/>
                </a:lnTo>
                <a:lnTo>
                  <a:pt x="313" y="639"/>
                </a:lnTo>
                <a:lnTo>
                  <a:pt x="313" y="794"/>
                </a:lnTo>
                <a:lnTo>
                  <a:pt x="398" y="794"/>
                </a:lnTo>
                <a:lnTo>
                  <a:pt x="398" y="524"/>
                </a:lnTo>
                <a:close/>
              </a:path>
            </a:pathLst>
          </a:custGeom>
          <a:solidFill>
            <a:srgbClr val="CCCCCC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Rectangle 109"/>
          <p:cNvSpPr>
            <a:spLocks noChangeArrowheads="1"/>
          </p:cNvSpPr>
          <p:nvPr/>
        </p:nvSpPr>
        <p:spPr bwMode="auto">
          <a:xfrm>
            <a:off x="8650288" y="4087812"/>
            <a:ext cx="147637" cy="630237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Rectangle 110"/>
          <p:cNvSpPr>
            <a:spLocks noChangeArrowheads="1"/>
          </p:cNvSpPr>
          <p:nvPr/>
        </p:nvSpPr>
        <p:spPr bwMode="auto">
          <a:xfrm>
            <a:off x="312738" y="4087812"/>
            <a:ext cx="114300" cy="630237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Freeform 111"/>
          <p:cNvSpPr>
            <a:spLocks/>
          </p:cNvSpPr>
          <p:nvPr/>
        </p:nvSpPr>
        <p:spPr bwMode="auto">
          <a:xfrm>
            <a:off x="636588" y="4087812"/>
            <a:ext cx="1797050" cy="630237"/>
          </a:xfrm>
          <a:custGeom>
            <a:avLst/>
            <a:gdLst/>
            <a:ahLst/>
            <a:cxnLst>
              <a:cxn ang="0">
                <a:pos x="85" y="639"/>
              </a:cxn>
              <a:cxn ang="0">
                <a:pos x="313" y="639"/>
              </a:cxn>
              <a:cxn ang="0">
                <a:pos x="313" y="794"/>
              </a:cxn>
              <a:cxn ang="0">
                <a:pos x="398" y="794"/>
              </a:cxn>
              <a:cxn ang="0">
                <a:pos x="398" y="524"/>
              </a:cxn>
              <a:cxn ang="0">
                <a:pos x="625" y="524"/>
              </a:cxn>
              <a:cxn ang="0">
                <a:pos x="625" y="794"/>
              </a:cxn>
              <a:cxn ang="0">
                <a:pos x="711" y="794"/>
              </a:cxn>
              <a:cxn ang="0">
                <a:pos x="711" y="397"/>
              </a:cxn>
              <a:cxn ang="0">
                <a:pos x="938" y="397"/>
              </a:cxn>
              <a:cxn ang="0">
                <a:pos x="938" y="794"/>
              </a:cxn>
              <a:cxn ang="0">
                <a:pos x="1024" y="794"/>
              </a:cxn>
              <a:cxn ang="0">
                <a:pos x="1024" y="314"/>
              </a:cxn>
              <a:cxn ang="0">
                <a:pos x="1251" y="314"/>
              </a:cxn>
              <a:cxn ang="0">
                <a:pos x="1251" y="794"/>
              </a:cxn>
              <a:cxn ang="0">
                <a:pos x="1336" y="794"/>
              </a:cxn>
              <a:cxn ang="0">
                <a:pos x="1336" y="201"/>
              </a:cxn>
              <a:cxn ang="0">
                <a:pos x="1564" y="201"/>
              </a:cxn>
              <a:cxn ang="0">
                <a:pos x="1564" y="794"/>
              </a:cxn>
              <a:cxn ang="0">
                <a:pos x="1649" y="794"/>
              </a:cxn>
              <a:cxn ang="0">
                <a:pos x="1649" y="71"/>
              </a:cxn>
              <a:cxn ang="0">
                <a:pos x="1877" y="71"/>
              </a:cxn>
              <a:cxn ang="0">
                <a:pos x="1877" y="794"/>
              </a:cxn>
              <a:cxn ang="0">
                <a:pos x="1946" y="794"/>
              </a:cxn>
              <a:cxn ang="0">
                <a:pos x="1946" y="0"/>
              </a:cxn>
              <a:cxn ang="0">
                <a:pos x="0" y="0"/>
              </a:cxn>
              <a:cxn ang="0">
                <a:pos x="0" y="794"/>
              </a:cxn>
              <a:cxn ang="0">
                <a:pos x="85" y="794"/>
              </a:cxn>
              <a:cxn ang="0">
                <a:pos x="85" y="639"/>
              </a:cxn>
            </a:cxnLst>
            <a:rect l="0" t="0" r="r" b="b"/>
            <a:pathLst>
              <a:path w="1946" h="794">
                <a:moveTo>
                  <a:pt x="85" y="639"/>
                </a:moveTo>
                <a:lnTo>
                  <a:pt x="313" y="639"/>
                </a:lnTo>
                <a:lnTo>
                  <a:pt x="313" y="794"/>
                </a:lnTo>
                <a:lnTo>
                  <a:pt x="398" y="794"/>
                </a:lnTo>
                <a:lnTo>
                  <a:pt x="398" y="524"/>
                </a:lnTo>
                <a:lnTo>
                  <a:pt x="625" y="524"/>
                </a:lnTo>
                <a:lnTo>
                  <a:pt x="625" y="794"/>
                </a:lnTo>
                <a:lnTo>
                  <a:pt x="711" y="794"/>
                </a:lnTo>
                <a:lnTo>
                  <a:pt x="711" y="397"/>
                </a:lnTo>
                <a:lnTo>
                  <a:pt x="938" y="397"/>
                </a:lnTo>
                <a:lnTo>
                  <a:pt x="938" y="794"/>
                </a:lnTo>
                <a:lnTo>
                  <a:pt x="1024" y="794"/>
                </a:lnTo>
                <a:lnTo>
                  <a:pt x="1024" y="314"/>
                </a:lnTo>
                <a:lnTo>
                  <a:pt x="1251" y="314"/>
                </a:lnTo>
                <a:lnTo>
                  <a:pt x="1251" y="794"/>
                </a:lnTo>
                <a:lnTo>
                  <a:pt x="1336" y="794"/>
                </a:lnTo>
                <a:lnTo>
                  <a:pt x="1336" y="201"/>
                </a:lnTo>
                <a:lnTo>
                  <a:pt x="1564" y="201"/>
                </a:lnTo>
                <a:lnTo>
                  <a:pt x="1564" y="794"/>
                </a:lnTo>
                <a:lnTo>
                  <a:pt x="1649" y="794"/>
                </a:lnTo>
                <a:lnTo>
                  <a:pt x="1649" y="71"/>
                </a:lnTo>
                <a:lnTo>
                  <a:pt x="1877" y="71"/>
                </a:lnTo>
                <a:lnTo>
                  <a:pt x="1877" y="794"/>
                </a:lnTo>
                <a:lnTo>
                  <a:pt x="1946" y="794"/>
                </a:lnTo>
                <a:lnTo>
                  <a:pt x="1946" y="0"/>
                </a:lnTo>
                <a:lnTo>
                  <a:pt x="0" y="0"/>
                </a:lnTo>
                <a:lnTo>
                  <a:pt x="0" y="794"/>
                </a:lnTo>
                <a:lnTo>
                  <a:pt x="85" y="794"/>
                </a:lnTo>
                <a:lnTo>
                  <a:pt x="85" y="639"/>
                </a:lnTo>
                <a:close/>
              </a:path>
            </a:pathLst>
          </a:custGeom>
          <a:solidFill>
            <a:srgbClr val="CCCCCC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Rectangle 152"/>
          <p:cNvSpPr>
            <a:spLocks noChangeArrowheads="1"/>
          </p:cNvSpPr>
          <p:nvPr/>
        </p:nvSpPr>
        <p:spPr bwMode="auto">
          <a:xfrm>
            <a:off x="2159000" y="4143375"/>
            <a:ext cx="211137" cy="574675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7" name="Rectangle 159"/>
          <p:cNvSpPr>
            <a:spLocks noChangeArrowheads="1"/>
          </p:cNvSpPr>
          <p:nvPr/>
        </p:nvSpPr>
        <p:spPr bwMode="auto">
          <a:xfrm>
            <a:off x="1870075" y="4240212"/>
            <a:ext cx="212725" cy="477837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Rectangle 166"/>
          <p:cNvSpPr>
            <a:spLocks noChangeArrowheads="1"/>
          </p:cNvSpPr>
          <p:nvPr/>
        </p:nvSpPr>
        <p:spPr bwMode="auto">
          <a:xfrm>
            <a:off x="1581150" y="4337050"/>
            <a:ext cx="211137" cy="38100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Rectangle 178"/>
          <p:cNvSpPr>
            <a:spLocks noChangeArrowheads="1"/>
          </p:cNvSpPr>
          <p:nvPr/>
        </p:nvSpPr>
        <p:spPr bwMode="auto">
          <a:xfrm>
            <a:off x="1293813" y="4392612"/>
            <a:ext cx="217487" cy="311150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ectangle 186"/>
          <p:cNvSpPr>
            <a:spLocks noChangeArrowheads="1"/>
          </p:cNvSpPr>
          <p:nvPr/>
        </p:nvSpPr>
        <p:spPr bwMode="auto">
          <a:xfrm>
            <a:off x="1003300" y="4495800"/>
            <a:ext cx="211137" cy="20796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ectangle 187"/>
          <p:cNvSpPr>
            <a:spLocks noChangeArrowheads="1"/>
          </p:cNvSpPr>
          <p:nvPr/>
        </p:nvSpPr>
        <p:spPr bwMode="auto">
          <a:xfrm>
            <a:off x="711200" y="4592637"/>
            <a:ext cx="215900" cy="12541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Line 336"/>
          <p:cNvSpPr>
            <a:spLocks noChangeShapeType="1"/>
          </p:cNvSpPr>
          <p:nvPr/>
        </p:nvSpPr>
        <p:spPr bwMode="auto">
          <a:xfrm flipH="1">
            <a:off x="312738" y="4087812"/>
            <a:ext cx="8485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Line 337"/>
          <p:cNvSpPr>
            <a:spLocks noChangeShapeType="1"/>
          </p:cNvSpPr>
          <p:nvPr/>
        </p:nvSpPr>
        <p:spPr bwMode="auto">
          <a:xfrm>
            <a:off x="312738" y="4718050"/>
            <a:ext cx="8485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Rectangle 572"/>
          <p:cNvSpPr>
            <a:spLocks noChangeArrowheads="1"/>
          </p:cNvSpPr>
          <p:nvPr/>
        </p:nvSpPr>
        <p:spPr bwMode="auto">
          <a:xfrm>
            <a:off x="457200" y="3810000"/>
            <a:ext cx="31100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Cumulative (Differential) Backup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ctangle 651"/>
          <p:cNvSpPr>
            <a:spLocks noChangeArrowheads="1"/>
          </p:cNvSpPr>
          <p:nvPr/>
        </p:nvSpPr>
        <p:spPr bwMode="auto">
          <a:xfrm>
            <a:off x="381000" y="4770438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Rectangle 652"/>
          <p:cNvSpPr>
            <a:spLocks noChangeArrowheads="1"/>
          </p:cNvSpPr>
          <p:nvPr/>
        </p:nvSpPr>
        <p:spPr bwMode="auto">
          <a:xfrm>
            <a:off x="2438400" y="4770438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Rectangle 653"/>
          <p:cNvSpPr>
            <a:spLocks noChangeArrowheads="1"/>
          </p:cNvSpPr>
          <p:nvPr/>
        </p:nvSpPr>
        <p:spPr bwMode="auto">
          <a:xfrm>
            <a:off x="4473575" y="4770438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ectangle 654"/>
          <p:cNvSpPr>
            <a:spLocks noChangeArrowheads="1"/>
          </p:cNvSpPr>
          <p:nvPr/>
        </p:nvSpPr>
        <p:spPr bwMode="auto">
          <a:xfrm>
            <a:off x="6494463" y="4770438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Rectangle 655"/>
          <p:cNvSpPr>
            <a:spLocks noChangeArrowheads="1"/>
          </p:cNvSpPr>
          <p:nvPr/>
        </p:nvSpPr>
        <p:spPr bwMode="auto">
          <a:xfrm>
            <a:off x="8483600" y="4770438"/>
            <a:ext cx="155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Rectangle 656"/>
          <p:cNvSpPr>
            <a:spLocks noChangeArrowheads="1"/>
          </p:cNvSpPr>
          <p:nvPr/>
        </p:nvSpPr>
        <p:spPr bwMode="auto">
          <a:xfrm>
            <a:off x="762000" y="4770438"/>
            <a:ext cx="1346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Rectangle 657"/>
          <p:cNvSpPr>
            <a:spLocks noChangeArrowheads="1"/>
          </p:cNvSpPr>
          <p:nvPr/>
        </p:nvSpPr>
        <p:spPr bwMode="auto">
          <a:xfrm>
            <a:off x="1066800" y="4770438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ctangle 658"/>
          <p:cNvSpPr>
            <a:spLocks noChangeArrowheads="1"/>
          </p:cNvSpPr>
          <p:nvPr/>
        </p:nvSpPr>
        <p:spPr bwMode="auto">
          <a:xfrm>
            <a:off x="1600200" y="4768334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Rectangle 659"/>
          <p:cNvSpPr>
            <a:spLocks noChangeArrowheads="1"/>
          </p:cNvSpPr>
          <p:nvPr/>
        </p:nvSpPr>
        <p:spPr bwMode="auto">
          <a:xfrm>
            <a:off x="1295400" y="4770438"/>
            <a:ext cx="1394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Rectangle 660"/>
          <p:cNvSpPr>
            <a:spLocks noChangeArrowheads="1"/>
          </p:cNvSpPr>
          <p:nvPr/>
        </p:nvSpPr>
        <p:spPr bwMode="auto">
          <a:xfrm>
            <a:off x="1905000" y="4770438"/>
            <a:ext cx="705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ctangle 661"/>
          <p:cNvSpPr>
            <a:spLocks noChangeArrowheads="1"/>
          </p:cNvSpPr>
          <p:nvPr/>
        </p:nvSpPr>
        <p:spPr bwMode="auto">
          <a:xfrm>
            <a:off x="2209800" y="4770438"/>
            <a:ext cx="72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Rectangle 662"/>
          <p:cNvSpPr>
            <a:spLocks noChangeArrowheads="1"/>
          </p:cNvSpPr>
          <p:nvPr/>
        </p:nvSpPr>
        <p:spPr bwMode="auto">
          <a:xfrm>
            <a:off x="2743200" y="4770438"/>
            <a:ext cx="1346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Rectangle 663"/>
          <p:cNvSpPr>
            <a:spLocks noChangeArrowheads="1"/>
          </p:cNvSpPr>
          <p:nvPr/>
        </p:nvSpPr>
        <p:spPr bwMode="auto">
          <a:xfrm>
            <a:off x="3048000" y="4770438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Rectangle 664"/>
          <p:cNvSpPr>
            <a:spLocks noChangeArrowheads="1"/>
          </p:cNvSpPr>
          <p:nvPr/>
        </p:nvSpPr>
        <p:spPr bwMode="auto">
          <a:xfrm>
            <a:off x="3581400" y="4768334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" name="Rectangle 665"/>
          <p:cNvSpPr>
            <a:spLocks noChangeArrowheads="1"/>
          </p:cNvSpPr>
          <p:nvPr/>
        </p:nvSpPr>
        <p:spPr bwMode="auto">
          <a:xfrm>
            <a:off x="3352800" y="4770438"/>
            <a:ext cx="1394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Rectangle 666"/>
          <p:cNvSpPr>
            <a:spLocks noChangeArrowheads="1"/>
          </p:cNvSpPr>
          <p:nvPr/>
        </p:nvSpPr>
        <p:spPr bwMode="auto">
          <a:xfrm>
            <a:off x="3963988" y="4770438"/>
            <a:ext cx="705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Rectangle 667"/>
          <p:cNvSpPr>
            <a:spLocks noChangeArrowheads="1"/>
          </p:cNvSpPr>
          <p:nvPr/>
        </p:nvSpPr>
        <p:spPr bwMode="auto">
          <a:xfrm>
            <a:off x="4251325" y="4770438"/>
            <a:ext cx="72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Rectangle 668"/>
          <p:cNvSpPr>
            <a:spLocks noChangeArrowheads="1"/>
          </p:cNvSpPr>
          <p:nvPr/>
        </p:nvSpPr>
        <p:spPr bwMode="auto">
          <a:xfrm>
            <a:off x="4808538" y="4770438"/>
            <a:ext cx="1346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Rectangle 669"/>
          <p:cNvSpPr>
            <a:spLocks noChangeArrowheads="1"/>
          </p:cNvSpPr>
          <p:nvPr/>
        </p:nvSpPr>
        <p:spPr bwMode="auto">
          <a:xfrm>
            <a:off x="5078413" y="4770438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" name="Rectangle 670"/>
          <p:cNvSpPr>
            <a:spLocks noChangeArrowheads="1"/>
          </p:cNvSpPr>
          <p:nvPr/>
        </p:nvSpPr>
        <p:spPr bwMode="auto">
          <a:xfrm>
            <a:off x="5638800" y="4768334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5" name="Rectangle 671"/>
          <p:cNvSpPr>
            <a:spLocks noChangeArrowheads="1"/>
          </p:cNvSpPr>
          <p:nvPr/>
        </p:nvSpPr>
        <p:spPr bwMode="auto">
          <a:xfrm>
            <a:off x="5334000" y="4770438"/>
            <a:ext cx="1394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6" name="Rectangle 672"/>
          <p:cNvSpPr>
            <a:spLocks noChangeArrowheads="1"/>
          </p:cNvSpPr>
          <p:nvPr/>
        </p:nvSpPr>
        <p:spPr bwMode="auto">
          <a:xfrm>
            <a:off x="5973763" y="4770438"/>
            <a:ext cx="705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7" name="Rectangle 673"/>
          <p:cNvSpPr>
            <a:spLocks noChangeArrowheads="1"/>
          </p:cNvSpPr>
          <p:nvPr/>
        </p:nvSpPr>
        <p:spPr bwMode="auto">
          <a:xfrm>
            <a:off x="6262688" y="4770438"/>
            <a:ext cx="72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8" name="Rectangle 674"/>
          <p:cNvSpPr>
            <a:spLocks noChangeArrowheads="1"/>
          </p:cNvSpPr>
          <p:nvPr/>
        </p:nvSpPr>
        <p:spPr bwMode="auto">
          <a:xfrm>
            <a:off x="6808788" y="4770438"/>
            <a:ext cx="1346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Rectangle 675"/>
          <p:cNvSpPr>
            <a:spLocks noChangeArrowheads="1"/>
          </p:cNvSpPr>
          <p:nvPr/>
        </p:nvSpPr>
        <p:spPr bwMode="auto">
          <a:xfrm>
            <a:off x="7086600" y="4770438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Rectangle 676"/>
          <p:cNvSpPr>
            <a:spLocks noChangeArrowheads="1"/>
          </p:cNvSpPr>
          <p:nvPr/>
        </p:nvSpPr>
        <p:spPr bwMode="auto">
          <a:xfrm>
            <a:off x="7620000" y="4768334"/>
            <a:ext cx="160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Rectangle 677"/>
          <p:cNvSpPr>
            <a:spLocks noChangeArrowheads="1"/>
          </p:cNvSpPr>
          <p:nvPr/>
        </p:nvSpPr>
        <p:spPr bwMode="auto">
          <a:xfrm>
            <a:off x="7315200" y="4770438"/>
            <a:ext cx="1394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2" name="Rectangle 678"/>
          <p:cNvSpPr>
            <a:spLocks noChangeArrowheads="1"/>
          </p:cNvSpPr>
          <p:nvPr/>
        </p:nvSpPr>
        <p:spPr bwMode="auto">
          <a:xfrm>
            <a:off x="7970838" y="4770438"/>
            <a:ext cx="705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" name="Rectangle 679"/>
          <p:cNvSpPr>
            <a:spLocks noChangeArrowheads="1"/>
          </p:cNvSpPr>
          <p:nvPr/>
        </p:nvSpPr>
        <p:spPr bwMode="auto">
          <a:xfrm>
            <a:off x="8261350" y="4770438"/>
            <a:ext cx="72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5" name="Freeform 683"/>
          <p:cNvSpPr>
            <a:spLocks/>
          </p:cNvSpPr>
          <p:nvPr/>
        </p:nvSpPr>
        <p:spPr bwMode="auto">
          <a:xfrm>
            <a:off x="2932113" y="5181600"/>
            <a:ext cx="3052763" cy="754062"/>
          </a:xfrm>
          <a:custGeom>
            <a:avLst/>
            <a:gdLst/>
            <a:ahLst/>
            <a:cxnLst>
              <a:cxn ang="0">
                <a:pos x="1" y="168"/>
              </a:cxn>
              <a:cxn ang="0">
                <a:pos x="3" y="128"/>
              </a:cxn>
              <a:cxn ang="0">
                <a:pos x="23" y="65"/>
              </a:cxn>
              <a:cxn ang="0">
                <a:pos x="56" y="23"/>
              </a:cxn>
              <a:cxn ang="0">
                <a:pos x="104" y="2"/>
              </a:cxn>
              <a:cxn ang="0">
                <a:pos x="136" y="0"/>
              </a:cxn>
              <a:cxn ang="0">
                <a:pos x="4663" y="0"/>
              </a:cxn>
              <a:cxn ang="0">
                <a:pos x="4691" y="5"/>
              </a:cxn>
              <a:cxn ang="0">
                <a:pos x="4715" y="15"/>
              </a:cxn>
              <a:cxn ang="0">
                <a:pos x="4735" y="31"/>
              </a:cxn>
              <a:cxn ang="0">
                <a:pos x="4752" y="52"/>
              </a:cxn>
              <a:cxn ang="0">
                <a:pos x="4765" y="78"/>
              </a:cxn>
              <a:cxn ang="0">
                <a:pos x="4775" y="110"/>
              </a:cxn>
              <a:cxn ang="0">
                <a:pos x="4782" y="147"/>
              </a:cxn>
              <a:cxn ang="0">
                <a:pos x="4784" y="184"/>
              </a:cxn>
              <a:cxn ang="0">
                <a:pos x="4783" y="991"/>
              </a:cxn>
              <a:cxn ang="0">
                <a:pos x="4783" y="1009"/>
              </a:cxn>
              <a:cxn ang="0">
                <a:pos x="4780" y="1041"/>
              </a:cxn>
              <a:cxn ang="0">
                <a:pos x="4778" y="1051"/>
              </a:cxn>
              <a:cxn ang="0">
                <a:pos x="4769" y="1088"/>
              </a:cxn>
              <a:cxn ang="0">
                <a:pos x="4757" y="1118"/>
              </a:cxn>
              <a:cxn ang="0">
                <a:pos x="4740" y="1142"/>
              </a:cxn>
              <a:cxn ang="0">
                <a:pos x="4718" y="1160"/>
              </a:cxn>
              <a:cxn ang="0">
                <a:pos x="4693" y="1172"/>
              </a:cxn>
              <a:cxn ang="0">
                <a:pos x="4680" y="1175"/>
              </a:cxn>
              <a:cxn ang="0">
                <a:pos x="4656" y="1178"/>
              </a:cxn>
              <a:cxn ang="0">
                <a:pos x="136" y="1179"/>
              </a:cxn>
              <a:cxn ang="0">
                <a:pos x="102" y="1175"/>
              </a:cxn>
              <a:cxn ang="0">
                <a:pos x="75" y="1167"/>
              </a:cxn>
              <a:cxn ang="0">
                <a:pos x="51" y="1151"/>
              </a:cxn>
              <a:cxn ang="0">
                <a:pos x="33" y="1131"/>
              </a:cxn>
              <a:cxn ang="0">
                <a:pos x="18" y="1103"/>
              </a:cxn>
              <a:cxn ang="0">
                <a:pos x="8" y="1071"/>
              </a:cxn>
              <a:cxn ang="0">
                <a:pos x="1" y="1031"/>
              </a:cxn>
              <a:cxn ang="0">
                <a:pos x="0" y="986"/>
              </a:cxn>
              <a:cxn ang="0">
                <a:pos x="0" y="178"/>
              </a:cxn>
            </a:cxnLst>
            <a:rect l="0" t="0" r="r" b="b"/>
            <a:pathLst>
              <a:path w="4784" h="1179">
                <a:moveTo>
                  <a:pt x="0" y="177"/>
                </a:moveTo>
                <a:lnTo>
                  <a:pt x="1" y="168"/>
                </a:lnTo>
                <a:lnTo>
                  <a:pt x="1" y="147"/>
                </a:lnTo>
                <a:lnTo>
                  <a:pt x="3" y="128"/>
                </a:lnTo>
                <a:lnTo>
                  <a:pt x="12" y="94"/>
                </a:lnTo>
                <a:lnTo>
                  <a:pt x="23" y="65"/>
                </a:lnTo>
                <a:lnTo>
                  <a:pt x="38" y="42"/>
                </a:lnTo>
                <a:lnTo>
                  <a:pt x="56" y="23"/>
                </a:lnTo>
                <a:lnTo>
                  <a:pt x="79" y="10"/>
                </a:lnTo>
                <a:lnTo>
                  <a:pt x="104" y="2"/>
                </a:lnTo>
                <a:lnTo>
                  <a:pt x="119" y="0"/>
                </a:lnTo>
                <a:lnTo>
                  <a:pt x="136" y="0"/>
                </a:lnTo>
                <a:lnTo>
                  <a:pt x="4648" y="0"/>
                </a:lnTo>
                <a:lnTo>
                  <a:pt x="4663" y="0"/>
                </a:lnTo>
                <a:lnTo>
                  <a:pt x="4677" y="2"/>
                </a:lnTo>
                <a:lnTo>
                  <a:pt x="4691" y="5"/>
                </a:lnTo>
                <a:lnTo>
                  <a:pt x="4704" y="10"/>
                </a:lnTo>
                <a:lnTo>
                  <a:pt x="4715" y="15"/>
                </a:lnTo>
                <a:lnTo>
                  <a:pt x="4725" y="23"/>
                </a:lnTo>
                <a:lnTo>
                  <a:pt x="4735" y="31"/>
                </a:lnTo>
                <a:lnTo>
                  <a:pt x="4745" y="42"/>
                </a:lnTo>
                <a:lnTo>
                  <a:pt x="4752" y="52"/>
                </a:lnTo>
                <a:lnTo>
                  <a:pt x="4759" y="65"/>
                </a:lnTo>
                <a:lnTo>
                  <a:pt x="4765" y="78"/>
                </a:lnTo>
                <a:lnTo>
                  <a:pt x="4771" y="94"/>
                </a:lnTo>
                <a:lnTo>
                  <a:pt x="4775" y="110"/>
                </a:lnTo>
                <a:lnTo>
                  <a:pt x="4780" y="128"/>
                </a:lnTo>
                <a:lnTo>
                  <a:pt x="4782" y="147"/>
                </a:lnTo>
                <a:lnTo>
                  <a:pt x="4784" y="168"/>
                </a:lnTo>
                <a:lnTo>
                  <a:pt x="4784" y="184"/>
                </a:lnTo>
                <a:lnTo>
                  <a:pt x="4784" y="986"/>
                </a:lnTo>
                <a:lnTo>
                  <a:pt x="4783" y="991"/>
                </a:lnTo>
                <a:lnTo>
                  <a:pt x="4783" y="997"/>
                </a:lnTo>
                <a:lnTo>
                  <a:pt x="4783" y="1009"/>
                </a:lnTo>
                <a:lnTo>
                  <a:pt x="4782" y="1031"/>
                </a:lnTo>
                <a:lnTo>
                  <a:pt x="4780" y="1041"/>
                </a:lnTo>
                <a:lnTo>
                  <a:pt x="4778" y="1045"/>
                </a:lnTo>
                <a:lnTo>
                  <a:pt x="4778" y="1051"/>
                </a:lnTo>
                <a:lnTo>
                  <a:pt x="4775" y="1071"/>
                </a:lnTo>
                <a:lnTo>
                  <a:pt x="4769" y="1088"/>
                </a:lnTo>
                <a:lnTo>
                  <a:pt x="4764" y="1103"/>
                </a:lnTo>
                <a:lnTo>
                  <a:pt x="4757" y="1118"/>
                </a:lnTo>
                <a:lnTo>
                  <a:pt x="4749" y="1131"/>
                </a:lnTo>
                <a:lnTo>
                  <a:pt x="4740" y="1142"/>
                </a:lnTo>
                <a:lnTo>
                  <a:pt x="4730" y="1151"/>
                </a:lnTo>
                <a:lnTo>
                  <a:pt x="4718" y="1160"/>
                </a:lnTo>
                <a:lnTo>
                  <a:pt x="4707" y="1167"/>
                </a:lnTo>
                <a:lnTo>
                  <a:pt x="4693" y="1172"/>
                </a:lnTo>
                <a:lnTo>
                  <a:pt x="4686" y="1173"/>
                </a:lnTo>
                <a:lnTo>
                  <a:pt x="4680" y="1175"/>
                </a:lnTo>
                <a:lnTo>
                  <a:pt x="4664" y="1178"/>
                </a:lnTo>
                <a:lnTo>
                  <a:pt x="4656" y="1178"/>
                </a:lnTo>
                <a:lnTo>
                  <a:pt x="4648" y="1179"/>
                </a:lnTo>
                <a:lnTo>
                  <a:pt x="136" y="1179"/>
                </a:lnTo>
                <a:lnTo>
                  <a:pt x="118" y="1178"/>
                </a:lnTo>
                <a:lnTo>
                  <a:pt x="102" y="1175"/>
                </a:lnTo>
                <a:lnTo>
                  <a:pt x="87" y="1172"/>
                </a:lnTo>
                <a:lnTo>
                  <a:pt x="75" y="1167"/>
                </a:lnTo>
                <a:lnTo>
                  <a:pt x="62" y="1160"/>
                </a:lnTo>
                <a:lnTo>
                  <a:pt x="51" y="1151"/>
                </a:lnTo>
                <a:lnTo>
                  <a:pt x="42" y="1142"/>
                </a:lnTo>
                <a:lnTo>
                  <a:pt x="33" y="1131"/>
                </a:lnTo>
                <a:lnTo>
                  <a:pt x="25" y="1118"/>
                </a:lnTo>
                <a:lnTo>
                  <a:pt x="18" y="1103"/>
                </a:lnTo>
                <a:lnTo>
                  <a:pt x="12" y="1088"/>
                </a:lnTo>
                <a:lnTo>
                  <a:pt x="8" y="1071"/>
                </a:lnTo>
                <a:lnTo>
                  <a:pt x="3" y="1051"/>
                </a:lnTo>
                <a:lnTo>
                  <a:pt x="1" y="1031"/>
                </a:lnTo>
                <a:lnTo>
                  <a:pt x="0" y="1009"/>
                </a:lnTo>
                <a:lnTo>
                  <a:pt x="0" y="986"/>
                </a:lnTo>
                <a:lnTo>
                  <a:pt x="0" y="184"/>
                </a:lnTo>
                <a:lnTo>
                  <a:pt x="0" y="178"/>
                </a:lnTo>
                <a:lnTo>
                  <a:pt x="0" y="177"/>
                </a:lnTo>
              </a:path>
            </a:pathLst>
          </a:custGeom>
          <a:noFill/>
          <a:ln w="3810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Rectangle 692"/>
          <p:cNvSpPr>
            <a:spLocks noChangeArrowheads="1"/>
          </p:cNvSpPr>
          <p:nvPr/>
        </p:nvSpPr>
        <p:spPr bwMode="auto">
          <a:xfrm>
            <a:off x="3394553" y="5495925"/>
            <a:ext cx="22749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Amount of 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 Backup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7" name="Rectangle 727"/>
          <p:cNvSpPr>
            <a:spLocks noChangeArrowheads="1"/>
          </p:cNvSpPr>
          <p:nvPr/>
        </p:nvSpPr>
        <p:spPr bwMode="auto">
          <a:xfrm>
            <a:off x="3079751" y="5248275"/>
            <a:ext cx="209550" cy="620712"/>
          </a:xfrm>
          <a:prstGeom prst="rect">
            <a:avLst/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</a:t>
            </a:r>
            <a:r>
              <a:rPr lang="en-US" dirty="0" err="1" smtClean="0"/>
              <a:t>Avamar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Disk-based backup and recovery solution that provides source-based data deduplication</a:t>
            </a:r>
          </a:p>
          <a:p>
            <a:r>
              <a:rPr lang="en-US" dirty="0" smtClean="0"/>
              <a:t>Three major components include </a:t>
            </a:r>
            <a:r>
              <a:rPr lang="en-US" dirty="0" err="1" smtClean="0"/>
              <a:t>Avamar</a:t>
            </a:r>
            <a:r>
              <a:rPr lang="en-US" dirty="0" smtClean="0"/>
              <a:t> server, </a:t>
            </a:r>
            <a:r>
              <a:rPr lang="en-US" dirty="0" err="1" smtClean="0"/>
              <a:t>Avamar</a:t>
            </a:r>
            <a:r>
              <a:rPr lang="en-US" dirty="0" smtClean="0"/>
              <a:t> backup clients, and </a:t>
            </a:r>
            <a:r>
              <a:rPr lang="en-US" dirty="0" err="1" smtClean="0"/>
              <a:t>Avamar</a:t>
            </a:r>
            <a:r>
              <a:rPr lang="en-US" dirty="0" smtClean="0"/>
              <a:t> administrator </a:t>
            </a:r>
          </a:p>
          <a:p>
            <a:r>
              <a:rPr lang="en-US" dirty="0" err="1" smtClean="0"/>
              <a:t>Avamar</a:t>
            </a:r>
            <a:r>
              <a:rPr lang="en-US" dirty="0" smtClean="0"/>
              <a:t> server includes</a:t>
            </a:r>
          </a:p>
          <a:p>
            <a:pPr lvl="1"/>
            <a:r>
              <a:rPr lang="en-US" dirty="0" smtClean="0"/>
              <a:t>Software only, </a:t>
            </a:r>
            <a:r>
              <a:rPr lang="en-US" dirty="0" err="1" smtClean="0"/>
              <a:t>Avamar</a:t>
            </a:r>
            <a:r>
              <a:rPr lang="en-US" dirty="0" smtClean="0"/>
              <a:t> Data Store, </a:t>
            </a:r>
            <a:r>
              <a:rPr lang="en-US" dirty="0" err="1" smtClean="0"/>
              <a:t>Avamar</a:t>
            </a:r>
            <a:r>
              <a:rPr lang="en-US" dirty="0" smtClean="0"/>
              <a:t> Virtual Edition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Data Domain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Target-based </a:t>
            </a:r>
            <a:r>
              <a:rPr lang="en-US" dirty="0" err="1" smtClean="0"/>
              <a:t>deduplication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Provides technological advantages </a:t>
            </a:r>
          </a:p>
          <a:p>
            <a:pPr lvl="1"/>
            <a:r>
              <a:rPr lang="en-US" dirty="0" smtClean="0"/>
              <a:t>Data invulnerability architecture</a:t>
            </a:r>
          </a:p>
          <a:p>
            <a:pPr lvl="1"/>
            <a:r>
              <a:rPr lang="en-US" dirty="0" smtClean="0"/>
              <a:t>Data Domain Stream-Informed Segment Layout (SISL) scaling architecture </a:t>
            </a:r>
          </a:p>
          <a:p>
            <a:pPr lvl="1"/>
            <a:r>
              <a:rPr lang="en-US" dirty="0" smtClean="0"/>
              <a:t>Support native replication technology</a:t>
            </a:r>
          </a:p>
          <a:p>
            <a:pPr lvl="1"/>
            <a:r>
              <a:rPr lang="en-US" dirty="0" smtClean="0"/>
              <a:t>Global compression</a:t>
            </a:r>
          </a:p>
          <a:p>
            <a:r>
              <a:rPr lang="en-US" dirty="0" smtClean="0"/>
              <a:t>EMC Data Domain </a:t>
            </a:r>
            <a:r>
              <a:rPr lang="en-US" dirty="0" err="1" smtClean="0"/>
              <a:t>Archiver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Solution for long term retention of backup and archive data</a:t>
            </a:r>
          </a:p>
          <a:p>
            <a:pPr lvl="1"/>
            <a:r>
              <a:rPr lang="en-US" dirty="0" smtClean="0"/>
              <a:t>Designed with internal tiering approach</a:t>
            </a:r>
          </a:p>
          <a:p>
            <a:pPr lvl="1"/>
            <a:r>
              <a:rPr lang="en-US" dirty="0" smtClean="0"/>
              <a:t>Supports deduplication 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10: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Backup granularity</a:t>
            </a:r>
          </a:p>
          <a:p>
            <a:r>
              <a:rPr lang="en-US" dirty="0" smtClean="0"/>
              <a:t>Backup and recovery operations</a:t>
            </a:r>
          </a:p>
          <a:p>
            <a:r>
              <a:rPr lang="en-US" dirty="0" smtClean="0"/>
              <a:t>Backup topologies</a:t>
            </a:r>
          </a:p>
          <a:p>
            <a:r>
              <a:rPr lang="en-US" dirty="0" smtClean="0"/>
              <a:t>Backup targets</a:t>
            </a:r>
          </a:p>
          <a:p>
            <a:r>
              <a:rPr lang="en-US" dirty="0" smtClean="0"/>
              <a:t>Data deduplication</a:t>
            </a:r>
          </a:p>
          <a:p>
            <a:r>
              <a:rPr lang="en-US" dirty="0" smtClean="0"/>
              <a:t>Backup in virtualized environment </a:t>
            </a:r>
          </a:p>
          <a:p>
            <a:r>
              <a:rPr lang="en-US" dirty="0" smtClean="0"/>
              <a:t>Data archive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/>
              <a:t>Backup/Recovery</a:t>
            </a:r>
          </a:p>
        </p:txBody>
      </p:sp>
      <p:sp>
        <p:nvSpPr>
          <p:cNvPr id="318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Current situation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Full backup is performed on every Sunday and incremental on remaining days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Database have to be shut down during backup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redundant copies of backup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bandwidth constraint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Business </a:t>
            </a:r>
            <a:r>
              <a:rPr lang="en-US" dirty="0"/>
              <a:t>requirement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Eliminate the need to shutdown the database for backup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Need faster backup and restore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Eliminate redundant copies of backup data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Suggest a solution </a:t>
            </a:r>
            <a:r>
              <a:rPr lang="en-US" dirty="0"/>
              <a:t>and justify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5155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from Incremental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5641975" y="3302000"/>
            <a:ext cx="1530350" cy="120650"/>
          </a:xfrm>
          <a:prstGeom prst="rightArrow">
            <a:avLst>
              <a:gd name="adj1" fmla="val 52630"/>
              <a:gd name="adj2" fmla="val 282870"/>
            </a:avLst>
          </a:prstGeom>
          <a:gradFill rotWithShape="1">
            <a:gsLst>
              <a:gs pos="0">
                <a:srgbClr val="33CCCC"/>
              </a:gs>
              <a:gs pos="100000">
                <a:srgbClr val="DC8300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 rot="5400000">
            <a:off x="5599113" y="3186113"/>
            <a:ext cx="239712" cy="171450"/>
          </a:xfrm>
          <a:prstGeom prst="rect">
            <a:avLst/>
          </a:prstGeom>
          <a:solidFill>
            <a:srgbClr val="33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4092575" y="3444875"/>
            <a:ext cx="3079750" cy="120650"/>
          </a:xfrm>
          <a:prstGeom prst="rightArrow">
            <a:avLst>
              <a:gd name="adj1" fmla="val 52630"/>
              <a:gd name="adj2" fmla="val 278899"/>
            </a:avLst>
          </a:prstGeom>
          <a:gradFill rotWithShape="1">
            <a:gsLst>
              <a:gs pos="0">
                <a:srgbClr val="33CCCC"/>
              </a:gs>
              <a:gs pos="100000">
                <a:srgbClr val="DC8300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 rot="5400000">
            <a:off x="3986213" y="3257550"/>
            <a:ext cx="384175" cy="171450"/>
          </a:xfrm>
          <a:prstGeom prst="rect">
            <a:avLst/>
          </a:prstGeom>
          <a:solidFill>
            <a:srgbClr val="33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 rot="5400000">
            <a:off x="2376488" y="3325813"/>
            <a:ext cx="536575" cy="171450"/>
          </a:xfrm>
          <a:prstGeom prst="rect">
            <a:avLst/>
          </a:prstGeom>
          <a:solidFill>
            <a:srgbClr val="33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2571750" y="3587750"/>
            <a:ext cx="4600575" cy="120650"/>
          </a:xfrm>
          <a:prstGeom prst="rightArrow">
            <a:avLst>
              <a:gd name="adj1" fmla="val 53120"/>
              <a:gd name="adj2" fmla="val 278925"/>
            </a:avLst>
          </a:prstGeom>
          <a:gradFill rotWithShape="1">
            <a:gsLst>
              <a:gs pos="0">
                <a:srgbClr val="33CCCC"/>
              </a:gs>
              <a:gs pos="100000">
                <a:srgbClr val="DC8300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1876425" y="1123950"/>
            <a:ext cx="0" cy="2171700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2105025" y="2678113"/>
            <a:ext cx="1054100" cy="595313"/>
          </a:xfrm>
          <a:prstGeom prst="can">
            <a:avLst>
              <a:gd name="adj" fmla="val 42398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2189509" y="2965660"/>
            <a:ext cx="895502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Incremental</a:t>
            </a: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2217738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2222500" y="1117600"/>
            <a:ext cx="774251" cy="24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Tuesday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2416175" y="2270125"/>
            <a:ext cx="440826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 4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 flipV="1">
            <a:off x="3387725" y="1123950"/>
            <a:ext cx="0" cy="2171700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auto">
          <a:xfrm>
            <a:off x="3651250" y="2805113"/>
            <a:ext cx="1054100" cy="468313"/>
          </a:xfrm>
          <a:prstGeom prst="can">
            <a:avLst>
              <a:gd name="adj" fmla="val 42398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3758223" y="2965660"/>
            <a:ext cx="895502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Incremental</a:t>
            </a:r>
          </a:p>
        </p:txBody>
      </p:sp>
      <p:sp>
        <p:nvSpPr>
          <p:cNvPr id="25" name="AutoShape 38"/>
          <p:cNvSpPr>
            <a:spLocks noChangeArrowheads="1"/>
          </p:cNvSpPr>
          <p:nvPr/>
        </p:nvSpPr>
        <p:spPr bwMode="auto">
          <a:xfrm>
            <a:off x="3763963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3617913" y="1117600"/>
            <a:ext cx="1112933" cy="24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Wednesday</a:t>
            </a: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3605213" y="2270125"/>
            <a:ext cx="1206164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Updated File 3</a:t>
            </a:r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 flipV="1">
            <a:off x="4973638" y="1123950"/>
            <a:ext cx="0" cy="2171700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AutoShape 43"/>
          <p:cNvSpPr>
            <a:spLocks noChangeArrowheads="1"/>
          </p:cNvSpPr>
          <p:nvPr/>
        </p:nvSpPr>
        <p:spPr bwMode="auto">
          <a:xfrm>
            <a:off x="5202238" y="2562225"/>
            <a:ext cx="1054100" cy="711200"/>
          </a:xfrm>
          <a:prstGeom prst="can">
            <a:avLst>
              <a:gd name="adj" fmla="val 42398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44"/>
          <p:cNvSpPr>
            <a:spLocks noChangeArrowheads="1"/>
          </p:cNvSpPr>
          <p:nvPr/>
        </p:nvSpPr>
        <p:spPr bwMode="auto">
          <a:xfrm>
            <a:off x="5293240" y="2965660"/>
            <a:ext cx="895502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Incremental</a:t>
            </a:r>
          </a:p>
        </p:txBody>
      </p:sp>
      <p:sp>
        <p:nvSpPr>
          <p:cNvPr id="32" name="AutoShape 45"/>
          <p:cNvSpPr>
            <a:spLocks noChangeArrowheads="1"/>
          </p:cNvSpPr>
          <p:nvPr/>
        </p:nvSpPr>
        <p:spPr bwMode="auto">
          <a:xfrm>
            <a:off x="5314951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5273676" y="1117600"/>
            <a:ext cx="873060" cy="24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Thursday</a:t>
            </a:r>
          </a:p>
        </p:txBody>
      </p:sp>
      <p:sp>
        <p:nvSpPr>
          <p:cNvPr id="34" name="Rectangle 47"/>
          <p:cNvSpPr>
            <a:spLocks noChangeArrowheads="1"/>
          </p:cNvSpPr>
          <p:nvPr/>
        </p:nvSpPr>
        <p:spPr bwMode="auto">
          <a:xfrm>
            <a:off x="5513388" y="2270125"/>
            <a:ext cx="440826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 5</a:t>
            </a:r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6486525" y="1123950"/>
            <a:ext cx="0" cy="2171700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1038225" y="3714750"/>
            <a:ext cx="6134100" cy="304800"/>
          </a:xfrm>
          <a:prstGeom prst="rightArrow">
            <a:avLst>
              <a:gd name="adj1" fmla="val 65620"/>
              <a:gd name="adj2" fmla="val 112458"/>
            </a:avLst>
          </a:prstGeom>
          <a:gradFill rotWithShape="1">
            <a:gsLst>
              <a:gs pos="0">
                <a:srgbClr val="33CCCC"/>
              </a:gs>
              <a:gs pos="100000">
                <a:srgbClr val="DC8300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 rot="5400000">
            <a:off x="795338" y="3554413"/>
            <a:ext cx="650875" cy="171450"/>
          </a:xfrm>
          <a:prstGeom prst="rect">
            <a:avLst/>
          </a:prstGeom>
          <a:solidFill>
            <a:srgbClr val="33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7199313" y="3216275"/>
            <a:ext cx="1074738" cy="795338"/>
          </a:xfrm>
          <a:prstGeom prst="can">
            <a:avLst>
              <a:gd name="adj" fmla="val 31130"/>
            </a:avLst>
          </a:prstGeom>
          <a:gradFill rotWithShape="1">
            <a:gsLst>
              <a:gs pos="0">
                <a:srgbClr val="DC8300">
                  <a:gamma/>
                  <a:shade val="46275"/>
                  <a:invGamma/>
                </a:srgbClr>
              </a:gs>
              <a:gs pos="50000">
                <a:srgbClr val="DC8300"/>
              </a:gs>
              <a:gs pos="100000">
                <a:srgbClr val="DC83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6924675" y="2270125"/>
            <a:ext cx="1328890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 1, 2, 3, 4, 5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6858000" y="1466850"/>
            <a:ext cx="828675" cy="542925"/>
          </a:xfrm>
          <a:prstGeom prst="flowChartDocument">
            <a:avLst/>
          </a:prstGeom>
          <a:solidFill>
            <a:srgbClr val="C0C0C0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auto">
          <a:xfrm>
            <a:off x="6738938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6618288" y="1685925"/>
            <a:ext cx="828675" cy="542925"/>
          </a:xfrm>
          <a:prstGeom prst="flowChartDocument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7981950" y="1466850"/>
            <a:ext cx="828675" cy="542925"/>
          </a:xfrm>
          <a:prstGeom prst="flowChartDocument">
            <a:avLst/>
          </a:prstGeom>
          <a:solidFill>
            <a:srgbClr val="C0C0C0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7862888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7742238" y="1685925"/>
            <a:ext cx="828675" cy="542925"/>
          </a:xfrm>
          <a:prstGeom prst="flowChartDocument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7312025" y="3603625"/>
            <a:ext cx="80342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Production</a:t>
            </a:r>
          </a:p>
        </p:txBody>
      </p:sp>
      <p:sp>
        <p:nvSpPr>
          <p:cNvPr id="48" name="Rectangle 56"/>
          <p:cNvSpPr>
            <a:spLocks noChangeArrowheads="1"/>
          </p:cNvSpPr>
          <p:nvPr/>
        </p:nvSpPr>
        <p:spPr bwMode="auto">
          <a:xfrm>
            <a:off x="7502525" y="1117600"/>
            <a:ext cx="585738" cy="24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Friday</a:t>
            </a: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527050" y="2270125"/>
            <a:ext cx="924933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 1, 2, 3</a:t>
            </a:r>
          </a:p>
        </p:txBody>
      </p: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819150" y="1466850"/>
            <a:ext cx="828675" cy="542925"/>
          </a:xfrm>
          <a:prstGeom prst="flowChartDocument">
            <a:avLst/>
          </a:prstGeom>
          <a:solidFill>
            <a:srgbClr val="C0C0C0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AutoShape 50"/>
          <p:cNvSpPr>
            <a:spLocks noChangeArrowheads="1"/>
          </p:cNvSpPr>
          <p:nvPr/>
        </p:nvSpPr>
        <p:spPr bwMode="auto">
          <a:xfrm>
            <a:off x="700088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AutoShape 51"/>
          <p:cNvSpPr>
            <a:spLocks noChangeArrowheads="1"/>
          </p:cNvSpPr>
          <p:nvPr/>
        </p:nvSpPr>
        <p:spPr bwMode="auto">
          <a:xfrm>
            <a:off x="579438" y="1685925"/>
            <a:ext cx="828675" cy="542925"/>
          </a:xfrm>
          <a:prstGeom prst="flowChartDocument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33425" y="1117600"/>
            <a:ext cx="790922" cy="24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Monday</a:t>
            </a:r>
          </a:p>
        </p:txBody>
      </p:sp>
      <p:sp>
        <p:nvSpPr>
          <p:cNvPr id="55" name="AutoShape 54"/>
          <p:cNvSpPr>
            <a:spLocks noChangeArrowheads="1"/>
          </p:cNvSpPr>
          <p:nvPr/>
        </p:nvSpPr>
        <p:spPr bwMode="auto">
          <a:xfrm>
            <a:off x="566738" y="2578100"/>
            <a:ext cx="1074738" cy="795338"/>
          </a:xfrm>
          <a:prstGeom prst="can">
            <a:avLst>
              <a:gd name="adj" fmla="val 31130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54013" indent="-354013" defTabSz="941388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26"/>
          <p:cNvSpPr txBox="1">
            <a:spLocks noChangeArrowheads="1"/>
          </p:cNvSpPr>
          <p:nvPr/>
        </p:nvSpPr>
        <p:spPr bwMode="auto">
          <a:xfrm>
            <a:off x="419100" y="4343400"/>
            <a:ext cx="83724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1775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Less number of files to be backed up, therefore, it takes less time to backup and requires less storage space</a:t>
            </a:r>
          </a:p>
          <a:p>
            <a:pPr marL="231775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Longer restore because last full and all subsequent incremental backups must be applied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674985" y="2965660"/>
            <a:ext cx="84901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Full 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from Cumulative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10: Backup and Archive</a:t>
            </a:r>
            <a:endParaRPr lang="en-US" dirty="0"/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641975" y="3275013"/>
            <a:ext cx="1530350" cy="338137"/>
            <a:chOff x="3554" y="2063"/>
            <a:chExt cx="964" cy="213"/>
          </a:xfrm>
        </p:grpSpPr>
        <p:sp>
          <p:nvSpPr>
            <p:cNvPr id="6" name="AutoShape 19"/>
            <p:cNvSpPr>
              <a:spLocks noChangeArrowheads="1"/>
            </p:cNvSpPr>
            <p:nvPr/>
          </p:nvSpPr>
          <p:spPr bwMode="auto">
            <a:xfrm>
              <a:off x="3554" y="2116"/>
              <a:ext cx="964" cy="160"/>
            </a:xfrm>
            <a:prstGeom prst="rightArrow">
              <a:avLst>
                <a:gd name="adj1" fmla="val 52630"/>
                <a:gd name="adj2" fmla="val 134363"/>
              </a:avLst>
            </a:prstGeom>
            <a:gradFill rotWithShape="1">
              <a:gsLst>
                <a:gs pos="0">
                  <a:srgbClr val="33CCCC"/>
                </a:gs>
                <a:gs pos="100000">
                  <a:srgbClr val="DC8300"/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 rot="5400000">
              <a:off x="3532" y="2085"/>
              <a:ext cx="151" cy="108"/>
            </a:xfrm>
            <a:prstGeom prst="rect">
              <a:avLst/>
            </a:prstGeom>
            <a:solidFill>
              <a:srgbClr val="33CC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76425" y="1123950"/>
            <a:ext cx="0" cy="2171700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2105025" y="2678113"/>
            <a:ext cx="1054100" cy="595313"/>
          </a:xfrm>
          <a:prstGeom prst="can">
            <a:avLst>
              <a:gd name="adj" fmla="val 42398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2209800" y="2962656"/>
            <a:ext cx="84465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Cumulative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2217738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2222500" y="1117600"/>
            <a:ext cx="774251" cy="24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Tuesday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2416175" y="2270125"/>
            <a:ext cx="440826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 4</a:t>
            </a: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819150" y="1466850"/>
            <a:ext cx="828675" cy="542925"/>
          </a:xfrm>
          <a:prstGeom prst="flowChartDocument">
            <a:avLst/>
          </a:prstGeom>
          <a:solidFill>
            <a:srgbClr val="C0C0C0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700088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579438" y="1685925"/>
            <a:ext cx="828675" cy="542925"/>
          </a:xfrm>
          <a:prstGeom prst="flowChartDocument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527050" y="2270125"/>
            <a:ext cx="924933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 1, 2, 3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733425" y="1117600"/>
            <a:ext cx="790922" cy="24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Monday</a:t>
            </a: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>
            <a:off x="579438" y="2595563"/>
            <a:ext cx="1074738" cy="795338"/>
          </a:xfrm>
          <a:prstGeom prst="can">
            <a:avLst>
              <a:gd name="adj" fmla="val 31130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674985" y="2962656"/>
            <a:ext cx="84901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Full Backup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 flipV="1">
            <a:off x="3387725" y="1123950"/>
            <a:ext cx="0" cy="2171700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AutoShape 38"/>
          <p:cNvSpPr>
            <a:spLocks noChangeArrowheads="1"/>
          </p:cNvSpPr>
          <p:nvPr/>
        </p:nvSpPr>
        <p:spPr bwMode="auto">
          <a:xfrm>
            <a:off x="3651250" y="2667000"/>
            <a:ext cx="1054100" cy="654050"/>
          </a:xfrm>
          <a:prstGeom prst="can">
            <a:avLst>
              <a:gd name="adj" fmla="val 39565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3781511" y="2962656"/>
            <a:ext cx="84465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Cumulative</a:t>
            </a: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3617913" y="1117600"/>
            <a:ext cx="1112933" cy="24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Wednesday</a:t>
            </a: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3821113" y="2270125"/>
            <a:ext cx="722955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 4, 5</a:t>
            </a:r>
          </a:p>
        </p:txBody>
      </p:sp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3706813" y="1466850"/>
            <a:ext cx="947738" cy="652463"/>
            <a:chOff x="2343" y="924"/>
            <a:chExt cx="597" cy="411"/>
          </a:xfrm>
        </p:grpSpPr>
        <p:sp>
          <p:nvSpPr>
            <p:cNvPr id="30" name="AutoShape 43"/>
            <p:cNvSpPr>
              <a:spLocks noChangeArrowheads="1"/>
            </p:cNvSpPr>
            <p:nvPr/>
          </p:nvSpPr>
          <p:spPr bwMode="auto">
            <a:xfrm>
              <a:off x="2418" y="924"/>
              <a:ext cx="522" cy="342"/>
            </a:xfrm>
            <a:prstGeom prst="flowChartDocument">
              <a:avLst/>
            </a:prstGeom>
            <a:solidFill>
              <a:srgbClr val="C0C0C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AutoShape 44"/>
            <p:cNvSpPr>
              <a:spLocks noChangeArrowheads="1"/>
            </p:cNvSpPr>
            <p:nvPr/>
          </p:nvSpPr>
          <p:spPr bwMode="auto">
            <a:xfrm>
              <a:off x="2343" y="993"/>
              <a:ext cx="522" cy="342"/>
            </a:xfrm>
            <a:prstGeom prst="flowChartDocumen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1"/>
              </a:outerShdw>
            </a:effectLst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3" name="Line 46"/>
          <p:cNvSpPr>
            <a:spLocks noChangeShapeType="1"/>
          </p:cNvSpPr>
          <p:nvPr/>
        </p:nvSpPr>
        <p:spPr bwMode="auto">
          <a:xfrm flipV="1">
            <a:off x="4973638" y="1123950"/>
            <a:ext cx="0" cy="2171700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AutoShape 47"/>
          <p:cNvSpPr>
            <a:spLocks noChangeArrowheads="1"/>
          </p:cNvSpPr>
          <p:nvPr/>
        </p:nvSpPr>
        <p:spPr bwMode="auto">
          <a:xfrm>
            <a:off x="5202238" y="2628900"/>
            <a:ext cx="1054100" cy="730250"/>
          </a:xfrm>
          <a:prstGeom prst="can">
            <a:avLst>
              <a:gd name="adj" fmla="val 34565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48"/>
          <p:cNvSpPr>
            <a:spLocks noChangeArrowheads="1"/>
          </p:cNvSpPr>
          <p:nvPr/>
        </p:nvSpPr>
        <p:spPr bwMode="auto">
          <a:xfrm>
            <a:off x="5306822" y="2962656"/>
            <a:ext cx="84465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Cumulative</a:t>
            </a:r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5273675" y="1117600"/>
            <a:ext cx="873060" cy="24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Thursday</a:t>
            </a:r>
          </a:p>
        </p:txBody>
      </p:sp>
      <p:sp>
        <p:nvSpPr>
          <p:cNvPr id="37" name="Rectangle 50"/>
          <p:cNvSpPr>
            <a:spLocks noChangeArrowheads="1"/>
          </p:cNvSpPr>
          <p:nvPr/>
        </p:nvSpPr>
        <p:spPr bwMode="auto">
          <a:xfrm>
            <a:off x="5275263" y="2270125"/>
            <a:ext cx="924933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 4, 5, 6</a:t>
            </a:r>
          </a:p>
        </p:txBody>
      </p:sp>
      <p:grpSp>
        <p:nvGrpSpPr>
          <p:cNvPr id="38" name="Group 51"/>
          <p:cNvGrpSpPr>
            <a:grpSpLocks/>
          </p:cNvGrpSpPr>
          <p:nvPr/>
        </p:nvGrpSpPr>
        <p:grpSpPr bwMode="auto">
          <a:xfrm>
            <a:off x="5195888" y="1466850"/>
            <a:ext cx="1068387" cy="762000"/>
            <a:chOff x="3287" y="924"/>
            <a:chExt cx="673" cy="480"/>
          </a:xfrm>
        </p:grpSpPr>
        <p:sp>
          <p:nvSpPr>
            <p:cNvPr id="39" name="AutoShape 52"/>
            <p:cNvSpPr>
              <a:spLocks noChangeArrowheads="1"/>
            </p:cNvSpPr>
            <p:nvPr/>
          </p:nvSpPr>
          <p:spPr bwMode="auto">
            <a:xfrm>
              <a:off x="3438" y="924"/>
              <a:ext cx="522" cy="342"/>
            </a:xfrm>
            <a:prstGeom prst="flowChartDocument">
              <a:avLst/>
            </a:prstGeom>
            <a:solidFill>
              <a:srgbClr val="C0C0C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AutoShape 53"/>
            <p:cNvSpPr>
              <a:spLocks noChangeArrowheads="1"/>
            </p:cNvSpPr>
            <p:nvPr/>
          </p:nvSpPr>
          <p:spPr bwMode="auto">
            <a:xfrm>
              <a:off x="3363" y="993"/>
              <a:ext cx="522" cy="342"/>
            </a:xfrm>
            <a:prstGeom prst="flowChartDocumen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1"/>
              </a:outerShdw>
            </a:effectLst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AutoShape 54"/>
            <p:cNvSpPr>
              <a:spLocks noChangeArrowheads="1"/>
            </p:cNvSpPr>
            <p:nvPr/>
          </p:nvSpPr>
          <p:spPr bwMode="auto">
            <a:xfrm>
              <a:off x="3287" y="1062"/>
              <a:ext cx="522" cy="342"/>
            </a:xfrm>
            <a:prstGeom prst="flowChartDocument">
              <a:avLst/>
            </a:prstGeom>
            <a:solidFill>
              <a:srgbClr val="EAEAEA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1"/>
              </a:outerShdw>
            </a:effectLst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038225" y="3714750"/>
            <a:ext cx="6134100" cy="304800"/>
          </a:xfrm>
          <a:prstGeom prst="rightArrow">
            <a:avLst>
              <a:gd name="adj1" fmla="val 65620"/>
              <a:gd name="adj2" fmla="val 112458"/>
            </a:avLst>
          </a:prstGeom>
          <a:gradFill rotWithShape="1">
            <a:gsLst>
              <a:gs pos="0">
                <a:srgbClr val="33CCCC"/>
              </a:gs>
              <a:gs pos="100000">
                <a:srgbClr val="DC8300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 rot="5400000">
            <a:off x="795338" y="3554413"/>
            <a:ext cx="650875" cy="171450"/>
          </a:xfrm>
          <a:prstGeom prst="rect">
            <a:avLst/>
          </a:prstGeom>
          <a:solidFill>
            <a:srgbClr val="33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6486525" y="1123950"/>
            <a:ext cx="0" cy="2171700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7199313" y="3216275"/>
            <a:ext cx="1074738" cy="795338"/>
          </a:xfrm>
          <a:prstGeom prst="can">
            <a:avLst>
              <a:gd name="adj" fmla="val 31130"/>
            </a:avLst>
          </a:prstGeom>
          <a:gradFill rotWithShape="1">
            <a:gsLst>
              <a:gs pos="0">
                <a:srgbClr val="DC8300">
                  <a:gamma/>
                  <a:shade val="46275"/>
                  <a:invGamma/>
                </a:srgbClr>
              </a:gs>
              <a:gs pos="50000">
                <a:srgbClr val="DC8300"/>
              </a:gs>
              <a:gs pos="100000">
                <a:srgbClr val="DC83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827838" y="2270125"/>
            <a:ext cx="1530868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Files 1, 2, 3, 4, 5, 6</a:t>
            </a:r>
          </a:p>
        </p:txBody>
      </p:sp>
      <p:sp>
        <p:nvSpPr>
          <p:cNvPr id="48" name="AutoShape 11"/>
          <p:cNvSpPr>
            <a:spLocks noChangeArrowheads="1"/>
          </p:cNvSpPr>
          <p:nvPr/>
        </p:nvSpPr>
        <p:spPr bwMode="auto">
          <a:xfrm>
            <a:off x="6858000" y="1466850"/>
            <a:ext cx="828675" cy="542925"/>
          </a:xfrm>
          <a:prstGeom prst="flowChartDocument">
            <a:avLst/>
          </a:prstGeom>
          <a:solidFill>
            <a:srgbClr val="C0C0C0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AutoShape 12"/>
          <p:cNvSpPr>
            <a:spLocks noChangeArrowheads="1"/>
          </p:cNvSpPr>
          <p:nvPr/>
        </p:nvSpPr>
        <p:spPr bwMode="auto">
          <a:xfrm>
            <a:off x="6738938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AutoShape 13"/>
          <p:cNvSpPr>
            <a:spLocks noChangeArrowheads="1"/>
          </p:cNvSpPr>
          <p:nvPr/>
        </p:nvSpPr>
        <p:spPr bwMode="auto">
          <a:xfrm>
            <a:off x="6618288" y="1685925"/>
            <a:ext cx="828675" cy="542925"/>
          </a:xfrm>
          <a:prstGeom prst="flowChartDocument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AutoShape 14"/>
          <p:cNvSpPr>
            <a:spLocks noChangeArrowheads="1"/>
          </p:cNvSpPr>
          <p:nvPr/>
        </p:nvSpPr>
        <p:spPr bwMode="auto">
          <a:xfrm>
            <a:off x="7981950" y="1466850"/>
            <a:ext cx="828675" cy="542925"/>
          </a:xfrm>
          <a:prstGeom prst="flowChartDocument">
            <a:avLst/>
          </a:prstGeom>
          <a:solidFill>
            <a:srgbClr val="C0C0C0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AutoShape 15"/>
          <p:cNvSpPr>
            <a:spLocks noChangeArrowheads="1"/>
          </p:cNvSpPr>
          <p:nvPr/>
        </p:nvSpPr>
        <p:spPr bwMode="auto">
          <a:xfrm>
            <a:off x="7862888" y="1576388"/>
            <a:ext cx="828675" cy="542925"/>
          </a:xfrm>
          <a:prstGeom prst="flowChartDocument">
            <a:avLst/>
          </a:prstGeom>
          <a:solidFill>
            <a:srgbClr val="DDDDDD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AutoShape 16"/>
          <p:cNvSpPr>
            <a:spLocks noChangeArrowheads="1"/>
          </p:cNvSpPr>
          <p:nvPr/>
        </p:nvSpPr>
        <p:spPr bwMode="auto">
          <a:xfrm>
            <a:off x="7742238" y="1685925"/>
            <a:ext cx="828675" cy="542925"/>
          </a:xfrm>
          <a:prstGeom prst="flowChartDocument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18900000" algn="ctr" rotWithShape="0">
              <a:schemeClr val="bg1"/>
            </a:outerShdw>
          </a:effec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7312025" y="3603625"/>
            <a:ext cx="80342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Production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7456488" y="1076325"/>
            <a:ext cx="585738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Friday</a:t>
            </a:r>
          </a:p>
        </p:txBody>
      </p:sp>
      <p:sp>
        <p:nvSpPr>
          <p:cNvPr id="57" name="Rectangle 26"/>
          <p:cNvSpPr txBox="1">
            <a:spLocks noChangeArrowheads="1"/>
          </p:cNvSpPr>
          <p:nvPr/>
        </p:nvSpPr>
        <p:spPr bwMode="auto">
          <a:xfrm>
            <a:off x="419100" y="4343400"/>
            <a:ext cx="83724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1775" lvl="1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More files to be backed up, therefore, it takes more time to backup and requires more storage space</a:t>
            </a:r>
          </a:p>
          <a:p>
            <a:pPr marL="231775" lvl="1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Faster restore because only the last full and the last cumulative backup must be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/>
          <a:p>
            <a:r>
              <a:rPr lang="en-US" dirty="0" smtClean="0"/>
              <a:t>Backup client</a:t>
            </a:r>
          </a:p>
          <a:p>
            <a:pPr lvl="1"/>
            <a:r>
              <a:rPr lang="en-US" dirty="0" smtClean="0"/>
              <a:t>Gathers the data that is to be backed up and send it to storage node</a:t>
            </a:r>
          </a:p>
          <a:p>
            <a:r>
              <a:rPr lang="en-US" dirty="0" smtClean="0"/>
              <a:t>Backup server</a:t>
            </a:r>
          </a:p>
          <a:p>
            <a:pPr lvl="1"/>
            <a:r>
              <a:rPr lang="en-US" dirty="0" smtClean="0"/>
              <a:t>Manages backup operations and maintains backup catalog</a:t>
            </a:r>
          </a:p>
          <a:p>
            <a:r>
              <a:rPr lang="en-US" dirty="0" smtClean="0"/>
              <a:t>Storage node</a:t>
            </a:r>
          </a:p>
          <a:p>
            <a:pPr lvl="1"/>
            <a:r>
              <a:rPr lang="en-US" dirty="0" smtClean="0"/>
              <a:t>Responsible for writing data to backup device</a:t>
            </a:r>
          </a:p>
          <a:p>
            <a:pPr lvl="1"/>
            <a:r>
              <a:rPr lang="en-US" dirty="0" smtClean="0"/>
              <a:t>Manages the backup device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Architecture</a:t>
            </a:r>
            <a:endParaRPr lang="en-US" dirty="0"/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10: Backup and Archive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16" name="Rectangle 3489"/>
          <p:cNvSpPr>
            <a:spLocks noChangeArrowheads="1"/>
          </p:cNvSpPr>
          <p:nvPr/>
        </p:nvSpPr>
        <p:spPr bwMode="auto">
          <a:xfrm>
            <a:off x="6431280" y="4366081"/>
            <a:ext cx="100386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Storage Node</a:t>
            </a:r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3491"/>
          <p:cNvSpPr>
            <a:spLocks noChangeArrowheads="1"/>
          </p:cNvSpPr>
          <p:nvPr/>
        </p:nvSpPr>
        <p:spPr bwMode="auto">
          <a:xfrm>
            <a:off x="8326422" y="4379238"/>
            <a:ext cx="581313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</a:t>
            </a:r>
          </a:p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Device</a:t>
            </a:r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3493"/>
          <p:cNvSpPr>
            <a:spLocks noChangeArrowheads="1"/>
          </p:cNvSpPr>
          <p:nvPr/>
        </p:nvSpPr>
        <p:spPr bwMode="auto">
          <a:xfrm>
            <a:off x="4429126" y="4382869"/>
            <a:ext cx="1828799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Client</a:t>
            </a:r>
          </a:p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(Application Server)</a:t>
            </a:r>
          </a:p>
          <a:p>
            <a:pPr marL="354013" indent="-354013" algn="ctr" defTabSz="941388"/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3512"/>
          <p:cNvSpPr>
            <a:spLocks noChangeArrowheads="1"/>
          </p:cNvSpPr>
          <p:nvPr/>
        </p:nvSpPr>
        <p:spPr bwMode="auto">
          <a:xfrm>
            <a:off x="5767387" y="3411310"/>
            <a:ext cx="658835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Backup Data</a:t>
            </a:r>
          </a:p>
        </p:txBody>
      </p:sp>
      <p:sp>
        <p:nvSpPr>
          <p:cNvPr id="22" name="Line 3527"/>
          <p:cNvSpPr>
            <a:spLocks noChangeShapeType="1"/>
          </p:cNvSpPr>
          <p:nvPr/>
        </p:nvSpPr>
        <p:spPr bwMode="auto">
          <a:xfrm>
            <a:off x="5705475" y="3638550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3489"/>
          <p:cNvSpPr>
            <a:spLocks noChangeArrowheads="1"/>
          </p:cNvSpPr>
          <p:nvPr/>
        </p:nvSpPr>
        <p:spPr bwMode="auto">
          <a:xfrm>
            <a:off x="6469380" y="838200"/>
            <a:ext cx="105894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Server</a:t>
            </a:r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3527"/>
          <p:cNvSpPr>
            <a:spLocks noChangeShapeType="1"/>
          </p:cNvSpPr>
          <p:nvPr/>
        </p:nvSpPr>
        <p:spPr bwMode="auto">
          <a:xfrm flipV="1">
            <a:off x="5602605" y="2105025"/>
            <a:ext cx="100584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 Box 3535"/>
          <p:cNvSpPr txBox="1">
            <a:spLocks noChangeArrowheads="1"/>
          </p:cNvSpPr>
          <p:nvPr/>
        </p:nvSpPr>
        <p:spPr bwMode="auto">
          <a:xfrm rot="19002724">
            <a:off x="5405862" y="2431070"/>
            <a:ext cx="111408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Tracking Information</a:t>
            </a:r>
            <a:endParaRPr lang="en-US" sz="1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Line 3527"/>
          <p:cNvSpPr>
            <a:spLocks noChangeShapeType="1"/>
          </p:cNvSpPr>
          <p:nvPr/>
        </p:nvSpPr>
        <p:spPr bwMode="auto">
          <a:xfrm flipV="1">
            <a:off x="6964680" y="2362200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 Box 3535"/>
          <p:cNvSpPr txBox="1">
            <a:spLocks noChangeArrowheads="1"/>
          </p:cNvSpPr>
          <p:nvPr/>
        </p:nvSpPr>
        <p:spPr bwMode="auto">
          <a:xfrm>
            <a:off x="7017393" y="2654498"/>
            <a:ext cx="63799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Tracking </a:t>
            </a:r>
          </a:p>
          <a:p>
            <a:pPr marL="354013" indent="-354013" algn="ctr" defTabSz="941388"/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Information</a:t>
            </a:r>
            <a:endParaRPr lang="en-US" sz="1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 Box 3535"/>
          <p:cNvSpPr txBox="1">
            <a:spLocks noChangeArrowheads="1"/>
          </p:cNvSpPr>
          <p:nvPr/>
        </p:nvSpPr>
        <p:spPr bwMode="auto">
          <a:xfrm>
            <a:off x="7355205" y="1579662"/>
            <a:ext cx="923553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Backup Catalog</a:t>
            </a:r>
            <a:endParaRPr lang="en-US" sz="1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087469"/>
            <a:ext cx="543668" cy="1256676"/>
          </a:xfrm>
          <a:prstGeom prst="rect">
            <a:avLst/>
          </a:prstGeom>
          <a:noFill/>
        </p:spPr>
      </p:pic>
      <p:pic>
        <p:nvPicPr>
          <p:cNvPr id="2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8455" y="3086724"/>
            <a:ext cx="543668" cy="1256676"/>
          </a:xfrm>
          <a:prstGeom prst="rect">
            <a:avLst/>
          </a:prstGeom>
          <a:noFill/>
        </p:spPr>
      </p:pic>
      <p:grpSp>
        <p:nvGrpSpPr>
          <p:cNvPr id="28" name="Group 27"/>
          <p:cNvGrpSpPr/>
          <p:nvPr/>
        </p:nvGrpSpPr>
        <p:grpSpPr>
          <a:xfrm>
            <a:off x="6688455" y="1066800"/>
            <a:ext cx="543668" cy="1256676"/>
            <a:chOff x="142132" y="3086724"/>
            <a:chExt cx="543668" cy="1256676"/>
          </a:xfrm>
        </p:grpSpPr>
        <p:pic>
          <p:nvPicPr>
            <p:cNvPr id="29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3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3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sp>
        <p:nvSpPr>
          <p:cNvPr id="36" name="Line 3527"/>
          <p:cNvSpPr>
            <a:spLocks noChangeShapeType="1"/>
          </p:cNvSpPr>
          <p:nvPr/>
        </p:nvSpPr>
        <p:spPr bwMode="auto">
          <a:xfrm flipH="1">
            <a:off x="7117080" y="18288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0" y="2909455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ctangle 3512"/>
          <p:cNvSpPr>
            <a:spLocks noChangeArrowheads="1"/>
          </p:cNvSpPr>
          <p:nvPr/>
        </p:nvSpPr>
        <p:spPr bwMode="auto">
          <a:xfrm>
            <a:off x="7339012" y="3400425"/>
            <a:ext cx="658835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Backup Data</a:t>
            </a:r>
          </a:p>
        </p:txBody>
      </p:sp>
      <p:sp>
        <p:nvSpPr>
          <p:cNvPr id="42" name="Line 3527"/>
          <p:cNvSpPr>
            <a:spLocks noChangeShapeType="1"/>
          </p:cNvSpPr>
          <p:nvPr/>
        </p:nvSpPr>
        <p:spPr bwMode="auto">
          <a:xfrm>
            <a:off x="7311390" y="3627665"/>
            <a:ext cx="82296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D0FD0-5DC7-4614-9D2E-5687F653AAC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10: Backup and Archive</a:t>
            </a:r>
            <a:endParaRPr lang="en-US" dirty="0"/>
          </a:p>
        </p:txBody>
      </p:sp>
      <p:grpSp>
        <p:nvGrpSpPr>
          <p:cNvPr id="11" name="Group 1966"/>
          <p:cNvGrpSpPr>
            <a:grpSpLocks/>
          </p:cNvGrpSpPr>
          <p:nvPr/>
        </p:nvGrpSpPr>
        <p:grpSpPr bwMode="auto">
          <a:xfrm>
            <a:off x="403034" y="4231362"/>
            <a:ext cx="293687" cy="293688"/>
            <a:chOff x="401" y="2752"/>
            <a:chExt cx="185" cy="185"/>
          </a:xfrm>
        </p:grpSpPr>
        <p:sp>
          <p:nvSpPr>
            <p:cNvPr id="12" name="Freeform 1867"/>
            <p:cNvSpPr>
              <a:spLocks/>
            </p:cNvSpPr>
            <p:nvPr/>
          </p:nvSpPr>
          <p:spPr bwMode="auto">
            <a:xfrm>
              <a:off x="401" y="2752"/>
              <a:ext cx="185" cy="185"/>
            </a:xfrm>
            <a:custGeom>
              <a:avLst/>
              <a:gdLst/>
              <a:ahLst/>
              <a:cxnLst>
                <a:cxn ang="0">
                  <a:pos x="491" y="451"/>
                </a:cxn>
                <a:cxn ang="0">
                  <a:pos x="521" y="405"/>
                </a:cxn>
                <a:cxn ang="0">
                  <a:pos x="534" y="382"/>
                </a:cxn>
                <a:cxn ang="0">
                  <a:pos x="545" y="343"/>
                </a:cxn>
                <a:cxn ang="0">
                  <a:pos x="550" y="316"/>
                </a:cxn>
                <a:cxn ang="0">
                  <a:pos x="555" y="277"/>
                </a:cxn>
                <a:cxn ang="0">
                  <a:pos x="549" y="220"/>
                </a:cxn>
                <a:cxn ang="0">
                  <a:pos x="534" y="170"/>
                </a:cxn>
                <a:cxn ang="0">
                  <a:pos x="508" y="122"/>
                </a:cxn>
                <a:cxn ang="0">
                  <a:pos x="473" y="80"/>
                </a:cxn>
                <a:cxn ang="0">
                  <a:pos x="430" y="44"/>
                </a:cxn>
                <a:cxn ang="0">
                  <a:pos x="383" y="19"/>
                </a:cxn>
                <a:cxn ang="0">
                  <a:pos x="331" y="4"/>
                </a:cxn>
                <a:cxn ang="0">
                  <a:pos x="277" y="0"/>
                </a:cxn>
                <a:cxn ang="0">
                  <a:pos x="221" y="4"/>
                </a:cxn>
                <a:cxn ang="0">
                  <a:pos x="171" y="19"/>
                </a:cxn>
                <a:cxn ang="0">
                  <a:pos x="123" y="44"/>
                </a:cxn>
                <a:cxn ang="0">
                  <a:pos x="81" y="80"/>
                </a:cxn>
                <a:cxn ang="0">
                  <a:pos x="45" y="122"/>
                </a:cxn>
                <a:cxn ang="0">
                  <a:pos x="19" y="170"/>
                </a:cxn>
                <a:cxn ang="0">
                  <a:pos x="5" y="220"/>
                </a:cxn>
                <a:cxn ang="0">
                  <a:pos x="0" y="277"/>
                </a:cxn>
                <a:cxn ang="0">
                  <a:pos x="5" y="331"/>
                </a:cxn>
                <a:cxn ang="0">
                  <a:pos x="19" y="382"/>
                </a:cxn>
                <a:cxn ang="0">
                  <a:pos x="45" y="429"/>
                </a:cxn>
                <a:cxn ang="0">
                  <a:pos x="81" y="472"/>
                </a:cxn>
                <a:cxn ang="0">
                  <a:pos x="123" y="507"/>
                </a:cxn>
                <a:cxn ang="0">
                  <a:pos x="171" y="534"/>
                </a:cxn>
                <a:cxn ang="0">
                  <a:pos x="221" y="548"/>
                </a:cxn>
                <a:cxn ang="0">
                  <a:pos x="277" y="554"/>
                </a:cxn>
                <a:cxn ang="0">
                  <a:pos x="317" y="549"/>
                </a:cxn>
                <a:cxn ang="0">
                  <a:pos x="343" y="544"/>
                </a:cxn>
                <a:cxn ang="0">
                  <a:pos x="383" y="534"/>
                </a:cxn>
                <a:cxn ang="0">
                  <a:pos x="406" y="520"/>
                </a:cxn>
                <a:cxn ang="0">
                  <a:pos x="451" y="490"/>
                </a:cxn>
              </a:cxnLst>
              <a:rect l="0" t="0" r="r" b="b"/>
              <a:pathLst>
                <a:path w="555" h="554">
                  <a:moveTo>
                    <a:pt x="473" y="472"/>
                  </a:move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3" y="356"/>
                  </a:lnTo>
                  <a:lnTo>
                    <a:pt x="545" y="343"/>
                  </a:lnTo>
                  <a:lnTo>
                    <a:pt x="549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5" y="277"/>
                  </a:lnTo>
                  <a:lnTo>
                    <a:pt x="552" y="248"/>
                  </a:lnTo>
                  <a:lnTo>
                    <a:pt x="549" y="220"/>
                  </a:lnTo>
                  <a:lnTo>
                    <a:pt x="543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7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9" y="1"/>
                  </a:lnTo>
                  <a:lnTo>
                    <a:pt x="221" y="4"/>
                  </a:lnTo>
                  <a:lnTo>
                    <a:pt x="195" y="10"/>
                  </a:lnTo>
                  <a:lnTo>
                    <a:pt x="171" y="19"/>
                  </a:lnTo>
                  <a:lnTo>
                    <a:pt x="145" y="30"/>
                  </a:lnTo>
                  <a:lnTo>
                    <a:pt x="123" y="44"/>
                  </a:lnTo>
                  <a:lnTo>
                    <a:pt x="101" y="60"/>
                  </a:lnTo>
                  <a:lnTo>
                    <a:pt x="81" y="80"/>
                  </a:lnTo>
                  <a:lnTo>
                    <a:pt x="60" y="100"/>
                  </a:lnTo>
                  <a:lnTo>
                    <a:pt x="45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5" y="429"/>
                  </a:lnTo>
                  <a:lnTo>
                    <a:pt x="60" y="451"/>
                  </a:lnTo>
                  <a:lnTo>
                    <a:pt x="81" y="472"/>
                  </a:lnTo>
                  <a:lnTo>
                    <a:pt x="101" y="490"/>
                  </a:lnTo>
                  <a:lnTo>
                    <a:pt x="123" y="507"/>
                  </a:lnTo>
                  <a:lnTo>
                    <a:pt x="145" y="520"/>
                  </a:lnTo>
                  <a:lnTo>
                    <a:pt x="171" y="534"/>
                  </a:lnTo>
                  <a:lnTo>
                    <a:pt x="195" y="542"/>
                  </a:lnTo>
                  <a:lnTo>
                    <a:pt x="221" y="548"/>
                  </a:lnTo>
                  <a:lnTo>
                    <a:pt x="249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7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ectangle 1868"/>
            <p:cNvSpPr>
              <a:spLocks noChangeArrowheads="1"/>
            </p:cNvSpPr>
            <p:nvPr/>
          </p:nvSpPr>
          <p:spPr bwMode="auto">
            <a:xfrm>
              <a:off x="464" y="2791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Rectangle 1869"/>
          <p:cNvSpPr>
            <a:spLocks noChangeArrowheads="1"/>
          </p:cNvSpPr>
          <p:nvPr/>
        </p:nvSpPr>
        <p:spPr bwMode="auto">
          <a:xfrm>
            <a:off x="690920" y="990600"/>
            <a:ext cx="1479444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algn="ctr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Application </a:t>
            </a:r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Servers </a:t>
            </a:r>
          </a:p>
          <a:p>
            <a:pPr marL="354013" indent="-354013" algn="ctr" defTabSz="941388"/>
            <a:r>
              <a:rPr lang="en-US" sz="1400" b="1" dirty="0" smtClean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(Backup Clients)</a:t>
            </a:r>
            <a:endParaRPr lang="en-US" sz="1400" b="1" dirty="0">
              <a:solidFill>
                <a:srgbClr val="00163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871"/>
          <p:cNvSpPr>
            <a:spLocks noChangeArrowheads="1"/>
          </p:cNvSpPr>
          <p:nvPr/>
        </p:nvSpPr>
        <p:spPr bwMode="auto">
          <a:xfrm>
            <a:off x="486518" y="5488662"/>
            <a:ext cx="1058944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Server</a:t>
            </a:r>
          </a:p>
        </p:txBody>
      </p:sp>
      <p:sp>
        <p:nvSpPr>
          <p:cNvPr id="16" name="Rectangle 1872"/>
          <p:cNvSpPr>
            <a:spLocks noChangeArrowheads="1"/>
          </p:cNvSpPr>
          <p:nvPr/>
        </p:nvSpPr>
        <p:spPr bwMode="auto">
          <a:xfrm>
            <a:off x="2033945" y="5488662"/>
            <a:ext cx="100386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Storage Node</a:t>
            </a:r>
          </a:p>
        </p:txBody>
      </p:sp>
      <p:sp>
        <p:nvSpPr>
          <p:cNvPr id="17" name="Rectangle 1873"/>
          <p:cNvSpPr>
            <a:spLocks noChangeArrowheads="1"/>
          </p:cNvSpPr>
          <p:nvPr/>
        </p:nvSpPr>
        <p:spPr bwMode="auto">
          <a:xfrm>
            <a:off x="3551981" y="5495925"/>
            <a:ext cx="1078950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1636"/>
                </a:solidFill>
                <a:latin typeface="Calibri" pitchFamily="34" charset="0"/>
                <a:cs typeface="Calibri" pitchFamily="34" charset="0"/>
              </a:rPr>
              <a:t>Backup Device</a:t>
            </a:r>
          </a:p>
        </p:txBody>
      </p:sp>
      <p:grpSp>
        <p:nvGrpSpPr>
          <p:cNvPr id="18" name="Group 1967"/>
          <p:cNvGrpSpPr>
            <a:grpSpLocks/>
          </p:cNvGrpSpPr>
          <p:nvPr/>
        </p:nvGrpSpPr>
        <p:grpSpPr bwMode="auto">
          <a:xfrm>
            <a:off x="403578" y="4574262"/>
            <a:ext cx="293687" cy="293688"/>
            <a:chOff x="401" y="2968"/>
            <a:chExt cx="185" cy="185"/>
          </a:xfrm>
        </p:grpSpPr>
        <p:sp>
          <p:nvSpPr>
            <p:cNvPr id="19" name="Freeform 1874"/>
            <p:cNvSpPr>
              <a:spLocks/>
            </p:cNvSpPr>
            <p:nvPr/>
          </p:nvSpPr>
          <p:spPr bwMode="auto">
            <a:xfrm>
              <a:off x="401" y="2968"/>
              <a:ext cx="185" cy="185"/>
            </a:xfrm>
            <a:custGeom>
              <a:avLst/>
              <a:gdLst/>
              <a:ahLst/>
              <a:cxnLst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5" y="542"/>
                </a:cxn>
                <a:cxn ang="0">
                  <a:pos x="249" y="551"/>
                </a:cxn>
                <a:cxn ang="0">
                  <a:pos x="304" y="551"/>
                </a:cxn>
                <a:cxn ang="0">
                  <a:pos x="331" y="548"/>
                </a:cxn>
                <a:cxn ang="0">
                  <a:pos x="357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3" y="356"/>
                </a:cxn>
                <a:cxn ang="0">
                  <a:pos x="549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3" y="194"/>
                </a:cxn>
                <a:cxn ang="0">
                  <a:pos x="521" y="145"/>
                </a:cxn>
                <a:cxn ang="0">
                  <a:pos x="491" y="100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7" y="10"/>
                </a:cxn>
                <a:cxn ang="0">
                  <a:pos x="304" y="1"/>
                </a:cxn>
                <a:cxn ang="0">
                  <a:pos x="249" y="1"/>
                </a:cxn>
                <a:cxn ang="0">
                  <a:pos x="195" y="10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5" h="554">
                  <a:moveTo>
                    <a:pt x="81" y="80"/>
                  </a:moveTo>
                  <a:lnTo>
                    <a:pt x="60" y="100"/>
                  </a:lnTo>
                  <a:lnTo>
                    <a:pt x="45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5" y="429"/>
                  </a:lnTo>
                  <a:lnTo>
                    <a:pt x="60" y="451"/>
                  </a:lnTo>
                  <a:lnTo>
                    <a:pt x="81" y="472"/>
                  </a:lnTo>
                  <a:lnTo>
                    <a:pt x="101" y="490"/>
                  </a:lnTo>
                  <a:lnTo>
                    <a:pt x="123" y="507"/>
                  </a:lnTo>
                  <a:lnTo>
                    <a:pt x="145" y="520"/>
                  </a:lnTo>
                  <a:lnTo>
                    <a:pt x="171" y="533"/>
                  </a:lnTo>
                  <a:lnTo>
                    <a:pt x="195" y="542"/>
                  </a:lnTo>
                  <a:lnTo>
                    <a:pt x="221" y="548"/>
                  </a:lnTo>
                  <a:lnTo>
                    <a:pt x="249" y="551"/>
                  </a:lnTo>
                  <a:lnTo>
                    <a:pt x="277" y="554"/>
                  </a:lnTo>
                  <a:lnTo>
                    <a:pt x="304" y="551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7" y="542"/>
                  </a:lnTo>
                  <a:lnTo>
                    <a:pt x="383" y="533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3" y="356"/>
                  </a:lnTo>
                  <a:lnTo>
                    <a:pt x="545" y="343"/>
                  </a:lnTo>
                  <a:lnTo>
                    <a:pt x="549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5" y="277"/>
                  </a:lnTo>
                  <a:lnTo>
                    <a:pt x="552" y="248"/>
                  </a:lnTo>
                  <a:lnTo>
                    <a:pt x="549" y="220"/>
                  </a:lnTo>
                  <a:lnTo>
                    <a:pt x="543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7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9" y="1"/>
                  </a:lnTo>
                  <a:lnTo>
                    <a:pt x="221" y="4"/>
                  </a:lnTo>
                  <a:lnTo>
                    <a:pt x="195" y="10"/>
                  </a:lnTo>
                  <a:lnTo>
                    <a:pt x="171" y="19"/>
                  </a:lnTo>
                  <a:lnTo>
                    <a:pt x="145" y="30"/>
                  </a:lnTo>
                  <a:lnTo>
                    <a:pt x="123" y="44"/>
                  </a:lnTo>
                  <a:lnTo>
                    <a:pt x="101" y="60"/>
                  </a:lnTo>
                  <a:lnTo>
                    <a:pt x="81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875"/>
            <p:cNvSpPr>
              <a:spLocks noChangeArrowheads="1"/>
            </p:cNvSpPr>
            <p:nvPr/>
          </p:nvSpPr>
          <p:spPr bwMode="auto">
            <a:xfrm>
              <a:off x="464" y="3007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" name="Group 1973"/>
          <p:cNvGrpSpPr>
            <a:grpSpLocks/>
          </p:cNvGrpSpPr>
          <p:nvPr/>
        </p:nvGrpSpPr>
        <p:grpSpPr bwMode="auto">
          <a:xfrm>
            <a:off x="403578" y="4917162"/>
            <a:ext cx="293687" cy="293688"/>
            <a:chOff x="401" y="3184"/>
            <a:chExt cx="185" cy="185"/>
          </a:xfrm>
        </p:grpSpPr>
        <p:sp>
          <p:nvSpPr>
            <p:cNvPr id="22" name="Freeform 1876"/>
            <p:cNvSpPr>
              <a:spLocks/>
            </p:cNvSpPr>
            <p:nvPr/>
          </p:nvSpPr>
          <p:spPr bwMode="auto">
            <a:xfrm>
              <a:off x="401" y="3184"/>
              <a:ext cx="185" cy="185"/>
            </a:xfrm>
            <a:custGeom>
              <a:avLst/>
              <a:gdLst/>
              <a:ahLst/>
              <a:cxnLst>
                <a:cxn ang="0">
                  <a:pos x="60" y="101"/>
                </a:cxn>
                <a:cxn ang="0">
                  <a:pos x="30" y="146"/>
                </a:cxn>
                <a:cxn ang="0">
                  <a:pos x="11" y="195"/>
                </a:cxn>
                <a:cxn ang="0">
                  <a:pos x="1" y="249"/>
                </a:cxn>
                <a:cxn ang="0">
                  <a:pos x="1" y="304"/>
                </a:cxn>
                <a:cxn ang="0">
                  <a:pos x="11" y="357"/>
                </a:cxn>
                <a:cxn ang="0">
                  <a:pos x="30" y="406"/>
                </a:cxn>
                <a:cxn ang="0">
                  <a:pos x="60" y="452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5" y="543"/>
                </a:cxn>
                <a:cxn ang="0">
                  <a:pos x="249" y="552"/>
                </a:cxn>
                <a:cxn ang="0">
                  <a:pos x="304" y="552"/>
                </a:cxn>
                <a:cxn ang="0">
                  <a:pos x="331" y="549"/>
                </a:cxn>
                <a:cxn ang="0">
                  <a:pos x="357" y="543"/>
                </a:cxn>
                <a:cxn ang="0">
                  <a:pos x="394" y="527"/>
                </a:cxn>
                <a:cxn ang="0">
                  <a:pos x="430" y="508"/>
                </a:cxn>
                <a:cxn ang="0">
                  <a:pos x="473" y="473"/>
                </a:cxn>
                <a:cxn ang="0">
                  <a:pos x="508" y="430"/>
                </a:cxn>
                <a:cxn ang="0">
                  <a:pos x="527" y="394"/>
                </a:cxn>
                <a:cxn ang="0">
                  <a:pos x="543" y="357"/>
                </a:cxn>
                <a:cxn ang="0">
                  <a:pos x="549" y="332"/>
                </a:cxn>
                <a:cxn ang="0">
                  <a:pos x="552" y="304"/>
                </a:cxn>
                <a:cxn ang="0">
                  <a:pos x="552" y="249"/>
                </a:cxn>
                <a:cxn ang="0">
                  <a:pos x="543" y="195"/>
                </a:cxn>
                <a:cxn ang="0">
                  <a:pos x="521" y="146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7" y="11"/>
                </a:cxn>
                <a:cxn ang="0">
                  <a:pos x="304" y="2"/>
                </a:cxn>
                <a:cxn ang="0">
                  <a:pos x="249" y="2"/>
                </a:cxn>
                <a:cxn ang="0">
                  <a:pos x="195" y="11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5" h="555">
                  <a:moveTo>
                    <a:pt x="81" y="81"/>
                  </a:moveTo>
                  <a:lnTo>
                    <a:pt x="60" y="101"/>
                  </a:lnTo>
                  <a:lnTo>
                    <a:pt x="45" y="123"/>
                  </a:lnTo>
                  <a:lnTo>
                    <a:pt x="30" y="146"/>
                  </a:lnTo>
                  <a:lnTo>
                    <a:pt x="19" y="171"/>
                  </a:lnTo>
                  <a:lnTo>
                    <a:pt x="11" y="195"/>
                  </a:lnTo>
                  <a:lnTo>
                    <a:pt x="5" y="221"/>
                  </a:lnTo>
                  <a:lnTo>
                    <a:pt x="1" y="249"/>
                  </a:lnTo>
                  <a:lnTo>
                    <a:pt x="0" y="278"/>
                  </a:lnTo>
                  <a:lnTo>
                    <a:pt x="1" y="304"/>
                  </a:lnTo>
                  <a:lnTo>
                    <a:pt x="5" y="332"/>
                  </a:lnTo>
                  <a:lnTo>
                    <a:pt x="11" y="357"/>
                  </a:lnTo>
                  <a:lnTo>
                    <a:pt x="19" y="383"/>
                  </a:lnTo>
                  <a:lnTo>
                    <a:pt x="30" y="406"/>
                  </a:lnTo>
                  <a:lnTo>
                    <a:pt x="45" y="430"/>
                  </a:lnTo>
                  <a:lnTo>
                    <a:pt x="60" y="452"/>
                  </a:lnTo>
                  <a:lnTo>
                    <a:pt x="81" y="473"/>
                  </a:lnTo>
                  <a:lnTo>
                    <a:pt x="101" y="491"/>
                  </a:lnTo>
                  <a:lnTo>
                    <a:pt x="123" y="508"/>
                  </a:lnTo>
                  <a:lnTo>
                    <a:pt x="145" y="521"/>
                  </a:lnTo>
                  <a:lnTo>
                    <a:pt x="171" y="534"/>
                  </a:lnTo>
                  <a:lnTo>
                    <a:pt x="195" y="543"/>
                  </a:lnTo>
                  <a:lnTo>
                    <a:pt x="221" y="549"/>
                  </a:lnTo>
                  <a:lnTo>
                    <a:pt x="249" y="552"/>
                  </a:lnTo>
                  <a:lnTo>
                    <a:pt x="277" y="555"/>
                  </a:lnTo>
                  <a:lnTo>
                    <a:pt x="304" y="552"/>
                  </a:lnTo>
                  <a:lnTo>
                    <a:pt x="317" y="550"/>
                  </a:lnTo>
                  <a:lnTo>
                    <a:pt x="331" y="549"/>
                  </a:lnTo>
                  <a:lnTo>
                    <a:pt x="343" y="545"/>
                  </a:lnTo>
                  <a:lnTo>
                    <a:pt x="357" y="543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8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2"/>
                  </a:lnTo>
                  <a:lnTo>
                    <a:pt x="508" y="430"/>
                  </a:lnTo>
                  <a:lnTo>
                    <a:pt x="521" y="406"/>
                  </a:lnTo>
                  <a:lnTo>
                    <a:pt x="527" y="394"/>
                  </a:lnTo>
                  <a:lnTo>
                    <a:pt x="534" y="383"/>
                  </a:lnTo>
                  <a:lnTo>
                    <a:pt x="543" y="357"/>
                  </a:lnTo>
                  <a:lnTo>
                    <a:pt x="545" y="344"/>
                  </a:lnTo>
                  <a:lnTo>
                    <a:pt x="549" y="332"/>
                  </a:lnTo>
                  <a:lnTo>
                    <a:pt x="550" y="317"/>
                  </a:lnTo>
                  <a:lnTo>
                    <a:pt x="552" y="304"/>
                  </a:lnTo>
                  <a:lnTo>
                    <a:pt x="555" y="278"/>
                  </a:lnTo>
                  <a:lnTo>
                    <a:pt x="552" y="249"/>
                  </a:lnTo>
                  <a:lnTo>
                    <a:pt x="549" y="221"/>
                  </a:lnTo>
                  <a:lnTo>
                    <a:pt x="543" y="195"/>
                  </a:lnTo>
                  <a:lnTo>
                    <a:pt x="534" y="171"/>
                  </a:lnTo>
                  <a:lnTo>
                    <a:pt x="521" y="146"/>
                  </a:lnTo>
                  <a:lnTo>
                    <a:pt x="508" y="123"/>
                  </a:lnTo>
                  <a:lnTo>
                    <a:pt x="491" y="101"/>
                  </a:lnTo>
                  <a:lnTo>
                    <a:pt x="473" y="81"/>
                  </a:lnTo>
                  <a:lnTo>
                    <a:pt x="451" y="60"/>
                  </a:lnTo>
                  <a:lnTo>
                    <a:pt x="430" y="45"/>
                  </a:lnTo>
                  <a:lnTo>
                    <a:pt x="406" y="30"/>
                  </a:lnTo>
                  <a:lnTo>
                    <a:pt x="383" y="20"/>
                  </a:lnTo>
                  <a:lnTo>
                    <a:pt x="357" y="11"/>
                  </a:lnTo>
                  <a:lnTo>
                    <a:pt x="331" y="5"/>
                  </a:lnTo>
                  <a:lnTo>
                    <a:pt x="304" y="2"/>
                  </a:lnTo>
                  <a:lnTo>
                    <a:pt x="277" y="0"/>
                  </a:lnTo>
                  <a:lnTo>
                    <a:pt x="249" y="2"/>
                  </a:lnTo>
                  <a:lnTo>
                    <a:pt x="221" y="5"/>
                  </a:lnTo>
                  <a:lnTo>
                    <a:pt x="195" y="11"/>
                  </a:lnTo>
                  <a:lnTo>
                    <a:pt x="171" y="20"/>
                  </a:lnTo>
                  <a:lnTo>
                    <a:pt x="145" y="30"/>
                  </a:lnTo>
                  <a:lnTo>
                    <a:pt x="123" y="45"/>
                  </a:lnTo>
                  <a:lnTo>
                    <a:pt x="101" y="60"/>
                  </a:lnTo>
                  <a:lnTo>
                    <a:pt x="81" y="81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1877"/>
            <p:cNvSpPr>
              <a:spLocks noChangeArrowheads="1"/>
            </p:cNvSpPr>
            <p:nvPr/>
          </p:nvSpPr>
          <p:spPr bwMode="auto">
            <a:xfrm>
              <a:off x="464" y="3223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Group 1974"/>
          <p:cNvGrpSpPr>
            <a:grpSpLocks/>
          </p:cNvGrpSpPr>
          <p:nvPr/>
        </p:nvGrpSpPr>
        <p:grpSpPr bwMode="auto">
          <a:xfrm>
            <a:off x="621065" y="2770862"/>
            <a:ext cx="411163" cy="1439863"/>
            <a:chOff x="538" y="1832"/>
            <a:chExt cx="259" cy="907"/>
          </a:xfrm>
        </p:grpSpPr>
        <p:grpSp>
          <p:nvGrpSpPr>
            <p:cNvPr id="27" name="Group 1969"/>
            <p:cNvGrpSpPr>
              <a:grpSpLocks/>
            </p:cNvGrpSpPr>
            <p:nvPr/>
          </p:nvGrpSpPr>
          <p:grpSpPr bwMode="auto">
            <a:xfrm>
              <a:off x="538" y="2120"/>
              <a:ext cx="185" cy="185"/>
              <a:chOff x="538" y="2120"/>
              <a:chExt cx="185" cy="185"/>
            </a:xfrm>
          </p:grpSpPr>
          <p:sp>
            <p:nvSpPr>
              <p:cNvPr id="29" name="Freeform 1884"/>
              <p:cNvSpPr>
                <a:spLocks/>
              </p:cNvSpPr>
              <p:nvPr/>
            </p:nvSpPr>
            <p:spPr bwMode="auto">
              <a:xfrm>
                <a:off x="538" y="2120"/>
                <a:ext cx="185" cy="185"/>
              </a:xfrm>
              <a:custGeom>
                <a:avLst/>
                <a:gdLst/>
                <a:ahLst/>
                <a:cxnLst>
                  <a:cxn ang="0">
                    <a:pos x="60" y="101"/>
                  </a:cxn>
                  <a:cxn ang="0">
                    <a:pos x="30" y="145"/>
                  </a:cxn>
                  <a:cxn ang="0">
                    <a:pos x="11" y="194"/>
                  </a:cxn>
                  <a:cxn ang="0">
                    <a:pos x="2" y="248"/>
                  </a:cxn>
                  <a:cxn ang="0">
                    <a:pos x="2" y="303"/>
                  </a:cxn>
                  <a:cxn ang="0">
                    <a:pos x="11" y="356"/>
                  </a:cxn>
                  <a:cxn ang="0">
                    <a:pos x="30" y="405"/>
                  </a:cxn>
                  <a:cxn ang="0">
                    <a:pos x="60" y="451"/>
                  </a:cxn>
                  <a:cxn ang="0">
                    <a:pos x="101" y="490"/>
                  </a:cxn>
                  <a:cxn ang="0">
                    <a:pos x="146" y="520"/>
                  </a:cxn>
                  <a:cxn ang="0">
                    <a:pos x="195" y="542"/>
                  </a:cxn>
                  <a:cxn ang="0">
                    <a:pos x="249" y="552"/>
                  </a:cxn>
                  <a:cxn ang="0">
                    <a:pos x="304" y="552"/>
                  </a:cxn>
                  <a:cxn ang="0">
                    <a:pos x="332" y="548"/>
                  </a:cxn>
                  <a:cxn ang="0">
                    <a:pos x="357" y="542"/>
                  </a:cxn>
                  <a:cxn ang="0">
                    <a:pos x="394" y="526"/>
                  </a:cxn>
                  <a:cxn ang="0">
                    <a:pos x="430" y="507"/>
                  </a:cxn>
                  <a:cxn ang="0">
                    <a:pos x="473" y="472"/>
                  </a:cxn>
                  <a:cxn ang="0">
                    <a:pos x="508" y="429"/>
                  </a:cxn>
                  <a:cxn ang="0">
                    <a:pos x="527" y="393"/>
                  </a:cxn>
                  <a:cxn ang="0">
                    <a:pos x="543" y="356"/>
                  </a:cxn>
                  <a:cxn ang="0">
                    <a:pos x="549" y="331"/>
                  </a:cxn>
                  <a:cxn ang="0">
                    <a:pos x="552" y="303"/>
                  </a:cxn>
                  <a:cxn ang="0">
                    <a:pos x="552" y="248"/>
                  </a:cxn>
                  <a:cxn ang="0">
                    <a:pos x="543" y="194"/>
                  </a:cxn>
                  <a:cxn ang="0">
                    <a:pos x="521" y="145"/>
                  </a:cxn>
                  <a:cxn ang="0">
                    <a:pos x="491" y="101"/>
                  </a:cxn>
                  <a:cxn ang="0">
                    <a:pos x="452" y="60"/>
                  </a:cxn>
                  <a:cxn ang="0">
                    <a:pos x="406" y="30"/>
                  </a:cxn>
                  <a:cxn ang="0">
                    <a:pos x="357" y="11"/>
                  </a:cxn>
                  <a:cxn ang="0">
                    <a:pos x="304" y="1"/>
                  </a:cxn>
                  <a:cxn ang="0">
                    <a:pos x="249" y="1"/>
                  </a:cxn>
                  <a:cxn ang="0">
                    <a:pos x="195" y="11"/>
                  </a:cxn>
                  <a:cxn ang="0">
                    <a:pos x="146" y="30"/>
                  </a:cxn>
                  <a:cxn ang="0">
                    <a:pos x="101" y="60"/>
                  </a:cxn>
                </a:cxnLst>
                <a:rect l="0" t="0" r="r" b="b"/>
                <a:pathLst>
                  <a:path w="555" h="554">
                    <a:moveTo>
                      <a:pt x="81" y="80"/>
                    </a:moveTo>
                    <a:lnTo>
                      <a:pt x="60" y="101"/>
                    </a:lnTo>
                    <a:lnTo>
                      <a:pt x="45" y="122"/>
                    </a:lnTo>
                    <a:lnTo>
                      <a:pt x="30" y="145"/>
                    </a:lnTo>
                    <a:lnTo>
                      <a:pt x="20" y="170"/>
                    </a:lnTo>
                    <a:lnTo>
                      <a:pt x="11" y="194"/>
                    </a:lnTo>
                    <a:lnTo>
                      <a:pt x="5" y="220"/>
                    </a:lnTo>
                    <a:lnTo>
                      <a:pt x="2" y="248"/>
                    </a:lnTo>
                    <a:lnTo>
                      <a:pt x="0" y="277"/>
                    </a:lnTo>
                    <a:lnTo>
                      <a:pt x="2" y="303"/>
                    </a:lnTo>
                    <a:lnTo>
                      <a:pt x="5" y="331"/>
                    </a:lnTo>
                    <a:lnTo>
                      <a:pt x="11" y="356"/>
                    </a:lnTo>
                    <a:lnTo>
                      <a:pt x="20" y="382"/>
                    </a:lnTo>
                    <a:lnTo>
                      <a:pt x="30" y="405"/>
                    </a:lnTo>
                    <a:lnTo>
                      <a:pt x="45" y="429"/>
                    </a:lnTo>
                    <a:lnTo>
                      <a:pt x="60" y="451"/>
                    </a:lnTo>
                    <a:lnTo>
                      <a:pt x="81" y="472"/>
                    </a:lnTo>
                    <a:lnTo>
                      <a:pt x="101" y="490"/>
                    </a:lnTo>
                    <a:lnTo>
                      <a:pt x="123" y="507"/>
                    </a:lnTo>
                    <a:lnTo>
                      <a:pt x="146" y="520"/>
                    </a:lnTo>
                    <a:lnTo>
                      <a:pt x="171" y="534"/>
                    </a:lnTo>
                    <a:lnTo>
                      <a:pt x="195" y="542"/>
                    </a:lnTo>
                    <a:lnTo>
                      <a:pt x="221" y="548"/>
                    </a:lnTo>
                    <a:lnTo>
                      <a:pt x="249" y="552"/>
                    </a:lnTo>
                    <a:lnTo>
                      <a:pt x="278" y="554"/>
                    </a:lnTo>
                    <a:lnTo>
                      <a:pt x="304" y="552"/>
                    </a:lnTo>
                    <a:lnTo>
                      <a:pt x="317" y="549"/>
                    </a:lnTo>
                    <a:lnTo>
                      <a:pt x="332" y="548"/>
                    </a:lnTo>
                    <a:lnTo>
                      <a:pt x="344" y="544"/>
                    </a:lnTo>
                    <a:lnTo>
                      <a:pt x="357" y="542"/>
                    </a:lnTo>
                    <a:lnTo>
                      <a:pt x="383" y="534"/>
                    </a:lnTo>
                    <a:lnTo>
                      <a:pt x="394" y="526"/>
                    </a:lnTo>
                    <a:lnTo>
                      <a:pt x="406" y="520"/>
                    </a:lnTo>
                    <a:lnTo>
                      <a:pt x="430" y="507"/>
                    </a:lnTo>
                    <a:lnTo>
                      <a:pt x="452" y="490"/>
                    </a:lnTo>
                    <a:lnTo>
                      <a:pt x="473" y="472"/>
                    </a:lnTo>
                    <a:lnTo>
                      <a:pt x="491" y="451"/>
                    </a:lnTo>
                    <a:lnTo>
                      <a:pt x="508" y="429"/>
                    </a:lnTo>
                    <a:lnTo>
                      <a:pt x="521" y="405"/>
                    </a:lnTo>
                    <a:lnTo>
                      <a:pt x="527" y="393"/>
                    </a:lnTo>
                    <a:lnTo>
                      <a:pt x="534" y="382"/>
                    </a:lnTo>
                    <a:lnTo>
                      <a:pt x="543" y="356"/>
                    </a:lnTo>
                    <a:lnTo>
                      <a:pt x="545" y="343"/>
                    </a:lnTo>
                    <a:lnTo>
                      <a:pt x="549" y="331"/>
                    </a:lnTo>
                    <a:lnTo>
                      <a:pt x="550" y="316"/>
                    </a:lnTo>
                    <a:lnTo>
                      <a:pt x="552" y="303"/>
                    </a:lnTo>
                    <a:lnTo>
                      <a:pt x="555" y="277"/>
                    </a:lnTo>
                    <a:lnTo>
                      <a:pt x="552" y="248"/>
                    </a:lnTo>
                    <a:lnTo>
                      <a:pt x="549" y="220"/>
                    </a:lnTo>
                    <a:lnTo>
                      <a:pt x="543" y="194"/>
                    </a:lnTo>
                    <a:lnTo>
                      <a:pt x="534" y="170"/>
                    </a:lnTo>
                    <a:lnTo>
                      <a:pt x="521" y="145"/>
                    </a:lnTo>
                    <a:lnTo>
                      <a:pt x="508" y="122"/>
                    </a:lnTo>
                    <a:lnTo>
                      <a:pt x="491" y="101"/>
                    </a:lnTo>
                    <a:lnTo>
                      <a:pt x="473" y="80"/>
                    </a:lnTo>
                    <a:lnTo>
                      <a:pt x="452" y="60"/>
                    </a:lnTo>
                    <a:lnTo>
                      <a:pt x="430" y="44"/>
                    </a:lnTo>
                    <a:lnTo>
                      <a:pt x="406" y="30"/>
                    </a:lnTo>
                    <a:lnTo>
                      <a:pt x="383" y="19"/>
                    </a:lnTo>
                    <a:lnTo>
                      <a:pt x="357" y="11"/>
                    </a:lnTo>
                    <a:lnTo>
                      <a:pt x="332" y="5"/>
                    </a:lnTo>
                    <a:lnTo>
                      <a:pt x="304" y="1"/>
                    </a:lnTo>
                    <a:lnTo>
                      <a:pt x="278" y="0"/>
                    </a:lnTo>
                    <a:lnTo>
                      <a:pt x="249" y="1"/>
                    </a:lnTo>
                    <a:lnTo>
                      <a:pt x="221" y="5"/>
                    </a:lnTo>
                    <a:lnTo>
                      <a:pt x="195" y="11"/>
                    </a:lnTo>
                    <a:lnTo>
                      <a:pt x="171" y="19"/>
                    </a:lnTo>
                    <a:lnTo>
                      <a:pt x="146" y="30"/>
                    </a:lnTo>
                    <a:lnTo>
                      <a:pt x="123" y="44"/>
                    </a:lnTo>
                    <a:lnTo>
                      <a:pt x="101" y="60"/>
                    </a:lnTo>
                    <a:lnTo>
                      <a:pt x="81" y="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ctangle 1885"/>
              <p:cNvSpPr>
                <a:spLocks noChangeArrowheads="1"/>
              </p:cNvSpPr>
              <p:nvPr/>
            </p:nvSpPr>
            <p:spPr bwMode="auto">
              <a:xfrm>
                <a:off x="579" y="2159"/>
                <a:ext cx="8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3b</a:t>
                </a: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8" name="Line 1920"/>
            <p:cNvSpPr>
              <a:spLocks noChangeShapeType="1"/>
            </p:cNvSpPr>
            <p:nvPr/>
          </p:nvSpPr>
          <p:spPr bwMode="auto">
            <a:xfrm flipV="1">
              <a:off x="797" y="1832"/>
              <a:ext cx="0" cy="9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1" name="Group 1975"/>
          <p:cNvGrpSpPr>
            <a:grpSpLocks/>
          </p:cNvGrpSpPr>
          <p:nvPr/>
        </p:nvGrpSpPr>
        <p:grpSpPr bwMode="auto">
          <a:xfrm>
            <a:off x="1129065" y="2780387"/>
            <a:ext cx="1293813" cy="1381125"/>
            <a:chOff x="858" y="1838"/>
            <a:chExt cx="815" cy="870"/>
          </a:xfrm>
        </p:grpSpPr>
        <p:grpSp>
          <p:nvGrpSpPr>
            <p:cNvPr id="32" name="Group 1970"/>
            <p:cNvGrpSpPr>
              <a:grpSpLocks/>
            </p:cNvGrpSpPr>
            <p:nvPr/>
          </p:nvGrpSpPr>
          <p:grpSpPr bwMode="auto">
            <a:xfrm>
              <a:off x="1354" y="2120"/>
              <a:ext cx="185" cy="185"/>
              <a:chOff x="1354" y="2120"/>
              <a:chExt cx="185" cy="185"/>
            </a:xfrm>
          </p:grpSpPr>
          <p:sp>
            <p:nvSpPr>
              <p:cNvPr id="34" name="Freeform 1886"/>
              <p:cNvSpPr>
                <a:spLocks/>
              </p:cNvSpPr>
              <p:nvPr/>
            </p:nvSpPr>
            <p:spPr bwMode="auto">
              <a:xfrm>
                <a:off x="1354" y="2120"/>
                <a:ext cx="185" cy="185"/>
              </a:xfrm>
              <a:custGeom>
                <a:avLst/>
                <a:gdLst/>
                <a:ahLst/>
                <a:cxnLst>
                  <a:cxn ang="0">
                    <a:pos x="60" y="101"/>
                  </a:cxn>
                  <a:cxn ang="0">
                    <a:pos x="30" y="145"/>
                  </a:cxn>
                  <a:cxn ang="0">
                    <a:pos x="11" y="194"/>
                  </a:cxn>
                  <a:cxn ang="0">
                    <a:pos x="2" y="248"/>
                  </a:cxn>
                  <a:cxn ang="0">
                    <a:pos x="2" y="303"/>
                  </a:cxn>
                  <a:cxn ang="0">
                    <a:pos x="11" y="356"/>
                  </a:cxn>
                  <a:cxn ang="0">
                    <a:pos x="30" y="405"/>
                  </a:cxn>
                  <a:cxn ang="0">
                    <a:pos x="60" y="451"/>
                  </a:cxn>
                  <a:cxn ang="0">
                    <a:pos x="101" y="490"/>
                  </a:cxn>
                  <a:cxn ang="0">
                    <a:pos x="146" y="520"/>
                  </a:cxn>
                  <a:cxn ang="0">
                    <a:pos x="195" y="542"/>
                  </a:cxn>
                  <a:cxn ang="0">
                    <a:pos x="249" y="552"/>
                  </a:cxn>
                  <a:cxn ang="0">
                    <a:pos x="304" y="552"/>
                  </a:cxn>
                  <a:cxn ang="0">
                    <a:pos x="332" y="548"/>
                  </a:cxn>
                  <a:cxn ang="0">
                    <a:pos x="357" y="542"/>
                  </a:cxn>
                  <a:cxn ang="0">
                    <a:pos x="394" y="526"/>
                  </a:cxn>
                  <a:cxn ang="0">
                    <a:pos x="430" y="507"/>
                  </a:cxn>
                  <a:cxn ang="0">
                    <a:pos x="473" y="472"/>
                  </a:cxn>
                  <a:cxn ang="0">
                    <a:pos x="508" y="429"/>
                  </a:cxn>
                  <a:cxn ang="0">
                    <a:pos x="527" y="393"/>
                  </a:cxn>
                  <a:cxn ang="0">
                    <a:pos x="543" y="356"/>
                  </a:cxn>
                  <a:cxn ang="0">
                    <a:pos x="549" y="331"/>
                  </a:cxn>
                  <a:cxn ang="0">
                    <a:pos x="552" y="303"/>
                  </a:cxn>
                  <a:cxn ang="0">
                    <a:pos x="552" y="248"/>
                  </a:cxn>
                  <a:cxn ang="0">
                    <a:pos x="543" y="194"/>
                  </a:cxn>
                  <a:cxn ang="0">
                    <a:pos x="521" y="145"/>
                  </a:cxn>
                  <a:cxn ang="0">
                    <a:pos x="491" y="101"/>
                  </a:cxn>
                  <a:cxn ang="0">
                    <a:pos x="452" y="60"/>
                  </a:cxn>
                  <a:cxn ang="0">
                    <a:pos x="406" y="30"/>
                  </a:cxn>
                  <a:cxn ang="0">
                    <a:pos x="357" y="11"/>
                  </a:cxn>
                  <a:cxn ang="0">
                    <a:pos x="304" y="1"/>
                  </a:cxn>
                  <a:cxn ang="0">
                    <a:pos x="249" y="1"/>
                  </a:cxn>
                  <a:cxn ang="0">
                    <a:pos x="195" y="11"/>
                  </a:cxn>
                  <a:cxn ang="0">
                    <a:pos x="146" y="30"/>
                  </a:cxn>
                  <a:cxn ang="0">
                    <a:pos x="101" y="60"/>
                  </a:cxn>
                </a:cxnLst>
                <a:rect l="0" t="0" r="r" b="b"/>
                <a:pathLst>
                  <a:path w="555" h="554">
                    <a:moveTo>
                      <a:pt x="81" y="80"/>
                    </a:moveTo>
                    <a:lnTo>
                      <a:pt x="60" y="101"/>
                    </a:lnTo>
                    <a:lnTo>
                      <a:pt x="45" y="122"/>
                    </a:lnTo>
                    <a:lnTo>
                      <a:pt x="30" y="145"/>
                    </a:lnTo>
                    <a:lnTo>
                      <a:pt x="20" y="170"/>
                    </a:lnTo>
                    <a:lnTo>
                      <a:pt x="11" y="194"/>
                    </a:lnTo>
                    <a:lnTo>
                      <a:pt x="5" y="220"/>
                    </a:lnTo>
                    <a:lnTo>
                      <a:pt x="2" y="248"/>
                    </a:lnTo>
                    <a:lnTo>
                      <a:pt x="0" y="277"/>
                    </a:lnTo>
                    <a:lnTo>
                      <a:pt x="2" y="303"/>
                    </a:lnTo>
                    <a:lnTo>
                      <a:pt x="5" y="331"/>
                    </a:lnTo>
                    <a:lnTo>
                      <a:pt x="11" y="356"/>
                    </a:lnTo>
                    <a:lnTo>
                      <a:pt x="20" y="382"/>
                    </a:lnTo>
                    <a:lnTo>
                      <a:pt x="30" y="405"/>
                    </a:lnTo>
                    <a:lnTo>
                      <a:pt x="45" y="429"/>
                    </a:lnTo>
                    <a:lnTo>
                      <a:pt x="60" y="451"/>
                    </a:lnTo>
                    <a:lnTo>
                      <a:pt x="81" y="472"/>
                    </a:lnTo>
                    <a:lnTo>
                      <a:pt x="101" y="490"/>
                    </a:lnTo>
                    <a:lnTo>
                      <a:pt x="123" y="507"/>
                    </a:lnTo>
                    <a:lnTo>
                      <a:pt x="146" y="520"/>
                    </a:lnTo>
                    <a:lnTo>
                      <a:pt x="171" y="534"/>
                    </a:lnTo>
                    <a:lnTo>
                      <a:pt x="195" y="542"/>
                    </a:lnTo>
                    <a:lnTo>
                      <a:pt x="221" y="548"/>
                    </a:lnTo>
                    <a:lnTo>
                      <a:pt x="249" y="552"/>
                    </a:lnTo>
                    <a:lnTo>
                      <a:pt x="278" y="554"/>
                    </a:lnTo>
                    <a:lnTo>
                      <a:pt x="304" y="552"/>
                    </a:lnTo>
                    <a:lnTo>
                      <a:pt x="317" y="549"/>
                    </a:lnTo>
                    <a:lnTo>
                      <a:pt x="332" y="548"/>
                    </a:lnTo>
                    <a:lnTo>
                      <a:pt x="344" y="544"/>
                    </a:lnTo>
                    <a:lnTo>
                      <a:pt x="357" y="542"/>
                    </a:lnTo>
                    <a:lnTo>
                      <a:pt x="383" y="534"/>
                    </a:lnTo>
                    <a:lnTo>
                      <a:pt x="394" y="526"/>
                    </a:lnTo>
                    <a:lnTo>
                      <a:pt x="406" y="520"/>
                    </a:lnTo>
                    <a:lnTo>
                      <a:pt x="430" y="507"/>
                    </a:lnTo>
                    <a:lnTo>
                      <a:pt x="452" y="490"/>
                    </a:lnTo>
                    <a:lnTo>
                      <a:pt x="473" y="472"/>
                    </a:lnTo>
                    <a:lnTo>
                      <a:pt x="491" y="451"/>
                    </a:lnTo>
                    <a:lnTo>
                      <a:pt x="508" y="429"/>
                    </a:lnTo>
                    <a:lnTo>
                      <a:pt x="521" y="405"/>
                    </a:lnTo>
                    <a:lnTo>
                      <a:pt x="527" y="393"/>
                    </a:lnTo>
                    <a:lnTo>
                      <a:pt x="534" y="382"/>
                    </a:lnTo>
                    <a:lnTo>
                      <a:pt x="543" y="356"/>
                    </a:lnTo>
                    <a:lnTo>
                      <a:pt x="545" y="343"/>
                    </a:lnTo>
                    <a:lnTo>
                      <a:pt x="549" y="331"/>
                    </a:lnTo>
                    <a:lnTo>
                      <a:pt x="550" y="316"/>
                    </a:lnTo>
                    <a:lnTo>
                      <a:pt x="552" y="303"/>
                    </a:lnTo>
                    <a:lnTo>
                      <a:pt x="555" y="277"/>
                    </a:lnTo>
                    <a:lnTo>
                      <a:pt x="552" y="248"/>
                    </a:lnTo>
                    <a:lnTo>
                      <a:pt x="549" y="220"/>
                    </a:lnTo>
                    <a:lnTo>
                      <a:pt x="543" y="194"/>
                    </a:lnTo>
                    <a:lnTo>
                      <a:pt x="534" y="170"/>
                    </a:lnTo>
                    <a:lnTo>
                      <a:pt x="521" y="145"/>
                    </a:lnTo>
                    <a:lnTo>
                      <a:pt x="508" y="122"/>
                    </a:lnTo>
                    <a:lnTo>
                      <a:pt x="491" y="101"/>
                    </a:lnTo>
                    <a:lnTo>
                      <a:pt x="473" y="80"/>
                    </a:lnTo>
                    <a:lnTo>
                      <a:pt x="452" y="60"/>
                    </a:lnTo>
                    <a:lnTo>
                      <a:pt x="430" y="44"/>
                    </a:lnTo>
                    <a:lnTo>
                      <a:pt x="406" y="30"/>
                    </a:lnTo>
                    <a:lnTo>
                      <a:pt x="383" y="19"/>
                    </a:lnTo>
                    <a:lnTo>
                      <a:pt x="357" y="11"/>
                    </a:lnTo>
                    <a:lnTo>
                      <a:pt x="332" y="5"/>
                    </a:lnTo>
                    <a:lnTo>
                      <a:pt x="304" y="1"/>
                    </a:lnTo>
                    <a:lnTo>
                      <a:pt x="278" y="0"/>
                    </a:lnTo>
                    <a:lnTo>
                      <a:pt x="249" y="1"/>
                    </a:lnTo>
                    <a:lnTo>
                      <a:pt x="221" y="5"/>
                    </a:lnTo>
                    <a:lnTo>
                      <a:pt x="195" y="11"/>
                    </a:lnTo>
                    <a:lnTo>
                      <a:pt x="171" y="19"/>
                    </a:lnTo>
                    <a:lnTo>
                      <a:pt x="146" y="30"/>
                    </a:lnTo>
                    <a:lnTo>
                      <a:pt x="123" y="44"/>
                    </a:lnTo>
                    <a:lnTo>
                      <a:pt x="101" y="60"/>
                    </a:lnTo>
                    <a:lnTo>
                      <a:pt x="81" y="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Rectangle 1887"/>
              <p:cNvSpPr>
                <a:spLocks noChangeArrowheads="1"/>
              </p:cNvSpPr>
              <p:nvPr/>
            </p:nvSpPr>
            <p:spPr bwMode="auto">
              <a:xfrm>
                <a:off x="1417" y="2159"/>
                <a:ext cx="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3" name="Line 1921"/>
            <p:cNvSpPr>
              <a:spLocks noChangeShapeType="1"/>
            </p:cNvSpPr>
            <p:nvPr/>
          </p:nvSpPr>
          <p:spPr bwMode="auto">
            <a:xfrm>
              <a:off x="858" y="1838"/>
              <a:ext cx="815" cy="8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7" name="Group 1971"/>
          <p:cNvGrpSpPr>
            <a:grpSpLocks/>
          </p:cNvGrpSpPr>
          <p:nvPr/>
        </p:nvGrpSpPr>
        <p:grpSpPr bwMode="auto">
          <a:xfrm>
            <a:off x="2968978" y="4244062"/>
            <a:ext cx="293688" cy="293688"/>
            <a:chOff x="2017" y="2760"/>
            <a:chExt cx="185" cy="185"/>
          </a:xfrm>
        </p:grpSpPr>
        <p:sp>
          <p:nvSpPr>
            <p:cNvPr id="39" name="Freeform 1882"/>
            <p:cNvSpPr>
              <a:spLocks/>
            </p:cNvSpPr>
            <p:nvPr/>
          </p:nvSpPr>
          <p:spPr bwMode="auto">
            <a:xfrm>
              <a:off x="2017" y="2760"/>
              <a:ext cx="185" cy="185"/>
            </a:xfrm>
            <a:custGeom>
              <a:avLst/>
              <a:gdLst/>
              <a:ahLst/>
              <a:cxnLst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5" y="542"/>
                </a:cxn>
                <a:cxn ang="0">
                  <a:pos x="249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7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3" y="356"/>
                </a:cxn>
                <a:cxn ang="0">
                  <a:pos x="549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3" y="194"/>
                </a:cxn>
                <a:cxn ang="0">
                  <a:pos x="521" y="145"/>
                </a:cxn>
                <a:cxn ang="0">
                  <a:pos x="491" y="100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7" y="10"/>
                </a:cxn>
                <a:cxn ang="0">
                  <a:pos x="304" y="1"/>
                </a:cxn>
                <a:cxn ang="0">
                  <a:pos x="249" y="1"/>
                </a:cxn>
                <a:cxn ang="0">
                  <a:pos x="195" y="10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5" h="554">
                  <a:moveTo>
                    <a:pt x="81" y="80"/>
                  </a:moveTo>
                  <a:lnTo>
                    <a:pt x="60" y="100"/>
                  </a:lnTo>
                  <a:lnTo>
                    <a:pt x="45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5" y="429"/>
                  </a:lnTo>
                  <a:lnTo>
                    <a:pt x="60" y="451"/>
                  </a:lnTo>
                  <a:lnTo>
                    <a:pt x="81" y="472"/>
                  </a:lnTo>
                  <a:lnTo>
                    <a:pt x="101" y="490"/>
                  </a:lnTo>
                  <a:lnTo>
                    <a:pt x="123" y="507"/>
                  </a:lnTo>
                  <a:lnTo>
                    <a:pt x="145" y="520"/>
                  </a:lnTo>
                  <a:lnTo>
                    <a:pt x="171" y="534"/>
                  </a:lnTo>
                  <a:lnTo>
                    <a:pt x="195" y="542"/>
                  </a:lnTo>
                  <a:lnTo>
                    <a:pt x="221" y="548"/>
                  </a:lnTo>
                  <a:lnTo>
                    <a:pt x="249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7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3" y="356"/>
                  </a:lnTo>
                  <a:lnTo>
                    <a:pt x="545" y="343"/>
                  </a:lnTo>
                  <a:lnTo>
                    <a:pt x="549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5" y="277"/>
                  </a:lnTo>
                  <a:lnTo>
                    <a:pt x="552" y="248"/>
                  </a:lnTo>
                  <a:lnTo>
                    <a:pt x="549" y="220"/>
                  </a:lnTo>
                  <a:lnTo>
                    <a:pt x="543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7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9" y="1"/>
                  </a:lnTo>
                  <a:lnTo>
                    <a:pt x="221" y="4"/>
                  </a:lnTo>
                  <a:lnTo>
                    <a:pt x="195" y="10"/>
                  </a:lnTo>
                  <a:lnTo>
                    <a:pt x="171" y="19"/>
                  </a:lnTo>
                  <a:lnTo>
                    <a:pt x="145" y="30"/>
                  </a:lnTo>
                  <a:lnTo>
                    <a:pt x="123" y="44"/>
                  </a:lnTo>
                  <a:lnTo>
                    <a:pt x="101" y="60"/>
                  </a:lnTo>
                  <a:lnTo>
                    <a:pt x="81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1883"/>
            <p:cNvSpPr>
              <a:spLocks noChangeArrowheads="1"/>
            </p:cNvSpPr>
            <p:nvPr/>
          </p:nvSpPr>
          <p:spPr bwMode="auto">
            <a:xfrm>
              <a:off x="2086" y="2799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2" name="Group 1968"/>
          <p:cNvGrpSpPr>
            <a:grpSpLocks/>
          </p:cNvGrpSpPr>
          <p:nvPr/>
        </p:nvGrpSpPr>
        <p:grpSpPr bwMode="auto">
          <a:xfrm>
            <a:off x="1605029" y="4244062"/>
            <a:ext cx="293687" cy="293688"/>
            <a:chOff x="1137" y="2760"/>
            <a:chExt cx="185" cy="185"/>
          </a:xfrm>
        </p:grpSpPr>
        <p:sp>
          <p:nvSpPr>
            <p:cNvPr id="44" name="Freeform 1878"/>
            <p:cNvSpPr>
              <a:spLocks/>
            </p:cNvSpPr>
            <p:nvPr/>
          </p:nvSpPr>
          <p:spPr bwMode="auto">
            <a:xfrm>
              <a:off x="1137" y="2760"/>
              <a:ext cx="185" cy="185"/>
            </a:xfrm>
            <a:custGeom>
              <a:avLst/>
              <a:gdLst/>
              <a:ahLst/>
              <a:cxnLst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5" y="542"/>
                </a:cxn>
                <a:cxn ang="0">
                  <a:pos x="249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7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3" y="356"/>
                </a:cxn>
                <a:cxn ang="0">
                  <a:pos x="549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3" y="194"/>
                </a:cxn>
                <a:cxn ang="0">
                  <a:pos x="521" y="145"/>
                </a:cxn>
                <a:cxn ang="0">
                  <a:pos x="491" y="100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7" y="10"/>
                </a:cxn>
                <a:cxn ang="0">
                  <a:pos x="304" y="1"/>
                </a:cxn>
                <a:cxn ang="0">
                  <a:pos x="249" y="1"/>
                </a:cxn>
                <a:cxn ang="0">
                  <a:pos x="195" y="10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</a:cxnLst>
              <a:rect l="0" t="0" r="r" b="b"/>
              <a:pathLst>
                <a:path w="555" h="554">
                  <a:moveTo>
                    <a:pt x="0" y="277"/>
                  </a:move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5" y="429"/>
                  </a:lnTo>
                  <a:lnTo>
                    <a:pt x="60" y="451"/>
                  </a:lnTo>
                  <a:lnTo>
                    <a:pt x="81" y="472"/>
                  </a:lnTo>
                  <a:lnTo>
                    <a:pt x="101" y="490"/>
                  </a:lnTo>
                  <a:lnTo>
                    <a:pt x="123" y="507"/>
                  </a:lnTo>
                  <a:lnTo>
                    <a:pt x="145" y="520"/>
                  </a:lnTo>
                  <a:lnTo>
                    <a:pt x="171" y="534"/>
                  </a:lnTo>
                  <a:lnTo>
                    <a:pt x="195" y="542"/>
                  </a:lnTo>
                  <a:lnTo>
                    <a:pt x="221" y="548"/>
                  </a:lnTo>
                  <a:lnTo>
                    <a:pt x="249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7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3" y="356"/>
                  </a:lnTo>
                  <a:lnTo>
                    <a:pt x="545" y="343"/>
                  </a:lnTo>
                  <a:lnTo>
                    <a:pt x="549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5" y="277"/>
                  </a:lnTo>
                  <a:lnTo>
                    <a:pt x="552" y="248"/>
                  </a:lnTo>
                  <a:lnTo>
                    <a:pt x="549" y="220"/>
                  </a:lnTo>
                  <a:lnTo>
                    <a:pt x="543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7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9" y="1"/>
                  </a:lnTo>
                  <a:lnTo>
                    <a:pt x="221" y="4"/>
                  </a:lnTo>
                  <a:lnTo>
                    <a:pt x="195" y="10"/>
                  </a:lnTo>
                  <a:lnTo>
                    <a:pt x="171" y="19"/>
                  </a:lnTo>
                  <a:lnTo>
                    <a:pt x="145" y="30"/>
                  </a:lnTo>
                  <a:lnTo>
                    <a:pt x="123" y="44"/>
                  </a:lnTo>
                  <a:lnTo>
                    <a:pt x="101" y="60"/>
                  </a:lnTo>
                  <a:lnTo>
                    <a:pt x="81" y="80"/>
                  </a:lnTo>
                  <a:lnTo>
                    <a:pt x="60" y="100"/>
                  </a:lnTo>
                  <a:lnTo>
                    <a:pt x="45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ectangle 1879"/>
            <p:cNvSpPr>
              <a:spLocks noChangeArrowheads="1"/>
            </p:cNvSpPr>
            <p:nvPr/>
          </p:nvSpPr>
          <p:spPr bwMode="auto">
            <a:xfrm>
              <a:off x="1174" y="2799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3a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3" name="Line 1923"/>
          <p:cNvSpPr>
            <a:spLocks noChangeShapeType="1"/>
          </p:cNvSpPr>
          <p:nvPr/>
        </p:nvSpPr>
        <p:spPr bwMode="auto">
          <a:xfrm>
            <a:off x="1448153" y="4658400"/>
            <a:ext cx="760412" cy="9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7" name="Group 1972"/>
          <p:cNvGrpSpPr>
            <a:grpSpLocks/>
          </p:cNvGrpSpPr>
          <p:nvPr/>
        </p:nvGrpSpPr>
        <p:grpSpPr bwMode="auto">
          <a:xfrm>
            <a:off x="1606902" y="4958437"/>
            <a:ext cx="293688" cy="292100"/>
            <a:chOff x="1137" y="3169"/>
            <a:chExt cx="185" cy="184"/>
          </a:xfrm>
        </p:grpSpPr>
        <p:sp>
          <p:nvSpPr>
            <p:cNvPr id="49" name="Freeform 1915"/>
            <p:cNvSpPr>
              <a:spLocks/>
            </p:cNvSpPr>
            <p:nvPr/>
          </p:nvSpPr>
          <p:spPr bwMode="auto">
            <a:xfrm>
              <a:off x="1137" y="3169"/>
              <a:ext cx="185" cy="184"/>
            </a:xfrm>
            <a:custGeom>
              <a:avLst/>
              <a:gdLst/>
              <a:ahLst/>
              <a:cxnLst>
                <a:cxn ang="0">
                  <a:pos x="60" y="101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5" y="542"/>
                </a:cxn>
                <a:cxn ang="0">
                  <a:pos x="249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7" y="542"/>
                </a:cxn>
                <a:cxn ang="0">
                  <a:pos x="394" y="527"/>
                </a:cxn>
                <a:cxn ang="0">
                  <a:pos x="430" y="507"/>
                </a:cxn>
                <a:cxn ang="0">
                  <a:pos x="473" y="473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3" y="356"/>
                </a:cxn>
                <a:cxn ang="0">
                  <a:pos x="549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3" y="194"/>
                </a:cxn>
                <a:cxn ang="0">
                  <a:pos x="521" y="145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7" y="11"/>
                </a:cxn>
                <a:cxn ang="0">
                  <a:pos x="304" y="1"/>
                </a:cxn>
                <a:cxn ang="0">
                  <a:pos x="249" y="1"/>
                </a:cxn>
                <a:cxn ang="0">
                  <a:pos x="195" y="11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5" h="554">
                  <a:moveTo>
                    <a:pt x="81" y="80"/>
                  </a:moveTo>
                  <a:lnTo>
                    <a:pt x="60" y="101"/>
                  </a:lnTo>
                  <a:lnTo>
                    <a:pt x="45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1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3"/>
                  </a:lnTo>
                  <a:lnTo>
                    <a:pt x="30" y="405"/>
                  </a:lnTo>
                  <a:lnTo>
                    <a:pt x="45" y="429"/>
                  </a:lnTo>
                  <a:lnTo>
                    <a:pt x="60" y="451"/>
                  </a:lnTo>
                  <a:lnTo>
                    <a:pt x="81" y="473"/>
                  </a:lnTo>
                  <a:lnTo>
                    <a:pt x="101" y="491"/>
                  </a:lnTo>
                  <a:lnTo>
                    <a:pt x="123" y="507"/>
                  </a:lnTo>
                  <a:lnTo>
                    <a:pt x="145" y="521"/>
                  </a:lnTo>
                  <a:lnTo>
                    <a:pt x="171" y="534"/>
                  </a:lnTo>
                  <a:lnTo>
                    <a:pt x="195" y="542"/>
                  </a:lnTo>
                  <a:lnTo>
                    <a:pt x="221" y="548"/>
                  </a:lnTo>
                  <a:lnTo>
                    <a:pt x="249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5"/>
                  </a:lnTo>
                  <a:lnTo>
                    <a:pt x="357" y="542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7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3"/>
                  </a:lnTo>
                  <a:lnTo>
                    <a:pt x="543" y="356"/>
                  </a:lnTo>
                  <a:lnTo>
                    <a:pt x="545" y="343"/>
                  </a:lnTo>
                  <a:lnTo>
                    <a:pt x="549" y="331"/>
                  </a:lnTo>
                  <a:lnTo>
                    <a:pt x="550" y="317"/>
                  </a:lnTo>
                  <a:lnTo>
                    <a:pt x="552" y="303"/>
                  </a:lnTo>
                  <a:lnTo>
                    <a:pt x="555" y="277"/>
                  </a:lnTo>
                  <a:lnTo>
                    <a:pt x="552" y="248"/>
                  </a:lnTo>
                  <a:lnTo>
                    <a:pt x="549" y="221"/>
                  </a:lnTo>
                  <a:lnTo>
                    <a:pt x="543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1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7" y="11"/>
                  </a:lnTo>
                  <a:lnTo>
                    <a:pt x="331" y="5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9" y="1"/>
                  </a:lnTo>
                  <a:lnTo>
                    <a:pt x="221" y="5"/>
                  </a:lnTo>
                  <a:lnTo>
                    <a:pt x="195" y="11"/>
                  </a:lnTo>
                  <a:lnTo>
                    <a:pt x="171" y="19"/>
                  </a:lnTo>
                  <a:lnTo>
                    <a:pt x="145" y="30"/>
                  </a:lnTo>
                  <a:lnTo>
                    <a:pt x="123" y="44"/>
                  </a:lnTo>
                  <a:lnTo>
                    <a:pt x="101" y="60"/>
                  </a:lnTo>
                  <a:lnTo>
                    <a:pt x="81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1916"/>
            <p:cNvSpPr>
              <a:spLocks noChangeArrowheads="1"/>
            </p:cNvSpPr>
            <p:nvPr/>
          </p:nvSpPr>
          <p:spPr bwMode="auto">
            <a:xfrm>
              <a:off x="1200" y="3208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8" name="Line 1925"/>
          <p:cNvSpPr>
            <a:spLocks noChangeShapeType="1"/>
          </p:cNvSpPr>
          <p:nvPr/>
        </p:nvSpPr>
        <p:spPr bwMode="auto">
          <a:xfrm flipH="1" flipV="1">
            <a:off x="1421165" y="4869537"/>
            <a:ext cx="749300" cy="9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4" name="Group 1982"/>
          <p:cNvGrpSpPr>
            <a:grpSpLocks/>
          </p:cNvGrpSpPr>
          <p:nvPr/>
        </p:nvGrpSpPr>
        <p:grpSpPr bwMode="auto">
          <a:xfrm>
            <a:off x="5106982" y="2180317"/>
            <a:ext cx="2946399" cy="411164"/>
            <a:chOff x="3169" y="1472"/>
            <a:chExt cx="1856" cy="259"/>
          </a:xfrm>
        </p:grpSpPr>
        <p:sp>
          <p:nvSpPr>
            <p:cNvPr id="55" name="Freeform 1937"/>
            <p:cNvSpPr>
              <a:spLocks/>
            </p:cNvSpPr>
            <p:nvPr/>
          </p:nvSpPr>
          <p:spPr bwMode="auto">
            <a:xfrm>
              <a:off x="3169" y="1472"/>
              <a:ext cx="185" cy="185"/>
            </a:xfrm>
            <a:custGeom>
              <a:avLst/>
              <a:gdLst/>
              <a:ahLst/>
              <a:cxnLst>
                <a:cxn ang="0">
                  <a:pos x="248" y="1"/>
                </a:cxn>
                <a:cxn ang="0">
                  <a:pos x="194" y="11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1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7"/>
                </a:cxn>
                <a:cxn ang="0">
                  <a:pos x="430" y="507"/>
                </a:cxn>
                <a:cxn ang="0">
                  <a:pos x="473" y="473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6" y="11"/>
                </a:cxn>
                <a:cxn ang="0">
                  <a:pos x="304" y="1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lnTo>
                    <a:pt x="248" y="1"/>
                  </a:lnTo>
                  <a:lnTo>
                    <a:pt x="221" y="5"/>
                  </a:lnTo>
                  <a:lnTo>
                    <a:pt x="194" y="11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  <a:lnTo>
                    <a:pt x="60" y="101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1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3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3"/>
                  </a:lnTo>
                  <a:lnTo>
                    <a:pt x="101" y="491"/>
                  </a:lnTo>
                  <a:lnTo>
                    <a:pt x="122" y="507"/>
                  </a:lnTo>
                  <a:lnTo>
                    <a:pt x="145" y="521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5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7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3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7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1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1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1"/>
                  </a:lnTo>
                  <a:lnTo>
                    <a:pt x="331" y="5"/>
                  </a:lnTo>
                  <a:lnTo>
                    <a:pt x="304" y="1"/>
                  </a:lnTo>
                  <a:lnTo>
                    <a:pt x="27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1938"/>
            <p:cNvSpPr>
              <a:spLocks noChangeArrowheads="1"/>
            </p:cNvSpPr>
            <p:nvPr/>
          </p:nvSpPr>
          <p:spPr bwMode="auto">
            <a:xfrm>
              <a:off x="3207" y="1512"/>
              <a:ext cx="9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3a</a:t>
              </a:r>
              <a:endParaRPr lang="en-US"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1942"/>
            <p:cNvSpPr>
              <a:spLocks noChangeArrowheads="1"/>
            </p:cNvSpPr>
            <p:nvPr/>
          </p:nvSpPr>
          <p:spPr bwMode="auto">
            <a:xfrm>
              <a:off x="3417" y="1503"/>
              <a:ext cx="16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server instructs storage node to 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1943"/>
            <p:cNvSpPr>
              <a:spLocks noChangeArrowheads="1"/>
            </p:cNvSpPr>
            <p:nvPr/>
          </p:nvSpPr>
          <p:spPr bwMode="auto">
            <a:xfrm>
              <a:off x="3417" y="1615"/>
              <a:ext cx="14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load backup media in backup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device.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9" name="Group 1980"/>
          <p:cNvGrpSpPr>
            <a:grpSpLocks/>
          </p:cNvGrpSpPr>
          <p:nvPr/>
        </p:nvGrpSpPr>
        <p:grpSpPr bwMode="auto">
          <a:xfrm>
            <a:off x="5106973" y="1151612"/>
            <a:ext cx="3584570" cy="293688"/>
            <a:chOff x="3169" y="824"/>
            <a:chExt cx="2258" cy="185"/>
          </a:xfrm>
        </p:grpSpPr>
        <p:grpSp>
          <p:nvGrpSpPr>
            <p:cNvPr id="60" name="Group 1979"/>
            <p:cNvGrpSpPr>
              <a:grpSpLocks/>
            </p:cNvGrpSpPr>
            <p:nvPr/>
          </p:nvGrpSpPr>
          <p:grpSpPr bwMode="auto">
            <a:xfrm>
              <a:off x="3169" y="824"/>
              <a:ext cx="2258" cy="185"/>
              <a:chOff x="3169" y="824"/>
              <a:chExt cx="2258" cy="185"/>
            </a:xfrm>
          </p:grpSpPr>
          <p:sp>
            <p:nvSpPr>
              <p:cNvPr id="62" name="Rectangle 1939"/>
              <p:cNvSpPr>
                <a:spLocks noChangeArrowheads="1"/>
              </p:cNvSpPr>
              <p:nvPr/>
            </p:nvSpPr>
            <p:spPr bwMode="auto">
              <a:xfrm>
                <a:off x="3419" y="863"/>
                <a:ext cx="200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200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Backup server initiates scheduled backup process.</a:t>
                </a:r>
                <a:endParaRPr lang="en-U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Freeform 1952"/>
              <p:cNvSpPr>
                <a:spLocks/>
              </p:cNvSpPr>
              <p:nvPr/>
            </p:nvSpPr>
            <p:spPr bwMode="auto">
              <a:xfrm>
                <a:off x="3169" y="824"/>
                <a:ext cx="185" cy="185"/>
              </a:xfrm>
              <a:custGeom>
                <a:avLst/>
                <a:gdLst/>
                <a:ahLst/>
                <a:cxnLst>
                  <a:cxn ang="0">
                    <a:pos x="491" y="451"/>
                  </a:cxn>
                  <a:cxn ang="0">
                    <a:pos x="521" y="406"/>
                  </a:cxn>
                  <a:cxn ang="0">
                    <a:pos x="534" y="383"/>
                  </a:cxn>
                  <a:cxn ang="0">
                    <a:pos x="545" y="343"/>
                  </a:cxn>
                  <a:cxn ang="0">
                    <a:pos x="550" y="317"/>
                  </a:cxn>
                  <a:cxn ang="0">
                    <a:pos x="554" y="277"/>
                  </a:cxn>
                  <a:cxn ang="0">
                    <a:pos x="548" y="221"/>
                  </a:cxn>
                  <a:cxn ang="0">
                    <a:pos x="534" y="170"/>
                  </a:cxn>
                  <a:cxn ang="0">
                    <a:pos x="508" y="122"/>
                  </a:cxn>
                  <a:cxn ang="0">
                    <a:pos x="473" y="80"/>
                  </a:cxn>
                  <a:cxn ang="0">
                    <a:pos x="430" y="44"/>
                  </a:cxn>
                  <a:cxn ang="0">
                    <a:pos x="383" y="19"/>
                  </a:cxn>
                  <a:cxn ang="0">
                    <a:pos x="331" y="5"/>
                  </a:cxn>
                  <a:cxn ang="0">
                    <a:pos x="277" y="0"/>
                  </a:cxn>
                  <a:cxn ang="0">
                    <a:pos x="221" y="5"/>
                  </a:cxn>
                  <a:cxn ang="0">
                    <a:pos x="170" y="19"/>
                  </a:cxn>
                  <a:cxn ang="0">
                    <a:pos x="122" y="44"/>
                  </a:cxn>
                  <a:cxn ang="0">
                    <a:pos x="80" y="80"/>
                  </a:cxn>
                  <a:cxn ang="0">
                    <a:pos x="44" y="122"/>
                  </a:cxn>
                  <a:cxn ang="0">
                    <a:pos x="19" y="170"/>
                  </a:cxn>
                  <a:cxn ang="0">
                    <a:pos x="5" y="221"/>
                  </a:cxn>
                  <a:cxn ang="0">
                    <a:pos x="0" y="277"/>
                  </a:cxn>
                  <a:cxn ang="0">
                    <a:pos x="5" y="331"/>
                  </a:cxn>
                  <a:cxn ang="0">
                    <a:pos x="19" y="383"/>
                  </a:cxn>
                  <a:cxn ang="0">
                    <a:pos x="44" y="430"/>
                  </a:cxn>
                  <a:cxn ang="0">
                    <a:pos x="80" y="473"/>
                  </a:cxn>
                  <a:cxn ang="0">
                    <a:pos x="122" y="508"/>
                  </a:cxn>
                  <a:cxn ang="0">
                    <a:pos x="170" y="534"/>
                  </a:cxn>
                  <a:cxn ang="0">
                    <a:pos x="221" y="548"/>
                  </a:cxn>
                  <a:cxn ang="0">
                    <a:pos x="277" y="554"/>
                  </a:cxn>
                  <a:cxn ang="0">
                    <a:pos x="317" y="550"/>
                  </a:cxn>
                  <a:cxn ang="0">
                    <a:pos x="343" y="545"/>
                  </a:cxn>
                  <a:cxn ang="0">
                    <a:pos x="383" y="534"/>
                  </a:cxn>
                  <a:cxn ang="0">
                    <a:pos x="406" y="521"/>
                  </a:cxn>
                  <a:cxn ang="0">
                    <a:pos x="451" y="491"/>
                  </a:cxn>
                </a:cxnLst>
                <a:rect l="0" t="0" r="r" b="b"/>
                <a:pathLst>
                  <a:path w="554" h="554">
                    <a:moveTo>
                      <a:pt x="473" y="473"/>
                    </a:moveTo>
                    <a:lnTo>
                      <a:pt x="491" y="451"/>
                    </a:lnTo>
                    <a:lnTo>
                      <a:pt x="508" y="430"/>
                    </a:lnTo>
                    <a:lnTo>
                      <a:pt x="521" y="406"/>
                    </a:lnTo>
                    <a:lnTo>
                      <a:pt x="527" y="394"/>
                    </a:lnTo>
                    <a:lnTo>
                      <a:pt x="534" y="383"/>
                    </a:lnTo>
                    <a:lnTo>
                      <a:pt x="542" y="356"/>
                    </a:lnTo>
                    <a:lnTo>
                      <a:pt x="545" y="343"/>
                    </a:lnTo>
                    <a:lnTo>
                      <a:pt x="548" y="331"/>
                    </a:lnTo>
                    <a:lnTo>
                      <a:pt x="550" y="317"/>
                    </a:lnTo>
                    <a:lnTo>
                      <a:pt x="552" y="304"/>
                    </a:lnTo>
                    <a:lnTo>
                      <a:pt x="554" y="277"/>
                    </a:lnTo>
                    <a:lnTo>
                      <a:pt x="552" y="248"/>
                    </a:lnTo>
                    <a:lnTo>
                      <a:pt x="548" y="221"/>
                    </a:lnTo>
                    <a:lnTo>
                      <a:pt x="542" y="194"/>
                    </a:lnTo>
                    <a:lnTo>
                      <a:pt x="534" y="170"/>
                    </a:lnTo>
                    <a:lnTo>
                      <a:pt x="521" y="145"/>
                    </a:lnTo>
                    <a:lnTo>
                      <a:pt x="508" y="122"/>
                    </a:lnTo>
                    <a:lnTo>
                      <a:pt x="491" y="101"/>
                    </a:lnTo>
                    <a:lnTo>
                      <a:pt x="473" y="80"/>
                    </a:lnTo>
                    <a:lnTo>
                      <a:pt x="451" y="60"/>
                    </a:lnTo>
                    <a:lnTo>
                      <a:pt x="430" y="44"/>
                    </a:lnTo>
                    <a:lnTo>
                      <a:pt x="406" y="30"/>
                    </a:lnTo>
                    <a:lnTo>
                      <a:pt x="383" y="19"/>
                    </a:lnTo>
                    <a:lnTo>
                      <a:pt x="356" y="11"/>
                    </a:lnTo>
                    <a:lnTo>
                      <a:pt x="331" y="5"/>
                    </a:lnTo>
                    <a:lnTo>
                      <a:pt x="304" y="1"/>
                    </a:lnTo>
                    <a:lnTo>
                      <a:pt x="277" y="0"/>
                    </a:lnTo>
                    <a:lnTo>
                      <a:pt x="248" y="1"/>
                    </a:lnTo>
                    <a:lnTo>
                      <a:pt x="221" y="5"/>
                    </a:lnTo>
                    <a:lnTo>
                      <a:pt x="194" y="11"/>
                    </a:lnTo>
                    <a:lnTo>
                      <a:pt x="170" y="19"/>
                    </a:lnTo>
                    <a:lnTo>
                      <a:pt x="145" y="30"/>
                    </a:lnTo>
                    <a:lnTo>
                      <a:pt x="122" y="44"/>
                    </a:lnTo>
                    <a:lnTo>
                      <a:pt x="101" y="60"/>
                    </a:lnTo>
                    <a:lnTo>
                      <a:pt x="80" y="80"/>
                    </a:lnTo>
                    <a:lnTo>
                      <a:pt x="60" y="101"/>
                    </a:lnTo>
                    <a:lnTo>
                      <a:pt x="44" y="122"/>
                    </a:lnTo>
                    <a:lnTo>
                      <a:pt x="30" y="145"/>
                    </a:lnTo>
                    <a:lnTo>
                      <a:pt x="19" y="170"/>
                    </a:lnTo>
                    <a:lnTo>
                      <a:pt x="11" y="194"/>
                    </a:lnTo>
                    <a:lnTo>
                      <a:pt x="5" y="221"/>
                    </a:lnTo>
                    <a:lnTo>
                      <a:pt x="1" y="248"/>
                    </a:lnTo>
                    <a:lnTo>
                      <a:pt x="0" y="277"/>
                    </a:lnTo>
                    <a:lnTo>
                      <a:pt x="1" y="304"/>
                    </a:lnTo>
                    <a:lnTo>
                      <a:pt x="5" y="331"/>
                    </a:lnTo>
                    <a:lnTo>
                      <a:pt x="11" y="356"/>
                    </a:lnTo>
                    <a:lnTo>
                      <a:pt x="19" y="383"/>
                    </a:lnTo>
                    <a:lnTo>
                      <a:pt x="30" y="406"/>
                    </a:lnTo>
                    <a:lnTo>
                      <a:pt x="44" y="430"/>
                    </a:lnTo>
                    <a:lnTo>
                      <a:pt x="60" y="451"/>
                    </a:lnTo>
                    <a:lnTo>
                      <a:pt x="80" y="473"/>
                    </a:lnTo>
                    <a:lnTo>
                      <a:pt x="101" y="491"/>
                    </a:lnTo>
                    <a:lnTo>
                      <a:pt x="122" y="508"/>
                    </a:lnTo>
                    <a:lnTo>
                      <a:pt x="145" y="521"/>
                    </a:lnTo>
                    <a:lnTo>
                      <a:pt x="170" y="534"/>
                    </a:lnTo>
                    <a:lnTo>
                      <a:pt x="194" y="542"/>
                    </a:lnTo>
                    <a:lnTo>
                      <a:pt x="221" y="548"/>
                    </a:lnTo>
                    <a:lnTo>
                      <a:pt x="248" y="552"/>
                    </a:lnTo>
                    <a:lnTo>
                      <a:pt x="277" y="554"/>
                    </a:lnTo>
                    <a:lnTo>
                      <a:pt x="304" y="552"/>
                    </a:lnTo>
                    <a:lnTo>
                      <a:pt x="317" y="550"/>
                    </a:lnTo>
                    <a:lnTo>
                      <a:pt x="331" y="548"/>
                    </a:lnTo>
                    <a:lnTo>
                      <a:pt x="343" y="545"/>
                    </a:lnTo>
                    <a:lnTo>
                      <a:pt x="356" y="542"/>
                    </a:lnTo>
                    <a:lnTo>
                      <a:pt x="383" y="534"/>
                    </a:lnTo>
                    <a:lnTo>
                      <a:pt x="394" y="527"/>
                    </a:lnTo>
                    <a:lnTo>
                      <a:pt x="406" y="521"/>
                    </a:lnTo>
                    <a:lnTo>
                      <a:pt x="430" y="508"/>
                    </a:lnTo>
                    <a:lnTo>
                      <a:pt x="451" y="491"/>
                    </a:lnTo>
                    <a:lnTo>
                      <a:pt x="473" y="473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1" name="Rectangle 1953"/>
            <p:cNvSpPr>
              <a:spLocks noChangeArrowheads="1"/>
            </p:cNvSpPr>
            <p:nvPr/>
          </p:nvSpPr>
          <p:spPr bwMode="auto">
            <a:xfrm>
              <a:off x="3234" y="864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4" name="Group 1981"/>
          <p:cNvGrpSpPr>
            <a:grpSpLocks/>
          </p:cNvGrpSpPr>
          <p:nvPr/>
        </p:nvGrpSpPr>
        <p:grpSpPr bwMode="auto">
          <a:xfrm>
            <a:off x="5106984" y="1659616"/>
            <a:ext cx="2916238" cy="411164"/>
            <a:chOff x="3169" y="1144"/>
            <a:chExt cx="1837" cy="259"/>
          </a:xfrm>
        </p:grpSpPr>
        <p:sp>
          <p:nvSpPr>
            <p:cNvPr id="65" name="Rectangle 1940"/>
            <p:cNvSpPr>
              <a:spLocks noChangeArrowheads="1"/>
            </p:cNvSpPr>
            <p:nvPr/>
          </p:nvSpPr>
          <p:spPr bwMode="auto">
            <a:xfrm>
              <a:off x="3417" y="1175"/>
              <a:ext cx="158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server retrieves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backup-related 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ectangle 1941"/>
            <p:cNvSpPr>
              <a:spLocks noChangeArrowheads="1"/>
            </p:cNvSpPr>
            <p:nvPr/>
          </p:nvSpPr>
          <p:spPr bwMode="auto">
            <a:xfrm>
              <a:off x="3417" y="1287"/>
              <a:ext cx="150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information from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the backup catalog.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Freeform 1954"/>
            <p:cNvSpPr>
              <a:spLocks/>
            </p:cNvSpPr>
            <p:nvPr/>
          </p:nvSpPr>
          <p:spPr bwMode="auto">
            <a:xfrm>
              <a:off x="3169" y="1144"/>
              <a:ext cx="185" cy="185"/>
            </a:xfrm>
            <a:custGeom>
              <a:avLst/>
              <a:gdLst/>
              <a:ahLst/>
              <a:cxnLst>
                <a:cxn ang="0">
                  <a:pos x="60" y="101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4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7"/>
                </a:cxn>
                <a:cxn ang="0">
                  <a:pos x="430" y="507"/>
                </a:cxn>
                <a:cxn ang="0">
                  <a:pos x="473" y="473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4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6" y="11"/>
                </a:cxn>
                <a:cxn ang="0">
                  <a:pos x="304" y="1"/>
                </a:cxn>
                <a:cxn ang="0">
                  <a:pos x="248" y="1"/>
                </a:cxn>
                <a:cxn ang="0">
                  <a:pos x="194" y="11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4" h="554">
                  <a:moveTo>
                    <a:pt x="80" y="80"/>
                  </a:moveTo>
                  <a:lnTo>
                    <a:pt x="60" y="101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1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4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3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3"/>
                  </a:lnTo>
                  <a:lnTo>
                    <a:pt x="101" y="491"/>
                  </a:lnTo>
                  <a:lnTo>
                    <a:pt x="122" y="507"/>
                  </a:lnTo>
                  <a:lnTo>
                    <a:pt x="145" y="521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5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7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3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7"/>
                  </a:lnTo>
                  <a:lnTo>
                    <a:pt x="552" y="304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1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1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1"/>
                  </a:lnTo>
                  <a:lnTo>
                    <a:pt x="331" y="5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5"/>
                  </a:lnTo>
                  <a:lnTo>
                    <a:pt x="194" y="11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Rectangle 1955"/>
            <p:cNvSpPr>
              <a:spLocks noChangeArrowheads="1"/>
            </p:cNvSpPr>
            <p:nvPr/>
          </p:nvSpPr>
          <p:spPr bwMode="auto">
            <a:xfrm>
              <a:off x="3234" y="1184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9" name="Group 1983"/>
          <p:cNvGrpSpPr>
            <a:grpSpLocks/>
          </p:cNvGrpSpPr>
          <p:nvPr/>
        </p:nvGrpSpPr>
        <p:grpSpPr bwMode="auto">
          <a:xfrm>
            <a:off x="5103809" y="2672438"/>
            <a:ext cx="3154363" cy="411163"/>
            <a:chOff x="3167" y="1824"/>
            <a:chExt cx="1987" cy="259"/>
          </a:xfrm>
        </p:grpSpPr>
        <p:sp>
          <p:nvSpPr>
            <p:cNvPr id="70" name="Rectangle 1944"/>
            <p:cNvSpPr>
              <a:spLocks noChangeArrowheads="1"/>
            </p:cNvSpPr>
            <p:nvPr/>
          </p:nvSpPr>
          <p:spPr bwMode="auto">
            <a:xfrm>
              <a:off x="3417" y="1855"/>
              <a:ext cx="165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server instructs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</a:t>
              </a: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clients to 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Rectangle 1945"/>
            <p:cNvSpPr>
              <a:spLocks noChangeArrowheads="1"/>
            </p:cNvSpPr>
            <p:nvPr/>
          </p:nvSpPr>
          <p:spPr bwMode="auto">
            <a:xfrm>
              <a:off x="3417" y="1967"/>
              <a:ext cx="173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send data </a:t>
              </a: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to be backed up to storage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node.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Freeform 1956"/>
            <p:cNvSpPr>
              <a:spLocks/>
            </p:cNvSpPr>
            <p:nvPr/>
          </p:nvSpPr>
          <p:spPr bwMode="auto">
            <a:xfrm>
              <a:off x="3167" y="1824"/>
              <a:ext cx="184" cy="185"/>
            </a:xfrm>
            <a:custGeom>
              <a:avLst/>
              <a:gdLst/>
              <a:ahLst/>
              <a:cxnLst>
                <a:cxn ang="0">
                  <a:pos x="60" y="101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3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3" y="527"/>
                </a:cxn>
                <a:cxn ang="0">
                  <a:pos x="429" y="507"/>
                </a:cxn>
                <a:cxn ang="0">
                  <a:pos x="473" y="473"/>
                </a:cxn>
                <a:cxn ang="0">
                  <a:pos x="507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5" y="30"/>
                </a:cxn>
                <a:cxn ang="0">
                  <a:pos x="356" y="11"/>
                </a:cxn>
                <a:cxn ang="0">
                  <a:pos x="303" y="1"/>
                </a:cxn>
                <a:cxn ang="0">
                  <a:pos x="248" y="1"/>
                </a:cxn>
                <a:cxn ang="0">
                  <a:pos x="194" y="11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4" h="554">
                  <a:moveTo>
                    <a:pt x="80" y="80"/>
                  </a:moveTo>
                  <a:lnTo>
                    <a:pt x="60" y="101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1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3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3"/>
                  </a:lnTo>
                  <a:lnTo>
                    <a:pt x="101" y="491"/>
                  </a:lnTo>
                  <a:lnTo>
                    <a:pt x="122" y="507"/>
                  </a:lnTo>
                  <a:lnTo>
                    <a:pt x="145" y="521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3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5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3" y="527"/>
                  </a:lnTo>
                  <a:lnTo>
                    <a:pt x="405" y="521"/>
                  </a:lnTo>
                  <a:lnTo>
                    <a:pt x="429" y="507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1"/>
                  </a:lnTo>
                  <a:lnTo>
                    <a:pt x="507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3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49" y="317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1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7" y="122"/>
                  </a:lnTo>
                  <a:lnTo>
                    <a:pt x="491" y="101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29" y="44"/>
                  </a:lnTo>
                  <a:lnTo>
                    <a:pt x="405" y="30"/>
                  </a:lnTo>
                  <a:lnTo>
                    <a:pt x="383" y="19"/>
                  </a:lnTo>
                  <a:lnTo>
                    <a:pt x="356" y="11"/>
                  </a:lnTo>
                  <a:lnTo>
                    <a:pt x="331" y="5"/>
                  </a:lnTo>
                  <a:lnTo>
                    <a:pt x="303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5"/>
                  </a:lnTo>
                  <a:lnTo>
                    <a:pt x="194" y="11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Rectangle 1957"/>
            <p:cNvSpPr>
              <a:spLocks noChangeArrowheads="1"/>
            </p:cNvSpPr>
            <p:nvPr/>
          </p:nvSpPr>
          <p:spPr bwMode="auto">
            <a:xfrm>
              <a:off x="3203" y="1864"/>
              <a:ext cx="10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3b</a:t>
              </a:r>
              <a:endParaRPr lang="en-US"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4" name="Group 1984"/>
          <p:cNvGrpSpPr>
            <a:grpSpLocks/>
          </p:cNvGrpSpPr>
          <p:nvPr/>
        </p:nvGrpSpPr>
        <p:grpSpPr bwMode="auto">
          <a:xfrm>
            <a:off x="5094274" y="3297914"/>
            <a:ext cx="3505195" cy="419101"/>
            <a:chOff x="3161" y="2176"/>
            <a:chExt cx="2208" cy="264"/>
          </a:xfrm>
        </p:grpSpPr>
        <p:sp>
          <p:nvSpPr>
            <p:cNvPr id="75" name="Rectangle 1946"/>
            <p:cNvSpPr>
              <a:spLocks noChangeArrowheads="1"/>
            </p:cNvSpPr>
            <p:nvPr/>
          </p:nvSpPr>
          <p:spPr bwMode="auto">
            <a:xfrm>
              <a:off x="3417" y="2207"/>
              <a:ext cx="19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clients send data to storage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node and 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update the backup catalog on the backup server.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Freeform 1958"/>
            <p:cNvSpPr>
              <a:spLocks/>
            </p:cNvSpPr>
            <p:nvPr/>
          </p:nvSpPr>
          <p:spPr bwMode="auto">
            <a:xfrm>
              <a:off x="3161" y="2176"/>
              <a:ext cx="185" cy="185"/>
            </a:xfrm>
            <a:custGeom>
              <a:avLst/>
              <a:gdLst/>
              <a:ahLst/>
              <a:cxnLst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5" y="542"/>
                </a:cxn>
                <a:cxn ang="0">
                  <a:pos x="249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7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3" y="356"/>
                </a:cxn>
                <a:cxn ang="0">
                  <a:pos x="549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3" y="194"/>
                </a:cxn>
                <a:cxn ang="0">
                  <a:pos x="521" y="145"/>
                </a:cxn>
                <a:cxn ang="0">
                  <a:pos x="491" y="100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7" y="10"/>
                </a:cxn>
                <a:cxn ang="0">
                  <a:pos x="304" y="1"/>
                </a:cxn>
                <a:cxn ang="0">
                  <a:pos x="249" y="1"/>
                </a:cxn>
                <a:cxn ang="0">
                  <a:pos x="195" y="10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5" h="554">
                  <a:moveTo>
                    <a:pt x="81" y="80"/>
                  </a:moveTo>
                  <a:lnTo>
                    <a:pt x="60" y="100"/>
                  </a:lnTo>
                  <a:lnTo>
                    <a:pt x="45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5" y="429"/>
                  </a:lnTo>
                  <a:lnTo>
                    <a:pt x="60" y="451"/>
                  </a:lnTo>
                  <a:lnTo>
                    <a:pt x="81" y="472"/>
                  </a:lnTo>
                  <a:lnTo>
                    <a:pt x="101" y="490"/>
                  </a:lnTo>
                  <a:lnTo>
                    <a:pt x="123" y="507"/>
                  </a:lnTo>
                  <a:lnTo>
                    <a:pt x="145" y="520"/>
                  </a:lnTo>
                  <a:lnTo>
                    <a:pt x="171" y="534"/>
                  </a:lnTo>
                  <a:lnTo>
                    <a:pt x="195" y="542"/>
                  </a:lnTo>
                  <a:lnTo>
                    <a:pt x="221" y="548"/>
                  </a:lnTo>
                  <a:lnTo>
                    <a:pt x="249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7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3" y="356"/>
                  </a:lnTo>
                  <a:lnTo>
                    <a:pt x="545" y="343"/>
                  </a:lnTo>
                  <a:lnTo>
                    <a:pt x="549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5" y="277"/>
                  </a:lnTo>
                  <a:lnTo>
                    <a:pt x="552" y="248"/>
                  </a:lnTo>
                  <a:lnTo>
                    <a:pt x="549" y="220"/>
                  </a:lnTo>
                  <a:lnTo>
                    <a:pt x="543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7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9" y="1"/>
                  </a:lnTo>
                  <a:lnTo>
                    <a:pt x="221" y="4"/>
                  </a:lnTo>
                  <a:lnTo>
                    <a:pt x="195" y="10"/>
                  </a:lnTo>
                  <a:lnTo>
                    <a:pt x="171" y="19"/>
                  </a:lnTo>
                  <a:lnTo>
                    <a:pt x="145" y="30"/>
                  </a:lnTo>
                  <a:lnTo>
                    <a:pt x="123" y="44"/>
                  </a:lnTo>
                  <a:lnTo>
                    <a:pt x="101" y="60"/>
                  </a:lnTo>
                  <a:lnTo>
                    <a:pt x="81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Rectangle 1959"/>
            <p:cNvSpPr>
              <a:spLocks noChangeArrowheads="1"/>
            </p:cNvSpPr>
            <p:nvPr/>
          </p:nvSpPr>
          <p:spPr bwMode="auto">
            <a:xfrm>
              <a:off x="3226" y="2215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US"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8" name="Group 1985"/>
          <p:cNvGrpSpPr>
            <a:grpSpLocks/>
          </p:cNvGrpSpPr>
          <p:nvPr/>
        </p:nvGrpSpPr>
        <p:grpSpPr bwMode="auto">
          <a:xfrm>
            <a:off x="5094283" y="3793212"/>
            <a:ext cx="3125787" cy="293688"/>
            <a:chOff x="3161" y="2488"/>
            <a:chExt cx="1969" cy="185"/>
          </a:xfrm>
        </p:grpSpPr>
        <p:sp>
          <p:nvSpPr>
            <p:cNvPr id="79" name="Rectangle 1947"/>
            <p:cNvSpPr>
              <a:spLocks noChangeArrowheads="1"/>
            </p:cNvSpPr>
            <p:nvPr/>
          </p:nvSpPr>
          <p:spPr bwMode="auto">
            <a:xfrm>
              <a:off x="3417" y="2519"/>
              <a:ext cx="171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 node sends data to backup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device.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Freeform 1960"/>
            <p:cNvSpPr>
              <a:spLocks/>
            </p:cNvSpPr>
            <p:nvPr/>
          </p:nvSpPr>
          <p:spPr bwMode="auto">
            <a:xfrm>
              <a:off x="3161" y="2488"/>
              <a:ext cx="185" cy="185"/>
            </a:xfrm>
            <a:custGeom>
              <a:avLst/>
              <a:gdLst/>
              <a:ahLst/>
              <a:cxnLst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  <a:cxn ang="0">
                  <a:pos x="101" y="490"/>
                </a:cxn>
                <a:cxn ang="0">
                  <a:pos x="145" y="520"/>
                </a:cxn>
                <a:cxn ang="0">
                  <a:pos x="195" y="542"/>
                </a:cxn>
                <a:cxn ang="0">
                  <a:pos x="249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7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3" y="356"/>
                </a:cxn>
                <a:cxn ang="0">
                  <a:pos x="549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3" y="194"/>
                </a:cxn>
                <a:cxn ang="0">
                  <a:pos x="521" y="145"/>
                </a:cxn>
                <a:cxn ang="0">
                  <a:pos x="491" y="100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7" y="10"/>
                </a:cxn>
                <a:cxn ang="0">
                  <a:pos x="304" y="1"/>
                </a:cxn>
                <a:cxn ang="0">
                  <a:pos x="249" y="1"/>
                </a:cxn>
                <a:cxn ang="0">
                  <a:pos x="195" y="10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5" h="554">
                  <a:moveTo>
                    <a:pt x="81" y="80"/>
                  </a:moveTo>
                  <a:lnTo>
                    <a:pt x="60" y="100"/>
                  </a:lnTo>
                  <a:lnTo>
                    <a:pt x="45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5" y="429"/>
                  </a:lnTo>
                  <a:lnTo>
                    <a:pt x="60" y="451"/>
                  </a:lnTo>
                  <a:lnTo>
                    <a:pt x="81" y="472"/>
                  </a:lnTo>
                  <a:lnTo>
                    <a:pt x="101" y="490"/>
                  </a:lnTo>
                  <a:lnTo>
                    <a:pt x="123" y="507"/>
                  </a:lnTo>
                  <a:lnTo>
                    <a:pt x="145" y="520"/>
                  </a:lnTo>
                  <a:lnTo>
                    <a:pt x="171" y="534"/>
                  </a:lnTo>
                  <a:lnTo>
                    <a:pt x="195" y="542"/>
                  </a:lnTo>
                  <a:lnTo>
                    <a:pt x="221" y="548"/>
                  </a:lnTo>
                  <a:lnTo>
                    <a:pt x="249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7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3" y="356"/>
                  </a:lnTo>
                  <a:lnTo>
                    <a:pt x="545" y="343"/>
                  </a:lnTo>
                  <a:lnTo>
                    <a:pt x="549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5" y="277"/>
                  </a:lnTo>
                  <a:lnTo>
                    <a:pt x="552" y="248"/>
                  </a:lnTo>
                  <a:lnTo>
                    <a:pt x="549" y="220"/>
                  </a:lnTo>
                  <a:lnTo>
                    <a:pt x="543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7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9" y="1"/>
                  </a:lnTo>
                  <a:lnTo>
                    <a:pt x="221" y="4"/>
                  </a:lnTo>
                  <a:lnTo>
                    <a:pt x="195" y="10"/>
                  </a:lnTo>
                  <a:lnTo>
                    <a:pt x="171" y="19"/>
                  </a:lnTo>
                  <a:lnTo>
                    <a:pt x="145" y="30"/>
                  </a:lnTo>
                  <a:lnTo>
                    <a:pt x="123" y="44"/>
                  </a:lnTo>
                  <a:lnTo>
                    <a:pt x="101" y="60"/>
                  </a:lnTo>
                  <a:lnTo>
                    <a:pt x="81" y="8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ectangle 1961"/>
            <p:cNvSpPr>
              <a:spLocks noChangeArrowheads="1"/>
            </p:cNvSpPr>
            <p:nvPr/>
          </p:nvSpPr>
          <p:spPr bwMode="auto">
            <a:xfrm>
              <a:off x="3226" y="2527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2" name="Group 1986"/>
          <p:cNvGrpSpPr>
            <a:grpSpLocks/>
          </p:cNvGrpSpPr>
          <p:nvPr/>
        </p:nvGrpSpPr>
        <p:grpSpPr bwMode="auto">
          <a:xfrm>
            <a:off x="5106986" y="4301216"/>
            <a:ext cx="4113214" cy="569913"/>
            <a:chOff x="3169" y="2808"/>
            <a:chExt cx="2591" cy="359"/>
          </a:xfrm>
        </p:grpSpPr>
        <p:sp>
          <p:nvSpPr>
            <p:cNvPr id="83" name="Rectangle 1948"/>
            <p:cNvSpPr>
              <a:spLocks noChangeArrowheads="1"/>
            </p:cNvSpPr>
            <p:nvPr/>
          </p:nvSpPr>
          <p:spPr bwMode="auto">
            <a:xfrm>
              <a:off x="3417" y="2818"/>
              <a:ext cx="234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 node sends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metadata and media  information </a:t>
              </a: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to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server.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Rectangle 1949"/>
            <p:cNvSpPr>
              <a:spLocks noChangeArrowheads="1"/>
            </p:cNvSpPr>
            <p:nvPr/>
          </p:nvSpPr>
          <p:spPr bwMode="auto">
            <a:xfrm>
              <a:off x="3417" y="2943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US"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Freeform 1962"/>
            <p:cNvSpPr>
              <a:spLocks/>
            </p:cNvSpPr>
            <p:nvPr/>
          </p:nvSpPr>
          <p:spPr bwMode="auto">
            <a:xfrm>
              <a:off x="3169" y="2808"/>
              <a:ext cx="185" cy="185"/>
            </a:xfrm>
            <a:custGeom>
              <a:avLst/>
              <a:gdLst/>
              <a:ahLst/>
              <a:cxnLst>
                <a:cxn ang="0">
                  <a:pos x="101" y="490"/>
                </a:cxn>
                <a:cxn ang="0">
                  <a:pos x="145" y="520"/>
                </a:cxn>
                <a:cxn ang="0">
                  <a:pos x="194" y="542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8"/>
                </a:cxn>
                <a:cxn ang="0">
                  <a:pos x="356" y="542"/>
                </a:cxn>
                <a:cxn ang="0">
                  <a:pos x="394" y="526"/>
                </a:cxn>
                <a:cxn ang="0">
                  <a:pos x="430" y="507"/>
                </a:cxn>
                <a:cxn ang="0">
                  <a:pos x="473" y="472"/>
                </a:cxn>
                <a:cxn ang="0">
                  <a:pos x="508" y="429"/>
                </a:cxn>
                <a:cxn ang="0">
                  <a:pos x="527" y="393"/>
                </a:cxn>
                <a:cxn ang="0">
                  <a:pos x="542" y="356"/>
                </a:cxn>
                <a:cxn ang="0">
                  <a:pos x="548" y="331"/>
                </a:cxn>
                <a:cxn ang="0">
                  <a:pos x="552" y="303"/>
                </a:cxn>
                <a:cxn ang="0">
                  <a:pos x="552" y="248"/>
                </a:cxn>
                <a:cxn ang="0">
                  <a:pos x="542" y="194"/>
                </a:cxn>
                <a:cxn ang="0">
                  <a:pos x="521" y="145"/>
                </a:cxn>
                <a:cxn ang="0">
                  <a:pos x="491" y="100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6" y="10"/>
                </a:cxn>
                <a:cxn ang="0">
                  <a:pos x="304" y="1"/>
                </a:cxn>
                <a:cxn ang="0">
                  <a:pos x="248" y="1"/>
                </a:cxn>
                <a:cxn ang="0">
                  <a:pos x="194" y="10"/>
                </a:cxn>
                <a:cxn ang="0">
                  <a:pos x="145" y="30"/>
                </a:cxn>
                <a:cxn ang="0">
                  <a:pos x="101" y="60"/>
                </a:cxn>
                <a:cxn ang="0">
                  <a:pos x="60" y="100"/>
                </a:cxn>
                <a:cxn ang="0">
                  <a:pos x="30" y="145"/>
                </a:cxn>
                <a:cxn ang="0">
                  <a:pos x="11" y="194"/>
                </a:cxn>
                <a:cxn ang="0">
                  <a:pos x="1" y="248"/>
                </a:cxn>
                <a:cxn ang="0">
                  <a:pos x="1" y="303"/>
                </a:cxn>
                <a:cxn ang="0">
                  <a:pos x="11" y="356"/>
                </a:cxn>
                <a:cxn ang="0">
                  <a:pos x="30" y="405"/>
                </a:cxn>
                <a:cxn ang="0">
                  <a:pos x="60" y="451"/>
                </a:cxn>
              </a:cxnLst>
              <a:rect l="0" t="0" r="r" b="b"/>
              <a:pathLst>
                <a:path w="554" h="554">
                  <a:moveTo>
                    <a:pt x="80" y="472"/>
                  </a:moveTo>
                  <a:lnTo>
                    <a:pt x="101" y="490"/>
                  </a:lnTo>
                  <a:lnTo>
                    <a:pt x="122" y="507"/>
                  </a:lnTo>
                  <a:lnTo>
                    <a:pt x="145" y="520"/>
                  </a:lnTo>
                  <a:lnTo>
                    <a:pt x="170" y="534"/>
                  </a:lnTo>
                  <a:lnTo>
                    <a:pt x="194" y="542"/>
                  </a:lnTo>
                  <a:lnTo>
                    <a:pt x="221" y="548"/>
                  </a:lnTo>
                  <a:lnTo>
                    <a:pt x="248" y="552"/>
                  </a:lnTo>
                  <a:lnTo>
                    <a:pt x="277" y="554"/>
                  </a:lnTo>
                  <a:lnTo>
                    <a:pt x="304" y="552"/>
                  </a:lnTo>
                  <a:lnTo>
                    <a:pt x="317" y="549"/>
                  </a:lnTo>
                  <a:lnTo>
                    <a:pt x="331" y="548"/>
                  </a:lnTo>
                  <a:lnTo>
                    <a:pt x="343" y="544"/>
                  </a:lnTo>
                  <a:lnTo>
                    <a:pt x="356" y="542"/>
                  </a:lnTo>
                  <a:lnTo>
                    <a:pt x="383" y="534"/>
                  </a:lnTo>
                  <a:lnTo>
                    <a:pt x="394" y="526"/>
                  </a:lnTo>
                  <a:lnTo>
                    <a:pt x="406" y="520"/>
                  </a:lnTo>
                  <a:lnTo>
                    <a:pt x="430" y="507"/>
                  </a:lnTo>
                  <a:lnTo>
                    <a:pt x="451" y="490"/>
                  </a:lnTo>
                  <a:lnTo>
                    <a:pt x="473" y="472"/>
                  </a:lnTo>
                  <a:lnTo>
                    <a:pt x="491" y="451"/>
                  </a:lnTo>
                  <a:lnTo>
                    <a:pt x="508" y="429"/>
                  </a:lnTo>
                  <a:lnTo>
                    <a:pt x="521" y="405"/>
                  </a:lnTo>
                  <a:lnTo>
                    <a:pt x="527" y="393"/>
                  </a:lnTo>
                  <a:lnTo>
                    <a:pt x="534" y="382"/>
                  </a:lnTo>
                  <a:lnTo>
                    <a:pt x="542" y="356"/>
                  </a:lnTo>
                  <a:lnTo>
                    <a:pt x="545" y="343"/>
                  </a:lnTo>
                  <a:lnTo>
                    <a:pt x="548" y="331"/>
                  </a:lnTo>
                  <a:lnTo>
                    <a:pt x="550" y="316"/>
                  </a:lnTo>
                  <a:lnTo>
                    <a:pt x="552" y="303"/>
                  </a:lnTo>
                  <a:lnTo>
                    <a:pt x="554" y="277"/>
                  </a:lnTo>
                  <a:lnTo>
                    <a:pt x="552" y="248"/>
                  </a:lnTo>
                  <a:lnTo>
                    <a:pt x="548" y="220"/>
                  </a:lnTo>
                  <a:lnTo>
                    <a:pt x="542" y="194"/>
                  </a:lnTo>
                  <a:lnTo>
                    <a:pt x="534" y="170"/>
                  </a:lnTo>
                  <a:lnTo>
                    <a:pt x="521" y="145"/>
                  </a:lnTo>
                  <a:lnTo>
                    <a:pt x="508" y="122"/>
                  </a:lnTo>
                  <a:lnTo>
                    <a:pt x="491" y="100"/>
                  </a:lnTo>
                  <a:lnTo>
                    <a:pt x="473" y="80"/>
                  </a:lnTo>
                  <a:lnTo>
                    <a:pt x="451" y="60"/>
                  </a:lnTo>
                  <a:lnTo>
                    <a:pt x="430" y="44"/>
                  </a:lnTo>
                  <a:lnTo>
                    <a:pt x="406" y="30"/>
                  </a:lnTo>
                  <a:lnTo>
                    <a:pt x="383" y="19"/>
                  </a:lnTo>
                  <a:lnTo>
                    <a:pt x="356" y="10"/>
                  </a:lnTo>
                  <a:lnTo>
                    <a:pt x="331" y="4"/>
                  </a:lnTo>
                  <a:lnTo>
                    <a:pt x="304" y="1"/>
                  </a:lnTo>
                  <a:lnTo>
                    <a:pt x="277" y="0"/>
                  </a:lnTo>
                  <a:lnTo>
                    <a:pt x="248" y="1"/>
                  </a:lnTo>
                  <a:lnTo>
                    <a:pt x="221" y="4"/>
                  </a:lnTo>
                  <a:lnTo>
                    <a:pt x="194" y="10"/>
                  </a:lnTo>
                  <a:lnTo>
                    <a:pt x="170" y="19"/>
                  </a:lnTo>
                  <a:lnTo>
                    <a:pt x="145" y="30"/>
                  </a:lnTo>
                  <a:lnTo>
                    <a:pt x="122" y="44"/>
                  </a:lnTo>
                  <a:lnTo>
                    <a:pt x="101" y="60"/>
                  </a:lnTo>
                  <a:lnTo>
                    <a:pt x="80" y="80"/>
                  </a:lnTo>
                  <a:lnTo>
                    <a:pt x="60" y="100"/>
                  </a:lnTo>
                  <a:lnTo>
                    <a:pt x="44" y="122"/>
                  </a:lnTo>
                  <a:lnTo>
                    <a:pt x="30" y="145"/>
                  </a:lnTo>
                  <a:lnTo>
                    <a:pt x="19" y="170"/>
                  </a:lnTo>
                  <a:lnTo>
                    <a:pt x="11" y="194"/>
                  </a:lnTo>
                  <a:lnTo>
                    <a:pt x="5" y="220"/>
                  </a:lnTo>
                  <a:lnTo>
                    <a:pt x="1" y="248"/>
                  </a:lnTo>
                  <a:lnTo>
                    <a:pt x="0" y="277"/>
                  </a:lnTo>
                  <a:lnTo>
                    <a:pt x="1" y="303"/>
                  </a:lnTo>
                  <a:lnTo>
                    <a:pt x="5" y="331"/>
                  </a:lnTo>
                  <a:lnTo>
                    <a:pt x="11" y="356"/>
                  </a:lnTo>
                  <a:lnTo>
                    <a:pt x="19" y="382"/>
                  </a:lnTo>
                  <a:lnTo>
                    <a:pt x="30" y="405"/>
                  </a:lnTo>
                  <a:lnTo>
                    <a:pt x="44" y="429"/>
                  </a:lnTo>
                  <a:lnTo>
                    <a:pt x="60" y="451"/>
                  </a:lnTo>
                  <a:lnTo>
                    <a:pt x="80" y="47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Rectangle 1963"/>
            <p:cNvSpPr>
              <a:spLocks noChangeArrowheads="1"/>
            </p:cNvSpPr>
            <p:nvPr/>
          </p:nvSpPr>
          <p:spPr bwMode="auto">
            <a:xfrm>
              <a:off x="3234" y="2847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US"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7" name="Group 1987"/>
          <p:cNvGrpSpPr>
            <a:grpSpLocks/>
          </p:cNvGrpSpPr>
          <p:nvPr/>
        </p:nvGrpSpPr>
        <p:grpSpPr bwMode="auto">
          <a:xfrm>
            <a:off x="5106976" y="4821925"/>
            <a:ext cx="3119434" cy="398464"/>
            <a:chOff x="3169" y="3136"/>
            <a:chExt cx="1965" cy="251"/>
          </a:xfrm>
        </p:grpSpPr>
        <p:sp>
          <p:nvSpPr>
            <p:cNvPr id="88" name="Rectangle 1950"/>
            <p:cNvSpPr>
              <a:spLocks noChangeArrowheads="1"/>
            </p:cNvSpPr>
            <p:nvPr/>
          </p:nvSpPr>
          <p:spPr bwMode="auto">
            <a:xfrm>
              <a:off x="3417" y="3159"/>
              <a:ext cx="171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Backup server 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updates the backup catalog.</a:t>
              </a: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Rectangle 1951"/>
            <p:cNvSpPr>
              <a:spLocks noChangeArrowheads="1"/>
            </p:cNvSpPr>
            <p:nvPr/>
          </p:nvSpPr>
          <p:spPr bwMode="auto">
            <a:xfrm>
              <a:off x="3417" y="3271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Freeform 1964"/>
            <p:cNvSpPr>
              <a:spLocks/>
            </p:cNvSpPr>
            <p:nvPr/>
          </p:nvSpPr>
          <p:spPr bwMode="auto">
            <a:xfrm>
              <a:off x="3169" y="3136"/>
              <a:ext cx="185" cy="185"/>
            </a:xfrm>
            <a:custGeom>
              <a:avLst/>
              <a:gdLst/>
              <a:ahLst/>
              <a:cxnLst>
                <a:cxn ang="0">
                  <a:pos x="60" y="101"/>
                </a:cxn>
                <a:cxn ang="0">
                  <a:pos x="30" y="146"/>
                </a:cxn>
                <a:cxn ang="0">
                  <a:pos x="11" y="195"/>
                </a:cxn>
                <a:cxn ang="0">
                  <a:pos x="1" y="249"/>
                </a:cxn>
                <a:cxn ang="0">
                  <a:pos x="1" y="304"/>
                </a:cxn>
                <a:cxn ang="0">
                  <a:pos x="11" y="357"/>
                </a:cxn>
                <a:cxn ang="0">
                  <a:pos x="30" y="406"/>
                </a:cxn>
                <a:cxn ang="0">
                  <a:pos x="60" y="452"/>
                </a:cxn>
                <a:cxn ang="0">
                  <a:pos x="101" y="491"/>
                </a:cxn>
                <a:cxn ang="0">
                  <a:pos x="145" y="521"/>
                </a:cxn>
                <a:cxn ang="0">
                  <a:pos x="194" y="543"/>
                </a:cxn>
                <a:cxn ang="0">
                  <a:pos x="248" y="552"/>
                </a:cxn>
                <a:cxn ang="0">
                  <a:pos x="304" y="552"/>
                </a:cxn>
                <a:cxn ang="0">
                  <a:pos x="331" y="549"/>
                </a:cxn>
                <a:cxn ang="0">
                  <a:pos x="356" y="543"/>
                </a:cxn>
                <a:cxn ang="0">
                  <a:pos x="394" y="527"/>
                </a:cxn>
                <a:cxn ang="0">
                  <a:pos x="430" y="508"/>
                </a:cxn>
                <a:cxn ang="0">
                  <a:pos x="473" y="473"/>
                </a:cxn>
                <a:cxn ang="0">
                  <a:pos x="508" y="430"/>
                </a:cxn>
                <a:cxn ang="0">
                  <a:pos x="527" y="394"/>
                </a:cxn>
                <a:cxn ang="0">
                  <a:pos x="542" y="357"/>
                </a:cxn>
                <a:cxn ang="0">
                  <a:pos x="548" y="332"/>
                </a:cxn>
                <a:cxn ang="0">
                  <a:pos x="552" y="304"/>
                </a:cxn>
                <a:cxn ang="0">
                  <a:pos x="552" y="249"/>
                </a:cxn>
                <a:cxn ang="0">
                  <a:pos x="542" y="195"/>
                </a:cxn>
                <a:cxn ang="0">
                  <a:pos x="521" y="146"/>
                </a:cxn>
                <a:cxn ang="0">
                  <a:pos x="491" y="101"/>
                </a:cxn>
                <a:cxn ang="0">
                  <a:pos x="451" y="60"/>
                </a:cxn>
                <a:cxn ang="0">
                  <a:pos x="406" y="30"/>
                </a:cxn>
                <a:cxn ang="0">
                  <a:pos x="356" y="11"/>
                </a:cxn>
                <a:cxn ang="0">
                  <a:pos x="304" y="2"/>
                </a:cxn>
                <a:cxn ang="0">
                  <a:pos x="248" y="2"/>
                </a:cxn>
                <a:cxn ang="0">
                  <a:pos x="194" y="11"/>
                </a:cxn>
                <a:cxn ang="0">
                  <a:pos x="145" y="30"/>
                </a:cxn>
                <a:cxn ang="0">
                  <a:pos x="101" y="60"/>
                </a:cxn>
              </a:cxnLst>
              <a:rect l="0" t="0" r="r" b="b"/>
              <a:pathLst>
                <a:path w="554" h="555">
                  <a:moveTo>
                    <a:pt x="80" y="81"/>
                  </a:moveTo>
                  <a:lnTo>
                    <a:pt x="60" y="101"/>
                  </a:lnTo>
                  <a:lnTo>
                    <a:pt x="44" y="123"/>
                  </a:lnTo>
                  <a:lnTo>
                    <a:pt x="30" y="146"/>
                  </a:lnTo>
                  <a:lnTo>
                    <a:pt x="19" y="171"/>
                  </a:lnTo>
                  <a:lnTo>
                    <a:pt x="11" y="195"/>
                  </a:lnTo>
                  <a:lnTo>
                    <a:pt x="5" y="221"/>
                  </a:lnTo>
                  <a:lnTo>
                    <a:pt x="1" y="249"/>
                  </a:lnTo>
                  <a:lnTo>
                    <a:pt x="0" y="278"/>
                  </a:lnTo>
                  <a:lnTo>
                    <a:pt x="1" y="304"/>
                  </a:lnTo>
                  <a:lnTo>
                    <a:pt x="5" y="332"/>
                  </a:lnTo>
                  <a:lnTo>
                    <a:pt x="11" y="357"/>
                  </a:lnTo>
                  <a:lnTo>
                    <a:pt x="19" y="383"/>
                  </a:lnTo>
                  <a:lnTo>
                    <a:pt x="30" y="406"/>
                  </a:lnTo>
                  <a:lnTo>
                    <a:pt x="44" y="430"/>
                  </a:lnTo>
                  <a:lnTo>
                    <a:pt x="60" y="452"/>
                  </a:lnTo>
                  <a:lnTo>
                    <a:pt x="80" y="473"/>
                  </a:lnTo>
                  <a:lnTo>
                    <a:pt x="101" y="491"/>
                  </a:lnTo>
                  <a:lnTo>
                    <a:pt x="122" y="508"/>
                  </a:lnTo>
                  <a:lnTo>
                    <a:pt x="145" y="521"/>
                  </a:lnTo>
                  <a:lnTo>
                    <a:pt x="170" y="534"/>
                  </a:lnTo>
                  <a:lnTo>
                    <a:pt x="194" y="543"/>
                  </a:lnTo>
                  <a:lnTo>
                    <a:pt x="221" y="549"/>
                  </a:lnTo>
                  <a:lnTo>
                    <a:pt x="248" y="552"/>
                  </a:lnTo>
                  <a:lnTo>
                    <a:pt x="277" y="555"/>
                  </a:lnTo>
                  <a:lnTo>
                    <a:pt x="304" y="552"/>
                  </a:lnTo>
                  <a:lnTo>
                    <a:pt x="317" y="550"/>
                  </a:lnTo>
                  <a:lnTo>
                    <a:pt x="331" y="549"/>
                  </a:lnTo>
                  <a:lnTo>
                    <a:pt x="343" y="545"/>
                  </a:lnTo>
                  <a:lnTo>
                    <a:pt x="356" y="543"/>
                  </a:lnTo>
                  <a:lnTo>
                    <a:pt x="383" y="534"/>
                  </a:lnTo>
                  <a:lnTo>
                    <a:pt x="394" y="527"/>
                  </a:lnTo>
                  <a:lnTo>
                    <a:pt x="406" y="521"/>
                  </a:lnTo>
                  <a:lnTo>
                    <a:pt x="430" y="508"/>
                  </a:lnTo>
                  <a:lnTo>
                    <a:pt x="451" y="491"/>
                  </a:lnTo>
                  <a:lnTo>
                    <a:pt x="473" y="473"/>
                  </a:lnTo>
                  <a:lnTo>
                    <a:pt x="491" y="452"/>
                  </a:lnTo>
                  <a:lnTo>
                    <a:pt x="508" y="430"/>
                  </a:lnTo>
                  <a:lnTo>
                    <a:pt x="521" y="406"/>
                  </a:lnTo>
                  <a:lnTo>
                    <a:pt x="527" y="394"/>
                  </a:lnTo>
                  <a:lnTo>
                    <a:pt x="534" y="383"/>
                  </a:lnTo>
                  <a:lnTo>
                    <a:pt x="542" y="357"/>
                  </a:lnTo>
                  <a:lnTo>
                    <a:pt x="545" y="344"/>
                  </a:lnTo>
                  <a:lnTo>
                    <a:pt x="548" y="332"/>
                  </a:lnTo>
                  <a:lnTo>
                    <a:pt x="550" y="317"/>
                  </a:lnTo>
                  <a:lnTo>
                    <a:pt x="552" y="304"/>
                  </a:lnTo>
                  <a:lnTo>
                    <a:pt x="554" y="278"/>
                  </a:lnTo>
                  <a:lnTo>
                    <a:pt x="552" y="249"/>
                  </a:lnTo>
                  <a:lnTo>
                    <a:pt x="548" y="221"/>
                  </a:lnTo>
                  <a:lnTo>
                    <a:pt x="542" y="195"/>
                  </a:lnTo>
                  <a:lnTo>
                    <a:pt x="534" y="171"/>
                  </a:lnTo>
                  <a:lnTo>
                    <a:pt x="521" y="146"/>
                  </a:lnTo>
                  <a:lnTo>
                    <a:pt x="508" y="123"/>
                  </a:lnTo>
                  <a:lnTo>
                    <a:pt x="491" y="101"/>
                  </a:lnTo>
                  <a:lnTo>
                    <a:pt x="473" y="81"/>
                  </a:lnTo>
                  <a:lnTo>
                    <a:pt x="451" y="60"/>
                  </a:lnTo>
                  <a:lnTo>
                    <a:pt x="430" y="45"/>
                  </a:lnTo>
                  <a:lnTo>
                    <a:pt x="406" y="30"/>
                  </a:lnTo>
                  <a:lnTo>
                    <a:pt x="383" y="20"/>
                  </a:lnTo>
                  <a:lnTo>
                    <a:pt x="356" y="11"/>
                  </a:lnTo>
                  <a:lnTo>
                    <a:pt x="331" y="5"/>
                  </a:lnTo>
                  <a:lnTo>
                    <a:pt x="304" y="2"/>
                  </a:lnTo>
                  <a:lnTo>
                    <a:pt x="277" y="0"/>
                  </a:lnTo>
                  <a:lnTo>
                    <a:pt x="248" y="2"/>
                  </a:lnTo>
                  <a:lnTo>
                    <a:pt x="221" y="5"/>
                  </a:lnTo>
                  <a:lnTo>
                    <a:pt x="194" y="11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5"/>
                  </a:lnTo>
                  <a:lnTo>
                    <a:pt x="101" y="60"/>
                  </a:lnTo>
                  <a:lnTo>
                    <a:pt x="80" y="81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Rectangle 1965"/>
            <p:cNvSpPr>
              <a:spLocks noChangeArrowheads="1"/>
            </p:cNvSpPr>
            <p:nvPr/>
          </p:nvSpPr>
          <p:spPr bwMode="auto">
            <a:xfrm>
              <a:off x="3234" y="3175"/>
              <a:ext cx="4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US"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3" name="Line 1923"/>
          <p:cNvSpPr>
            <a:spLocks noChangeShapeType="1"/>
          </p:cNvSpPr>
          <p:nvPr/>
        </p:nvSpPr>
        <p:spPr bwMode="auto">
          <a:xfrm>
            <a:off x="2892783" y="4657725"/>
            <a:ext cx="760412" cy="9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4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95" y="1447800"/>
            <a:ext cx="543668" cy="1256676"/>
          </a:xfrm>
          <a:prstGeom prst="rect">
            <a:avLst/>
          </a:prstGeom>
          <a:noFill/>
        </p:spPr>
      </p:pic>
      <p:pic>
        <p:nvPicPr>
          <p:cNvPr id="95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395" y="1457325"/>
            <a:ext cx="543668" cy="1256676"/>
          </a:xfrm>
          <a:prstGeom prst="rect">
            <a:avLst/>
          </a:prstGeom>
          <a:noFill/>
        </p:spPr>
      </p:pic>
      <p:pic>
        <p:nvPicPr>
          <p:cNvPr id="9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1995" y="1457949"/>
            <a:ext cx="543668" cy="1256676"/>
          </a:xfrm>
          <a:prstGeom prst="rect">
            <a:avLst/>
          </a:prstGeom>
          <a:noFill/>
        </p:spPr>
      </p:pic>
      <p:pic>
        <p:nvPicPr>
          <p:cNvPr id="9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327" y="4210674"/>
            <a:ext cx="543668" cy="1256676"/>
          </a:xfrm>
          <a:prstGeom prst="rect">
            <a:avLst/>
          </a:prstGeom>
          <a:noFill/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2725" y="4038600"/>
            <a:ext cx="788670" cy="14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3" name="Group 102"/>
          <p:cNvGrpSpPr/>
          <p:nvPr/>
        </p:nvGrpSpPr>
        <p:grpSpPr>
          <a:xfrm>
            <a:off x="767120" y="4220199"/>
            <a:ext cx="543668" cy="1256676"/>
            <a:chOff x="142132" y="3086724"/>
            <a:chExt cx="543668" cy="1256676"/>
          </a:xfrm>
        </p:grpSpPr>
        <p:pic>
          <p:nvPicPr>
            <p:cNvPr id="10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10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1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OILT_VILT_Template_2012_Final_ProvenProfessional_V2_wmA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3725</Words>
  <Application>Microsoft Office PowerPoint</Application>
  <PresentationFormat>On-screen Show (4:3)</PresentationFormat>
  <Paragraphs>938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ILT_OILT_VILT_Template_2012_Final_ProvenProfessional_V2_wmA</vt:lpstr>
      <vt:lpstr>Module – 10    Backup and Archive</vt:lpstr>
      <vt:lpstr>Module 10: Backup and Archive</vt:lpstr>
      <vt:lpstr>Module 10: Backup and Archive</vt:lpstr>
      <vt:lpstr>What is Backup?</vt:lpstr>
      <vt:lpstr>Backup Granularity </vt:lpstr>
      <vt:lpstr>Restoring from Incremental Backup</vt:lpstr>
      <vt:lpstr>Restoring from Cumulative Backup</vt:lpstr>
      <vt:lpstr>Backup Architecture</vt:lpstr>
      <vt:lpstr>Backup Operation</vt:lpstr>
      <vt:lpstr>Recovery Operation</vt:lpstr>
      <vt:lpstr>Backup Methods</vt:lpstr>
      <vt:lpstr>Server Configuration Backup</vt:lpstr>
      <vt:lpstr>Key Backup/Restore Considerations</vt:lpstr>
      <vt:lpstr>Module 10: Backup and Archive</vt:lpstr>
      <vt:lpstr>Direct-Attached Backup</vt:lpstr>
      <vt:lpstr>LAN-based Backup</vt:lpstr>
      <vt:lpstr>SAN-based Backup</vt:lpstr>
      <vt:lpstr>Mixed Backup Topology</vt:lpstr>
      <vt:lpstr>Backup in NAS Environment</vt:lpstr>
      <vt:lpstr>Server-based backup</vt:lpstr>
      <vt:lpstr>Serverless Backup</vt:lpstr>
      <vt:lpstr>NDMP 2-way Backup</vt:lpstr>
      <vt:lpstr>NDMP 3-way Backup</vt:lpstr>
      <vt:lpstr>Module 10: Backup and Archive</vt:lpstr>
      <vt:lpstr>Backup to Tape</vt:lpstr>
      <vt:lpstr>Backup to Disk</vt:lpstr>
      <vt:lpstr>Backup to Virtual Tape</vt:lpstr>
      <vt:lpstr>Virtual Tape Library</vt:lpstr>
      <vt:lpstr>Backup Target Comparison</vt:lpstr>
      <vt:lpstr>Module 10: Backup and Archive</vt:lpstr>
      <vt:lpstr>What is Data Deduplication?</vt:lpstr>
      <vt:lpstr>Data Deduplication Methods</vt:lpstr>
      <vt:lpstr>Data Deduplication Implementation – Source-based</vt:lpstr>
      <vt:lpstr>Data Deduplication Implementation – Target-based</vt:lpstr>
      <vt:lpstr>Data Deduplication – Key Benefits  </vt:lpstr>
      <vt:lpstr>Use Case: Remote Office/Branch Office Backup</vt:lpstr>
      <vt:lpstr>Module 10: Backup and Archive</vt:lpstr>
      <vt:lpstr>Backup in Virtualized Environment Overview</vt:lpstr>
      <vt:lpstr>Traditional Backup Approaches </vt:lpstr>
      <vt:lpstr>Image-based Backup</vt:lpstr>
      <vt:lpstr>Slide 41</vt:lpstr>
      <vt:lpstr>Fixed Content </vt:lpstr>
      <vt:lpstr>Data Archive</vt:lpstr>
      <vt:lpstr>Challenges of Traditional Archiving Solutions</vt:lpstr>
      <vt:lpstr>Content Addressed Storage – An Archival Solution</vt:lpstr>
      <vt:lpstr>Archiving Solution Architecture</vt:lpstr>
      <vt:lpstr>Use Case: Email Archiving</vt:lpstr>
      <vt:lpstr>Module 10: Backup and Archive</vt:lpstr>
      <vt:lpstr>EMC NetWorker</vt:lpstr>
      <vt:lpstr>EMC Avamar</vt:lpstr>
      <vt:lpstr>EMC Data Domain</vt:lpstr>
      <vt:lpstr>Module 10: Summary</vt:lpstr>
      <vt:lpstr>Exercise: Backup/Recovery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2012-04-19T05:02:41Z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ArticulateUseProject">
    <vt:lpwstr>1</vt:lpwstr>
  </property>
  <property fmtid="{D5CDD505-2E9C-101B-9397-08002B2CF9AE}" pid="5" name="ArticulateProjectFull">
    <vt:lpwstr>C:\Kuhu\TAsk\Projects\Projects reviewed in 2012\ISM\Reviewed\Final files\Module 10_reviewed.ppta</vt:lpwstr>
  </property>
  <property fmtid="{D5CDD505-2E9C-101B-9397-08002B2CF9AE}" pid="6" name="ArticulateGUID">
    <vt:lpwstr>C577A6B6-DECA-46F8-93D0-7C26A13B3334</vt:lpwstr>
  </property>
  <property fmtid="{D5CDD505-2E9C-101B-9397-08002B2CF9AE}" pid="7" name="ArticulatePath">
    <vt:lpwstr>Module 10_reviewed</vt:lpwstr>
  </property>
</Properties>
</file>