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0" r:id="rId1"/>
  </p:sldMasterIdLst>
  <p:notesMasterIdLst>
    <p:notesMasterId r:id="rId29"/>
  </p:notesMasterIdLst>
  <p:handoutMasterIdLst>
    <p:handoutMasterId r:id="rId30"/>
  </p:handoutMasterIdLst>
  <p:sldIdLst>
    <p:sldId id="409" r:id="rId2"/>
    <p:sldId id="379" r:id="rId3"/>
    <p:sldId id="380" r:id="rId4"/>
    <p:sldId id="381" r:id="rId5"/>
    <p:sldId id="413" r:id="rId6"/>
    <p:sldId id="414" r:id="rId7"/>
    <p:sldId id="415" r:id="rId8"/>
    <p:sldId id="416" r:id="rId9"/>
    <p:sldId id="418" r:id="rId10"/>
    <p:sldId id="420" r:id="rId11"/>
    <p:sldId id="423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40" r:id="rId28"/>
  </p:sldIdLst>
  <p:sldSz cx="9144000" cy="6858000" type="screen4x3"/>
  <p:notesSz cx="7104063" cy="102346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2C95DD"/>
    <a:srgbClr val="5F5F5F"/>
    <a:srgbClr val="7777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5" autoAdjust="0"/>
    <p:restoredTop sz="39369" autoAdjust="0"/>
  </p:normalViewPr>
  <p:slideViewPr>
    <p:cSldViewPr>
      <p:cViewPr>
        <p:scale>
          <a:sx n="75" d="100"/>
          <a:sy n="75" d="100"/>
        </p:scale>
        <p:origin x="-2010" y="-45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864"/>
    </p:cViewPr>
  </p:sorterViewPr>
  <p:notesViewPr>
    <p:cSldViewPr>
      <p:cViewPr>
        <p:scale>
          <a:sx n="60" d="100"/>
          <a:sy n="60" d="100"/>
        </p:scale>
        <p:origin x="-3402" y="-144"/>
      </p:cViewPr>
      <p:guideLst>
        <p:guide orient="horz" pos="3224"/>
        <p:guide pos="223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4/19/2012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61184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104063" cy="511731"/>
          </a:xfrm>
          <a:prstGeom prst="rect">
            <a:avLst/>
          </a:prstGeom>
        </p:spPr>
        <p:txBody>
          <a:bodyPr vert="horz" lIns="99075" tIns="49538" rIns="99075" bIns="4953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48640"/>
            <a:ext cx="4956048" cy="37124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>
            <a:extLst/>
          </a:lstStyle>
          <a:p>
            <a:pPr lvl="0"/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893459"/>
            <a:ext cx="4420306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630459" y="9893459"/>
            <a:ext cx="471960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7121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73604" y="597019"/>
            <a:ext cx="6156855" cy="921115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algn="ctr"/>
            <a:r>
              <a:rPr lang="en-US" sz="4400" kern="1200" dirty="0" smtClean="0">
                <a:solidFill>
                  <a:srgbClr val="2C95DD"/>
                </a:solidFill>
                <a:latin typeface="Calibri" pitchFamily="34" charset="0"/>
                <a:ea typeface="+mn-ea"/>
                <a:cs typeface="+mn-cs"/>
              </a:rPr>
              <a:t>Module – 12</a:t>
            </a:r>
          </a:p>
          <a:p>
            <a:pPr algn="ctr"/>
            <a:r>
              <a:rPr lang="en-US" sz="4400" kern="1200" dirty="0" smtClean="0">
                <a:solidFill>
                  <a:srgbClr val="2C95DD"/>
                </a:solidFill>
                <a:latin typeface="Calibri" pitchFamily="34" charset="0"/>
                <a:ea typeface="+mn-ea"/>
                <a:cs typeface="+mn-cs"/>
              </a:rPr>
              <a:t>Remote Replication</a:t>
            </a:r>
            <a:endParaRPr lang="en-US" sz="4400" kern="1200" dirty="0">
              <a:solidFill>
                <a:srgbClr val="2C95DD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9893459"/>
            <a:ext cx="4420306" cy="341154"/>
          </a:xfrm>
        </p:spPr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56175" cy="3716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56175" cy="3716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56175" cy="3716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56175" cy="3716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56175" cy="3716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667000" y="2895600"/>
            <a:ext cx="3705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Thank You!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pic>
        <p:nvPicPr>
          <p:cNvPr id="6" name="Picture 5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4958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43000"/>
            <a:ext cx="67056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8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  <p:sldLayoutId id="2147483879" r:id="rId19"/>
    <p:sldLayoutId id="2147483880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12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>Remote Replication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Footer Placeholder 8"/>
          <p:cNvSpPr txBox="1">
            <a:spLocks/>
          </p:cNvSpPr>
          <p:nvPr/>
        </p:nvSpPr>
        <p:spPr>
          <a:xfrm>
            <a:off x="44958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55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Host-based Remote Replication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/>
              <a:t>Replication is performed by host-based software   </a:t>
            </a:r>
          </a:p>
          <a:p>
            <a:r>
              <a:rPr lang="en-US" dirty="0" smtClean="0"/>
              <a:t>LVM-based replication</a:t>
            </a:r>
          </a:p>
          <a:p>
            <a:pPr lvl="1"/>
            <a:r>
              <a:rPr lang="en-US" dirty="0" smtClean="0"/>
              <a:t>All writes to the source volume group are replicated to the target volume group by the LVM</a:t>
            </a:r>
          </a:p>
          <a:p>
            <a:pPr lvl="1"/>
            <a:r>
              <a:rPr lang="en-US" dirty="0" smtClean="0"/>
              <a:t>Can be synchronous or asynchronous</a:t>
            </a:r>
          </a:p>
          <a:p>
            <a:r>
              <a:rPr lang="en-US" dirty="0"/>
              <a:t>Log </a:t>
            </a:r>
            <a:r>
              <a:rPr lang="en-US" dirty="0" smtClean="0"/>
              <a:t>shipping</a:t>
            </a:r>
            <a:endParaRPr lang="en-US" dirty="0"/>
          </a:p>
          <a:p>
            <a:pPr lvl="1"/>
            <a:r>
              <a:rPr lang="en-US" dirty="0" smtClean="0"/>
              <a:t>Commonly used </a:t>
            </a:r>
            <a:r>
              <a:rPr lang="en-US" dirty="0"/>
              <a:t>in a database environment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relevant components of </a:t>
            </a:r>
            <a:r>
              <a:rPr lang="en-US" dirty="0" smtClean="0"/>
              <a:t>source </a:t>
            </a:r>
            <a:r>
              <a:rPr lang="en-US" dirty="0"/>
              <a:t>and target </a:t>
            </a:r>
            <a:r>
              <a:rPr lang="en-US" dirty="0" smtClean="0"/>
              <a:t>databases </a:t>
            </a:r>
            <a:r>
              <a:rPr lang="en-US" dirty="0"/>
              <a:t>are synchronized prior to the start of replication</a:t>
            </a:r>
          </a:p>
          <a:p>
            <a:pPr lvl="1"/>
            <a:r>
              <a:rPr lang="en-US" dirty="0" smtClean="0"/>
              <a:t>Transactions to source database are captured in logs and periodically transferred to remote host </a:t>
            </a:r>
          </a:p>
          <a:p>
            <a:endParaRPr lang="en-US" sz="2100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Array-based Remote Replication – 1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is performed by array-operating environment</a:t>
            </a:r>
          </a:p>
          <a:p>
            <a:r>
              <a:rPr lang="en-US" dirty="0" smtClean="0"/>
              <a:t>Three replication methods: synchronous, asynchronous, and disk buffered</a:t>
            </a:r>
          </a:p>
          <a:p>
            <a:r>
              <a:rPr lang="en-US" dirty="0" smtClean="0"/>
              <a:t>Synchronous </a:t>
            </a:r>
          </a:p>
          <a:p>
            <a:pPr lvl="1"/>
            <a:r>
              <a:rPr lang="en-US" dirty="0" smtClean="0"/>
              <a:t>Writes are </a:t>
            </a:r>
            <a:r>
              <a:rPr lang="en-US" dirty="0"/>
              <a:t>committed to </a:t>
            </a:r>
            <a:r>
              <a:rPr lang="en-US" dirty="0" smtClean="0"/>
              <a:t>both </a:t>
            </a:r>
            <a:r>
              <a:rPr lang="en-US" dirty="0"/>
              <a:t>source and </a:t>
            </a:r>
            <a:r>
              <a:rPr lang="en-US" dirty="0" smtClean="0"/>
              <a:t>replica </a:t>
            </a:r>
            <a:r>
              <a:rPr lang="en-US" dirty="0"/>
              <a:t>before it is acknowledged </a:t>
            </a:r>
            <a:r>
              <a:rPr lang="en-US" dirty="0" smtClean="0"/>
              <a:t>to host</a:t>
            </a:r>
          </a:p>
          <a:p>
            <a:r>
              <a:rPr lang="en-US" dirty="0"/>
              <a:t>A</a:t>
            </a:r>
            <a:r>
              <a:rPr lang="en-US" dirty="0" smtClean="0"/>
              <a:t>synchronous </a:t>
            </a:r>
          </a:p>
          <a:p>
            <a:pPr lvl="1"/>
            <a:r>
              <a:rPr lang="en-US" dirty="0" smtClean="0"/>
              <a:t>Writes are </a:t>
            </a:r>
            <a:r>
              <a:rPr lang="en-US" dirty="0"/>
              <a:t>committed to </a:t>
            </a:r>
            <a:r>
              <a:rPr lang="en-US" dirty="0" smtClean="0"/>
              <a:t>source </a:t>
            </a:r>
            <a:r>
              <a:rPr lang="en-US" dirty="0"/>
              <a:t>and immediately acknowledged </a:t>
            </a:r>
            <a:r>
              <a:rPr lang="en-US" dirty="0" smtClean="0"/>
              <a:t>to host</a:t>
            </a:r>
          </a:p>
          <a:p>
            <a:pPr lvl="1"/>
            <a:r>
              <a:rPr lang="en-US" dirty="0"/>
              <a:t>Data is buffered </a:t>
            </a:r>
            <a:r>
              <a:rPr lang="en-US" dirty="0" smtClean="0"/>
              <a:t>at </a:t>
            </a:r>
            <a:r>
              <a:rPr lang="en-US" dirty="0"/>
              <a:t>source and transmitted </a:t>
            </a:r>
            <a:r>
              <a:rPr lang="en-US" dirty="0" smtClean="0"/>
              <a:t>to </a:t>
            </a:r>
            <a:r>
              <a:rPr lang="en-US" dirty="0"/>
              <a:t>remote site </a:t>
            </a:r>
            <a:r>
              <a:rPr lang="en-US" dirty="0" smtClean="0"/>
              <a:t>later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Array-based Remote Replication – 2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162037" y="4376512"/>
            <a:ext cx="4963008" cy="304800"/>
            <a:chOff x="816" y="2592"/>
            <a:chExt cx="2968" cy="192"/>
          </a:xfrm>
        </p:grpSpPr>
        <p:sp>
          <p:nvSpPr>
            <p:cNvPr id="38" name="Rectangle 31"/>
            <p:cNvSpPr>
              <a:spLocks noChangeArrowheads="1"/>
            </p:cNvSpPr>
            <p:nvPr/>
          </p:nvSpPr>
          <p:spPr bwMode="gray">
            <a:xfrm>
              <a:off x="1084" y="2592"/>
              <a:ext cx="2700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ClrTx/>
              </a:pP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Production host writes data to source device. 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39" name="Picture 32" descr="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816" y="2592"/>
              <a:ext cx="192" cy="192"/>
            </a:xfrm>
            <a:prstGeom prst="rect">
              <a:avLst/>
            </a:prstGeom>
            <a:noFill/>
          </p:spPr>
        </p:pic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162038" y="5196270"/>
            <a:ext cx="7190342" cy="304800"/>
            <a:chOff x="816" y="3168"/>
            <a:chExt cx="4300" cy="192"/>
          </a:xfrm>
        </p:grpSpPr>
        <p:sp>
          <p:nvSpPr>
            <p:cNvPr id="41" name="Rectangle 34"/>
            <p:cNvSpPr>
              <a:spLocks noChangeArrowheads="1"/>
            </p:cNvSpPr>
            <p:nvPr/>
          </p:nvSpPr>
          <p:spPr bwMode="gray">
            <a:xfrm>
              <a:off x="1084" y="3183"/>
              <a:ext cx="4032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ClrTx/>
              </a:pP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Data from loca</a:t>
              </a:r>
              <a:r>
                <a:rPr lang="en-US" dirty="0" smtClean="0">
                  <a:latin typeface="Calibri" pitchFamily="34" charset="0"/>
                </a:rPr>
                <a:t>l replica is transmitted to the remote replica at target.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42" name="Picture 35" descr="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816" y="3168"/>
              <a:ext cx="192" cy="192"/>
            </a:xfrm>
            <a:prstGeom prst="rect">
              <a:avLst/>
            </a:prstGeom>
            <a:noFill/>
          </p:spPr>
        </p:pic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1162036" y="4786391"/>
            <a:ext cx="6362613" cy="304800"/>
            <a:chOff x="816" y="2880"/>
            <a:chExt cx="3805" cy="192"/>
          </a:xfrm>
        </p:grpSpPr>
        <p:pic>
          <p:nvPicPr>
            <p:cNvPr id="44" name="Picture 37" descr="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816" y="2880"/>
              <a:ext cx="192" cy="192"/>
            </a:xfrm>
            <a:prstGeom prst="rect">
              <a:avLst/>
            </a:prstGeom>
            <a:noFill/>
          </p:spPr>
        </p:pic>
        <p:sp>
          <p:nvSpPr>
            <p:cNvPr id="45" name="Rectangle 38"/>
            <p:cNvSpPr>
              <a:spLocks noChangeArrowheads="1"/>
            </p:cNvSpPr>
            <p:nvPr/>
          </p:nvSpPr>
          <p:spPr bwMode="gray">
            <a:xfrm>
              <a:off x="1084" y="2895"/>
              <a:ext cx="3537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ClrTx/>
              </a:pP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A consistent PIT local replica of the source device is created.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grpSp>
        <p:nvGrpSpPr>
          <p:cNvPr id="10" name="Group 162"/>
          <p:cNvGrpSpPr>
            <a:grpSpLocks/>
          </p:cNvGrpSpPr>
          <p:nvPr/>
        </p:nvGrpSpPr>
        <p:grpSpPr bwMode="auto">
          <a:xfrm>
            <a:off x="1162036" y="5606146"/>
            <a:ext cx="7524764" cy="304800"/>
            <a:chOff x="816" y="2877"/>
            <a:chExt cx="4500" cy="192"/>
          </a:xfrm>
        </p:grpSpPr>
        <p:sp>
          <p:nvSpPr>
            <p:cNvPr id="47" name="Rectangle 40"/>
            <p:cNvSpPr>
              <a:spLocks noChangeArrowheads="1"/>
            </p:cNvSpPr>
            <p:nvPr/>
          </p:nvSpPr>
          <p:spPr bwMode="gray">
            <a:xfrm>
              <a:off x="1084" y="2900"/>
              <a:ext cx="4232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Optionally a PIT </a:t>
              </a:r>
              <a:r>
                <a:rPr lang="en-US" dirty="0" smtClean="0">
                  <a:latin typeface="Calibri" pitchFamily="34" charset="0"/>
                </a:rPr>
                <a:t>local replica </a:t>
              </a: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of the remote replica on the target is created. 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48" name="Picture 41" descr="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816" y="2877"/>
              <a:ext cx="192" cy="192"/>
            </a:xfrm>
            <a:prstGeom prst="rect">
              <a:avLst/>
            </a:prstGeom>
            <a:noFill/>
          </p:spPr>
        </p:pic>
      </p:grpSp>
      <p:grpSp>
        <p:nvGrpSpPr>
          <p:cNvPr id="54" name="Group 53"/>
          <p:cNvGrpSpPr/>
          <p:nvPr/>
        </p:nvGrpSpPr>
        <p:grpSpPr>
          <a:xfrm>
            <a:off x="1237344" y="1719718"/>
            <a:ext cx="7105738" cy="2318882"/>
            <a:chOff x="1237344" y="1719718"/>
            <a:chExt cx="7105738" cy="2318882"/>
          </a:xfrm>
        </p:grpSpPr>
        <p:sp>
          <p:nvSpPr>
            <p:cNvPr id="7" name="Rectangle 709"/>
            <p:cNvSpPr>
              <a:spLocks noChangeArrowheads="1"/>
            </p:cNvSpPr>
            <p:nvPr/>
          </p:nvSpPr>
          <p:spPr bwMode="auto">
            <a:xfrm>
              <a:off x="6002338" y="1719718"/>
              <a:ext cx="1066800" cy="1981200"/>
            </a:xfrm>
            <a:prstGeom prst="rect">
              <a:avLst/>
            </a:prstGeom>
            <a:solidFill>
              <a:srgbClr val="D1CC06">
                <a:alpha val="24706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ectangle 708"/>
            <p:cNvSpPr>
              <a:spLocks noChangeArrowheads="1"/>
            </p:cNvSpPr>
            <p:nvPr/>
          </p:nvSpPr>
          <p:spPr bwMode="auto">
            <a:xfrm>
              <a:off x="3335338" y="1719718"/>
              <a:ext cx="1066800" cy="1981200"/>
            </a:xfrm>
            <a:prstGeom prst="rect">
              <a:avLst/>
            </a:prstGeom>
            <a:solidFill>
              <a:srgbClr val="D1CC06">
                <a:alpha val="24706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Rectangle 710"/>
            <p:cNvSpPr>
              <a:spLocks noChangeArrowheads="1"/>
            </p:cNvSpPr>
            <p:nvPr/>
          </p:nvSpPr>
          <p:spPr bwMode="auto">
            <a:xfrm>
              <a:off x="3360390" y="3823156"/>
              <a:ext cx="9872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Source 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Array 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ectangle 711"/>
            <p:cNvSpPr>
              <a:spLocks noChangeArrowheads="1"/>
            </p:cNvSpPr>
            <p:nvPr/>
          </p:nvSpPr>
          <p:spPr bwMode="auto">
            <a:xfrm>
              <a:off x="6119834" y="3836726"/>
              <a:ext cx="77277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Target </a:t>
              </a:r>
              <a:r>
                <a:rPr lang="en-US" sz="12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Array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712"/>
            <p:cNvSpPr>
              <a:spLocks noChangeArrowheads="1"/>
            </p:cNvSpPr>
            <p:nvPr/>
          </p:nvSpPr>
          <p:spPr bwMode="auto">
            <a:xfrm>
              <a:off x="4485014" y="3459792"/>
              <a:ext cx="95551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Local Replica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713"/>
            <p:cNvSpPr>
              <a:spLocks noChangeArrowheads="1"/>
            </p:cNvSpPr>
            <p:nvPr/>
          </p:nvSpPr>
          <p:spPr bwMode="auto">
            <a:xfrm>
              <a:off x="7186162" y="3396118"/>
              <a:ext cx="115692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Remote Replica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714"/>
            <p:cNvSpPr>
              <a:spLocks noChangeArrowheads="1"/>
            </p:cNvSpPr>
            <p:nvPr/>
          </p:nvSpPr>
          <p:spPr bwMode="auto">
            <a:xfrm>
              <a:off x="7177066" y="2058030"/>
              <a:ext cx="95551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Local Replica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Rectangle 715"/>
            <p:cNvSpPr>
              <a:spLocks noChangeArrowheads="1"/>
            </p:cNvSpPr>
            <p:nvPr/>
          </p:nvSpPr>
          <p:spPr bwMode="auto">
            <a:xfrm>
              <a:off x="1237344" y="3787448"/>
              <a:ext cx="120449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Production Host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Rectangle 717"/>
            <p:cNvSpPr>
              <a:spLocks noChangeArrowheads="1"/>
            </p:cNvSpPr>
            <p:nvPr/>
          </p:nvSpPr>
          <p:spPr bwMode="auto">
            <a:xfrm>
              <a:off x="4492852" y="1933804"/>
              <a:ext cx="10416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Source Device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Line 718"/>
            <p:cNvSpPr>
              <a:spLocks noChangeShapeType="1"/>
            </p:cNvSpPr>
            <p:nvPr/>
          </p:nvSpPr>
          <p:spPr bwMode="auto">
            <a:xfrm flipH="1">
              <a:off x="4097338" y="2100718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Line 719"/>
            <p:cNvSpPr>
              <a:spLocks noChangeShapeType="1"/>
            </p:cNvSpPr>
            <p:nvPr/>
          </p:nvSpPr>
          <p:spPr bwMode="auto">
            <a:xfrm flipH="1" flipV="1">
              <a:off x="4097338" y="3243718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Line 720"/>
            <p:cNvSpPr>
              <a:spLocks noChangeShapeType="1"/>
            </p:cNvSpPr>
            <p:nvPr/>
          </p:nvSpPr>
          <p:spPr bwMode="auto">
            <a:xfrm flipH="1" flipV="1">
              <a:off x="6764338" y="3243718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Line 721"/>
            <p:cNvSpPr>
              <a:spLocks noChangeShapeType="1"/>
            </p:cNvSpPr>
            <p:nvPr/>
          </p:nvSpPr>
          <p:spPr bwMode="auto">
            <a:xfrm flipH="1">
              <a:off x="6764338" y="2176918"/>
              <a:ext cx="3810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Line 722"/>
            <p:cNvSpPr>
              <a:spLocks noChangeShapeType="1"/>
            </p:cNvSpPr>
            <p:nvPr/>
          </p:nvSpPr>
          <p:spPr bwMode="auto">
            <a:xfrm>
              <a:off x="2257425" y="2547972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Line 723"/>
            <p:cNvSpPr>
              <a:spLocks noChangeShapeType="1"/>
            </p:cNvSpPr>
            <p:nvPr/>
          </p:nvSpPr>
          <p:spPr bwMode="auto">
            <a:xfrm>
              <a:off x="3475212" y="2405518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Line 724"/>
            <p:cNvSpPr>
              <a:spLocks noChangeShapeType="1"/>
            </p:cNvSpPr>
            <p:nvPr/>
          </p:nvSpPr>
          <p:spPr bwMode="auto">
            <a:xfrm>
              <a:off x="4173538" y="3148468"/>
              <a:ext cx="201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Line 725"/>
            <p:cNvSpPr>
              <a:spLocks noChangeShapeType="1"/>
            </p:cNvSpPr>
            <p:nvPr/>
          </p:nvSpPr>
          <p:spPr bwMode="auto">
            <a:xfrm flipV="1">
              <a:off x="6916738" y="2329318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3" name="Picture 22" descr="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 rot="60000">
              <a:off x="2513471" y="2182646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34" name="Picture 28" descr="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5081589" y="2775681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35" name="Picture 31" descr="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 rot="60000">
              <a:off x="6561285" y="2613807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36" name="Picture 25" descr="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3512790" y="262474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49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58951" y="2011843"/>
              <a:ext cx="751732" cy="1737610"/>
            </a:xfrm>
            <a:prstGeom prst="rect">
              <a:avLst/>
            </a:prstGeom>
            <a:noFill/>
          </p:spPr>
        </p:pic>
        <p:pic>
          <p:nvPicPr>
            <p:cNvPr id="50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3552787" y="2008596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51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3563938" y="3030792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52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6188191" y="2029041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53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6208636" y="3030792"/>
              <a:ext cx="533400" cy="533400"/>
            </a:xfrm>
            <a:prstGeom prst="rect">
              <a:avLst/>
            </a:prstGeom>
            <a:noFill/>
          </p:spPr>
        </p:pic>
      </p:grpSp>
      <p:sp>
        <p:nvSpPr>
          <p:cNvPr id="43" name="Footer Placeholder 4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46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33400"/>
          </a:xfrm>
        </p:spPr>
        <p:txBody>
          <a:bodyPr/>
          <a:lstStyle/>
          <a:p>
            <a:r>
              <a:rPr lang="en-US" dirty="0" smtClean="0"/>
              <a:t>Disk-buffered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839200" cy="762000"/>
          </a:xfrm>
        </p:spPr>
        <p:txBody>
          <a:bodyPr/>
          <a:lstStyle/>
          <a:p>
            <a:r>
              <a:rPr lang="en-US" dirty="0" smtClean="0"/>
              <a:t>Network-based Replication – Continuous Data Protection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any-point-in-time recovery capability during its normal operation </a:t>
            </a:r>
          </a:p>
          <a:p>
            <a:r>
              <a:rPr lang="en-US" dirty="0" smtClean="0"/>
              <a:t>Components of CDP</a:t>
            </a:r>
          </a:p>
          <a:p>
            <a:pPr lvl="1"/>
            <a:r>
              <a:rPr lang="en-US" dirty="0" smtClean="0"/>
              <a:t>CDP appliance</a:t>
            </a:r>
          </a:p>
          <a:p>
            <a:pPr lvl="1"/>
            <a:r>
              <a:rPr lang="en-US" dirty="0" smtClean="0"/>
              <a:t>Write splitter</a:t>
            </a:r>
          </a:p>
          <a:p>
            <a:pPr lvl="1"/>
            <a:r>
              <a:rPr lang="en-US" dirty="0" smtClean="0"/>
              <a:t>Journal volume</a:t>
            </a:r>
          </a:p>
          <a:p>
            <a:r>
              <a:rPr lang="en-US" dirty="0" smtClean="0"/>
              <a:t>CDP appliances are present at both source and remote sites</a:t>
            </a:r>
          </a:p>
          <a:p>
            <a:r>
              <a:rPr lang="en-US" dirty="0" smtClean="0"/>
              <a:t>Supports both synchronous and asynchronous replication modes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CDP Remote Replication Operation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221976" y="838200"/>
            <a:ext cx="8593065" cy="5221115"/>
            <a:chOff x="221976" y="838200"/>
            <a:chExt cx="8593065" cy="5221115"/>
          </a:xfrm>
        </p:grpSpPr>
        <p:sp>
          <p:nvSpPr>
            <p:cNvPr id="183" name="Line 37"/>
            <p:cNvSpPr>
              <a:spLocks noChangeShapeType="1"/>
            </p:cNvSpPr>
            <p:nvPr/>
          </p:nvSpPr>
          <p:spPr bwMode="auto">
            <a:xfrm flipH="1" flipV="1">
              <a:off x="7914861" y="3581400"/>
              <a:ext cx="0" cy="6766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6" name="Line 37"/>
            <p:cNvSpPr>
              <a:spLocks noChangeShapeType="1"/>
            </p:cNvSpPr>
            <p:nvPr/>
          </p:nvSpPr>
          <p:spPr bwMode="auto">
            <a:xfrm flipV="1">
              <a:off x="5916432" y="3352800"/>
              <a:ext cx="155448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Line 37"/>
            <p:cNvSpPr>
              <a:spLocks noChangeShapeType="1"/>
            </p:cNvSpPr>
            <p:nvPr/>
          </p:nvSpPr>
          <p:spPr bwMode="auto">
            <a:xfrm flipV="1">
              <a:off x="3027558" y="3320894"/>
              <a:ext cx="155448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Line 37"/>
            <p:cNvSpPr>
              <a:spLocks noChangeShapeType="1"/>
            </p:cNvSpPr>
            <p:nvPr/>
          </p:nvSpPr>
          <p:spPr bwMode="auto">
            <a:xfrm flipV="1">
              <a:off x="1846487" y="3310529"/>
              <a:ext cx="28346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>
              <a:off x="4038600" y="3352800"/>
              <a:ext cx="2209800" cy="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3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2108" y="3016404"/>
              <a:ext cx="93989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4" name="Rectangle 1910"/>
            <p:cNvSpPr>
              <a:spLocks noChangeArrowheads="1"/>
            </p:cNvSpPr>
            <p:nvPr/>
          </p:nvSpPr>
          <p:spPr bwMode="auto">
            <a:xfrm>
              <a:off x="7745134" y="3204262"/>
              <a:ext cx="31040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SAN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88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19259" y="3005253"/>
              <a:ext cx="93989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1" name="Rectangle 1910"/>
            <p:cNvSpPr>
              <a:spLocks noChangeArrowheads="1"/>
            </p:cNvSpPr>
            <p:nvPr/>
          </p:nvSpPr>
          <p:spPr bwMode="auto">
            <a:xfrm>
              <a:off x="2422285" y="3193111"/>
              <a:ext cx="31040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SAN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Line 37"/>
            <p:cNvSpPr>
              <a:spLocks noChangeShapeType="1"/>
            </p:cNvSpPr>
            <p:nvPr/>
          </p:nvSpPr>
          <p:spPr bwMode="auto">
            <a:xfrm flipH="1" flipV="1">
              <a:off x="2566332" y="1873002"/>
              <a:ext cx="0" cy="11430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gray">
            <a:xfrm>
              <a:off x="1568604" y="1340004"/>
              <a:ext cx="906463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Host</a:t>
              </a:r>
              <a:endPara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gray">
            <a:xfrm>
              <a:off x="338253" y="3382296"/>
              <a:ext cx="1143000" cy="43088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1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Production Volume</a:t>
              </a:r>
              <a:endParaRPr lang="en-US" sz="11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gray">
            <a:xfrm>
              <a:off x="3279918" y="3455840"/>
              <a:ext cx="1295400" cy="52322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Local</a:t>
              </a:r>
            </a:p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CDP Appliance</a:t>
              </a:r>
              <a:endPara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gray">
            <a:xfrm>
              <a:off x="7889093" y="5217877"/>
              <a:ext cx="925948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0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Replica</a:t>
              </a:r>
              <a:endParaRPr lang="en-US" sz="1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gray">
            <a:xfrm>
              <a:off x="7107045" y="5232264"/>
              <a:ext cx="914400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0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CDP Journal</a:t>
              </a:r>
              <a:endParaRPr lang="en-US" sz="1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Rectangle 6"/>
            <p:cNvSpPr>
              <a:spLocks noChangeArrowheads="1"/>
            </p:cNvSpPr>
            <p:nvPr/>
          </p:nvSpPr>
          <p:spPr bwMode="gray">
            <a:xfrm>
              <a:off x="3993996" y="1944770"/>
              <a:ext cx="1295400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Write Splitter</a:t>
              </a:r>
              <a:endPara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21976" y="2657061"/>
              <a:ext cx="1639956" cy="12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Rectangle 6"/>
            <p:cNvSpPr>
              <a:spLocks noChangeArrowheads="1"/>
            </p:cNvSpPr>
            <p:nvPr/>
          </p:nvSpPr>
          <p:spPr bwMode="gray">
            <a:xfrm>
              <a:off x="7378149" y="5536095"/>
              <a:ext cx="1371600" cy="52322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Remote </a:t>
              </a:r>
            </a:p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Storage Array</a:t>
              </a:r>
              <a:endPara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162800" y="4267200"/>
              <a:ext cx="1639956" cy="12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8" name="Rectangle 6"/>
            <p:cNvSpPr>
              <a:spLocks noChangeArrowheads="1"/>
            </p:cNvSpPr>
            <p:nvPr/>
          </p:nvSpPr>
          <p:spPr bwMode="gray">
            <a:xfrm>
              <a:off x="316518" y="3969027"/>
              <a:ext cx="1371600" cy="52322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Source</a:t>
              </a:r>
            </a:p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Storage Array</a:t>
              </a:r>
              <a:endPara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1" name="Rectangle 6"/>
            <p:cNvSpPr>
              <a:spLocks noChangeArrowheads="1"/>
            </p:cNvSpPr>
            <p:nvPr/>
          </p:nvSpPr>
          <p:spPr bwMode="gray">
            <a:xfrm>
              <a:off x="5877339" y="3439180"/>
              <a:ext cx="1295400" cy="52322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Remote</a:t>
              </a:r>
            </a:p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CDP Appliance</a:t>
              </a:r>
              <a:endPara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9" name="Arc 158"/>
            <p:cNvSpPr/>
            <p:nvPr/>
          </p:nvSpPr>
          <p:spPr>
            <a:xfrm rot="8112874">
              <a:off x="874457" y="1504710"/>
              <a:ext cx="1590010" cy="1852092"/>
            </a:xfrm>
            <a:prstGeom prst="arc">
              <a:avLst>
                <a:gd name="adj1" fmla="val 12517022"/>
                <a:gd name="adj2" fmla="val 20872849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7108031" y="3352800"/>
              <a:ext cx="565150" cy="1307306"/>
            </a:xfrm>
            <a:custGeom>
              <a:avLst/>
              <a:gdLst>
                <a:gd name="connsiteX0" fmla="*/ 419100 w 565150"/>
                <a:gd name="connsiteY0" fmla="*/ 1385887 h 1385887"/>
                <a:gd name="connsiteX1" fmla="*/ 495300 w 565150"/>
                <a:gd name="connsiteY1" fmla="*/ 223837 h 1385887"/>
                <a:gd name="connsiteX2" fmla="*/ 0 w 565150"/>
                <a:gd name="connsiteY2" fmla="*/ 42862 h 1385887"/>
                <a:gd name="connsiteX3" fmla="*/ 0 w 565150"/>
                <a:gd name="connsiteY3" fmla="*/ 42862 h 138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150" h="1385887">
                  <a:moveTo>
                    <a:pt x="419100" y="1385887"/>
                  </a:moveTo>
                  <a:cubicBezTo>
                    <a:pt x="492125" y="916780"/>
                    <a:pt x="565150" y="447674"/>
                    <a:pt x="495300" y="223837"/>
                  </a:cubicBezTo>
                  <a:cubicBezTo>
                    <a:pt x="425450" y="0"/>
                    <a:pt x="0" y="42862"/>
                    <a:pt x="0" y="42862"/>
                  </a:cubicBezTo>
                  <a:lnTo>
                    <a:pt x="0" y="42862"/>
                  </a:lnTo>
                </a:path>
              </a:pathLst>
            </a:cu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7581900" y="4479926"/>
              <a:ext cx="723900" cy="182562"/>
            </a:xfrm>
            <a:custGeom>
              <a:avLst/>
              <a:gdLst>
                <a:gd name="connsiteX0" fmla="*/ 0 w 723900"/>
                <a:gd name="connsiteY0" fmla="*/ 173037 h 182562"/>
                <a:gd name="connsiteX1" fmla="*/ 333375 w 723900"/>
                <a:gd name="connsiteY1" fmla="*/ 1587 h 182562"/>
                <a:gd name="connsiteX2" fmla="*/ 723900 w 723900"/>
                <a:gd name="connsiteY2" fmla="*/ 182562 h 182562"/>
                <a:gd name="connsiteX3" fmla="*/ 723900 w 723900"/>
                <a:gd name="connsiteY3" fmla="*/ 182562 h 18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182562">
                  <a:moveTo>
                    <a:pt x="0" y="173037"/>
                  </a:moveTo>
                  <a:cubicBezTo>
                    <a:pt x="106362" y="86518"/>
                    <a:pt x="212725" y="0"/>
                    <a:pt x="333375" y="1587"/>
                  </a:cubicBezTo>
                  <a:cubicBezTo>
                    <a:pt x="454025" y="3175"/>
                    <a:pt x="723900" y="182562"/>
                    <a:pt x="723900" y="182562"/>
                  </a:cubicBezTo>
                  <a:lnTo>
                    <a:pt x="723900" y="182562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65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63498" y="28194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16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928" y="838200"/>
              <a:ext cx="621476" cy="1436524"/>
            </a:xfrm>
            <a:prstGeom prst="rect">
              <a:avLst/>
            </a:prstGeom>
            <a:noFill/>
          </p:spPr>
        </p:pic>
        <p:cxnSp>
          <p:nvCxnSpPr>
            <p:cNvPr id="141" name="Straight Arrow Connector 140"/>
            <p:cNvCxnSpPr/>
            <p:nvPr/>
          </p:nvCxnSpPr>
          <p:spPr>
            <a:xfrm>
              <a:off x="2819400" y="2115222"/>
              <a:ext cx="1219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-5400000">
              <a:off x="2430684" y="1860675"/>
              <a:ext cx="304800" cy="397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2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8086494" y="4702098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18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304049" y="4724400"/>
              <a:ext cx="533400" cy="533400"/>
            </a:xfrm>
            <a:prstGeom prst="rect">
              <a:avLst/>
            </a:prstGeom>
            <a:noFill/>
          </p:spPr>
        </p:pic>
        <p:grpSp>
          <p:nvGrpSpPr>
            <p:cNvPr id="3" name="Group 346"/>
            <p:cNvGrpSpPr>
              <a:grpSpLocks/>
            </p:cNvGrpSpPr>
            <p:nvPr/>
          </p:nvGrpSpPr>
          <p:grpSpPr bwMode="auto">
            <a:xfrm>
              <a:off x="7391400" y="4897638"/>
              <a:ext cx="381000" cy="295113"/>
              <a:chOff x="2529" y="3760"/>
              <a:chExt cx="432" cy="192"/>
            </a:xfrm>
          </p:grpSpPr>
          <p:sp>
            <p:nvSpPr>
              <p:cNvPr id="21" name="Rectangle 347"/>
              <p:cNvSpPr>
                <a:spLocks noChangeArrowheads="1"/>
              </p:cNvSpPr>
              <p:nvPr/>
            </p:nvSpPr>
            <p:spPr bwMode="auto">
              <a:xfrm>
                <a:off x="257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Rectangle 348"/>
              <p:cNvSpPr>
                <a:spLocks noChangeArrowheads="1"/>
              </p:cNvSpPr>
              <p:nvPr/>
            </p:nvSpPr>
            <p:spPr bwMode="auto">
              <a:xfrm>
                <a:off x="262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" name="Rectangle 349"/>
              <p:cNvSpPr>
                <a:spLocks noChangeArrowheads="1"/>
              </p:cNvSpPr>
              <p:nvPr/>
            </p:nvSpPr>
            <p:spPr bwMode="auto">
              <a:xfrm>
                <a:off x="257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Rectangle 350"/>
              <p:cNvSpPr>
                <a:spLocks noChangeArrowheads="1"/>
              </p:cNvSpPr>
              <p:nvPr/>
            </p:nvSpPr>
            <p:spPr bwMode="auto">
              <a:xfrm>
                <a:off x="252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Rectangle 351"/>
              <p:cNvSpPr>
                <a:spLocks noChangeArrowheads="1"/>
              </p:cNvSpPr>
              <p:nvPr/>
            </p:nvSpPr>
            <p:spPr bwMode="auto">
              <a:xfrm>
                <a:off x="252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Rectangle 352"/>
              <p:cNvSpPr>
                <a:spLocks noChangeArrowheads="1"/>
              </p:cNvSpPr>
              <p:nvPr/>
            </p:nvSpPr>
            <p:spPr bwMode="auto">
              <a:xfrm>
                <a:off x="252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Rectangle 353"/>
              <p:cNvSpPr>
                <a:spLocks noChangeArrowheads="1"/>
              </p:cNvSpPr>
              <p:nvPr/>
            </p:nvSpPr>
            <p:spPr bwMode="auto">
              <a:xfrm>
                <a:off x="257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Rectangle 354"/>
              <p:cNvSpPr>
                <a:spLocks noChangeArrowheads="1"/>
              </p:cNvSpPr>
              <p:nvPr/>
            </p:nvSpPr>
            <p:spPr bwMode="auto">
              <a:xfrm>
                <a:off x="262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Rectangle 355"/>
              <p:cNvSpPr>
                <a:spLocks noChangeArrowheads="1"/>
              </p:cNvSpPr>
              <p:nvPr/>
            </p:nvSpPr>
            <p:spPr bwMode="auto">
              <a:xfrm>
                <a:off x="257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Rectangle 356"/>
              <p:cNvSpPr>
                <a:spLocks noChangeArrowheads="1"/>
              </p:cNvSpPr>
              <p:nvPr/>
            </p:nvSpPr>
            <p:spPr bwMode="auto">
              <a:xfrm>
                <a:off x="262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Rectangle 357"/>
              <p:cNvSpPr>
                <a:spLocks noChangeArrowheads="1"/>
              </p:cNvSpPr>
              <p:nvPr/>
            </p:nvSpPr>
            <p:spPr bwMode="auto">
              <a:xfrm>
                <a:off x="252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Rectangle 358"/>
              <p:cNvSpPr>
                <a:spLocks noChangeArrowheads="1"/>
              </p:cNvSpPr>
              <p:nvPr/>
            </p:nvSpPr>
            <p:spPr bwMode="auto">
              <a:xfrm>
                <a:off x="262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" name="Rectangle 359"/>
              <p:cNvSpPr>
                <a:spLocks noChangeArrowheads="1"/>
              </p:cNvSpPr>
              <p:nvPr/>
            </p:nvSpPr>
            <p:spPr bwMode="auto">
              <a:xfrm>
                <a:off x="276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Rectangle 360"/>
              <p:cNvSpPr>
                <a:spLocks noChangeArrowheads="1"/>
              </p:cNvSpPr>
              <p:nvPr/>
            </p:nvSpPr>
            <p:spPr bwMode="auto">
              <a:xfrm>
                <a:off x="281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Rectangle 361"/>
              <p:cNvSpPr>
                <a:spLocks noChangeArrowheads="1"/>
              </p:cNvSpPr>
              <p:nvPr/>
            </p:nvSpPr>
            <p:spPr bwMode="auto">
              <a:xfrm>
                <a:off x="2721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Rectangle 362"/>
              <p:cNvSpPr>
                <a:spLocks noChangeArrowheads="1"/>
              </p:cNvSpPr>
              <p:nvPr/>
            </p:nvSpPr>
            <p:spPr bwMode="auto">
              <a:xfrm>
                <a:off x="276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Rectangle 363"/>
              <p:cNvSpPr>
                <a:spLocks noChangeArrowheads="1"/>
              </p:cNvSpPr>
              <p:nvPr/>
            </p:nvSpPr>
            <p:spPr bwMode="auto">
              <a:xfrm>
                <a:off x="267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Rectangle 364"/>
              <p:cNvSpPr>
                <a:spLocks noChangeArrowheads="1"/>
              </p:cNvSpPr>
              <p:nvPr/>
            </p:nvSpPr>
            <p:spPr bwMode="auto">
              <a:xfrm>
                <a:off x="267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9" name="Rectangle 365"/>
              <p:cNvSpPr>
                <a:spLocks noChangeArrowheads="1"/>
              </p:cNvSpPr>
              <p:nvPr/>
            </p:nvSpPr>
            <p:spPr bwMode="auto">
              <a:xfrm>
                <a:off x="267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Rectangle 366"/>
              <p:cNvSpPr>
                <a:spLocks noChangeArrowheads="1"/>
              </p:cNvSpPr>
              <p:nvPr/>
            </p:nvSpPr>
            <p:spPr bwMode="auto">
              <a:xfrm>
                <a:off x="2721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Rectangle 367"/>
              <p:cNvSpPr>
                <a:spLocks noChangeArrowheads="1"/>
              </p:cNvSpPr>
              <p:nvPr/>
            </p:nvSpPr>
            <p:spPr bwMode="auto">
              <a:xfrm>
                <a:off x="267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Rectangle 368"/>
              <p:cNvSpPr>
                <a:spLocks noChangeArrowheads="1"/>
              </p:cNvSpPr>
              <p:nvPr/>
            </p:nvSpPr>
            <p:spPr bwMode="auto">
              <a:xfrm>
                <a:off x="2721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3" name="Rectangle 369"/>
              <p:cNvSpPr>
                <a:spLocks noChangeArrowheads="1"/>
              </p:cNvSpPr>
              <p:nvPr/>
            </p:nvSpPr>
            <p:spPr bwMode="auto">
              <a:xfrm>
                <a:off x="276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Rectangle 370"/>
              <p:cNvSpPr>
                <a:spLocks noChangeArrowheads="1"/>
              </p:cNvSpPr>
              <p:nvPr/>
            </p:nvSpPr>
            <p:spPr bwMode="auto">
              <a:xfrm>
                <a:off x="281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Rectangle 371"/>
              <p:cNvSpPr>
                <a:spLocks noChangeArrowheads="1"/>
              </p:cNvSpPr>
              <p:nvPr/>
            </p:nvSpPr>
            <p:spPr bwMode="auto">
              <a:xfrm>
                <a:off x="276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Rectangle 372"/>
              <p:cNvSpPr>
                <a:spLocks noChangeArrowheads="1"/>
              </p:cNvSpPr>
              <p:nvPr/>
            </p:nvSpPr>
            <p:spPr bwMode="auto">
              <a:xfrm>
                <a:off x="281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Rectangle 373"/>
              <p:cNvSpPr>
                <a:spLocks noChangeArrowheads="1"/>
              </p:cNvSpPr>
              <p:nvPr/>
            </p:nvSpPr>
            <p:spPr bwMode="auto">
              <a:xfrm>
                <a:off x="281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8" name="Rectangle 374"/>
              <p:cNvSpPr>
                <a:spLocks noChangeArrowheads="1"/>
              </p:cNvSpPr>
              <p:nvPr/>
            </p:nvSpPr>
            <p:spPr bwMode="auto">
              <a:xfrm>
                <a:off x="2721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Rectangle 375"/>
              <p:cNvSpPr>
                <a:spLocks noChangeArrowheads="1"/>
              </p:cNvSpPr>
              <p:nvPr/>
            </p:nvSpPr>
            <p:spPr bwMode="auto">
              <a:xfrm>
                <a:off x="291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Rectangle 376"/>
              <p:cNvSpPr>
                <a:spLocks noChangeArrowheads="1"/>
              </p:cNvSpPr>
              <p:nvPr/>
            </p:nvSpPr>
            <p:spPr bwMode="auto">
              <a:xfrm>
                <a:off x="286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" name="Rectangle 377"/>
              <p:cNvSpPr>
                <a:spLocks noChangeArrowheads="1"/>
              </p:cNvSpPr>
              <p:nvPr/>
            </p:nvSpPr>
            <p:spPr bwMode="auto">
              <a:xfrm>
                <a:off x="286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2" name="Rectangle 378"/>
              <p:cNvSpPr>
                <a:spLocks noChangeArrowheads="1"/>
              </p:cNvSpPr>
              <p:nvPr/>
            </p:nvSpPr>
            <p:spPr bwMode="auto">
              <a:xfrm>
                <a:off x="286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Rectangle 379"/>
              <p:cNvSpPr>
                <a:spLocks noChangeArrowheads="1"/>
              </p:cNvSpPr>
              <p:nvPr/>
            </p:nvSpPr>
            <p:spPr bwMode="auto">
              <a:xfrm>
                <a:off x="291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4" name="Rectangle 380"/>
              <p:cNvSpPr>
                <a:spLocks noChangeArrowheads="1"/>
              </p:cNvSpPr>
              <p:nvPr/>
            </p:nvSpPr>
            <p:spPr bwMode="auto">
              <a:xfrm>
                <a:off x="286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5" name="Rectangle 381"/>
              <p:cNvSpPr>
                <a:spLocks noChangeArrowheads="1"/>
              </p:cNvSpPr>
              <p:nvPr/>
            </p:nvSpPr>
            <p:spPr bwMode="auto">
              <a:xfrm>
                <a:off x="291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6" name="Rectangle 382"/>
              <p:cNvSpPr>
                <a:spLocks noChangeArrowheads="1"/>
              </p:cNvSpPr>
              <p:nvPr/>
            </p:nvSpPr>
            <p:spPr bwMode="auto">
              <a:xfrm>
                <a:off x="291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7" name="Line 383"/>
              <p:cNvSpPr>
                <a:spLocks noChangeShapeType="1"/>
              </p:cNvSpPr>
              <p:nvPr/>
            </p:nvSpPr>
            <p:spPr bwMode="auto">
              <a:xfrm>
                <a:off x="257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8" name="Line 384"/>
              <p:cNvSpPr>
                <a:spLocks noChangeShapeType="1"/>
              </p:cNvSpPr>
              <p:nvPr/>
            </p:nvSpPr>
            <p:spPr bwMode="auto">
              <a:xfrm>
                <a:off x="262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9" name="Line 385"/>
              <p:cNvSpPr>
                <a:spLocks noChangeShapeType="1"/>
              </p:cNvSpPr>
              <p:nvPr/>
            </p:nvSpPr>
            <p:spPr bwMode="auto">
              <a:xfrm flipH="1">
                <a:off x="257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0" name="Line 386"/>
              <p:cNvSpPr>
                <a:spLocks noChangeShapeType="1"/>
              </p:cNvSpPr>
              <p:nvPr/>
            </p:nvSpPr>
            <p:spPr bwMode="auto">
              <a:xfrm flipV="1">
                <a:off x="257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Freeform 387"/>
              <p:cNvSpPr>
                <a:spLocks/>
              </p:cNvSpPr>
              <p:nvPr/>
            </p:nvSpPr>
            <p:spPr bwMode="auto">
              <a:xfrm>
                <a:off x="2529" y="3760"/>
                <a:ext cx="48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2" name="Freeform 388"/>
              <p:cNvSpPr>
                <a:spLocks/>
              </p:cNvSpPr>
              <p:nvPr/>
            </p:nvSpPr>
            <p:spPr bwMode="auto">
              <a:xfrm>
                <a:off x="2529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5"/>
                  </a:cxn>
                  <a:cxn ang="0">
                    <a:pos x="144" y="145"/>
                  </a:cxn>
                </a:cxnLst>
                <a:rect l="0" t="0" r="r" b="b"/>
                <a:pathLst>
                  <a:path w="144" h="145">
                    <a:moveTo>
                      <a:pt x="0" y="0"/>
                    </a:moveTo>
                    <a:lnTo>
                      <a:pt x="0" y="145"/>
                    </a:lnTo>
                    <a:lnTo>
                      <a:pt x="144" y="14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" name="Line 389"/>
              <p:cNvSpPr>
                <a:spLocks noChangeShapeType="1"/>
              </p:cNvSpPr>
              <p:nvPr/>
            </p:nvSpPr>
            <p:spPr bwMode="auto">
              <a:xfrm flipV="1">
                <a:off x="252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" name="Line 390"/>
              <p:cNvSpPr>
                <a:spLocks noChangeShapeType="1"/>
              </p:cNvSpPr>
              <p:nvPr/>
            </p:nvSpPr>
            <p:spPr bwMode="auto">
              <a:xfrm flipH="1">
                <a:off x="257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5" name="Line 391"/>
              <p:cNvSpPr>
                <a:spLocks noChangeShapeType="1"/>
              </p:cNvSpPr>
              <p:nvPr/>
            </p:nvSpPr>
            <p:spPr bwMode="auto">
              <a:xfrm flipV="1">
                <a:off x="262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6" name="Line 392"/>
              <p:cNvSpPr>
                <a:spLocks noChangeShapeType="1"/>
              </p:cNvSpPr>
              <p:nvPr/>
            </p:nvSpPr>
            <p:spPr bwMode="auto">
              <a:xfrm flipV="1">
                <a:off x="257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" name="Line 393"/>
              <p:cNvSpPr>
                <a:spLocks noChangeShapeType="1"/>
              </p:cNvSpPr>
              <p:nvPr/>
            </p:nvSpPr>
            <p:spPr bwMode="auto">
              <a:xfrm>
                <a:off x="257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8" name="Line 394"/>
              <p:cNvSpPr>
                <a:spLocks noChangeShapeType="1"/>
              </p:cNvSpPr>
              <p:nvPr/>
            </p:nvSpPr>
            <p:spPr bwMode="auto">
              <a:xfrm>
                <a:off x="262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9" name="Line 395"/>
              <p:cNvSpPr>
                <a:spLocks noChangeShapeType="1"/>
              </p:cNvSpPr>
              <p:nvPr/>
            </p:nvSpPr>
            <p:spPr bwMode="auto">
              <a:xfrm>
                <a:off x="257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Line 396"/>
              <p:cNvSpPr>
                <a:spLocks noChangeShapeType="1"/>
              </p:cNvSpPr>
              <p:nvPr/>
            </p:nvSpPr>
            <p:spPr bwMode="auto">
              <a:xfrm>
                <a:off x="257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1" name="Line 397"/>
              <p:cNvSpPr>
                <a:spLocks noChangeShapeType="1"/>
              </p:cNvSpPr>
              <p:nvPr/>
            </p:nvSpPr>
            <p:spPr bwMode="auto">
              <a:xfrm flipV="1">
                <a:off x="252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2" name="Line 398"/>
              <p:cNvSpPr>
                <a:spLocks noChangeShapeType="1"/>
              </p:cNvSpPr>
              <p:nvPr/>
            </p:nvSpPr>
            <p:spPr bwMode="auto">
              <a:xfrm>
                <a:off x="262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3" name="Line 399"/>
              <p:cNvSpPr>
                <a:spLocks noChangeShapeType="1"/>
              </p:cNvSpPr>
              <p:nvPr/>
            </p:nvSpPr>
            <p:spPr bwMode="auto">
              <a:xfrm flipV="1">
                <a:off x="257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" name="Line 400"/>
              <p:cNvSpPr>
                <a:spLocks noChangeShapeType="1"/>
              </p:cNvSpPr>
              <p:nvPr/>
            </p:nvSpPr>
            <p:spPr bwMode="auto">
              <a:xfrm>
                <a:off x="252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5" name="Line 401"/>
              <p:cNvSpPr>
                <a:spLocks noChangeShapeType="1"/>
              </p:cNvSpPr>
              <p:nvPr/>
            </p:nvSpPr>
            <p:spPr bwMode="auto">
              <a:xfrm flipH="1">
                <a:off x="252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6" name="Line 402"/>
              <p:cNvSpPr>
                <a:spLocks noChangeShapeType="1"/>
              </p:cNvSpPr>
              <p:nvPr/>
            </p:nvSpPr>
            <p:spPr bwMode="auto">
              <a:xfrm flipH="1">
                <a:off x="252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7" name="Line 403"/>
              <p:cNvSpPr>
                <a:spLocks noChangeShapeType="1"/>
              </p:cNvSpPr>
              <p:nvPr/>
            </p:nvSpPr>
            <p:spPr bwMode="auto">
              <a:xfrm>
                <a:off x="281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8" name="Line 404"/>
              <p:cNvSpPr>
                <a:spLocks noChangeShapeType="1"/>
              </p:cNvSpPr>
              <p:nvPr/>
            </p:nvSpPr>
            <p:spPr bwMode="auto">
              <a:xfrm flipH="1">
                <a:off x="2769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9" name="Line 405"/>
              <p:cNvSpPr>
                <a:spLocks noChangeShapeType="1"/>
              </p:cNvSpPr>
              <p:nvPr/>
            </p:nvSpPr>
            <p:spPr bwMode="auto">
              <a:xfrm flipV="1">
                <a:off x="2769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0" name="Line 406"/>
              <p:cNvSpPr>
                <a:spLocks noChangeShapeType="1"/>
              </p:cNvSpPr>
              <p:nvPr/>
            </p:nvSpPr>
            <p:spPr bwMode="auto">
              <a:xfrm flipH="1">
                <a:off x="276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1" name="Line 407"/>
              <p:cNvSpPr>
                <a:spLocks noChangeShapeType="1"/>
              </p:cNvSpPr>
              <p:nvPr/>
            </p:nvSpPr>
            <p:spPr bwMode="auto">
              <a:xfrm>
                <a:off x="2721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2" name="Line 408"/>
              <p:cNvSpPr>
                <a:spLocks noChangeShapeType="1"/>
              </p:cNvSpPr>
              <p:nvPr/>
            </p:nvSpPr>
            <p:spPr bwMode="auto">
              <a:xfrm flipH="1">
                <a:off x="267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3" name="Line 409"/>
              <p:cNvSpPr>
                <a:spLocks noChangeShapeType="1"/>
              </p:cNvSpPr>
              <p:nvPr/>
            </p:nvSpPr>
            <p:spPr bwMode="auto">
              <a:xfrm flipV="1">
                <a:off x="267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4" name="Line 410"/>
              <p:cNvSpPr>
                <a:spLocks noChangeShapeType="1"/>
              </p:cNvSpPr>
              <p:nvPr/>
            </p:nvSpPr>
            <p:spPr bwMode="auto">
              <a:xfrm flipH="1">
                <a:off x="2673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5" name="Line 411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6" name="Line 412"/>
              <p:cNvSpPr>
                <a:spLocks noChangeShapeType="1"/>
              </p:cNvSpPr>
              <p:nvPr/>
            </p:nvSpPr>
            <p:spPr bwMode="auto">
              <a:xfrm flipV="1">
                <a:off x="272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7" name="Line 413"/>
              <p:cNvSpPr>
                <a:spLocks noChangeShapeType="1"/>
              </p:cNvSpPr>
              <p:nvPr/>
            </p:nvSpPr>
            <p:spPr bwMode="auto">
              <a:xfrm flipV="1">
                <a:off x="267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8" name="Line 414"/>
              <p:cNvSpPr>
                <a:spLocks noChangeShapeType="1"/>
              </p:cNvSpPr>
              <p:nvPr/>
            </p:nvSpPr>
            <p:spPr bwMode="auto">
              <a:xfrm>
                <a:off x="267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9" name="Line 415"/>
              <p:cNvSpPr>
                <a:spLocks noChangeShapeType="1"/>
              </p:cNvSpPr>
              <p:nvPr/>
            </p:nvSpPr>
            <p:spPr bwMode="auto">
              <a:xfrm>
                <a:off x="2721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0" name="Line 416"/>
              <p:cNvSpPr>
                <a:spLocks noChangeShapeType="1"/>
              </p:cNvSpPr>
              <p:nvPr/>
            </p:nvSpPr>
            <p:spPr bwMode="auto">
              <a:xfrm>
                <a:off x="2673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1" name="Line 417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2" name="Line 418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3" name="Line 419"/>
              <p:cNvSpPr>
                <a:spLocks noChangeShapeType="1"/>
              </p:cNvSpPr>
              <p:nvPr/>
            </p:nvSpPr>
            <p:spPr bwMode="auto">
              <a:xfrm flipV="1">
                <a:off x="281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4" name="Line 420"/>
              <p:cNvSpPr>
                <a:spLocks noChangeShapeType="1"/>
              </p:cNvSpPr>
              <p:nvPr/>
            </p:nvSpPr>
            <p:spPr bwMode="auto">
              <a:xfrm flipV="1">
                <a:off x="2769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5" name="Line 421"/>
              <p:cNvSpPr>
                <a:spLocks noChangeShapeType="1"/>
              </p:cNvSpPr>
              <p:nvPr/>
            </p:nvSpPr>
            <p:spPr bwMode="auto">
              <a:xfrm>
                <a:off x="276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6" name="Line 422"/>
              <p:cNvSpPr>
                <a:spLocks noChangeShapeType="1"/>
              </p:cNvSpPr>
              <p:nvPr/>
            </p:nvSpPr>
            <p:spPr bwMode="auto">
              <a:xfrm>
                <a:off x="281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7" name="Line 423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8" name="Line 424"/>
              <p:cNvSpPr>
                <a:spLocks noChangeShapeType="1"/>
              </p:cNvSpPr>
              <p:nvPr/>
            </p:nvSpPr>
            <p:spPr bwMode="auto">
              <a:xfrm>
                <a:off x="2769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9" name="Line 425"/>
              <p:cNvSpPr>
                <a:spLocks noChangeShapeType="1"/>
              </p:cNvSpPr>
              <p:nvPr/>
            </p:nvSpPr>
            <p:spPr bwMode="auto">
              <a:xfrm flipV="1">
                <a:off x="281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0" name="Line 426"/>
              <p:cNvSpPr>
                <a:spLocks noChangeShapeType="1"/>
              </p:cNvSpPr>
              <p:nvPr/>
            </p:nvSpPr>
            <p:spPr bwMode="auto">
              <a:xfrm flipV="1">
                <a:off x="272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" name="Line 427"/>
              <p:cNvSpPr>
                <a:spLocks noChangeShapeType="1"/>
              </p:cNvSpPr>
              <p:nvPr/>
            </p:nvSpPr>
            <p:spPr bwMode="auto">
              <a:xfrm>
                <a:off x="2721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2" name="Line 428"/>
              <p:cNvSpPr>
                <a:spLocks noChangeShapeType="1"/>
              </p:cNvSpPr>
              <p:nvPr/>
            </p:nvSpPr>
            <p:spPr bwMode="auto">
              <a:xfrm>
                <a:off x="276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3" name="Line 429"/>
              <p:cNvSpPr>
                <a:spLocks noChangeShapeType="1"/>
              </p:cNvSpPr>
              <p:nvPr/>
            </p:nvSpPr>
            <p:spPr bwMode="auto">
              <a:xfrm flipV="1">
                <a:off x="267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Line 430"/>
              <p:cNvSpPr>
                <a:spLocks noChangeShapeType="1"/>
              </p:cNvSpPr>
              <p:nvPr/>
            </p:nvSpPr>
            <p:spPr bwMode="auto">
              <a:xfrm>
                <a:off x="2721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5" name="Line 431"/>
              <p:cNvSpPr>
                <a:spLocks noChangeShapeType="1"/>
              </p:cNvSpPr>
              <p:nvPr/>
            </p:nvSpPr>
            <p:spPr bwMode="auto">
              <a:xfrm flipH="1">
                <a:off x="2721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6" name="Line 432"/>
              <p:cNvSpPr>
                <a:spLocks noChangeShapeType="1"/>
              </p:cNvSpPr>
              <p:nvPr/>
            </p:nvSpPr>
            <p:spPr bwMode="auto">
              <a:xfrm flipH="1">
                <a:off x="2721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7" name="Line 433"/>
              <p:cNvSpPr>
                <a:spLocks noChangeShapeType="1"/>
              </p:cNvSpPr>
              <p:nvPr/>
            </p:nvSpPr>
            <p:spPr bwMode="auto">
              <a:xfrm>
                <a:off x="2721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8" name="Line 434"/>
              <p:cNvSpPr>
                <a:spLocks noChangeShapeType="1"/>
              </p:cNvSpPr>
              <p:nvPr/>
            </p:nvSpPr>
            <p:spPr bwMode="auto">
              <a:xfrm flipH="1">
                <a:off x="262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9" name="Line 435"/>
              <p:cNvSpPr>
                <a:spLocks noChangeShapeType="1"/>
              </p:cNvSpPr>
              <p:nvPr/>
            </p:nvSpPr>
            <p:spPr bwMode="auto">
              <a:xfrm>
                <a:off x="262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0" name="Line 436"/>
              <p:cNvSpPr>
                <a:spLocks noChangeShapeType="1"/>
              </p:cNvSpPr>
              <p:nvPr/>
            </p:nvSpPr>
            <p:spPr bwMode="auto">
              <a:xfrm flipH="1">
                <a:off x="262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1" name="Line 437"/>
              <p:cNvSpPr>
                <a:spLocks noChangeShapeType="1"/>
              </p:cNvSpPr>
              <p:nvPr/>
            </p:nvSpPr>
            <p:spPr bwMode="auto">
              <a:xfrm>
                <a:off x="262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2" name="Line 438"/>
              <p:cNvSpPr>
                <a:spLocks noChangeShapeType="1"/>
              </p:cNvSpPr>
              <p:nvPr/>
            </p:nvSpPr>
            <p:spPr bwMode="auto">
              <a:xfrm flipH="1">
                <a:off x="262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3" name="Freeform 439"/>
              <p:cNvSpPr>
                <a:spLocks/>
              </p:cNvSpPr>
              <p:nvPr/>
            </p:nvSpPr>
            <p:spPr bwMode="auto">
              <a:xfrm>
                <a:off x="2913" y="3760"/>
                <a:ext cx="48" cy="48"/>
              </a:xfrm>
              <a:custGeom>
                <a:avLst/>
                <a:gdLst/>
                <a:ahLst/>
                <a:cxnLst>
                  <a:cxn ang="0">
                    <a:pos x="144" y="144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4" name="Line 440"/>
              <p:cNvSpPr>
                <a:spLocks noChangeShapeType="1"/>
              </p:cNvSpPr>
              <p:nvPr/>
            </p:nvSpPr>
            <p:spPr bwMode="auto">
              <a:xfrm>
                <a:off x="291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5" name="Line 441"/>
              <p:cNvSpPr>
                <a:spLocks noChangeShapeType="1"/>
              </p:cNvSpPr>
              <p:nvPr/>
            </p:nvSpPr>
            <p:spPr bwMode="auto">
              <a:xfrm flipH="1">
                <a:off x="286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6" name="Line 442"/>
              <p:cNvSpPr>
                <a:spLocks noChangeShapeType="1"/>
              </p:cNvSpPr>
              <p:nvPr/>
            </p:nvSpPr>
            <p:spPr bwMode="auto">
              <a:xfrm flipV="1">
                <a:off x="286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7" name="Line 443"/>
              <p:cNvSpPr>
                <a:spLocks noChangeShapeType="1"/>
              </p:cNvSpPr>
              <p:nvPr/>
            </p:nvSpPr>
            <p:spPr bwMode="auto">
              <a:xfrm flipH="1">
                <a:off x="286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8" name="Line 444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9" name="Line 445"/>
              <p:cNvSpPr>
                <a:spLocks noChangeShapeType="1"/>
              </p:cNvSpPr>
              <p:nvPr/>
            </p:nvSpPr>
            <p:spPr bwMode="auto">
              <a:xfrm flipV="1">
                <a:off x="291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0" name="Line 446"/>
              <p:cNvSpPr>
                <a:spLocks noChangeShapeType="1"/>
              </p:cNvSpPr>
              <p:nvPr/>
            </p:nvSpPr>
            <p:spPr bwMode="auto">
              <a:xfrm flipV="1">
                <a:off x="286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Line 447"/>
              <p:cNvSpPr>
                <a:spLocks noChangeShapeType="1"/>
              </p:cNvSpPr>
              <p:nvPr/>
            </p:nvSpPr>
            <p:spPr bwMode="auto">
              <a:xfrm>
                <a:off x="286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2" name="Line 448"/>
              <p:cNvSpPr>
                <a:spLocks noChangeShapeType="1"/>
              </p:cNvSpPr>
              <p:nvPr/>
            </p:nvSpPr>
            <p:spPr bwMode="auto">
              <a:xfrm>
                <a:off x="291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3" name="Line 449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4" name="Line 450"/>
              <p:cNvSpPr>
                <a:spLocks noChangeShapeType="1"/>
              </p:cNvSpPr>
              <p:nvPr/>
            </p:nvSpPr>
            <p:spPr bwMode="auto">
              <a:xfrm>
                <a:off x="286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5" name="Freeform 451"/>
              <p:cNvSpPr>
                <a:spLocks/>
              </p:cNvSpPr>
              <p:nvPr/>
            </p:nvSpPr>
            <p:spPr bwMode="auto">
              <a:xfrm>
                <a:off x="2913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144" y="145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5">
                    <a:moveTo>
                      <a:pt x="0" y="145"/>
                    </a:moveTo>
                    <a:lnTo>
                      <a:pt x="144" y="145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6" name="Line 452"/>
              <p:cNvSpPr>
                <a:spLocks noChangeShapeType="1"/>
              </p:cNvSpPr>
              <p:nvPr/>
            </p:nvSpPr>
            <p:spPr bwMode="auto">
              <a:xfrm flipV="1">
                <a:off x="296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7" name="Line 453"/>
              <p:cNvSpPr>
                <a:spLocks noChangeShapeType="1"/>
              </p:cNvSpPr>
              <p:nvPr/>
            </p:nvSpPr>
            <p:spPr bwMode="auto">
              <a:xfrm flipV="1">
                <a:off x="291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8" name="Line 454"/>
              <p:cNvSpPr>
                <a:spLocks noChangeShapeType="1"/>
              </p:cNvSpPr>
              <p:nvPr/>
            </p:nvSpPr>
            <p:spPr bwMode="auto">
              <a:xfrm flipH="1">
                <a:off x="291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9" name="Line 455"/>
              <p:cNvSpPr>
                <a:spLocks noChangeShapeType="1"/>
              </p:cNvSpPr>
              <p:nvPr/>
            </p:nvSpPr>
            <p:spPr bwMode="auto">
              <a:xfrm flipH="1">
                <a:off x="291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0" name="Line 456"/>
              <p:cNvSpPr>
                <a:spLocks noChangeShapeType="1"/>
              </p:cNvSpPr>
              <p:nvPr/>
            </p:nvSpPr>
            <p:spPr bwMode="auto">
              <a:xfrm>
                <a:off x="291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1" name="Line 457"/>
              <p:cNvSpPr>
                <a:spLocks noChangeShapeType="1"/>
              </p:cNvSpPr>
              <p:nvPr/>
            </p:nvSpPr>
            <p:spPr bwMode="auto">
              <a:xfrm>
                <a:off x="286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2" name="Line 458"/>
              <p:cNvSpPr>
                <a:spLocks noChangeShapeType="1"/>
              </p:cNvSpPr>
              <p:nvPr/>
            </p:nvSpPr>
            <p:spPr bwMode="auto">
              <a:xfrm flipV="1">
                <a:off x="296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3" name="Line 459"/>
              <p:cNvSpPr>
                <a:spLocks noChangeShapeType="1"/>
              </p:cNvSpPr>
              <p:nvPr/>
            </p:nvSpPr>
            <p:spPr bwMode="auto">
              <a:xfrm>
                <a:off x="281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4" name="Line 460"/>
              <p:cNvSpPr>
                <a:spLocks noChangeShapeType="1"/>
              </p:cNvSpPr>
              <p:nvPr/>
            </p:nvSpPr>
            <p:spPr bwMode="auto">
              <a:xfrm>
                <a:off x="281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5" name="Line 461"/>
              <p:cNvSpPr>
                <a:spLocks noChangeShapeType="1"/>
              </p:cNvSpPr>
              <p:nvPr/>
            </p:nvSpPr>
            <p:spPr bwMode="auto">
              <a:xfrm flipH="1">
                <a:off x="281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6" name="Line 462"/>
              <p:cNvSpPr>
                <a:spLocks noChangeShapeType="1"/>
              </p:cNvSpPr>
              <p:nvPr/>
            </p:nvSpPr>
            <p:spPr bwMode="auto">
              <a:xfrm>
                <a:off x="281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7" name="Line 463"/>
              <p:cNvSpPr>
                <a:spLocks noChangeShapeType="1"/>
              </p:cNvSpPr>
              <p:nvPr/>
            </p:nvSpPr>
            <p:spPr bwMode="auto">
              <a:xfrm flipH="1">
                <a:off x="281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89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305571" y="3178098"/>
              <a:ext cx="1299882" cy="318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0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14959" y="3166947"/>
              <a:ext cx="1299882" cy="318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7" name="Picture 1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09756" y="3070302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9" name="Rectangle 1910"/>
            <p:cNvSpPr>
              <a:spLocks noChangeArrowheads="1"/>
            </p:cNvSpPr>
            <p:nvPr/>
          </p:nvSpPr>
          <p:spPr bwMode="auto">
            <a:xfrm>
              <a:off x="5054126" y="3146650"/>
              <a:ext cx="3873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SAN/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WAN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63" name="Footer Placeholder 1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162" name="Arc 161"/>
          <p:cNvSpPr/>
          <p:nvPr/>
        </p:nvSpPr>
        <p:spPr>
          <a:xfrm rot="13070812" flipH="1">
            <a:off x="2833405" y="789357"/>
            <a:ext cx="1590010" cy="2644664"/>
          </a:xfrm>
          <a:prstGeom prst="arc">
            <a:avLst>
              <a:gd name="adj1" fmla="val 13527698"/>
              <a:gd name="adj2" fmla="val 1752983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Three-site Replication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source site is replicated to two remote sites</a:t>
            </a:r>
          </a:p>
          <a:p>
            <a:pPr lvl="1"/>
            <a:r>
              <a:rPr lang="en-US" dirty="0" smtClean="0"/>
              <a:t>Replication is synchronous to one of the remote sites and asynchronous or disk buffered to the other remote site</a:t>
            </a:r>
          </a:p>
          <a:p>
            <a:r>
              <a:rPr lang="en-US" dirty="0" smtClean="0"/>
              <a:t>Mitigates the risk in two site replication </a:t>
            </a:r>
          </a:p>
          <a:p>
            <a:pPr lvl="1"/>
            <a:r>
              <a:rPr lang="en-US" dirty="0" smtClean="0"/>
              <a:t>No DR protection after source or remote site failure</a:t>
            </a:r>
          </a:p>
          <a:p>
            <a:r>
              <a:rPr lang="en-US" dirty="0" smtClean="0"/>
              <a:t>Implemented in two ways:</a:t>
            </a:r>
          </a:p>
          <a:p>
            <a:pPr lvl="1"/>
            <a:r>
              <a:rPr lang="en-US" dirty="0" smtClean="0"/>
              <a:t>Cascade/</a:t>
            </a:r>
            <a:r>
              <a:rPr lang="en-US" dirty="0" err="1" smtClean="0"/>
              <a:t>multihop</a:t>
            </a:r>
            <a:endParaRPr lang="en-US" dirty="0" smtClean="0"/>
          </a:p>
          <a:p>
            <a:pPr lvl="1"/>
            <a:r>
              <a:rPr lang="en-US" dirty="0" smtClean="0"/>
              <a:t>Triangle/</a:t>
            </a:r>
            <a:r>
              <a:rPr lang="en-US" dirty="0" err="1" smtClean="0"/>
              <a:t>multitarget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Three-site Replication: Cascade/</a:t>
            </a:r>
            <a:r>
              <a:rPr lang="en-US" dirty="0" err="1" smtClean="0"/>
              <a:t>Multihop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62"/>
          <p:cNvSpPr>
            <a:spLocks noChangeArrowheads="1"/>
          </p:cNvSpPr>
          <p:nvPr/>
        </p:nvSpPr>
        <p:spPr bwMode="auto">
          <a:xfrm>
            <a:off x="6061075" y="4055538"/>
            <a:ext cx="1001713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61"/>
          <p:cNvSpPr>
            <a:spLocks noChangeArrowheads="1"/>
          </p:cNvSpPr>
          <p:nvPr/>
        </p:nvSpPr>
        <p:spPr bwMode="auto">
          <a:xfrm>
            <a:off x="3435350" y="4020613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1219200" y="3988863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6092825" y="1295400"/>
            <a:ext cx="1001713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435350" y="1295400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51"/>
          <p:cNvSpPr>
            <a:spLocks noChangeArrowheads="1"/>
          </p:cNvSpPr>
          <p:nvPr/>
        </p:nvSpPr>
        <p:spPr bwMode="auto">
          <a:xfrm>
            <a:off x="1196898" y="1295400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3539219" y="3149600"/>
            <a:ext cx="8488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Bunker Site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6206446" y="3154363"/>
            <a:ext cx="90031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Site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41"/>
          <p:cNvSpPr>
            <a:spLocks noChangeArrowheads="1"/>
          </p:cNvSpPr>
          <p:nvPr/>
        </p:nvSpPr>
        <p:spPr bwMode="auto">
          <a:xfrm>
            <a:off x="4699000" y="2878138"/>
            <a:ext cx="9555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Local Replica</a:t>
            </a:r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7299556" y="2808288"/>
            <a:ext cx="11569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Replica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Line 44"/>
          <p:cNvSpPr>
            <a:spLocks noChangeShapeType="1"/>
          </p:cNvSpPr>
          <p:nvPr/>
        </p:nvSpPr>
        <p:spPr bwMode="auto">
          <a:xfrm flipH="1">
            <a:off x="4235527" y="1651039"/>
            <a:ext cx="358775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 flipH="1" flipV="1">
            <a:off x="4267123" y="2671763"/>
            <a:ext cx="358775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ine 46"/>
          <p:cNvSpPr>
            <a:spLocks noChangeShapeType="1"/>
          </p:cNvSpPr>
          <p:nvPr/>
        </p:nvSpPr>
        <p:spPr bwMode="auto">
          <a:xfrm flipH="1" flipV="1">
            <a:off x="6874106" y="2671763"/>
            <a:ext cx="358775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Line 48"/>
          <p:cNvSpPr>
            <a:spLocks noChangeShapeType="1"/>
          </p:cNvSpPr>
          <p:nvPr/>
        </p:nvSpPr>
        <p:spPr bwMode="auto">
          <a:xfrm>
            <a:off x="2290763" y="1982788"/>
            <a:ext cx="111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Line 49"/>
          <p:cNvSpPr>
            <a:spLocks noChangeShapeType="1"/>
          </p:cNvSpPr>
          <p:nvPr/>
        </p:nvSpPr>
        <p:spPr bwMode="auto">
          <a:xfrm flipV="1">
            <a:off x="4473575" y="2551113"/>
            <a:ext cx="1589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Line 52"/>
          <p:cNvSpPr>
            <a:spLocks noChangeShapeType="1"/>
          </p:cNvSpPr>
          <p:nvPr/>
        </p:nvSpPr>
        <p:spPr bwMode="auto">
          <a:xfrm flipH="1">
            <a:off x="1933575" y="1639888"/>
            <a:ext cx="35560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2282637" y="1414691"/>
            <a:ext cx="10416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Device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54"/>
          <p:cNvSpPr>
            <a:spLocks noChangeArrowheads="1"/>
          </p:cNvSpPr>
          <p:nvPr/>
        </p:nvSpPr>
        <p:spPr bwMode="auto">
          <a:xfrm>
            <a:off x="2376488" y="2024063"/>
            <a:ext cx="9538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Synchronous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55"/>
          <p:cNvSpPr>
            <a:spLocks noChangeArrowheads="1"/>
          </p:cNvSpPr>
          <p:nvPr/>
        </p:nvSpPr>
        <p:spPr bwMode="auto">
          <a:xfrm>
            <a:off x="4598496" y="1483898"/>
            <a:ext cx="11569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Replica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56"/>
          <p:cNvSpPr>
            <a:spLocks noChangeArrowheads="1"/>
          </p:cNvSpPr>
          <p:nvPr/>
        </p:nvSpPr>
        <p:spPr bwMode="auto">
          <a:xfrm>
            <a:off x="4828412" y="2286000"/>
            <a:ext cx="10015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Disk Buffered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57"/>
          <p:cNvSpPr>
            <a:spLocks noChangeArrowheads="1"/>
          </p:cNvSpPr>
          <p:nvPr/>
        </p:nvSpPr>
        <p:spPr bwMode="auto">
          <a:xfrm>
            <a:off x="1293283" y="3151188"/>
            <a:ext cx="824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 Site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63"/>
          <p:cNvSpPr>
            <a:spLocks noChangeArrowheads="1"/>
          </p:cNvSpPr>
          <p:nvPr/>
        </p:nvSpPr>
        <p:spPr bwMode="auto">
          <a:xfrm>
            <a:off x="3552573" y="5859592"/>
            <a:ext cx="8488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Bunker Site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64"/>
          <p:cNvSpPr>
            <a:spLocks noChangeArrowheads="1"/>
          </p:cNvSpPr>
          <p:nvPr/>
        </p:nvSpPr>
        <p:spPr bwMode="auto">
          <a:xfrm>
            <a:off x="6183606" y="5880556"/>
            <a:ext cx="90031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Site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auto">
          <a:xfrm>
            <a:off x="7226377" y="5590727"/>
            <a:ext cx="11569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Replica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Line 68"/>
          <p:cNvSpPr>
            <a:spLocks noChangeShapeType="1"/>
          </p:cNvSpPr>
          <p:nvPr/>
        </p:nvSpPr>
        <p:spPr bwMode="auto">
          <a:xfrm flipH="1">
            <a:off x="4257637" y="4466931"/>
            <a:ext cx="379412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Line 70"/>
          <p:cNvSpPr>
            <a:spLocks noChangeShapeType="1"/>
          </p:cNvSpPr>
          <p:nvPr/>
        </p:nvSpPr>
        <p:spPr bwMode="auto">
          <a:xfrm flipH="1" flipV="1">
            <a:off x="6767628" y="5257391"/>
            <a:ext cx="400050" cy="41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Line 72"/>
          <p:cNvSpPr>
            <a:spLocks noChangeShapeType="1"/>
          </p:cNvSpPr>
          <p:nvPr/>
        </p:nvSpPr>
        <p:spPr bwMode="auto">
          <a:xfrm flipV="1">
            <a:off x="2257425" y="4919138"/>
            <a:ext cx="113823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Line 76"/>
          <p:cNvSpPr>
            <a:spLocks noChangeShapeType="1"/>
          </p:cNvSpPr>
          <p:nvPr/>
        </p:nvSpPr>
        <p:spPr bwMode="auto">
          <a:xfrm flipH="1">
            <a:off x="1922463" y="4478082"/>
            <a:ext cx="36830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auto">
          <a:xfrm>
            <a:off x="2293788" y="4276904"/>
            <a:ext cx="10416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Device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78"/>
          <p:cNvSpPr>
            <a:spLocks noChangeArrowheads="1"/>
          </p:cNvSpPr>
          <p:nvPr/>
        </p:nvSpPr>
        <p:spPr bwMode="auto">
          <a:xfrm>
            <a:off x="2376488" y="4962000"/>
            <a:ext cx="9538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Synchronous</a:t>
            </a:r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79"/>
          <p:cNvSpPr>
            <a:spLocks noChangeArrowheads="1"/>
          </p:cNvSpPr>
          <p:nvPr/>
        </p:nvSpPr>
        <p:spPr bwMode="auto">
          <a:xfrm>
            <a:off x="4579296" y="4259612"/>
            <a:ext cx="11569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Replica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80"/>
          <p:cNvSpPr>
            <a:spLocks noChangeArrowheads="1"/>
          </p:cNvSpPr>
          <p:nvPr/>
        </p:nvSpPr>
        <p:spPr bwMode="auto">
          <a:xfrm>
            <a:off x="4713516" y="4947484"/>
            <a:ext cx="1049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Asynchronous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1344613" y="5838082"/>
            <a:ext cx="824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 Site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Line 83"/>
          <p:cNvSpPr>
            <a:spLocks noChangeShapeType="1"/>
          </p:cNvSpPr>
          <p:nvPr/>
        </p:nvSpPr>
        <p:spPr bwMode="auto">
          <a:xfrm>
            <a:off x="3587750" y="1955800"/>
            <a:ext cx="0" cy="63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824816"/>
            <a:ext cx="433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Synchronous + Disk Buffered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1000" y="3509264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 Synchronous + Asynchronous</a:t>
            </a:r>
          </a:p>
        </p:txBody>
      </p:sp>
      <p:pic>
        <p:nvPicPr>
          <p:cNvPr id="57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382751" y="1709853"/>
            <a:ext cx="533400" cy="533400"/>
          </a:xfrm>
          <a:prstGeom prst="rect">
            <a:avLst/>
          </a:prstGeom>
          <a:noFill/>
        </p:spPr>
      </p:pic>
      <p:pic>
        <p:nvPicPr>
          <p:cNvPr id="60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68751" y="1687551"/>
            <a:ext cx="533400" cy="533400"/>
          </a:xfrm>
          <a:prstGeom prst="rect">
            <a:avLst/>
          </a:prstGeom>
          <a:noFill/>
        </p:spPr>
      </p:pic>
      <p:pic>
        <p:nvPicPr>
          <p:cNvPr id="61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78045" y="2319453"/>
            <a:ext cx="533400" cy="533400"/>
          </a:xfrm>
          <a:prstGeom prst="rect">
            <a:avLst/>
          </a:prstGeom>
          <a:noFill/>
        </p:spPr>
      </p:pic>
      <p:pic>
        <p:nvPicPr>
          <p:cNvPr id="62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04155" y="2351049"/>
            <a:ext cx="533400" cy="533400"/>
          </a:xfrm>
          <a:prstGeom prst="rect">
            <a:avLst/>
          </a:prstGeom>
          <a:noFill/>
        </p:spPr>
      </p:pic>
      <p:pic>
        <p:nvPicPr>
          <p:cNvPr id="63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371600" y="4674701"/>
            <a:ext cx="533400" cy="533400"/>
          </a:xfrm>
          <a:prstGeom prst="rect">
            <a:avLst/>
          </a:prstGeom>
          <a:noFill/>
        </p:spPr>
      </p:pic>
      <p:pic>
        <p:nvPicPr>
          <p:cNvPr id="64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79902" y="4717448"/>
            <a:ext cx="533400" cy="533400"/>
          </a:xfrm>
          <a:prstGeom prst="rect">
            <a:avLst/>
          </a:prstGeom>
          <a:noFill/>
        </p:spPr>
      </p:pic>
      <p:pic>
        <p:nvPicPr>
          <p:cNvPr id="65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281853" y="4739750"/>
            <a:ext cx="533400" cy="533400"/>
          </a:xfrm>
          <a:prstGeom prst="rect">
            <a:avLst/>
          </a:prstGeom>
          <a:noFill/>
        </p:spPr>
      </p:pic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12: Remote Replication</a:t>
            </a:r>
            <a:endParaRPr lang="en-US" dirty="0"/>
          </a:p>
        </p:txBody>
      </p: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4528460" y="4920720"/>
            <a:ext cx="144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Three-site Replication: Triangle/</a:t>
            </a:r>
            <a:r>
              <a:rPr lang="en-US" dirty="0" err="1" smtClean="0"/>
              <a:t>Multitarget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Line 48"/>
          <p:cNvSpPr>
            <a:spLocks noChangeShapeType="1"/>
          </p:cNvSpPr>
          <p:nvPr/>
        </p:nvSpPr>
        <p:spPr bwMode="auto">
          <a:xfrm>
            <a:off x="5357750" y="2109438"/>
            <a:ext cx="838200" cy="1828800"/>
          </a:xfrm>
          <a:prstGeom prst="line">
            <a:avLst/>
          </a:prstGeom>
          <a:noFill/>
          <a:ln w="25400" cap="rnd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49"/>
          <p:cNvSpPr>
            <a:spLocks noChangeArrowheads="1"/>
          </p:cNvSpPr>
          <p:nvPr/>
        </p:nvSpPr>
        <p:spPr bwMode="auto">
          <a:xfrm>
            <a:off x="5968217" y="2325363"/>
            <a:ext cx="1542090" cy="111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54013" indent="-354013" algn="ctr" defTabSz="941388">
              <a:spcBef>
                <a:spcPct val="250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Asynchronous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54013" indent="-354013" algn="ctr" defTabSz="941388">
              <a:spcBef>
                <a:spcPct val="25000"/>
              </a:spcBef>
            </a:pPr>
            <a:r>
              <a: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with</a:t>
            </a:r>
          </a:p>
          <a:p>
            <a:pPr marL="354013" indent="-354013" algn="ctr" defTabSz="941388">
              <a:spcBef>
                <a:spcPct val="25000"/>
              </a:spcBef>
            </a:pPr>
            <a:r>
              <a: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Differential</a:t>
            </a:r>
          </a:p>
          <a:p>
            <a:pPr marL="354013" indent="-354013" algn="ctr" defTabSz="941388">
              <a:spcBef>
                <a:spcPct val="250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Resynchronization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1643924" y="3861626"/>
            <a:ext cx="104682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54013" indent="-354013" defTabSz="941388">
              <a:spcBef>
                <a:spcPct val="250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Source Site 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58"/>
          <p:cNvSpPr>
            <a:spLocks noChangeShapeType="1"/>
          </p:cNvSpPr>
          <p:nvPr/>
        </p:nvSpPr>
        <p:spPr bwMode="gray">
          <a:xfrm rot="5634248">
            <a:off x="3105176" y="1479391"/>
            <a:ext cx="781728" cy="1276029"/>
          </a:xfrm>
          <a:prstGeom prst="line">
            <a:avLst/>
          </a:prstGeom>
          <a:noFill/>
          <a:ln w="38100">
            <a:solidFill>
              <a:srgbClr val="000A1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60"/>
          <p:cNvSpPr>
            <a:spLocks noChangeArrowheads="1"/>
          </p:cNvSpPr>
          <p:nvPr/>
        </p:nvSpPr>
        <p:spPr bwMode="auto">
          <a:xfrm rot="19939231">
            <a:off x="2794272" y="1861797"/>
            <a:ext cx="113659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54013" indent="-354013" defTabSz="941388">
              <a:spcBef>
                <a:spcPct val="250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Synchronous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ine 61"/>
          <p:cNvSpPr>
            <a:spLocks noChangeShapeType="1"/>
          </p:cNvSpPr>
          <p:nvPr/>
        </p:nvSpPr>
        <p:spPr bwMode="gray">
          <a:xfrm rot="8863709">
            <a:off x="3551929" y="3126821"/>
            <a:ext cx="1475193" cy="2373494"/>
          </a:xfrm>
          <a:prstGeom prst="line">
            <a:avLst/>
          </a:prstGeom>
          <a:noFill/>
          <a:ln w="38100">
            <a:solidFill>
              <a:srgbClr val="000A1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62"/>
          <p:cNvSpPr>
            <a:spLocks noChangeArrowheads="1"/>
          </p:cNvSpPr>
          <p:nvPr/>
        </p:nvSpPr>
        <p:spPr bwMode="auto">
          <a:xfrm rot="1562637">
            <a:off x="3817048" y="4047292"/>
            <a:ext cx="123264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54013" indent="-354013" defTabSz="941388">
              <a:spcBef>
                <a:spcPct val="250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Asynchronous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1621622" y="2109026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5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783724" y="2660502"/>
            <a:ext cx="674649" cy="674649"/>
          </a:xfrm>
          <a:prstGeom prst="rect">
            <a:avLst/>
          </a:prstGeom>
          <a:noFill/>
        </p:spPr>
      </p:pic>
      <p:sp>
        <p:nvSpPr>
          <p:cNvPr id="26" name="Rectangle 56"/>
          <p:cNvSpPr>
            <a:spLocks noChangeArrowheads="1"/>
          </p:cNvSpPr>
          <p:nvPr/>
        </p:nvSpPr>
        <p:spPr bwMode="auto">
          <a:xfrm>
            <a:off x="4210974" y="2748066"/>
            <a:ext cx="1071705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54013" indent="-354013" defTabSz="941388">
              <a:spcBef>
                <a:spcPct val="250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Bunker Site 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51"/>
          <p:cNvSpPr>
            <a:spLocks noChangeArrowheads="1"/>
          </p:cNvSpPr>
          <p:nvPr/>
        </p:nvSpPr>
        <p:spPr bwMode="auto">
          <a:xfrm>
            <a:off x="4212422" y="966438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8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374524" y="1517914"/>
            <a:ext cx="674649" cy="674649"/>
          </a:xfrm>
          <a:prstGeom prst="rect">
            <a:avLst/>
          </a:prstGeom>
          <a:noFill/>
        </p:spPr>
      </p:pic>
      <p:sp>
        <p:nvSpPr>
          <p:cNvPr id="29" name="Rectangle 56"/>
          <p:cNvSpPr>
            <a:spLocks noChangeArrowheads="1"/>
          </p:cNvSpPr>
          <p:nvPr/>
        </p:nvSpPr>
        <p:spPr bwMode="auto">
          <a:xfrm>
            <a:off x="5799299" y="5790788"/>
            <a:ext cx="11231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54013" indent="-354013" defTabSz="941388">
              <a:spcBef>
                <a:spcPct val="250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Remote Site 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5812622" y="4026313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1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974724" y="4577789"/>
            <a:ext cx="674649" cy="674649"/>
          </a:xfrm>
          <a:prstGeom prst="rect">
            <a:avLst/>
          </a:prstGeom>
          <a:noFill/>
        </p:spPr>
      </p:pic>
      <p:sp>
        <p:nvSpPr>
          <p:cNvPr id="32" name="Line 52"/>
          <p:cNvSpPr>
            <a:spLocks noChangeShapeType="1"/>
          </p:cNvSpPr>
          <p:nvPr/>
        </p:nvSpPr>
        <p:spPr bwMode="auto">
          <a:xfrm rot="-1800000">
            <a:off x="1386114" y="2933463"/>
            <a:ext cx="35560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53"/>
          <p:cNvSpPr>
            <a:spLocks noChangeArrowheads="1"/>
          </p:cNvSpPr>
          <p:nvPr/>
        </p:nvSpPr>
        <p:spPr bwMode="auto">
          <a:xfrm>
            <a:off x="381000" y="2834138"/>
            <a:ext cx="10416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Device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Line 52"/>
          <p:cNvSpPr>
            <a:spLocks noChangeShapeType="1"/>
          </p:cNvSpPr>
          <p:nvPr/>
        </p:nvSpPr>
        <p:spPr bwMode="auto">
          <a:xfrm flipH="1">
            <a:off x="5094453" y="1662113"/>
            <a:ext cx="35560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53"/>
          <p:cNvSpPr>
            <a:spLocks noChangeArrowheads="1"/>
          </p:cNvSpPr>
          <p:nvPr/>
        </p:nvSpPr>
        <p:spPr bwMode="auto">
          <a:xfrm>
            <a:off x="5458029" y="1429656"/>
            <a:ext cx="11569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Replica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Line 52"/>
          <p:cNvSpPr>
            <a:spLocks noChangeShapeType="1"/>
          </p:cNvSpPr>
          <p:nvPr/>
        </p:nvSpPr>
        <p:spPr bwMode="auto">
          <a:xfrm flipH="1">
            <a:off x="6681850" y="4729800"/>
            <a:ext cx="35560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53"/>
          <p:cNvSpPr>
            <a:spLocks noChangeArrowheads="1"/>
          </p:cNvSpPr>
          <p:nvPr/>
        </p:nvSpPr>
        <p:spPr bwMode="auto">
          <a:xfrm>
            <a:off x="7074454" y="4548145"/>
            <a:ext cx="11569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Replica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Footer Placeholder 48"/>
          <p:cNvSpPr>
            <a:spLocks noGrp="1"/>
          </p:cNvSpPr>
          <p:nvPr>
            <p:ph type="ftr" sz="quarter" idx="11"/>
          </p:nvPr>
        </p:nvSpPr>
        <p:spPr>
          <a:xfrm>
            <a:off x="44958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Migration Solution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3048000"/>
          </a:xfrm>
        </p:spPr>
        <p:txBody>
          <a:bodyPr/>
          <a:lstStyle/>
          <a:p>
            <a:r>
              <a:rPr lang="en-US" dirty="0"/>
              <a:t>Specialized replication technique that enables creating remote point-in-time copies</a:t>
            </a:r>
          </a:p>
          <a:p>
            <a:pPr lvl="1"/>
            <a:r>
              <a:rPr lang="en-US" dirty="0"/>
              <a:t>Used for data mobility, migration, and disaster recovery</a:t>
            </a:r>
          </a:p>
          <a:p>
            <a:r>
              <a:rPr lang="en-US" dirty="0" smtClean="0"/>
              <a:t>Moves </a:t>
            </a:r>
            <a:r>
              <a:rPr lang="en-US" dirty="0"/>
              <a:t>data between heterogeneous storage </a:t>
            </a:r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Array performing replication operations is called control array</a:t>
            </a:r>
          </a:p>
          <a:p>
            <a:pPr lvl="2"/>
            <a:r>
              <a:rPr lang="en-US" dirty="0" smtClean="0"/>
              <a:t>Push: Data is pushed from control array to remote array</a:t>
            </a:r>
          </a:p>
          <a:p>
            <a:pPr lvl="2"/>
            <a:r>
              <a:rPr lang="en-US" dirty="0" smtClean="0"/>
              <a:t>Pull: Data is pulled to the control array from remote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83774" y="3962400"/>
            <a:ext cx="7288886" cy="1881250"/>
            <a:chOff x="783774" y="3962400"/>
            <a:chExt cx="7288886" cy="1881250"/>
          </a:xfrm>
        </p:grpSpPr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5407258" y="5628206"/>
              <a:ext cx="1290637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</p:spPr>
          <p:txBody>
            <a:bodyPr wrap="squar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Remote </a:t>
              </a:r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Array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14600" y="5624158"/>
              <a:ext cx="1219200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</p:spPr>
          <p:txBody>
            <a:bodyPr wrap="squar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Control </a:t>
              </a:r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Array</a:t>
              </a: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3505200" y="5064643"/>
              <a:ext cx="1828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lg" len="lg"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530600" y="4607443"/>
              <a:ext cx="1828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lg" len="lg"/>
              <a:tailEnd type="triangle" w="lg" len="lg"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4060487" y="4363644"/>
              <a:ext cx="733425" cy="215444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 PUSH</a:t>
              </a:r>
            </a:p>
          </p:txBody>
        </p:sp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4054475" y="5094806"/>
              <a:ext cx="733425" cy="215444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 PULL</a:t>
              </a:r>
            </a:p>
          </p:txBody>
        </p: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783774" y="4733312"/>
              <a:ext cx="1301750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Control Device</a:t>
              </a:r>
            </a:p>
          </p:txBody>
        </p:sp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6770910" y="4714799"/>
              <a:ext cx="1301750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Remote Device</a:t>
              </a:r>
            </a:p>
          </p:txBody>
        </p:sp>
        <p:pic>
          <p:nvPicPr>
            <p:cNvPr id="23" name="Picture 22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36107" y="3969130"/>
              <a:ext cx="969093" cy="1645920"/>
            </a:xfrm>
            <a:prstGeom prst="rect">
              <a:avLst/>
            </a:prstGeom>
            <a:noFill/>
          </p:spPr>
        </p:pic>
        <p:pic>
          <p:nvPicPr>
            <p:cNvPr id="2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536107" y="4502530"/>
              <a:ext cx="533400" cy="533400"/>
            </a:xfrm>
            <a:prstGeom prst="rect">
              <a:avLst/>
            </a:prstGeom>
            <a:noFill/>
          </p:spPr>
        </p:pic>
        <p:sp>
          <p:nvSpPr>
            <p:cNvPr id="21" name="Line 52"/>
            <p:cNvSpPr>
              <a:spLocks noChangeShapeType="1"/>
            </p:cNvSpPr>
            <p:nvPr/>
          </p:nvSpPr>
          <p:spPr bwMode="auto">
            <a:xfrm flipV="1">
              <a:off x="2070464" y="4838726"/>
              <a:ext cx="6400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5" name="Picture 24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0200" y="3962400"/>
              <a:ext cx="969093" cy="1645920"/>
            </a:xfrm>
            <a:prstGeom prst="rect">
              <a:avLst/>
            </a:prstGeom>
            <a:noFill/>
          </p:spPr>
        </p:pic>
        <p:pic>
          <p:nvPicPr>
            <p:cNvPr id="2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5823858" y="4495800"/>
              <a:ext cx="533400" cy="533400"/>
            </a:xfrm>
            <a:prstGeom prst="rect">
              <a:avLst/>
            </a:prstGeom>
            <a:noFill/>
          </p:spPr>
        </p:pic>
        <p:sp>
          <p:nvSpPr>
            <p:cNvPr id="22" name="Line 52"/>
            <p:cNvSpPr>
              <a:spLocks noChangeShapeType="1"/>
            </p:cNvSpPr>
            <p:nvPr/>
          </p:nvSpPr>
          <p:spPr bwMode="auto">
            <a:xfrm flipH="1" flipV="1">
              <a:off x="6189612" y="4838726"/>
              <a:ext cx="5486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7" name="Footer Placeholder 2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839200" cy="762000"/>
          </a:xfrm>
        </p:spPr>
        <p:txBody>
          <a:bodyPr/>
          <a:lstStyle/>
          <a:p>
            <a:r>
              <a:rPr lang="en-US" dirty="0" smtClean="0"/>
              <a:t>Remote Replication/Migration in Virtualized Environment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mirroring of virtual volume</a:t>
            </a:r>
          </a:p>
          <a:p>
            <a:pPr lvl="1"/>
            <a:r>
              <a:rPr lang="en-US" dirty="0" smtClean="0"/>
              <a:t>Virtual volumes assigned to hosts are mirrored to two different sites</a:t>
            </a:r>
          </a:p>
          <a:p>
            <a:pPr marL="234950" indent="-336550"/>
            <a:r>
              <a:rPr lang="en-US" dirty="0" smtClean="0"/>
              <a:t>VM migration</a:t>
            </a:r>
          </a:p>
          <a:p>
            <a:pPr marL="685800" lvl="1" indent="-336550"/>
            <a:r>
              <a:rPr lang="en-US" dirty="0" smtClean="0"/>
              <a:t>Moving VMs from one location to another without powering off VMs</a:t>
            </a:r>
          </a:p>
          <a:p>
            <a:pPr marL="685800" lvl="1" indent="-336550"/>
            <a:r>
              <a:rPr lang="en-US" dirty="0" smtClean="0"/>
              <a:t>Commonly used techniques for VM migration are:</a:t>
            </a:r>
          </a:p>
          <a:p>
            <a:pPr marL="1146175" lvl="2" indent="-336550"/>
            <a:r>
              <a:rPr lang="en-US" dirty="0" smtClean="0"/>
              <a:t>Hypervisor-to-hypervisor</a:t>
            </a:r>
          </a:p>
          <a:p>
            <a:pPr marL="1146175" lvl="2" indent="-336550"/>
            <a:r>
              <a:rPr lang="en-US" dirty="0" smtClean="0"/>
              <a:t>Array-to-array</a:t>
            </a:r>
          </a:p>
          <a:p>
            <a:pPr marL="685800" lvl="1" indent="-336550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467600" cy="3124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synchronous and asynchronous replication mode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host-based, array-based, and network-based remote replication technologies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three-site remote replication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data migration solution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remote replication and migration in virtualized environment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 12: Remote Replication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Mirroring of Virtual Volume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02348" y="732184"/>
            <a:ext cx="8075743" cy="5280179"/>
            <a:chOff x="602348" y="732184"/>
            <a:chExt cx="8075743" cy="5280179"/>
          </a:xfrm>
        </p:grpSpPr>
        <p:sp>
          <p:nvSpPr>
            <p:cNvPr id="65" name="Rectangle 64"/>
            <p:cNvSpPr/>
            <p:nvPr/>
          </p:nvSpPr>
          <p:spPr>
            <a:xfrm>
              <a:off x="5024314" y="852988"/>
              <a:ext cx="2766388" cy="5159298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95000" y="732184"/>
              <a:ext cx="914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Data Center 2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492610" y="853065"/>
              <a:ext cx="2766388" cy="5159298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63296" y="732261"/>
              <a:ext cx="914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Data Center 1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flipH="1">
              <a:off x="5997823" y="1954696"/>
              <a:ext cx="398091" cy="747367"/>
            </a:xfrm>
            <a:custGeom>
              <a:avLst/>
              <a:gdLst/>
              <a:ahLst/>
              <a:cxnLst>
                <a:cxn ang="0">
                  <a:pos x="0" y="1689"/>
                </a:cxn>
                <a:cxn ang="0">
                  <a:pos x="0" y="0"/>
                </a:cxn>
                <a:cxn ang="0">
                  <a:pos x="201" y="0"/>
                </a:cxn>
              </a:cxnLst>
              <a:rect l="0" t="0" r="r" b="b"/>
              <a:pathLst>
                <a:path w="201" h="1689">
                  <a:moveTo>
                    <a:pt x="0" y="1689"/>
                  </a:moveTo>
                  <a:lnTo>
                    <a:pt x="0" y="0"/>
                  </a:lnTo>
                  <a:lnTo>
                    <a:pt x="201" y="0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>
              <a:off x="2860894" y="1954696"/>
              <a:ext cx="398091" cy="747367"/>
            </a:xfrm>
            <a:custGeom>
              <a:avLst/>
              <a:gdLst/>
              <a:ahLst/>
              <a:cxnLst>
                <a:cxn ang="0">
                  <a:pos x="0" y="1689"/>
                </a:cxn>
                <a:cxn ang="0">
                  <a:pos x="0" y="0"/>
                </a:cxn>
                <a:cxn ang="0">
                  <a:pos x="201" y="0"/>
                </a:cxn>
              </a:cxnLst>
              <a:rect l="0" t="0" r="r" b="b"/>
              <a:pathLst>
                <a:path w="201" h="1689">
                  <a:moveTo>
                    <a:pt x="0" y="1689"/>
                  </a:moveTo>
                  <a:lnTo>
                    <a:pt x="0" y="0"/>
                  </a:lnTo>
                  <a:lnTo>
                    <a:pt x="201" y="0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Line 756"/>
            <p:cNvSpPr>
              <a:spLocks noChangeShapeType="1"/>
            </p:cNvSpPr>
            <p:nvPr/>
          </p:nvSpPr>
          <p:spPr bwMode="auto">
            <a:xfrm flipV="1">
              <a:off x="2848697" y="4367812"/>
              <a:ext cx="1588" cy="6350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75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38872" y="2651006"/>
              <a:ext cx="2731958" cy="1771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7" name="Rectangle 1588"/>
            <p:cNvSpPr>
              <a:spLocks noChangeArrowheads="1"/>
            </p:cNvSpPr>
            <p:nvPr/>
          </p:nvSpPr>
          <p:spPr bwMode="auto">
            <a:xfrm>
              <a:off x="6799501" y="5256312"/>
              <a:ext cx="72616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Storage Array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78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43801" y="996451"/>
              <a:ext cx="595661" cy="1376856"/>
            </a:xfrm>
            <a:prstGeom prst="rect">
              <a:avLst/>
            </a:prstGeom>
            <a:noFill/>
          </p:spPr>
        </p:pic>
        <p:pic>
          <p:nvPicPr>
            <p:cNvPr id="79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5862" y="2647694"/>
              <a:ext cx="2731958" cy="1771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0" name="Rectangle 79"/>
            <p:cNvSpPr/>
            <p:nvPr/>
          </p:nvSpPr>
          <p:spPr>
            <a:xfrm>
              <a:off x="1734462" y="2895600"/>
              <a:ext cx="5791200" cy="12192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75000"/>
              </a:schemeClr>
            </a:solidFill>
            <a:ln w="12700">
              <a:solidFill>
                <a:schemeClr val="bg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Line 756"/>
            <p:cNvSpPr>
              <a:spLocks noChangeShapeType="1"/>
            </p:cNvSpPr>
            <p:nvPr/>
          </p:nvSpPr>
          <p:spPr bwMode="auto">
            <a:xfrm flipV="1">
              <a:off x="6376038" y="4313584"/>
              <a:ext cx="1588" cy="6350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82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13132" y="4698769"/>
              <a:ext cx="750530" cy="1274710"/>
            </a:xfrm>
            <a:prstGeom prst="rect">
              <a:avLst/>
            </a:prstGeom>
            <a:noFill/>
          </p:spPr>
        </p:pic>
        <p:pic>
          <p:nvPicPr>
            <p:cNvPr id="83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97878" y="2657322"/>
              <a:ext cx="1458671" cy="569676"/>
            </a:xfrm>
            <a:prstGeom prst="rect">
              <a:avLst/>
            </a:prstGeom>
            <a:noFill/>
          </p:spPr>
        </p:pic>
        <p:pic>
          <p:nvPicPr>
            <p:cNvPr id="8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27290" y="990596"/>
              <a:ext cx="595661" cy="1376856"/>
            </a:xfrm>
            <a:prstGeom prst="rect">
              <a:avLst/>
            </a:prstGeom>
            <a:noFill/>
          </p:spPr>
        </p:pic>
        <p:pic>
          <p:nvPicPr>
            <p:cNvPr id="87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79985" y="3902290"/>
              <a:ext cx="430877" cy="424546"/>
            </a:xfrm>
            <a:prstGeom prst="rect">
              <a:avLst/>
            </a:prstGeom>
            <a:noFill/>
          </p:spPr>
        </p:pic>
        <p:pic>
          <p:nvPicPr>
            <p:cNvPr id="88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71669" y="4698769"/>
              <a:ext cx="750530" cy="1274710"/>
            </a:xfrm>
            <a:prstGeom prst="rect">
              <a:avLst/>
            </a:prstGeom>
            <a:noFill/>
          </p:spPr>
        </p:pic>
        <p:pic>
          <p:nvPicPr>
            <p:cNvPr id="89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79985" y="5105400"/>
              <a:ext cx="430877" cy="424546"/>
            </a:xfrm>
            <a:prstGeom prst="rect">
              <a:avLst/>
            </a:prstGeom>
            <a:noFill/>
          </p:spPr>
        </p:pic>
        <p:sp>
          <p:nvSpPr>
            <p:cNvPr id="90" name="Rectangle 1588"/>
            <p:cNvSpPr>
              <a:spLocks noChangeArrowheads="1"/>
            </p:cNvSpPr>
            <p:nvPr/>
          </p:nvSpPr>
          <p:spPr bwMode="auto">
            <a:xfrm>
              <a:off x="1688078" y="5257800"/>
              <a:ext cx="72616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Storage Array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Rectangle 1588"/>
            <p:cNvSpPr>
              <a:spLocks noChangeArrowheads="1"/>
            </p:cNvSpPr>
            <p:nvPr/>
          </p:nvSpPr>
          <p:spPr bwMode="auto">
            <a:xfrm>
              <a:off x="3101904" y="5274364"/>
              <a:ext cx="22281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LUN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Rectangle 1588"/>
            <p:cNvSpPr>
              <a:spLocks noChangeArrowheads="1"/>
            </p:cNvSpPr>
            <p:nvPr/>
          </p:nvSpPr>
          <p:spPr bwMode="auto">
            <a:xfrm>
              <a:off x="2640329" y="1560444"/>
              <a:ext cx="33983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Server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Rectangle 1588"/>
            <p:cNvSpPr>
              <a:spLocks noChangeArrowheads="1"/>
            </p:cNvSpPr>
            <p:nvPr/>
          </p:nvSpPr>
          <p:spPr bwMode="auto">
            <a:xfrm>
              <a:off x="6271425" y="1558956"/>
              <a:ext cx="33983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Server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Rectangle 1588"/>
            <p:cNvSpPr>
              <a:spLocks noChangeArrowheads="1"/>
            </p:cNvSpPr>
            <p:nvPr/>
          </p:nvSpPr>
          <p:spPr bwMode="auto">
            <a:xfrm>
              <a:off x="4255690" y="2929793"/>
              <a:ext cx="80310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Virtual Volume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3924400" y="3433281"/>
              <a:ext cx="1417966" cy="1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1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50629" y="3258254"/>
              <a:ext cx="568296" cy="368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7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89358" y="3048000"/>
              <a:ext cx="2151746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8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10662" y="3063062"/>
              <a:ext cx="2151746" cy="670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9" name="Rectangle 1589"/>
            <p:cNvSpPr>
              <a:spLocks noChangeArrowheads="1"/>
            </p:cNvSpPr>
            <p:nvPr/>
          </p:nvSpPr>
          <p:spPr bwMode="auto">
            <a:xfrm>
              <a:off x="4276812" y="4570512"/>
              <a:ext cx="72135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Virtualization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 Layer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Rectangle 1589"/>
            <p:cNvSpPr>
              <a:spLocks noChangeArrowheads="1"/>
            </p:cNvSpPr>
            <p:nvPr/>
          </p:nvSpPr>
          <p:spPr bwMode="auto">
            <a:xfrm>
              <a:off x="4436626" y="3345555"/>
              <a:ext cx="40075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FC or IP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rot="16200000">
              <a:off x="4391522" y="4330148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588"/>
            <p:cNvSpPr>
              <a:spLocks noChangeArrowheads="1"/>
            </p:cNvSpPr>
            <p:nvPr/>
          </p:nvSpPr>
          <p:spPr bwMode="auto">
            <a:xfrm>
              <a:off x="2658177" y="2728460"/>
              <a:ext cx="37830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FC SAN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4" name="Rectangle 1588"/>
            <p:cNvSpPr>
              <a:spLocks noChangeArrowheads="1"/>
            </p:cNvSpPr>
            <p:nvPr/>
          </p:nvSpPr>
          <p:spPr bwMode="auto">
            <a:xfrm>
              <a:off x="6209761" y="2741712"/>
              <a:ext cx="37830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FC SAN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Rectangle 2052"/>
            <p:cNvSpPr>
              <a:spLocks noChangeArrowheads="1"/>
            </p:cNvSpPr>
            <p:nvPr/>
          </p:nvSpPr>
          <p:spPr bwMode="auto">
            <a:xfrm>
              <a:off x="3888195" y="2020703"/>
              <a:ext cx="25006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I/Os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Rectangle 2052"/>
            <p:cNvSpPr>
              <a:spLocks noChangeArrowheads="1"/>
            </p:cNvSpPr>
            <p:nvPr/>
          </p:nvSpPr>
          <p:spPr bwMode="auto">
            <a:xfrm>
              <a:off x="5118548" y="2038288"/>
              <a:ext cx="25006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I/Os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 rot="21480000" flipV="1">
              <a:off x="2961167" y="4155104"/>
              <a:ext cx="42288" cy="1054654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21480000" flipV="1">
              <a:off x="3374675" y="4202729"/>
              <a:ext cx="42288" cy="1054654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21480000" flipV="1">
              <a:off x="5769679" y="4253074"/>
              <a:ext cx="42288" cy="1054654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0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82821" y="3918854"/>
              <a:ext cx="430877" cy="424546"/>
            </a:xfrm>
            <a:prstGeom prst="rect">
              <a:avLst/>
            </a:prstGeom>
            <a:noFill/>
          </p:spPr>
        </p:pic>
        <p:pic>
          <p:nvPicPr>
            <p:cNvPr id="111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82821" y="5105400"/>
              <a:ext cx="430877" cy="424546"/>
            </a:xfrm>
            <a:prstGeom prst="rect">
              <a:avLst/>
            </a:prstGeom>
            <a:noFill/>
          </p:spPr>
        </p:pic>
        <p:sp>
          <p:nvSpPr>
            <p:cNvPr id="112" name="Rectangle 1588"/>
            <p:cNvSpPr>
              <a:spLocks noChangeArrowheads="1"/>
            </p:cNvSpPr>
            <p:nvPr/>
          </p:nvSpPr>
          <p:spPr bwMode="auto">
            <a:xfrm>
              <a:off x="5881548" y="5279504"/>
              <a:ext cx="22281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LUN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V="1">
              <a:off x="2890163" y="2954215"/>
              <a:ext cx="1054101" cy="914400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277260" y="3331028"/>
              <a:ext cx="548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589"/>
            <p:cNvSpPr>
              <a:spLocks noChangeArrowheads="1"/>
            </p:cNvSpPr>
            <p:nvPr/>
          </p:nvSpPr>
          <p:spPr bwMode="auto">
            <a:xfrm>
              <a:off x="602348" y="3124200"/>
              <a:ext cx="72135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Virtualization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Appliance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H="1">
              <a:off x="7438576" y="3331028"/>
              <a:ext cx="548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589"/>
            <p:cNvSpPr>
              <a:spLocks noChangeArrowheads="1"/>
            </p:cNvSpPr>
            <p:nvPr/>
          </p:nvSpPr>
          <p:spPr bwMode="auto">
            <a:xfrm>
              <a:off x="7956740" y="3145972"/>
              <a:ext cx="72135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Virtualization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Appliance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877462" y="3898900"/>
              <a:ext cx="3429000" cy="457200"/>
            </a:xfrm>
            <a:prstGeom prst="rect">
              <a:avLst/>
            </a:prstGeom>
            <a:noFill/>
            <a:ln w="12700">
              <a:solidFill>
                <a:schemeClr val="accent6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10800000">
              <a:off x="5315862" y="2946400"/>
              <a:ext cx="990600" cy="939800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6306461" y="4105275"/>
              <a:ext cx="15544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2052"/>
            <p:cNvSpPr>
              <a:spLocks noChangeArrowheads="1"/>
            </p:cNvSpPr>
            <p:nvPr/>
          </p:nvSpPr>
          <p:spPr bwMode="auto">
            <a:xfrm>
              <a:off x="7844861" y="3903246"/>
              <a:ext cx="4809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Storage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Pool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 rot="16200000" flipH="1">
              <a:off x="3487062" y="1981200"/>
              <a:ext cx="838200" cy="533400"/>
            </a:xfrm>
            <a:prstGeom prst="line">
              <a:avLst/>
            </a:prstGeom>
            <a:ln w="50800" cmpd="sng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4931932" y="1978270"/>
              <a:ext cx="844060" cy="533400"/>
            </a:xfrm>
            <a:prstGeom prst="line">
              <a:avLst/>
            </a:prstGeom>
            <a:ln w="50800" cmpd="sng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205590" y="3182815"/>
              <a:ext cx="738672" cy="691660"/>
            </a:xfrm>
            <a:prstGeom prst="line">
              <a:avLst/>
            </a:prstGeom>
            <a:ln w="50800" cmpd="sng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5292300" y="3182815"/>
              <a:ext cx="738672" cy="691660"/>
            </a:xfrm>
            <a:prstGeom prst="line">
              <a:avLst/>
            </a:prstGeom>
            <a:ln w="50800" cmpd="sng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978476" y="3681882"/>
              <a:ext cx="1272072" cy="11725"/>
            </a:xfrm>
            <a:prstGeom prst="line">
              <a:avLst/>
            </a:prstGeom>
            <a:ln w="50800" cmpd="sng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21480000" flipV="1">
              <a:off x="6183187" y="4246269"/>
              <a:ext cx="42288" cy="1054654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Migration: Hypervisor-to-Hypervisor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state of a VM is moved from one hypervisor to another</a:t>
            </a:r>
          </a:p>
          <a:p>
            <a:pPr lvl="1"/>
            <a:r>
              <a:rPr lang="en-US" dirty="0" smtClean="0"/>
              <a:t>Copies the contents of virtual machine memory from the source hypervisor to the target</a:t>
            </a:r>
          </a:p>
          <a:p>
            <a:r>
              <a:rPr lang="en-US" dirty="0" smtClean="0"/>
              <a:t>This technique requires source and target hypervisor access to the same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159325" y="809500"/>
            <a:ext cx="4419600" cy="2858694"/>
            <a:chOff x="2159325" y="809500"/>
            <a:chExt cx="4419600" cy="2858694"/>
          </a:xfrm>
        </p:grpSpPr>
        <p:sp>
          <p:nvSpPr>
            <p:cNvPr id="29" name="Rectangle 44"/>
            <p:cNvSpPr>
              <a:spLocks noChangeArrowheads="1"/>
            </p:cNvSpPr>
            <p:nvPr/>
          </p:nvSpPr>
          <p:spPr bwMode="gray">
            <a:xfrm>
              <a:off x="2516575" y="3437083"/>
              <a:ext cx="342658" cy="215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Host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Rectangle 44"/>
            <p:cNvSpPr>
              <a:spLocks noChangeArrowheads="1"/>
            </p:cNvSpPr>
            <p:nvPr/>
          </p:nvSpPr>
          <p:spPr bwMode="gray">
            <a:xfrm>
              <a:off x="5867142" y="3452750"/>
              <a:ext cx="342658" cy="215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Host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Rectangle 44"/>
            <p:cNvSpPr>
              <a:spLocks noChangeArrowheads="1"/>
            </p:cNvSpPr>
            <p:nvPr/>
          </p:nvSpPr>
          <p:spPr bwMode="gray">
            <a:xfrm>
              <a:off x="3882782" y="2070556"/>
              <a:ext cx="1036309" cy="215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VM Migration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Curved Down Arrow 33"/>
            <p:cNvSpPr/>
            <p:nvPr/>
          </p:nvSpPr>
          <p:spPr>
            <a:xfrm>
              <a:off x="3530925" y="1567038"/>
              <a:ext cx="1828800" cy="5334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59325" y="1219200"/>
              <a:ext cx="1066800" cy="222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" name="Rectangle 40"/>
            <p:cNvSpPr/>
            <p:nvPr/>
          </p:nvSpPr>
          <p:spPr>
            <a:xfrm>
              <a:off x="2702186" y="1238439"/>
              <a:ext cx="512064" cy="630936"/>
            </a:xfrm>
            <a:prstGeom prst="rect">
              <a:avLst/>
            </a:prstGeom>
            <a:solidFill>
              <a:schemeClr val="bg1">
                <a:lumMod val="95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95300" y="1219200"/>
              <a:ext cx="1066800" cy="222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" name="TextBox 42"/>
            <p:cNvSpPr txBox="1"/>
            <p:nvPr/>
          </p:nvSpPr>
          <p:spPr>
            <a:xfrm>
              <a:off x="2451261" y="1640865"/>
              <a:ext cx="30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3775" y="1644379"/>
              <a:ext cx="30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" name="Group 52"/>
            <p:cNvGrpSpPr/>
            <p:nvPr/>
          </p:nvGrpSpPr>
          <p:grpSpPr>
            <a:xfrm>
              <a:off x="4190342" y="826325"/>
              <a:ext cx="521208" cy="684934"/>
              <a:chOff x="4151478" y="776681"/>
              <a:chExt cx="597327" cy="744424"/>
            </a:xfrm>
          </p:grpSpPr>
          <p:pic>
            <p:nvPicPr>
              <p:cNvPr id="32" name="Picture 1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51478" y="776681"/>
                <a:ext cx="556100" cy="726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4460495" y="1236773"/>
                <a:ext cx="288310" cy="284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en-US" sz="11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752600" y="1655265"/>
              <a:ext cx="30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2 </a:t>
              </a:r>
              <a:endParaRPr lang="en-US" sz="1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35925" y="1101279"/>
              <a:ext cx="1143000" cy="768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45525" y="1637800"/>
              <a:ext cx="30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" name="Group 53"/>
            <p:cNvGrpSpPr/>
            <p:nvPr/>
          </p:nvGrpSpPr>
          <p:grpSpPr>
            <a:xfrm>
              <a:off x="5774376" y="1219200"/>
              <a:ext cx="510322" cy="684934"/>
              <a:chOff x="4151478" y="776681"/>
              <a:chExt cx="584851" cy="744424"/>
            </a:xfrm>
          </p:grpSpPr>
          <p:pic>
            <p:nvPicPr>
              <p:cNvPr id="55" name="Picture 1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51478" y="776681"/>
                <a:ext cx="556100" cy="726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4448019" y="1236773"/>
                <a:ext cx="288310" cy="284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en-US" sz="11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4180112" y="809500"/>
              <a:ext cx="521208" cy="6858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419600" cy="4953001"/>
          </a:xfrm>
        </p:spPr>
        <p:txBody>
          <a:bodyPr/>
          <a:lstStyle/>
          <a:p>
            <a:r>
              <a:rPr lang="en-US" dirty="0" smtClean="0"/>
              <a:t>VM files are moved from source array to remote array</a:t>
            </a:r>
          </a:p>
          <a:p>
            <a:r>
              <a:rPr lang="en-US" dirty="0" smtClean="0"/>
              <a:t>Can move VMs across dissimilar storage arrays</a:t>
            </a:r>
          </a:p>
          <a:p>
            <a:r>
              <a:rPr lang="en-US" dirty="0" smtClean="0"/>
              <a:t>Balances storage utilization by redistributing VMs to different storage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Migration: Array-to-Array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A4D05BE-A5A8-4D83-BF6E-65FCE94A14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12: Remote Replication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648200" y="751406"/>
            <a:ext cx="4244392" cy="5344594"/>
            <a:chOff x="4724400" y="128650"/>
            <a:chExt cx="4244392" cy="5344594"/>
          </a:xfrm>
        </p:grpSpPr>
        <p:cxnSp>
          <p:nvCxnSpPr>
            <p:cNvPr id="51" name="Straight Connector 50"/>
            <p:cNvCxnSpPr/>
            <p:nvPr/>
          </p:nvCxnSpPr>
          <p:spPr>
            <a:xfrm rot="5400000">
              <a:off x="7258749" y="3011424"/>
              <a:ext cx="235915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46307" y="3581400"/>
              <a:ext cx="969093" cy="1645920"/>
            </a:xfrm>
            <a:prstGeom prst="rect">
              <a:avLst/>
            </a:prstGeom>
            <a:noFill/>
          </p:spPr>
        </p:pic>
        <p:cxnSp>
          <p:nvCxnSpPr>
            <p:cNvPr id="53" name="Straight Connector 52"/>
            <p:cNvCxnSpPr/>
            <p:nvPr/>
          </p:nvCxnSpPr>
          <p:spPr>
            <a:xfrm rot="5400000">
              <a:off x="4011963" y="3008376"/>
              <a:ext cx="235915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24400" y="3611880"/>
              <a:ext cx="969093" cy="1645920"/>
            </a:xfrm>
            <a:prstGeom prst="rect">
              <a:avLst/>
            </a:prstGeom>
            <a:noFill/>
          </p:spPr>
        </p:pic>
        <p:sp>
          <p:nvSpPr>
            <p:cNvPr id="16" name="Rectangle 44"/>
            <p:cNvSpPr>
              <a:spLocks noChangeArrowheads="1"/>
            </p:cNvSpPr>
            <p:nvPr/>
          </p:nvSpPr>
          <p:spPr bwMode="gray">
            <a:xfrm>
              <a:off x="7119992" y="1524000"/>
              <a:ext cx="342658" cy="215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Host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44"/>
            <p:cNvSpPr>
              <a:spLocks noChangeArrowheads="1"/>
            </p:cNvSpPr>
            <p:nvPr/>
          </p:nvSpPr>
          <p:spPr bwMode="gray">
            <a:xfrm>
              <a:off x="6350506" y="3803278"/>
              <a:ext cx="1036309" cy="215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VM Migration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gray">
            <a:xfrm>
              <a:off x="4800600" y="5257800"/>
              <a:ext cx="947182" cy="215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Source Array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gray">
            <a:xfrm>
              <a:off x="7945307" y="5234050"/>
              <a:ext cx="1023485" cy="215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Remote Array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File"/>
            <p:cNvSpPr>
              <a:spLocks noEditPoints="1" noChangeArrowheads="1"/>
            </p:cNvSpPr>
            <p:nvPr/>
          </p:nvSpPr>
          <p:spPr bwMode="auto">
            <a:xfrm>
              <a:off x="5396350" y="4570412"/>
              <a:ext cx="533400" cy="458788"/>
            </a:xfrm>
            <a:custGeom>
              <a:avLst/>
              <a:gdLst>
                <a:gd name="T0" fmla="*/ 434194 w 21600"/>
                <a:gd name="T1" fmla="*/ 112157 h 21600"/>
                <a:gd name="T2" fmla="*/ 0 w 21600"/>
                <a:gd name="T3" fmla="*/ 373857 h 21600"/>
                <a:gd name="T4" fmla="*/ 427038 w 21600"/>
                <a:gd name="T5" fmla="*/ 747713 h 21600"/>
                <a:gd name="T6" fmla="*/ 854075 w 21600"/>
                <a:gd name="T7" fmla="*/ 373857 h 21600"/>
                <a:gd name="T8" fmla="*/ 0 w 21600"/>
                <a:gd name="T9" fmla="*/ 747713 h 21600"/>
                <a:gd name="T10" fmla="*/ 854075 w 21600"/>
                <a:gd name="T11" fmla="*/ 74771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91429" tIns="45715" rIns="91429" bIns="45715"/>
            <a:lstStyle/>
            <a:p>
              <a:pPr algn="l" defTabSz="652463">
                <a:spcBef>
                  <a:spcPct val="0"/>
                </a:spcBef>
                <a:buClrTx/>
                <a:buFontTx/>
                <a:buNone/>
                <a:defRPr/>
              </a:pPr>
              <a:endParaRPr lang="en-US" sz="13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44"/>
            <p:cNvSpPr>
              <a:spLocks noChangeArrowheads="1"/>
            </p:cNvSpPr>
            <p:nvPr/>
          </p:nvSpPr>
          <p:spPr bwMode="gray">
            <a:xfrm>
              <a:off x="5520050" y="4749317"/>
              <a:ext cx="304571" cy="184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VM2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File"/>
            <p:cNvSpPr>
              <a:spLocks noEditPoints="1" noChangeArrowheads="1"/>
            </p:cNvSpPr>
            <p:nvPr/>
          </p:nvSpPr>
          <p:spPr bwMode="auto">
            <a:xfrm>
              <a:off x="5396350" y="3810000"/>
              <a:ext cx="533400" cy="458788"/>
            </a:xfrm>
            <a:custGeom>
              <a:avLst/>
              <a:gdLst>
                <a:gd name="T0" fmla="*/ 434194 w 21600"/>
                <a:gd name="T1" fmla="*/ 112157 h 21600"/>
                <a:gd name="T2" fmla="*/ 0 w 21600"/>
                <a:gd name="T3" fmla="*/ 373857 h 21600"/>
                <a:gd name="T4" fmla="*/ 427038 w 21600"/>
                <a:gd name="T5" fmla="*/ 747713 h 21600"/>
                <a:gd name="T6" fmla="*/ 854075 w 21600"/>
                <a:gd name="T7" fmla="*/ 373857 h 21600"/>
                <a:gd name="T8" fmla="*/ 0 w 21600"/>
                <a:gd name="T9" fmla="*/ 747713 h 21600"/>
                <a:gd name="T10" fmla="*/ 854075 w 21600"/>
                <a:gd name="T11" fmla="*/ 74771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91429" tIns="45715" rIns="91429" bIns="45715"/>
            <a:lstStyle/>
            <a:p>
              <a:pPr algn="l" defTabSz="652463">
                <a:spcBef>
                  <a:spcPct val="0"/>
                </a:spcBef>
                <a:buClrTx/>
                <a:buFontTx/>
                <a:buNone/>
                <a:defRPr/>
              </a:pPr>
              <a:endParaRPr lang="en-US" sz="13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gray">
            <a:xfrm>
              <a:off x="5509253" y="3988905"/>
              <a:ext cx="304571" cy="184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VM1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191539" y="1828800"/>
              <a:ext cx="13716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65343" y="1828800"/>
              <a:ext cx="13716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ile"/>
            <p:cNvSpPr>
              <a:spLocks noEditPoints="1" noChangeArrowheads="1"/>
            </p:cNvSpPr>
            <p:nvPr/>
          </p:nvSpPr>
          <p:spPr bwMode="auto">
            <a:xfrm>
              <a:off x="7682350" y="3962400"/>
              <a:ext cx="533400" cy="458788"/>
            </a:xfrm>
            <a:custGeom>
              <a:avLst/>
              <a:gdLst>
                <a:gd name="T0" fmla="*/ 434194 w 21600"/>
                <a:gd name="T1" fmla="*/ 112157 h 21600"/>
                <a:gd name="T2" fmla="*/ 0 w 21600"/>
                <a:gd name="T3" fmla="*/ 373857 h 21600"/>
                <a:gd name="T4" fmla="*/ 427038 w 21600"/>
                <a:gd name="T5" fmla="*/ 747713 h 21600"/>
                <a:gd name="T6" fmla="*/ 854075 w 21600"/>
                <a:gd name="T7" fmla="*/ 373857 h 21600"/>
                <a:gd name="T8" fmla="*/ 0 w 21600"/>
                <a:gd name="T9" fmla="*/ 747713 h 21600"/>
                <a:gd name="T10" fmla="*/ 854075 w 21600"/>
                <a:gd name="T11" fmla="*/ 74771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91429" tIns="45715" rIns="91429" bIns="45715"/>
            <a:lstStyle/>
            <a:p>
              <a:pPr algn="l" defTabSz="652463">
                <a:spcBef>
                  <a:spcPct val="0"/>
                </a:spcBef>
                <a:buClrTx/>
                <a:buFontTx/>
                <a:buNone/>
                <a:defRPr/>
              </a:pPr>
              <a:endParaRPr lang="en-US" sz="13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Rectangle 44"/>
            <p:cNvSpPr>
              <a:spLocks noChangeArrowheads="1"/>
            </p:cNvSpPr>
            <p:nvPr/>
          </p:nvSpPr>
          <p:spPr bwMode="gray">
            <a:xfrm>
              <a:off x="7807128" y="4141305"/>
              <a:ext cx="304571" cy="184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VM1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Curved Down Arrow 54"/>
            <p:cNvSpPr/>
            <p:nvPr/>
          </p:nvSpPr>
          <p:spPr>
            <a:xfrm>
              <a:off x="6045706" y="3269878"/>
              <a:ext cx="1676400" cy="6858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96350" y="3805050"/>
              <a:ext cx="609600" cy="533400"/>
            </a:xfrm>
            <a:prstGeom prst="rect">
              <a:avLst/>
            </a:prstGeom>
            <a:solidFill>
              <a:schemeClr val="bg1">
                <a:lumMod val="9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File"/>
            <p:cNvSpPr>
              <a:spLocks noEditPoints="1" noChangeArrowheads="1"/>
            </p:cNvSpPr>
            <p:nvPr/>
          </p:nvSpPr>
          <p:spPr bwMode="auto">
            <a:xfrm>
              <a:off x="6549289" y="2676939"/>
              <a:ext cx="533400" cy="458788"/>
            </a:xfrm>
            <a:custGeom>
              <a:avLst/>
              <a:gdLst>
                <a:gd name="T0" fmla="*/ 434194 w 21600"/>
                <a:gd name="T1" fmla="*/ 112157 h 21600"/>
                <a:gd name="T2" fmla="*/ 0 w 21600"/>
                <a:gd name="T3" fmla="*/ 373857 h 21600"/>
                <a:gd name="T4" fmla="*/ 427038 w 21600"/>
                <a:gd name="T5" fmla="*/ 747713 h 21600"/>
                <a:gd name="T6" fmla="*/ 854075 w 21600"/>
                <a:gd name="T7" fmla="*/ 373857 h 21600"/>
                <a:gd name="T8" fmla="*/ 0 w 21600"/>
                <a:gd name="T9" fmla="*/ 747713 h 21600"/>
                <a:gd name="T10" fmla="*/ 854075 w 21600"/>
                <a:gd name="T11" fmla="*/ 74771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91429" tIns="45715" rIns="91429" bIns="45715"/>
            <a:lstStyle/>
            <a:p>
              <a:pPr algn="l" defTabSz="652463">
                <a:spcBef>
                  <a:spcPct val="0"/>
                </a:spcBef>
                <a:buClrTx/>
                <a:buFontTx/>
                <a:buNone/>
                <a:defRPr/>
              </a:pPr>
              <a:endParaRPr lang="en-US" sz="13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Rectangle 44"/>
            <p:cNvSpPr>
              <a:spLocks noChangeArrowheads="1"/>
            </p:cNvSpPr>
            <p:nvPr/>
          </p:nvSpPr>
          <p:spPr bwMode="gray">
            <a:xfrm>
              <a:off x="6674067" y="2855844"/>
              <a:ext cx="304571" cy="184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VM1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51225" y="2676939"/>
              <a:ext cx="609600" cy="533400"/>
            </a:xfrm>
            <a:prstGeom prst="rect">
              <a:avLst/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3" name="Picture 4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72150" y="128650"/>
              <a:ext cx="1066800" cy="222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6" name="TextBox 45"/>
            <p:cNvSpPr txBox="1"/>
            <p:nvPr/>
          </p:nvSpPr>
          <p:spPr>
            <a:xfrm>
              <a:off x="6553200" y="549326"/>
              <a:ext cx="30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US" sz="105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86600" y="564715"/>
              <a:ext cx="30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US" sz="105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ctrTitle"/>
          </p:nvPr>
        </p:nvSpPr>
        <p:spPr>
          <a:xfrm>
            <a:off x="685800" y="612648"/>
            <a:ext cx="7772400" cy="688975"/>
          </a:xfrm>
        </p:spPr>
        <p:txBody>
          <a:bodyPr/>
          <a:lstStyle/>
          <a:p>
            <a:r>
              <a:rPr lang="en-US" dirty="0" smtClean="0"/>
              <a:t>Module 12: Remote Replication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2587752"/>
            <a:ext cx="7086600" cy="2667000"/>
          </a:xfrm>
        </p:spPr>
        <p:txBody>
          <a:bodyPr>
            <a:normAutofit/>
          </a:bodyPr>
          <a:lstStyle/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Symmetrix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Remote Data Facility (SRDF)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MirrorView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RecoverPoint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984248"/>
            <a:ext cx="7772400" cy="457200"/>
          </a:xfrm>
        </p:spPr>
        <p:txBody>
          <a:bodyPr/>
          <a:lstStyle/>
          <a:p>
            <a:r>
              <a:rPr lang="en-US" dirty="0" smtClean="0"/>
              <a:t>Concept in Practice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3886200" cy="4953001"/>
          </a:xfrm>
        </p:spPr>
        <p:txBody>
          <a:bodyPr/>
          <a:lstStyle/>
          <a:p>
            <a:r>
              <a:rPr lang="en-US" dirty="0" smtClean="0"/>
              <a:t>Offers a family of solutions to implement array-based remote replication</a:t>
            </a:r>
          </a:p>
          <a:p>
            <a:r>
              <a:rPr lang="en-US" dirty="0" smtClean="0"/>
              <a:t>Minimizes performance impact on applications and hosts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SRDF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" name="Group 20"/>
          <p:cNvGrpSpPr/>
          <p:nvPr/>
        </p:nvGrpSpPr>
        <p:grpSpPr bwMode="gray">
          <a:xfrm>
            <a:off x="4495800" y="1371600"/>
            <a:ext cx="3865088" cy="3657600"/>
            <a:chOff x="366713" y="1371600"/>
            <a:chExt cx="3865088" cy="4114800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gray">
            <a:xfrm>
              <a:off x="366713" y="1371600"/>
              <a:ext cx="2391034" cy="4114800"/>
            </a:xfrm>
            <a:prstGeom prst="rect">
              <a:avLst/>
            </a:prstGeom>
            <a:solidFill>
              <a:srgbClr val="DDDDDD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91440" bIns="0"/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SRDF Family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gray">
            <a:xfrm>
              <a:off x="528512" y="1880486"/>
              <a:ext cx="1958070" cy="1020895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SRDF/S</a:t>
              </a:r>
            </a:p>
            <a:p>
              <a:pPr algn="ctr">
                <a:lnSpc>
                  <a:spcPct val="85000"/>
                </a:lnSpc>
                <a:spcBef>
                  <a:spcPct val="25000"/>
                </a:spcBef>
              </a:pPr>
              <a:r>
                <a:rPr lang="pt-BR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Synchronous for </a:t>
              </a:r>
              <a:br>
                <a:rPr lang="pt-BR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zero data exposure</a:t>
              </a:r>
              <a:endParaRPr lang="en-U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gray">
            <a:xfrm>
              <a:off x="528512" y="3013774"/>
              <a:ext cx="1958070" cy="1019334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SRDF/A</a:t>
              </a:r>
            </a:p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Asynchronous for </a:t>
              </a:r>
              <a:br>
                <a:rPr lang="en-U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extended distances 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gray">
            <a:xfrm>
              <a:off x="528512" y="4147061"/>
              <a:ext cx="1958070" cy="1019334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250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SRDF/DM</a:t>
              </a:r>
            </a:p>
            <a:p>
              <a:pPr algn="ctr">
                <a:lnSpc>
                  <a:spcPct val="85000"/>
                </a:lnSpc>
                <a:spcBef>
                  <a:spcPct val="250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Efficient Symmetrix-to-Symmetrix data mobility </a:t>
              </a:r>
            </a:p>
          </p:txBody>
        </p:sp>
        <p:grpSp>
          <p:nvGrpSpPr>
            <p:cNvPr id="3" name="Group 26"/>
            <p:cNvGrpSpPr/>
            <p:nvPr/>
          </p:nvGrpSpPr>
          <p:grpSpPr bwMode="gray">
            <a:xfrm>
              <a:off x="2594449" y="1371600"/>
              <a:ext cx="1637352" cy="4114800"/>
              <a:chOff x="2594449" y="1371600"/>
              <a:chExt cx="1637352" cy="4947592"/>
            </a:xfrm>
          </p:grpSpPr>
          <p:sp>
            <p:nvSpPr>
              <p:cNvPr id="17" name="AutoShape 16"/>
              <p:cNvSpPr>
                <a:spLocks noChangeArrowheads="1"/>
              </p:cNvSpPr>
              <p:nvPr/>
            </p:nvSpPr>
            <p:spPr bwMode="gray">
              <a:xfrm>
                <a:off x="2594449" y="1371600"/>
                <a:ext cx="1631476" cy="817965"/>
              </a:xfrm>
              <a:prstGeom prst="leftArrowCallout">
                <a:avLst>
                  <a:gd name="adj1" fmla="val 50000"/>
                  <a:gd name="adj2" fmla="val 25000"/>
                  <a:gd name="adj3" fmla="val 0"/>
                  <a:gd name="adj4" fmla="val 8971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45720" tIns="0" rIns="45720" bIns="0" anchor="ctr"/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latin typeface="Calibri" pitchFamily="34" charset="0"/>
                    <a:cs typeface="Calibri" pitchFamily="34" charset="0"/>
                  </a:rPr>
                  <a:t>SRDF/Star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 dirty="0">
                    <a:latin typeface="Calibri" pitchFamily="34" charset="0"/>
                    <a:cs typeface="Calibri" pitchFamily="34" charset="0"/>
                  </a:rPr>
                  <a:t>Multi-site replication option </a:t>
                </a:r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gray">
              <a:xfrm>
                <a:off x="2594449" y="3013774"/>
                <a:ext cx="1631476" cy="824209"/>
              </a:xfrm>
              <a:prstGeom prst="leftArrowCallout">
                <a:avLst>
                  <a:gd name="adj1" fmla="val 50000"/>
                  <a:gd name="adj2" fmla="val 25000"/>
                  <a:gd name="adj3" fmla="val 0"/>
                  <a:gd name="adj4" fmla="val 90032"/>
                </a:avLst>
              </a:prstGeom>
              <a:solidFill>
                <a:schemeClr val="accent3"/>
              </a:solidFill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45720" tIns="0" rIns="45720" bIns="0" anchor="ctr"/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latin typeface="Calibri" pitchFamily="34" charset="0"/>
                    <a:cs typeface="Calibri" pitchFamily="34" charset="0"/>
                  </a:rPr>
                  <a:t>SRDF/AR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 dirty="0">
                    <a:latin typeface="Calibri" pitchFamily="34" charset="0"/>
                    <a:cs typeface="Calibri" pitchFamily="34" charset="0"/>
                  </a:rPr>
                  <a:t>Automated Replication</a:t>
                </a:r>
                <a:br>
                  <a:rPr lang="en-US" sz="1000" dirty="0">
                    <a:latin typeface="Calibri" pitchFamily="34" charset="0"/>
                    <a:cs typeface="Calibri" pitchFamily="34" charset="0"/>
                  </a:rPr>
                </a:br>
                <a:r>
                  <a:rPr lang="en-US" sz="1000" dirty="0">
                    <a:latin typeface="Calibri" pitchFamily="34" charset="0"/>
                    <a:cs typeface="Calibri" pitchFamily="34" charset="0"/>
                  </a:rPr>
                  <a:t>option </a:t>
                </a:r>
              </a:p>
            </p:txBody>
          </p:sp>
          <p:sp>
            <p:nvSpPr>
              <p:cNvPr id="19" name="AutoShape 18"/>
              <p:cNvSpPr>
                <a:spLocks noChangeArrowheads="1"/>
              </p:cNvSpPr>
              <p:nvPr/>
            </p:nvSpPr>
            <p:spPr bwMode="gray">
              <a:xfrm>
                <a:off x="2594449" y="2189565"/>
                <a:ext cx="1631476" cy="824209"/>
              </a:xfrm>
              <a:prstGeom prst="leftArrowCallout">
                <a:avLst>
                  <a:gd name="adj1" fmla="val 50000"/>
                  <a:gd name="adj2" fmla="val 25000"/>
                  <a:gd name="adj3" fmla="val 0"/>
                  <a:gd name="adj4" fmla="val 89713"/>
                </a:avLst>
              </a:prstGeom>
              <a:solidFill>
                <a:schemeClr val="accent2"/>
              </a:solidFill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45720" tIns="0" rIns="45720" bIns="0" anchor="ctr"/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latin typeface="Calibri" pitchFamily="34" charset="0"/>
                    <a:cs typeface="Calibri" pitchFamily="34" charset="0"/>
                  </a:rPr>
                  <a:t>SRDF/CE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 dirty="0">
                    <a:latin typeface="Calibri" pitchFamily="34" charset="0"/>
                    <a:cs typeface="Calibri" pitchFamily="34" charset="0"/>
                  </a:rPr>
                  <a:t>Cluster Enabler option</a:t>
                </a:r>
              </a:p>
            </p:txBody>
          </p:sp>
          <p:sp>
            <p:nvSpPr>
              <p:cNvPr id="20" name="AutoShape 22"/>
              <p:cNvSpPr>
                <a:spLocks noChangeArrowheads="1"/>
              </p:cNvSpPr>
              <p:nvPr/>
            </p:nvSpPr>
            <p:spPr bwMode="gray">
              <a:xfrm>
                <a:off x="2594449" y="4670774"/>
                <a:ext cx="1631476" cy="824209"/>
              </a:xfrm>
              <a:prstGeom prst="leftArrowCallout">
                <a:avLst>
                  <a:gd name="adj1" fmla="val 50000"/>
                  <a:gd name="adj2" fmla="val 25000"/>
                  <a:gd name="adj3" fmla="val 0"/>
                  <a:gd name="adj4" fmla="val 90032"/>
                </a:avLst>
              </a:prstGeom>
              <a:solidFill>
                <a:schemeClr val="accent5"/>
              </a:solidFill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45720" tIns="0" rIns="45720" bIns="0" anchor="b"/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latin typeface="Calibri" pitchFamily="34" charset="0"/>
                    <a:cs typeface="Calibri" pitchFamily="34" charset="0"/>
                  </a:rPr>
                  <a:t>Cascaded SRDF </a:t>
                </a: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/>
                </a:r>
                <a:br>
                  <a:rPr lang="en-US" sz="1200" dirty="0" smtClean="0">
                    <a:latin typeface="Calibri" pitchFamily="34" charset="0"/>
                    <a:cs typeface="Calibri" pitchFamily="34" charset="0"/>
                  </a:rPr>
                </a:b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and </a:t>
                </a:r>
                <a:r>
                  <a:rPr lang="en-US" sz="1200" dirty="0">
                    <a:latin typeface="Calibri" pitchFamily="34" charset="0"/>
                    <a:cs typeface="Calibri" pitchFamily="34" charset="0"/>
                  </a:rPr>
                  <a:t>SRDF/EDP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 dirty="0">
                    <a:latin typeface="Calibri" pitchFamily="34" charset="0"/>
                    <a:cs typeface="Calibri" pitchFamily="34" charset="0"/>
                  </a:rPr>
                  <a:t>Extended Distance Protection</a:t>
                </a:r>
              </a:p>
            </p:txBody>
          </p:sp>
          <p:sp>
            <p:nvSpPr>
              <p:cNvPr id="21" name="AutoShape 23"/>
              <p:cNvSpPr>
                <a:spLocks noChangeArrowheads="1"/>
              </p:cNvSpPr>
              <p:nvPr/>
            </p:nvSpPr>
            <p:spPr bwMode="gray">
              <a:xfrm>
                <a:off x="2594449" y="5494983"/>
                <a:ext cx="1631476" cy="824209"/>
              </a:xfrm>
              <a:prstGeom prst="leftArrowCallout">
                <a:avLst>
                  <a:gd name="adj1" fmla="val 50000"/>
                  <a:gd name="adj2" fmla="val 25000"/>
                  <a:gd name="adj3" fmla="val 0"/>
                  <a:gd name="adj4" fmla="val 89713"/>
                </a:avLst>
              </a:prstGeom>
              <a:solidFill>
                <a:schemeClr val="accent6"/>
              </a:solidFill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45720" tIns="0" rIns="45720" bIns="0" anchor="ctr"/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latin typeface="Calibri" pitchFamily="34" charset="0"/>
                    <a:cs typeface="Calibri" pitchFamily="34" charset="0"/>
                  </a:rPr>
                  <a:t>Concurrent</a:t>
                </a:r>
                <a:r>
                  <a:rPr lang="en-US" sz="1200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200" dirty="0">
                    <a:latin typeface="Calibri" pitchFamily="34" charset="0"/>
                    <a:cs typeface="Calibri" pitchFamily="34" charset="0"/>
                  </a:rPr>
                  <a:t>SRDF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 dirty="0" smtClean="0">
                    <a:latin typeface="Calibri" pitchFamily="34" charset="0"/>
                    <a:cs typeface="Calibri" pitchFamily="34" charset="0"/>
                  </a:rPr>
                  <a:t>Concurrent  Replication</a:t>
                </a:r>
                <a:endParaRPr lang="en-US" sz="1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gray">
              <a:xfrm>
                <a:off x="2600325" y="3838575"/>
                <a:ext cx="1631476" cy="824209"/>
              </a:xfrm>
              <a:prstGeom prst="leftArrowCallout">
                <a:avLst>
                  <a:gd name="adj1" fmla="val 50000"/>
                  <a:gd name="adj2" fmla="val 25000"/>
                  <a:gd name="adj3" fmla="val 0"/>
                  <a:gd name="adj4" fmla="val 90032"/>
                </a:avLst>
              </a:prstGeom>
              <a:solidFill>
                <a:schemeClr val="accent4"/>
              </a:solidFill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45720" tIns="0" rIns="45720" bIns="0" anchor="ctr"/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SRDF/CG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 dirty="0" smtClean="0">
                    <a:latin typeface="Calibri" pitchFamily="34" charset="0"/>
                    <a:cs typeface="Calibri" pitchFamily="34" charset="0"/>
                  </a:rPr>
                  <a:t>Consistency Groups</a:t>
                </a:r>
                <a:endParaRPr lang="en-US" sz="10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MirrorView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Replicates data from a primary volume to a secondary volume that reside on different VNX storage systems</a:t>
            </a:r>
          </a:p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Uses a bitmap to track host writes while the link to the secondary array is down</a:t>
            </a:r>
          </a:p>
          <a:p>
            <a:pPr lvl="1"/>
            <a:r>
              <a:rPr lang="en-US" dirty="0" smtClean="0"/>
              <a:t>When secondary is available, sends only changed data</a:t>
            </a:r>
          </a:p>
          <a:p>
            <a:r>
              <a:rPr lang="en-US" dirty="0" err="1" smtClean="0"/>
              <a:t>MirrorView</a:t>
            </a:r>
            <a:r>
              <a:rPr lang="en-US" dirty="0" smtClean="0"/>
              <a:t> family consists of: </a:t>
            </a:r>
          </a:p>
          <a:p>
            <a:pPr lvl="1"/>
            <a:r>
              <a:rPr lang="en-US" dirty="0" smtClean="0"/>
              <a:t>MirrorView/Synchronous (MirrorView/S)</a:t>
            </a:r>
          </a:p>
          <a:p>
            <a:pPr lvl="1"/>
            <a:r>
              <a:rPr lang="en-US" dirty="0" smtClean="0"/>
              <a:t>MirrorView/Asynchronous (MirrorView/A)</a:t>
            </a:r>
          </a:p>
          <a:p>
            <a:pPr lvl="1"/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</a:t>
            </a:r>
            <a:r>
              <a:rPr lang="en-US" dirty="0" err="1" smtClean="0"/>
              <a:t>RecoverPoint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RecoverPoint</a:t>
            </a:r>
            <a:r>
              <a:rPr lang="en-US" dirty="0" smtClean="0"/>
              <a:t> Continuous Remote Replication (CRR) provides both synchronous and asynchronous remote replication</a:t>
            </a:r>
          </a:p>
          <a:p>
            <a:r>
              <a:rPr lang="en-US" dirty="0" smtClean="0"/>
              <a:t>Dynamically switches between synchronous and asynchronous replication</a:t>
            </a:r>
          </a:p>
          <a:p>
            <a:pPr lvl="1"/>
            <a:r>
              <a:rPr lang="en-US" dirty="0" smtClean="0"/>
              <a:t>Based on the policy for performance and latency </a:t>
            </a:r>
          </a:p>
          <a:p>
            <a:r>
              <a:rPr lang="en-US" dirty="0" smtClean="0"/>
              <a:t>Capable to recover data remotely to any PIT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4958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12: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Key points covered in this module:</a:t>
            </a:r>
          </a:p>
          <a:p>
            <a:r>
              <a:rPr lang="en-US" dirty="0" smtClean="0"/>
              <a:t>Synchronous and asynchronous replication mode</a:t>
            </a:r>
          </a:p>
          <a:p>
            <a:r>
              <a:rPr lang="en-US" dirty="0" smtClean="0"/>
              <a:t>Host-based, array-based, and network-based remote replication</a:t>
            </a:r>
          </a:p>
          <a:p>
            <a:r>
              <a:rPr lang="en-US" dirty="0" smtClean="0"/>
              <a:t>Three-site remote replication</a:t>
            </a:r>
          </a:p>
          <a:p>
            <a:r>
              <a:rPr lang="en-US" dirty="0" smtClean="0"/>
              <a:t>Data migration solution</a:t>
            </a:r>
          </a:p>
          <a:p>
            <a:r>
              <a:rPr lang="en-US" dirty="0" smtClean="0"/>
              <a:t>Remote replication and migration in virtualized environment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 txBox="1">
            <a:spLocks/>
          </p:cNvSpPr>
          <p:nvPr/>
        </p:nvSpPr>
        <p:spPr bwMode="auto">
          <a:xfrm>
            <a:off x="685800" y="609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etaNormalLF-Roman"/>
                <a:ea typeface="+mj-ea"/>
                <a:cs typeface="Arial"/>
              </a:rPr>
              <a:t>Module 12: Remote Replication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762000" y="1981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1775" lvl="0" indent="-231775">
              <a:spcBef>
                <a:spcPct val="20000"/>
              </a:spcBef>
              <a:buClr>
                <a:srgbClr val="92D050"/>
              </a:buClr>
              <a:buSzPct val="120000"/>
            </a:pPr>
            <a:r>
              <a:rPr lang="en-US" sz="2400" dirty="0" smtClean="0">
                <a:solidFill>
                  <a:srgbClr val="2C95DD"/>
                </a:solidFill>
                <a:latin typeface="Calibri" pitchFamily="34" charset="0"/>
                <a:cs typeface="Arial"/>
              </a:rPr>
              <a:t>Lesson 1: Remote Replication Overview</a:t>
            </a:r>
          </a:p>
        </p:txBody>
      </p:sp>
      <p:sp>
        <p:nvSpPr>
          <p:cNvPr id="11" name="Subtitle 6"/>
          <p:cNvSpPr txBox="1">
            <a:spLocks/>
          </p:cNvSpPr>
          <p:nvPr/>
        </p:nvSpPr>
        <p:spPr bwMode="auto">
          <a:xfrm>
            <a:off x="1447800" y="2590800"/>
            <a:ext cx="708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R="0" lvl="1" indent="-223838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92D050"/>
              </a:buClr>
              <a:buSzPct val="110000"/>
              <a:tabLst/>
              <a:defRPr/>
            </a:pPr>
            <a:r>
              <a:rPr lang="en-US" sz="2000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During this lesson the following topics are covered:</a:t>
            </a:r>
          </a:p>
          <a:p>
            <a:pPr lvl="1" indent="-223838">
              <a:spcBef>
                <a:spcPct val="20000"/>
              </a:spcBef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Synchronous and asynchronous remote replication</a:t>
            </a:r>
          </a:p>
          <a:p>
            <a:pPr lvl="1" indent="-223838">
              <a:spcBef>
                <a:spcPct val="20000"/>
              </a:spcBef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Bandwidth requirement for synchronous and asynchronous remote replication</a:t>
            </a:r>
          </a:p>
          <a:p>
            <a:pPr lvl="1" indent="-223838">
              <a:spcBef>
                <a:spcPct val="20000"/>
              </a:spcBef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5F5F5F">
                  <a:lumMod val="75000"/>
                </a:srgbClr>
              </a:solidFill>
              <a:latin typeface="Calibri" pitchFamily="34" charset="0"/>
              <a:cs typeface="Arial"/>
            </a:endParaRPr>
          </a:p>
          <a:p>
            <a:pPr lvl="1" indent="-223838">
              <a:spcBef>
                <a:spcPct val="20000"/>
              </a:spcBef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rgbClr val="5F5F5F">
                  <a:lumMod val="75000"/>
                </a:srgbClr>
              </a:solidFill>
              <a:latin typeface="Calibri" pitchFamily="34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Remote Replication?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creating replicas at remote sites </a:t>
            </a:r>
          </a:p>
          <a:p>
            <a:pPr lvl="1"/>
            <a:r>
              <a:rPr lang="en-US" dirty="0" smtClean="0"/>
              <a:t>Addresses risk associated with regionally driven outages </a:t>
            </a:r>
          </a:p>
          <a:p>
            <a:r>
              <a:rPr lang="en-US" dirty="0" smtClean="0"/>
              <a:t>Modes of remote replication </a:t>
            </a:r>
          </a:p>
          <a:p>
            <a:pPr lvl="1"/>
            <a:r>
              <a:rPr lang="en-US" dirty="0" smtClean="0"/>
              <a:t>Synchronous </a:t>
            </a:r>
          </a:p>
          <a:p>
            <a:pPr lvl="1"/>
            <a:r>
              <a:rPr lang="en-US" dirty="0" smtClean="0"/>
              <a:t>Asynchronous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47800" y="3581400"/>
            <a:ext cx="6298198" cy="1923620"/>
            <a:chOff x="1539977" y="4019980"/>
            <a:chExt cx="6298198" cy="192362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539977" y="5728156"/>
              <a:ext cx="2027414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Storage Array – Source site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774533" y="5715630"/>
              <a:ext cx="2063642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Storage Array – Remote site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AutoShape 48"/>
            <p:cNvSpPr>
              <a:spLocks noChangeArrowheads="1"/>
            </p:cNvSpPr>
            <p:nvPr/>
          </p:nvSpPr>
          <p:spPr bwMode="gray">
            <a:xfrm>
              <a:off x="3497437" y="4570707"/>
              <a:ext cx="2344911" cy="592273"/>
            </a:xfrm>
            <a:prstGeom prst="rightArrow">
              <a:avLst>
                <a:gd name="adj1" fmla="val 57981"/>
                <a:gd name="adj2" fmla="val 57464"/>
              </a:avLst>
            </a:prstGeom>
            <a:gradFill rotWithShape="1">
              <a:gsLst>
                <a:gs pos="0">
                  <a:srgbClr val="777777"/>
                </a:gs>
                <a:gs pos="50000">
                  <a:srgbClr val="777777">
                    <a:gamma/>
                    <a:shade val="36471"/>
                    <a:invGamma/>
                  </a:srgbClr>
                </a:gs>
                <a:gs pos="100000">
                  <a:srgbClr val="777777"/>
                </a:gs>
              </a:gsLst>
              <a:lin ang="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 Box 49"/>
            <p:cNvSpPr txBox="1">
              <a:spLocks noChangeArrowheads="1"/>
            </p:cNvSpPr>
            <p:nvPr/>
          </p:nvSpPr>
          <p:spPr bwMode="gray">
            <a:xfrm>
              <a:off x="3934830" y="4772058"/>
              <a:ext cx="975011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REPLICATION</a:t>
              </a:r>
            </a:p>
          </p:txBody>
        </p:sp>
        <p:pic>
          <p:nvPicPr>
            <p:cNvPr id="13" name="Picture 12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4019980"/>
              <a:ext cx="969093" cy="1645920"/>
            </a:xfrm>
            <a:prstGeom prst="rect">
              <a:avLst/>
            </a:prstGeom>
            <a:noFill/>
          </p:spPr>
        </p:pic>
        <p:pic>
          <p:nvPicPr>
            <p:cNvPr id="14" name="Picture 13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9907" y="4019980"/>
              <a:ext cx="969093" cy="1645920"/>
            </a:xfrm>
            <a:prstGeom prst="rect">
              <a:avLst/>
            </a:prstGeom>
            <a:noFill/>
          </p:spPr>
        </p:pic>
      </p:grp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Replication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5029200" cy="5181600"/>
          </a:xfrm>
        </p:spPr>
        <p:txBody>
          <a:bodyPr/>
          <a:lstStyle/>
          <a:p>
            <a:r>
              <a:rPr lang="en-US" dirty="0" smtClean="0"/>
              <a:t>A write is committed to both source and remote replica before it is acknowledged to the host</a:t>
            </a:r>
            <a:endParaRPr lang="en-US" sz="2200" dirty="0" smtClean="0"/>
          </a:p>
          <a:p>
            <a:r>
              <a:rPr lang="en-US" dirty="0" smtClean="0"/>
              <a:t>Ensures source and replica have identical data at all times</a:t>
            </a:r>
          </a:p>
          <a:p>
            <a:pPr lvl="1"/>
            <a:r>
              <a:rPr lang="en-US" dirty="0" smtClean="0"/>
              <a:t>Maintains write ordering</a:t>
            </a:r>
          </a:p>
          <a:p>
            <a:r>
              <a:rPr lang="en-US" dirty="0" smtClean="0"/>
              <a:t>Provides near-zero RPO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704368" y="1570038"/>
            <a:ext cx="919163" cy="300038"/>
            <a:chOff x="4180" y="1514"/>
            <a:chExt cx="579" cy="189"/>
          </a:xfrm>
        </p:grpSpPr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4180" y="1703"/>
              <a:ext cx="5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4371" y="1514"/>
              <a:ext cx="116" cy="17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800" b="1" dirty="0"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7643820" y="2439988"/>
            <a:ext cx="280988" cy="906463"/>
            <a:chOff x="4802" y="2062"/>
            <a:chExt cx="177" cy="571"/>
          </a:xfrm>
        </p:grpSpPr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4979" y="2062"/>
              <a:ext cx="0" cy="57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4802" y="2267"/>
              <a:ext cx="115" cy="17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800" b="1">
                  <a:latin typeface="Calibri" pitchFamily="34" charset="0"/>
                  <a:cs typeface="Calibri" pitchFamily="34" charset="0"/>
                </a:rPr>
                <a:t>3</a:t>
              </a:r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6672096" y="2120901"/>
            <a:ext cx="919163" cy="373062"/>
            <a:chOff x="4182" y="1861"/>
            <a:chExt cx="579" cy="235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182" y="1861"/>
              <a:ext cx="57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4386" y="1923"/>
              <a:ext cx="115" cy="17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800" b="1" dirty="0">
                  <a:latin typeface="Calibri" pitchFamily="34" charset="0"/>
                  <a:cs typeface="Calibri" pitchFamily="34" charset="0"/>
                </a:rPr>
                <a:t>4</a:t>
              </a:r>
            </a:p>
          </p:txBody>
        </p:sp>
      </p:grpSp>
      <p:grpSp>
        <p:nvGrpSpPr>
          <p:cNvPr id="16" name="Group 33"/>
          <p:cNvGrpSpPr>
            <a:grpSpLocks/>
          </p:cNvGrpSpPr>
          <p:nvPr/>
        </p:nvGrpSpPr>
        <p:grpSpPr bwMode="auto">
          <a:xfrm>
            <a:off x="8199445" y="2433638"/>
            <a:ext cx="246063" cy="906463"/>
            <a:chOff x="5152" y="2058"/>
            <a:chExt cx="155" cy="571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5152" y="2058"/>
              <a:ext cx="0" cy="5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5192" y="2265"/>
              <a:ext cx="115" cy="17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800" b="1"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3600" y="4614863"/>
            <a:ext cx="1538288" cy="566737"/>
            <a:chOff x="5943600" y="4462463"/>
            <a:chExt cx="1538288" cy="566737"/>
          </a:xfrm>
        </p:grpSpPr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5943600" y="4662488"/>
              <a:ext cx="919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5961063" y="5029200"/>
              <a:ext cx="91916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5965825" y="4462463"/>
              <a:ext cx="795338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l" defTabSz="941388"/>
              <a:r>
                <a:rPr lang="en-US" sz="1000" dirty="0">
                  <a:latin typeface="Calibri" pitchFamily="34" charset="0"/>
                  <a:cs typeface="Calibri" pitchFamily="34" charset="0"/>
                </a:rPr>
                <a:t>Data Write</a:t>
              </a: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5957888" y="4779963"/>
              <a:ext cx="1524000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l" defTabSz="941388"/>
              <a:r>
                <a:rPr lang="en-US" sz="1000" dirty="0">
                  <a:latin typeface="Calibri" pitchFamily="34" charset="0"/>
                  <a:cs typeface="Calibri" pitchFamily="34" charset="0"/>
                </a:rPr>
                <a:t>Data 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Acknowledgment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5867400" y="2673208"/>
            <a:ext cx="765175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7496183" y="4119309"/>
            <a:ext cx="1251876" cy="43088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Target  at </a:t>
            </a:r>
          </a:p>
          <a:p>
            <a:pPr marL="354013" indent="-354013" algn="ctr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Remote Site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7816708" y="1372203"/>
            <a:ext cx="525463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  <a:cs typeface="Calibri" pitchFamily="34" charset="0"/>
              </a:rPr>
              <a:t>Source</a:t>
            </a:r>
          </a:p>
        </p:txBody>
      </p:sp>
      <p:pic>
        <p:nvPicPr>
          <p:cNvPr id="26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6251" y="1108076"/>
            <a:ext cx="675532" cy="1561476"/>
          </a:xfrm>
          <a:prstGeom prst="rect">
            <a:avLst/>
          </a:prstGeom>
          <a:noFill/>
        </p:spPr>
      </p:pic>
      <p:pic>
        <p:nvPicPr>
          <p:cNvPr id="27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789435" y="1641476"/>
            <a:ext cx="533400" cy="533400"/>
          </a:xfrm>
          <a:prstGeom prst="rect">
            <a:avLst/>
          </a:prstGeom>
          <a:noFill/>
        </p:spPr>
      </p:pic>
      <p:pic>
        <p:nvPicPr>
          <p:cNvPr id="28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810219" y="3555712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Replication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4419600" cy="5181600"/>
          </a:xfrm>
        </p:spPr>
        <p:txBody>
          <a:bodyPr/>
          <a:lstStyle/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Response time depends on bandwidth and distance</a:t>
            </a:r>
          </a:p>
          <a:p>
            <a:r>
              <a:rPr lang="en-US" dirty="0" smtClean="0"/>
              <a:t>Requires bandwidth more than the maximum write workload</a:t>
            </a:r>
          </a:p>
          <a:p>
            <a:r>
              <a:rPr lang="en-US" dirty="0" smtClean="0"/>
              <a:t>Typically deployed for distance less than 200 km (125 miles) between two sites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76800" y="1358900"/>
            <a:ext cx="3657600" cy="3441700"/>
            <a:chOff x="5334000" y="977900"/>
            <a:chExt cx="3657600" cy="3441700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6026150" y="1614488"/>
              <a:ext cx="0" cy="2243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026150" y="3857625"/>
              <a:ext cx="26749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6150" y="1676400"/>
              <a:ext cx="2393950" cy="1708150"/>
            </a:xfrm>
            <a:custGeom>
              <a:avLst/>
              <a:gdLst/>
              <a:ahLst/>
              <a:cxnLst>
                <a:cxn ang="0">
                  <a:pos x="0" y="1200"/>
                </a:cxn>
                <a:cxn ang="0">
                  <a:pos x="360" y="840"/>
                </a:cxn>
                <a:cxn ang="0">
                  <a:pos x="720" y="120"/>
                </a:cxn>
                <a:cxn ang="0">
                  <a:pos x="900" y="120"/>
                </a:cxn>
                <a:cxn ang="0">
                  <a:pos x="1080" y="660"/>
                </a:cxn>
                <a:cxn ang="0">
                  <a:pos x="1260" y="1200"/>
                </a:cxn>
                <a:cxn ang="0">
                  <a:pos x="1440" y="1380"/>
                </a:cxn>
                <a:cxn ang="0">
                  <a:pos x="1620" y="1380"/>
                </a:cxn>
                <a:cxn ang="0">
                  <a:pos x="1800" y="1020"/>
                </a:cxn>
                <a:cxn ang="0">
                  <a:pos x="1980" y="660"/>
                </a:cxn>
                <a:cxn ang="0">
                  <a:pos x="2160" y="840"/>
                </a:cxn>
                <a:cxn ang="0">
                  <a:pos x="2340" y="1200"/>
                </a:cxn>
                <a:cxn ang="0">
                  <a:pos x="2520" y="1380"/>
                </a:cxn>
                <a:cxn ang="0">
                  <a:pos x="2880" y="1200"/>
                </a:cxn>
                <a:cxn ang="0">
                  <a:pos x="3060" y="1020"/>
                </a:cxn>
              </a:cxnLst>
              <a:rect l="0" t="0" r="r" b="b"/>
              <a:pathLst>
                <a:path w="3060" h="1440">
                  <a:moveTo>
                    <a:pt x="0" y="1200"/>
                  </a:moveTo>
                  <a:cubicBezTo>
                    <a:pt x="120" y="1110"/>
                    <a:pt x="240" y="1020"/>
                    <a:pt x="360" y="840"/>
                  </a:cubicBezTo>
                  <a:cubicBezTo>
                    <a:pt x="480" y="660"/>
                    <a:pt x="630" y="240"/>
                    <a:pt x="720" y="120"/>
                  </a:cubicBezTo>
                  <a:cubicBezTo>
                    <a:pt x="810" y="0"/>
                    <a:pt x="840" y="30"/>
                    <a:pt x="900" y="120"/>
                  </a:cubicBezTo>
                  <a:cubicBezTo>
                    <a:pt x="960" y="210"/>
                    <a:pt x="1020" y="480"/>
                    <a:pt x="1080" y="660"/>
                  </a:cubicBezTo>
                  <a:cubicBezTo>
                    <a:pt x="1140" y="840"/>
                    <a:pt x="1200" y="1080"/>
                    <a:pt x="1260" y="1200"/>
                  </a:cubicBezTo>
                  <a:cubicBezTo>
                    <a:pt x="1320" y="1320"/>
                    <a:pt x="1380" y="1350"/>
                    <a:pt x="1440" y="1380"/>
                  </a:cubicBezTo>
                  <a:cubicBezTo>
                    <a:pt x="1500" y="1410"/>
                    <a:pt x="1560" y="1440"/>
                    <a:pt x="1620" y="1380"/>
                  </a:cubicBezTo>
                  <a:cubicBezTo>
                    <a:pt x="1680" y="1320"/>
                    <a:pt x="1740" y="1140"/>
                    <a:pt x="1800" y="1020"/>
                  </a:cubicBezTo>
                  <a:cubicBezTo>
                    <a:pt x="1860" y="900"/>
                    <a:pt x="1920" y="690"/>
                    <a:pt x="1980" y="660"/>
                  </a:cubicBezTo>
                  <a:cubicBezTo>
                    <a:pt x="2040" y="630"/>
                    <a:pt x="2100" y="750"/>
                    <a:pt x="2160" y="840"/>
                  </a:cubicBezTo>
                  <a:cubicBezTo>
                    <a:pt x="2220" y="930"/>
                    <a:pt x="2280" y="1110"/>
                    <a:pt x="2340" y="1200"/>
                  </a:cubicBezTo>
                  <a:cubicBezTo>
                    <a:pt x="2400" y="1290"/>
                    <a:pt x="2430" y="1380"/>
                    <a:pt x="2520" y="1380"/>
                  </a:cubicBezTo>
                  <a:cubicBezTo>
                    <a:pt x="2610" y="1380"/>
                    <a:pt x="2790" y="1260"/>
                    <a:pt x="2880" y="1200"/>
                  </a:cubicBezTo>
                  <a:cubicBezTo>
                    <a:pt x="2970" y="1140"/>
                    <a:pt x="3030" y="1050"/>
                    <a:pt x="3060" y="102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7983537" y="3857625"/>
              <a:ext cx="703263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Time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334000" y="2457450"/>
              <a:ext cx="750887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Writes</a:t>
              </a:r>
            </a:p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MB/s</a:t>
              </a:r>
            </a:p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6086475" y="1687513"/>
              <a:ext cx="239395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6692900" y="977900"/>
              <a:ext cx="2298700" cy="636588"/>
              <a:chOff x="4312" y="1228"/>
              <a:chExt cx="1448" cy="401"/>
            </a:xfrm>
          </p:grpSpPr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4606" y="1228"/>
                <a:ext cx="115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Required bandwidth</a:t>
                </a:r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H="1">
                <a:off x="4312" y="1325"/>
                <a:ext cx="312" cy="30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</p:spPr>
            <p:txBody>
              <a:bodyPr lIns="0" tIns="0" rIns="0" bIns="0"/>
              <a:lstStyle/>
              <a:p>
                <a:endParaRPr lang="en-US" b="1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7375535" y="1793880"/>
              <a:ext cx="1544640" cy="592139"/>
              <a:chOff x="4742" y="1742"/>
              <a:chExt cx="973" cy="373"/>
            </a:xfrm>
          </p:grpSpPr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 flipH="1">
                <a:off x="4871" y="1934"/>
                <a:ext cx="181" cy="18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</p:spPr>
            <p:txBody>
              <a:bodyPr lIns="0" tIns="0" rIns="0" bIns="0"/>
              <a:lstStyle/>
              <a:p>
                <a:endParaRPr lang="en-US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" name="Text Box 22"/>
              <p:cNvSpPr txBox="1">
                <a:spLocks noChangeArrowheads="1"/>
              </p:cNvSpPr>
              <p:nvPr/>
            </p:nvSpPr>
            <p:spPr bwMode="auto">
              <a:xfrm>
                <a:off x="4742" y="1742"/>
                <a:ext cx="973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b="1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Typical workload</a:t>
                </a:r>
              </a:p>
            </p:txBody>
          </p:sp>
        </p:grp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5410200" y="1508150"/>
              <a:ext cx="538162" cy="3077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Max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Replication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5257800" cy="5181600"/>
          </a:xfrm>
        </p:spPr>
        <p:txBody>
          <a:bodyPr/>
          <a:lstStyle/>
          <a:p>
            <a:r>
              <a:rPr lang="en-US" dirty="0" smtClean="0"/>
              <a:t>A write is committed to the source and immediately acknowledged to the host</a:t>
            </a:r>
          </a:p>
          <a:p>
            <a:r>
              <a:rPr lang="en-US" dirty="0" smtClean="0"/>
              <a:t>Data is buffered at the source and transmitted to the remote site later</a:t>
            </a:r>
          </a:p>
          <a:p>
            <a:r>
              <a:rPr lang="en-US" dirty="0" smtClean="0"/>
              <a:t>Finite RPO</a:t>
            </a:r>
          </a:p>
          <a:p>
            <a:pPr lvl="1"/>
            <a:r>
              <a:rPr lang="en-US" dirty="0" smtClean="0"/>
              <a:t>Replica will be behind the source by a finite amount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19800" y="1143000"/>
            <a:ext cx="2507507" cy="3733800"/>
            <a:chOff x="6150265" y="1113972"/>
            <a:chExt cx="2507507" cy="3733800"/>
          </a:xfrm>
        </p:grpSpPr>
        <p:grpSp>
          <p:nvGrpSpPr>
            <p:cNvPr id="29" name="Group 32"/>
            <p:cNvGrpSpPr>
              <a:grpSpLocks/>
            </p:cNvGrpSpPr>
            <p:nvPr/>
          </p:nvGrpSpPr>
          <p:grpSpPr bwMode="auto">
            <a:xfrm>
              <a:off x="6919460" y="1464809"/>
              <a:ext cx="919162" cy="300038"/>
              <a:chOff x="4475" y="1600"/>
              <a:chExt cx="579" cy="189"/>
            </a:xfrm>
          </p:grpSpPr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>
                <a:off x="4475" y="1789"/>
                <a:ext cx="57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Text Box 18"/>
              <p:cNvSpPr txBox="1">
                <a:spLocks noChangeArrowheads="1"/>
              </p:cNvSpPr>
              <p:nvPr/>
            </p:nvSpPr>
            <p:spPr bwMode="auto">
              <a:xfrm>
                <a:off x="4666" y="1600"/>
                <a:ext cx="116" cy="173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800" b="1">
                    <a:latin typeface="Calibri" pitchFamily="34" charset="0"/>
                    <a:cs typeface="Calibri" pitchFamily="34" charset="0"/>
                  </a:rPr>
                  <a:t>1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7856085" y="2334759"/>
              <a:ext cx="280987" cy="906463"/>
              <a:chOff x="5065" y="2148"/>
              <a:chExt cx="177" cy="571"/>
            </a:xfrm>
          </p:grpSpPr>
          <p:sp>
            <p:nvSpPr>
              <p:cNvPr id="33" name="Line 17"/>
              <p:cNvSpPr>
                <a:spLocks noChangeShapeType="1"/>
              </p:cNvSpPr>
              <p:nvPr/>
            </p:nvSpPr>
            <p:spPr bwMode="auto">
              <a:xfrm>
                <a:off x="5242" y="2148"/>
                <a:ext cx="0" cy="57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 type="none" w="lg" len="med"/>
              </a:ln>
              <a:effectLst/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Text Box 19"/>
              <p:cNvSpPr txBox="1">
                <a:spLocks noChangeArrowheads="1"/>
              </p:cNvSpPr>
              <p:nvPr/>
            </p:nvSpPr>
            <p:spPr bwMode="auto">
              <a:xfrm>
                <a:off x="5065" y="2353"/>
                <a:ext cx="115" cy="173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800" b="1">
                    <a:latin typeface="Calibri" pitchFamily="34" charset="0"/>
                    <a:cs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35" name="Group 33"/>
            <p:cNvGrpSpPr>
              <a:grpSpLocks/>
            </p:cNvGrpSpPr>
            <p:nvPr/>
          </p:nvGrpSpPr>
          <p:grpSpPr bwMode="auto">
            <a:xfrm>
              <a:off x="6922635" y="2015672"/>
              <a:ext cx="919162" cy="373062"/>
              <a:chOff x="4477" y="1947"/>
              <a:chExt cx="579" cy="235"/>
            </a:xfrm>
          </p:grpSpPr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>
                <a:off x="4477" y="1947"/>
                <a:ext cx="579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 type="none" w="lg" len="med"/>
              </a:ln>
              <a:effectLst/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 Box 20"/>
              <p:cNvSpPr txBox="1">
                <a:spLocks noChangeArrowheads="1"/>
              </p:cNvSpPr>
              <p:nvPr/>
            </p:nvSpPr>
            <p:spPr bwMode="auto">
              <a:xfrm>
                <a:off x="4681" y="2009"/>
                <a:ext cx="115" cy="173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800" b="1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grpSp>
          <p:nvGrpSpPr>
            <p:cNvPr id="38" name="Group 34"/>
            <p:cNvGrpSpPr>
              <a:grpSpLocks/>
            </p:cNvGrpSpPr>
            <p:nvPr/>
          </p:nvGrpSpPr>
          <p:grpSpPr bwMode="auto">
            <a:xfrm>
              <a:off x="8411710" y="2328409"/>
              <a:ext cx="246062" cy="906463"/>
              <a:chOff x="5415" y="2144"/>
              <a:chExt cx="155" cy="571"/>
            </a:xfrm>
          </p:grpSpPr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5415" y="2144"/>
                <a:ext cx="0" cy="5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5455" y="2351"/>
                <a:ext cx="115" cy="173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800" b="1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</p:grp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6582910" y="4481060"/>
              <a:ext cx="9191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6600372" y="4847772"/>
              <a:ext cx="91916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6605135" y="4281035"/>
              <a:ext cx="795337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l" defTabSz="941388"/>
              <a:r>
                <a:rPr lang="en-US" sz="1000" dirty="0">
                  <a:latin typeface="Calibri" pitchFamily="34" charset="0"/>
                  <a:cs typeface="Calibri" pitchFamily="34" charset="0"/>
                </a:rPr>
                <a:t>Data Write</a:t>
              </a:r>
            </a:p>
          </p:txBody>
        </p:sp>
        <p:sp>
          <p:nvSpPr>
            <p:cNvPr id="44" name="Text Box 25"/>
            <p:cNvSpPr txBox="1">
              <a:spLocks noChangeArrowheads="1"/>
            </p:cNvSpPr>
            <p:nvPr/>
          </p:nvSpPr>
          <p:spPr bwMode="auto">
            <a:xfrm>
              <a:off x="6597197" y="4598535"/>
              <a:ext cx="1524000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l" defTabSz="941388"/>
              <a:r>
                <a:rPr lang="en-US" sz="1000" dirty="0">
                  <a:latin typeface="Calibri" pitchFamily="34" charset="0"/>
                  <a:cs typeface="Calibri" pitchFamily="34" charset="0"/>
                </a:rPr>
                <a:t>Data 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Acknowledgment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6317793" y="2690384"/>
              <a:ext cx="765175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Host</a:t>
              </a:r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8095651" y="3970316"/>
              <a:ext cx="525462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Target</a:t>
              </a:r>
            </a:p>
          </p:txBody>
        </p:sp>
        <p:sp>
          <p:nvSpPr>
            <p:cNvPr id="47" name="Text Box 28"/>
            <p:cNvSpPr txBox="1">
              <a:spLocks noChangeArrowheads="1"/>
            </p:cNvSpPr>
            <p:nvPr/>
          </p:nvSpPr>
          <p:spPr bwMode="auto">
            <a:xfrm>
              <a:off x="8044997" y="1388609"/>
              <a:ext cx="525462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Source</a:t>
              </a:r>
            </a:p>
          </p:txBody>
        </p:sp>
        <p:pic>
          <p:nvPicPr>
            <p:cNvPr id="48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0265" y="1113972"/>
              <a:ext cx="675532" cy="1561476"/>
            </a:xfrm>
            <a:prstGeom prst="rect">
              <a:avLst/>
            </a:prstGeom>
            <a:noFill/>
          </p:spPr>
        </p:pic>
        <p:pic>
          <p:nvPicPr>
            <p:cNvPr id="49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8024213" y="16289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50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8044997" y="3418444"/>
              <a:ext cx="533400" cy="5334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Replication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4648200" cy="5181600"/>
          </a:xfrm>
        </p:spPr>
        <p:txBody>
          <a:bodyPr/>
          <a:lstStyle/>
          <a:p>
            <a:r>
              <a:rPr lang="en-US" dirty="0" smtClean="0"/>
              <a:t>RPO depends on size of buffer and available network bandwidth</a:t>
            </a:r>
          </a:p>
          <a:p>
            <a:r>
              <a:rPr lang="en-US" dirty="0" smtClean="0"/>
              <a:t>Requires bandwidth equal to or greater than average write workload</a:t>
            </a:r>
          </a:p>
          <a:p>
            <a:r>
              <a:rPr lang="en-US" dirty="0" smtClean="0"/>
              <a:t>Sufficient buffer capacity should be provisioned</a:t>
            </a:r>
          </a:p>
          <a:p>
            <a:r>
              <a:rPr lang="en-US" dirty="0" smtClean="0"/>
              <a:t>Can be deployed over long distances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105400" y="1281113"/>
            <a:ext cx="3559175" cy="3214687"/>
            <a:chOff x="5334000" y="1143000"/>
            <a:chExt cx="3559175" cy="3214687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5334000" y="2728912"/>
              <a:ext cx="94297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Average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 flipV="1">
              <a:off x="6124575" y="1433511"/>
              <a:ext cx="6350" cy="2562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130925" y="3995737"/>
              <a:ext cx="26749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130925" y="2874962"/>
              <a:ext cx="239395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30925" y="1814512"/>
              <a:ext cx="2393950" cy="1708150"/>
            </a:xfrm>
            <a:custGeom>
              <a:avLst/>
              <a:gdLst/>
              <a:ahLst/>
              <a:cxnLst>
                <a:cxn ang="0">
                  <a:pos x="0" y="1200"/>
                </a:cxn>
                <a:cxn ang="0">
                  <a:pos x="360" y="840"/>
                </a:cxn>
                <a:cxn ang="0">
                  <a:pos x="720" y="120"/>
                </a:cxn>
                <a:cxn ang="0">
                  <a:pos x="900" y="120"/>
                </a:cxn>
                <a:cxn ang="0">
                  <a:pos x="1080" y="660"/>
                </a:cxn>
                <a:cxn ang="0">
                  <a:pos x="1260" y="1200"/>
                </a:cxn>
                <a:cxn ang="0">
                  <a:pos x="1440" y="1380"/>
                </a:cxn>
                <a:cxn ang="0">
                  <a:pos x="1620" y="1380"/>
                </a:cxn>
                <a:cxn ang="0">
                  <a:pos x="1800" y="1020"/>
                </a:cxn>
                <a:cxn ang="0">
                  <a:pos x="1980" y="660"/>
                </a:cxn>
                <a:cxn ang="0">
                  <a:pos x="2160" y="840"/>
                </a:cxn>
                <a:cxn ang="0">
                  <a:pos x="2340" y="1200"/>
                </a:cxn>
                <a:cxn ang="0">
                  <a:pos x="2520" y="1380"/>
                </a:cxn>
                <a:cxn ang="0">
                  <a:pos x="2880" y="1200"/>
                </a:cxn>
                <a:cxn ang="0">
                  <a:pos x="3060" y="1020"/>
                </a:cxn>
              </a:cxnLst>
              <a:rect l="0" t="0" r="r" b="b"/>
              <a:pathLst>
                <a:path w="3060" h="1440">
                  <a:moveTo>
                    <a:pt x="0" y="1200"/>
                  </a:moveTo>
                  <a:cubicBezTo>
                    <a:pt x="120" y="1110"/>
                    <a:pt x="240" y="1020"/>
                    <a:pt x="360" y="840"/>
                  </a:cubicBezTo>
                  <a:cubicBezTo>
                    <a:pt x="480" y="660"/>
                    <a:pt x="630" y="240"/>
                    <a:pt x="720" y="120"/>
                  </a:cubicBezTo>
                  <a:cubicBezTo>
                    <a:pt x="810" y="0"/>
                    <a:pt x="840" y="30"/>
                    <a:pt x="900" y="120"/>
                  </a:cubicBezTo>
                  <a:cubicBezTo>
                    <a:pt x="960" y="210"/>
                    <a:pt x="1020" y="480"/>
                    <a:pt x="1080" y="660"/>
                  </a:cubicBezTo>
                  <a:cubicBezTo>
                    <a:pt x="1140" y="840"/>
                    <a:pt x="1200" y="1080"/>
                    <a:pt x="1260" y="1200"/>
                  </a:cubicBezTo>
                  <a:cubicBezTo>
                    <a:pt x="1320" y="1320"/>
                    <a:pt x="1380" y="1350"/>
                    <a:pt x="1440" y="1380"/>
                  </a:cubicBezTo>
                  <a:cubicBezTo>
                    <a:pt x="1500" y="1410"/>
                    <a:pt x="1560" y="1440"/>
                    <a:pt x="1620" y="1380"/>
                  </a:cubicBezTo>
                  <a:cubicBezTo>
                    <a:pt x="1680" y="1320"/>
                    <a:pt x="1740" y="1140"/>
                    <a:pt x="1800" y="1020"/>
                  </a:cubicBezTo>
                  <a:cubicBezTo>
                    <a:pt x="1860" y="900"/>
                    <a:pt x="1920" y="690"/>
                    <a:pt x="1980" y="660"/>
                  </a:cubicBezTo>
                  <a:cubicBezTo>
                    <a:pt x="2040" y="630"/>
                    <a:pt x="2100" y="750"/>
                    <a:pt x="2160" y="840"/>
                  </a:cubicBezTo>
                  <a:cubicBezTo>
                    <a:pt x="2220" y="930"/>
                    <a:pt x="2280" y="1110"/>
                    <a:pt x="2340" y="1200"/>
                  </a:cubicBezTo>
                  <a:cubicBezTo>
                    <a:pt x="2400" y="1290"/>
                    <a:pt x="2430" y="1380"/>
                    <a:pt x="2520" y="1380"/>
                  </a:cubicBezTo>
                  <a:cubicBezTo>
                    <a:pt x="2610" y="1380"/>
                    <a:pt x="2790" y="1260"/>
                    <a:pt x="2880" y="1200"/>
                  </a:cubicBezTo>
                  <a:cubicBezTo>
                    <a:pt x="2970" y="1140"/>
                    <a:pt x="3030" y="1050"/>
                    <a:pt x="3060" y="102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8105775" y="4024312"/>
              <a:ext cx="703263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Time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526088" y="1890712"/>
              <a:ext cx="750887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Writes</a:t>
              </a:r>
            </a:p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MB/s</a:t>
              </a:r>
            </a:p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7861300" y="1654175"/>
              <a:ext cx="1031875" cy="1195387"/>
              <a:chOff x="4982" y="1383"/>
              <a:chExt cx="650" cy="753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H="1">
                <a:off x="5250" y="1704"/>
                <a:ext cx="55" cy="4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</p:spPr>
            <p:txBody>
              <a:bodyPr lIns="0" tIns="0" rIns="0" bIns="0"/>
              <a:lstStyle/>
              <a:p>
                <a:endParaRPr lang="en-US" sz="1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4982" y="1383"/>
                <a:ext cx="65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Required </a:t>
                </a:r>
              </a:p>
              <a:p>
                <a:pPr algn="l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bandwidth</a:t>
                </a:r>
              </a:p>
            </p:txBody>
          </p:sp>
        </p:grp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7031038" y="1609725"/>
              <a:ext cx="106363" cy="476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6937375" y="1143000"/>
              <a:ext cx="9350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Typical</a:t>
              </a:r>
            </a:p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workload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7086600" cy="2667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Host-based, storage array-based, and network-based remote replication technologies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Three-site remote replication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Data migration solution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Remote replication in virtualized environment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19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9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19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19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>
          <a:xfrm>
            <a:off x="762000" y="2057400"/>
            <a:ext cx="7772400" cy="457200"/>
          </a:xfrm>
        </p:spPr>
        <p:txBody>
          <a:bodyPr/>
          <a:lstStyle/>
          <a:p>
            <a:r>
              <a:rPr lang="en-US" dirty="0" smtClean="0"/>
              <a:t>Lesson 2: Remote Replication Technologies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838200" y="762000"/>
            <a:ext cx="77724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12: Remote Replication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ILT_OILT_VILT_Template_2012_Final_ProvenProfessional_V2_wmA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ILT_EdServTemplate_2011</Template>
  <TotalTime>0</TotalTime>
  <Words>1824</Words>
  <Application>Microsoft Office PowerPoint</Application>
  <PresentationFormat>On-screen Show (4:3)</PresentationFormat>
  <Paragraphs>441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ILT_OILT_VILT_Template_2012_Final_ProvenProfessional_V2_wmA</vt:lpstr>
      <vt:lpstr>Module – 12    Remote Replication</vt:lpstr>
      <vt:lpstr>Slide 2</vt:lpstr>
      <vt:lpstr>Slide 3</vt:lpstr>
      <vt:lpstr>What is Remote Replication?</vt:lpstr>
      <vt:lpstr>Synchronous Replication – 1 </vt:lpstr>
      <vt:lpstr>Synchronous Replication – 2 </vt:lpstr>
      <vt:lpstr>Asynchronous Replication – 1 </vt:lpstr>
      <vt:lpstr>Asynchronous Replication – 2 </vt:lpstr>
      <vt:lpstr>Slide 9</vt:lpstr>
      <vt:lpstr>Host-based Remote Replication</vt:lpstr>
      <vt:lpstr>Storage Array-based Remote Replication – 1  </vt:lpstr>
      <vt:lpstr>Storage Array-based Remote Replication – 2  </vt:lpstr>
      <vt:lpstr>Network-based Replication – Continuous Data Protection</vt:lpstr>
      <vt:lpstr>CDP Remote Replication Operation</vt:lpstr>
      <vt:lpstr>Three-site Replication</vt:lpstr>
      <vt:lpstr>Three-site Replication: Cascade/Multihop</vt:lpstr>
      <vt:lpstr>Three-site Replication: Triangle/Multitarget</vt:lpstr>
      <vt:lpstr>Data Migration Solution</vt:lpstr>
      <vt:lpstr>Remote Replication/Migration in Virtualized Environment</vt:lpstr>
      <vt:lpstr>Remote Mirroring of Virtual Volume</vt:lpstr>
      <vt:lpstr>VM Migration: Hypervisor-to-Hypervisor</vt:lpstr>
      <vt:lpstr>VM Migration: Array-to-Array</vt:lpstr>
      <vt:lpstr>Module 12: Remote Replication</vt:lpstr>
      <vt:lpstr>EMC SRDF</vt:lpstr>
      <vt:lpstr>EMC MirrorView</vt:lpstr>
      <vt:lpstr>EMC RecoverPoint </vt:lpstr>
      <vt:lpstr>Module 12: Summary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2011-04-20T12:54:41Z</dcterms:created>
  <dcterms:modified xsi:type="dcterms:W3CDTF">2012-04-19T05:04:59Z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