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  <p:sldMasterId id="2147483815" r:id="rId2"/>
    <p:sldMasterId id="2147483833" r:id="rId3"/>
  </p:sldMasterIdLst>
  <p:notesMasterIdLst>
    <p:notesMasterId r:id="rId42"/>
  </p:notesMasterIdLst>
  <p:handoutMasterIdLst>
    <p:handoutMasterId r:id="rId43"/>
  </p:handoutMasterIdLst>
  <p:sldIdLst>
    <p:sldId id="325" r:id="rId4"/>
    <p:sldId id="259" r:id="rId5"/>
    <p:sldId id="26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2" r:id="rId34"/>
    <p:sldId id="363" r:id="rId35"/>
    <p:sldId id="364" r:id="rId36"/>
    <p:sldId id="365" r:id="rId37"/>
    <p:sldId id="367" r:id="rId38"/>
    <p:sldId id="368" r:id="rId39"/>
    <p:sldId id="369" r:id="rId40"/>
    <p:sldId id="370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99"/>
    <a:srgbClr val="80BFEB"/>
    <a:srgbClr val="FFFFFF"/>
    <a:srgbClr val="FF9900"/>
    <a:srgbClr val="5F5F5F"/>
    <a:srgbClr val="2C95DD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57" autoAdjust="0"/>
  </p:normalViewPr>
  <p:slideViewPr>
    <p:cSldViewPr>
      <p:cViewPr varScale="1">
        <p:scale>
          <a:sx n="66" d="100"/>
          <a:sy n="66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notesViewPr>
    <p:cSldViewPr>
      <p:cViewPr>
        <p:scale>
          <a:sx n="70" d="100"/>
          <a:sy n="70" d="100"/>
        </p:scale>
        <p:origin x="-32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432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886200" y="8839200"/>
            <a:ext cx="25146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14: Securing the Storage Infrastructure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835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Module – 14</a:t>
            </a:r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Securing the Storage Infrastructure</a:t>
            </a:r>
            <a:endParaRPr lang="en-US" sz="4400" kern="1200" dirty="0">
              <a:solidFill>
                <a:srgbClr val="2C95DD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70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70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9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9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1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</p:spPr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61C7-9CA3-4A6E-97F2-A1FC06423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8862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6A4D2E-BFDE-4579-B1E4-06245D6D649B}" type="slidenum">
              <a:rPr lang="en-US" sz="100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Arial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20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49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Module 14: Securing the Storage Infrastructure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14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/>
              <a:t>Securing the Storage Infrastructure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14: Securing the Storage Infrastructure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Controls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the impact of vulnerabilities</a:t>
            </a:r>
          </a:p>
          <a:p>
            <a:r>
              <a:rPr lang="en-US" dirty="0" smtClean="0"/>
              <a:t>Any control measure should involve all the three aspects of infrastructure</a:t>
            </a:r>
          </a:p>
          <a:p>
            <a:pPr lvl="1"/>
            <a:r>
              <a:rPr lang="en-US" dirty="0" smtClean="0"/>
              <a:t>People, process, and technology</a:t>
            </a:r>
          </a:p>
          <a:p>
            <a:r>
              <a:rPr lang="en-US" dirty="0" smtClean="0"/>
              <a:t>Controls can be technical or non-technical</a:t>
            </a:r>
          </a:p>
          <a:p>
            <a:pPr lvl="1"/>
            <a:r>
              <a:rPr lang="en-US" dirty="0" smtClean="0"/>
              <a:t>Technical: antivirus, firewalls, and intrusion detection system </a:t>
            </a:r>
          </a:p>
          <a:p>
            <a:pPr lvl="1"/>
            <a:r>
              <a:rPr lang="en-US" dirty="0" smtClean="0"/>
              <a:t>Non-technical: administrative policies and physical controls </a:t>
            </a:r>
          </a:p>
          <a:p>
            <a:r>
              <a:rPr lang="en-US" dirty="0" smtClean="0"/>
              <a:t>Controls are categorized as: </a:t>
            </a:r>
          </a:p>
          <a:p>
            <a:pPr lvl="1"/>
            <a:r>
              <a:rPr lang="en-US" dirty="0" smtClean="0"/>
              <a:t>Preventive</a:t>
            </a:r>
          </a:p>
          <a:p>
            <a:pPr lvl="1"/>
            <a:r>
              <a:rPr lang="en-US" dirty="0" smtClean="0"/>
              <a:t>Corrective</a:t>
            </a:r>
          </a:p>
          <a:p>
            <a:pPr lvl="1"/>
            <a:r>
              <a:rPr lang="en-US" dirty="0" smtClean="0"/>
              <a:t>Detective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security domains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threats in each domain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Controls applied to reduce the risk in each domain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Storage Security Domains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Security Domains</a:t>
            </a:r>
            <a:endParaRPr lang="en-US" dirty="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2971800" y="2286000"/>
            <a:ext cx="4648200" cy="3048000"/>
          </a:xfrm>
          <a:prstGeom prst="ellipse">
            <a:avLst/>
          </a:prstGeom>
          <a:solidFill>
            <a:srgbClr val="C7BD8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bIns="0" anchor="b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971800"/>
            <a:ext cx="3657600" cy="1828800"/>
            <a:chOff x="3312" y="1872"/>
            <a:chExt cx="2304" cy="115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3312" y="1872"/>
              <a:ext cx="2304" cy="1152"/>
            </a:xfrm>
            <a:prstGeom prst="rect">
              <a:avLst/>
            </a:prstGeom>
            <a:solidFill>
              <a:srgbClr val="D6D99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752" y="2421"/>
              <a:ext cx="816" cy="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Secondary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</a:t>
              </a:r>
            </a:p>
          </p:txBody>
        </p:sp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3888" y="2400"/>
              <a:ext cx="813" cy="432"/>
            </a:xfrm>
            <a:prstGeom prst="leftRightArrow">
              <a:avLst>
                <a:gd name="adj1" fmla="val 50000"/>
                <a:gd name="adj2" fmla="val 3763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858" y="1920"/>
              <a:ext cx="17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Backup, </a:t>
              </a:r>
              <a:br>
                <a:rPr lang="en-US" sz="20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Replication, </a:t>
              </a:r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and</a:t>
              </a:r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Archive</a:t>
              </a:r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52400" y="3124200"/>
            <a:ext cx="5867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985963" y="3562350"/>
            <a:ext cx="833438" cy="685800"/>
          </a:xfrm>
          <a:prstGeom prst="rightArrow">
            <a:avLst>
              <a:gd name="adj1" fmla="val 53704"/>
              <a:gd name="adj2" fmla="val 444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28600" y="35052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 Access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038600" y="4784725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Storage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733800" y="1524000"/>
            <a:ext cx="2819400" cy="175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330848" y="1600200"/>
            <a:ext cx="1611017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Management</a:t>
            </a:r>
            <a:b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Access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rot="5400000">
            <a:off x="4726781" y="2364581"/>
            <a:ext cx="833438" cy="685800"/>
          </a:xfrm>
          <a:prstGeom prst="rightArrow">
            <a:avLst>
              <a:gd name="adj1" fmla="val 53704"/>
              <a:gd name="adj2" fmla="val 444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4953000" y="3352800"/>
            <a:ext cx="914400" cy="914400"/>
            <a:chOff x="5334000" y="3657600"/>
            <a:chExt cx="914400" cy="914400"/>
          </a:xfrm>
        </p:grpSpPr>
        <p:pic>
          <p:nvPicPr>
            <p:cNvPr id="3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334000" y="36576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4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486400" y="38100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4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638800" y="39624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135" y="3352800"/>
            <a:ext cx="117486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137"/>
          <p:cNvSpPr>
            <a:spLocks noChangeArrowheads="1"/>
          </p:cNvSpPr>
          <p:nvPr/>
        </p:nvSpPr>
        <p:spPr bwMode="auto">
          <a:xfrm>
            <a:off x="4138039" y="3531482"/>
            <a:ext cx="688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Network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Application Access Domain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33400"/>
          </a:xfrm>
        </p:spPr>
        <p:txBody>
          <a:bodyPr/>
          <a:lstStyle/>
          <a:p>
            <a:r>
              <a:rPr lang="en-US" dirty="0" smtClean="0"/>
              <a:t>Protect data and access to the data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959795"/>
              </p:ext>
            </p:extLst>
          </p:nvPr>
        </p:nvGraphicFramePr>
        <p:xfrm>
          <a:off x="304800" y="1823720"/>
          <a:ext cx="861060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743201"/>
                <a:gridCol w="2667000"/>
              </a:tblGrid>
              <a:tr h="406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Common Threats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Available 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104178"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Spoofing user or host identity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Elevation of privileges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Tampering with data in-flight and at rest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snooping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Denial of service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 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user and host authentication and authorization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control to storage objects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encryption</a:t>
                      </a:r>
                    </a:p>
                    <a:p>
                      <a:pPr marL="228600" lvl="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network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Multi-factor authentication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RBAC, DH-CHAP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Zoning, LUN masking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encryption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IP-Sec, FC security protocol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Antivirus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Controlling physical access to data center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ooter Placeholder 3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52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</a:t>
            </a:r>
            <a:r>
              <a:rPr lang="en-US" dirty="0" smtClean="0"/>
              <a:t>Management </a:t>
            </a:r>
            <a:r>
              <a:rPr lang="en-US" dirty="0"/>
              <a:t>Access Domain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protecting administrative access and management infrastructure</a:t>
            </a:r>
          </a:p>
          <a:p>
            <a:r>
              <a:rPr lang="en-US" dirty="0" smtClean="0"/>
              <a:t>Common threats</a:t>
            </a:r>
          </a:p>
          <a:p>
            <a:pPr lvl="1"/>
            <a:r>
              <a:rPr lang="en-US" dirty="0" smtClean="0"/>
              <a:t>Spoofing administrator’s identity </a:t>
            </a:r>
          </a:p>
          <a:p>
            <a:pPr lvl="1"/>
            <a:r>
              <a:rPr lang="en-US" dirty="0" smtClean="0"/>
              <a:t>Elevating administrative privileges</a:t>
            </a:r>
          </a:p>
          <a:p>
            <a:pPr lvl="1"/>
            <a:r>
              <a:rPr lang="en-US" dirty="0" smtClean="0"/>
              <a:t>Network snooping and </a:t>
            </a:r>
            <a:r>
              <a:rPr lang="en-US" dirty="0" err="1" smtClean="0"/>
              <a:t>DoS</a:t>
            </a:r>
            <a:endParaRPr lang="en-US" dirty="0" smtClean="0"/>
          </a:p>
          <a:p>
            <a:r>
              <a:rPr lang="en-US" dirty="0" smtClean="0"/>
              <a:t>Available controls</a:t>
            </a:r>
          </a:p>
          <a:p>
            <a:pPr lvl="1"/>
            <a:r>
              <a:rPr lang="en-US" dirty="0" smtClean="0"/>
              <a:t>Authentication, authorization, and management access control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management network</a:t>
            </a:r>
          </a:p>
          <a:p>
            <a:pPr lvl="1"/>
            <a:r>
              <a:rPr lang="en-US" dirty="0"/>
              <a:t>Disable unnecessary network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Encryption of management traffic</a:t>
            </a:r>
          </a:p>
        </p:txBody>
      </p:sp>
      <p:sp>
        <p:nvSpPr>
          <p:cNvPr id="6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3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1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Backup, Replication, and Archive Domain</a:t>
            </a:r>
            <a:endParaRPr lang="en-US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protecting backup, replication, and archive infrastructure </a:t>
            </a:r>
          </a:p>
          <a:p>
            <a:r>
              <a:rPr lang="en-US" dirty="0" smtClean="0"/>
              <a:t>Common threats</a:t>
            </a:r>
          </a:p>
          <a:p>
            <a:pPr lvl="1"/>
            <a:r>
              <a:rPr lang="en-US" dirty="0"/>
              <a:t>Spoofing DR site identity </a:t>
            </a:r>
          </a:p>
          <a:p>
            <a:pPr lvl="1"/>
            <a:r>
              <a:rPr lang="en-US" dirty="0"/>
              <a:t>Tampering with </a:t>
            </a:r>
            <a:r>
              <a:rPr lang="en-US" dirty="0" smtClean="0"/>
              <a:t>data in-flight and at rest </a:t>
            </a:r>
            <a:endParaRPr lang="en-US" dirty="0"/>
          </a:p>
          <a:p>
            <a:pPr lvl="1"/>
            <a:r>
              <a:rPr lang="en-US" dirty="0"/>
              <a:t>Network snooping </a:t>
            </a:r>
            <a:endParaRPr lang="en-US" dirty="0" smtClean="0"/>
          </a:p>
          <a:p>
            <a:r>
              <a:rPr lang="en-US" dirty="0" smtClean="0"/>
              <a:t>Available controls</a:t>
            </a:r>
          </a:p>
          <a:p>
            <a:pPr lvl="1"/>
            <a:r>
              <a:rPr lang="en-US" dirty="0" smtClean="0"/>
              <a:t>Access control – </a:t>
            </a:r>
            <a:r>
              <a:rPr lang="en-US" dirty="0"/>
              <a:t>p</a:t>
            </a:r>
            <a:r>
              <a:rPr lang="en-US" dirty="0" smtClean="0"/>
              <a:t>rimary to secondary storage</a:t>
            </a:r>
            <a:endParaRPr lang="en-US" dirty="0"/>
          </a:p>
          <a:p>
            <a:pPr lvl="1"/>
            <a:r>
              <a:rPr lang="en-US" dirty="0"/>
              <a:t>Backup encryption </a:t>
            </a:r>
          </a:p>
          <a:p>
            <a:pPr lvl="1"/>
            <a:r>
              <a:rPr lang="en-US" dirty="0"/>
              <a:t>Replication network </a:t>
            </a:r>
            <a:r>
              <a:rPr lang="en-US" dirty="0" smtClean="0"/>
              <a:t>encryption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3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SAN security implementations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security implementations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IP SAN security implementations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2057400"/>
            <a:ext cx="7772400" cy="457200"/>
          </a:xfrm>
        </p:spPr>
        <p:txBody>
          <a:bodyPr/>
          <a:lstStyle/>
          <a:p>
            <a:r>
              <a:rPr lang="en-US" dirty="0" smtClean="0"/>
              <a:t>Lesson 3: Security Implementations in Storage Networking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Implementation in 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SAN security mechanisms are:</a:t>
            </a:r>
          </a:p>
          <a:p>
            <a:pPr lvl="1"/>
            <a:r>
              <a:rPr lang="en-US" dirty="0" smtClean="0"/>
              <a:t>LUN </a:t>
            </a:r>
            <a:r>
              <a:rPr lang="en-US" dirty="0"/>
              <a:t>masking and zoning</a:t>
            </a:r>
          </a:p>
          <a:p>
            <a:pPr lvl="1"/>
            <a:r>
              <a:rPr lang="en-US" dirty="0"/>
              <a:t>Securing FC switch </a:t>
            </a:r>
            <a:r>
              <a:rPr lang="en-US" dirty="0" smtClean="0"/>
              <a:t>ports</a:t>
            </a:r>
            <a:endParaRPr lang="en-US" dirty="0"/>
          </a:p>
          <a:p>
            <a:pPr lvl="1"/>
            <a:r>
              <a:rPr lang="en-US" dirty="0"/>
              <a:t>Switch-wide and fabric-wide access control</a:t>
            </a:r>
          </a:p>
          <a:p>
            <a:pPr lvl="1"/>
            <a:r>
              <a:rPr lang="en-US" dirty="0"/>
              <a:t>Logical partitioning of a fabric: VSAN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FC Switch Ports</a:t>
            </a:r>
          </a:p>
        </p:txBody>
      </p:sp>
      <p:sp>
        <p:nvSpPr>
          <p:cNvPr id="300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smtClean="0"/>
              <a:t>binding</a:t>
            </a:r>
            <a:endParaRPr lang="en-US" dirty="0"/>
          </a:p>
          <a:p>
            <a:pPr lvl="1"/>
            <a:r>
              <a:rPr lang="en-US" dirty="0" smtClean="0"/>
              <a:t>Restricts </a:t>
            </a:r>
            <a:r>
              <a:rPr lang="en-US" dirty="0"/>
              <a:t>devices that can </a:t>
            </a:r>
            <a:r>
              <a:rPr lang="en-US" dirty="0" smtClean="0"/>
              <a:t>attach </a:t>
            </a:r>
            <a:r>
              <a:rPr lang="en-US" dirty="0"/>
              <a:t>to a particular switch port</a:t>
            </a:r>
          </a:p>
          <a:p>
            <a:pPr lvl="2"/>
            <a:r>
              <a:rPr lang="en-US" dirty="0" smtClean="0"/>
              <a:t>Allows only the corresponding switch port to connect to a node for fabric access</a:t>
            </a:r>
            <a:endParaRPr lang="en-US" dirty="0"/>
          </a:p>
          <a:p>
            <a:r>
              <a:rPr lang="en-US" dirty="0" smtClean="0"/>
              <a:t>Port lockdown and port lockout</a:t>
            </a:r>
            <a:endParaRPr lang="en-US" dirty="0"/>
          </a:p>
          <a:p>
            <a:pPr lvl="1"/>
            <a:r>
              <a:rPr lang="en-US" dirty="0" smtClean="0"/>
              <a:t>Restricts a </a:t>
            </a:r>
            <a:r>
              <a:rPr lang="en-US" dirty="0"/>
              <a:t>switch </a:t>
            </a:r>
            <a:r>
              <a:rPr lang="en-US" dirty="0" smtClean="0"/>
              <a:t>port’s type of initialization</a:t>
            </a:r>
            <a:endParaRPr lang="en-US" dirty="0"/>
          </a:p>
          <a:p>
            <a:r>
              <a:rPr lang="en-US" dirty="0" smtClean="0"/>
              <a:t>Persistent port disable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a switch port from being </a:t>
            </a:r>
            <a:r>
              <a:rPr lang="en-US" dirty="0" smtClean="0"/>
              <a:t>enabled </a:t>
            </a:r>
            <a:r>
              <a:rPr lang="en-US" dirty="0"/>
              <a:t>even after a switch reboot</a:t>
            </a:r>
          </a:p>
          <a:p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Switch-wide and Fabric-wide Access Control</a:t>
            </a:r>
          </a:p>
        </p:txBody>
      </p:sp>
      <p:sp>
        <p:nvSpPr>
          <p:cNvPr id="300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029200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control </a:t>
            </a:r>
            <a:r>
              <a:rPr lang="en-US" dirty="0"/>
              <a:t>l</a:t>
            </a:r>
            <a:r>
              <a:rPr lang="en-US" dirty="0" smtClean="0"/>
              <a:t>ists </a:t>
            </a:r>
            <a:r>
              <a:rPr lang="en-US" dirty="0"/>
              <a:t>(ACLs)</a:t>
            </a:r>
          </a:p>
          <a:p>
            <a:pPr lvl="1"/>
            <a:r>
              <a:rPr lang="en-US" dirty="0" smtClean="0"/>
              <a:t>Include device connection and switch connection control policies</a:t>
            </a:r>
            <a:endParaRPr lang="en-US" dirty="0"/>
          </a:p>
          <a:p>
            <a:pPr lvl="2"/>
            <a:r>
              <a:rPr lang="en-US" dirty="0" smtClean="0"/>
              <a:t>Device connection control policy specifies which HBAs, storage ports can be connected to a particular switch</a:t>
            </a:r>
          </a:p>
          <a:p>
            <a:pPr lvl="2"/>
            <a:r>
              <a:rPr lang="en-US" dirty="0" smtClean="0"/>
              <a:t>Switch connection control policy prevents </a:t>
            </a:r>
            <a:r>
              <a:rPr lang="en-US" dirty="0"/>
              <a:t>unauthorized </a:t>
            </a:r>
            <a:r>
              <a:rPr lang="en-US" dirty="0" smtClean="0"/>
              <a:t>switches to join a particular switch</a:t>
            </a:r>
            <a:endParaRPr lang="en-US" dirty="0"/>
          </a:p>
          <a:p>
            <a:r>
              <a:rPr lang="en-US" dirty="0"/>
              <a:t>Fabric </a:t>
            </a:r>
            <a:r>
              <a:rPr lang="en-US" dirty="0" smtClean="0"/>
              <a:t>Binding</a:t>
            </a:r>
            <a:endParaRPr lang="en-US" dirty="0"/>
          </a:p>
          <a:p>
            <a:pPr lvl="1"/>
            <a:r>
              <a:rPr lang="en-US" dirty="0"/>
              <a:t>Prevents unauthorized switch from joining </a:t>
            </a:r>
            <a:r>
              <a:rPr lang="en-US" dirty="0" smtClean="0"/>
              <a:t>a </a:t>
            </a:r>
            <a:r>
              <a:rPr lang="en-US" dirty="0"/>
              <a:t>fabric</a:t>
            </a:r>
          </a:p>
          <a:p>
            <a:r>
              <a:rPr lang="en-US" dirty="0" smtClean="0"/>
              <a:t>Role-based access control (RBAC)</a:t>
            </a:r>
            <a:endParaRPr lang="en-US" dirty="0"/>
          </a:p>
          <a:p>
            <a:pPr lvl="1"/>
            <a:r>
              <a:rPr lang="en-US" dirty="0" smtClean="0"/>
              <a:t>Enables assigning roles to users that explicitly specify access rights</a:t>
            </a:r>
            <a:endParaRPr lang="en-US" dirty="0"/>
          </a:p>
        </p:txBody>
      </p:sp>
      <p:sp>
        <p:nvSpPr>
          <p:cNvPr id="3009540" name="AutoShape 4"/>
          <p:cNvSpPr>
            <a:spLocks noChangeAspect="1" noChangeArrowheads="1" noTextEdit="1"/>
          </p:cNvSpPr>
          <p:nvPr/>
        </p:nvSpPr>
        <p:spPr bwMode="auto">
          <a:xfrm>
            <a:off x="5013325" y="4953000"/>
            <a:ext cx="3360738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information security framework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various storage security domains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Discuss security implementations in SAN, NAS, and IP SAN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security in virtualized and cloud environments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14: Securing the Storage Infrastructure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5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914400"/>
            <a:ext cx="4724400" cy="5105400"/>
          </a:xfrm>
        </p:spPr>
        <p:txBody>
          <a:bodyPr/>
          <a:lstStyle/>
          <a:p>
            <a:r>
              <a:rPr lang="en-US" dirty="0" smtClean="0"/>
              <a:t>Enables the creation of multiple logical SANs over a common physical SAN 	</a:t>
            </a:r>
          </a:p>
          <a:p>
            <a:r>
              <a:rPr lang="en-US" dirty="0" smtClean="0"/>
              <a:t>Fabric events in one VSAN are not propagated to the others</a:t>
            </a:r>
          </a:p>
          <a:p>
            <a:r>
              <a:rPr lang="en-US" dirty="0" smtClean="0"/>
              <a:t>Zoning should be configured for each VSAN</a:t>
            </a:r>
          </a:p>
          <a:p>
            <a:endParaRPr lang="en-US" dirty="0"/>
          </a:p>
        </p:txBody>
      </p:sp>
      <p:sp>
        <p:nvSpPr>
          <p:cNvPr id="301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Partitioning of a Fabric: VSAN</a:t>
            </a:r>
          </a:p>
        </p:txBody>
      </p:sp>
      <p:cxnSp>
        <p:nvCxnSpPr>
          <p:cNvPr id="746" name="Straight Connector 745"/>
          <p:cNvCxnSpPr/>
          <p:nvPr/>
        </p:nvCxnSpPr>
        <p:spPr>
          <a:xfrm rot="16200000" flipH="1">
            <a:off x="6169660" y="4188460"/>
            <a:ext cx="2011680" cy="25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 rot="16200000" flipH="1">
            <a:off x="6906260" y="4206241"/>
            <a:ext cx="2011680" cy="25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16320000" flipH="1">
            <a:off x="7073900" y="2743200"/>
            <a:ext cx="914400" cy="25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7950200" y="3263900"/>
            <a:ext cx="758952" cy="4572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7912100" y="2578100"/>
            <a:ext cx="749808" cy="5588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 flipV="1">
            <a:off x="6311900" y="3213100"/>
            <a:ext cx="914400" cy="5080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6299200" y="2540000"/>
            <a:ext cx="838200" cy="6096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>
            <a:off x="6464300" y="5283200"/>
            <a:ext cx="2209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4" name="Picture 7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3100" y="2882900"/>
            <a:ext cx="1065699" cy="43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5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5375" y="4622800"/>
            <a:ext cx="687935" cy="1168400"/>
          </a:xfrm>
          <a:prstGeom prst="rect">
            <a:avLst/>
          </a:prstGeom>
          <a:noFill/>
        </p:spPr>
      </p:pic>
      <p:pic>
        <p:nvPicPr>
          <p:cNvPr id="757" name="Picture 7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3100" y="5009557"/>
            <a:ext cx="1065699" cy="43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7943" y="2209800"/>
            <a:ext cx="375812" cy="868680"/>
          </a:xfrm>
          <a:prstGeom prst="rect">
            <a:avLst/>
          </a:prstGeom>
          <a:noFill/>
        </p:spPr>
      </p:pic>
      <p:sp>
        <p:nvSpPr>
          <p:cNvPr id="767" name="Text Box 26"/>
          <p:cNvSpPr txBox="1">
            <a:spLocks noChangeArrowheads="1"/>
          </p:cNvSpPr>
          <p:nvPr/>
        </p:nvSpPr>
        <p:spPr bwMode="auto">
          <a:xfrm>
            <a:off x="8158582" y="1595735"/>
            <a:ext cx="731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VSAN 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20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HR</a:t>
            </a:r>
          </a:p>
        </p:txBody>
      </p:sp>
      <p:sp>
        <p:nvSpPr>
          <p:cNvPr id="768" name="Text Box 27"/>
          <p:cNvSpPr txBox="1">
            <a:spLocks noChangeArrowheads="1"/>
          </p:cNvSpPr>
          <p:nvPr/>
        </p:nvSpPr>
        <p:spPr bwMode="auto">
          <a:xfrm>
            <a:off x="6042114" y="1600200"/>
            <a:ext cx="942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VSAN 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10 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Engineering</a:t>
            </a:r>
          </a:p>
        </p:txBody>
      </p:sp>
      <p:sp>
        <p:nvSpPr>
          <p:cNvPr id="769" name="Text Box 27"/>
          <p:cNvSpPr txBox="1">
            <a:spLocks noChangeArrowheads="1"/>
          </p:cNvSpPr>
          <p:nvPr/>
        </p:nvSpPr>
        <p:spPr bwMode="auto">
          <a:xfrm>
            <a:off x="6159500" y="4241800"/>
            <a:ext cx="6655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Array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0" name="Text Box 27"/>
          <p:cNvSpPr txBox="1">
            <a:spLocks noChangeArrowheads="1"/>
          </p:cNvSpPr>
          <p:nvPr/>
        </p:nvSpPr>
        <p:spPr bwMode="auto">
          <a:xfrm>
            <a:off x="8283362" y="4272290"/>
            <a:ext cx="63350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Storage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Array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1" name="Text Box 27"/>
          <p:cNvSpPr txBox="1">
            <a:spLocks noChangeArrowheads="1"/>
          </p:cNvSpPr>
          <p:nvPr/>
        </p:nvSpPr>
        <p:spPr bwMode="auto">
          <a:xfrm>
            <a:off x="6193921" y="3027690"/>
            <a:ext cx="5116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Hosts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2" name="Text Box 27"/>
          <p:cNvSpPr txBox="1">
            <a:spLocks noChangeArrowheads="1"/>
          </p:cNvSpPr>
          <p:nvPr/>
        </p:nvSpPr>
        <p:spPr bwMode="auto">
          <a:xfrm>
            <a:off x="8305800" y="3027690"/>
            <a:ext cx="5116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Hosts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3" name="Text Box 27"/>
          <p:cNvSpPr txBox="1">
            <a:spLocks noChangeArrowheads="1"/>
          </p:cNvSpPr>
          <p:nvPr/>
        </p:nvSpPr>
        <p:spPr bwMode="auto">
          <a:xfrm>
            <a:off x="6898753" y="2100590"/>
            <a:ext cx="4555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Host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4" name="Text Box 27"/>
          <p:cNvSpPr txBox="1">
            <a:spLocks noChangeArrowheads="1"/>
          </p:cNvSpPr>
          <p:nvPr/>
        </p:nvSpPr>
        <p:spPr bwMode="auto">
          <a:xfrm>
            <a:off x="6749425" y="2672090"/>
            <a:ext cx="7489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FC Switch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5" name="Text Box 27"/>
          <p:cNvSpPr txBox="1">
            <a:spLocks noChangeArrowheads="1"/>
          </p:cNvSpPr>
          <p:nvPr/>
        </p:nvSpPr>
        <p:spPr bwMode="auto">
          <a:xfrm>
            <a:off x="6769100" y="5415290"/>
            <a:ext cx="7489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FC Switch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8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3800" y="3246120"/>
            <a:ext cx="375812" cy="868680"/>
          </a:xfrm>
          <a:prstGeom prst="rect">
            <a:avLst/>
          </a:prstGeom>
          <a:noFill/>
        </p:spPr>
      </p:pic>
      <p:pic>
        <p:nvPicPr>
          <p:cNvPr id="78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61788" y="2209800"/>
            <a:ext cx="375812" cy="868680"/>
          </a:xfrm>
          <a:prstGeom prst="rect">
            <a:avLst/>
          </a:prstGeom>
          <a:noFill/>
        </p:spPr>
      </p:pic>
      <p:pic>
        <p:nvPicPr>
          <p:cNvPr id="78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6600" y="3271520"/>
            <a:ext cx="375812" cy="868680"/>
          </a:xfrm>
          <a:prstGeom prst="rect">
            <a:avLst/>
          </a:prstGeom>
          <a:noFill/>
        </p:spPr>
      </p:pic>
      <p:pic>
        <p:nvPicPr>
          <p:cNvPr id="78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2865" y="4635500"/>
            <a:ext cx="687935" cy="1168400"/>
          </a:xfrm>
          <a:prstGeom prst="rect">
            <a:avLst/>
          </a:prstGeom>
          <a:noFill/>
        </p:spPr>
      </p:pic>
      <p:grpSp>
        <p:nvGrpSpPr>
          <p:cNvPr id="2" name="Group 789"/>
          <p:cNvGrpSpPr/>
          <p:nvPr/>
        </p:nvGrpSpPr>
        <p:grpSpPr>
          <a:xfrm>
            <a:off x="7010400" y="850900"/>
            <a:ext cx="1066800" cy="1651000"/>
            <a:chOff x="4572000" y="3987800"/>
            <a:chExt cx="1066800" cy="1651000"/>
          </a:xfrm>
        </p:grpSpPr>
        <p:grpSp>
          <p:nvGrpSpPr>
            <p:cNvPr id="3" name="Group 786"/>
            <p:cNvGrpSpPr/>
            <p:nvPr/>
          </p:nvGrpSpPr>
          <p:grpSpPr>
            <a:xfrm>
              <a:off x="4686300" y="4076700"/>
              <a:ext cx="776792" cy="1562100"/>
              <a:chOff x="4686300" y="4076700"/>
              <a:chExt cx="776792" cy="1562100"/>
            </a:xfrm>
          </p:grpSpPr>
          <p:pic>
            <p:nvPicPr>
              <p:cNvPr id="756" name="Picture 75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24400" y="4094800"/>
                <a:ext cx="738692" cy="15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86" name="Rectangle 785"/>
              <p:cNvSpPr/>
              <p:nvPr/>
            </p:nvSpPr>
            <p:spPr>
              <a:xfrm>
                <a:off x="4686300" y="40767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788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0" y="4003014"/>
              <a:ext cx="435505" cy="56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9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03295" y="3987800"/>
              <a:ext cx="435505" cy="56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85" name="AutoShape 6"/>
          <p:cNvSpPr>
            <a:spLocks noChangeArrowheads="1"/>
          </p:cNvSpPr>
          <p:nvPr/>
        </p:nvSpPr>
        <p:spPr bwMode="auto">
          <a:xfrm>
            <a:off x="6070600" y="304800"/>
            <a:ext cx="1422400" cy="5715000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6" name="AutoShape 6"/>
          <p:cNvSpPr>
            <a:spLocks noChangeArrowheads="1"/>
          </p:cNvSpPr>
          <p:nvPr/>
        </p:nvSpPr>
        <p:spPr bwMode="auto">
          <a:xfrm>
            <a:off x="7569200" y="304800"/>
            <a:ext cx="1422400" cy="5715000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Security Architecture: Defense-in-Depth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485900" y="854734"/>
            <a:ext cx="6438900" cy="5207928"/>
            <a:chOff x="1485900" y="854734"/>
            <a:chExt cx="6438900" cy="5207928"/>
          </a:xfrm>
        </p:grpSpPr>
        <p:pic>
          <p:nvPicPr>
            <p:cNvPr id="121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101" y="3253740"/>
              <a:ext cx="2667000" cy="1546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5902325" y="3257617"/>
              <a:ext cx="1564842" cy="984183"/>
            </a:xfrm>
            <a:prstGeom prst="ellipse">
              <a:avLst/>
            </a:prstGeom>
            <a:solidFill>
              <a:srgbClr val="99CCFF">
                <a:alpha val="45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10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27887" y="30645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04" name="Straight Connector 1203"/>
            <p:cNvCxnSpPr/>
            <p:nvPr/>
          </p:nvCxnSpPr>
          <p:spPr>
            <a:xfrm rot="16200000" flipH="1">
              <a:off x="4794250" y="1543050"/>
              <a:ext cx="863600" cy="4445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>
              <a:endCxn id="1187" idx="1"/>
            </p:cNvCxnSpPr>
            <p:nvPr/>
          </p:nvCxnSpPr>
          <p:spPr>
            <a:xfrm rot="5400000">
              <a:off x="3844015" y="1604609"/>
              <a:ext cx="833994" cy="31717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4279900" y="17653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 rot="19016933">
              <a:off x="1774861" y="3355765"/>
              <a:ext cx="1861766" cy="2240171"/>
            </a:xfrm>
            <a:prstGeom prst="ellipse">
              <a:avLst/>
            </a:prstGeom>
            <a:solidFill>
              <a:srgbClr val="FFFF99">
                <a:alpha val="38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6500" y="3200400"/>
              <a:ext cx="355276" cy="821212"/>
            </a:xfrm>
            <a:prstGeom prst="rect">
              <a:avLst/>
            </a:prstGeom>
            <a:noFill/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46400" y="1035050"/>
              <a:ext cx="1416050" cy="8826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96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05300" y="854734"/>
              <a:ext cx="796913" cy="516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801939" y="1181100"/>
              <a:ext cx="1554162" cy="20526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80000" y="1066800"/>
              <a:ext cx="1308101" cy="52070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22"/>
            <p:cNvSpPr>
              <a:spLocks noChangeArrowheads="1"/>
            </p:cNvSpPr>
            <p:nvPr/>
          </p:nvSpPr>
          <p:spPr bwMode="auto">
            <a:xfrm>
              <a:off x="3717925" y="1905000"/>
              <a:ext cx="2219325" cy="1428750"/>
            </a:xfrm>
            <a:prstGeom prst="ellipse">
              <a:avLst/>
            </a:prstGeom>
            <a:solidFill>
              <a:srgbClr val="CC99FF">
                <a:alpha val="60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23"/>
            <p:cNvSpPr>
              <a:spLocks noChangeArrowheads="1"/>
            </p:cNvSpPr>
            <p:nvPr/>
          </p:nvSpPr>
          <p:spPr bwMode="auto">
            <a:xfrm>
              <a:off x="4183250" y="2895600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D</a:t>
              </a:r>
            </a:p>
          </p:txBody>
        </p:sp>
        <p:sp>
          <p:nvSpPr>
            <p:cNvPr id="18" name="Rectangle 124"/>
            <p:cNvSpPr>
              <a:spLocks noChangeArrowheads="1"/>
            </p:cNvSpPr>
            <p:nvPr/>
          </p:nvSpPr>
          <p:spPr bwMode="auto">
            <a:xfrm>
              <a:off x="4419600" y="3097212"/>
              <a:ext cx="77104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 - Switch</a:t>
              </a:r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3752850" y="4724400"/>
              <a:ext cx="2305050" cy="1338262"/>
            </a:xfrm>
            <a:prstGeom prst="ellipse">
              <a:avLst/>
            </a:prstGeom>
            <a:solidFill>
              <a:srgbClr val="CCFFCC">
                <a:alpha val="29000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10250" y="5040312"/>
              <a:ext cx="99835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G</a:t>
              </a: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4357687" y="5227637"/>
              <a:ext cx="94897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Storage</a:t>
              </a:r>
            </a:p>
          </p:txBody>
        </p:sp>
        <p:sp>
          <p:nvSpPr>
            <p:cNvPr id="32" name="Rectangle 290"/>
            <p:cNvSpPr>
              <a:spLocks noChangeArrowheads="1"/>
            </p:cNvSpPr>
            <p:nvPr/>
          </p:nvSpPr>
          <p:spPr bwMode="auto">
            <a:xfrm>
              <a:off x="7402372" y="3172860"/>
              <a:ext cx="4589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291"/>
            <p:cNvSpPr>
              <a:spLocks noChangeArrowheads="1"/>
            </p:cNvSpPr>
            <p:nvPr/>
          </p:nvSpPr>
          <p:spPr bwMode="auto">
            <a:xfrm>
              <a:off x="6171773" y="3552872"/>
              <a:ext cx="97110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F</a:t>
              </a:r>
            </a:p>
          </p:txBody>
        </p:sp>
        <p:sp>
          <p:nvSpPr>
            <p:cNvPr id="34" name="Rectangle 292"/>
            <p:cNvSpPr>
              <a:spLocks noChangeArrowheads="1"/>
            </p:cNvSpPr>
            <p:nvPr/>
          </p:nvSpPr>
          <p:spPr bwMode="auto">
            <a:xfrm>
              <a:off x="6173498" y="3727425"/>
              <a:ext cx="1106072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Distance Extension</a:t>
              </a:r>
            </a:p>
          </p:txBody>
        </p:sp>
        <p:sp>
          <p:nvSpPr>
            <p:cNvPr id="36" name="Rectangle 294"/>
            <p:cNvSpPr>
              <a:spLocks noChangeArrowheads="1"/>
            </p:cNvSpPr>
            <p:nvPr/>
          </p:nvSpPr>
          <p:spPr bwMode="auto">
            <a:xfrm>
              <a:off x="4573588" y="1028700"/>
              <a:ext cx="3127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LAN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297"/>
            <p:cNvSpPr>
              <a:spLocks noChangeArrowheads="1"/>
            </p:cNvSpPr>
            <p:nvPr/>
          </p:nvSpPr>
          <p:spPr bwMode="auto">
            <a:xfrm>
              <a:off x="2190908" y="4366135"/>
              <a:ext cx="9823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C</a:t>
              </a: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298"/>
            <p:cNvSpPr>
              <a:spLocks noChangeArrowheads="1"/>
            </p:cNvSpPr>
            <p:nvPr/>
          </p:nvSpPr>
          <p:spPr bwMode="auto">
            <a:xfrm>
              <a:off x="2087162" y="4567823"/>
              <a:ext cx="13545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Access Control - Switch</a:t>
              </a:r>
            </a:p>
          </p:txBody>
        </p:sp>
        <p:grpSp>
          <p:nvGrpSpPr>
            <p:cNvPr id="2" name="Group 301"/>
            <p:cNvGrpSpPr>
              <a:grpSpLocks/>
            </p:cNvGrpSpPr>
            <p:nvPr/>
          </p:nvGrpSpPr>
          <p:grpSpPr bwMode="auto">
            <a:xfrm>
              <a:off x="2524655" y="3581400"/>
              <a:ext cx="332845" cy="264408"/>
              <a:chOff x="293" y="1872"/>
              <a:chExt cx="187" cy="133"/>
            </a:xfrm>
          </p:grpSpPr>
          <p:sp>
            <p:nvSpPr>
              <p:cNvPr id="44" name="Freeform 302"/>
              <p:cNvSpPr>
                <a:spLocks/>
              </p:cNvSpPr>
              <p:nvPr/>
            </p:nvSpPr>
            <p:spPr bwMode="auto">
              <a:xfrm>
                <a:off x="414" y="1916"/>
                <a:ext cx="58" cy="81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8" y="4"/>
                  </a:cxn>
                  <a:cxn ang="0">
                    <a:pos x="132" y="10"/>
                  </a:cxn>
                  <a:cxn ang="0">
                    <a:pos x="100" y="30"/>
                  </a:cxn>
                  <a:cxn ang="0">
                    <a:pos x="56" y="77"/>
                  </a:cxn>
                  <a:cxn ang="0">
                    <a:pos x="31" y="117"/>
                  </a:cxn>
                  <a:cxn ang="0">
                    <a:pos x="8" y="181"/>
                  </a:cxn>
                  <a:cxn ang="0">
                    <a:pos x="0" y="241"/>
                  </a:cxn>
                  <a:cxn ang="0">
                    <a:pos x="3" y="267"/>
                  </a:cxn>
                  <a:cxn ang="0">
                    <a:pos x="10" y="288"/>
                  </a:cxn>
                  <a:cxn ang="0">
                    <a:pos x="21" y="308"/>
                  </a:cxn>
                  <a:cxn ang="0">
                    <a:pos x="36" y="321"/>
                  </a:cxn>
                  <a:cxn ang="0">
                    <a:pos x="55" y="326"/>
                  </a:cxn>
                  <a:cxn ang="0">
                    <a:pos x="76" y="324"/>
                  </a:cxn>
                  <a:cxn ang="0">
                    <a:pos x="97" y="318"/>
                  </a:cxn>
                  <a:cxn ang="0">
                    <a:pos x="119" y="304"/>
                  </a:cxn>
                  <a:cxn ang="0">
                    <a:pos x="163" y="265"/>
                  </a:cxn>
                  <a:cxn ang="0">
                    <a:pos x="185" y="237"/>
                  </a:cxn>
                  <a:cxn ang="0">
                    <a:pos x="203" y="208"/>
                  </a:cxn>
                  <a:cxn ang="0">
                    <a:pos x="226" y="144"/>
                  </a:cxn>
                  <a:cxn ang="0">
                    <a:pos x="233" y="113"/>
                  </a:cxn>
                  <a:cxn ang="0">
                    <a:pos x="234" y="85"/>
                  </a:cxn>
                  <a:cxn ang="0">
                    <a:pos x="231" y="57"/>
                  </a:cxn>
                  <a:cxn ang="0">
                    <a:pos x="225" y="36"/>
                  </a:cxn>
                  <a:cxn ang="0">
                    <a:pos x="214" y="17"/>
                  </a:cxn>
                  <a:cxn ang="0">
                    <a:pos x="199" y="6"/>
                  </a:cxn>
                  <a:cxn ang="0">
                    <a:pos x="193" y="2"/>
                  </a:cxn>
                  <a:cxn ang="0">
                    <a:pos x="185" y="0"/>
                  </a:cxn>
                  <a:cxn ang="0">
                    <a:pos x="179" y="0"/>
                  </a:cxn>
                </a:cxnLst>
                <a:rect l="0" t="0" r="r" b="b"/>
                <a:pathLst>
                  <a:path w="234" h="326">
                    <a:moveTo>
                      <a:pt x="179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4"/>
                    </a:lnTo>
                    <a:lnTo>
                      <a:pt x="132" y="10"/>
                    </a:lnTo>
                    <a:lnTo>
                      <a:pt x="100" y="30"/>
                    </a:lnTo>
                    <a:lnTo>
                      <a:pt x="56" y="77"/>
                    </a:lnTo>
                    <a:lnTo>
                      <a:pt x="31" y="117"/>
                    </a:lnTo>
                    <a:lnTo>
                      <a:pt x="8" y="181"/>
                    </a:lnTo>
                    <a:lnTo>
                      <a:pt x="0" y="241"/>
                    </a:lnTo>
                    <a:lnTo>
                      <a:pt x="3" y="267"/>
                    </a:lnTo>
                    <a:lnTo>
                      <a:pt x="10" y="288"/>
                    </a:lnTo>
                    <a:lnTo>
                      <a:pt x="21" y="308"/>
                    </a:lnTo>
                    <a:lnTo>
                      <a:pt x="36" y="321"/>
                    </a:lnTo>
                    <a:lnTo>
                      <a:pt x="55" y="326"/>
                    </a:lnTo>
                    <a:lnTo>
                      <a:pt x="76" y="324"/>
                    </a:lnTo>
                    <a:lnTo>
                      <a:pt x="97" y="318"/>
                    </a:lnTo>
                    <a:lnTo>
                      <a:pt x="119" y="304"/>
                    </a:lnTo>
                    <a:lnTo>
                      <a:pt x="163" y="265"/>
                    </a:lnTo>
                    <a:lnTo>
                      <a:pt x="185" y="237"/>
                    </a:lnTo>
                    <a:lnTo>
                      <a:pt x="203" y="208"/>
                    </a:lnTo>
                    <a:lnTo>
                      <a:pt x="226" y="144"/>
                    </a:lnTo>
                    <a:lnTo>
                      <a:pt x="233" y="113"/>
                    </a:lnTo>
                    <a:lnTo>
                      <a:pt x="234" y="85"/>
                    </a:lnTo>
                    <a:lnTo>
                      <a:pt x="231" y="57"/>
                    </a:lnTo>
                    <a:lnTo>
                      <a:pt x="225" y="36"/>
                    </a:lnTo>
                    <a:lnTo>
                      <a:pt x="214" y="17"/>
                    </a:lnTo>
                    <a:lnTo>
                      <a:pt x="199" y="6"/>
                    </a:lnTo>
                    <a:lnTo>
                      <a:pt x="193" y="2"/>
                    </a:lnTo>
                    <a:lnTo>
                      <a:pt x="185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Freeform 303"/>
              <p:cNvSpPr>
                <a:spLocks/>
              </p:cNvSpPr>
              <p:nvPr/>
            </p:nvSpPr>
            <p:spPr bwMode="auto">
              <a:xfrm>
                <a:off x="302" y="1880"/>
                <a:ext cx="115" cy="66"/>
              </a:xfrm>
              <a:custGeom>
                <a:avLst/>
                <a:gdLst/>
                <a:ahLst/>
                <a:cxnLst>
                  <a:cxn ang="0">
                    <a:pos x="450" y="256"/>
                  </a:cxn>
                  <a:cxn ang="0">
                    <a:pos x="452" y="252"/>
                  </a:cxn>
                  <a:cxn ang="0">
                    <a:pos x="454" y="248"/>
                  </a:cxn>
                  <a:cxn ang="0">
                    <a:pos x="457" y="244"/>
                  </a:cxn>
                  <a:cxn ang="0">
                    <a:pos x="459" y="239"/>
                  </a:cxn>
                  <a:cxn ang="0">
                    <a:pos x="460" y="237"/>
                  </a:cxn>
                  <a:cxn ang="0">
                    <a:pos x="462" y="233"/>
                  </a:cxn>
                  <a:cxn ang="0">
                    <a:pos x="25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3" y="10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9" y="32"/>
                  </a:cxn>
                  <a:cxn ang="0">
                    <a:pos x="50" y="54"/>
                  </a:cxn>
                  <a:cxn ang="0">
                    <a:pos x="7" y="140"/>
                  </a:cxn>
                  <a:cxn ang="0">
                    <a:pos x="14" y="145"/>
                  </a:cxn>
                  <a:cxn ang="0">
                    <a:pos x="29" y="151"/>
                  </a:cxn>
                  <a:cxn ang="0">
                    <a:pos x="37" y="155"/>
                  </a:cxn>
                  <a:cxn ang="0">
                    <a:pos x="79" y="73"/>
                  </a:cxn>
                  <a:cxn ang="0">
                    <a:pos x="80" y="69"/>
                  </a:cxn>
                  <a:cxn ang="0">
                    <a:pos x="163" y="113"/>
                  </a:cxn>
                  <a:cxn ang="0">
                    <a:pos x="163" y="116"/>
                  </a:cxn>
                  <a:cxn ang="0">
                    <a:pos x="124" y="190"/>
                  </a:cxn>
                  <a:cxn ang="0">
                    <a:pos x="120" y="200"/>
                  </a:cxn>
                  <a:cxn ang="0">
                    <a:pos x="127" y="205"/>
                  </a:cxn>
                  <a:cxn ang="0">
                    <a:pos x="141" y="210"/>
                  </a:cxn>
                  <a:cxn ang="0">
                    <a:pos x="148" y="215"/>
                  </a:cxn>
                  <a:cxn ang="0">
                    <a:pos x="181" y="151"/>
                  </a:cxn>
                  <a:cxn ang="0">
                    <a:pos x="193" y="133"/>
                  </a:cxn>
                  <a:cxn ang="0">
                    <a:pos x="193" y="129"/>
                  </a:cxn>
                  <a:cxn ang="0">
                    <a:pos x="447" y="263"/>
                  </a:cxn>
                  <a:cxn ang="0">
                    <a:pos x="449" y="259"/>
                  </a:cxn>
                  <a:cxn ang="0">
                    <a:pos x="450" y="256"/>
                  </a:cxn>
                </a:cxnLst>
                <a:rect l="0" t="0" r="r" b="b"/>
                <a:pathLst>
                  <a:path w="462" h="263">
                    <a:moveTo>
                      <a:pt x="450" y="256"/>
                    </a:moveTo>
                    <a:lnTo>
                      <a:pt x="452" y="252"/>
                    </a:lnTo>
                    <a:lnTo>
                      <a:pt x="454" y="248"/>
                    </a:lnTo>
                    <a:lnTo>
                      <a:pt x="457" y="244"/>
                    </a:lnTo>
                    <a:lnTo>
                      <a:pt x="459" y="239"/>
                    </a:lnTo>
                    <a:lnTo>
                      <a:pt x="460" y="237"/>
                    </a:lnTo>
                    <a:lnTo>
                      <a:pt x="462" y="233"/>
                    </a:lnTo>
                    <a:lnTo>
                      <a:pt x="25" y="2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50" y="54"/>
                    </a:lnTo>
                    <a:lnTo>
                      <a:pt x="7" y="140"/>
                    </a:lnTo>
                    <a:lnTo>
                      <a:pt x="14" y="145"/>
                    </a:lnTo>
                    <a:lnTo>
                      <a:pt x="29" y="151"/>
                    </a:lnTo>
                    <a:lnTo>
                      <a:pt x="37" y="155"/>
                    </a:lnTo>
                    <a:lnTo>
                      <a:pt x="79" y="73"/>
                    </a:lnTo>
                    <a:lnTo>
                      <a:pt x="80" y="69"/>
                    </a:lnTo>
                    <a:lnTo>
                      <a:pt x="163" y="113"/>
                    </a:lnTo>
                    <a:lnTo>
                      <a:pt x="163" y="116"/>
                    </a:lnTo>
                    <a:lnTo>
                      <a:pt x="124" y="190"/>
                    </a:lnTo>
                    <a:lnTo>
                      <a:pt x="120" y="200"/>
                    </a:lnTo>
                    <a:lnTo>
                      <a:pt x="127" y="205"/>
                    </a:lnTo>
                    <a:lnTo>
                      <a:pt x="141" y="210"/>
                    </a:lnTo>
                    <a:lnTo>
                      <a:pt x="148" y="215"/>
                    </a:lnTo>
                    <a:lnTo>
                      <a:pt x="181" y="151"/>
                    </a:lnTo>
                    <a:lnTo>
                      <a:pt x="193" y="133"/>
                    </a:lnTo>
                    <a:lnTo>
                      <a:pt x="193" y="129"/>
                    </a:lnTo>
                    <a:lnTo>
                      <a:pt x="447" y="263"/>
                    </a:lnTo>
                    <a:lnTo>
                      <a:pt x="449" y="259"/>
                    </a:lnTo>
                    <a:lnTo>
                      <a:pt x="450" y="25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Freeform 304"/>
              <p:cNvSpPr>
                <a:spLocks noEditPoints="1"/>
              </p:cNvSpPr>
              <p:nvPr/>
            </p:nvSpPr>
            <p:spPr bwMode="auto">
              <a:xfrm>
                <a:off x="424" y="1930"/>
                <a:ext cx="38" cy="54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91" y="5"/>
                  </a:cxn>
                  <a:cxn ang="0">
                    <a:pos x="63" y="25"/>
                  </a:cxn>
                  <a:cxn ang="0">
                    <a:pos x="48" y="41"/>
                  </a:cxn>
                  <a:cxn ang="0">
                    <a:pos x="35" y="59"/>
                  </a:cxn>
                  <a:cxn ang="0">
                    <a:pos x="15" y="95"/>
                  </a:cxn>
                  <a:cxn ang="0">
                    <a:pos x="2" y="140"/>
                  </a:cxn>
                  <a:cxn ang="0">
                    <a:pos x="0" y="154"/>
                  </a:cxn>
                  <a:cxn ang="0">
                    <a:pos x="0" y="179"/>
                  </a:cxn>
                  <a:cxn ang="0">
                    <a:pos x="3" y="190"/>
                  </a:cxn>
                  <a:cxn ang="0">
                    <a:pos x="9" y="205"/>
                  </a:cxn>
                  <a:cxn ang="0">
                    <a:pos x="15" y="210"/>
                  </a:cxn>
                  <a:cxn ang="0">
                    <a:pos x="22" y="213"/>
                  </a:cxn>
                  <a:cxn ang="0">
                    <a:pos x="24" y="215"/>
                  </a:cxn>
                  <a:cxn ang="0">
                    <a:pos x="28" y="216"/>
                  </a:cxn>
                  <a:cxn ang="0">
                    <a:pos x="31" y="217"/>
                  </a:cxn>
                  <a:cxn ang="0">
                    <a:pos x="43" y="217"/>
                  </a:cxn>
                  <a:cxn ang="0">
                    <a:pos x="48" y="216"/>
                  </a:cxn>
                  <a:cxn ang="0">
                    <a:pos x="51" y="215"/>
                  </a:cxn>
                  <a:cxn ang="0">
                    <a:pos x="61" y="211"/>
                  </a:cxn>
                  <a:cxn ang="0">
                    <a:pos x="81" y="197"/>
                  </a:cxn>
                  <a:cxn ang="0">
                    <a:pos x="92" y="187"/>
                  </a:cxn>
                  <a:cxn ang="0">
                    <a:pos x="120" y="151"/>
                  </a:cxn>
                  <a:cxn ang="0">
                    <a:pos x="138" y="114"/>
                  </a:cxn>
                  <a:cxn ang="0">
                    <a:pos x="146" y="93"/>
                  </a:cxn>
                  <a:cxn ang="0">
                    <a:pos x="152" y="53"/>
                  </a:cxn>
                  <a:cxn ang="0">
                    <a:pos x="151" y="36"/>
                  </a:cxn>
                  <a:cxn ang="0">
                    <a:pos x="147" y="22"/>
                  </a:cxn>
                  <a:cxn ang="0">
                    <a:pos x="140" y="11"/>
                  </a:cxn>
                  <a:cxn ang="0">
                    <a:pos x="130" y="3"/>
                  </a:cxn>
                  <a:cxn ang="0">
                    <a:pos x="118" y="0"/>
                  </a:cxn>
                  <a:cxn ang="0">
                    <a:pos x="105" y="1"/>
                  </a:cxn>
                  <a:cxn ang="0">
                    <a:pos x="113" y="18"/>
                  </a:cxn>
                  <a:cxn ang="0">
                    <a:pos x="121" y="21"/>
                  </a:cxn>
                  <a:cxn ang="0">
                    <a:pos x="131" y="33"/>
                  </a:cxn>
                  <a:cxn ang="0">
                    <a:pos x="133" y="58"/>
                  </a:cxn>
                  <a:cxn ang="0">
                    <a:pos x="126" y="89"/>
                  </a:cxn>
                  <a:cxn ang="0">
                    <a:pos x="111" y="126"/>
                  </a:cxn>
                  <a:cxn ang="0">
                    <a:pos x="96" y="153"/>
                  </a:cxn>
                  <a:cxn ang="0">
                    <a:pos x="80" y="172"/>
                  </a:cxn>
                  <a:cxn ang="0">
                    <a:pos x="63" y="187"/>
                  </a:cxn>
                  <a:cxn ang="0">
                    <a:pos x="45" y="196"/>
                  </a:cxn>
                  <a:cxn ang="0">
                    <a:pos x="41" y="197"/>
                  </a:cxn>
                  <a:cxn ang="0">
                    <a:pos x="34" y="197"/>
                  </a:cxn>
                  <a:cxn ang="0">
                    <a:pos x="30" y="196"/>
                  </a:cxn>
                  <a:cxn ang="0">
                    <a:pos x="26" y="195"/>
                  </a:cxn>
                  <a:cxn ang="0">
                    <a:pos x="22" y="184"/>
                  </a:cxn>
                  <a:cxn ang="0">
                    <a:pos x="19" y="165"/>
                  </a:cxn>
                  <a:cxn ang="0">
                    <a:pos x="22" y="141"/>
                  </a:cxn>
                  <a:cxn ang="0">
                    <a:pos x="29" y="117"/>
                  </a:cxn>
                  <a:cxn ang="0">
                    <a:pos x="40" y="89"/>
                  </a:cxn>
                  <a:cxn ang="0">
                    <a:pos x="61" y="56"/>
                  </a:cxn>
                  <a:cxn ang="0">
                    <a:pos x="84" y="32"/>
                  </a:cxn>
                  <a:cxn ang="0">
                    <a:pos x="95" y="25"/>
                  </a:cxn>
                  <a:cxn ang="0">
                    <a:pos x="106" y="21"/>
                  </a:cxn>
                  <a:cxn ang="0">
                    <a:pos x="113" y="18"/>
                  </a:cxn>
                </a:cxnLst>
                <a:rect l="0" t="0" r="r" b="b"/>
                <a:pathLst>
                  <a:path w="152" h="217">
                    <a:moveTo>
                      <a:pt x="105" y="1"/>
                    </a:moveTo>
                    <a:lnTo>
                      <a:pt x="91" y="5"/>
                    </a:lnTo>
                    <a:lnTo>
                      <a:pt x="63" y="25"/>
                    </a:lnTo>
                    <a:lnTo>
                      <a:pt x="48" y="41"/>
                    </a:lnTo>
                    <a:lnTo>
                      <a:pt x="35" y="59"/>
                    </a:lnTo>
                    <a:lnTo>
                      <a:pt x="15" y="95"/>
                    </a:lnTo>
                    <a:lnTo>
                      <a:pt x="2" y="140"/>
                    </a:lnTo>
                    <a:lnTo>
                      <a:pt x="0" y="154"/>
                    </a:lnTo>
                    <a:lnTo>
                      <a:pt x="0" y="179"/>
                    </a:lnTo>
                    <a:lnTo>
                      <a:pt x="3" y="190"/>
                    </a:lnTo>
                    <a:lnTo>
                      <a:pt x="9" y="205"/>
                    </a:lnTo>
                    <a:lnTo>
                      <a:pt x="15" y="210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8" y="216"/>
                    </a:lnTo>
                    <a:lnTo>
                      <a:pt x="31" y="217"/>
                    </a:lnTo>
                    <a:lnTo>
                      <a:pt x="43" y="217"/>
                    </a:lnTo>
                    <a:lnTo>
                      <a:pt x="48" y="216"/>
                    </a:lnTo>
                    <a:lnTo>
                      <a:pt x="51" y="215"/>
                    </a:lnTo>
                    <a:lnTo>
                      <a:pt x="61" y="211"/>
                    </a:lnTo>
                    <a:lnTo>
                      <a:pt x="81" y="197"/>
                    </a:lnTo>
                    <a:lnTo>
                      <a:pt x="92" y="187"/>
                    </a:lnTo>
                    <a:lnTo>
                      <a:pt x="120" y="151"/>
                    </a:lnTo>
                    <a:lnTo>
                      <a:pt x="138" y="114"/>
                    </a:lnTo>
                    <a:lnTo>
                      <a:pt x="146" y="93"/>
                    </a:lnTo>
                    <a:lnTo>
                      <a:pt x="152" y="53"/>
                    </a:lnTo>
                    <a:lnTo>
                      <a:pt x="151" y="36"/>
                    </a:lnTo>
                    <a:lnTo>
                      <a:pt x="147" y="22"/>
                    </a:lnTo>
                    <a:lnTo>
                      <a:pt x="140" y="11"/>
                    </a:lnTo>
                    <a:lnTo>
                      <a:pt x="130" y="3"/>
                    </a:lnTo>
                    <a:lnTo>
                      <a:pt x="118" y="0"/>
                    </a:lnTo>
                    <a:lnTo>
                      <a:pt x="105" y="1"/>
                    </a:lnTo>
                    <a:close/>
                    <a:moveTo>
                      <a:pt x="113" y="18"/>
                    </a:moveTo>
                    <a:lnTo>
                      <a:pt x="121" y="21"/>
                    </a:lnTo>
                    <a:lnTo>
                      <a:pt x="131" y="33"/>
                    </a:lnTo>
                    <a:lnTo>
                      <a:pt x="133" y="58"/>
                    </a:lnTo>
                    <a:lnTo>
                      <a:pt x="126" y="89"/>
                    </a:lnTo>
                    <a:lnTo>
                      <a:pt x="111" y="126"/>
                    </a:lnTo>
                    <a:lnTo>
                      <a:pt x="96" y="153"/>
                    </a:lnTo>
                    <a:lnTo>
                      <a:pt x="80" y="172"/>
                    </a:lnTo>
                    <a:lnTo>
                      <a:pt x="63" y="187"/>
                    </a:lnTo>
                    <a:lnTo>
                      <a:pt x="45" y="196"/>
                    </a:lnTo>
                    <a:lnTo>
                      <a:pt x="41" y="197"/>
                    </a:lnTo>
                    <a:lnTo>
                      <a:pt x="34" y="197"/>
                    </a:lnTo>
                    <a:lnTo>
                      <a:pt x="30" y="196"/>
                    </a:lnTo>
                    <a:lnTo>
                      <a:pt x="26" y="195"/>
                    </a:lnTo>
                    <a:lnTo>
                      <a:pt x="22" y="184"/>
                    </a:lnTo>
                    <a:lnTo>
                      <a:pt x="19" y="165"/>
                    </a:lnTo>
                    <a:lnTo>
                      <a:pt x="22" y="141"/>
                    </a:lnTo>
                    <a:lnTo>
                      <a:pt x="29" y="117"/>
                    </a:lnTo>
                    <a:lnTo>
                      <a:pt x="40" y="89"/>
                    </a:lnTo>
                    <a:lnTo>
                      <a:pt x="61" y="56"/>
                    </a:lnTo>
                    <a:lnTo>
                      <a:pt x="84" y="32"/>
                    </a:lnTo>
                    <a:lnTo>
                      <a:pt x="95" y="25"/>
                    </a:lnTo>
                    <a:lnTo>
                      <a:pt x="106" y="21"/>
                    </a:lnTo>
                    <a:lnTo>
                      <a:pt x="11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Freeform 305"/>
              <p:cNvSpPr>
                <a:spLocks noEditPoints="1"/>
              </p:cNvSpPr>
              <p:nvPr/>
            </p:nvSpPr>
            <p:spPr bwMode="auto">
              <a:xfrm>
                <a:off x="293" y="1872"/>
                <a:ext cx="187" cy="133"/>
              </a:xfrm>
              <a:custGeom>
                <a:avLst/>
                <a:gdLst/>
                <a:ahLst/>
                <a:cxnLst>
                  <a:cxn ang="0">
                    <a:pos x="575" y="173"/>
                  </a:cxn>
                  <a:cxn ang="0">
                    <a:pos x="515" y="235"/>
                  </a:cxn>
                  <a:cxn ang="0">
                    <a:pos x="58" y="0"/>
                  </a:cxn>
                  <a:cxn ang="0">
                    <a:pos x="16" y="16"/>
                  </a:cxn>
                  <a:cxn ang="0">
                    <a:pos x="3" y="43"/>
                  </a:cxn>
                  <a:cxn ang="0">
                    <a:pos x="11" y="74"/>
                  </a:cxn>
                  <a:cxn ang="0">
                    <a:pos x="29" y="90"/>
                  </a:cxn>
                  <a:cxn ang="0">
                    <a:pos x="44" y="97"/>
                  </a:cxn>
                  <a:cxn ang="0">
                    <a:pos x="83" y="226"/>
                  </a:cxn>
                  <a:cxn ang="0">
                    <a:pos x="134" y="145"/>
                  </a:cxn>
                  <a:cxn ang="0">
                    <a:pos x="114" y="238"/>
                  </a:cxn>
                  <a:cxn ang="0">
                    <a:pos x="197" y="282"/>
                  </a:cxn>
                  <a:cxn ang="0">
                    <a:pos x="245" y="202"/>
                  </a:cxn>
                  <a:cxn ang="0">
                    <a:pos x="258" y="211"/>
                  </a:cxn>
                  <a:cxn ang="0">
                    <a:pos x="458" y="356"/>
                  </a:cxn>
                  <a:cxn ang="0">
                    <a:pos x="458" y="457"/>
                  </a:cxn>
                  <a:cxn ang="0">
                    <a:pos x="488" y="511"/>
                  </a:cxn>
                  <a:cxn ang="0">
                    <a:pos x="529" y="530"/>
                  </a:cxn>
                  <a:cxn ang="0">
                    <a:pos x="599" y="518"/>
                  </a:cxn>
                  <a:cxn ang="0">
                    <a:pos x="702" y="416"/>
                  </a:cxn>
                  <a:cxn ang="0">
                    <a:pos x="747" y="248"/>
                  </a:cxn>
                  <a:cxn ang="0">
                    <a:pos x="717" y="169"/>
                  </a:cxn>
                  <a:cxn ang="0">
                    <a:pos x="671" y="145"/>
                  </a:cxn>
                  <a:cxn ang="0">
                    <a:pos x="631" y="179"/>
                  </a:cxn>
                  <a:cxn ang="0">
                    <a:pos x="668" y="175"/>
                  </a:cxn>
                  <a:cxn ang="0">
                    <a:pos x="697" y="192"/>
                  </a:cxn>
                  <a:cxn ang="0">
                    <a:pos x="717" y="260"/>
                  </a:cxn>
                  <a:cxn ang="0">
                    <a:pos x="686" y="383"/>
                  </a:cxn>
                  <a:cxn ang="0">
                    <a:pos x="602" y="479"/>
                  </a:cxn>
                  <a:cxn ang="0">
                    <a:pos x="538" y="501"/>
                  </a:cxn>
                  <a:cxn ang="0">
                    <a:pos x="497" y="473"/>
                  </a:cxn>
                  <a:cxn ang="0">
                    <a:pos x="483" y="424"/>
                  </a:cxn>
                  <a:cxn ang="0">
                    <a:pos x="501" y="327"/>
                  </a:cxn>
                  <a:cxn ang="0">
                    <a:pos x="549" y="242"/>
                  </a:cxn>
                  <a:cxn ang="0">
                    <a:pos x="612" y="186"/>
                  </a:cxn>
                  <a:cxn ang="0">
                    <a:pos x="310" y="165"/>
                  </a:cxn>
                  <a:cxn ang="0">
                    <a:pos x="493" y="269"/>
                  </a:cxn>
                  <a:cxn ang="0">
                    <a:pos x="486" y="282"/>
                  </a:cxn>
                  <a:cxn ang="0">
                    <a:pos x="481" y="293"/>
                  </a:cxn>
                  <a:cxn ang="0">
                    <a:pos x="215" y="181"/>
                  </a:cxn>
                  <a:cxn ang="0">
                    <a:pos x="161" y="235"/>
                  </a:cxn>
                  <a:cxn ang="0">
                    <a:pos x="197" y="146"/>
                  </a:cxn>
                  <a:cxn ang="0">
                    <a:pos x="113" y="103"/>
                  </a:cxn>
                  <a:cxn ang="0">
                    <a:pos x="48" y="175"/>
                  </a:cxn>
                  <a:cxn ang="0">
                    <a:pos x="43" y="62"/>
                  </a:cxn>
                  <a:cxn ang="0">
                    <a:pos x="34" y="48"/>
                  </a:cxn>
                  <a:cxn ang="0">
                    <a:pos x="37" y="40"/>
                  </a:cxn>
                  <a:cxn ang="0">
                    <a:pos x="53" y="31"/>
                  </a:cxn>
                  <a:cxn ang="0">
                    <a:pos x="304" y="163"/>
                  </a:cxn>
                </a:cxnLst>
                <a:rect l="0" t="0" r="r" b="b"/>
                <a:pathLst>
                  <a:path w="747" h="530">
                    <a:moveTo>
                      <a:pt x="622" y="149"/>
                    </a:moveTo>
                    <a:lnTo>
                      <a:pt x="595" y="161"/>
                    </a:lnTo>
                    <a:lnTo>
                      <a:pt x="575" y="173"/>
                    </a:lnTo>
                    <a:lnTo>
                      <a:pt x="549" y="195"/>
                    </a:lnTo>
                    <a:lnTo>
                      <a:pt x="522" y="225"/>
                    </a:lnTo>
                    <a:lnTo>
                      <a:pt x="515" y="235"/>
                    </a:lnTo>
                    <a:lnTo>
                      <a:pt x="512" y="238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3" y="8"/>
                    </a:lnTo>
                    <a:lnTo>
                      <a:pt x="16" y="16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3" y="43"/>
                    </a:lnTo>
                    <a:lnTo>
                      <a:pt x="3" y="48"/>
                    </a:lnTo>
                    <a:lnTo>
                      <a:pt x="6" y="63"/>
                    </a:lnTo>
                    <a:lnTo>
                      <a:pt x="11" y="74"/>
                    </a:lnTo>
                    <a:lnTo>
                      <a:pt x="20" y="83"/>
                    </a:lnTo>
                    <a:lnTo>
                      <a:pt x="29" y="89"/>
                    </a:lnTo>
                    <a:lnTo>
                      <a:pt x="29" y="90"/>
                    </a:lnTo>
                    <a:lnTo>
                      <a:pt x="33" y="92"/>
                    </a:lnTo>
                    <a:lnTo>
                      <a:pt x="38" y="95"/>
                    </a:lnTo>
                    <a:lnTo>
                      <a:pt x="44" y="97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83" y="226"/>
                    </a:lnTo>
                    <a:lnTo>
                      <a:pt x="123" y="150"/>
                    </a:lnTo>
                    <a:lnTo>
                      <a:pt x="126" y="141"/>
                    </a:lnTo>
                    <a:lnTo>
                      <a:pt x="134" y="145"/>
                    </a:lnTo>
                    <a:lnTo>
                      <a:pt x="141" y="149"/>
                    </a:lnTo>
                    <a:lnTo>
                      <a:pt x="156" y="156"/>
                    </a:lnTo>
                    <a:lnTo>
                      <a:pt x="114" y="238"/>
                    </a:lnTo>
                    <a:lnTo>
                      <a:pt x="113" y="242"/>
                    </a:lnTo>
                    <a:lnTo>
                      <a:pt x="196" y="286"/>
                    </a:lnTo>
                    <a:lnTo>
                      <a:pt x="197" y="282"/>
                    </a:lnTo>
                    <a:lnTo>
                      <a:pt x="240" y="201"/>
                    </a:lnTo>
                    <a:lnTo>
                      <a:pt x="242" y="202"/>
                    </a:lnTo>
                    <a:lnTo>
                      <a:pt x="245" y="202"/>
                    </a:lnTo>
                    <a:lnTo>
                      <a:pt x="248" y="205"/>
                    </a:lnTo>
                    <a:lnTo>
                      <a:pt x="253" y="207"/>
                    </a:lnTo>
                    <a:lnTo>
                      <a:pt x="258" y="211"/>
                    </a:lnTo>
                    <a:lnTo>
                      <a:pt x="271" y="216"/>
                    </a:lnTo>
                    <a:lnTo>
                      <a:pt x="471" y="322"/>
                    </a:lnTo>
                    <a:lnTo>
                      <a:pt x="458" y="356"/>
                    </a:lnTo>
                    <a:lnTo>
                      <a:pt x="452" y="410"/>
                    </a:lnTo>
                    <a:lnTo>
                      <a:pt x="453" y="436"/>
                    </a:lnTo>
                    <a:lnTo>
                      <a:pt x="458" y="457"/>
                    </a:lnTo>
                    <a:lnTo>
                      <a:pt x="466" y="478"/>
                    </a:lnTo>
                    <a:lnTo>
                      <a:pt x="476" y="496"/>
                    </a:lnTo>
                    <a:lnTo>
                      <a:pt x="488" y="511"/>
                    </a:lnTo>
                    <a:lnTo>
                      <a:pt x="504" y="521"/>
                    </a:lnTo>
                    <a:lnTo>
                      <a:pt x="517" y="527"/>
                    </a:lnTo>
                    <a:lnTo>
                      <a:pt x="529" y="530"/>
                    </a:lnTo>
                    <a:lnTo>
                      <a:pt x="543" y="530"/>
                    </a:lnTo>
                    <a:lnTo>
                      <a:pt x="570" y="528"/>
                    </a:lnTo>
                    <a:lnTo>
                      <a:pt x="599" y="518"/>
                    </a:lnTo>
                    <a:lnTo>
                      <a:pt x="640" y="491"/>
                    </a:lnTo>
                    <a:lnTo>
                      <a:pt x="678" y="450"/>
                    </a:lnTo>
                    <a:lnTo>
                      <a:pt x="702" y="416"/>
                    </a:lnTo>
                    <a:lnTo>
                      <a:pt x="729" y="359"/>
                    </a:lnTo>
                    <a:lnTo>
                      <a:pt x="747" y="283"/>
                    </a:lnTo>
                    <a:lnTo>
                      <a:pt x="747" y="248"/>
                    </a:lnTo>
                    <a:lnTo>
                      <a:pt x="743" y="217"/>
                    </a:lnTo>
                    <a:lnTo>
                      <a:pt x="732" y="191"/>
                    </a:lnTo>
                    <a:lnTo>
                      <a:pt x="717" y="169"/>
                    </a:lnTo>
                    <a:lnTo>
                      <a:pt x="696" y="153"/>
                    </a:lnTo>
                    <a:lnTo>
                      <a:pt x="679" y="146"/>
                    </a:lnTo>
                    <a:lnTo>
                      <a:pt x="671" y="145"/>
                    </a:lnTo>
                    <a:lnTo>
                      <a:pt x="642" y="145"/>
                    </a:lnTo>
                    <a:lnTo>
                      <a:pt x="622" y="149"/>
                    </a:lnTo>
                    <a:close/>
                    <a:moveTo>
                      <a:pt x="631" y="179"/>
                    </a:moveTo>
                    <a:lnTo>
                      <a:pt x="637" y="177"/>
                    </a:lnTo>
                    <a:lnTo>
                      <a:pt x="642" y="175"/>
                    </a:lnTo>
                    <a:lnTo>
                      <a:pt x="668" y="175"/>
                    </a:lnTo>
                    <a:lnTo>
                      <a:pt x="676" y="177"/>
                    </a:lnTo>
                    <a:lnTo>
                      <a:pt x="682" y="181"/>
                    </a:lnTo>
                    <a:lnTo>
                      <a:pt x="697" y="192"/>
                    </a:lnTo>
                    <a:lnTo>
                      <a:pt x="708" y="211"/>
                    </a:lnTo>
                    <a:lnTo>
                      <a:pt x="714" y="232"/>
                    </a:lnTo>
                    <a:lnTo>
                      <a:pt x="717" y="260"/>
                    </a:lnTo>
                    <a:lnTo>
                      <a:pt x="716" y="288"/>
                    </a:lnTo>
                    <a:lnTo>
                      <a:pt x="709" y="319"/>
                    </a:lnTo>
                    <a:lnTo>
                      <a:pt x="686" y="383"/>
                    </a:lnTo>
                    <a:lnTo>
                      <a:pt x="668" y="412"/>
                    </a:lnTo>
                    <a:lnTo>
                      <a:pt x="646" y="440"/>
                    </a:lnTo>
                    <a:lnTo>
                      <a:pt x="602" y="479"/>
                    </a:lnTo>
                    <a:lnTo>
                      <a:pt x="580" y="493"/>
                    </a:lnTo>
                    <a:lnTo>
                      <a:pt x="559" y="499"/>
                    </a:lnTo>
                    <a:lnTo>
                      <a:pt x="538" y="501"/>
                    </a:lnTo>
                    <a:lnTo>
                      <a:pt x="519" y="496"/>
                    </a:lnTo>
                    <a:lnTo>
                      <a:pt x="507" y="486"/>
                    </a:lnTo>
                    <a:lnTo>
                      <a:pt x="497" y="473"/>
                    </a:lnTo>
                    <a:lnTo>
                      <a:pt x="491" y="460"/>
                    </a:lnTo>
                    <a:lnTo>
                      <a:pt x="486" y="442"/>
                    </a:lnTo>
                    <a:lnTo>
                      <a:pt x="483" y="424"/>
                    </a:lnTo>
                    <a:lnTo>
                      <a:pt x="486" y="380"/>
                    </a:lnTo>
                    <a:lnTo>
                      <a:pt x="497" y="334"/>
                    </a:lnTo>
                    <a:lnTo>
                      <a:pt x="501" y="327"/>
                    </a:lnTo>
                    <a:lnTo>
                      <a:pt x="514" y="292"/>
                    </a:lnTo>
                    <a:lnTo>
                      <a:pt x="543" y="248"/>
                    </a:lnTo>
                    <a:lnTo>
                      <a:pt x="549" y="242"/>
                    </a:lnTo>
                    <a:lnTo>
                      <a:pt x="559" y="228"/>
                    </a:lnTo>
                    <a:lnTo>
                      <a:pt x="585" y="205"/>
                    </a:lnTo>
                    <a:lnTo>
                      <a:pt x="612" y="186"/>
                    </a:lnTo>
                    <a:lnTo>
                      <a:pt x="631" y="179"/>
                    </a:lnTo>
                    <a:close/>
                    <a:moveTo>
                      <a:pt x="304" y="163"/>
                    </a:moveTo>
                    <a:lnTo>
                      <a:pt x="310" y="165"/>
                    </a:lnTo>
                    <a:lnTo>
                      <a:pt x="496" y="263"/>
                    </a:lnTo>
                    <a:lnTo>
                      <a:pt x="494" y="267"/>
                    </a:lnTo>
                    <a:lnTo>
                      <a:pt x="493" y="269"/>
                    </a:lnTo>
                    <a:lnTo>
                      <a:pt x="491" y="274"/>
                    </a:lnTo>
                    <a:lnTo>
                      <a:pt x="488" y="278"/>
                    </a:lnTo>
                    <a:lnTo>
                      <a:pt x="486" y="282"/>
                    </a:lnTo>
                    <a:lnTo>
                      <a:pt x="484" y="286"/>
                    </a:lnTo>
                    <a:lnTo>
                      <a:pt x="483" y="289"/>
                    </a:lnTo>
                    <a:lnTo>
                      <a:pt x="481" y="293"/>
                    </a:lnTo>
                    <a:lnTo>
                      <a:pt x="227" y="159"/>
                    </a:lnTo>
                    <a:lnTo>
                      <a:pt x="227" y="163"/>
                    </a:lnTo>
                    <a:lnTo>
                      <a:pt x="215" y="181"/>
                    </a:lnTo>
                    <a:lnTo>
                      <a:pt x="182" y="245"/>
                    </a:lnTo>
                    <a:lnTo>
                      <a:pt x="175" y="240"/>
                    </a:lnTo>
                    <a:lnTo>
                      <a:pt x="161" y="235"/>
                    </a:lnTo>
                    <a:lnTo>
                      <a:pt x="154" y="230"/>
                    </a:lnTo>
                    <a:lnTo>
                      <a:pt x="158" y="220"/>
                    </a:lnTo>
                    <a:lnTo>
                      <a:pt x="197" y="146"/>
                    </a:lnTo>
                    <a:lnTo>
                      <a:pt x="197" y="143"/>
                    </a:lnTo>
                    <a:lnTo>
                      <a:pt x="114" y="99"/>
                    </a:lnTo>
                    <a:lnTo>
                      <a:pt x="113" y="103"/>
                    </a:lnTo>
                    <a:lnTo>
                      <a:pt x="71" y="185"/>
                    </a:lnTo>
                    <a:lnTo>
                      <a:pt x="63" y="181"/>
                    </a:lnTo>
                    <a:lnTo>
                      <a:pt x="48" y="175"/>
                    </a:lnTo>
                    <a:lnTo>
                      <a:pt x="41" y="170"/>
                    </a:lnTo>
                    <a:lnTo>
                      <a:pt x="84" y="84"/>
                    </a:lnTo>
                    <a:lnTo>
                      <a:pt x="43" y="62"/>
                    </a:lnTo>
                    <a:lnTo>
                      <a:pt x="39" y="59"/>
                    </a:lnTo>
                    <a:lnTo>
                      <a:pt x="34" y="53"/>
                    </a:lnTo>
                    <a:lnTo>
                      <a:pt x="34" y="48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7" y="40"/>
                    </a:lnTo>
                    <a:lnTo>
                      <a:pt x="42" y="33"/>
                    </a:lnTo>
                    <a:lnTo>
                      <a:pt x="48" y="30"/>
                    </a:lnTo>
                    <a:lnTo>
                      <a:pt x="53" y="31"/>
                    </a:lnTo>
                    <a:lnTo>
                      <a:pt x="59" y="32"/>
                    </a:lnTo>
                    <a:lnTo>
                      <a:pt x="61" y="33"/>
                    </a:lnTo>
                    <a:lnTo>
                      <a:pt x="304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5972175" y="1435100"/>
              <a:ext cx="1762125" cy="1246187"/>
            </a:xfrm>
            <a:prstGeom prst="ellipse">
              <a:avLst/>
            </a:prstGeom>
            <a:solidFill>
              <a:srgbClr val="FFB9DC"/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308"/>
            <p:cNvSpPr>
              <a:spLocks noChangeArrowheads="1"/>
            </p:cNvSpPr>
            <p:nvPr/>
          </p:nvSpPr>
          <p:spPr bwMode="auto">
            <a:xfrm>
              <a:off x="6602708" y="2443162"/>
              <a:ext cx="46487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Firewall</a:t>
              </a:r>
            </a:p>
          </p:txBody>
        </p:sp>
        <p:sp>
          <p:nvSpPr>
            <p:cNvPr id="51" name="Rectangle 309"/>
            <p:cNvSpPr>
              <a:spLocks noChangeArrowheads="1"/>
            </p:cNvSpPr>
            <p:nvPr/>
          </p:nvSpPr>
          <p:spPr bwMode="auto">
            <a:xfrm>
              <a:off x="6366170" y="2241550"/>
              <a:ext cx="987130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B</a:t>
              </a:r>
            </a:p>
          </p:txBody>
        </p:sp>
        <p:sp>
          <p:nvSpPr>
            <p:cNvPr id="153" name="Oval 411"/>
            <p:cNvSpPr>
              <a:spLocks noChangeArrowheads="1"/>
            </p:cNvSpPr>
            <p:nvPr/>
          </p:nvSpPr>
          <p:spPr bwMode="auto">
            <a:xfrm>
              <a:off x="4022725" y="3481387"/>
              <a:ext cx="1541463" cy="8731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4" name="Rectangle 412"/>
            <p:cNvSpPr>
              <a:spLocks noChangeArrowheads="1"/>
            </p:cNvSpPr>
            <p:nvPr/>
          </p:nvSpPr>
          <p:spPr bwMode="auto">
            <a:xfrm>
              <a:off x="4319992" y="3683000"/>
              <a:ext cx="975908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E</a:t>
              </a:r>
            </a:p>
          </p:txBody>
        </p:sp>
        <p:sp>
          <p:nvSpPr>
            <p:cNvPr id="155" name="Rectangle 413"/>
            <p:cNvSpPr>
              <a:spLocks noChangeArrowheads="1"/>
            </p:cNvSpPr>
            <p:nvPr/>
          </p:nvSpPr>
          <p:spPr bwMode="auto">
            <a:xfrm>
              <a:off x="4606599" y="3903662"/>
              <a:ext cx="50013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 - </a:t>
              </a:r>
            </a:p>
          </p:txBody>
        </p:sp>
        <p:sp>
          <p:nvSpPr>
            <p:cNvPr id="156" name="Rectangle 414"/>
            <p:cNvSpPr>
              <a:spLocks noChangeArrowheads="1"/>
            </p:cNvSpPr>
            <p:nvPr/>
          </p:nvSpPr>
          <p:spPr bwMode="auto">
            <a:xfrm>
              <a:off x="4390699" y="4040187"/>
              <a:ext cx="854401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Switch/Router</a:t>
              </a: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1485900" y="1481137"/>
              <a:ext cx="1562100" cy="1565275"/>
            </a:xfrm>
            <a:prstGeom prst="ellipse">
              <a:avLst/>
            </a:prstGeom>
            <a:solidFill>
              <a:srgbClr val="CCFFFF">
                <a:alpha val="17999"/>
              </a:srgbClr>
            </a:solidFill>
            <a:ln w="25400" cap="rnd" algn="ctr">
              <a:solidFill>
                <a:srgbClr val="0000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1749658" y="1880185"/>
              <a:ext cx="99354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Security Zone A</a:t>
              </a:r>
            </a:p>
          </p:txBody>
        </p:sp>
        <p:sp>
          <p:nvSpPr>
            <p:cNvPr id="180" name="Rectangle 120"/>
            <p:cNvSpPr>
              <a:spLocks noChangeArrowheads="1"/>
            </p:cNvSpPr>
            <p:nvPr/>
          </p:nvSpPr>
          <p:spPr bwMode="auto">
            <a:xfrm>
              <a:off x="1809750" y="2027823"/>
              <a:ext cx="82073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Administrator</a:t>
              </a:r>
            </a:p>
          </p:txBody>
        </p:sp>
        <p:pic>
          <p:nvPicPr>
            <p:cNvPr id="11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9300" y="2286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2424" y="1769588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6600" y="1739900"/>
              <a:ext cx="355276" cy="821212"/>
            </a:xfrm>
            <a:prstGeom prst="rect">
              <a:avLst/>
            </a:prstGeom>
            <a:noFill/>
          </p:spPr>
        </p:pic>
        <p:pic>
          <p:nvPicPr>
            <p:cNvPr id="119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27800" y="1574800"/>
              <a:ext cx="685800" cy="70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357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4738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9687" y="5537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120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76558" y="3048000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5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84201" y="4284142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4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9000" y="3860800"/>
              <a:ext cx="760899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1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60558" y="3877106"/>
              <a:ext cx="762442" cy="31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9" name="Picture 119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91100" y="1416526"/>
              <a:ext cx="719783" cy="150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3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Implementation in NAS </a:t>
            </a:r>
          </a:p>
        </p:txBody>
      </p:sp>
      <p:sp>
        <p:nvSpPr>
          <p:cNvPr id="301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and ACLs</a:t>
            </a:r>
          </a:p>
          <a:p>
            <a:pPr lvl="1"/>
            <a:r>
              <a:rPr lang="en-US" dirty="0" smtClean="0"/>
              <a:t>Protection to NAS resources by restricting access </a:t>
            </a:r>
            <a:endParaRPr lang="en-US" dirty="0"/>
          </a:p>
          <a:p>
            <a:r>
              <a:rPr lang="en-US" dirty="0" smtClean="0"/>
              <a:t>Other authentication </a:t>
            </a:r>
            <a:r>
              <a:rPr lang="en-US" dirty="0"/>
              <a:t>and authorization mechanisms</a:t>
            </a:r>
          </a:p>
          <a:p>
            <a:pPr lvl="1"/>
            <a:r>
              <a:rPr lang="en-US" dirty="0"/>
              <a:t>Kerberos and Directory services</a:t>
            </a:r>
          </a:p>
          <a:p>
            <a:pPr lvl="2"/>
            <a:r>
              <a:rPr lang="en-US" dirty="0" smtClean="0"/>
              <a:t>Implemented to verify the identity of network users and define their privileges</a:t>
            </a:r>
          </a:p>
          <a:p>
            <a:pPr lvl="1"/>
            <a:r>
              <a:rPr lang="en-US" dirty="0" smtClean="0"/>
              <a:t>Firewalls</a:t>
            </a:r>
            <a:endParaRPr lang="en-US" dirty="0"/>
          </a:p>
          <a:p>
            <a:pPr lvl="2"/>
            <a:r>
              <a:rPr lang="en-US" dirty="0" smtClean="0"/>
              <a:t>To protect the storage infrastructure from unauthorized access and malicious attacks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File Sharing: Windows ACLs</a:t>
            </a:r>
          </a:p>
        </p:txBody>
      </p:sp>
      <p:sp>
        <p:nvSpPr>
          <p:cNvPr id="301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ACLs</a:t>
            </a:r>
          </a:p>
          <a:p>
            <a:pPr lvl="1"/>
            <a:r>
              <a:rPr lang="en-US" dirty="0"/>
              <a:t>Discretionary access control lists (DACL)</a:t>
            </a:r>
          </a:p>
          <a:p>
            <a:pPr lvl="2"/>
            <a:r>
              <a:rPr lang="en-US" dirty="0"/>
              <a:t>Commonly referred to as </a:t>
            </a:r>
            <a:r>
              <a:rPr lang="en-US" dirty="0" smtClean="0"/>
              <a:t>ACL and used </a:t>
            </a:r>
            <a:r>
              <a:rPr lang="en-US" dirty="0"/>
              <a:t>to determine access control</a:t>
            </a:r>
          </a:p>
          <a:p>
            <a:pPr lvl="1"/>
            <a:r>
              <a:rPr lang="en-US" dirty="0"/>
              <a:t>System access control lists (SACL)</a:t>
            </a:r>
          </a:p>
          <a:p>
            <a:pPr lvl="2"/>
            <a:r>
              <a:rPr lang="en-US" dirty="0" smtClean="0"/>
              <a:t>Determine </a:t>
            </a:r>
            <a:r>
              <a:rPr lang="en-US" dirty="0"/>
              <a:t>what </a:t>
            </a:r>
            <a:r>
              <a:rPr lang="en-US" dirty="0" smtClean="0"/>
              <a:t>access needs </a:t>
            </a:r>
            <a:r>
              <a:rPr lang="en-US" dirty="0"/>
              <a:t>to be audited if auditing is enabled</a:t>
            </a:r>
          </a:p>
          <a:p>
            <a:r>
              <a:rPr lang="en-US" dirty="0"/>
              <a:t>Object Ownership</a:t>
            </a:r>
          </a:p>
          <a:p>
            <a:pPr lvl="1"/>
            <a:r>
              <a:rPr lang="en-US" dirty="0"/>
              <a:t>Object owner has hard-coded rights to that object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objects within a parent object automatically inherit the </a:t>
            </a:r>
            <a:r>
              <a:rPr lang="en-US" dirty="0" smtClean="0"/>
              <a:t>ACLs of parent object</a:t>
            </a:r>
            <a:endParaRPr lang="en-US" dirty="0"/>
          </a:p>
          <a:p>
            <a:r>
              <a:rPr lang="en-US" dirty="0" smtClean="0"/>
              <a:t>Security identifiers (SIDs)</a:t>
            </a:r>
            <a:endParaRPr lang="en-US" dirty="0"/>
          </a:p>
          <a:p>
            <a:pPr lvl="1"/>
            <a:r>
              <a:rPr lang="en-US" dirty="0" smtClean="0"/>
              <a:t>SIDs uniquely identify a user or a user group </a:t>
            </a:r>
            <a:endParaRPr lang="en-US" dirty="0"/>
          </a:p>
          <a:p>
            <a:pPr lvl="1"/>
            <a:r>
              <a:rPr lang="en-US" dirty="0" smtClean="0"/>
              <a:t>ACLs use SIDs to control access to the objects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File Sharing: UNIX Permissions</a:t>
            </a:r>
          </a:p>
        </p:txBody>
      </p:sp>
      <p:sp>
        <p:nvSpPr>
          <p:cNvPr id="301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UNIX permissions specify what </a:t>
            </a:r>
            <a:r>
              <a:rPr lang="en-US" dirty="0"/>
              <a:t>can be done </a:t>
            </a:r>
            <a:r>
              <a:rPr lang="en-US" dirty="0" smtClean="0"/>
              <a:t>to a file </a:t>
            </a:r>
            <a:r>
              <a:rPr lang="en-US" dirty="0"/>
              <a:t>and by </a:t>
            </a:r>
            <a:r>
              <a:rPr lang="en-US" dirty="0" smtClean="0"/>
              <a:t>whom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permissions: Read/Write/Execute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file and directory (folder) has three </a:t>
            </a:r>
            <a:r>
              <a:rPr lang="en-US" dirty="0" smtClean="0"/>
              <a:t>ownership relations: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Rights </a:t>
            </a:r>
            <a:r>
              <a:rPr lang="en-US" dirty="0"/>
              <a:t>for the file owner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Rights </a:t>
            </a:r>
            <a:r>
              <a:rPr lang="en-US" dirty="0"/>
              <a:t>for the group </a:t>
            </a:r>
            <a:r>
              <a:rPr lang="en-US" dirty="0" smtClean="0"/>
              <a:t>the user belong to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Rights </a:t>
            </a:r>
            <a:r>
              <a:rPr lang="en-US" dirty="0"/>
              <a:t>for all </a:t>
            </a:r>
            <a:r>
              <a:rPr lang="en-US" dirty="0" smtClean="0"/>
              <a:t>other users 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019784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458200" cy="51816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019786" name="Text Box 10"/>
          <p:cNvSpPr txBox="1">
            <a:spLocks noChangeArrowheads="1"/>
          </p:cNvSpPr>
          <p:nvPr/>
        </p:nvSpPr>
        <p:spPr bwMode="auto">
          <a:xfrm>
            <a:off x="2819400" y="4114801"/>
            <a:ext cx="1463675" cy="34900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>
              <a:lnSpc>
                <a:spcPct val="80000"/>
              </a:lnSpc>
            </a:pPr>
            <a:r>
              <a:rPr lang="en-US" sz="1400" b="1" dirty="0" smtClean="0">
                <a:latin typeface="Calibri" pitchFamily="34" charset="0"/>
              </a:rPr>
              <a:t>         Windows    Authentication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19787" name="Text Box 11"/>
          <p:cNvSpPr txBox="1">
            <a:spLocks noChangeArrowheads="1"/>
          </p:cNvSpPr>
          <p:nvPr/>
        </p:nvSpPr>
        <p:spPr bwMode="auto">
          <a:xfrm>
            <a:off x="4038600" y="5512713"/>
            <a:ext cx="2192395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Windows Domain </a:t>
            </a:r>
            <a:r>
              <a:rPr lang="en-US" sz="1400" b="1" dirty="0" smtClean="0">
                <a:latin typeface="Calibri" pitchFamily="34" charset="0"/>
              </a:rPr>
              <a:t>Controller/</a:t>
            </a:r>
            <a:endParaRPr lang="en-US" sz="1400" b="1" dirty="0">
              <a:latin typeface="Calibri" pitchFamily="34" charset="0"/>
            </a:endParaRPr>
          </a:p>
          <a:p>
            <a:pPr marL="354013" indent="-354013" defTabSz="941388"/>
            <a:r>
              <a:rPr lang="en-US" sz="1400" b="1" dirty="0" smtClean="0">
                <a:latin typeface="Calibri" pitchFamily="34" charset="0"/>
              </a:rPr>
              <a:t>     Active </a:t>
            </a:r>
            <a:r>
              <a:rPr lang="en-US" sz="1400" b="1" dirty="0">
                <a:latin typeface="Calibri" pitchFamily="34" charset="0"/>
              </a:rPr>
              <a:t>Directory </a:t>
            </a:r>
          </a:p>
        </p:txBody>
      </p:sp>
      <p:sp>
        <p:nvSpPr>
          <p:cNvPr id="3019788" name="Text Box 12"/>
          <p:cNvSpPr txBox="1">
            <a:spLocks noChangeArrowheads="1"/>
          </p:cNvSpPr>
          <p:nvPr/>
        </p:nvSpPr>
        <p:spPr bwMode="auto">
          <a:xfrm>
            <a:off x="2933700" y="2654756"/>
            <a:ext cx="153933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UNIX Authentication</a:t>
            </a:r>
          </a:p>
        </p:txBody>
      </p:sp>
      <p:sp>
        <p:nvSpPr>
          <p:cNvPr id="3019789" name="Text Box 13"/>
          <p:cNvSpPr txBox="1">
            <a:spLocks noChangeArrowheads="1"/>
          </p:cNvSpPr>
          <p:nvPr/>
        </p:nvSpPr>
        <p:spPr bwMode="auto">
          <a:xfrm>
            <a:off x="3269039" y="1143000"/>
            <a:ext cx="76937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NIS Server</a:t>
            </a:r>
          </a:p>
        </p:txBody>
      </p:sp>
      <p:sp>
        <p:nvSpPr>
          <p:cNvPr id="3019790" name="AutoShape 14"/>
          <p:cNvSpPr>
            <a:spLocks noChangeArrowheads="1"/>
          </p:cNvSpPr>
          <p:nvPr/>
        </p:nvSpPr>
        <p:spPr bwMode="auto">
          <a:xfrm>
            <a:off x="6789738" y="1500188"/>
            <a:ext cx="1627187" cy="898525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400" dirty="0" smtClean="0">
                <a:latin typeface="Calibri" pitchFamily="34" charset="0"/>
              </a:rPr>
              <a:t>  UNIX </a:t>
            </a:r>
            <a:r>
              <a:rPr lang="en-US" sz="1400" dirty="0">
                <a:latin typeface="Calibri" pitchFamily="34" charset="0"/>
              </a:rPr>
              <a:t>object</a:t>
            </a:r>
          </a:p>
          <a:p>
            <a:pPr marL="354013" indent="-354013" algn="ctr" defTabSz="941388"/>
            <a:r>
              <a:rPr lang="en-US" sz="1400" dirty="0" smtClean="0">
                <a:latin typeface="Calibri" pitchFamily="34" charset="0"/>
              </a:rPr>
              <a:t> -</a:t>
            </a:r>
            <a:r>
              <a:rPr lang="en-US" sz="1400" dirty="0" err="1">
                <a:latin typeface="Calibri" pitchFamily="34" charset="0"/>
              </a:rPr>
              <a:t>rwxrwxrwx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19791" name="AutoShape 15"/>
          <p:cNvSpPr>
            <a:spLocks noChangeArrowheads="1"/>
          </p:cNvSpPr>
          <p:nvPr/>
        </p:nvSpPr>
        <p:spPr bwMode="auto">
          <a:xfrm>
            <a:off x="6800850" y="2503488"/>
            <a:ext cx="1627188" cy="1827212"/>
          </a:xfrm>
          <a:prstGeom prst="can">
            <a:avLst>
              <a:gd name="adj" fmla="val 28073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200" dirty="0"/>
              <a:t> </a:t>
            </a:r>
            <a:r>
              <a:rPr lang="en-US" sz="1200" dirty="0"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Windows object</a:t>
            </a:r>
          </a:p>
          <a:p>
            <a:pPr marL="354013" indent="-354013" algn="ctr" defTabSz="941388"/>
            <a:r>
              <a:rPr lang="en-US" sz="1400" dirty="0">
                <a:latin typeface="Calibri" pitchFamily="34" charset="0"/>
              </a:rPr>
              <a:t> ACL</a:t>
            </a:r>
          </a:p>
          <a:p>
            <a:pPr marL="354013" indent="-354013" algn="ctr" defTabSz="941388"/>
            <a:r>
              <a:rPr lang="en-US" sz="1400" dirty="0">
                <a:latin typeface="Calibri" pitchFamily="34" charset="0"/>
              </a:rPr>
              <a:t> SID </a:t>
            </a:r>
            <a:r>
              <a:rPr lang="en-US" sz="1400" dirty="0" err="1">
                <a:latin typeface="Calibri" pitchFamily="34" charset="0"/>
              </a:rPr>
              <a:t>abc</a:t>
            </a:r>
            <a:r>
              <a:rPr lang="en-US" sz="1400" dirty="0">
                <a:latin typeface="Calibri" pitchFamily="34" charset="0"/>
              </a:rPr>
              <a:t> deny write</a:t>
            </a:r>
          </a:p>
          <a:p>
            <a:pPr marL="354013" indent="-354013" algn="ctr" defTabSz="941388"/>
            <a:r>
              <a:rPr lang="en-US" sz="1400" dirty="0">
                <a:latin typeface="Calibri" pitchFamily="34" charset="0"/>
              </a:rPr>
              <a:t> SID xyz allow write</a:t>
            </a:r>
          </a:p>
        </p:txBody>
      </p:sp>
      <p:sp>
        <p:nvSpPr>
          <p:cNvPr id="3019792" name="Text Box 16"/>
          <p:cNvSpPr txBox="1">
            <a:spLocks noChangeArrowheads="1"/>
          </p:cNvSpPr>
          <p:nvPr/>
        </p:nvSpPr>
        <p:spPr bwMode="auto">
          <a:xfrm>
            <a:off x="7010400" y="1182688"/>
            <a:ext cx="106522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b="1" dirty="0">
                <a:latin typeface="Calibri" pitchFamily="34" charset="0"/>
              </a:rPr>
              <a:t>Authorization</a:t>
            </a:r>
          </a:p>
        </p:txBody>
      </p:sp>
      <p:sp>
        <p:nvSpPr>
          <p:cNvPr id="3019794" name="Text Box 18"/>
          <p:cNvSpPr txBox="1">
            <a:spLocks noChangeArrowheads="1"/>
          </p:cNvSpPr>
          <p:nvPr/>
        </p:nvSpPr>
        <p:spPr bwMode="auto">
          <a:xfrm>
            <a:off x="685800" y="4924425"/>
            <a:ext cx="1024319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User SID - </a:t>
            </a:r>
            <a:r>
              <a:rPr lang="en-US" sz="1400" b="1" dirty="0" err="1">
                <a:latin typeface="Calibri" pitchFamily="34" charset="0"/>
              </a:rPr>
              <a:t>abc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19795" name="Text Box 19"/>
          <p:cNvSpPr txBox="1">
            <a:spLocks noChangeArrowheads="1"/>
          </p:cNvSpPr>
          <p:nvPr/>
        </p:nvSpPr>
        <p:spPr bwMode="auto">
          <a:xfrm>
            <a:off x="838200" y="2057400"/>
            <a:ext cx="854336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UNIX Client</a:t>
            </a:r>
          </a:p>
        </p:txBody>
      </p:sp>
      <p:sp>
        <p:nvSpPr>
          <p:cNvPr id="3019796" name="Text Box 20"/>
          <p:cNvSpPr txBox="1">
            <a:spLocks noChangeArrowheads="1"/>
          </p:cNvSpPr>
          <p:nvPr/>
        </p:nvSpPr>
        <p:spPr bwMode="auto">
          <a:xfrm>
            <a:off x="685800" y="3935413"/>
            <a:ext cx="1171859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Windows Client</a:t>
            </a:r>
          </a:p>
        </p:txBody>
      </p:sp>
      <p:sp>
        <p:nvSpPr>
          <p:cNvPr id="3019797" name="Text Box 21"/>
          <p:cNvSpPr txBox="1">
            <a:spLocks noChangeArrowheads="1"/>
          </p:cNvSpPr>
          <p:nvPr/>
        </p:nvSpPr>
        <p:spPr bwMode="auto">
          <a:xfrm>
            <a:off x="862165" y="2984500"/>
            <a:ext cx="69993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User root</a:t>
            </a:r>
          </a:p>
        </p:txBody>
      </p:sp>
      <p:sp>
        <p:nvSpPr>
          <p:cNvPr id="3019799" name="Text Box 23"/>
          <p:cNvSpPr txBox="1">
            <a:spLocks noChangeArrowheads="1"/>
          </p:cNvSpPr>
          <p:nvPr/>
        </p:nvSpPr>
        <p:spPr bwMode="auto">
          <a:xfrm>
            <a:off x="5727700" y="3787775"/>
            <a:ext cx="850297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</a:rPr>
              <a:t>NAS Device</a:t>
            </a:r>
          </a:p>
        </p:txBody>
      </p:sp>
      <p:sp>
        <p:nvSpPr>
          <p:cNvPr id="3019803" name="Text Box 27"/>
          <p:cNvSpPr txBox="1">
            <a:spLocks noChangeArrowheads="1"/>
          </p:cNvSpPr>
          <p:nvPr/>
        </p:nvSpPr>
        <p:spPr bwMode="auto">
          <a:xfrm>
            <a:off x="6841678" y="4425288"/>
            <a:ext cx="1581266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</a:rPr>
              <a:t>Validate </a:t>
            </a:r>
            <a:r>
              <a:rPr lang="en-US" sz="1400" b="1" dirty="0" smtClean="0">
                <a:latin typeface="Calibri" pitchFamily="34" charset="0"/>
              </a:rPr>
              <a:t>permissions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with NIS or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Domain Controller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46536" y="2764808"/>
            <a:ext cx="3810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93192" y="1766248"/>
            <a:ext cx="1469408" cy="9007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4114800" y="3733800"/>
            <a:ext cx="144780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752600" y="3365500"/>
            <a:ext cx="3810948" cy="977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371600"/>
            <a:ext cx="543668" cy="1256676"/>
          </a:xfrm>
          <a:prstGeom prst="rect">
            <a:avLst/>
          </a:prstGeom>
          <a:noFill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108200"/>
            <a:ext cx="990600" cy="163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286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191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83724"/>
            <a:ext cx="543668" cy="1256676"/>
          </a:xfrm>
          <a:prstGeom prst="rect">
            <a:avLst/>
          </a:prstGeom>
          <a:noFill/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– Network Authentication Protocol</a:t>
            </a:r>
            <a:endParaRPr lang="en-US" dirty="0"/>
          </a:p>
        </p:txBody>
      </p:sp>
      <p:sp>
        <p:nvSpPr>
          <p:cNvPr id="302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secret-key </a:t>
            </a:r>
            <a:r>
              <a:rPr lang="en-US" dirty="0" smtClean="0"/>
              <a:t>cryptography</a:t>
            </a:r>
            <a:endParaRPr lang="en-US" dirty="0"/>
          </a:p>
          <a:p>
            <a:r>
              <a:rPr lang="en-US" dirty="0"/>
              <a:t>A client can prove its identity to a server (and vice versa) across an insecure network connection</a:t>
            </a:r>
          </a:p>
          <a:p>
            <a:r>
              <a:rPr lang="en-US" dirty="0"/>
              <a:t>Kerberos client</a:t>
            </a:r>
          </a:p>
          <a:p>
            <a:pPr lvl="1"/>
            <a:r>
              <a:rPr lang="en-US" dirty="0"/>
              <a:t>An entity that gets a service ticket for a Kerberos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 smtClean="0"/>
              <a:t>Kerberos </a:t>
            </a:r>
            <a:r>
              <a:rPr lang="en-US" dirty="0"/>
              <a:t>server</a:t>
            </a:r>
          </a:p>
          <a:p>
            <a:pPr lvl="1"/>
            <a:r>
              <a:rPr lang="en-US" dirty="0"/>
              <a:t>Refers to the Key Distribution </a:t>
            </a:r>
            <a:r>
              <a:rPr lang="en-US" dirty="0" smtClean="0"/>
              <a:t>Center (KDC)</a:t>
            </a:r>
            <a:endParaRPr lang="en-US" dirty="0"/>
          </a:p>
          <a:p>
            <a:pPr lvl="1"/>
            <a:r>
              <a:rPr lang="en-US" dirty="0"/>
              <a:t>Implements the </a:t>
            </a:r>
            <a:r>
              <a:rPr lang="en-US" dirty="0" smtClean="0"/>
              <a:t>Authentication Service </a:t>
            </a:r>
            <a:r>
              <a:rPr lang="en-US" dirty="0"/>
              <a:t>(AS) and the Ticket Granting Service (TGS)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Authorization</a:t>
            </a:r>
          </a:p>
        </p:txBody>
      </p:sp>
      <p:sp>
        <p:nvSpPr>
          <p:cNvPr id="3046403" name="Freeform 3"/>
          <p:cNvSpPr>
            <a:spLocks/>
          </p:cNvSpPr>
          <p:nvPr/>
        </p:nvSpPr>
        <p:spPr bwMode="auto">
          <a:xfrm>
            <a:off x="6457950" y="4110927"/>
            <a:ext cx="1352550" cy="1177925"/>
          </a:xfrm>
          <a:custGeom>
            <a:avLst/>
            <a:gdLst/>
            <a:ahLst/>
            <a:cxnLst>
              <a:cxn ang="0">
                <a:pos x="1278" y="0"/>
              </a:cxn>
              <a:cxn ang="0">
                <a:pos x="0" y="2225"/>
              </a:cxn>
              <a:cxn ang="0">
                <a:pos x="2555" y="2225"/>
              </a:cxn>
              <a:cxn ang="0">
                <a:pos x="1278" y="0"/>
              </a:cxn>
            </a:cxnLst>
            <a:rect l="0" t="0" r="r" b="b"/>
            <a:pathLst>
              <a:path w="2555" h="2225">
                <a:moveTo>
                  <a:pt x="1278" y="0"/>
                </a:moveTo>
                <a:lnTo>
                  <a:pt x="0" y="2225"/>
                </a:lnTo>
                <a:lnTo>
                  <a:pt x="2555" y="2225"/>
                </a:lnTo>
                <a:lnTo>
                  <a:pt x="1278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404" name="Freeform 4"/>
          <p:cNvSpPr>
            <a:spLocks/>
          </p:cNvSpPr>
          <p:nvPr/>
        </p:nvSpPr>
        <p:spPr bwMode="auto">
          <a:xfrm>
            <a:off x="6445250" y="4110927"/>
            <a:ext cx="1352550" cy="1177925"/>
          </a:xfrm>
          <a:custGeom>
            <a:avLst/>
            <a:gdLst/>
            <a:ahLst/>
            <a:cxnLst>
              <a:cxn ang="0">
                <a:pos x="0" y="2225"/>
              </a:cxn>
              <a:cxn ang="0">
                <a:pos x="2555" y="2225"/>
              </a:cxn>
              <a:cxn ang="0">
                <a:pos x="1278" y="0"/>
              </a:cxn>
              <a:cxn ang="0">
                <a:pos x="0" y="2225"/>
              </a:cxn>
            </a:cxnLst>
            <a:rect l="0" t="0" r="r" b="b"/>
            <a:pathLst>
              <a:path w="2555" h="2225">
                <a:moveTo>
                  <a:pt x="0" y="2225"/>
                </a:moveTo>
                <a:lnTo>
                  <a:pt x="2555" y="2225"/>
                </a:lnTo>
                <a:lnTo>
                  <a:pt x="1278" y="0"/>
                </a:lnTo>
                <a:lnTo>
                  <a:pt x="0" y="222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405" name="Rectangle 5"/>
          <p:cNvSpPr>
            <a:spLocks noChangeArrowheads="1"/>
          </p:cNvSpPr>
          <p:nvPr/>
        </p:nvSpPr>
        <p:spPr bwMode="auto">
          <a:xfrm>
            <a:off x="1512888" y="1629664"/>
            <a:ext cx="846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Windows 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406" name="Rectangle 6"/>
          <p:cNvSpPr>
            <a:spLocks noChangeArrowheads="1"/>
          </p:cNvSpPr>
          <p:nvPr/>
        </p:nvSpPr>
        <p:spPr bwMode="auto">
          <a:xfrm>
            <a:off x="1657350" y="1839214"/>
            <a:ext cx="4901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Client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407" name="Rectangle 7"/>
          <p:cNvSpPr>
            <a:spLocks noChangeArrowheads="1"/>
          </p:cNvSpPr>
          <p:nvPr/>
        </p:nvSpPr>
        <p:spPr bwMode="auto">
          <a:xfrm>
            <a:off x="6953250" y="1320102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</a:rPr>
              <a:t>KDC</a:t>
            </a:r>
            <a:endParaRPr 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408" name="Freeform 8"/>
          <p:cNvSpPr>
            <a:spLocks/>
          </p:cNvSpPr>
          <p:nvPr/>
        </p:nvSpPr>
        <p:spPr bwMode="auto">
          <a:xfrm>
            <a:off x="6731000" y="2007489"/>
            <a:ext cx="612775" cy="55563"/>
          </a:xfrm>
          <a:custGeom>
            <a:avLst/>
            <a:gdLst/>
            <a:ahLst/>
            <a:cxnLst>
              <a:cxn ang="0">
                <a:pos x="1156" y="9"/>
              </a:cxn>
              <a:cxn ang="0">
                <a:pos x="1156" y="7"/>
              </a:cxn>
              <a:cxn ang="0">
                <a:pos x="1156" y="6"/>
              </a:cxn>
              <a:cxn ang="0">
                <a:pos x="1157" y="6"/>
              </a:cxn>
              <a:cxn ang="0">
                <a:pos x="1156" y="1"/>
              </a:cxn>
              <a:cxn ang="0">
                <a:pos x="1152" y="0"/>
              </a:cxn>
              <a:cxn ang="0">
                <a:pos x="4" y="0"/>
              </a:cxn>
              <a:cxn ang="0">
                <a:pos x="2" y="1"/>
              </a:cxn>
              <a:cxn ang="0">
                <a:pos x="0" y="6"/>
              </a:cxn>
              <a:cxn ang="0">
                <a:pos x="0" y="101"/>
              </a:cxn>
              <a:cxn ang="0">
                <a:pos x="2" y="106"/>
              </a:cxn>
              <a:cxn ang="0">
                <a:pos x="4" y="107"/>
              </a:cxn>
              <a:cxn ang="0">
                <a:pos x="5" y="107"/>
              </a:cxn>
              <a:cxn ang="0">
                <a:pos x="8" y="106"/>
              </a:cxn>
              <a:cxn ang="0">
                <a:pos x="9" y="101"/>
              </a:cxn>
              <a:cxn ang="0">
                <a:pos x="9" y="11"/>
              </a:cxn>
              <a:cxn ang="0">
                <a:pos x="592" y="11"/>
              </a:cxn>
              <a:cxn ang="0">
                <a:pos x="592" y="101"/>
              </a:cxn>
              <a:cxn ang="0">
                <a:pos x="593" y="106"/>
              </a:cxn>
              <a:cxn ang="0">
                <a:pos x="596" y="107"/>
              </a:cxn>
              <a:cxn ang="0">
                <a:pos x="597" y="107"/>
              </a:cxn>
              <a:cxn ang="0">
                <a:pos x="599" y="106"/>
              </a:cxn>
              <a:cxn ang="0">
                <a:pos x="600" y="101"/>
              </a:cxn>
              <a:cxn ang="0">
                <a:pos x="600" y="11"/>
              </a:cxn>
              <a:cxn ang="0">
                <a:pos x="1152" y="11"/>
              </a:cxn>
              <a:cxn ang="0">
                <a:pos x="1152" y="9"/>
              </a:cxn>
              <a:cxn ang="0">
                <a:pos x="1153" y="9"/>
              </a:cxn>
              <a:cxn ang="0">
                <a:pos x="1156" y="9"/>
              </a:cxn>
            </a:cxnLst>
            <a:rect l="0" t="0" r="r" b="b"/>
            <a:pathLst>
              <a:path w="1157" h="107">
                <a:moveTo>
                  <a:pt x="1156" y="9"/>
                </a:moveTo>
                <a:lnTo>
                  <a:pt x="1156" y="7"/>
                </a:lnTo>
                <a:lnTo>
                  <a:pt x="1156" y="6"/>
                </a:lnTo>
                <a:lnTo>
                  <a:pt x="1157" y="6"/>
                </a:lnTo>
                <a:lnTo>
                  <a:pt x="1156" y="1"/>
                </a:lnTo>
                <a:lnTo>
                  <a:pt x="1152" y="0"/>
                </a:lnTo>
                <a:lnTo>
                  <a:pt x="4" y="0"/>
                </a:lnTo>
                <a:lnTo>
                  <a:pt x="2" y="1"/>
                </a:lnTo>
                <a:lnTo>
                  <a:pt x="0" y="6"/>
                </a:lnTo>
                <a:lnTo>
                  <a:pt x="0" y="101"/>
                </a:lnTo>
                <a:lnTo>
                  <a:pt x="2" y="106"/>
                </a:lnTo>
                <a:lnTo>
                  <a:pt x="4" y="107"/>
                </a:lnTo>
                <a:lnTo>
                  <a:pt x="5" y="107"/>
                </a:lnTo>
                <a:lnTo>
                  <a:pt x="8" y="106"/>
                </a:lnTo>
                <a:lnTo>
                  <a:pt x="9" y="101"/>
                </a:lnTo>
                <a:lnTo>
                  <a:pt x="9" y="11"/>
                </a:lnTo>
                <a:lnTo>
                  <a:pt x="592" y="11"/>
                </a:lnTo>
                <a:lnTo>
                  <a:pt x="592" y="101"/>
                </a:lnTo>
                <a:lnTo>
                  <a:pt x="593" y="106"/>
                </a:lnTo>
                <a:lnTo>
                  <a:pt x="596" y="107"/>
                </a:lnTo>
                <a:lnTo>
                  <a:pt x="597" y="107"/>
                </a:lnTo>
                <a:lnTo>
                  <a:pt x="599" y="106"/>
                </a:lnTo>
                <a:lnTo>
                  <a:pt x="600" y="101"/>
                </a:lnTo>
                <a:lnTo>
                  <a:pt x="600" y="11"/>
                </a:lnTo>
                <a:lnTo>
                  <a:pt x="1152" y="11"/>
                </a:lnTo>
                <a:lnTo>
                  <a:pt x="1152" y="9"/>
                </a:lnTo>
                <a:lnTo>
                  <a:pt x="1153" y="9"/>
                </a:lnTo>
                <a:lnTo>
                  <a:pt x="1156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15" name="Rectangle 115"/>
          <p:cNvSpPr>
            <a:spLocks noChangeArrowheads="1"/>
          </p:cNvSpPr>
          <p:nvPr/>
        </p:nvSpPr>
        <p:spPr bwMode="auto">
          <a:xfrm>
            <a:off x="2517775" y="2324989"/>
            <a:ext cx="4111625" cy="635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16" name="Freeform 116"/>
          <p:cNvSpPr>
            <a:spLocks/>
          </p:cNvSpPr>
          <p:nvPr/>
        </p:nvSpPr>
        <p:spPr bwMode="auto">
          <a:xfrm>
            <a:off x="2449513" y="2264664"/>
            <a:ext cx="103187" cy="182563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199" y="305"/>
              </a:cxn>
              <a:cxn ang="0">
                <a:pos x="199" y="0"/>
              </a:cxn>
              <a:cxn ang="0">
                <a:pos x="0" y="153"/>
              </a:cxn>
            </a:cxnLst>
            <a:rect l="0" t="0" r="r" b="b"/>
            <a:pathLst>
              <a:path w="199" h="305">
                <a:moveTo>
                  <a:pt x="0" y="153"/>
                </a:moveTo>
                <a:lnTo>
                  <a:pt x="199" y="305"/>
                </a:lnTo>
                <a:lnTo>
                  <a:pt x="199" y="0"/>
                </a:lnTo>
                <a:lnTo>
                  <a:pt x="0" y="153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454275" y="2036064"/>
            <a:ext cx="4167188" cy="161925"/>
            <a:chOff x="1546" y="1355"/>
            <a:chExt cx="2625" cy="102"/>
          </a:xfrm>
        </p:grpSpPr>
        <p:sp>
          <p:nvSpPr>
            <p:cNvPr id="3046518" name="Rectangle 118"/>
            <p:cNvSpPr>
              <a:spLocks noChangeArrowheads="1"/>
            </p:cNvSpPr>
            <p:nvPr/>
          </p:nvSpPr>
          <p:spPr bwMode="auto">
            <a:xfrm>
              <a:off x="1546" y="1389"/>
              <a:ext cx="2582" cy="35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046519" name="Freeform 119"/>
            <p:cNvSpPr>
              <a:spLocks/>
            </p:cNvSpPr>
            <p:nvPr/>
          </p:nvSpPr>
          <p:spPr bwMode="auto">
            <a:xfrm>
              <a:off x="4104" y="1355"/>
              <a:ext cx="67" cy="102"/>
            </a:xfrm>
            <a:custGeom>
              <a:avLst/>
              <a:gdLst/>
              <a:ahLst/>
              <a:cxnLst>
                <a:cxn ang="0">
                  <a:pos x="200" y="153"/>
                </a:cxn>
                <a:cxn ang="0">
                  <a:pos x="0" y="305"/>
                </a:cxn>
                <a:cxn ang="0">
                  <a:pos x="0" y="0"/>
                </a:cxn>
                <a:cxn ang="0">
                  <a:pos x="200" y="153"/>
                </a:cxn>
              </a:cxnLst>
              <a:rect l="0" t="0" r="r" b="b"/>
              <a:pathLst>
                <a:path w="200" h="305">
                  <a:moveTo>
                    <a:pt x="200" y="153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200" y="153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</p:grpSp>
      <p:sp>
        <p:nvSpPr>
          <p:cNvPr id="3046520" name="Rectangle 120"/>
          <p:cNvSpPr>
            <a:spLocks noChangeArrowheads="1"/>
          </p:cNvSpPr>
          <p:nvPr/>
        </p:nvSpPr>
        <p:spPr bwMode="auto">
          <a:xfrm>
            <a:off x="3903663" y="1963039"/>
            <a:ext cx="11430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1" name="Rectangle 121"/>
          <p:cNvSpPr>
            <a:spLocks noChangeArrowheads="1"/>
          </p:cNvSpPr>
          <p:nvPr/>
        </p:nvSpPr>
        <p:spPr bwMode="auto">
          <a:xfrm>
            <a:off x="3979863" y="2013839"/>
            <a:ext cx="9769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ID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Proof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(1)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22" name="Rectangle 122"/>
          <p:cNvSpPr>
            <a:spLocks noChangeArrowheads="1"/>
          </p:cNvSpPr>
          <p:nvPr/>
        </p:nvSpPr>
        <p:spPr bwMode="auto">
          <a:xfrm>
            <a:off x="2459038" y="2577402"/>
            <a:ext cx="4103687" cy="74612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3" name="Freeform 123"/>
          <p:cNvSpPr>
            <a:spLocks/>
          </p:cNvSpPr>
          <p:nvPr/>
        </p:nvSpPr>
        <p:spPr bwMode="auto">
          <a:xfrm>
            <a:off x="6526213" y="2505964"/>
            <a:ext cx="103187" cy="215900"/>
          </a:xfrm>
          <a:custGeom>
            <a:avLst/>
            <a:gdLst/>
            <a:ahLst/>
            <a:cxnLst>
              <a:cxn ang="0">
                <a:pos x="200" y="153"/>
              </a:cxn>
              <a:cxn ang="0">
                <a:pos x="0" y="305"/>
              </a:cxn>
              <a:cxn ang="0">
                <a:pos x="0" y="0"/>
              </a:cxn>
              <a:cxn ang="0">
                <a:pos x="200" y="153"/>
              </a:cxn>
            </a:cxnLst>
            <a:rect l="0" t="0" r="r" b="b"/>
            <a:pathLst>
              <a:path w="200" h="305">
                <a:moveTo>
                  <a:pt x="200" y="153"/>
                </a:moveTo>
                <a:lnTo>
                  <a:pt x="0" y="305"/>
                </a:lnTo>
                <a:lnTo>
                  <a:pt x="0" y="0"/>
                </a:lnTo>
                <a:lnTo>
                  <a:pt x="200" y="153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4" name="Rectangle 124"/>
          <p:cNvSpPr>
            <a:spLocks noChangeArrowheads="1"/>
          </p:cNvSpPr>
          <p:nvPr/>
        </p:nvSpPr>
        <p:spPr bwMode="auto">
          <a:xfrm>
            <a:off x="3408363" y="2420239"/>
            <a:ext cx="2133600" cy="27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5" name="Rectangle 125"/>
          <p:cNvSpPr>
            <a:spLocks noChangeArrowheads="1"/>
          </p:cNvSpPr>
          <p:nvPr/>
        </p:nvSpPr>
        <p:spPr bwMode="auto">
          <a:xfrm>
            <a:off x="3473450" y="2471039"/>
            <a:ext cx="19697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TGT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+ Server name (3)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26" name="Freeform 126"/>
          <p:cNvSpPr>
            <a:spLocks/>
          </p:cNvSpPr>
          <p:nvPr/>
        </p:nvSpPr>
        <p:spPr bwMode="auto">
          <a:xfrm>
            <a:off x="4062413" y="2204339"/>
            <a:ext cx="825500" cy="279400"/>
          </a:xfrm>
          <a:custGeom>
            <a:avLst/>
            <a:gdLst/>
            <a:ahLst/>
            <a:cxnLst>
              <a:cxn ang="0">
                <a:pos x="72" y="480"/>
              </a:cxn>
              <a:cxn ang="0">
                <a:pos x="0" y="480"/>
              </a:cxn>
              <a:cxn ang="0">
                <a:pos x="0" y="528"/>
              </a:cxn>
              <a:cxn ang="0">
                <a:pos x="1560" y="528"/>
              </a:cxn>
              <a:cxn ang="0">
                <a:pos x="1560" y="0"/>
              </a:cxn>
              <a:cxn ang="0">
                <a:pos x="72" y="0"/>
              </a:cxn>
              <a:cxn ang="0">
                <a:pos x="72" y="480"/>
              </a:cxn>
            </a:cxnLst>
            <a:rect l="0" t="0" r="r" b="b"/>
            <a:pathLst>
              <a:path w="1560" h="528">
                <a:moveTo>
                  <a:pt x="72" y="480"/>
                </a:moveTo>
                <a:lnTo>
                  <a:pt x="0" y="480"/>
                </a:lnTo>
                <a:lnTo>
                  <a:pt x="0" y="528"/>
                </a:lnTo>
                <a:lnTo>
                  <a:pt x="1560" y="528"/>
                </a:lnTo>
                <a:lnTo>
                  <a:pt x="1560" y="0"/>
                </a:lnTo>
                <a:lnTo>
                  <a:pt x="72" y="0"/>
                </a:lnTo>
                <a:lnTo>
                  <a:pt x="72" y="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7" name="Rectangle 127"/>
          <p:cNvSpPr>
            <a:spLocks noChangeArrowheads="1"/>
          </p:cNvSpPr>
          <p:nvPr/>
        </p:nvSpPr>
        <p:spPr bwMode="auto">
          <a:xfrm>
            <a:off x="4152900" y="2255139"/>
            <a:ext cx="6056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</a:rPr>
              <a:t>TGT (2)</a:t>
            </a:r>
            <a:endParaRPr 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28" name="Rectangle 128"/>
          <p:cNvSpPr>
            <a:spLocks noChangeArrowheads="1"/>
          </p:cNvSpPr>
          <p:nvPr/>
        </p:nvSpPr>
        <p:spPr bwMode="auto">
          <a:xfrm>
            <a:off x="2524125" y="2801239"/>
            <a:ext cx="4105275" cy="762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29" name="Freeform 129"/>
          <p:cNvSpPr>
            <a:spLocks/>
          </p:cNvSpPr>
          <p:nvPr/>
        </p:nvSpPr>
        <p:spPr bwMode="auto">
          <a:xfrm>
            <a:off x="2422525" y="2726627"/>
            <a:ext cx="106363" cy="223837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199" y="305"/>
              </a:cxn>
              <a:cxn ang="0">
                <a:pos x="199" y="0"/>
              </a:cxn>
              <a:cxn ang="0">
                <a:pos x="0" y="153"/>
              </a:cxn>
            </a:cxnLst>
            <a:rect l="0" t="0" r="r" b="b"/>
            <a:pathLst>
              <a:path w="199" h="305">
                <a:moveTo>
                  <a:pt x="0" y="153"/>
                </a:moveTo>
                <a:lnTo>
                  <a:pt x="199" y="305"/>
                </a:lnTo>
                <a:lnTo>
                  <a:pt x="199" y="0"/>
                </a:lnTo>
                <a:lnTo>
                  <a:pt x="0" y="153"/>
                </a:lnTo>
                <a:close/>
              </a:path>
            </a:pathLst>
          </a:custGeom>
          <a:solidFill>
            <a:srgbClr val="FF99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30" name="Freeform 130"/>
          <p:cNvSpPr>
            <a:spLocks/>
          </p:cNvSpPr>
          <p:nvPr/>
        </p:nvSpPr>
        <p:spPr bwMode="auto">
          <a:xfrm>
            <a:off x="3446463" y="2712339"/>
            <a:ext cx="2082800" cy="279400"/>
          </a:xfrm>
          <a:custGeom>
            <a:avLst/>
            <a:gdLst/>
            <a:ahLst/>
            <a:cxnLst>
              <a:cxn ang="0">
                <a:pos x="3936" y="528"/>
              </a:cxn>
              <a:cxn ang="0">
                <a:pos x="3936" y="0"/>
              </a:cxn>
              <a:cxn ang="0">
                <a:pos x="72" y="0"/>
              </a:cxn>
              <a:cxn ang="0">
                <a:pos x="72" y="480"/>
              </a:cxn>
              <a:cxn ang="0">
                <a:pos x="0" y="480"/>
              </a:cxn>
              <a:cxn ang="0">
                <a:pos x="0" y="528"/>
              </a:cxn>
              <a:cxn ang="0">
                <a:pos x="3936" y="528"/>
              </a:cxn>
            </a:cxnLst>
            <a:rect l="0" t="0" r="r" b="b"/>
            <a:pathLst>
              <a:path w="3936" h="528">
                <a:moveTo>
                  <a:pt x="3936" y="528"/>
                </a:moveTo>
                <a:lnTo>
                  <a:pt x="3936" y="0"/>
                </a:lnTo>
                <a:lnTo>
                  <a:pt x="72" y="0"/>
                </a:lnTo>
                <a:lnTo>
                  <a:pt x="72" y="480"/>
                </a:lnTo>
                <a:lnTo>
                  <a:pt x="0" y="480"/>
                </a:lnTo>
                <a:lnTo>
                  <a:pt x="0" y="528"/>
                </a:lnTo>
                <a:lnTo>
                  <a:pt x="3936" y="52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sp>
        <p:nvSpPr>
          <p:cNvPr id="3046531" name="Rectangle 131"/>
          <p:cNvSpPr>
            <a:spLocks noChangeArrowheads="1"/>
          </p:cNvSpPr>
          <p:nvPr/>
        </p:nvSpPr>
        <p:spPr bwMode="auto">
          <a:xfrm>
            <a:off x="3517900" y="2725039"/>
            <a:ext cx="19049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KerbC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KerbS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TKT) (5)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2" name="Rectangle 132"/>
          <p:cNvSpPr>
            <a:spLocks noChangeArrowheads="1"/>
          </p:cNvSpPr>
          <p:nvPr/>
        </p:nvSpPr>
        <p:spPr bwMode="auto">
          <a:xfrm>
            <a:off x="6930950" y="4795139"/>
            <a:ext cx="3961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Active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3" name="Rectangle 133"/>
          <p:cNvSpPr>
            <a:spLocks noChangeArrowheads="1"/>
          </p:cNvSpPr>
          <p:nvPr/>
        </p:nvSpPr>
        <p:spPr bwMode="auto">
          <a:xfrm>
            <a:off x="6849987" y="5004689"/>
            <a:ext cx="5922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Directory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7" name="Rectangle 137"/>
          <p:cNvSpPr>
            <a:spLocks noChangeArrowheads="1"/>
          </p:cNvSpPr>
          <p:nvPr/>
        </p:nvSpPr>
        <p:spPr bwMode="auto">
          <a:xfrm>
            <a:off x="7189788" y="3525139"/>
            <a:ext cx="232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(4)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46538" name="Freeform 138"/>
          <p:cNvSpPr>
            <a:spLocks/>
          </p:cNvSpPr>
          <p:nvPr/>
        </p:nvSpPr>
        <p:spPr bwMode="auto">
          <a:xfrm>
            <a:off x="1611313" y="4147439"/>
            <a:ext cx="3378200" cy="1143000"/>
          </a:xfrm>
          <a:custGeom>
            <a:avLst/>
            <a:gdLst/>
            <a:ahLst/>
            <a:cxnLst>
              <a:cxn ang="0">
                <a:pos x="6382" y="192"/>
              </a:cxn>
              <a:cxn ang="0">
                <a:pos x="6378" y="147"/>
              </a:cxn>
              <a:cxn ang="0">
                <a:pos x="6370" y="108"/>
              </a:cxn>
              <a:cxn ang="0">
                <a:pos x="6354" y="75"/>
              </a:cxn>
              <a:cxn ang="0">
                <a:pos x="6334" y="48"/>
              </a:cxn>
              <a:cxn ang="0">
                <a:pos x="6306" y="27"/>
              </a:cxn>
              <a:cxn ang="0">
                <a:pos x="6274" y="12"/>
              </a:cxn>
              <a:cxn ang="0">
                <a:pos x="6234" y="3"/>
              </a:cxn>
              <a:cxn ang="0">
                <a:pos x="6190" y="0"/>
              </a:cxn>
              <a:cxn ang="0">
                <a:pos x="5087" y="0"/>
              </a:cxn>
              <a:cxn ang="0">
                <a:pos x="192" y="0"/>
              </a:cxn>
              <a:cxn ang="0">
                <a:pos x="146" y="3"/>
              </a:cxn>
              <a:cxn ang="0">
                <a:pos x="108" y="12"/>
              </a:cxn>
              <a:cxn ang="0">
                <a:pos x="74" y="27"/>
              </a:cxn>
              <a:cxn ang="0">
                <a:pos x="48" y="48"/>
              </a:cxn>
              <a:cxn ang="0">
                <a:pos x="26" y="75"/>
              </a:cxn>
              <a:cxn ang="0">
                <a:pos x="12" y="108"/>
              </a:cxn>
              <a:cxn ang="0">
                <a:pos x="2" y="147"/>
              </a:cxn>
              <a:cxn ang="0">
                <a:pos x="0" y="192"/>
              </a:cxn>
              <a:cxn ang="0">
                <a:pos x="0" y="1991"/>
              </a:cxn>
              <a:cxn ang="0">
                <a:pos x="6" y="2033"/>
              </a:cxn>
              <a:cxn ang="0">
                <a:pos x="18" y="2069"/>
              </a:cxn>
              <a:cxn ang="0">
                <a:pos x="36" y="2099"/>
              </a:cxn>
              <a:cxn ang="0">
                <a:pos x="60" y="2123"/>
              </a:cxn>
              <a:cxn ang="0">
                <a:pos x="90" y="2141"/>
              </a:cxn>
              <a:cxn ang="0">
                <a:pos x="126" y="2153"/>
              </a:cxn>
              <a:cxn ang="0">
                <a:pos x="168" y="2159"/>
              </a:cxn>
              <a:cxn ang="0">
                <a:pos x="3047" y="2161"/>
              </a:cxn>
              <a:cxn ang="0">
                <a:pos x="6195" y="2159"/>
              </a:cxn>
              <a:cxn ang="0">
                <a:pos x="6213" y="2159"/>
              </a:cxn>
              <a:cxn ang="0">
                <a:pos x="6244" y="2155"/>
              </a:cxn>
              <a:cxn ang="0">
                <a:pos x="6255" y="2153"/>
              </a:cxn>
              <a:cxn ang="0">
                <a:pos x="6291" y="2141"/>
              </a:cxn>
              <a:cxn ang="0">
                <a:pos x="6301" y="2134"/>
              </a:cxn>
              <a:cxn ang="0">
                <a:pos x="6321" y="2123"/>
              </a:cxn>
              <a:cxn ang="0">
                <a:pos x="6327" y="2117"/>
              </a:cxn>
              <a:cxn ang="0">
                <a:pos x="6339" y="2105"/>
              </a:cxn>
              <a:cxn ang="0">
                <a:pos x="6345" y="2099"/>
              </a:cxn>
              <a:cxn ang="0">
                <a:pos x="6355" y="2080"/>
              </a:cxn>
              <a:cxn ang="0">
                <a:pos x="6363" y="2069"/>
              </a:cxn>
              <a:cxn ang="0">
                <a:pos x="6375" y="2033"/>
              </a:cxn>
              <a:cxn ang="0">
                <a:pos x="6376" y="2023"/>
              </a:cxn>
              <a:cxn ang="0">
                <a:pos x="6381" y="1991"/>
              </a:cxn>
              <a:cxn ang="0">
                <a:pos x="6381" y="1973"/>
              </a:cxn>
            </a:cxnLst>
            <a:rect l="0" t="0" r="r" b="b"/>
            <a:pathLst>
              <a:path w="6382" h="2161">
                <a:moveTo>
                  <a:pt x="6382" y="1969"/>
                </a:moveTo>
                <a:lnTo>
                  <a:pt x="6382" y="192"/>
                </a:lnTo>
                <a:lnTo>
                  <a:pt x="6381" y="168"/>
                </a:lnTo>
                <a:lnTo>
                  <a:pt x="6378" y="147"/>
                </a:lnTo>
                <a:lnTo>
                  <a:pt x="6375" y="126"/>
                </a:lnTo>
                <a:lnTo>
                  <a:pt x="6370" y="108"/>
                </a:lnTo>
                <a:lnTo>
                  <a:pt x="6363" y="90"/>
                </a:lnTo>
                <a:lnTo>
                  <a:pt x="6354" y="75"/>
                </a:lnTo>
                <a:lnTo>
                  <a:pt x="6345" y="60"/>
                </a:lnTo>
                <a:lnTo>
                  <a:pt x="6334" y="48"/>
                </a:lnTo>
                <a:lnTo>
                  <a:pt x="6321" y="36"/>
                </a:lnTo>
                <a:lnTo>
                  <a:pt x="6306" y="27"/>
                </a:lnTo>
                <a:lnTo>
                  <a:pt x="6291" y="18"/>
                </a:lnTo>
                <a:lnTo>
                  <a:pt x="6274" y="12"/>
                </a:lnTo>
                <a:lnTo>
                  <a:pt x="6255" y="6"/>
                </a:lnTo>
                <a:lnTo>
                  <a:pt x="6234" y="3"/>
                </a:lnTo>
                <a:lnTo>
                  <a:pt x="6213" y="0"/>
                </a:lnTo>
                <a:lnTo>
                  <a:pt x="6190" y="0"/>
                </a:lnTo>
                <a:lnTo>
                  <a:pt x="5567" y="0"/>
                </a:lnTo>
                <a:lnTo>
                  <a:pt x="5087" y="0"/>
                </a:lnTo>
                <a:lnTo>
                  <a:pt x="3047" y="0"/>
                </a:lnTo>
                <a:lnTo>
                  <a:pt x="192" y="0"/>
                </a:lnTo>
                <a:lnTo>
                  <a:pt x="168" y="0"/>
                </a:lnTo>
                <a:lnTo>
                  <a:pt x="146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4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6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2" y="147"/>
                </a:lnTo>
                <a:lnTo>
                  <a:pt x="0" y="168"/>
                </a:lnTo>
                <a:lnTo>
                  <a:pt x="0" y="192"/>
                </a:lnTo>
                <a:lnTo>
                  <a:pt x="0" y="1969"/>
                </a:lnTo>
                <a:lnTo>
                  <a:pt x="0" y="1991"/>
                </a:lnTo>
                <a:lnTo>
                  <a:pt x="2" y="2013"/>
                </a:lnTo>
                <a:lnTo>
                  <a:pt x="6" y="2033"/>
                </a:lnTo>
                <a:lnTo>
                  <a:pt x="12" y="2053"/>
                </a:lnTo>
                <a:lnTo>
                  <a:pt x="18" y="2069"/>
                </a:lnTo>
                <a:lnTo>
                  <a:pt x="26" y="2085"/>
                </a:lnTo>
                <a:lnTo>
                  <a:pt x="36" y="2099"/>
                </a:lnTo>
                <a:lnTo>
                  <a:pt x="48" y="2113"/>
                </a:lnTo>
                <a:lnTo>
                  <a:pt x="60" y="2123"/>
                </a:lnTo>
                <a:lnTo>
                  <a:pt x="74" y="2133"/>
                </a:lnTo>
                <a:lnTo>
                  <a:pt x="90" y="2141"/>
                </a:lnTo>
                <a:lnTo>
                  <a:pt x="108" y="2149"/>
                </a:lnTo>
                <a:lnTo>
                  <a:pt x="126" y="2153"/>
                </a:lnTo>
                <a:lnTo>
                  <a:pt x="146" y="2157"/>
                </a:lnTo>
                <a:lnTo>
                  <a:pt x="168" y="2159"/>
                </a:lnTo>
                <a:lnTo>
                  <a:pt x="192" y="2161"/>
                </a:lnTo>
                <a:lnTo>
                  <a:pt x="3047" y="2161"/>
                </a:lnTo>
                <a:lnTo>
                  <a:pt x="6190" y="2161"/>
                </a:lnTo>
                <a:lnTo>
                  <a:pt x="6195" y="2159"/>
                </a:lnTo>
                <a:lnTo>
                  <a:pt x="6201" y="2159"/>
                </a:lnTo>
                <a:lnTo>
                  <a:pt x="6213" y="2159"/>
                </a:lnTo>
                <a:lnTo>
                  <a:pt x="6234" y="2157"/>
                </a:lnTo>
                <a:lnTo>
                  <a:pt x="6244" y="2155"/>
                </a:lnTo>
                <a:lnTo>
                  <a:pt x="6249" y="2153"/>
                </a:lnTo>
                <a:lnTo>
                  <a:pt x="6255" y="2153"/>
                </a:lnTo>
                <a:lnTo>
                  <a:pt x="6274" y="2149"/>
                </a:lnTo>
                <a:lnTo>
                  <a:pt x="6291" y="2141"/>
                </a:lnTo>
                <a:lnTo>
                  <a:pt x="6298" y="2137"/>
                </a:lnTo>
                <a:lnTo>
                  <a:pt x="6301" y="2134"/>
                </a:lnTo>
                <a:lnTo>
                  <a:pt x="6306" y="2133"/>
                </a:lnTo>
                <a:lnTo>
                  <a:pt x="6321" y="2123"/>
                </a:lnTo>
                <a:lnTo>
                  <a:pt x="6323" y="2120"/>
                </a:lnTo>
                <a:lnTo>
                  <a:pt x="6327" y="2117"/>
                </a:lnTo>
                <a:lnTo>
                  <a:pt x="6334" y="2113"/>
                </a:lnTo>
                <a:lnTo>
                  <a:pt x="6339" y="2105"/>
                </a:lnTo>
                <a:lnTo>
                  <a:pt x="6341" y="2102"/>
                </a:lnTo>
                <a:lnTo>
                  <a:pt x="6345" y="2099"/>
                </a:lnTo>
                <a:lnTo>
                  <a:pt x="6354" y="2085"/>
                </a:lnTo>
                <a:lnTo>
                  <a:pt x="6355" y="2080"/>
                </a:lnTo>
                <a:lnTo>
                  <a:pt x="6358" y="2077"/>
                </a:lnTo>
                <a:lnTo>
                  <a:pt x="6363" y="2069"/>
                </a:lnTo>
                <a:lnTo>
                  <a:pt x="6370" y="2053"/>
                </a:lnTo>
                <a:lnTo>
                  <a:pt x="6375" y="2033"/>
                </a:lnTo>
                <a:lnTo>
                  <a:pt x="6375" y="2027"/>
                </a:lnTo>
                <a:lnTo>
                  <a:pt x="6376" y="2023"/>
                </a:lnTo>
                <a:lnTo>
                  <a:pt x="6378" y="2013"/>
                </a:lnTo>
                <a:lnTo>
                  <a:pt x="6381" y="1991"/>
                </a:lnTo>
                <a:lnTo>
                  <a:pt x="6381" y="1979"/>
                </a:lnTo>
                <a:lnTo>
                  <a:pt x="6381" y="1973"/>
                </a:lnTo>
                <a:lnTo>
                  <a:pt x="6382" y="196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39" name="Freeform 139"/>
          <p:cNvSpPr>
            <a:spLocks/>
          </p:cNvSpPr>
          <p:nvPr/>
        </p:nvSpPr>
        <p:spPr bwMode="auto">
          <a:xfrm>
            <a:off x="1611313" y="4147439"/>
            <a:ext cx="1612900" cy="1143000"/>
          </a:xfrm>
          <a:custGeom>
            <a:avLst/>
            <a:gdLst/>
            <a:ahLst/>
            <a:cxnLst>
              <a:cxn ang="0">
                <a:pos x="3047" y="2161"/>
              </a:cxn>
              <a:cxn ang="0">
                <a:pos x="192" y="2161"/>
              </a:cxn>
              <a:cxn ang="0">
                <a:pos x="168" y="2159"/>
              </a:cxn>
              <a:cxn ang="0">
                <a:pos x="146" y="2157"/>
              </a:cxn>
              <a:cxn ang="0">
                <a:pos x="126" y="2153"/>
              </a:cxn>
              <a:cxn ang="0">
                <a:pos x="108" y="2149"/>
              </a:cxn>
              <a:cxn ang="0">
                <a:pos x="90" y="2141"/>
              </a:cxn>
              <a:cxn ang="0">
                <a:pos x="74" y="2133"/>
              </a:cxn>
              <a:cxn ang="0">
                <a:pos x="60" y="2123"/>
              </a:cxn>
              <a:cxn ang="0">
                <a:pos x="48" y="2113"/>
              </a:cxn>
              <a:cxn ang="0">
                <a:pos x="36" y="2099"/>
              </a:cxn>
              <a:cxn ang="0">
                <a:pos x="26" y="2085"/>
              </a:cxn>
              <a:cxn ang="0">
                <a:pos x="18" y="2069"/>
              </a:cxn>
              <a:cxn ang="0">
                <a:pos x="12" y="2053"/>
              </a:cxn>
              <a:cxn ang="0">
                <a:pos x="6" y="2033"/>
              </a:cxn>
              <a:cxn ang="0">
                <a:pos x="2" y="2013"/>
              </a:cxn>
              <a:cxn ang="0">
                <a:pos x="0" y="1991"/>
              </a:cxn>
              <a:cxn ang="0">
                <a:pos x="0" y="1969"/>
              </a:cxn>
              <a:cxn ang="0">
                <a:pos x="0" y="192"/>
              </a:cxn>
              <a:cxn ang="0">
                <a:pos x="0" y="168"/>
              </a:cxn>
              <a:cxn ang="0">
                <a:pos x="2" y="147"/>
              </a:cxn>
              <a:cxn ang="0">
                <a:pos x="6" y="126"/>
              </a:cxn>
              <a:cxn ang="0">
                <a:pos x="12" y="108"/>
              </a:cxn>
              <a:cxn ang="0">
                <a:pos x="18" y="90"/>
              </a:cxn>
              <a:cxn ang="0">
                <a:pos x="26" y="75"/>
              </a:cxn>
              <a:cxn ang="0">
                <a:pos x="36" y="60"/>
              </a:cxn>
              <a:cxn ang="0">
                <a:pos x="48" y="48"/>
              </a:cxn>
              <a:cxn ang="0">
                <a:pos x="60" y="36"/>
              </a:cxn>
              <a:cxn ang="0">
                <a:pos x="74" y="27"/>
              </a:cxn>
              <a:cxn ang="0">
                <a:pos x="90" y="18"/>
              </a:cxn>
              <a:cxn ang="0">
                <a:pos x="108" y="12"/>
              </a:cxn>
              <a:cxn ang="0">
                <a:pos x="126" y="6"/>
              </a:cxn>
              <a:cxn ang="0">
                <a:pos x="146" y="3"/>
              </a:cxn>
              <a:cxn ang="0">
                <a:pos x="168" y="0"/>
              </a:cxn>
              <a:cxn ang="0">
                <a:pos x="192" y="0"/>
              </a:cxn>
              <a:cxn ang="0">
                <a:pos x="3047" y="0"/>
              </a:cxn>
            </a:cxnLst>
            <a:rect l="0" t="0" r="r" b="b"/>
            <a:pathLst>
              <a:path w="3047" h="2161">
                <a:moveTo>
                  <a:pt x="3047" y="2161"/>
                </a:moveTo>
                <a:lnTo>
                  <a:pt x="192" y="2161"/>
                </a:lnTo>
                <a:lnTo>
                  <a:pt x="168" y="2159"/>
                </a:lnTo>
                <a:lnTo>
                  <a:pt x="146" y="2157"/>
                </a:lnTo>
                <a:lnTo>
                  <a:pt x="126" y="2153"/>
                </a:lnTo>
                <a:lnTo>
                  <a:pt x="108" y="2149"/>
                </a:lnTo>
                <a:lnTo>
                  <a:pt x="90" y="2141"/>
                </a:lnTo>
                <a:lnTo>
                  <a:pt x="74" y="2133"/>
                </a:lnTo>
                <a:lnTo>
                  <a:pt x="60" y="2123"/>
                </a:lnTo>
                <a:lnTo>
                  <a:pt x="48" y="2113"/>
                </a:lnTo>
                <a:lnTo>
                  <a:pt x="36" y="2099"/>
                </a:lnTo>
                <a:lnTo>
                  <a:pt x="26" y="2085"/>
                </a:lnTo>
                <a:lnTo>
                  <a:pt x="18" y="2069"/>
                </a:lnTo>
                <a:lnTo>
                  <a:pt x="12" y="2053"/>
                </a:lnTo>
                <a:lnTo>
                  <a:pt x="6" y="2033"/>
                </a:lnTo>
                <a:lnTo>
                  <a:pt x="2" y="2013"/>
                </a:lnTo>
                <a:lnTo>
                  <a:pt x="0" y="1991"/>
                </a:lnTo>
                <a:lnTo>
                  <a:pt x="0" y="1969"/>
                </a:lnTo>
                <a:lnTo>
                  <a:pt x="0" y="192"/>
                </a:lnTo>
                <a:lnTo>
                  <a:pt x="0" y="168"/>
                </a:lnTo>
                <a:lnTo>
                  <a:pt x="2" y="147"/>
                </a:lnTo>
                <a:lnTo>
                  <a:pt x="6" y="126"/>
                </a:lnTo>
                <a:lnTo>
                  <a:pt x="12" y="108"/>
                </a:lnTo>
                <a:lnTo>
                  <a:pt x="18" y="90"/>
                </a:lnTo>
                <a:lnTo>
                  <a:pt x="26" y="75"/>
                </a:lnTo>
                <a:lnTo>
                  <a:pt x="36" y="60"/>
                </a:lnTo>
                <a:lnTo>
                  <a:pt x="48" y="48"/>
                </a:lnTo>
                <a:lnTo>
                  <a:pt x="60" y="36"/>
                </a:lnTo>
                <a:lnTo>
                  <a:pt x="74" y="27"/>
                </a:lnTo>
                <a:lnTo>
                  <a:pt x="90" y="18"/>
                </a:lnTo>
                <a:lnTo>
                  <a:pt x="108" y="12"/>
                </a:lnTo>
                <a:lnTo>
                  <a:pt x="126" y="6"/>
                </a:lnTo>
                <a:lnTo>
                  <a:pt x="146" y="3"/>
                </a:lnTo>
                <a:lnTo>
                  <a:pt x="168" y="0"/>
                </a:lnTo>
                <a:lnTo>
                  <a:pt x="192" y="0"/>
                </a:lnTo>
                <a:lnTo>
                  <a:pt x="3047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40" name="Line 140"/>
          <p:cNvSpPr>
            <a:spLocks noChangeShapeType="1"/>
          </p:cNvSpPr>
          <p:nvPr/>
        </p:nvSpPr>
        <p:spPr bwMode="auto">
          <a:xfrm>
            <a:off x="4303713" y="4147439"/>
            <a:ext cx="25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41" name="Line 141"/>
          <p:cNvSpPr>
            <a:spLocks noChangeShapeType="1"/>
          </p:cNvSpPr>
          <p:nvPr/>
        </p:nvSpPr>
        <p:spPr bwMode="auto">
          <a:xfrm>
            <a:off x="3224213" y="4147439"/>
            <a:ext cx="1079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42" name="Freeform 142"/>
          <p:cNvSpPr>
            <a:spLocks/>
          </p:cNvSpPr>
          <p:nvPr/>
        </p:nvSpPr>
        <p:spPr bwMode="auto">
          <a:xfrm>
            <a:off x="3224213" y="4147439"/>
            <a:ext cx="1765300" cy="1143000"/>
          </a:xfrm>
          <a:custGeom>
            <a:avLst/>
            <a:gdLst/>
            <a:ahLst/>
            <a:cxnLst>
              <a:cxn ang="0">
                <a:pos x="2520" y="0"/>
              </a:cxn>
              <a:cxn ang="0">
                <a:pos x="3143" y="0"/>
              </a:cxn>
              <a:cxn ang="0">
                <a:pos x="3166" y="0"/>
              </a:cxn>
              <a:cxn ang="0">
                <a:pos x="3187" y="3"/>
              </a:cxn>
              <a:cxn ang="0">
                <a:pos x="3208" y="6"/>
              </a:cxn>
              <a:cxn ang="0">
                <a:pos x="3227" y="12"/>
              </a:cxn>
              <a:cxn ang="0">
                <a:pos x="3244" y="18"/>
              </a:cxn>
              <a:cxn ang="0">
                <a:pos x="3259" y="27"/>
              </a:cxn>
              <a:cxn ang="0">
                <a:pos x="3274" y="36"/>
              </a:cxn>
              <a:cxn ang="0">
                <a:pos x="3287" y="48"/>
              </a:cxn>
              <a:cxn ang="0">
                <a:pos x="3298" y="60"/>
              </a:cxn>
              <a:cxn ang="0">
                <a:pos x="3307" y="75"/>
              </a:cxn>
              <a:cxn ang="0">
                <a:pos x="3316" y="90"/>
              </a:cxn>
              <a:cxn ang="0">
                <a:pos x="3323" y="108"/>
              </a:cxn>
              <a:cxn ang="0">
                <a:pos x="3328" y="126"/>
              </a:cxn>
              <a:cxn ang="0">
                <a:pos x="3331" y="147"/>
              </a:cxn>
              <a:cxn ang="0">
                <a:pos x="3334" y="168"/>
              </a:cxn>
              <a:cxn ang="0">
                <a:pos x="3335" y="192"/>
              </a:cxn>
              <a:cxn ang="0">
                <a:pos x="3335" y="1969"/>
              </a:cxn>
              <a:cxn ang="0">
                <a:pos x="3334" y="1973"/>
              </a:cxn>
              <a:cxn ang="0">
                <a:pos x="3334" y="1979"/>
              </a:cxn>
              <a:cxn ang="0">
                <a:pos x="3334" y="1991"/>
              </a:cxn>
              <a:cxn ang="0">
                <a:pos x="3331" y="2013"/>
              </a:cxn>
              <a:cxn ang="0">
                <a:pos x="3329" y="2023"/>
              </a:cxn>
              <a:cxn ang="0">
                <a:pos x="3328" y="2027"/>
              </a:cxn>
              <a:cxn ang="0">
                <a:pos x="3328" y="2033"/>
              </a:cxn>
              <a:cxn ang="0">
                <a:pos x="3323" y="2053"/>
              </a:cxn>
              <a:cxn ang="0">
                <a:pos x="3316" y="2069"/>
              </a:cxn>
              <a:cxn ang="0">
                <a:pos x="3311" y="2077"/>
              </a:cxn>
              <a:cxn ang="0">
                <a:pos x="3308" y="2080"/>
              </a:cxn>
              <a:cxn ang="0">
                <a:pos x="3307" y="2085"/>
              </a:cxn>
              <a:cxn ang="0">
                <a:pos x="3298" y="2099"/>
              </a:cxn>
              <a:cxn ang="0">
                <a:pos x="3294" y="2102"/>
              </a:cxn>
              <a:cxn ang="0">
                <a:pos x="3292" y="2105"/>
              </a:cxn>
              <a:cxn ang="0">
                <a:pos x="3287" y="2113"/>
              </a:cxn>
              <a:cxn ang="0">
                <a:pos x="3280" y="2117"/>
              </a:cxn>
              <a:cxn ang="0">
                <a:pos x="3276" y="2120"/>
              </a:cxn>
              <a:cxn ang="0">
                <a:pos x="3274" y="2123"/>
              </a:cxn>
              <a:cxn ang="0">
                <a:pos x="3259" y="2133"/>
              </a:cxn>
              <a:cxn ang="0">
                <a:pos x="3254" y="2134"/>
              </a:cxn>
              <a:cxn ang="0">
                <a:pos x="3251" y="2137"/>
              </a:cxn>
              <a:cxn ang="0">
                <a:pos x="3244" y="2141"/>
              </a:cxn>
              <a:cxn ang="0">
                <a:pos x="3227" y="2149"/>
              </a:cxn>
              <a:cxn ang="0">
                <a:pos x="3208" y="2153"/>
              </a:cxn>
              <a:cxn ang="0">
                <a:pos x="3202" y="2153"/>
              </a:cxn>
              <a:cxn ang="0">
                <a:pos x="3197" y="2155"/>
              </a:cxn>
              <a:cxn ang="0">
                <a:pos x="3187" y="2157"/>
              </a:cxn>
              <a:cxn ang="0">
                <a:pos x="3166" y="2159"/>
              </a:cxn>
              <a:cxn ang="0">
                <a:pos x="3154" y="2159"/>
              </a:cxn>
              <a:cxn ang="0">
                <a:pos x="3148" y="2159"/>
              </a:cxn>
              <a:cxn ang="0">
                <a:pos x="3143" y="2161"/>
              </a:cxn>
              <a:cxn ang="0">
                <a:pos x="0" y="2161"/>
              </a:cxn>
            </a:cxnLst>
            <a:rect l="0" t="0" r="r" b="b"/>
            <a:pathLst>
              <a:path w="3335" h="2161">
                <a:moveTo>
                  <a:pt x="2520" y="0"/>
                </a:moveTo>
                <a:lnTo>
                  <a:pt x="3143" y="0"/>
                </a:lnTo>
                <a:lnTo>
                  <a:pt x="3166" y="0"/>
                </a:lnTo>
                <a:lnTo>
                  <a:pt x="3187" y="3"/>
                </a:lnTo>
                <a:lnTo>
                  <a:pt x="3208" y="6"/>
                </a:lnTo>
                <a:lnTo>
                  <a:pt x="3227" y="12"/>
                </a:lnTo>
                <a:lnTo>
                  <a:pt x="3244" y="18"/>
                </a:lnTo>
                <a:lnTo>
                  <a:pt x="3259" y="27"/>
                </a:lnTo>
                <a:lnTo>
                  <a:pt x="3274" y="36"/>
                </a:lnTo>
                <a:lnTo>
                  <a:pt x="3287" y="48"/>
                </a:lnTo>
                <a:lnTo>
                  <a:pt x="3298" y="60"/>
                </a:lnTo>
                <a:lnTo>
                  <a:pt x="3307" y="75"/>
                </a:lnTo>
                <a:lnTo>
                  <a:pt x="3316" y="90"/>
                </a:lnTo>
                <a:lnTo>
                  <a:pt x="3323" y="108"/>
                </a:lnTo>
                <a:lnTo>
                  <a:pt x="3328" y="126"/>
                </a:lnTo>
                <a:lnTo>
                  <a:pt x="3331" y="147"/>
                </a:lnTo>
                <a:lnTo>
                  <a:pt x="3334" y="168"/>
                </a:lnTo>
                <a:lnTo>
                  <a:pt x="3335" y="192"/>
                </a:lnTo>
                <a:lnTo>
                  <a:pt x="3335" y="1969"/>
                </a:lnTo>
                <a:lnTo>
                  <a:pt x="3334" y="1973"/>
                </a:lnTo>
                <a:lnTo>
                  <a:pt x="3334" y="1979"/>
                </a:lnTo>
                <a:lnTo>
                  <a:pt x="3334" y="1991"/>
                </a:lnTo>
                <a:lnTo>
                  <a:pt x="3331" y="2013"/>
                </a:lnTo>
                <a:lnTo>
                  <a:pt x="3329" y="2023"/>
                </a:lnTo>
                <a:lnTo>
                  <a:pt x="3328" y="2027"/>
                </a:lnTo>
                <a:lnTo>
                  <a:pt x="3328" y="2033"/>
                </a:lnTo>
                <a:lnTo>
                  <a:pt x="3323" y="2053"/>
                </a:lnTo>
                <a:lnTo>
                  <a:pt x="3316" y="2069"/>
                </a:lnTo>
                <a:lnTo>
                  <a:pt x="3311" y="2077"/>
                </a:lnTo>
                <a:lnTo>
                  <a:pt x="3308" y="2080"/>
                </a:lnTo>
                <a:lnTo>
                  <a:pt x="3307" y="2085"/>
                </a:lnTo>
                <a:lnTo>
                  <a:pt x="3298" y="2099"/>
                </a:lnTo>
                <a:lnTo>
                  <a:pt x="3294" y="2102"/>
                </a:lnTo>
                <a:lnTo>
                  <a:pt x="3292" y="2105"/>
                </a:lnTo>
                <a:lnTo>
                  <a:pt x="3287" y="2113"/>
                </a:lnTo>
                <a:lnTo>
                  <a:pt x="3280" y="2117"/>
                </a:lnTo>
                <a:lnTo>
                  <a:pt x="3276" y="2120"/>
                </a:lnTo>
                <a:lnTo>
                  <a:pt x="3274" y="2123"/>
                </a:lnTo>
                <a:lnTo>
                  <a:pt x="3259" y="2133"/>
                </a:lnTo>
                <a:lnTo>
                  <a:pt x="3254" y="2134"/>
                </a:lnTo>
                <a:lnTo>
                  <a:pt x="3251" y="2137"/>
                </a:lnTo>
                <a:lnTo>
                  <a:pt x="3244" y="2141"/>
                </a:lnTo>
                <a:lnTo>
                  <a:pt x="3227" y="2149"/>
                </a:lnTo>
                <a:lnTo>
                  <a:pt x="3208" y="2153"/>
                </a:lnTo>
                <a:lnTo>
                  <a:pt x="3202" y="2153"/>
                </a:lnTo>
                <a:lnTo>
                  <a:pt x="3197" y="2155"/>
                </a:lnTo>
                <a:lnTo>
                  <a:pt x="3187" y="2157"/>
                </a:lnTo>
                <a:lnTo>
                  <a:pt x="3166" y="2159"/>
                </a:lnTo>
                <a:lnTo>
                  <a:pt x="3154" y="2159"/>
                </a:lnTo>
                <a:lnTo>
                  <a:pt x="3148" y="2159"/>
                </a:lnTo>
                <a:lnTo>
                  <a:pt x="3143" y="2161"/>
                </a:lnTo>
                <a:lnTo>
                  <a:pt x="0" y="216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3" name="Group 88"/>
          <p:cNvGrpSpPr/>
          <p:nvPr/>
        </p:nvGrpSpPr>
        <p:grpSpPr>
          <a:xfrm>
            <a:off x="1836738" y="4472877"/>
            <a:ext cx="636841" cy="486549"/>
            <a:chOff x="1811338" y="4561777"/>
            <a:chExt cx="636841" cy="486549"/>
          </a:xfrm>
        </p:grpSpPr>
        <p:sp>
          <p:nvSpPr>
            <p:cNvPr id="3046543" name="Rectangle 143"/>
            <p:cNvSpPr>
              <a:spLocks noChangeArrowheads="1"/>
            </p:cNvSpPr>
            <p:nvPr/>
          </p:nvSpPr>
          <p:spPr bwMode="auto">
            <a:xfrm>
              <a:off x="1917700" y="4561777"/>
              <a:ext cx="4007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NAS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046544" name="Rectangle 144"/>
            <p:cNvSpPr>
              <a:spLocks noChangeArrowheads="1"/>
            </p:cNvSpPr>
            <p:nvPr/>
          </p:nvSpPr>
          <p:spPr bwMode="auto">
            <a:xfrm>
              <a:off x="1811338" y="4771327"/>
              <a:ext cx="6368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Device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046556" name="Line 156"/>
          <p:cNvSpPr>
            <a:spLocks noChangeShapeType="1"/>
          </p:cNvSpPr>
          <p:nvPr/>
        </p:nvSpPr>
        <p:spPr bwMode="auto">
          <a:xfrm flipH="1">
            <a:off x="4313238" y="4350639"/>
            <a:ext cx="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6566" name="Line 166"/>
          <p:cNvSpPr>
            <a:spLocks noChangeShapeType="1"/>
          </p:cNvSpPr>
          <p:nvPr/>
        </p:nvSpPr>
        <p:spPr bwMode="auto">
          <a:xfrm>
            <a:off x="4638675" y="4922139"/>
            <a:ext cx="0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>
              <a:latin typeface="Calibri" pitchFamily="34" charset="0"/>
            </a:endParaRPr>
          </a:p>
        </p:txBody>
      </p:sp>
      <p:grpSp>
        <p:nvGrpSpPr>
          <p:cNvPr id="4" name="Group 169"/>
          <p:cNvGrpSpPr>
            <a:grpSpLocks/>
          </p:cNvGrpSpPr>
          <p:nvPr/>
        </p:nvGrpSpPr>
        <p:grpSpPr bwMode="auto">
          <a:xfrm>
            <a:off x="2095500" y="3013964"/>
            <a:ext cx="1668463" cy="1306513"/>
            <a:chOff x="1320" y="1960"/>
            <a:chExt cx="1051" cy="823"/>
          </a:xfrm>
        </p:grpSpPr>
        <p:sp>
          <p:nvSpPr>
            <p:cNvPr id="3046570" name="Freeform 170"/>
            <p:cNvSpPr>
              <a:spLocks/>
            </p:cNvSpPr>
            <p:nvPr/>
          </p:nvSpPr>
          <p:spPr bwMode="auto">
            <a:xfrm>
              <a:off x="1320" y="1960"/>
              <a:ext cx="1027" cy="810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61" y="359"/>
                </a:cxn>
                <a:cxn ang="0">
                  <a:pos x="359" y="363"/>
                </a:cxn>
                <a:cxn ang="0">
                  <a:pos x="3017" y="2430"/>
                </a:cxn>
                <a:cxn ang="0">
                  <a:pos x="3080" y="2349"/>
                </a:cxn>
                <a:cxn ang="0">
                  <a:pos x="2576" y="1956"/>
                </a:cxn>
                <a:cxn ang="0">
                  <a:pos x="2579" y="1953"/>
                </a:cxn>
                <a:cxn ang="0">
                  <a:pos x="70" y="0"/>
                </a:cxn>
                <a:cxn ang="0">
                  <a:pos x="0" y="78"/>
                </a:cxn>
              </a:cxnLst>
              <a:rect l="0" t="0" r="r" b="b"/>
              <a:pathLst>
                <a:path w="3080" h="2430">
                  <a:moveTo>
                    <a:pt x="0" y="78"/>
                  </a:moveTo>
                  <a:lnTo>
                    <a:pt x="361" y="359"/>
                  </a:lnTo>
                  <a:lnTo>
                    <a:pt x="359" y="363"/>
                  </a:lnTo>
                  <a:lnTo>
                    <a:pt x="3017" y="2430"/>
                  </a:lnTo>
                  <a:lnTo>
                    <a:pt x="3080" y="2349"/>
                  </a:lnTo>
                  <a:lnTo>
                    <a:pt x="2576" y="1956"/>
                  </a:lnTo>
                  <a:lnTo>
                    <a:pt x="2579" y="1953"/>
                  </a:lnTo>
                  <a:lnTo>
                    <a:pt x="7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1" name="Freeform 171"/>
            <p:cNvSpPr>
              <a:spLocks/>
            </p:cNvSpPr>
            <p:nvPr/>
          </p:nvSpPr>
          <p:spPr bwMode="auto">
            <a:xfrm>
              <a:off x="2287" y="2702"/>
              <a:ext cx="84" cy="81"/>
            </a:xfrm>
            <a:custGeom>
              <a:avLst/>
              <a:gdLst/>
              <a:ahLst/>
              <a:cxnLst>
                <a:cxn ang="0">
                  <a:pos x="250" y="243"/>
                </a:cxn>
                <a:cxn ang="0">
                  <a:pos x="0" y="240"/>
                </a:cxn>
                <a:cxn ang="0">
                  <a:pos x="186" y="0"/>
                </a:cxn>
                <a:cxn ang="0">
                  <a:pos x="250" y="243"/>
                </a:cxn>
              </a:cxnLst>
              <a:rect l="0" t="0" r="r" b="b"/>
              <a:pathLst>
                <a:path w="250" h="243">
                  <a:moveTo>
                    <a:pt x="250" y="243"/>
                  </a:moveTo>
                  <a:lnTo>
                    <a:pt x="0" y="240"/>
                  </a:lnTo>
                  <a:lnTo>
                    <a:pt x="186" y="0"/>
                  </a:lnTo>
                  <a:lnTo>
                    <a:pt x="250" y="243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762125" y="3018727"/>
            <a:ext cx="1689100" cy="1323975"/>
            <a:chOff x="1110" y="1963"/>
            <a:chExt cx="1064" cy="834"/>
          </a:xfrm>
        </p:grpSpPr>
        <p:sp>
          <p:nvSpPr>
            <p:cNvPr id="3046573" name="Freeform 173"/>
            <p:cNvSpPr>
              <a:spLocks/>
            </p:cNvSpPr>
            <p:nvPr/>
          </p:nvSpPr>
          <p:spPr bwMode="auto">
            <a:xfrm>
              <a:off x="1134" y="1976"/>
              <a:ext cx="1040" cy="821"/>
            </a:xfrm>
            <a:custGeom>
              <a:avLst/>
              <a:gdLst/>
              <a:ahLst/>
              <a:cxnLst>
                <a:cxn ang="0">
                  <a:pos x="133" y="186"/>
                </a:cxn>
                <a:cxn ang="0">
                  <a:pos x="132" y="189"/>
                </a:cxn>
                <a:cxn ang="0">
                  <a:pos x="3056" y="2463"/>
                </a:cxn>
                <a:cxn ang="0">
                  <a:pos x="3121" y="2382"/>
                </a:cxn>
                <a:cxn ang="0">
                  <a:pos x="2987" y="2278"/>
                </a:cxn>
                <a:cxn ang="0">
                  <a:pos x="2989" y="2277"/>
                </a:cxn>
                <a:cxn ang="0">
                  <a:pos x="65" y="0"/>
                </a:cxn>
                <a:cxn ang="0">
                  <a:pos x="0" y="83"/>
                </a:cxn>
                <a:cxn ang="0">
                  <a:pos x="133" y="186"/>
                </a:cxn>
              </a:cxnLst>
              <a:rect l="0" t="0" r="r" b="b"/>
              <a:pathLst>
                <a:path w="3121" h="2463">
                  <a:moveTo>
                    <a:pt x="133" y="186"/>
                  </a:moveTo>
                  <a:lnTo>
                    <a:pt x="132" y="189"/>
                  </a:lnTo>
                  <a:lnTo>
                    <a:pt x="3056" y="2463"/>
                  </a:lnTo>
                  <a:lnTo>
                    <a:pt x="3121" y="2382"/>
                  </a:lnTo>
                  <a:lnTo>
                    <a:pt x="2987" y="2278"/>
                  </a:lnTo>
                  <a:lnTo>
                    <a:pt x="2989" y="2277"/>
                  </a:lnTo>
                  <a:lnTo>
                    <a:pt x="65" y="0"/>
                  </a:lnTo>
                  <a:lnTo>
                    <a:pt x="0" y="83"/>
                  </a:lnTo>
                  <a:lnTo>
                    <a:pt x="133" y="186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4" name="Freeform 174"/>
            <p:cNvSpPr>
              <a:spLocks/>
            </p:cNvSpPr>
            <p:nvPr/>
          </p:nvSpPr>
          <p:spPr bwMode="auto">
            <a:xfrm>
              <a:off x="1110" y="1963"/>
              <a:ext cx="83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2"/>
                </a:cxn>
                <a:cxn ang="0">
                  <a:pos x="64" y="242"/>
                </a:cxn>
                <a:cxn ang="0">
                  <a:pos x="0" y="0"/>
                </a:cxn>
              </a:cxnLst>
              <a:rect l="0" t="0" r="r" b="b"/>
              <a:pathLst>
                <a:path w="250" h="242">
                  <a:moveTo>
                    <a:pt x="0" y="0"/>
                  </a:moveTo>
                  <a:lnTo>
                    <a:pt x="250" y="2"/>
                  </a:lnTo>
                  <a:lnTo>
                    <a:pt x="6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6" name="Group 175"/>
          <p:cNvGrpSpPr>
            <a:grpSpLocks/>
          </p:cNvGrpSpPr>
          <p:nvPr/>
        </p:nvGrpSpPr>
        <p:grpSpPr bwMode="auto">
          <a:xfrm>
            <a:off x="2525713" y="3083814"/>
            <a:ext cx="981075" cy="820738"/>
            <a:chOff x="1591" y="2004"/>
            <a:chExt cx="618" cy="517"/>
          </a:xfrm>
        </p:grpSpPr>
        <p:sp>
          <p:nvSpPr>
            <p:cNvPr id="3046576" name="Freeform 176"/>
            <p:cNvSpPr>
              <a:spLocks/>
            </p:cNvSpPr>
            <p:nvPr/>
          </p:nvSpPr>
          <p:spPr bwMode="auto">
            <a:xfrm>
              <a:off x="1591" y="2004"/>
              <a:ext cx="93" cy="95"/>
            </a:xfrm>
            <a:custGeom>
              <a:avLst/>
              <a:gdLst/>
              <a:ahLst/>
              <a:cxnLst>
                <a:cxn ang="0">
                  <a:pos x="154" y="285"/>
                </a:cxn>
                <a:cxn ang="0">
                  <a:pos x="101" y="244"/>
                </a:cxn>
                <a:cxn ang="0">
                  <a:pos x="103" y="139"/>
                </a:cxn>
                <a:cxn ang="0">
                  <a:pos x="84" y="143"/>
                </a:cxn>
                <a:cxn ang="0">
                  <a:pos x="42" y="197"/>
                </a:cxn>
                <a:cxn ang="0">
                  <a:pos x="0" y="165"/>
                </a:cxn>
                <a:cxn ang="0">
                  <a:pos x="129" y="0"/>
                </a:cxn>
                <a:cxn ang="0">
                  <a:pos x="171" y="33"/>
                </a:cxn>
                <a:cxn ang="0">
                  <a:pos x="113" y="107"/>
                </a:cxn>
                <a:cxn ang="0">
                  <a:pos x="229" y="79"/>
                </a:cxn>
                <a:cxn ang="0">
                  <a:pos x="279" y="118"/>
                </a:cxn>
                <a:cxn ang="0">
                  <a:pos x="155" y="143"/>
                </a:cxn>
                <a:cxn ang="0">
                  <a:pos x="154" y="285"/>
                </a:cxn>
              </a:cxnLst>
              <a:rect l="0" t="0" r="r" b="b"/>
              <a:pathLst>
                <a:path w="279" h="285">
                  <a:moveTo>
                    <a:pt x="154" y="285"/>
                  </a:moveTo>
                  <a:lnTo>
                    <a:pt x="101" y="244"/>
                  </a:lnTo>
                  <a:lnTo>
                    <a:pt x="103" y="139"/>
                  </a:lnTo>
                  <a:lnTo>
                    <a:pt x="84" y="143"/>
                  </a:lnTo>
                  <a:lnTo>
                    <a:pt x="42" y="197"/>
                  </a:lnTo>
                  <a:lnTo>
                    <a:pt x="0" y="165"/>
                  </a:lnTo>
                  <a:lnTo>
                    <a:pt x="129" y="0"/>
                  </a:lnTo>
                  <a:lnTo>
                    <a:pt x="171" y="33"/>
                  </a:lnTo>
                  <a:lnTo>
                    <a:pt x="113" y="107"/>
                  </a:lnTo>
                  <a:lnTo>
                    <a:pt x="229" y="79"/>
                  </a:lnTo>
                  <a:lnTo>
                    <a:pt x="279" y="118"/>
                  </a:lnTo>
                  <a:lnTo>
                    <a:pt x="155" y="143"/>
                  </a:lnTo>
                  <a:lnTo>
                    <a:pt x="154" y="2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7" name="Freeform 177"/>
            <p:cNvSpPr>
              <a:spLocks noEditPoints="1"/>
            </p:cNvSpPr>
            <p:nvPr/>
          </p:nvSpPr>
          <p:spPr bwMode="auto">
            <a:xfrm>
              <a:off x="1655" y="2069"/>
              <a:ext cx="58" cy="63"/>
            </a:xfrm>
            <a:custGeom>
              <a:avLst/>
              <a:gdLst/>
              <a:ahLst/>
              <a:cxnLst>
                <a:cxn ang="0">
                  <a:pos x="147" y="144"/>
                </a:cxn>
                <a:cxn ang="0">
                  <a:pos x="55" y="73"/>
                </a:cxn>
                <a:cxn ang="0">
                  <a:pos x="47" y="87"/>
                </a:cxn>
                <a:cxn ang="0">
                  <a:pos x="48" y="104"/>
                </a:cxn>
                <a:cxn ang="0">
                  <a:pos x="57" y="118"/>
                </a:cxn>
                <a:cxn ang="0">
                  <a:pos x="72" y="134"/>
                </a:cxn>
                <a:cxn ang="0">
                  <a:pos x="85" y="142"/>
                </a:cxn>
                <a:cxn ang="0">
                  <a:pos x="101" y="150"/>
                </a:cxn>
                <a:cxn ang="0">
                  <a:pos x="103" y="150"/>
                </a:cxn>
                <a:cxn ang="0">
                  <a:pos x="105" y="150"/>
                </a:cxn>
                <a:cxn ang="0">
                  <a:pos x="107" y="151"/>
                </a:cxn>
                <a:cxn ang="0">
                  <a:pos x="114" y="153"/>
                </a:cxn>
                <a:cxn ang="0">
                  <a:pos x="126" y="154"/>
                </a:cxn>
                <a:cxn ang="0">
                  <a:pos x="131" y="158"/>
                </a:cxn>
                <a:cxn ang="0">
                  <a:pos x="107" y="189"/>
                </a:cxn>
                <a:cxn ang="0">
                  <a:pos x="89" y="183"/>
                </a:cxn>
                <a:cxn ang="0">
                  <a:pos x="75" y="178"/>
                </a:cxn>
                <a:cxn ang="0">
                  <a:pos x="60" y="170"/>
                </a:cxn>
                <a:cxn ang="0">
                  <a:pos x="47" y="160"/>
                </a:cxn>
                <a:cxn ang="0">
                  <a:pos x="29" y="144"/>
                </a:cxn>
                <a:cxn ang="0">
                  <a:pos x="16" y="129"/>
                </a:cxn>
                <a:cxn ang="0">
                  <a:pos x="6" y="112"/>
                </a:cxn>
                <a:cxn ang="0">
                  <a:pos x="3" y="98"/>
                </a:cxn>
                <a:cxn ang="0">
                  <a:pos x="0" y="81"/>
                </a:cxn>
                <a:cxn ang="0">
                  <a:pos x="3" y="66"/>
                </a:cxn>
                <a:cxn ang="0">
                  <a:pos x="9" y="49"/>
                </a:cxn>
                <a:cxn ang="0">
                  <a:pos x="19" y="34"/>
                </a:cxn>
                <a:cxn ang="0">
                  <a:pos x="31" y="20"/>
                </a:cxn>
                <a:cxn ang="0">
                  <a:pos x="46" y="10"/>
                </a:cxn>
                <a:cxn ang="0">
                  <a:pos x="60" y="3"/>
                </a:cxn>
                <a:cxn ang="0">
                  <a:pos x="77" y="1"/>
                </a:cxn>
                <a:cxn ang="0">
                  <a:pos x="91" y="0"/>
                </a:cxn>
                <a:cxn ang="0">
                  <a:pos x="108" y="3"/>
                </a:cxn>
                <a:cxn ang="0">
                  <a:pos x="125" y="10"/>
                </a:cxn>
                <a:cxn ang="0">
                  <a:pos x="142" y="22"/>
                </a:cxn>
                <a:cxn ang="0">
                  <a:pos x="154" y="34"/>
                </a:cxn>
                <a:cxn ang="0">
                  <a:pos x="165" y="46"/>
                </a:cxn>
                <a:cxn ang="0">
                  <a:pos x="171" y="60"/>
                </a:cxn>
                <a:cxn ang="0">
                  <a:pos x="175" y="74"/>
                </a:cxn>
                <a:cxn ang="0">
                  <a:pos x="174" y="87"/>
                </a:cxn>
                <a:cxn ang="0">
                  <a:pos x="172" y="102"/>
                </a:cxn>
                <a:cxn ang="0">
                  <a:pos x="166" y="116"/>
                </a:cxn>
                <a:cxn ang="0">
                  <a:pos x="157" y="130"/>
                </a:cxn>
                <a:cxn ang="0">
                  <a:pos x="147" y="144"/>
                </a:cxn>
                <a:cxn ang="0">
                  <a:pos x="125" y="90"/>
                </a:cxn>
                <a:cxn ang="0">
                  <a:pos x="131" y="76"/>
                </a:cxn>
                <a:cxn ang="0">
                  <a:pos x="133" y="66"/>
                </a:cxn>
                <a:cxn ang="0">
                  <a:pos x="129" y="55"/>
                </a:cxn>
                <a:cxn ang="0">
                  <a:pos x="119" y="45"/>
                </a:cxn>
                <a:cxn ang="0">
                  <a:pos x="107" y="38"/>
                </a:cxn>
                <a:cxn ang="0">
                  <a:pos x="96" y="37"/>
                </a:cxn>
                <a:cxn ang="0">
                  <a:pos x="83" y="39"/>
                </a:cxn>
                <a:cxn ang="0">
                  <a:pos x="73" y="49"/>
                </a:cxn>
                <a:cxn ang="0">
                  <a:pos x="125" y="90"/>
                </a:cxn>
              </a:cxnLst>
              <a:rect l="0" t="0" r="r" b="b"/>
              <a:pathLst>
                <a:path w="175" h="189">
                  <a:moveTo>
                    <a:pt x="147" y="144"/>
                  </a:moveTo>
                  <a:lnTo>
                    <a:pt x="55" y="73"/>
                  </a:lnTo>
                  <a:lnTo>
                    <a:pt x="47" y="87"/>
                  </a:lnTo>
                  <a:lnTo>
                    <a:pt x="48" y="104"/>
                  </a:lnTo>
                  <a:lnTo>
                    <a:pt x="57" y="118"/>
                  </a:lnTo>
                  <a:lnTo>
                    <a:pt x="72" y="134"/>
                  </a:lnTo>
                  <a:lnTo>
                    <a:pt x="85" y="142"/>
                  </a:lnTo>
                  <a:lnTo>
                    <a:pt x="101" y="150"/>
                  </a:lnTo>
                  <a:lnTo>
                    <a:pt x="103" y="150"/>
                  </a:lnTo>
                  <a:lnTo>
                    <a:pt x="105" y="150"/>
                  </a:lnTo>
                  <a:lnTo>
                    <a:pt x="107" y="151"/>
                  </a:lnTo>
                  <a:lnTo>
                    <a:pt x="114" y="153"/>
                  </a:lnTo>
                  <a:lnTo>
                    <a:pt x="126" y="154"/>
                  </a:lnTo>
                  <a:lnTo>
                    <a:pt x="131" y="158"/>
                  </a:lnTo>
                  <a:lnTo>
                    <a:pt x="107" y="189"/>
                  </a:lnTo>
                  <a:lnTo>
                    <a:pt x="89" y="183"/>
                  </a:lnTo>
                  <a:lnTo>
                    <a:pt x="75" y="178"/>
                  </a:lnTo>
                  <a:lnTo>
                    <a:pt x="60" y="170"/>
                  </a:lnTo>
                  <a:lnTo>
                    <a:pt x="47" y="160"/>
                  </a:lnTo>
                  <a:lnTo>
                    <a:pt x="29" y="144"/>
                  </a:lnTo>
                  <a:lnTo>
                    <a:pt x="16" y="129"/>
                  </a:lnTo>
                  <a:lnTo>
                    <a:pt x="6" y="112"/>
                  </a:lnTo>
                  <a:lnTo>
                    <a:pt x="3" y="98"/>
                  </a:lnTo>
                  <a:lnTo>
                    <a:pt x="0" y="81"/>
                  </a:lnTo>
                  <a:lnTo>
                    <a:pt x="3" y="66"/>
                  </a:lnTo>
                  <a:lnTo>
                    <a:pt x="9" y="49"/>
                  </a:lnTo>
                  <a:lnTo>
                    <a:pt x="19" y="34"/>
                  </a:lnTo>
                  <a:lnTo>
                    <a:pt x="31" y="20"/>
                  </a:lnTo>
                  <a:lnTo>
                    <a:pt x="46" y="10"/>
                  </a:lnTo>
                  <a:lnTo>
                    <a:pt x="60" y="3"/>
                  </a:lnTo>
                  <a:lnTo>
                    <a:pt x="77" y="1"/>
                  </a:lnTo>
                  <a:lnTo>
                    <a:pt x="91" y="0"/>
                  </a:lnTo>
                  <a:lnTo>
                    <a:pt x="108" y="3"/>
                  </a:lnTo>
                  <a:lnTo>
                    <a:pt x="125" y="10"/>
                  </a:lnTo>
                  <a:lnTo>
                    <a:pt x="142" y="22"/>
                  </a:lnTo>
                  <a:lnTo>
                    <a:pt x="154" y="34"/>
                  </a:lnTo>
                  <a:lnTo>
                    <a:pt x="165" y="46"/>
                  </a:lnTo>
                  <a:lnTo>
                    <a:pt x="171" y="60"/>
                  </a:lnTo>
                  <a:lnTo>
                    <a:pt x="175" y="74"/>
                  </a:lnTo>
                  <a:lnTo>
                    <a:pt x="174" y="87"/>
                  </a:lnTo>
                  <a:lnTo>
                    <a:pt x="172" y="102"/>
                  </a:lnTo>
                  <a:lnTo>
                    <a:pt x="166" y="116"/>
                  </a:lnTo>
                  <a:lnTo>
                    <a:pt x="157" y="130"/>
                  </a:lnTo>
                  <a:lnTo>
                    <a:pt x="147" y="144"/>
                  </a:lnTo>
                  <a:close/>
                  <a:moveTo>
                    <a:pt x="125" y="90"/>
                  </a:moveTo>
                  <a:lnTo>
                    <a:pt x="131" y="76"/>
                  </a:lnTo>
                  <a:lnTo>
                    <a:pt x="133" y="66"/>
                  </a:lnTo>
                  <a:lnTo>
                    <a:pt x="129" y="55"/>
                  </a:lnTo>
                  <a:lnTo>
                    <a:pt x="119" y="45"/>
                  </a:lnTo>
                  <a:lnTo>
                    <a:pt x="107" y="38"/>
                  </a:lnTo>
                  <a:lnTo>
                    <a:pt x="96" y="37"/>
                  </a:lnTo>
                  <a:lnTo>
                    <a:pt x="83" y="39"/>
                  </a:lnTo>
                  <a:lnTo>
                    <a:pt x="73" y="4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8" name="Freeform 178"/>
            <p:cNvSpPr>
              <a:spLocks/>
            </p:cNvSpPr>
            <p:nvPr/>
          </p:nvSpPr>
          <p:spPr bwMode="auto">
            <a:xfrm>
              <a:off x="1698" y="2101"/>
              <a:ext cx="63" cy="52"/>
            </a:xfrm>
            <a:custGeom>
              <a:avLst/>
              <a:gdLst/>
              <a:ahLst/>
              <a:cxnLst>
                <a:cxn ang="0">
                  <a:pos x="157" y="109"/>
                </a:cxn>
                <a:cxn ang="0">
                  <a:pos x="154" y="105"/>
                </a:cxn>
                <a:cxn ang="0">
                  <a:pos x="151" y="103"/>
                </a:cxn>
                <a:cxn ang="0">
                  <a:pos x="150" y="102"/>
                </a:cxn>
                <a:cxn ang="0">
                  <a:pos x="148" y="99"/>
                </a:cxn>
                <a:cxn ang="0">
                  <a:pos x="146" y="98"/>
                </a:cxn>
                <a:cxn ang="0">
                  <a:pos x="140" y="93"/>
                </a:cxn>
                <a:cxn ang="0">
                  <a:pos x="137" y="91"/>
                </a:cxn>
                <a:cxn ang="0">
                  <a:pos x="122" y="79"/>
                </a:cxn>
                <a:cxn ang="0">
                  <a:pos x="104" y="73"/>
                </a:cxn>
                <a:cxn ang="0">
                  <a:pos x="40" y="156"/>
                </a:cxn>
                <a:cxn ang="0">
                  <a:pos x="0" y="124"/>
                </a:cxn>
                <a:cxn ang="0">
                  <a:pos x="97" y="0"/>
                </a:cxn>
                <a:cxn ang="0">
                  <a:pos x="137" y="31"/>
                </a:cxn>
                <a:cxn ang="0">
                  <a:pos x="122" y="50"/>
                </a:cxn>
                <a:cxn ang="0">
                  <a:pos x="142" y="49"/>
                </a:cxn>
                <a:cxn ang="0">
                  <a:pos x="157" y="52"/>
                </a:cxn>
                <a:cxn ang="0">
                  <a:pos x="168" y="56"/>
                </a:cxn>
                <a:cxn ang="0">
                  <a:pos x="178" y="63"/>
                </a:cxn>
                <a:cxn ang="0">
                  <a:pos x="182" y="67"/>
                </a:cxn>
                <a:cxn ang="0">
                  <a:pos x="187" y="70"/>
                </a:cxn>
                <a:cxn ang="0">
                  <a:pos x="157" y="109"/>
                </a:cxn>
              </a:cxnLst>
              <a:rect l="0" t="0" r="r" b="b"/>
              <a:pathLst>
                <a:path w="187" h="156">
                  <a:moveTo>
                    <a:pt x="157" y="109"/>
                  </a:moveTo>
                  <a:lnTo>
                    <a:pt x="154" y="105"/>
                  </a:lnTo>
                  <a:lnTo>
                    <a:pt x="151" y="103"/>
                  </a:lnTo>
                  <a:lnTo>
                    <a:pt x="150" y="102"/>
                  </a:lnTo>
                  <a:lnTo>
                    <a:pt x="148" y="99"/>
                  </a:lnTo>
                  <a:lnTo>
                    <a:pt x="146" y="98"/>
                  </a:lnTo>
                  <a:lnTo>
                    <a:pt x="140" y="93"/>
                  </a:lnTo>
                  <a:lnTo>
                    <a:pt x="137" y="91"/>
                  </a:lnTo>
                  <a:lnTo>
                    <a:pt x="122" y="79"/>
                  </a:lnTo>
                  <a:lnTo>
                    <a:pt x="104" y="73"/>
                  </a:lnTo>
                  <a:lnTo>
                    <a:pt x="40" y="156"/>
                  </a:lnTo>
                  <a:lnTo>
                    <a:pt x="0" y="124"/>
                  </a:lnTo>
                  <a:lnTo>
                    <a:pt x="97" y="0"/>
                  </a:lnTo>
                  <a:lnTo>
                    <a:pt x="137" y="31"/>
                  </a:lnTo>
                  <a:lnTo>
                    <a:pt x="122" y="50"/>
                  </a:lnTo>
                  <a:lnTo>
                    <a:pt x="142" y="49"/>
                  </a:lnTo>
                  <a:lnTo>
                    <a:pt x="157" y="52"/>
                  </a:lnTo>
                  <a:lnTo>
                    <a:pt x="168" y="56"/>
                  </a:lnTo>
                  <a:lnTo>
                    <a:pt x="178" y="63"/>
                  </a:lnTo>
                  <a:lnTo>
                    <a:pt x="182" y="67"/>
                  </a:lnTo>
                  <a:lnTo>
                    <a:pt x="187" y="70"/>
                  </a:lnTo>
                  <a:lnTo>
                    <a:pt x="157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79" name="Freeform 179"/>
            <p:cNvSpPr>
              <a:spLocks noEditPoints="1"/>
            </p:cNvSpPr>
            <p:nvPr/>
          </p:nvSpPr>
          <p:spPr bwMode="auto">
            <a:xfrm>
              <a:off x="1736" y="2114"/>
              <a:ext cx="68" cy="82"/>
            </a:xfrm>
            <a:custGeom>
              <a:avLst/>
              <a:gdLst/>
              <a:ahLst/>
              <a:cxnLst>
                <a:cxn ang="0">
                  <a:pos x="179" y="212"/>
                </a:cxn>
                <a:cxn ang="0">
                  <a:pos x="171" y="218"/>
                </a:cxn>
                <a:cxn ang="0">
                  <a:pos x="168" y="220"/>
                </a:cxn>
                <a:cxn ang="0">
                  <a:pos x="165" y="224"/>
                </a:cxn>
                <a:cxn ang="0">
                  <a:pos x="153" y="234"/>
                </a:cxn>
                <a:cxn ang="0">
                  <a:pos x="139" y="240"/>
                </a:cxn>
                <a:cxn ang="0">
                  <a:pos x="125" y="246"/>
                </a:cxn>
                <a:cxn ang="0">
                  <a:pos x="109" y="246"/>
                </a:cxn>
                <a:cxn ang="0">
                  <a:pos x="96" y="245"/>
                </a:cxn>
                <a:cxn ang="0">
                  <a:pos x="83" y="239"/>
                </a:cxn>
                <a:cxn ang="0">
                  <a:pos x="71" y="233"/>
                </a:cxn>
                <a:cxn ang="0">
                  <a:pos x="60" y="224"/>
                </a:cxn>
                <a:cxn ang="0">
                  <a:pos x="54" y="216"/>
                </a:cxn>
                <a:cxn ang="0">
                  <a:pos x="48" y="207"/>
                </a:cxn>
                <a:cxn ang="0">
                  <a:pos x="44" y="198"/>
                </a:cxn>
                <a:cxn ang="0">
                  <a:pos x="38" y="203"/>
                </a:cxn>
                <a:cxn ang="0">
                  <a:pos x="0" y="173"/>
                </a:cxn>
                <a:cxn ang="0">
                  <a:pos x="134" y="0"/>
                </a:cxn>
                <a:cxn ang="0">
                  <a:pos x="174" y="31"/>
                </a:cxn>
                <a:cxn ang="0">
                  <a:pos x="126" y="93"/>
                </a:cxn>
                <a:cxn ang="0">
                  <a:pos x="140" y="93"/>
                </a:cxn>
                <a:cxn ang="0">
                  <a:pos x="155" y="95"/>
                </a:cxn>
                <a:cxn ang="0">
                  <a:pos x="167" y="101"/>
                </a:cxn>
                <a:cxn ang="0">
                  <a:pos x="180" y="109"/>
                </a:cxn>
                <a:cxn ang="0">
                  <a:pos x="189" y="118"/>
                </a:cxn>
                <a:cxn ang="0">
                  <a:pos x="197" y="129"/>
                </a:cxn>
                <a:cxn ang="0">
                  <a:pos x="200" y="141"/>
                </a:cxn>
                <a:cxn ang="0">
                  <a:pos x="203" y="154"/>
                </a:cxn>
                <a:cxn ang="0">
                  <a:pos x="200" y="167"/>
                </a:cxn>
                <a:cxn ang="0">
                  <a:pos x="197" y="182"/>
                </a:cxn>
                <a:cxn ang="0">
                  <a:pos x="188" y="196"/>
                </a:cxn>
                <a:cxn ang="0">
                  <a:pos x="179" y="212"/>
                </a:cxn>
                <a:cxn ang="0">
                  <a:pos x="138" y="179"/>
                </a:cxn>
                <a:cxn ang="0">
                  <a:pos x="147" y="164"/>
                </a:cxn>
                <a:cxn ang="0">
                  <a:pos x="152" y="149"/>
                </a:cxn>
                <a:cxn ang="0">
                  <a:pos x="151" y="142"/>
                </a:cxn>
                <a:cxn ang="0">
                  <a:pos x="149" y="136"/>
                </a:cxn>
                <a:cxn ang="0">
                  <a:pos x="144" y="130"/>
                </a:cxn>
                <a:cxn ang="0">
                  <a:pos x="138" y="125"/>
                </a:cxn>
                <a:cxn ang="0">
                  <a:pos x="126" y="118"/>
                </a:cxn>
                <a:cxn ang="0">
                  <a:pos x="110" y="113"/>
                </a:cxn>
                <a:cxn ang="0">
                  <a:pos x="62" y="176"/>
                </a:cxn>
                <a:cxn ang="0">
                  <a:pos x="68" y="185"/>
                </a:cxn>
                <a:cxn ang="0">
                  <a:pos x="72" y="188"/>
                </a:cxn>
                <a:cxn ang="0">
                  <a:pos x="78" y="192"/>
                </a:cxn>
                <a:cxn ang="0">
                  <a:pos x="85" y="197"/>
                </a:cxn>
                <a:cxn ang="0">
                  <a:pos x="92" y="201"/>
                </a:cxn>
                <a:cxn ang="0">
                  <a:pos x="99" y="202"/>
                </a:cxn>
                <a:cxn ang="0">
                  <a:pos x="108" y="202"/>
                </a:cxn>
                <a:cxn ang="0">
                  <a:pos x="115" y="198"/>
                </a:cxn>
                <a:cxn ang="0">
                  <a:pos x="122" y="194"/>
                </a:cxn>
                <a:cxn ang="0">
                  <a:pos x="129" y="188"/>
                </a:cxn>
                <a:cxn ang="0">
                  <a:pos x="133" y="183"/>
                </a:cxn>
                <a:cxn ang="0">
                  <a:pos x="138" y="179"/>
                </a:cxn>
              </a:cxnLst>
              <a:rect l="0" t="0" r="r" b="b"/>
              <a:pathLst>
                <a:path w="203" h="246">
                  <a:moveTo>
                    <a:pt x="179" y="212"/>
                  </a:moveTo>
                  <a:lnTo>
                    <a:pt x="171" y="218"/>
                  </a:lnTo>
                  <a:lnTo>
                    <a:pt x="168" y="220"/>
                  </a:lnTo>
                  <a:lnTo>
                    <a:pt x="165" y="224"/>
                  </a:lnTo>
                  <a:lnTo>
                    <a:pt x="153" y="234"/>
                  </a:lnTo>
                  <a:lnTo>
                    <a:pt x="139" y="240"/>
                  </a:lnTo>
                  <a:lnTo>
                    <a:pt x="125" y="246"/>
                  </a:lnTo>
                  <a:lnTo>
                    <a:pt x="109" y="246"/>
                  </a:lnTo>
                  <a:lnTo>
                    <a:pt x="96" y="245"/>
                  </a:lnTo>
                  <a:lnTo>
                    <a:pt x="83" y="239"/>
                  </a:lnTo>
                  <a:lnTo>
                    <a:pt x="71" y="233"/>
                  </a:lnTo>
                  <a:lnTo>
                    <a:pt x="60" y="224"/>
                  </a:lnTo>
                  <a:lnTo>
                    <a:pt x="54" y="216"/>
                  </a:lnTo>
                  <a:lnTo>
                    <a:pt x="48" y="207"/>
                  </a:lnTo>
                  <a:lnTo>
                    <a:pt x="44" y="198"/>
                  </a:lnTo>
                  <a:lnTo>
                    <a:pt x="38" y="203"/>
                  </a:lnTo>
                  <a:lnTo>
                    <a:pt x="0" y="173"/>
                  </a:lnTo>
                  <a:lnTo>
                    <a:pt x="134" y="0"/>
                  </a:lnTo>
                  <a:lnTo>
                    <a:pt x="174" y="31"/>
                  </a:lnTo>
                  <a:lnTo>
                    <a:pt x="126" y="93"/>
                  </a:lnTo>
                  <a:lnTo>
                    <a:pt x="140" y="93"/>
                  </a:lnTo>
                  <a:lnTo>
                    <a:pt x="155" y="95"/>
                  </a:lnTo>
                  <a:lnTo>
                    <a:pt x="167" y="101"/>
                  </a:lnTo>
                  <a:lnTo>
                    <a:pt x="180" y="109"/>
                  </a:lnTo>
                  <a:lnTo>
                    <a:pt x="189" y="118"/>
                  </a:lnTo>
                  <a:lnTo>
                    <a:pt x="197" y="129"/>
                  </a:lnTo>
                  <a:lnTo>
                    <a:pt x="200" y="141"/>
                  </a:lnTo>
                  <a:lnTo>
                    <a:pt x="203" y="154"/>
                  </a:lnTo>
                  <a:lnTo>
                    <a:pt x="200" y="167"/>
                  </a:lnTo>
                  <a:lnTo>
                    <a:pt x="197" y="182"/>
                  </a:lnTo>
                  <a:lnTo>
                    <a:pt x="188" y="196"/>
                  </a:lnTo>
                  <a:lnTo>
                    <a:pt x="179" y="212"/>
                  </a:lnTo>
                  <a:close/>
                  <a:moveTo>
                    <a:pt x="138" y="179"/>
                  </a:moveTo>
                  <a:lnTo>
                    <a:pt x="147" y="164"/>
                  </a:lnTo>
                  <a:lnTo>
                    <a:pt x="152" y="149"/>
                  </a:lnTo>
                  <a:lnTo>
                    <a:pt x="151" y="142"/>
                  </a:lnTo>
                  <a:lnTo>
                    <a:pt x="149" y="136"/>
                  </a:lnTo>
                  <a:lnTo>
                    <a:pt x="144" y="130"/>
                  </a:lnTo>
                  <a:lnTo>
                    <a:pt x="138" y="125"/>
                  </a:lnTo>
                  <a:lnTo>
                    <a:pt x="126" y="118"/>
                  </a:lnTo>
                  <a:lnTo>
                    <a:pt x="110" y="113"/>
                  </a:lnTo>
                  <a:lnTo>
                    <a:pt x="62" y="176"/>
                  </a:lnTo>
                  <a:lnTo>
                    <a:pt x="68" y="185"/>
                  </a:lnTo>
                  <a:lnTo>
                    <a:pt x="72" y="188"/>
                  </a:lnTo>
                  <a:lnTo>
                    <a:pt x="78" y="192"/>
                  </a:lnTo>
                  <a:lnTo>
                    <a:pt x="85" y="197"/>
                  </a:lnTo>
                  <a:lnTo>
                    <a:pt x="92" y="201"/>
                  </a:lnTo>
                  <a:lnTo>
                    <a:pt x="99" y="202"/>
                  </a:lnTo>
                  <a:lnTo>
                    <a:pt x="108" y="202"/>
                  </a:lnTo>
                  <a:lnTo>
                    <a:pt x="115" y="198"/>
                  </a:lnTo>
                  <a:lnTo>
                    <a:pt x="122" y="194"/>
                  </a:lnTo>
                  <a:lnTo>
                    <a:pt x="129" y="188"/>
                  </a:lnTo>
                  <a:lnTo>
                    <a:pt x="133" y="183"/>
                  </a:lnTo>
                  <a:lnTo>
                    <a:pt x="138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0" name="Freeform 180"/>
            <p:cNvSpPr>
              <a:spLocks/>
            </p:cNvSpPr>
            <p:nvPr/>
          </p:nvSpPr>
          <p:spPr bwMode="auto">
            <a:xfrm>
              <a:off x="1789" y="2166"/>
              <a:ext cx="83" cy="73"/>
            </a:xfrm>
            <a:custGeom>
              <a:avLst/>
              <a:gdLst/>
              <a:ahLst/>
              <a:cxnLst>
                <a:cxn ang="0">
                  <a:pos x="169" y="199"/>
                </a:cxn>
                <a:cxn ang="0">
                  <a:pos x="153" y="213"/>
                </a:cxn>
                <a:cxn ang="0">
                  <a:pos x="133" y="216"/>
                </a:cxn>
                <a:cxn ang="0">
                  <a:pos x="130" y="216"/>
                </a:cxn>
                <a:cxn ang="0">
                  <a:pos x="123" y="219"/>
                </a:cxn>
                <a:cxn ang="0">
                  <a:pos x="89" y="210"/>
                </a:cxn>
                <a:cxn ang="0">
                  <a:pos x="55" y="190"/>
                </a:cxn>
                <a:cxn ang="0">
                  <a:pos x="22" y="159"/>
                </a:cxn>
                <a:cxn ang="0">
                  <a:pos x="0" y="127"/>
                </a:cxn>
                <a:cxn ang="0">
                  <a:pos x="36" y="91"/>
                </a:cxn>
                <a:cxn ang="0">
                  <a:pos x="54" y="130"/>
                </a:cxn>
                <a:cxn ang="0">
                  <a:pos x="81" y="160"/>
                </a:cxn>
                <a:cxn ang="0">
                  <a:pos x="96" y="171"/>
                </a:cxn>
                <a:cxn ang="0">
                  <a:pos x="115" y="175"/>
                </a:cxn>
                <a:cxn ang="0">
                  <a:pos x="125" y="168"/>
                </a:cxn>
                <a:cxn ang="0">
                  <a:pos x="126" y="162"/>
                </a:cxn>
                <a:cxn ang="0">
                  <a:pos x="125" y="150"/>
                </a:cxn>
                <a:cxn ang="0">
                  <a:pos x="124" y="147"/>
                </a:cxn>
                <a:cxn ang="0">
                  <a:pos x="102" y="120"/>
                </a:cxn>
                <a:cxn ang="0">
                  <a:pos x="78" y="88"/>
                </a:cxn>
                <a:cxn ang="0">
                  <a:pos x="71" y="66"/>
                </a:cxn>
                <a:cxn ang="0">
                  <a:pos x="73" y="39"/>
                </a:cxn>
                <a:cxn ang="0">
                  <a:pos x="93" y="11"/>
                </a:cxn>
                <a:cxn ang="0">
                  <a:pos x="118" y="0"/>
                </a:cxn>
                <a:cxn ang="0">
                  <a:pos x="149" y="1"/>
                </a:cxn>
                <a:cxn ang="0">
                  <a:pos x="181" y="15"/>
                </a:cxn>
                <a:cxn ang="0">
                  <a:pos x="214" y="40"/>
                </a:cxn>
                <a:cxn ang="0">
                  <a:pos x="239" y="70"/>
                </a:cxn>
                <a:cxn ang="0">
                  <a:pos x="220" y="123"/>
                </a:cxn>
                <a:cxn ang="0">
                  <a:pos x="209" y="102"/>
                </a:cxn>
                <a:cxn ang="0">
                  <a:pos x="205" y="95"/>
                </a:cxn>
                <a:cxn ang="0">
                  <a:pos x="202" y="87"/>
                </a:cxn>
                <a:cxn ang="0">
                  <a:pos x="175" y="58"/>
                </a:cxn>
                <a:cxn ang="0">
                  <a:pos x="153" y="46"/>
                </a:cxn>
                <a:cxn ang="0">
                  <a:pos x="136" y="46"/>
                </a:cxn>
                <a:cxn ang="0">
                  <a:pos x="129" y="57"/>
                </a:cxn>
                <a:cxn ang="0">
                  <a:pos x="133" y="72"/>
                </a:cxn>
                <a:cxn ang="0">
                  <a:pos x="159" y="103"/>
                </a:cxn>
                <a:cxn ang="0">
                  <a:pos x="178" y="131"/>
                </a:cxn>
                <a:cxn ang="0">
                  <a:pos x="187" y="161"/>
                </a:cxn>
                <a:cxn ang="0">
                  <a:pos x="184" y="178"/>
                </a:cxn>
                <a:cxn ang="0">
                  <a:pos x="175" y="195"/>
                </a:cxn>
              </a:cxnLst>
              <a:rect l="0" t="0" r="r" b="b"/>
              <a:pathLst>
                <a:path w="250" h="219">
                  <a:moveTo>
                    <a:pt x="175" y="195"/>
                  </a:moveTo>
                  <a:lnTo>
                    <a:pt x="169" y="199"/>
                  </a:lnTo>
                  <a:lnTo>
                    <a:pt x="165" y="204"/>
                  </a:lnTo>
                  <a:lnTo>
                    <a:pt x="153" y="213"/>
                  </a:lnTo>
                  <a:lnTo>
                    <a:pt x="138" y="216"/>
                  </a:lnTo>
                  <a:lnTo>
                    <a:pt x="133" y="216"/>
                  </a:lnTo>
                  <a:lnTo>
                    <a:pt x="131" y="216"/>
                  </a:lnTo>
                  <a:lnTo>
                    <a:pt x="130" y="216"/>
                  </a:lnTo>
                  <a:lnTo>
                    <a:pt x="130" y="217"/>
                  </a:lnTo>
                  <a:lnTo>
                    <a:pt x="123" y="219"/>
                  </a:lnTo>
                  <a:lnTo>
                    <a:pt x="106" y="215"/>
                  </a:lnTo>
                  <a:lnTo>
                    <a:pt x="89" y="210"/>
                  </a:lnTo>
                  <a:lnTo>
                    <a:pt x="72" y="201"/>
                  </a:lnTo>
                  <a:lnTo>
                    <a:pt x="55" y="190"/>
                  </a:lnTo>
                  <a:lnTo>
                    <a:pt x="36" y="173"/>
                  </a:lnTo>
                  <a:lnTo>
                    <a:pt x="22" y="159"/>
                  </a:lnTo>
                  <a:lnTo>
                    <a:pt x="10" y="142"/>
                  </a:lnTo>
                  <a:lnTo>
                    <a:pt x="0" y="127"/>
                  </a:lnTo>
                  <a:lnTo>
                    <a:pt x="31" y="88"/>
                  </a:lnTo>
                  <a:lnTo>
                    <a:pt x="36" y="91"/>
                  </a:lnTo>
                  <a:lnTo>
                    <a:pt x="42" y="111"/>
                  </a:lnTo>
                  <a:lnTo>
                    <a:pt x="54" y="130"/>
                  </a:lnTo>
                  <a:lnTo>
                    <a:pt x="65" y="147"/>
                  </a:lnTo>
                  <a:lnTo>
                    <a:pt x="81" y="160"/>
                  </a:lnTo>
                  <a:lnTo>
                    <a:pt x="90" y="168"/>
                  </a:lnTo>
                  <a:lnTo>
                    <a:pt x="96" y="171"/>
                  </a:lnTo>
                  <a:lnTo>
                    <a:pt x="103" y="174"/>
                  </a:lnTo>
                  <a:lnTo>
                    <a:pt x="115" y="175"/>
                  </a:lnTo>
                  <a:lnTo>
                    <a:pt x="120" y="172"/>
                  </a:lnTo>
                  <a:lnTo>
                    <a:pt x="125" y="168"/>
                  </a:lnTo>
                  <a:lnTo>
                    <a:pt x="125" y="165"/>
                  </a:lnTo>
                  <a:lnTo>
                    <a:pt x="126" y="162"/>
                  </a:lnTo>
                  <a:lnTo>
                    <a:pt x="127" y="155"/>
                  </a:lnTo>
                  <a:lnTo>
                    <a:pt x="125" y="150"/>
                  </a:lnTo>
                  <a:lnTo>
                    <a:pt x="124" y="148"/>
                  </a:lnTo>
                  <a:lnTo>
                    <a:pt x="124" y="147"/>
                  </a:lnTo>
                  <a:lnTo>
                    <a:pt x="119" y="138"/>
                  </a:lnTo>
                  <a:lnTo>
                    <a:pt x="102" y="120"/>
                  </a:lnTo>
                  <a:lnTo>
                    <a:pt x="87" y="100"/>
                  </a:lnTo>
                  <a:lnTo>
                    <a:pt x="78" y="88"/>
                  </a:lnTo>
                  <a:lnTo>
                    <a:pt x="75" y="77"/>
                  </a:lnTo>
                  <a:lnTo>
                    <a:pt x="71" y="66"/>
                  </a:lnTo>
                  <a:lnTo>
                    <a:pt x="71" y="58"/>
                  </a:lnTo>
                  <a:lnTo>
                    <a:pt x="73" y="39"/>
                  </a:lnTo>
                  <a:lnTo>
                    <a:pt x="84" y="22"/>
                  </a:lnTo>
                  <a:lnTo>
                    <a:pt x="93" y="11"/>
                  </a:lnTo>
                  <a:lnTo>
                    <a:pt x="105" y="4"/>
                  </a:lnTo>
                  <a:lnTo>
                    <a:pt x="118" y="0"/>
                  </a:lnTo>
                  <a:lnTo>
                    <a:pt x="135" y="0"/>
                  </a:lnTo>
                  <a:lnTo>
                    <a:pt x="149" y="1"/>
                  </a:lnTo>
                  <a:lnTo>
                    <a:pt x="166" y="6"/>
                  </a:lnTo>
                  <a:lnTo>
                    <a:pt x="181" y="15"/>
                  </a:lnTo>
                  <a:lnTo>
                    <a:pt x="198" y="27"/>
                  </a:lnTo>
                  <a:lnTo>
                    <a:pt x="214" y="40"/>
                  </a:lnTo>
                  <a:lnTo>
                    <a:pt x="228" y="55"/>
                  </a:lnTo>
                  <a:lnTo>
                    <a:pt x="239" y="70"/>
                  </a:lnTo>
                  <a:lnTo>
                    <a:pt x="250" y="84"/>
                  </a:lnTo>
                  <a:lnTo>
                    <a:pt x="220" y="123"/>
                  </a:lnTo>
                  <a:lnTo>
                    <a:pt x="215" y="119"/>
                  </a:lnTo>
                  <a:lnTo>
                    <a:pt x="209" y="102"/>
                  </a:lnTo>
                  <a:lnTo>
                    <a:pt x="207" y="97"/>
                  </a:lnTo>
                  <a:lnTo>
                    <a:pt x="205" y="95"/>
                  </a:lnTo>
                  <a:lnTo>
                    <a:pt x="205" y="94"/>
                  </a:lnTo>
                  <a:lnTo>
                    <a:pt x="202" y="87"/>
                  </a:lnTo>
                  <a:lnTo>
                    <a:pt x="189" y="71"/>
                  </a:lnTo>
                  <a:lnTo>
                    <a:pt x="175" y="58"/>
                  </a:lnTo>
                  <a:lnTo>
                    <a:pt x="166" y="51"/>
                  </a:lnTo>
                  <a:lnTo>
                    <a:pt x="153" y="46"/>
                  </a:lnTo>
                  <a:lnTo>
                    <a:pt x="142" y="45"/>
                  </a:lnTo>
                  <a:lnTo>
                    <a:pt x="136" y="46"/>
                  </a:lnTo>
                  <a:lnTo>
                    <a:pt x="132" y="51"/>
                  </a:lnTo>
                  <a:lnTo>
                    <a:pt x="129" y="57"/>
                  </a:lnTo>
                  <a:lnTo>
                    <a:pt x="129" y="64"/>
                  </a:lnTo>
                  <a:lnTo>
                    <a:pt x="133" y="72"/>
                  </a:lnTo>
                  <a:lnTo>
                    <a:pt x="143" y="85"/>
                  </a:lnTo>
                  <a:lnTo>
                    <a:pt x="159" y="103"/>
                  </a:lnTo>
                  <a:lnTo>
                    <a:pt x="173" y="121"/>
                  </a:lnTo>
                  <a:lnTo>
                    <a:pt x="178" y="131"/>
                  </a:lnTo>
                  <a:lnTo>
                    <a:pt x="183" y="142"/>
                  </a:lnTo>
                  <a:lnTo>
                    <a:pt x="187" y="161"/>
                  </a:lnTo>
                  <a:lnTo>
                    <a:pt x="186" y="168"/>
                  </a:lnTo>
                  <a:lnTo>
                    <a:pt x="184" y="178"/>
                  </a:lnTo>
                  <a:lnTo>
                    <a:pt x="180" y="185"/>
                  </a:lnTo>
                  <a:lnTo>
                    <a:pt x="175" y="1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1" name="Freeform 181"/>
            <p:cNvSpPr>
              <a:spLocks/>
            </p:cNvSpPr>
            <p:nvPr/>
          </p:nvSpPr>
          <p:spPr bwMode="auto">
            <a:xfrm>
              <a:off x="1881" y="2217"/>
              <a:ext cx="74" cy="79"/>
            </a:xfrm>
            <a:custGeom>
              <a:avLst/>
              <a:gdLst/>
              <a:ahLst/>
              <a:cxnLst>
                <a:cxn ang="0">
                  <a:pos x="197" y="144"/>
                </a:cxn>
                <a:cxn ang="0">
                  <a:pos x="145" y="104"/>
                </a:cxn>
                <a:cxn ang="0">
                  <a:pos x="42" y="237"/>
                </a:cxn>
                <a:cxn ang="0">
                  <a:pos x="0" y="204"/>
                </a:cxn>
                <a:cxn ang="0">
                  <a:pos x="103" y="70"/>
                </a:cxn>
                <a:cxn ang="0">
                  <a:pos x="52" y="31"/>
                </a:cxn>
                <a:cxn ang="0">
                  <a:pos x="77" y="0"/>
                </a:cxn>
                <a:cxn ang="0">
                  <a:pos x="222" y="112"/>
                </a:cxn>
                <a:cxn ang="0">
                  <a:pos x="197" y="144"/>
                </a:cxn>
              </a:cxnLst>
              <a:rect l="0" t="0" r="r" b="b"/>
              <a:pathLst>
                <a:path w="222" h="237">
                  <a:moveTo>
                    <a:pt x="197" y="144"/>
                  </a:moveTo>
                  <a:lnTo>
                    <a:pt x="145" y="104"/>
                  </a:lnTo>
                  <a:lnTo>
                    <a:pt x="42" y="237"/>
                  </a:lnTo>
                  <a:lnTo>
                    <a:pt x="0" y="204"/>
                  </a:lnTo>
                  <a:lnTo>
                    <a:pt x="103" y="70"/>
                  </a:lnTo>
                  <a:lnTo>
                    <a:pt x="52" y="31"/>
                  </a:lnTo>
                  <a:lnTo>
                    <a:pt x="77" y="0"/>
                  </a:lnTo>
                  <a:lnTo>
                    <a:pt x="222" y="112"/>
                  </a:lnTo>
                  <a:lnTo>
                    <a:pt x="197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2" name="Freeform 182"/>
            <p:cNvSpPr>
              <a:spLocks/>
            </p:cNvSpPr>
            <p:nvPr/>
          </p:nvSpPr>
          <p:spPr bwMode="auto">
            <a:xfrm>
              <a:off x="1921" y="2261"/>
              <a:ext cx="92" cy="95"/>
            </a:xfrm>
            <a:custGeom>
              <a:avLst/>
              <a:gdLst/>
              <a:ahLst/>
              <a:cxnLst>
                <a:cxn ang="0">
                  <a:pos x="154" y="284"/>
                </a:cxn>
                <a:cxn ang="0">
                  <a:pos x="101" y="244"/>
                </a:cxn>
                <a:cxn ang="0">
                  <a:pos x="103" y="139"/>
                </a:cxn>
                <a:cxn ang="0">
                  <a:pos x="84" y="143"/>
                </a:cxn>
                <a:cxn ang="0">
                  <a:pos x="42" y="197"/>
                </a:cxn>
                <a:cxn ang="0">
                  <a:pos x="0" y="164"/>
                </a:cxn>
                <a:cxn ang="0">
                  <a:pos x="128" y="0"/>
                </a:cxn>
                <a:cxn ang="0">
                  <a:pos x="170" y="32"/>
                </a:cxn>
                <a:cxn ang="0">
                  <a:pos x="113" y="107"/>
                </a:cxn>
                <a:cxn ang="0">
                  <a:pos x="229" y="79"/>
                </a:cxn>
                <a:cxn ang="0">
                  <a:pos x="278" y="118"/>
                </a:cxn>
                <a:cxn ang="0">
                  <a:pos x="155" y="143"/>
                </a:cxn>
                <a:cxn ang="0">
                  <a:pos x="154" y="284"/>
                </a:cxn>
              </a:cxnLst>
              <a:rect l="0" t="0" r="r" b="b"/>
              <a:pathLst>
                <a:path w="278" h="284">
                  <a:moveTo>
                    <a:pt x="154" y="284"/>
                  </a:moveTo>
                  <a:lnTo>
                    <a:pt x="101" y="244"/>
                  </a:lnTo>
                  <a:lnTo>
                    <a:pt x="103" y="139"/>
                  </a:lnTo>
                  <a:lnTo>
                    <a:pt x="84" y="143"/>
                  </a:lnTo>
                  <a:lnTo>
                    <a:pt x="42" y="197"/>
                  </a:lnTo>
                  <a:lnTo>
                    <a:pt x="0" y="164"/>
                  </a:lnTo>
                  <a:lnTo>
                    <a:pt x="128" y="0"/>
                  </a:lnTo>
                  <a:lnTo>
                    <a:pt x="170" y="32"/>
                  </a:lnTo>
                  <a:lnTo>
                    <a:pt x="113" y="107"/>
                  </a:lnTo>
                  <a:lnTo>
                    <a:pt x="229" y="79"/>
                  </a:lnTo>
                  <a:lnTo>
                    <a:pt x="278" y="118"/>
                  </a:lnTo>
                  <a:lnTo>
                    <a:pt x="155" y="143"/>
                  </a:lnTo>
                  <a:lnTo>
                    <a:pt x="154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3" name="Freeform 183"/>
            <p:cNvSpPr>
              <a:spLocks/>
            </p:cNvSpPr>
            <p:nvPr/>
          </p:nvSpPr>
          <p:spPr bwMode="auto">
            <a:xfrm>
              <a:off x="1991" y="2302"/>
              <a:ext cx="74" cy="79"/>
            </a:xfrm>
            <a:custGeom>
              <a:avLst/>
              <a:gdLst/>
              <a:ahLst/>
              <a:cxnLst>
                <a:cxn ang="0">
                  <a:pos x="197" y="144"/>
                </a:cxn>
                <a:cxn ang="0">
                  <a:pos x="145" y="105"/>
                </a:cxn>
                <a:cxn ang="0">
                  <a:pos x="42" y="238"/>
                </a:cxn>
                <a:cxn ang="0">
                  <a:pos x="0" y="204"/>
                </a:cxn>
                <a:cxn ang="0">
                  <a:pos x="103" y="71"/>
                </a:cxn>
                <a:cxn ang="0">
                  <a:pos x="52" y="32"/>
                </a:cxn>
                <a:cxn ang="0">
                  <a:pos x="77" y="0"/>
                </a:cxn>
                <a:cxn ang="0">
                  <a:pos x="222" y="113"/>
                </a:cxn>
                <a:cxn ang="0">
                  <a:pos x="197" y="144"/>
                </a:cxn>
              </a:cxnLst>
              <a:rect l="0" t="0" r="r" b="b"/>
              <a:pathLst>
                <a:path w="222" h="238">
                  <a:moveTo>
                    <a:pt x="197" y="144"/>
                  </a:moveTo>
                  <a:lnTo>
                    <a:pt x="145" y="105"/>
                  </a:lnTo>
                  <a:lnTo>
                    <a:pt x="42" y="238"/>
                  </a:lnTo>
                  <a:lnTo>
                    <a:pt x="0" y="204"/>
                  </a:lnTo>
                  <a:lnTo>
                    <a:pt x="103" y="71"/>
                  </a:lnTo>
                  <a:lnTo>
                    <a:pt x="52" y="32"/>
                  </a:lnTo>
                  <a:lnTo>
                    <a:pt x="77" y="0"/>
                  </a:lnTo>
                  <a:lnTo>
                    <a:pt x="222" y="113"/>
                  </a:lnTo>
                  <a:lnTo>
                    <a:pt x="197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4" name="Freeform 184"/>
            <p:cNvSpPr>
              <a:spLocks/>
            </p:cNvSpPr>
            <p:nvPr/>
          </p:nvSpPr>
          <p:spPr bwMode="auto">
            <a:xfrm>
              <a:off x="2058" y="2375"/>
              <a:ext cx="71" cy="84"/>
            </a:xfrm>
            <a:custGeom>
              <a:avLst/>
              <a:gdLst/>
              <a:ahLst/>
              <a:cxnLst>
                <a:cxn ang="0">
                  <a:pos x="42" y="251"/>
                </a:cxn>
                <a:cxn ang="0">
                  <a:pos x="1" y="218"/>
                </a:cxn>
                <a:cxn ang="0">
                  <a:pos x="0" y="197"/>
                </a:cxn>
                <a:cxn ang="0">
                  <a:pos x="2" y="177"/>
                </a:cxn>
                <a:cxn ang="0">
                  <a:pos x="9" y="143"/>
                </a:cxn>
                <a:cxn ang="0">
                  <a:pos x="23" y="108"/>
                </a:cxn>
                <a:cxn ang="0">
                  <a:pos x="44" y="77"/>
                </a:cxn>
                <a:cxn ang="0">
                  <a:pos x="69" y="48"/>
                </a:cxn>
                <a:cxn ang="0">
                  <a:pos x="99" y="27"/>
                </a:cxn>
                <a:cxn ang="0">
                  <a:pos x="115" y="18"/>
                </a:cxn>
                <a:cxn ang="0">
                  <a:pos x="133" y="11"/>
                </a:cxn>
                <a:cxn ang="0">
                  <a:pos x="151" y="3"/>
                </a:cxn>
                <a:cxn ang="0">
                  <a:pos x="171" y="0"/>
                </a:cxn>
                <a:cxn ang="0">
                  <a:pos x="212" y="32"/>
                </a:cxn>
                <a:cxn ang="0">
                  <a:pos x="210" y="36"/>
                </a:cxn>
                <a:cxn ang="0">
                  <a:pos x="194" y="37"/>
                </a:cxn>
                <a:cxn ang="0">
                  <a:pos x="179" y="41"/>
                </a:cxn>
                <a:cxn ang="0">
                  <a:pos x="145" y="53"/>
                </a:cxn>
                <a:cxn ang="0">
                  <a:pos x="128" y="61"/>
                </a:cxn>
                <a:cxn ang="0">
                  <a:pos x="111" y="74"/>
                </a:cxn>
                <a:cxn ang="0">
                  <a:pos x="95" y="87"/>
                </a:cxn>
                <a:cxn ang="0">
                  <a:pos x="80" y="104"/>
                </a:cxn>
                <a:cxn ang="0">
                  <a:pos x="67" y="123"/>
                </a:cxn>
                <a:cxn ang="0">
                  <a:pos x="57" y="143"/>
                </a:cxn>
                <a:cxn ang="0">
                  <a:pos x="50" y="161"/>
                </a:cxn>
                <a:cxn ang="0">
                  <a:pos x="47" y="180"/>
                </a:cxn>
                <a:cxn ang="0">
                  <a:pos x="43" y="197"/>
                </a:cxn>
                <a:cxn ang="0">
                  <a:pos x="42" y="216"/>
                </a:cxn>
                <a:cxn ang="0">
                  <a:pos x="44" y="247"/>
                </a:cxn>
                <a:cxn ang="0">
                  <a:pos x="42" y="251"/>
                </a:cxn>
              </a:cxnLst>
              <a:rect l="0" t="0" r="r" b="b"/>
              <a:pathLst>
                <a:path w="212" h="251">
                  <a:moveTo>
                    <a:pt x="42" y="251"/>
                  </a:moveTo>
                  <a:lnTo>
                    <a:pt x="1" y="218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9" y="143"/>
                  </a:lnTo>
                  <a:lnTo>
                    <a:pt x="23" y="108"/>
                  </a:lnTo>
                  <a:lnTo>
                    <a:pt x="44" y="77"/>
                  </a:lnTo>
                  <a:lnTo>
                    <a:pt x="69" y="48"/>
                  </a:lnTo>
                  <a:lnTo>
                    <a:pt x="99" y="27"/>
                  </a:lnTo>
                  <a:lnTo>
                    <a:pt x="115" y="18"/>
                  </a:lnTo>
                  <a:lnTo>
                    <a:pt x="133" y="11"/>
                  </a:lnTo>
                  <a:lnTo>
                    <a:pt x="151" y="3"/>
                  </a:lnTo>
                  <a:lnTo>
                    <a:pt x="171" y="0"/>
                  </a:lnTo>
                  <a:lnTo>
                    <a:pt x="212" y="32"/>
                  </a:lnTo>
                  <a:lnTo>
                    <a:pt x="210" y="36"/>
                  </a:lnTo>
                  <a:lnTo>
                    <a:pt x="194" y="37"/>
                  </a:lnTo>
                  <a:lnTo>
                    <a:pt x="179" y="41"/>
                  </a:lnTo>
                  <a:lnTo>
                    <a:pt x="145" y="53"/>
                  </a:lnTo>
                  <a:lnTo>
                    <a:pt x="128" y="61"/>
                  </a:lnTo>
                  <a:lnTo>
                    <a:pt x="111" y="74"/>
                  </a:lnTo>
                  <a:lnTo>
                    <a:pt x="95" y="87"/>
                  </a:lnTo>
                  <a:lnTo>
                    <a:pt x="80" y="104"/>
                  </a:lnTo>
                  <a:lnTo>
                    <a:pt x="67" y="123"/>
                  </a:lnTo>
                  <a:lnTo>
                    <a:pt x="57" y="143"/>
                  </a:lnTo>
                  <a:lnTo>
                    <a:pt x="50" y="161"/>
                  </a:lnTo>
                  <a:lnTo>
                    <a:pt x="47" y="180"/>
                  </a:lnTo>
                  <a:lnTo>
                    <a:pt x="43" y="197"/>
                  </a:lnTo>
                  <a:lnTo>
                    <a:pt x="42" y="216"/>
                  </a:lnTo>
                  <a:lnTo>
                    <a:pt x="44" y="247"/>
                  </a:lnTo>
                  <a:lnTo>
                    <a:pt x="42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5" name="Freeform 185"/>
            <p:cNvSpPr>
              <a:spLocks noEditPoints="1"/>
            </p:cNvSpPr>
            <p:nvPr/>
          </p:nvSpPr>
          <p:spPr bwMode="auto">
            <a:xfrm>
              <a:off x="2105" y="2409"/>
              <a:ext cx="73" cy="69"/>
            </a:xfrm>
            <a:custGeom>
              <a:avLst/>
              <a:gdLst/>
              <a:ahLst/>
              <a:cxnLst>
                <a:cxn ang="0">
                  <a:pos x="143" y="181"/>
                </a:cxn>
                <a:cxn ang="0">
                  <a:pos x="126" y="197"/>
                </a:cxn>
                <a:cxn ang="0">
                  <a:pos x="105" y="204"/>
                </a:cxn>
                <a:cxn ang="0">
                  <a:pos x="83" y="205"/>
                </a:cxn>
                <a:cxn ang="0">
                  <a:pos x="52" y="194"/>
                </a:cxn>
                <a:cxn ang="0">
                  <a:pos x="23" y="173"/>
                </a:cxn>
                <a:cxn ang="0">
                  <a:pos x="7" y="152"/>
                </a:cxn>
                <a:cxn ang="0">
                  <a:pos x="1" y="131"/>
                </a:cxn>
                <a:cxn ang="0">
                  <a:pos x="1" y="103"/>
                </a:cxn>
                <a:cxn ang="0">
                  <a:pos x="7" y="84"/>
                </a:cxn>
                <a:cxn ang="0">
                  <a:pos x="28" y="55"/>
                </a:cxn>
                <a:cxn ang="0">
                  <a:pos x="64" y="20"/>
                </a:cxn>
                <a:cxn ang="0">
                  <a:pos x="102" y="2"/>
                </a:cxn>
                <a:cxn ang="0">
                  <a:pos x="147" y="6"/>
                </a:cxn>
                <a:cxn ang="0">
                  <a:pos x="192" y="31"/>
                </a:cxn>
                <a:cxn ang="0">
                  <a:pos x="213" y="48"/>
                </a:cxn>
                <a:cxn ang="0">
                  <a:pos x="216" y="52"/>
                </a:cxn>
                <a:cxn ang="0">
                  <a:pos x="220" y="56"/>
                </a:cxn>
                <a:cxn ang="0">
                  <a:pos x="191" y="85"/>
                </a:cxn>
                <a:cxn ang="0">
                  <a:pos x="183" y="76"/>
                </a:cxn>
                <a:cxn ang="0">
                  <a:pos x="169" y="60"/>
                </a:cxn>
                <a:cxn ang="0">
                  <a:pos x="148" y="48"/>
                </a:cxn>
                <a:cxn ang="0">
                  <a:pos x="127" y="46"/>
                </a:cxn>
                <a:cxn ang="0">
                  <a:pos x="97" y="55"/>
                </a:cxn>
                <a:cxn ang="0">
                  <a:pos x="114" y="68"/>
                </a:cxn>
                <a:cxn ang="0">
                  <a:pos x="137" y="80"/>
                </a:cxn>
                <a:cxn ang="0">
                  <a:pos x="159" y="106"/>
                </a:cxn>
                <a:cxn ang="0">
                  <a:pos x="166" y="131"/>
                </a:cxn>
                <a:cxn ang="0">
                  <a:pos x="162" y="154"/>
                </a:cxn>
                <a:cxn ang="0">
                  <a:pos x="149" y="176"/>
                </a:cxn>
                <a:cxn ang="0">
                  <a:pos x="85" y="161"/>
                </a:cxn>
                <a:cxn ang="0">
                  <a:pos x="97" y="152"/>
                </a:cxn>
                <a:cxn ang="0">
                  <a:pos x="109" y="137"/>
                </a:cxn>
                <a:cxn ang="0">
                  <a:pos x="113" y="118"/>
                </a:cxn>
                <a:cxn ang="0">
                  <a:pos x="107" y="106"/>
                </a:cxn>
                <a:cxn ang="0">
                  <a:pos x="85" y="89"/>
                </a:cxn>
                <a:cxn ang="0">
                  <a:pos x="71" y="88"/>
                </a:cxn>
                <a:cxn ang="0">
                  <a:pos x="57" y="106"/>
                </a:cxn>
                <a:cxn ang="0">
                  <a:pos x="47" y="128"/>
                </a:cxn>
                <a:cxn ang="0">
                  <a:pos x="51" y="148"/>
                </a:cxn>
                <a:cxn ang="0">
                  <a:pos x="63" y="160"/>
                </a:cxn>
                <a:cxn ang="0">
                  <a:pos x="79" y="163"/>
                </a:cxn>
              </a:cxnLst>
              <a:rect l="0" t="0" r="r" b="b"/>
              <a:pathLst>
                <a:path w="220" h="206">
                  <a:moveTo>
                    <a:pt x="149" y="176"/>
                  </a:moveTo>
                  <a:lnTo>
                    <a:pt x="143" y="181"/>
                  </a:lnTo>
                  <a:lnTo>
                    <a:pt x="138" y="187"/>
                  </a:lnTo>
                  <a:lnTo>
                    <a:pt x="126" y="197"/>
                  </a:lnTo>
                  <a:lnTo>
                    <a:pt x="112" y="203"/>
                  </a:lnTo>
                  <a:lnTo>
                    <a:pt x="105" y="204"/>
                  </a:lnTo>
                  <a:lnTo>
                    <a:pt x="99" y="206"/>
                  </a:lnTo>
                  <a:lnTo>
                    <a:pt x="83" y="205"/>
                  </a:lnTo>
                  <a:lnTo>
                    <a:pt x="69" y="202"/>
                  </a:lnTo>
                  <a:lnTo>
                    <a:pt x="52" y="194"/>
                  </a:lnTo>
                  <a:lnTo>
                    <a:pt x="37" y="185"/>
                  </a:lnTo>
                  <a:lnTo>
                    <a:pt x="23" y="173"/>
                  </a:lnTo>
                  <a:lnTo>
                    <a:pt x="12" y="161"/>
                  </a:lnTo>
                  <a:lnTo>
                    <a:pt x="7" y="152"/>
                  </a:lnTo>
                  <a:lnTo>
                    <a:pt x="5" y="145"/>
                  </a:lnTo>
                  <a:lnTo>
                    <a:pt x="1" y="131"/>
                  </a:lnTo>
                  <a:lnTo>
                    <a:pt x="0" y="113"/>
                  </a:lnTo>
                  <a:lnTo>
                    <a:pt x="1" y="103"/>
                  </a:lnTo>
                  <a:lnTo>
                    <a:pt x="5" y="95"/>
                  </a:lnTo>
                  <a:lnTo>
                    <a:pt x="7" y="84"/>
                  </a:lnTo>
                  <a:lnTo>
                    <a:pt x="13" y="74"/>
                  </a:lnTo>
                  <a:lnTo>
                    <a:pt x="28" y="55"/>
                  </a:lnTo>
                  <a:lnTo>
                    <a:pt x="45" y="35"/>
                  </a:lnTo>
                  <a:lnTo>
                    <a:pt x="64" y="20"/>
                  </a:lnTo>
                  <a:lnTo>
                    <a:pt x="82" y="8"/>
                  </a:lnTo>
                  <a:lnTo>
                    <a:pt x="102" y="2"/>
                  </a:lnTo>
                  <a:lnTo>
                    <a:pt x="123" y="0"/>
                  </a:lnTo>
                  <a:lnTo>
                    <a:pt x="147" y="6"/>
                  </a:lnTo>
                  <a:lnTo>
                    <a:pt x="168" y="14"/>
                  </a:lnTo>
                  <a:lnTo>
                    <a:pt x="192" y="31"/>
                  </a:lnTo>
                  <a:lnTo>
                    <a:pt x="209" y="46"/>
                  </a:lnTo>
                  <a:lnTo>
                    <a:pt x="213" y="48"/>
                  </a:lnTo>
                  <a:lnTo>
                    <a:pt x="214" y="49"/>
                  </a:lnTo>
                  <a:lnTo>
                    <a:pt x="216" y="52"/>
                  </a:lnTo>
                  <a:lnTo>
                    <a:pt x="217" y="54"/>
                  </a:lnTo>
                  <a:lnTo>
                    <a:pt x="220" y="56"/>
                  </a:lnTo>
                  <a:lnTo>
                    <a:pt x="195" y="89"/>
                  </a:lnTo>
                  <a:lnTo>
                    <a:pt x="191" y="85"/>
                  </a:lnTo>
                  <a:lnTo>
                    <a:pt x="187" y="80"/>
                  </a:lnTo>
                  <a:lnTo>
                    <a:pt x="183" y="76"/>
                  </a:lnTo>
                  <a:lnTo>
                    <a:pt x="177" y="67"/>
                  </a:lnTo>
                  <a:lnTo>
                    <a:pt x="169" y="60"/>
                  </a:lnTo>
                  <a:lnTo>
                    <a:pt x="157" y="52"/>
                  </a:lnTo>
                  <a:lnTo>
                    <a:pt x="148" y="48"/>
                  </a:lnTo>
                  <a:lnTo>
                    <a:pt x="137" y="44"/>
                  </a:lnTo>
                  <a:lnTo>
                    <a:pt x="127" y="46"/>
                  </a:lnTo>
                  <a:lnTo>
                    <a:pt x="107" y="49"/>
                  </a:lnTo>
                  <a:lnTo>
                    <a:pt x="97" y="55"/>
                  </a:lnTo>
                  <a:lnTo>
                    <a:pt x="90" y="64"/>
                  </a:lnTo>
                  <a:lnTo>
                    <a:pt x="114" y="68"/>
                  </a:lnTo>
                  <a:lnTo>
                    <a:pt x="125" y="72"/>
                  </a:lnTo>
                  <a:lnTo>
                    <a:pt x="137" y="80"/>
                  </a:lnTo>
                  <a:lnTo>
                    <a:pt x="154" y="97"/>
                  </a:lnTo>
                  <a:lnTo>
                    <a:pt x="159" y="106"/>
                  </a:lnTo>
                  <a:lnTo>
                    <a:pt x="163" y="116"/>
                  </a:lnTo>
                  <a:lnTo>
                    <a:pt x="166" y="131"/>
                  </a:lnTo>
                  <a:lnTo>
                    <a:pt x="165" y="146"/>
                  </a:lnTo>
                  <a:lnTo>
                    <a:pt x="162" y="154"/>
                  </a:lnTo>
                  <a:lnTo>
                    <a:pt x="159" y="161"/>
                  </a:lnTo>
                  <a:lnTo>
                    <a:pt x="149" y="176"/>
                  </a:lnTo>
                  <a:close/>
                  <a:moveTo>
                    <a:pt x="79" y="163"/>
                  </a:moveTo>
                  <a:lnTo>
                    <a:pt x="85" y="161"/>
                  </a:lnTo>
                  <a:lnTo>
                    <a:pt x="91" y="158"/>
                  </a:lnTo>
                  <a:lnTo>
                    <a:pt x="97" y="152"/>
                  </a:lnTo>
                  <a:lnTo>
                    <a:pt x="105" y="145"/>
                  </a:lnTo>
                  <a:lnTo>
                    <a:pt x="109" y="137"/>
                  </a:lnTo>
                  <a:lnTo>
                    <a:pt x="113" y="131"/>
                  </a:lnTo>
                  <a:lnTo>
                    <a:pt x="113" y="118"/>
                  </a:lnTo>
                  <a:lnTo>
                    <a:pt x="109" y="110"/>
                  </a:lnTo>
                  <a:lnTo>
                    <a:pt x="107" y="106"/>
                  </a:lnTo>
                  <a:lnTo>
                    <a:pt x="97" y="95"/>
                  </a:lnTo>
                  <a:lnTo>
                    <a:pt x="85" y="89"/>
                  </a:lnTo>
                  <a:lnTo>
                    <a:pt x="73" y="84"/>
                  </a:lnTo>
                  <a:lnTo>
                    <a:pt x="71" y="88"/>
                  </a:lnTo>
                  <a:lnTo>
                    <a:pt x="66" y="94"/>
                  </a:lnTo>
                  <a:lnTo>
                    <a:pt x="57" y="106"/>
                  </a:lnTo>
                  <a:lnTo>
                    <a:pt x="51" y="119"/>
                  </a:lnTo>
                  <a:lnTo>
                    <a:pt x="47" y="128"/>
                  </a:lnTo>
                  <a:lnTo>
                    <a:pt x="47" y="138"/>
                  </a:lnTo>
                  <a:lnTo>
                    <a:pt x="51" y="148"/>
                  </a:lnTo>
                  <a:lnTo>
                    <a:pt x="59" y="157"/>
                  </a:lnTo>
                  <a:lnTo>
                    <a:pt x="63" y="160"/>
                  </a:lnTo>
                  <a:lnTo>
                    <a:pt x="69" y="162"/>
                  </a:lnTo>
                  <a:lnTo>
                    <a:pt x="79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6" name="Freeform 186"/>
            <p:cNvSpPr>
              <a:spLocks/>
            </p:cNvSpPr>
            <p:nvPr/>
          </p:nvSpPr>
          <p:spPr bwMode="auto">
            <a:xfrm>
              <a:off x="2138" y="2437"/>
              <a:ext cx="71" cy="84"/>
            </a:xfrm>
            <a:custGeom>
              <a:avLst/>
              <a:gdLst/>
              <a:ahLst/>
              <a:cxnLst>
                <a:cxn ang="0">
                  <a:pos x="169" y="174"/>
                </a:cxn>
                <a:cxn ang="0">
                  <a:pos x="156" y="188"/>
                </a:cxn>
                <a:cxn ang="0">
                  <a:pos x="149" y="194"/>
                </a:cxn>
                <a:cxn ang="0">
                  <a:pos x="143" y="202"/>
                </a:cxn>
                <a:cxn ang="0">
                  <a:pos x="128" y="214"/>
                </a:cxn>
                <a:cxn ang="0">
                  <a:pos x="114" y="224"/>
                </a:cxn>
                <a:cxn ang="0">
                  <a:pos x="97" y="232"/>
                </a:cxn>
                <a:cxn ang="0">
                  <a:pos x="80" y="239"/>
                </a:cxn>
                <a:cxn ang="0">
                  <a:pos x="61" y="245"/>
                </a:cxn>
                <a:cxn ang="0">
                  <a:pos x="42" y="251"/>
                </a:cxn>
                <a:cxn ang="0">
                  <a:pos x="0" y="218"/>
                </a:cxn>
                <a:cxn ang="0">
                  <a:pos x="2" y="215"/>
                </a:cxn>
                <a:cxn ang="0">
                  <a:pos x="9" y="214"/>
                </a:cxn>
                <a:cxn ang="0">
                  <a:pos x="18" y="214"/>
                </a:cxn>
                <a:cxn ang="0">
                  <a:pos x="35" y="210"/>
                </a:cxn>
                <a:cxn ang="0">
                  <a:pos x="51" y="204"/>
                </a:cxn>
                <a:cxn ang="0">
                  <a:pos x="68" y="198"/>
                </a:cxn>
                <a:cxn ang="0">
                  <a:pos x="85" y="188"/>
                </a:cxn>
                <a:cxn ang="0">
                  <a:pos x="102" y="178"/>
                </a:cxn>
                <a:cxn ang="0">
                  <a:pos x="109" y="170"/>
                </a:cxn>
                <a:cxn ang="0">
                  <a:pos x="117" y="163"/>
                </a:cxn>
                <a:cxn ang="0">
                  <a:pos x="125" y="155"/>
                </a:cxn>
                <a:cxn ang="0">
                  <a:pos x="128" y="150"/>
                </a:cxn>
                <a:cxn ang="0">
                  <a:pos x="133" y="146"/>
                </a:cxn>
                <a:cxn ang="0">
                  <a:pos x="145" y="127"/>
                </a:cxn>
                <a:cxn ang="0">
                  <a:pos x="150" y="118"/>
                </a:cxn>
                <a:cxn ang="0">
                  <a:pos x="155" y="109"/>
                </a:cxn>
                <a:cxn ang="0">
                  <a:pos x="162" y="89"/>
                </a:cxn>
                <a:cxn ang="0">
                  <a:pos x="167" y="71"/>
                </a:cxn>
                <a:cxn ang="0">
                  <a:pos x="169" y="52"/>
                </a:cxn>
                <a:cxn ang="0">
                  <a:pos x="171" y="35"/>
                </a:cxn>
                <a:cxn ang="0">
                  <a:pos x="170" y="18"/>
                </a:cxn>
                <a:cxn ang="0">
                  <a:pos x="168" y="4"/>
                </a:cxn>
                <a:cxn ang="0">
                  <a:pos x="170" y="0"/>
                </a:cxn>
                <a:cxn ang="0">
                  <a:pos x="212" y="32"/>
                </a:cxn>
                <a:cxn ang="0">
                  <a:pos x="212" y="52"/>
                </a:cxn>
                <a:cxn ang="0">
                  <a:pos x="211" y="61"/>
                </a:cxn>
                <a:cxn ang="0">
                  <a:pos x="211" y="72"/>
                </a:cxn>
                <a:cxn ang="0">
                  <a:pos x="209" y="80"/>
                </a:cxn>
                <a:cxn ang="0">
                  <a:pos x="207" y="90"/>
                </a:cxn>
                <a:cxn ang="0">
                  <a:pos x="204" y="109"/>
                </a:cxn>
                <a:cxn ang="0">
                  <a:pos x="197" y="125"/>
                </a:cxn>
                <a:cxn ang="0">
                  <a:pos x="189" y="142"/>
                </a:cxn>
                <a:cxn ang="0">
                  <a:pos x="180" y="157"/>
                </a:cxn>
                <a:cxn ang="0">
                  <a:pos x="169" y="174"/>
                </a:cxn>
              </a:cxnLst>
              <a:rect l="0" t="0" r="r" b="b"/>
              <a:pathLst>
                <a:path w="212" h="251">
                  <a:moveTo>
                    <a:pt x="169" y="174"/>
                  </a:moveTo>
                  <a:lnTo>
                    <a:pt x="156" y="188"/>
                  </a:lnTo>
                  <a:lnTo>
                    <a:pt x="149" y="194"/>
                  </a:lnTo>
                  <a:lnTo>
                    <a:pt x="143" y="202"/>
                  </a:lnTo>
                  <a:lnTo>
                    <a:pt x="128" y="214"/>
                  </a:lnTo>
                  <a:lnTo>
                    <a:pt x="114" y="224"/>
                  </a:lnTo>
                  <a:lnTo>
                    <a:pt x="97" y="232"/>
                  </a:lnTo>
                  <a:lnTo>
                    <a:pt x="80" y="239"/>
                  </a:lnTo>
                  <a:lnTo>
                    <a:pt x="61" y="245"/>
                  </a:lnTo>
                  <a:lnTo>
                    <a:pt x="42" y="251"/>
                  </a:lnTo>
                  <a:lnTo>
                    <a:pt x="0" y="218"/>
                  </a:lnTo>
                  <a:lnTo>
                    <a:pt x="2" y="215"/>
                  </a:lnTo>
                  <a:lnTo>
                    <a:pt x="9" y="214"/>
                  </a:lnTo>
                  <a:lnTo>
                    <a:pt x="18" y="214"/>
                  </a:lnTo>
                  <a:lnTo>
                    <a:pt x="35" y="210"/>
                  </a:lnTo>
                  <a:lnTo>
                    <a:pt x="51" y="204"/>
                  </a:lnTo>
                  <a:lnTo>
                    <a:pt x="68" y="198"/>
                  </a:lnTo>
                  <a:lnTo>
                    <a:pt x="85" y="188"/>
                  </a:lnTo>
                  <a:lnTo>
                    <a:pt x="102" y="178"/>
                  </a:lnTo>
                  <a:lnTo>
                    <a:pt x="109" y="170"/>
                  </a:lnTo>
                  <a:lnTo>
                    <a:pt x="117" y="163"/>
                  </a:lnTo>
                  <a:lnTo>
                    <a:pt x="125" y="155"/>
                  </a:lnTo>
                  <a:lnTo>
                    <a:pt x="128" y="150"/>
                  </a:lnTo>
                  <a:lnTo>
                    <a:pt x="133" y="146"/>
                  </a:lnTo>
                  <a:lnTo>
                    <a:pt x="145" y="127"/>
                  </a:lnTo>
                  <a:lnTo>
                    <a:pt x="150" y="118"/>
                  </a:lnTo>
                  <a:lnTo>
                    <a:pt x="155" y="109"/>
                  </a:lnTo>
                  <a:lnTo>
                    <a:pt x="162" y="89"/>
                  </a:lnTo>
                  <a:lnTo>
                    <a:pt x="167" y="71"/>
                  </a:lnTo>
                  <a:lnTo>
                    <a:pt x="169" y="52"/>
                  </a:lnTo>
                  <a:lnTo>
                    <a:pt x="171" y="35"/>
                  </a:lnTo>
                  <a:lnTo>
                    <a:pt x="170" y="18"/>
                  </a:lnTo>
                  <a:lnTo>
                    <a:pt x="168" y="4"/>
                  </a:lnTo>
                  <a:lnTo>
                    <a:pt x="170" y="0"/>
                  </a:lnTo>
                  <a:lnTo>
                    <a:pt x="212" y="32"/>
                  </a:lnTo>
                  <a:lnTo>
                    <a:pt x="212" y="52"/>
                  </a:lnTo>
                  <a:lnTo>
                    <a:pt x="211" y="61"/>
                  </a:lnTo>
                  <a:lnTo>
                    <a:pt x="211" y="72"/>
                  </a:lnTo>
                  <a:lnTo>
                    <a:pt x="209" y="80"/>
                  </a:lnTo>
                  <a:lnTo>
                    <a:pt x="207" y="90"/>
                  </a:lnTo>
                  <a:lnTo>
                    <a:pt x="204" y="109"/>
                  </a:lnTo>
                  <a:lnTo>
                    <a:pt x="197" y="125"/>
                  </a:lnTo>
                  <a:lnTo>
                    <a:pt x="189" y="142"/>
                  </a:lnTo>
                  <a:lnTo>
                    <a:pt x="180" y="157"/>
                  </a:lnTo>
                  <a:lnTo>
                    <a:pt x="169" y="1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1792288" y="3250502"/>
            <a:ext cx="1006475" cy="828675"/>
            <a:chOff x="1129" y="2109"/>
            <a:chExt cx="634" cy="522"/>
          </a:xfrm>
        </p:grpSpPr>
        <p:sp>
          <p:nvSpPr>
            <p:cNvPr id="3046588" name="Freeform 188"/>
            <p:cNvSpPr>
              <a:spLocks/>
            </p:cNvSpPr>
            <p:nvPr/>
          </p:nvSpPr>
          <p:spPr bwMode="auto">
            <a:xfrm>
              <a:off x="1129" y="2109"/>
              <a:ext cx="83" cy="73"/>
            </a:xfrm>
            <a:custGeom>
              <a:avLst/>
              <a:gdLst/>
              <a:ahLst/>
              <a:cxnLst>
                <a:cxn ang="0">
                  <a:pos x="170" y="199"/>
                </a:cxn>
                <a:cxn ang="0">
                  <a:pos x="153" y="212"/>
                </a:cxn>
                <a:cxn ang="0">
                  <a:pos x="134" y="216"/>
                </a:cxn>
                <a:cxn ang="0">
                  <a:pos x="130" y="216"/>
                </a:cxn>
                <a:cxn ang="0">
                  <a:pos x="123" y="218"/>
                </a:cxn>
                <a:cxn ang="0">
                  <a:pos x="89" y="210"/>
                </a:cxn>
                <a:cxn ang="0">
                  <a:pos x="56" y="190"/>
                </a:cxn>
                <a:cxn ang="0">
                  <a:pos x="22" y="158"/>
                </a:cxn>
                <a:cxn ang="0">
                  <a:pos x="0" y="127"/>
                </a:cxn>
                <a:cxn ang="0">
                  <a:pos x="36" y="91"/>
                </a:cxn>
                <a:cxn ang="0">
                  <a:pos x="54" y="129"/>
                </a:cxn>
                <a:cxn ang="0">
                  <a:pos x="81" y="160"/>
                </a:cxn>
                <a:cxn ang="0">
                  <a:pos x="96" y="170"/>
                </a:cxn>
                <a:cxn ang="0">
                  <a:pos x="116" y="175"/>
                </a:cxn>
                <a:cxn ang="0">
                  <a:pos x="125" y="168"/>
                </a:cxn>
                <a:cxn ang="0">
                  <a:pos x="126" y="162"/>
                </a:cxn>
                <a:cxn ang="0">
                  <a:pos x="125" y="150"/>
                </a:cxn>
                <a:cxn ang="0">
                  <a:pos x="124" y="146"/>
                </a:cxn>
                <a:cxn ang="0">
                  <a:pos x="102" y="120"/>
                </a:cxn>
                <a:cxn ang="0">
                  <a:pos x="78" y="87"/>
                </a:cxn>
                <a:cxn ang="0">
                  <a:pos x="71" y="66"/>
                </a:cxn>
                <a:cxn ang="0">
                  <a:pos x="74" y="38"/>
                </a:cxn>
                <a:cxn ang="0">
                  <a:pos x="93" y="11"/>
                </a:cxn>
                <a:cxn ang="0">
                  <a:pos x="118" y="0"/>
                </a:cxn>
                <a:cxn ang="0">
                  <a:pos x="149" y="1"/>
                </a:cxn>
                <a:cxn ang="0">
                  <a:pos x="182" y="14"/>
                </a:cxn>
                <a:cxn ang="0">
                  <a:pos x="214" y="39"/>
                </a:cxn>
                <a:cxn ang="0">
                  <a:pos x="239" y="69"/>
                </a:cxn>
                <a:cxn ang="0">
                  <a:pos x="220" y="122"/>
                </a:cxn>
                <a:cxn ang="0">
                  <a:pos x="209" y="102"/>
                </a:cxn>
                <a:cxn ang="0">
                  <a:pos x="206" y="95"/>
                </a:cxn>
                <a:cxn ang="0">
                  <a:pos x="202" y="86"/>
                </a:cxn>
                <a:cxn ang="0">
                  <a:pos x="176" y="57"/>
                </a:cxn>
                <a:cxn ang="0">
                  <a:pos x="153" y="45"/>
                </a:cxn>
                <a:cxn ang="0">
                  <a:pos x="136" y="45"/>
                </a:cxn>
                <a:cxn ang="0">
                  <a:pos x="129" y="56"/>
                </a:cxn>
                <a:cxn ang="0">
                  <a:pos x="134" y="72"/>
                </a:cxn>
                <a:cxn ang="0">
                  <a:pos x="159" y="103"/>
                </a:cxn>
                <a:cxn ang="0">
                  <a:pos x="178" y="131"/>
                </a:cxn>
                <a:cxn ang="0">
                  <a:pos x="188" y="161"/>
                </a:cxn>
                <a:cxn ang="0">
                  <a:pos x="184" y="178"/>
                </a:cxn>
                <a:cxn ang="0">
                  <a:pos x="176" y="194"/>
                </a:cxn>
              </a:cxnLst>
              <a:rect l="0" t="0" r="r" b="b"/>
              <a:pathLst>
                <a:path w="250" h="218">
                  <a:moveTo>
                    <a:pt x="176" y="194"/>
                  </a:moveTo>
                  <a:lnTo>
                    <a:pt x="170" y="199"/>
                  </a:lnTo>
                  <a:lnTo>
                    <a:pt x="165" y="204"/>
                  </a:lnTo>
                  <a:lnTo>
                    <a:pt x="153" y="212"/>
                  </a:lnTo>
                  <a:lnTo>
                    <a:pt x="138" y="216"/>
                  </a:lnTo>
                  <a:lnTo>
                    <a:pt x="134" y="216"/>
                  </a:lnTo>
                  <a:lnTo>
                    <a:pt x="131" y="216"/>
                  </a:lnTo>
                  <a:lnTo>
                    <a:pt x="130" y="216"/>
                  </a:lnTo>
                  <a:lnTo>
                    <a:pt x="130" y="217"/>
                  </a:lnTo>
                  <a:lnTo>
                    <a:pt x="123" y="218"/>
                  </a:lnTo>
                  <a:lnTo>
                    <a:pt x="106" y="215"/>
                  </a:lnTo>
                  <a:lnTo>
                    <a:pt x="89" y="210"/>
                  </a:lnTo>
                  <a:lnTo>
                    <a:pt x="72" y="200"/>
                  </a:lnTo>
                  <a:lnTo>
                    <a:pt x="56" y="190"/>
                  </a:lnTo>
                  <a:lnTo>
                    <a:pt x="36" y="173"/>
                  </a:lnTo>
                  <a:lnTo>
                    <a:pt x="22" y="158"/>
                  </a:lnTo>
                  <a:lnTo>
                    <a:pt x="10" y="141"/>
                  </a:lnTo>
                  <a:lnTo>
                    <a:pt x="0" y="127"/>
                  </a:lnTo>
                  <a:lnTo>
                    <a:pt x="32" y="87"/>
                  </a:lnTo>
                  <a:lnTo>
                    <a:pt x="36" y="91"/>
                  </a:lnTo>
                  <a:lnTo>
                    <a:pt x="42" y="110"/>
                  </a:lnTo>
                  <a:lnTo>
                    <a:pt x="54" y="129"/>
                  </a:lnTo>
                  <a:lnTo>
                    <a:pt x="65" y="146"/>
                  </a:lnTo>
                  <a:lnTo>
                    <a:pt x="81" y="160"/>
                  </a:lnTo>
                  <a:lnTo>
                    <a:pt x="90" y="168"/>
                  </a:lnTo>
                  <a:lnTo>
                    <a:pt x="96" y="170"/>
                  </a:lnTo>
                  <a:lnTo>
                    <a:pt x="104" y="174"/>
                  </a:lnTo>
                  <a:lnTo>
                    <a:pt x="116" y="175"/>
                  </a:lnTo>
                  <a:lnTo>
                    <a:pt x="120" y="172"/>
                  </a:lnTo>
                  <a:lnTo>
                    <a:pt x="125" y="168"/>
                  </a:lnTo>
                  <a:lnTo>
                    <a:pt x="125" y="164"/>
                  </a:lnTo>
                  <a:lnTo>
                    <a:pt x="126" y="162"/>
                  </a:lnTo>
                  <a:lnTo>
                    <a:pt x="128" y="155"/>
                  </a:lnTo>
                  <a:lnTo>
                    <a:pt x="125" y="150"/>
                  </a:lnTo>
                  <a:lnTo>
                    <a:pt x="124" y="147"/>
                  </a:lnTo>
                  <a:lnTo>
                    <a:pt x="124" y="146"/>
                  </a:lnTo>
                  <a:lnTo>
                    <a:pt x="119" y="138"/>
                  </a:lnTo>
                  <a:lnTo>
                    <a:pt x="102" y="120"/>
                  </a:lnTo>
                  <a:lnTo>
                    <a:pt x="87" y="99"/>
                  </a:lnTo>
                  <a:lnTo>
                    <a:pt x="78" y="87"/>
                  </a:lnTo>
                  <a:lnTo>
                    <a:pt x="75" y="77"/>
                  </a:lnTo>
                  <a:lnTo>
                    <a:pt x="71" y="66"/>
                  </a:lnTo>
                  <a:lnTo>
                    <a:pt x="71" y="57"/>
                  </a:lnTo>
                  <a:lnTo>
                    <a:pt x="74" y="38"/>
                  </a:lnTo>
                  <a:lnTo>
                    <a:pt x="84" y="21"/>
                  </a:lnTo>
                  <a:lnTo>
                    <a:pt x="93" y="11"/>
                  </a:lnTo>
                  <a:lnTo>
                    <a:pt x="105" y="3"/>
                  </a:lnTo>
                  <a:lnTo>
                    <a:pt x="118" y="0"/>
                  </a:lnTo>
                  <a:lnTo>
                    <a:pt x="135" y="0"/>
                  </a:lnTo>
                  <a:lnTo>
                    <a:pt x="149" y="1"/>
                  </a:lnTo>
                  <a:lnTo>
                    <a:pt x="166" y="6"/>
                  </a:lnTo>
                  <a:lnTo>
                    <a:pt x="182" y="14"/>
                  </a:lnTo>
                  <a:lnTo>
                    <a:pt x="198" y="26"/>
                  </a:lnTo>
                  <a:lnTo>
                    <a:pt x="214" y="39"/>
                  </a:lnTo>
                  <a:lnTo>
                    <a:pt x="228" y="55"/>
                  </a:lnTo>
                  <a:lnTo>
                    <a:pt x="239" y="69"/>
                  </a:lnTo>
                  <a:lnTo>
                    <a:pt x="250" y="84"/>
                  </a:lnTo>
                  <a:lnTo>
                    <a:pt x="220" y="122"/>
                  </a:lnTo>
                  <a:lnTo>
                    <a:pt x="215" y="119"/>
                  </a:lnTo>
                  <a:lnTo>
                    <a:pt x="209" y="102"/>
                  </a:lnTo>
                  <a:lnTo>
                    <a:pt x="207" y="97"/>
                  </a:lnTo>
                  <a:lnTo>
                    <a:pt x="206" y="95"/>
                  </a:lnTo>
                  <a:lnTo>
                    <a:pt x="206" y="93"/>
                  </a:lnTo>
                  <a:lnTo>
                    <a:pt x="202" y="86"/>
                  </a:lnTo>
                  <a:lnTo>
                    <a:pt x="189" y="71"/>
                  </a:lnTo>
                  <a:lnTo>
                    <a:pt x="176" y="57"/>
                  </a:lnTo>
                  <a:lnTo>
                    <a:pt x="166" y="50"/>
                  </a:lnTo>
                  <a:lnTo>
                    <a:pt x="153" y="45"/>
                  </a:lnTo>
                  <a:lnTo>
                    <a:pt x="142" y="44"/>
                  </a:lnTo>
                  <a:lnTo>
                    <a:pt x="136" y="45"/>
                  </a:lnTo>
                  <a:lnTo>
                    <a:pt x="132" y="50"/>
                  </a:lnTo>
                  <a:lnTo>
                    <a:pt x="129" y="56"/>
                  </a:lnTo>
                  <a:lnTo>
                    <a:pt x="129" y="63"/>
                  </a:lnTo>
                  <a:lnTo>
                    <a:pt x="134" y="72"/>
                  </a:lnTo>
                  <a:lnTo>
                    <a:pt x="143" y="85"/>
                  </a:lnTo>
                  <a:lnTo>
                    <a:pt x="159" y="103"/>
                  </a:lnTo>
                  <a:lnTo>
                    <a:pt x="173" y="121"/>
                  </a:lnTo>
                  <a:lnTo>
                    <a:pt x="178" y="131"/>
                  </a:lnTo>
                  <a:lnTo>
                    <a:pt x="183" y="141"/>
                  </a:lnTo>
                  <a:lnTo>
                    <a:pt x="188" y="161"/>
                  </a:lnTo>
                  <a:lnTo>
                    <a:pt x="186" y="168"/>
                  </a:lnTo>
                  <a:lnTo>
                    <a:pt x="184" y="178"/>
                  </a:lnTo>
                  <a:lnTo>
                    <a:pt x="180" y="185"/>
                  </a:lnTo>
                  <a:lnTo>
                    <a:pt x="176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89" name="Freeform 189"/>
            <p:cNvSpPr>
              <a:spLocks noEditPoints="1"/>
            </p:cNvSpPr>
            <p:nvPr/>
          </p:nvSpPr>
          <p:spPr bwMode="auto">
            <a:xfrm>
              <a:off x="1189" y="2164"/>
              <a:ext cx="59" cy="63"/>
            </a:xfrm>
            <a:custGeom>
              <a:avLst/>
              <a:gdLst/>
              <a:ahLst/>
              <a:cxnLst>
                <a:cxn ang="0">
                  <a:pos x="146" y="144"/>
                </a:cxn>
                <a:cxn ang="0">
                  <a:pos x="55" y="74"/>
                </a:cxn>
                <a:cxn ang="0">
                  <a:pos x="46" y="88"/>
                </a:cxn>
                <a:cxn ang="0">
                  <a:pos x="48" y="105"/>
                </a:cxn>
                <a:cxn ang="0">
                  <a:pos x="56" y="119"/>
                </a:cxn>
                <a:cxn ang="0">
                  <a:pos x="72" y="135"/>
                </a:cxn>
                <a:cxn ang="0">
                  <a:pos x="85" y="143"/>
                </a:cxn>
                <a:cxn ang="0">
                  <a:pos x="100" y="150"/>
                </a:cxn>
                <a:cxn ang="0">
                  <a:pos x="103" y="150"/>
                </a:cxn>
                <a:cxn ang="0">
                  <a:pos x="104" y="150"/>
                </a:cxn>
                <a:cxn ang="0">
                  <a:pos x="106" y="152"/>
                </a:cxn>
                <a:cxn ang="0">
                  <a:pos x="114" y="154"/>
                </a:cxn>
                <a:cxn ang="0">
                  <a:pos x="126" y="155"/>
                </a:cxn>
                <a:cxn ang="0">
                  <a:pos x="130" y="159"/>
                </a:cxn>
                <a:cxn ang="0">
                  <a:pos x="106" y="190"/>
                </a:cxn>
                <a:cxn ang="0">
                  <a:pos x="88" y="184"/>
                </a:cxn>
                <a:cxn ang="0">
                  <a:pos x="74" y="179"/>
                </a:cxn>
                <a:cxn ang="0">
                  <a:pos x="60" y="171"/>
                </a:cxn>
                <a:cxn ang="0">
                  <a:pos x="46" y="161"/>
                </a:cxn>
                <a:cxn ang="0">
                  <a:pos x="28" y="144"/>
                </a:cxn>
                <a:cxn ang="0">
                  <a:pos x="15" y="130"/>
                </a:cxn>
                <a:cxn ang="0">
                  <a:pos x="6" y="113"/>
                </a:cxn>
                <a:cxn ang="0">
                  <a:pos x="2" y="99"/>
                </a:cxn>
                <a:cxn ang="0">
                  <a:pos x="0" y="82"/>
                </a:cxn>
                <a:cxn ang="0">
                  <a:pos x="2" y="66"/>
                </a:cxn>
                <a:cxn ang="0">
                  <a:pos x="8" y="50"/>
                </a:cxn>
                <a:cxn ang="0">
                  <a:pos x="19" y="35"/>
                </a:cxn>
                <a:cxn ang="0">
                  <a:pos x="31" y="21"/>
                </a:cxn>
                <a:cxn ang="0">
                  <a:pos x="45" y="11"/>
                </a:cxn>
                <a:cxn ang="0">
                  <a:pos x="60" y="4"/>
                </a:cxn>
                <a:cxn ang="0">
                  <a:pos x="76" y="2"/>
                </a:cxn>
                <a:cxn ang="0">
                  <a:pos x="91" y="0"/>
                </a:cxn>
                <a:cxn ang="0">
                  <a:pos x="108" y="4"/>
                </a:cxn>
                <a:cxn ang="0">
                  <a:pos x="124" y="11"/>
                </a:cxn>
                <a:cxn ang="0">
                  <a:pos x="141" y="23"/>
                </a:cxn>
                <a:cxn ang="0">
                  <a:pos x="153" y="35"/>
                </a:cxn>
                <a:cxn ang="0">
                  <a:pos x="164" y="47"/>
                </a:cxn>
                <a:cxn ang="0">
                  <a:pos x="170" y="60"/>
                </a:cxn>
                <a:cxn ang="0">
                  <a:pos x="175" y="75"/>
                </a:cxn>
                <a:cxn ang="0">
                  <a:pos x="173" y="88"/>
                </a:cxn>
                <a:cxn ang="0">
                  <a:pos x="171" y="102"/>
                </a:cxn>
                <a:cxn ang="0">
                  <a:pos x="165" y="117"/>
                </a:cxn>
                <a:cxn ang="0">
                  <a:pos x="157" y="131"/>
                </a:cxn>
                <a:cxn ang="0">
                  <a:pos x="146" y="144"/>
                </a:cxn>
                <a:cxn ang="0">
                  <a:pos x="124" y="90"/>
                </a:cxn>
                <a:cxn ang="0">
                  <a:pos x="130" y="77"/>
                </a:cxn>
                <a:cxn ang="0">
                  <a:pos x="133" y="66"/>
                </a:cxn>
                <a:cxn ang="0">
                  <a:pos x="128" y="56"/>
                </a:cxn>
                <a:cxn ang="0">
                  <a:pos x="118" y="46"/>
                </a:cxn>
                <a:cxn ang="0">
                  <a:pos x="106" y="39"/>
                </a:cxn>
                <a:cxn ang="0">
                  <a:pos x="96" y="38"/>
                </a:cxn>
                <a:cxn ang="0">
                  <a:pos x="82" y="40"/>
                </a:cxn>
                <a:cxn ang="0">
                  <a:pos x="73" y="50"/>
                </a:cxn>
                <a:cxn ang="0">
                  <a:pos x="124" y="90"/>
                </a:cxn>
              </a:cxnLst>
              <a:rect l="0" t="0" r="r" b="b"/>
              <a:pathLst>
                <a:path w="175" h="190">
                  <a:moveTo>
                    <a:pt x="146" y="144"/>
                  </a:moveTo>
                  <a:lnTo>
                    <a:pt x="55" y="74"/>
                  </a:lnTo>
                  <a:lnTo>
                    <a:pt x="46" y="88"/>
                  </a:lnTo>
                  <a:lnTo>
                    <a:pt x="48" y="105"/>
                  </a:lnTo>
                  <a:lnTo>
                    <a:pt x="56" y="119"/>
                  </a:lnTo>
                  <a:lnTo>
                    <a:pt x="72" y="135"/>
                  </a:lnTo>
                  <a:lnTo>
                    <a:pt x="85" y="143"/>
                  </a:lnTo>
                  <a:lnTo>
                    <a:pt x="100" y="150"/>
                  </a:lnTo>
                  <a:lnTo>
                    <a:pt x="103" y="150"/>
                  </a:lnTo>
                  <a:lnTo>
                    <a:pt x="104" y="150"/>
                  </a:lnTo>
                  <a:lnTo>
                    <a:pt x="106" y="152"/>
                  </a:lnTo>
                  <a:lnTo>
                    <a:pt x="114" y="154"/>
                  </a:lnTo>
                  <a:lnTo>
                    <a:pt x="126" y="155"/>
                  </a:lnTo>
                  <a:lnTo>
                    <a:pt x="130" y="159"/>
                  </a:lnTo>
                  <a:lnTo>
                    <a:pt x="106" y="190"/>
                  </a:lnTo>
                  <a:lnTo>
                    <a:pt x="88" y="184"/>
                  </a:lnTo>
                  <a:lnTo>
                    <a:pt x="74" y="179"/>
                  </a:lnTo>
                  <a:lnTo>
                    <a:pt x="60" y="171"/>
                  </a:lnTo>
                  <a:lnTo>
                    <a:pt x="46" y="161"/>
                  </a:lnTo>
                  <a:lnTo>
                    <a:pt x="28" y="144"/>
                  </a:lnTo>
                  <a:lnTo>
                    <a:pt x="15" y="130"/>
                  </a:lnTo>
                  <a:lnTo>
                    <a:pt x="6" y="11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8" y="50"/>
                  </a:lnTo>
                  <a:lnTo>
                    <a:pt x="19" y="35"/>
                  </a:lnTo>
                  <a:lnTo>
                    <a:pt x="31" y="21"/>
                  </a:lnTo>
                  <a:lnTo>
                    <a:pt x="45" y="11"/>
                  </a:lnTo>
                  <a:lnTo>
                    <a:pt x="60" y="4"/>
                  </a:lnTo>
                  <a:lnTo>
                    <a:pt x="76" y="2"/>
                  </a:lnTo>
                  <a:lnTo>
                    <a:pt x="91" y="0"/>
                  </a:lnTo>
                  <a:lnTo>
                    <a:pt x="108" y="4"/>
                  </a:lnTo>
                  <a:lnTo>
                    <a:pt x="124" y="11"/>
                  </a:lnTo>
                  <a:lnTo>
                    <a:pt x="141" y="23"/>
                  </a:lnTo>
                  <a:lnTo>
                    <a:pt x="153" y="35"/>
                  </a:lnTo>
                  <a:lnTo>
                    <a:pt x="164" y="47"/>
                  </a:lnTo>
                  <a:lnTo>
                    <a:pt x="170" y="60"/>
                  </a:lnTo>
                  <a:lnTo>
                    <a:pt x="175" y="75"/>
                  </a:lnTo>
                  <a:lnTo>
                    <a:pt x="173" y="88"/>
                  </a:lnTo>
                  <a:lnTo>
                    <a:pt x="171" y="102"/>
                  </a:lnTo>
                  <a:lnTo>
                    <a:pt x="165" y="117"/>
                  </a:lnTo>
                  <a:lnTo>
                    <a:pt x="157" y="131"/>
                  </a:lnTo>
                  <a:lnTo>
                    <a:pt x="146" y="144"/>
                  </a:lnTo>
                  <a:close/>
                  <a:moveTo>
                    <a:pt x="124" y="90"/>
                  </a:moveTo>
                  <a:lnTo>
                    <a:pt x="130" y="77"/>
                  </a:lnTo>
                  <a:lnTo>
                    <a:pt x="133" y="66"/>
                  </a:lnTo>
                  <a:lnTo>
                    <a:pt x="128" y="56"/>
                  </a:lnTo>
                  <a:lnTo>
                    <a:pt x="118" y="46"/>
                  </a:lnTo>
                  <a:lnTo>
                    <a:pt x="106" y="39"/>
                  </a:lnTo>
                  <a:lnTo>
                    <a:pt x="96" y="38"/>
                  </a:lnTo>
                  <a:lnTo>
                    <a:pt x="82" y="40"/>
                  </a:lnTo>
                  <a:lnTo>
                    <a:pt x="73" y="50"/>
                  </a:lnTo>
                  <a:lnTo>
                    <a:pt x="124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0" name="Freeform 190"/>
            <p:cNvSpPr>
              <a:spLocks/>
            </p:cNvSpPr>
            <p:nvPr/>
          </p:nvSpPr>
          <p:spPr bwMode="auto">
            <a:xfrm>
              <a:off x="1232" y="2201"/>
              <a:ext cx="66" cy="57"/>
            </a:xfrm>
            <a:custGeom>
              <a:avLst/>
              <a:gdLst/>
              <a:ahLst/>
              <a:cxnLst>
                <a:cxn ang="0">
                  <a:pos x="133" y="162"/>
                </a:cxn>
                <a:cxn ang="0">
                  <a:pos x="111" y="171"/>
                </a:cxn>
                <a:cxn ang="0">
                  <a:pos x="85" y="169"/>
                </a:cxn>
                <a:cxn ang="0">
                  <a:pos x="75" y="165"/>
                </a:cxn>
                <a:cxn ang="0">
                  <a:pos x="72" y="165"/>
                </a:cxn>
                <a:cxn ang="0">
                  <a:pos x="50" y="152"/>
                </a:cxn>
                <a:cxn ang="0">
                  <a:pos x="29" y="134"/>
                </a:cxn>
                <a:cxn ang="0">
                  <a:pos x="17" y="121"/>
                </a:cxn>
                <a:cxn ang="0">
                  <a:pos x="0" y="98"/>
                </a:cxn>
                <a:cxn ang="0">
                  <a:pos x="30" y="67"/>
                </a:cxn>
                <a:cxn ang="0">
                  <a:pos x="35" y="84"/>
                </a:cxn>
                <a:cxn ang="0">
                  <a:pos x="50" y="106"/>
                </a:cxn>
                <a:cxn ang="0">
                  <a:pos x="66" y="122"/>
                </a:cxn>
                <a:cxn ang="0">
                  <a:pos x="85" y="133"/>
                </a:cxn>
                <a:cxn ang="0">
                  <a:pos x="91" y="132"/>
                </a:cxn>
                <a:cxn ang="0">
                  <a:pos x="93" y="129"/>
                </a:cxn>
                <a:cxn ang="0">
                  <a:pos x="97" y="129"/>
                </a:cxn>
                <a:cxn ang="0">
                  <a:pos x="98" y="121"/>
                </a:cxn>
                <a:cxn ang="0">
                  <a:pos x="94" y="115"/>
                </a:cxn>
                <a:cxn ang="0">
                  <a:pos x="84" y="102"/>
                </a:cxn>
                <a:cxn ang="0">
                  <a:pos x="67" y="81"/>
                </a:cxn>
                <a:cxn ang="0">
                  <a:pos x="52" y="49"/>
                </a:cxn>
                <a:cxn ang="0">
                  <a:pos x="62" y="18"/>
                </a:cxn>
                <a:cxn ang="0">
                  <a:pos x="79" y="3"/>
                </a:cxn>
                <a:cxn ang="0">
                  <a:pos x="102" y="1"/>
                </a:cxn>
                <a:cxn ang="0">
                  <a:pos x="129" y="8"/>
                </a:cxn>
                <a:cxn ang="0">
                  <a:pos x="158" y="26"/>
                </a:cxn>
                <a:cxn ang="0">
                  <a:pos x="182" y="50"/>
                </a:cxn>
                <a:cxn ang="0">
                  <a:pos x="190" y="61"/>
                </a:cxn>
                <a:cxn ang="0">
                  <a:pos x="195" y="68"/>
                </a:cxn>
                <a:cxn ang="0">
                  <a:pos x="174" y="103"/>
                </a:cxn>
                <a:cxn ang="0">
                  <a:pos x="164" y="86"/>
                </a:cxn>
                <a:cxn ang="0">
                  <a:pos x="148" y="62"/>
                </a:cxn>
                <a:cxn ang="0">
                  <a:pos x="128" y="46"/>
                </a:cxn>
                <a:cxn ang="0">
                  <a:pos x="111" y="42"/>
                </a:cxn>
                <a:cxn ang="0">
                  <a:pos x="104" y="50"/>
                </a:cxn>
                <a:cxn ang="0">
                  <a:pos x="108" y="61"/>
                </a:cxn>
                <a:cxn ang="0">
                  <a:pos x="115" y="70"/>
                </a:cxn>
                <a:cxn ang="0">
                  <a:pos x="138" y="96"/>
                </a:cxn>
                <a:cxn ang="0">
                  <a:pos x="147" y="111"/>
                </a:cxn>
                <a:cxn ang="0">
                  <a:pos x="151" y="128"/>
                </a:cxn>
                <a:cxn ang="0">
                  <a:pos x="146" y="147"/>
                </a:cxn>
              </a:cxnLst>
              <a:rect l="0" t="0" r="r" b="b"/>
              <a:pathLst>
                <a:path w="198" h="172">
                  <a:moveTo>
                    <a:pt x="142" y="154"/>
                  </a:moveTo>
                  <a:lnTo>
                    <a:pt x="133" y="162"/>
                  </a:lnTo>
                  <a:lnTo>
                    <a:pt x="123" y="168"/>
                  </a:lnTo>
                  <a:lnTo>
                    <a:pt x="111" y="171"/>
                  </a:lnTo>
                  <a:lnTo>
                    <a:pt x="99" y="172"/>
                  </a:lnTo>
                  <a:lnTo>
                    <a:pt x="85" y="169"/>
                  </a:lnTo>
                  <a:lnTo>
                    <a:pt x="78" y="166"/>
                  </a:lnTo>
                  <a:lnTo>
                    <a:pt x="75" y="165"/>
                  </a:lnTo>
                  <a:lnTo>
                    <a:pt x="74" y="165"/>
                  </a:lnTo>
                  <a:lnTo>
                    <a:pt x="72" y="165"/>
                  </a:lnTo>
                  <a:lnTo>
                    <a:pt x="57" y="157"/>
                  </a:lnTo>
                  <a:lnTo>
                    <a:pt x="50" y="152"/>
                  </a:lnTo>
                  <a:lnTo>
                    <a:pt x="44" y="147"/>
                  </a:lnTo>
                  <a:lnTo>
                    <a:pt x="29" y="134"/>
                  </a:lnTo>
                  <a:lnTo>
                    <a:pt x="21" y="127"/>
                  </a:lnTo>
                  <a:lnTo>
                    <a:pt x="17" y="121"/>
                  </a:lnTo>
                  <a:lnTo>
                    <a:pt x="6" y="108"/>
                  </a:lnTo>
                  <a:lnTo>
                    <a:pt x="0" y="98"/>
                  </a:lnTo>
                  <a:lnTo>
                    <a:pt x="26" y="64"/>
                  </a:lnTo>
                  <a:lnTo>
                    <a:pt x="30" y="67"/>
                  </a:lnTo>
                  <a:lnTo>
                    <a:pt x="33" y="78"/>
                  </a:lnTo>
                  <a:lnTo>
                    <a:pt x="35" y="84"/>
                  </a:lnTo>
                  <a:lnTo>
                    <a:pt x="39" y="92"/>
                  </a:lnTo>
                  <a:lnTo>
                    <a:pt x="50" y="106"/>
                  </a:lnTo>
                  <a:lnTo>
                    <a:pt x="56" y="114"/>
                  </a:lnTo>
                  <a:lnTo>
                    <a:pt x="66" y="122"/>
                  </a:lnTo>
                  <a:lnTo>
                    <a:pt x="75" y="129"/>
                  </a:lnTo>
                  <a:lnTo>
                    <a:pt x="85" y="133"/>
                  </a:lnTo>
                  <a:lnTo>
                    <a:pt x="87" y="132"/>
                  </a:lnTo>
                  <a:lnTo>
                    <a:pt x="91" y="132"/>
                  </a:lnTo>
                  <a:lnTo>
                    <a:pt x="93" y="130"/>
                  </a:lnTo>
                  <a:lnTo>
                    <a:pt x="93" y="129"/>
                  </a:lnTo>
                  <a:lnTo>
                    <a:pt x="94" y="129"/>
                  </a:lnTo>
                  <a:lnTo>
                    <a:pt x="97" y="129"/>
                  </a:lnTo>
                  <a:lnTo>
                    <a:pt x="98" y="124"/>
                  </a:lnTo>
                  <a:lnTo>
                    <a:pt x="98" y="121"/>
                  </a:lnTo>
                  <a:lnTo>
                    <a:pt x="96" y="117"/>
                  </a:lnTo>
                  <a:lnTo>
                    <a:pt x="94" y="115"/>
                  </a:lnTo>
                  <a:lnTo>
                    <a:pt x="90" y="106"/>
                  </a:lnTo>
                  <a:lnTo>
                    <a:pt x="84" y="102"/>
                  </a:lnTo>
                  <a:lnTo>
                    <a:pt x="79" y="96"/>
                  </a:lnTo>
                  <a:lnTo>
                    <a:pt x="67" y="81"/>
                  </a:lnTo>
                  <a:lnTo>
                    <a:pt x="56" y="64"/>
                  </a:lnTo>
                  <a:lnTo>
                    <a:pt x="52" y="49"/>
                  </a:lnTo>
                  <a:lnTo>
                    <a:pt x="54" y="32"/>
                  </a:lnTo>
                  <a:lnTo>
                    <a:pt x="62" y="18"/>
                  </a:lnTo>
                  <a:lnTo>
                    <a:pt x="69" y="9"/>
                  </a:lnTo>
                  <a:lnTo>
                    <a:pt x="79" y="3"/>
                  </a:lnTo>
                  <a:lnTo>
                    <a:pt x="88" y="0"/>
                  </a:lnTo>
                  <a:lnTo>
                    <a:pt x="102" y="1"/>
                  </a:lnTo>
                  <a:lnTo>
                    <a:pt x="115" y="2"/>
                  </a:lnTo>
                  <a:lnTo>
                    <a:pt x="129" y="8"/>
                  </a:lnTo>
                  <a:lnTo>
                    <a:pt x="144" y="15"/>
                  </a:lnTo>
                  <a:lnTo>
                    <a:pt x="158" y="26"/>
                  </a:lnTo>
                  <a:lnTo>
                    <a:pt x="171" y="37"/>
                  </a:lnTo>
                  <a:lnTo>
                    <a:pt x="182" y="50"/>
                  </a:lnTo>
                  <a:lnTo>
                    <a:pt x="186" y="55"/>
                  </a:lnTo>
                  <a:lnTo>
                    <a:pt x="190" y="61"/>
                  </a:lnTo>
                  <a:lnTo>
                    <a:pt x="194" y="66"/>
                  </a:lnTo>
                  <a:lnTo>
                    <a:pt x="195" y="68"/>
                  </a:lnTo>
                  <a:lnTo>
                    <a:pt x="198" y="72"/>
                  </a:lnTo>
                  <a:lnTo>
                    <a:pt x="174" y="103"/>
                  </a:lnTo>
                  <a:lnTo>
                    <a:pt x="170" y="100"/>
                  </a:lnTo>
                  <a:lnTo>
                    <a:pt x="164" y="86"/>
                  </a:lnTo>
                  <a:lnTo>
                    <a:pt x="157" y="74"/>
                  </a:lnTo>
                  <a:lnTo>
                    <a:pt x="148" y="62"/>
                  </a:lnTo>
                  <a:lnTo>
                    <a:pt x="138" y="52"/>
                  </a:lnTo>
                  <a:lnTo>
                    <a:pt x="128" y="46"/>
                  </a:lnTo>
                  <a:lnTo>
                    <a:pt x="120" y="43"/>
                  </a:lnTo>
                  <a:lnTo>
                    <a:pt x="111" y="42"/>
                  </a:lnTo>
                  <a:lnTo>
                    <a:pt x="106" y="45"/>
                  </a:lnTo>
                  <a:lnTo>
                    <a:pt x="104" y="50"/>
                  </a:lnTo>
                  <a:lnTo>
                    <a:pt x="105" y="55"/>
                  </a:lnTo>
                  <a:lnTo>
                    <a:pt x="108" y="61"/>
                  </a:lnTo>
                  <a:lnTo>
                    <a:pt x="110" y="64"/>
                  </a:lnTo>
                  <a:lnTo>
                    <a:pt x="115" y="70"/>
                  </a:lnTo>
                  <a:lnTo>
                    <a:pt x="126" y="82"/>
                  </a:lnTo>
                  <a:lnTo>
                    <a:pt x="138" y="96"/>
                  </a:lnTo>
                  <a:lnTo>
                    <a:pt x="142" y="103"/>
                  </a:lnTo>
                  <a:lnTo>
                    <a:pt x="147" y="111"/>
                  </a:lnTo>
                  <a:lnTo>
                    <a:pt x="150" y="118"/>
                  </a:lnTo>
                  <a:lnTo>
                    <a:pt x="151" y="128"/>
                  </a:lnTo>
                  <a:lnTo>
                    <a:pt x="148" y="140"/>
                  </a:lnTo>
                  <a:lnTo>
                    <a:pt x="146" y="147"/>
                  </a:lnTo>
                  <a:lnTo>
                    <a:pt x="142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1" name="Freeform 191"/>
            <p:cNvSpPr>
              <a:spLocks/>
            </p:cNvSpPr>
            <p:nvPr/>
          </p:nvSpPr>
          <p:spPr bwMode="auto">
            <a:xfrm>
              <a:off x="1276" y="2236"/>
              <a:ext cx="66" cy="57"/>
            </a:xfrm>
            <a:custGeom>
              <a:avLst/>
              <a:gdLst/>
              <a:ahLst/>
              <a:cxnLst>
                <a:cxn ang="0">
                  <a:pos x="133" y="162"/>
                </a:cxn>
                <a:cxn ang="0">
                  <a:pos x="112" y="172"/>
                </a:cxn>
                <a:cxn ang="0">
                  <a:pos x="85" y="169"/>
                </a:cxn>
                <a:cxn ang="0">
                  <a:pos x="76" y="166"/>
                </a:cxn>
                <a:cxn ang="0">
                  <a:pos x="72" y="166"/>
                </a:cxn>
                <a:cxn ang="0">
                  <a:pos x="50" y="153"/>
                </a:cxn>
                <a:cxn ang="0">
                  <a:pos x="29" y="135"/>
                </a:cxn>
                <a:cxn ang="0">
                  <a:pos x="17" y="121"/>
                </a:cxn>
                <a:cxn ang="0">
                  <a:pos x="0" y="99"/>
                </a:cxn>
                <a:cxn ang="0">
                  <a:pos x="30" y="67"/>
                </a:cxn>
                <a:cxn ang="0">
                  <a:pos x="35" y="84"/>
                </a:cxn>
                <a:cxn ang="0">
                  <a:pos x="50" y="107"/>
                </a:cxn>
                <a:cxn ang="0">
                  <a:pos x="66" y="123"/>
                </a:cxn>
                <a:cxn ang="0">
                  <a:pos x="85" y="133"/>
                </a:cxn>
                <a:cxn ang="0">
                  <a:pos x="91" y="132"/>
                </a:cxn>
                <a:cxn ang="0">
                  <a:pos x="94" y="130"/>
                </a:cxn>
                <a:cxn ang="0">
                  <a:pos x="97" y="130"/>
                </a:cxn>
                <a:cxn ang="0">
                  <a:pos x="98" y="121"/>
                </a:cxn>
                <a:cxn ang="0">
                  <a:pos x="95" y="115"/>
                </a:cxn>
                <a:cxn ang="0">
                  <a:pos x="84" y="102"/>
                </a:cxn>
                <a:cxn ang="0">
                  <a:pos x="67" y="82"/>
                </a:cxn>
                <a:cxn ang="0">
                  <a:pos x="53" y="49"/>
                </a:cxn>
                <a:cxn ang="0">
                  <a:pos x="62" y="18"/>
                </a:cxn>
                <a:cxn ang="0">
                  <a:pos x="79" y="4"/>
                </a:cxn>
                <a:cxn ang="0">
                  <a:pos x="102" y="1"/>
                </a:cxn>
                <a:cxn ang="0">
                  <a:pos x="130" y="9"/>
                </a:cxn>
                <a:cxn ang="0">
                  <a:pos x="158" y="27"/>
                </a:cxn>
                <a:cxn ang="0">
                  <a:pos x="182" y="51"/>
                </a:cxn>
                <a:cxn ang="0">
                  <a:pos x="191" y="61"/>
                </a:cxn>
                <a:cxn ang="0">
                  <a:pos x="196" y="69"/>
                </a:cxn>
                <a:cxn ang="0">
                  <a:pos x="174" y="103"/>
                </a:cxn>
                <a:cxn ang="0">
                  <a:pos x="164" y="87"/>
                </a:cxn>
                <a:cxn ang="0">
                  <a:pos x="149" y="63"/>
                </a:cxn>
                <a:cxn ang="0">
                  <a:pos x="128" y="47"/>
                </a:cxn>
                <a:cxn ang="0">
                  <a:pos x="112" y="42"/>
                </a:cxn>
                <a:cxn ang="0">
                  <a:pos x="104" y="51"/>
                </a:cxn>
                <a:cxn ang="0">
                  <a:pos x="108" y="61"/>
                </a:cxn>
                <a:cxn ang="0">
                  <a:pos x="115" y="71"/>
                </a:cxn>
                <a:cxn ang="0">
                  <a:pos x="138" y="96"/>
                </a:cxn>
                <a:cxn ang="0">
                  <a:pos x="148" y="112"/>
                </a:cxn>
                <a:cxn ang="0">
                  <a:pos x="151" y="129"/>
                </a:cxn>
                <a:cxn ang="0">
                  <a:pos x="146" y="148"/>
                </a:cxn>
              </a:cxnLst>
              <a:rect l="0" t="0" r="r" b="b"/>
              <a:pathLst>
                <a:path w="198" h="173">
                  <a:moveTo>
                    <a:pt x="143" y="155"/>
                  </a:moveTo>
                  <a:lnTo>
                    <a:pt x="133" y="162"/>
                  </a:lnTo>
                  <a:lnTo>
                    <a:pt x="124" y="168"/>
                  </a:lnTo>
                  <a:lnTo>
                    <a:pt x="112" y="172"/>
                  </a:lnTo>
                  <a:lnTo>
                    <a:pt x="100" y="173"/>
                  </a:lnTo>
                  <a:lnTo>
                    <a:pt x="85" y="169"/>
                  </a:lnTo>
                  <a:lnTo>
                    <a:pt x="78" y="167"/>
                  </a:lnTo>
                  <a:lnTo>
                    <a:pt x="76" y="166"/>
                  </a:lnTo>
                  <a:lnTo>
                    <a:pt x="74" y="166"/>
                  </a:lnTo>
                  <a:lnTo>
                    <a:pt x="72" y="166"/>
                  </a:lnTo>
                  <a:lnTo>
                    <a:pt x="58" y="157"/>
                  </a:lnTo>
                  <a:lnTo>
                    <a:pt x="50" y="153"/>
                  </a:lnTo>
                  <a:lnTo>
                    <a:pt x="44" y="148"/>
                  </a:lnTo>
                  <a:lnTo>
                    <a:pt x="29" y="135"/>
                  </a:lnTo>
                  <a:lnTo>
                    <a:pt x="22" y="127"/>
                  </a:lnTo>
                  <a:lnTo>
                    <a:pt x="17" y="121"/>
                  </a:lnTo>
                  <a:lnTo>
                    <a:pt x="6" y="108"/>
                  </a:lnTo>
                  <a:lnTo>
                    <a:pt x="0" y="99"/>
                  </a:lnTo>
                  <a:lnTo>
                    <a:pt x="26" y="65"/>
                  </a:lnTo>
                  <a:lnTo>
                    <a:pt x="30" y="67"/>
                  </a:lnTo>
                  <a:lnTo>
                    <a:pt x="34" y="78"/>
                  </a:lnTo>
                  <a:lnTo>
                    <a:pt x="35" y="84"/>
                  </a:lnTo>
                  <a:lnTo>
                    <a:pt x="40" y="93"/>
                  </a:lnTo>
                  <a:lnTo>
                    <a:pt x="50" y="107"/>
                  </a:lnTo>
                  <a:lnTo>
                    <a:pt x="56" y="114"/>
                  </a:lnTo>
                  <a:lnTo>
                    <a:pt x="66" y="123"/>
                  </a:lnTo>
                  <a:lnTo>
                    <a:pt x="76" y="130"/>
                  </a:lnTo>
                  <a:lnTo>
                    <a:pt x="85" y="133"/>
                  </a:lnTo>
                  <a:lnTo>
                    <a:pt x="88" y="132"/>
                  </a:lnTo>
                  <a:lnTo>
                    <a:pt x="91" y="132"/>
                  </a:lnTo>
                  <a:lnTo>
                    <a:pt x="94" y="131"/>
                  </a:lnTo>
                  <a:lnTo>
                    <a:pt x="94" y="130"/>
                  </a:lnTo>
                  <a:lnTo>
                    <a:pt x="95" y="130"/>
                  </a:lnTo>
                  <a:lnTo>
                    <a:pt x="97" y="130"/>
                  </a:lnTo>
                  <a:lnTo>
                    <a:pt x="98" y="125"/>
                  </a:lnTo>
                  <a:lnTo>
                    <a:pt x="98" y="121"/>
                  </a:lnTo>
                  <a:lnTo>
                    <a:pt x="96" y="118"/>
                  </a:lnTo>
                  <a:lnTo>
                    <a:pt x="95" y="115"/>
                  </a:lnTo>
                  <a:lnTo>
                    <a:pt x="90" y="107"/>
                  </a:lnTo>
                  <a:lnTo>
                    <a:pt x="84" y="102"/>
                  </a:lnTo>
                  <a:lnTo>
                    <a:pt x="79" y="96"/>
                  </a:lnTo>
                  <a:lnTo>
                    <a:pt x="67" y="82"/>
                  </a:lnTo>
                  <a:lnTo>
                    <a:pt x="56" y="65"/>
                  </a:lnTo>
                  <a:lnTo>
                    <a:pt x="53" y="49"/>
                  </a:lnTo>
                  <a:lnTo>
                    <a:pt x="54" y="33"/>
                  </a:lnTo>
                  <a:lnTo>
                    <a:pt x="62" y="18"/>
                  </a:lnTo>
                  <a:lnTo>
                    <a:pt x="70" y="10"/>
                  </a:lnTo>
                  <a:lnTo>
                    <a:pt x="79" y="4"/>
                  </a:lnTo>
                  <a:lnTo>
                    <a:pt x="89" y="0"/>
                  </a:lnTo>
                  <a:lnTo>
                    <a:pt x="102" y="1"/>
                  </a:lnTo>
                  <a:lnTo>
                    <a:pt x="115" y="3"/>
                  </a:lnTo>
                  <a:lnTo>
                    <a:pt x="130" y="9"/>
                  </a:lnTo>
                  <a:lnTo>
                    <a:pt x="144" y="16"/>
                  </a:lnTo>
                  <a:lnTo>
                    <a:pt x="158" y="27"/>
                  </a:lnTo>
                  <a:lnTo>
                    <a:pt x="172" y="37"/>
                  </a:lnTo>
                  <a:lnTo>
                    <a:pt x="182" y="51"/>
                  </a:lnTo>
                  <a:lnTo>
                    <a:pt x="186" y="55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6" y="69"/>
                  </a:lnTo>
                  <a:lnTo>
                    <a:pt x="198" y="72"/>
                  </a:lnTo>
                  <a:lnTo>
                    <a:pt x="174" y="103"/>
                  </a:lnTo>
                  <a:lnTo>
                    <a:pt x="170" y="101"/>
                  </a:lnTo>
                  <a:lnTo>
                    <a:pt x="164" y="87"/>
                  </a:lnTo>
                  <a:lnTo>
                    <a:pt x="157" y="75"/>
                  </a:lnTo>
                  <a:lnTo>
                    <a:pt x="149" y="63"/>
                  </a:lnTo>
                  <a:lnTo>
                    <a:pt x="138" y="53"/>
                  </a:lnTo>
                  <a:lnTo>
                    <a:pt x="128" y="47"/>
                  </a:lnTo>
                  <a:lnTo>
                    <a:pt x="120" y="43"/>
                  </a:lnTo>
                  <a:lnTo>
                    <a:pt x="112" y="42"/>
                  </a:lnTo>
                  <a:lnTo>
                    <a:pt x="107" y="46"/>
                  </a:lnTo>
                  <a:lnTo>
                    <a:pt x="104" y="51"/>
                  </a:lnTo>
                  <a:lnTo>
                    <a:pt x="106" y="55"/>
                  </a:lnTo>
                  <a:lnTo>
                    <a:pt x="108" y="61"/>
                  </a:lnTo>
                  <a:lnTo>
                    <a:pt x="110" y="65"/>
                  </a:lnTo>
                  <a:lnTo>
                    <a:pt x="115" y="71"/>
                  </a:lnTo>
                  <a:lnTo>
                    <a:pt x="126" y="83"/>
                  </a:lnTo>
                  <a:lnTo>
                    <a:pt x="138" y="96"/>
                  </a:lnTo>
                  <a:lnTo>
                    <a:pt x="143" y="103"/>
                  </a:lnTo>
                  <a:lnTo>
                    <a:pt x="148" y="112"/>
                  </a:lnTo>
                  <a:lnTo>
                    <a:pt x="150" y="119"/>
                  </a:lnTo>
                  <a:lnTo>
                    <a:pt x="151" y="129"/>
                  </a:lnTo>
                  <a:lnTo>
                    <a:pt x="149" y="141"/>
                  </a:lnTo>
                  <a:lnTo>
                    <a:pt x="146" y="148"/>
                  </a:lnTo>
                  <a:lnTo>
                    <a:pt x="143" y="1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2" name="Freeform 192"/>
            <p:cNvSpPr>
              <a:spLocks noEditPoints="1"/>
            </p:cNvSpPr>
            <p:nvPr/>
          </p:nvSpPr>
          <p:spPr bwMode="auto">
            <a:xfrm>
              <a:off x="1322" y="2250"/>
              <a:ext cx="59" cy="68"/>
            </a:xfrm>
            <a:custGeom>
              <a:avLst/>
              <a:gdLst/>
              <a:ahLst/>
              <a:cxnLst>
                <a:cxn ang="0">
                  <a:pos x="40" y="204"/>
                </a:cxn>
                <a:cxn ang="0">
                  <a:pos x="0" y="173"/>
                </a:cxn>
                <a:cxn ang="0">
                  <a:pos x="97" y="48"/>
                </a:cxn>
                <a:cxn ang="0">
                  <a:pos x="137" y="79"/>
                </a:cxn>
                <a:cxn ang="0">
                  <a:pos x="40" y="204"/>
                </a:cxn>
                <a:cxn ang="0">
                  <a:pos x="151" y="64"/>
                </a:cxn>
                <a:cxn ang="0">
                  <a:pos x="109" y="31"/>
                </a:cxn>
                <a:cxn ang="0">
                  <a:pos x="133" y="0"/>
                </a:cxn>
                <a:cxn ang="0">
                  <a:pos x="175" y="33"/>
                </a:cxn>
                <a:cxn ang="0">
                  <a:pos x="151" y="64"/>
                </a:cxn>
              </a:cxnLst>
              <a:rect l="0" t="0" r="r" b="b"/>
              <a:pathLst>
                <a:path w="175" h="204">
                  <a:moveTo>
                    <a:pt x="40" y="204"/>
                  </a:moveTo>
                  <a:lnTo>
                    <a:pt x="0" y="173"/>
                  </a:lnTo>
                  <a:lnTo>
                    <a:pt x="97" y="48"/>
                  </a:lnTo>
                  <a:lnTo>
                    <a:pt x="137" y="79"/>
                  </a:lnTo>
                  <a:lnTo>
                    <a:pt x="40" y="204"/>
                  </a:lnTo>
                  <a:close/>
                  <a:moveTo>
                    <a:pt x="151" y="64"/>
                  </a:moveTo>
                  <a:lnTo>
                    <a:pt x="109" y="31"/>
                  </a:lnTo>
                  <a:lnTo>
                    <a:pt x="133" y="0"/>
                  </a:lnTo>
                  <a:lnTo>
                    <a:pt x="175" y="33"/>
                  </a:lnTo>
                  <a:lnTo>
                    <a:pt x="151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3" name="Freeform 193"/>
            <p:cNvSpPr>
              <a:spLocks noEditPoints="1"/>
            </p:cNvSpPr>
            <p:nvPr/>
          </p:nvSpPr>
          <p:spPr bwMode="auto">
            <a:xfrm>
              <a:off x="1354" y="2293"/>
              <a:ext cx="59" cy="58"/>
            </a:xfrm>
            <a:custGeom>
              <a:avLst/>
              <a:gdLst/>
              <a:ahLst/>
              <a:cxnLst>
                <a:cxn ang="0">
                  <a:pos x="150" y="147"/>
                </a:cxn>
                <a:cxn ang="0">
                  <a:pos x="137" y="159"/>
                </a:cxn>
                <a:cxn ang="0">
                  <a:pos x="131" y="165"/>
                </a:cxn>
                <a:cxn ang="0">
                  <a:pos x="102" y="176"/>
                </a:cxn>
                <a:cxn ang="0">
                  <a:pos x="68" y="171"/>
                </a:cxn>
                <a:cxn ang="0">
                  <a:pos x="37" y="154"/>
                </a:cxn>
                <a:cxn ang="0">
                  <a:pos x="11" y="127"/>
                </a:cxn>
                <a:cxn ang="0">
                  <a:pos x="1" y="98"/>
                </a:cxn>
                <a:cxn ang="0">
                  <a:pos x="3" y="66"/>
                </a:cxn>
                <a:cxn ang="0">
                  <a:pos x="20" y="34"/>
                </a:cxn>
                <a:cxn ang="0">
                  <a:pos x="45" y="10"/>
                </a:cxn>
                <a:cxn ang="0">
                  <a:pos x="77" y="1"/>
                </a:cxn>
                <a:cxn ang="0">
                  <a:pos x="108" y="3"/>
                </a:cxn>
                <a:cxn ang="0">
                  <a:pos x="140" y="22"/>
                </a:cxn>
                <a:cxn ang="0">
                  <a:pos x="165" y="49"/>
                </a:cxn>
                <a:cxn ang="0">
                  <a:pos x="177" y="79"/>
                </a:cxn>
                <a:cxn ang="0">
                  <a:pos x="174" y="110"/>
                </a:cxn>
                <a:cxn ang="0">
                  <a:pos x="157" y="141"/>
                </a:cxn>
                <a:cxn ang="0">
                  <a:pos x="99" y="127"/>
                </a:cxn>
                <a:cxn ang="0">
                  <a:pos x="115" y="109"/>
                </a:cxn>
                <a:cxn ang="0">
                  <a:pos x="128" y="90"/>
                </a:cxn>
                <a:cxn ang="0">
                  <a:pos x="132" y="73"/>
                </a:cxn>
                <a:cxn ang="0">
                  <a:pos x="128" y="61"/>
                </a:cxn>
                <a:cxn ang="0">
                  <a:pos x="119" y="50"/>
                </a:cxn>
                <a:cxn ang="0">
                  <a:pos x="101" y="42"/>
                </a:cxn>
                <a:cxn ang="0">
                  <a:pos x="89" y="43"/>
                </a:cxn>
                <a:cxn ang="0">
                  <a:pos x="78" y="51"/>
                </a:cxn>
                <a:cxn ang="0">
                  <a:pos x="66" y="61"/>
                </a:cxn>
                <a:cxn ang="0">
                  <a:pos x="55" y="76"/>
                </a:cxn>
                <a:cxn ang="0">
                  <a:pos x="47" y="94"/>
                </a:cxn>
                <a:cxn ang="0">
                  <a:pos x="47" y="109"/>
                </a:cxn>
                <a:cxn ang="0">
                  <a:pos x="54" y="121"/>
                </a:cxn>
                <a:cxn ang="0">
                  <a:pos x="72" y="134"/>
                </a:cxn>
                <a:cxn ang="0">
                  <a:pos x="85" y="133"/>
                </a:cxn>
              </a:cxnLst>
              <a:rect l="0" t="0" r="r" b="b"/>
              <a:pathLst>
                <a:path w="177" h="176">
                  <a:moveTo>
                    <a:pt x="157" y="141"/>
                  </a:moveTo>
                  <a:lnTo>
                    <a:pt x="150" y="147"/>
                  </a:lnTo>
                  <a:lnTo>
                    <a:pt x="144" y="154"/>
                  </a:lnTo>
                  <a:lnTo>
                    <a:pt x="137" y="159"/>
                  </a:lnTo>
                  <a:lnTo>
                    <a:pt x="133" y="162"/>
                  </a:lnTo>
                  <a:lnTo>
                    <a:pt x="131" y="165"/>
                  </a:lnTo>
                  <a:lnTo>
                    <a:pt x="116" y="171"/>
                  </a:lnTo>
                  <a:lnTo>
                    <a:pt x="102" y="176"/>
                  </a:lnTo>
                  <a:lnTo>
                    <a:pt x="85" y="175"/>
                  </a:lnTo>
                  <a:lnTo>
                    <a:pt x="68" y="171"/>
                  </a:lnTo>
                  <a:lnTo>
                    <a:pt x="51" y="164"/>
                  </a:lnTo>
                  <a:lnTo>
                    <a:pt x="37" y="154"/>
                  </a:lnTo>
                  <a:lnTo>
                    <a:pt x="21" y="140"/>
                  </a:lnTo>
                  <a:lnTo>
                    <a:pt x="11" y="127"/>
                  </a:lnTo>
                  <a:lnTo>
                    <a:pt x="3" y="112"/>
                  </a:lnTo>
                  <a:lnTo>
                    <a:pt x="1" y="98"/>
                  </a:lnTo>
                  <a:lnTo>
                    <a:pt x="0" y="81"/>
                  </a:lnTo>
                  <a:lnTo>
                    <a:pt x="3" y="66"/>
                  </a:lnTo>
                  <a:lnTo>
                    <a:pt x="9" y="49"/>
                  </a:lnTo>
                  <a:lnTo>
                    <a:pt x="20" y="34"/>
                  </a:lnTo>
                  <a:lnTo>
                    <a:pt x="32" y="20"/>
                  </a:lnTo>
                  <a:lnTo>
                    <a:pt x="45" y="10"/>
                  </a:lnTo>
                  <a:lnTo>
                    <a:pt x="60" y="3"/>
                  </a:lnTo>
                  <a:lnTo>
                    <a:pt x="77" y="1"/>
                  </a:lnTo>
                  <a:lnTo>
                    <a:pt x="91" y="0"/>
                  </a:lnTo>
                  <a:lnTo>
                    <a:pt x="108" y="3"/>
                  </a:lnTo>
                  <a:lnTo>
                    <a:pt x="123" y="10"/>
                  </a:lnTo>
                  <a:lnTo>
                    <a:pt x="140" y="22"/>
                  </a:lnTo>
                  <a:lnTo>
                    <a:pt x="153" y="34"/>
                  </a:lnTo>
                  <a:lnTo>
                    <a:pt x="165" y="49"/>
                  </a:lnTo>
                  <a:lnTo>
                    <a:pt x="173" y="63"/>
                  </a:lnTo>
                  <a:lnTo>
                    <a:pt x="177" y="79"/>
                  </a:lnTo>
                  <a:lnTo>
                    <a:pt x="176" y="93"/>
                  </a:lnTo>
                  <a:lnTo>
                    <a:pt x="174" y="110"/>
                  </a:lnTo>
                  <a:lnTo>
                    <a:pt x="167" y="124"/>
                  </a:lnTo>
                  <a:lnTo>
                    <a:pt x="157" y="141"/>
                  </a:lnTo>
                  <a:close/>
                  <a:moveTo>
                    <a:pt x="85" y="133"/>
                  </a:moveTo>
                  <a:lnTo>
                    <a:pt x="99" y="127"/>
                  </a:lnTo>
                  <a:lnTo>
                    <a:pt x="107" y="118"/>
                  </a:lnTo>
                  <a:lnTo>
                    <a:pt x="115" y="109"/>
                  </a:lnTo>
                  <a:lnTo>
                    <a:pt x="122" y="98"/>
                  </a:lnTo>
                  <a:lnTo>
                    <a:pt x="128" y="90"/>
                  </a:lnTo>
                  <a:lnTo>
                    <a:pt x="131" y="80"/>
                  </a:lnTo>
                  <a:lnTo>
                    <a:pt x="132" y="73"/>
                  </a:lnTo>
                  <a:lnTo>
                    <a:pt x="131" y="66"/>
                  </a:lnTo>
                  <a:lnTo>
                    <a:pt x="128" y="61"/>
                  </a:lnTo>
                  <a:lnTo>
                    <a:pt x="123" y="54"/>
                  </a:lnTo>
                  <a:lnTo>
                    <a:pt x="119" y="50"/>
                  </a:lnTo>
                  <a:lnTo>
                    <a:pt x="107" y="44"/>
                  </a:lnTo>
                  <a:lnTo>
                    <a:pt x="101" y="42"/>
                  </a:lnTo>
                  <a:lnTo>
                    <a:pt x="93" y="43"/>
                  </a:lnTo>
                  <a:lnTo>
                    <a:pt x="89" y="43"/>
                  </a:lnTo>
                  <a:lnTo>
                    <a:pt x="85" y="45"/>
                  </a:lnTo>
                  <a:lnTo>
                    <a:pt x="78" y="51"/>
                  </a:lnTo>
                  <a:lnTo>
                    <a:pt x="71" y="57"/>
                  </a:lnTo>
                  <a:lnTo>
                    <a:pt x="66" y="61"/>
                  </a:lnTo>
                  <a:lnTo>
                    <a:pt x="62" y="67"/>
                  </a:lnTo>
                  <a:lnTo>
                    <a:pt x="55" y="76"/>
                  </a:lnTo>
                  <a:lnTo>
                    <a:pt x="50" y="86"/>
                  </a:lnTo>
                  <a:lnTo>
                    <a:pt x="47" y="94"/>
                  </a:lnTo>
                  <a:lnTo>
                    <a:pt x="47" y="103"/>
                  </a:lnTo>
                  <a:lnTo>
                    <a:pt x="47" y="109"/>
                  </a:lnTo>
                  <a:lnTo>
                    <a:pt x="50" y="116"/>
                  </a:lnTo>
                  <a:lnTo>
                    <a:pt x="54" y="121"/>
                  </a:lnTo>
                  <a:lnTo>
                    <a:pt x="60" y="127"/>
                  </a:lnTo>
                  <a:lnTo>
                    <a:pt x="72" y="134"/>
                  </a:lnTo>
                  <a:lnTo>
                    <a:pt x="78" y="134"/>
                  </a:lnTo>
                  <a:lnTo>
                    <a:pt x="8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4" name="Freeform 194"/>
            <p:cNvSpPr>
              <a:spLocks/>
            </p:cNvSpPr>
            <p:nvPr/>
          </p:nvSpPr>
          <p:spPr bwMode="auto">
            <a:xfrm>
              <a:off x="1400" y="2326"/>
              <a:ext cx="68" cy="74"/>
            </a:xfrm>
            <a:custGeom>
              <a:avLst/>
              <a:gdLst/>
              <a:ahLst/>
              <a:cxnLst>
                <a:cxn ang="0">
                  <a:pos x="125" y="222"/>
                </a:cxn>
                <a:cxn ang="0">
                  <a:pos x="84" y="191"/>
                </a:cxn>
                <a:cxn ang="0">
                  <a:pos x="132" y="130"/>
                </a:cxn>
                <a:cxn ang="0">
                  <a:pos x="144" y="114"/>
                </a:cxn>
                <a:cxn ang="0">
                  <a:pos x="147" y="106"/>
                </a:cxn>
                <a:cxn ang="0">
                  <a:pos x="150" y="101"/>
                </a:cxn>
                <a:cxn ang="0">
                  <a:pos x="149" y="95"/>
                </a:cxn>
                <a:cxn ang="0">
                  <a:pos x="147" y="90"/>
                </a:cxn>
                <a:cxn ang="0">
                  <a:pos x="143" y="83"/>
                </a:cxn>
                <a:cxn ang="0">
                  <a:pos x="137" y="78"/>
                </a:cxn>
                <a:cxn ang="0">
                  <a:pos x="125" y="72"/>
                </a:cxn>
                <a:cxn ang="0">
                  <a:pos x="116" y="69"/>
                </a:cxn>
                <a:cxn ang="0">
                  <a:pos x="108" y="69"/>
                </a:cxn>
                <a:cxn ang="0">
                  <a:pos x="39" y="156"/>
                </a:cxn>
                <a:cxn ang="0">
                  <a:pos x="0" y="125"/>
                </a:cxn>
                <a:cxn ang="0">
                  <a:pos x="97" y="0"/>
                </a:cxn>
                <a:cxn ang="0">
                  <a:pos x="137" y="32"/>
                </a:cxn>
                <a:cxn ang="0">
                  <a:pos x="126" y="46"/>
                </a:cxn>
                <a:cxn ang="0">
                  <a:pos x="141" y="46"/>
                </a:cxn>
                <a:cxn ang="0">
                  <a:pos x="156" y="48"/>
                </a:cxn>
                <a:cxn ang="0">
                  <a:pos x="168" y="54"/>
                </a:cxn>
                <a:cxn ang="0">
                  <a:pos x="181" y="63"/>
                </a:cxn>
                <a:cxn ang="0">
                  <a:pos x="189" y="70"/>
                </a:cxn>
                <a:cxn ang="0">
                  <a:pos x="195" y="78"/>
                </a:cxn>
                <a:cxn ang="0">
                  <a:pos x="199" y="88"/>
                </a:cxn>
                <a:cxn ang="0">
                  <a:pos x="203" y="98"/>
                </a:cxn>
                <a:cxn ang="0">
                  <a:pos x="201" y="107"/>
                </a:cxn>
                <a:cxn ang="0">
                  <a:pos x="200" y="118"/>
                </a:cxn>
                <a:cxn ang="0">
                  <a:pos x="194" y="130"/>
                </a:cxn>
                <a:cxn ang="0">
                  <a:pos x="188" y="142"/>
                </a:cxn>
                <a:cxn ang="0">
                  <a:pos x="125" y="222"/>
                </a:cxn>
              </a:cxnLst>
              <a:rect l="0" t="0" r="r" b="b"/>
              <a:pathLst>
                <a:path w="203" h="222">
                  <a:moveTo>
                    <a:pt x="125" y="222"/>
                  </a:moveTo>
                  <a:lnTo>
                    <a:pt x="84" y="191"/>
                  </a:lnTo>
                  <a:lnTo>
                    <a:pt x="132" y="130"/>
                  </a:lnTo>
                  <a:lnTo>
                    <a:pt x="144" y="114"/>
                  </a:lnTo>
                  <a:lnTo>
                    <a:pt x="147" y="106"/>
                  </a:lnTo>
                  <a:lnTo>
                    <a:pt x="150" y="101"/>
                  </a:lnTo>
                  <a:lnTo>
                    <a:pt x="149" y="95"/>
                  </a:lnTo>
                  <a:lnTo>
                    <a:pt x="147" y="90"/>
                  </a:lnTo>
                  <a:lnTo>
                    <a:pt x="143" y="83"/>
                  </a:lnTo>
                  <a:lnTo>
                    <a:pt x="137" y="78"/>
                  </a:lnTo>
                  <a:lnTo>
                    <a:pt x="125" y="72"/>
                  </a:lnTo>
                  <a:lnTo>
                    <a:pt x="116" y="69"/>
                  </a:lnTo>
                  <a:lnTo>
                    <a:pt x="108" y="69"/>
                  </a:lnTo>
                  <a:lnTo>
                    <a:pt x="39" y="156"/>
                  </a:lnTo>
                  <a:lnTo>
                    <a:pt x="0" y="125"/>
                  </a:lnTo>
                  <a:lnTo>
                    <a:pt x="97" y="0"/>
                  </a:lnTo>
                  <a:lnTo>
                    <a:pt x="137" y="32"/>
                  </a:lnTo>
                  <a:lnTo>
                    <a:pt x="126" y="46"/>
                  </a:lnTo>
                  <a:lnTo>
                    <a:pt x="141" y="46"/>
                  </a:lnTo>
                  <a:lnTo>
                    <a:pt x="156" y="48"/>
                  </a:lnTo>
                  <a:lnTo>
                    <a:pt x="168" y="54"/>
                  </a:lnTo>
                  <a:lnTo>
                    <a:pt x="181" y="63"/>
                  </a:lnTo>
                  <a:lnTo>
                    <a:pt x="189" y="70"/>
                  </a:lnTo>
                  <a:lnTo>
                    <a:pt x="195" y="78"/>
                  </a:lnTo>
                  <a:lnTo>
                    <a:pt x="199" y="88"/>
                  </a:lnTo>
                  <a:lnTo>
                    <a:pt x="203" y="98"/>
                  </a:lnTo>
                  <a:lnTo>
                    <a:pt x="201" y="107"/>
                  </a:lnTo>
                  <a:lnTo>
                    <a:pt x="200" y="118"/>
                  </a:lnTo>
                  <a:lnTo>
                    <a:pt x="194" y="130"/>
                  </a:lnTo>
                  <a:lnTo>
                    <a:pt x="188" y="142"/>
                  </a:lnTo>
                  <a:lnTo>
                    <a:pt x="125" y="2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5" name="Freeform 195"/>
            <p:cNvSpPr>
              <a:spLocks/>
            </p:cNvSpPr>
            <p:nvPr/>
          </p:nvSpPr>
          <p:spPr bwMode="auto">
            <a:xfrm>
              <a:off x="1478" y="2374"/>
              <a:ext cx="75" cy="80"/>
            </a:xfrm>
            <a:custGeom>
              <a:avLst/>
              <a:gdLst/>
              <a:ahLst/>
              <a:cxnLst>
                <a:cxn ang="0">
                  <a:pos x="97" y="240"/>
                </a:cxn>
                <a:cxn ang="0">
                  <a:pos x="0" y="165"/>
                </a:cxn>
                <a:cxn ang="0">
                  <a:pos x="22" y="136"/>
                </a:cxn>
                <a:cxn ang="0">
                  <a:pos x="50" y="156"/>
                </a:cxn>
                <a:cxn ang="0">
                  <a:pos x="133" y="49"/>
                </a:cxn>
                <a:cxn ang="0">
                  <a:pos x="105" y="29"/>
                </a:cxn>
                <a:cxn ang="0">
                  <a:pos x="128" y="0"/>
                </a:cxn>
                <a:cxn ang="0">
                  <a:pos x="225" y="76"/>
                </a:cxn>
                <a:cxn ang="0">
                  <a:pos x="202" y="105"/>
                </a:cxn>
                <a:cxn ang="0">
                  <a:pos x="175" y="83"/>
                </a:cxn>
                <a:cxn ang="0">
                  <a:pos x="92" y="190"/>
                </a:cxn>
                <a:cxn ang="0">
                  <a:pos x="120" y="211"/>
                </a:cxn>
                <a:cxn ang="0">
                  <a:pos x="97" y="240"/>
                </a:cxn>
              </a:cxnLst>
              <a:rect l="0" t="0" r="r" b="b"/>
              <a:pathLst>
                <a:path w="225" h="240">
                  <a:moveTo>
                    <a:pt x="97" y="240"/>
                  </a:moveTo>
                  <a:lnTo>
                    <a:pt x="0" y="165"/>
                  </a:lnTo>
                  <a:lnTo>
                    <a:pt x="22" y="136"/>
                  </a:lnTo>
                  <a:lnTo>
                    <a:pt x="50" y="156"/>
                  </a:lnTo>
                  <a:lnTo>
                    <a:pt x="133" y="49"/>
                  </a:lnTo>
                  <a:lnTo>
                    <a:pt x="105" y="29"/>
                  </a:lnTo>
                  <a:lnTo>
                    <a:pt x="128" y="0"/>
                  </a:lnTo>
                  <a:lnTo>
                    <a:pt x="225" y="76"/>
                  </a:lnTo>
                  <a:lnTo>
                    <a:pt x="202" y="105"/>
                  </a:lnTo>
                  <a:lnTo>
                    <a:pt x="175" y="83"/>
                  </a:lnTo>
                  <a:lnTo>
                    <a:pt x="92" y="190"/>
                  </a:lnTo>
                  <a:lnTo>
                    <a:pt x="120" y="211"/>
                  </a:lnTo>
                  <a:lnTo>
                    <a:pt x="97" y="2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6" name="Freeform 196"/>
            <p:cNvSpPr>
              <a:spLocks noEditPoints="1"/>
            </p:cNvSpPr>
            <p:nvPr/>
          </p:nvSpPr>
          <p:spPr bwMode="auto">
            <a:xfrm>
              <a:off x="1522" y="2408"/>
              <a:ext cx="80" cy="81"/>
            </a:xfrm>
            <a:custGeom>
              <a:avLst/>
              <a:gdLst/>
              <a:ahLst/>
              <a:cxnLst>
                <a:cxn ang="0">
                  <a:pos x="212" y="208"/>
                </a:cxn>
                <a:cxn ang="0">
                  <a:pos x="198" y="224"/>
                </a:cxn>
                <a:cxn ang="0">
                  <a:pos x="177" y="237"/>
                </a:cxn>
                <a:cxn ang="0">
                  <a:pos x="151" y="243"/>
                </a:cxn>
                <a:cxn ang="0">
                  <a:pos x="127" y="244"/>
                </a:cxn>
                <a:cxn ang="0">
                  <a:pos x="93" y="234"/>
                </a:cxn>
                <a:cxn ang="0">
                  <a:pos x="79" y="225"/>
                </a:cxn>
                <a:cxn ang="0">
                  <a:pos x="66" y="215"/>
                </a:cxn>
                <a:cxn ang="0">
                  <a:pos x="57" y="209"/>
                </a:cxn>
                <a:cxn ang="0">
                  <a:pos x="128" y="0"/>
                </a:cxn>
                <a:cxn ang="0">
                  <a:pos x="195" y="53"/>
                </a:cxn>
                <a:cxn ang="0">
                  <a:pos x="219" y="76"/>
                </a:cxn>
                <a:cxn ang="0">
                  <a:pos x="237" y="105"/>
                </a:cxn>
                <a:cxn ang="0">
                  <a:pos x="242" y="141"/>
                </a:cxn>
                <a:cxn ang="0">
                  <a:pos x="237" y="167"/>
                </a:cxn>
                <a:cxn ang="0">
                  <a:pos x="226" y="191"/>
                </a:cxn>
                <a:cxn ang="0">
                  <a:pos x="176" y="168"/>
                </a:cxn>
                <a:cxn ang="0">
                  <a:pos x="188" y="143"/>
                </a:cxn>
                <a:cxn ang="0">
                  <a:pos x="192" y="126"/>
                </a:cxn>
                <a:cxn ang="0">
                  <a:pos x="188" y="111"/>
                </a:cxn>
                <a:cxn ang="0">
                  <a:pos x="182" y="95"/>
                </a:cxn>
                <a:cxn ang="0">
                  <a:pos x="171" y="84"/>
                </a:cxn>
                <a:cxn ang="0">
                  <a:pos x="168" y="81"/>
                </a:cxn>
                <a:cxn ang="0">
                  <a:pos x="146" y="63"/>
                </a:cxn>
                <a:cxn ang="0">
                  <a:pos x="76" y="174"/>
                </a:cxn>
                <a:cxn ang="0">
                  <a:pos x="90" y="184"/>
                </a:cxn>
                <a:cxn ang="0">
                  <a:pos x="99" y="191"/>
                </a:cxn>
                <a:cxn ang="0">
                  <a:pos x="124" y="196"/>
                </a:cxn>
                <a:cxn ang="0">
                  <a:pos x="140" y="194"/>
                </a:cxn>
                <a:cxn ang="0">
                  <a:pos x="141" y="192"/>
                </a:cxn>
                <a:cxn ang="0">
                  <a:pos x="148" y="192"/>
                </a:cxn>
                <a:cxn ang="0">
                  <a:pos x="162" y="183"/>
                </a:cxn>
              </a:cxnLst>
              <a:rect l="0" t="0" r="r" b="b"/>
              <a:pathLst>
                <a:path w="242" h="244">
                  <a:moveTo>
                    <a:pt x="218" y="203"/>
                  </a:moveTo>
                  <a:lnTo>
                    <a:pt x="212" y="208"/>
                  </a:lnTo>
                  <a:lnTo>
                    <a:pt x="207" y="214"/>
                  </a:lnTo>
                  <a:lnTo>
                    <a:pt x="198" y="224"/>
                  </a:lnTo>
                  <a:lnTo>
                    <a:pt x="187" y="231"/>
                  </a:lnTo>
                  <a:lnTo>
                    <a:pt x="177" y="237"/>
                  </a:lnTo>
                  <a:lnTo>
                    <a:pt x="163" y="240"/>
                  </a:lnTo>
                  <a:lnTo>
                    <a:pt x="151" y="243"/>
                  </a:lnTo>
                  <a:lnTo>
                    <a:pt x="139" y="244"/>
                  </a:lnTo>
                  <a:lnTo>
                    <a:pt x="127" y="244"/>
                  </a:lnTo>
                  <a:lnTo>
                    <a:pt x="110" y="240"/>
                  </a:lnTo>
                  <a:lnTo>
                    <a:pt x="93" y="234"/>
                  </a:lnTo>
                  <a:lnTo>
                    <a:pt x="84" y="228"/>
                  </a:lnTo>
                  <a:lnTo>
                    <a:pt x="79" y="225"/>
                  </a:lnTo>
                  <a:lnTo>
                    <a:pt x="75" y="222"/>
                  </a:lnTo>
                  <a:lnTo>
                    <a:pt x="66" y="215"/>
                  </a:lnTo>
                  <a:lnTo>
                    <a:pt x="61" y="212"/>
                  </a:lnTo>
                  <a:lnTo>
                    <a:pt x="57" y="209"/>
                  </a:lnTo>
                  <a:lnTo>
                    <a:pt x="0" y="165"/>
                  </a:lnTo>
                  <a:lnTo>
                    <a:pt x="128" y="0"/>
                  </a:lnTo>
                  <a:lnTo>
                    <a:pt x="187" y="46"/>
                  </a:lnTo>
                  <a:lnTo>
                    <a:pt x="195" y="53"/>
                  </a:lnTo>
                  <a:lnTo>
                    <a:pt x="205" y="62"/>
                  </a:lnTo>
                  <a:lnTo>
                    <a:pt x="219" y="76"/>
                  </a:lnTo>
                  <a:lnTo>
                    <a:pt x="230" y="90"/>
                  </a:lnTo>
                  <a:lnTo>
                    <a:pt x="237" y="105"/>
                  </a:lnTo>
                  <a:lnTo>
                    <a:pt x="242" y="129"/>
                  </a:lnTo>
                  <a:lnTo>
                    <a:pt x="242" y="141"/>
                  </a:lnTo>
                  <a:lnTo>
                    <a:pt x="241" y="155"/>
                  </a:lnTo>
                  <a:lnTo>
                    <a:pt x="237" y="167"/>
                  </a:lnTo>
                  <a:lnTo>
                    <a:pt x="232" y="179"/>
                  </a:lnTo>
                  <a:lnTo>
                    <a:pt x="226" y="191"/>
                  </a:lnTo>
                  <a:lnTo>
                    <a:pt x="218" y="203"/>
                  </a:lnTo>
                  <a:close/>
                  <a:moveTo>
                    <a:pt x="176" y="168"/>
                  </a:moveTo>
                  <a:lnTo>
                    <a:pt x="186" y="152"/>
                  </a:lnTo>
                  <a:lnTo>
                    <a:pt x="188" y="143"/>
                  </a:lnTo>
                  <a:lnTo>
                    <a:pt x="192" y="136"/>
                  </a:lnTo>
                  <a:lnTo>
                    <a:pt x="192" y="126"/>
                  </a:lnTo>
                  <a:lnTo>
                    <a:pt x="190" y="119"/>
                  </a:lnTo>
                  <a:lnTo>
                    <a:pt x="188" y="111"/>
                  </a:lnTo>
                  <a:lnTo>
                    <a:pt x="186" y="104"/>
                  </a:lnTo>
                  <a:lnTo>
                    <a:pt x="182" y="95"/>
                  </a:lnTo>
                  <a:lnTo>
                    <a:pt x="176" y="89"/>
                  </a:lnTo>
                  <a:lnTo>
                    <a:pt x="171" y="84"/>
                  </a:lnTo>
                  <a:lnTo>
                    <a:pt x="169" y="82"/>
                  </a:lnTo>
                  <a:lnTo>
                    <a:pt x="168" y="81"/>
                  </a:lnTo>
                  <a:lnTo>
                    <a:pt x="157" y="71"/>
                  </a:lnTo>
                  <a:lnTo>
                    <a:pt x="146" y="63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82" y="179"/>
                  </a:lnTo>
                  <a:lnTo>
                    <a:pt x="90" y="184"/>
                  </a:lnTo>
                  <a:lnTo>
                    <a:pt x="94" y="188"/>
                  </a:lnTo>
                  <a:lnTo>
                    <a:pt x="99" y="191"/>
                  </a:lnTo>
                  <a:lnTo>
                    <a:pt x="117" y="197"/>
                  </a:lnTo>
                  <a:lnTo>
                    <a:pt x="124" y="196"/>
                  </a:lnTo>
                  <a:lnTo>
                    <a:pt x="133" y="196"/>
                  </a:lnTo>
                  <a:lnTo>
                    <a:pt x="140" y="194"/>
                  </a:lnTo>
                  <a:lnTo>
                    <a:pt x="140" y="192"/>
                  </a:lnTo>
                  <a:lnTo>
                    <a:pt x="141" y="192"/>
                  </a:lnTo>
                  <a:lnTo>
                    <a:pt x="144" y="192"/>
                  </a:lnTo>
                  <a:lnTo>
                    <a:pt x="148" y="192"/>
                  </a:lnTo>
                  <a:lnTo>
                    <a:pt x="154" y="188"/>
                  </a:lnTo>
                  <a:lnTo>
                    <a:pt x="162" y="183"/>
                  </a:lnTo>
                  <a:lnTo>
                    <a:pt x="176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7" name="Freeform 197"/>
            <p:cNvSpPr>
              <a:spLocks/>
            </p:cNvSpPr>
            <p:nvPr/>
          </p:nvSpPr>
          <p:spPr bwMode="auto">
            <a:xfrm>
              <a:off x="1612" y="2485"/>
              <a:ext cx="71" cy="84"/>
            </a:xfrm>
            <a:custGeom>
              <a:avLst/>
              <a:gdLst/>
              <a:ahLst/>
              <a:cxnLst>
                <a:cxn ang="0">
                  <a:pos x="42" y="251"/>
                </a:cxn>
                <a:cxn ang="0">
                  <a:pos x="1" y="218"/>
                </a:cxn>
                <a:cxn ang="0">
                  <a:pos x="0" y="197"/>
                </a:cxn>
                <a:cxn ang="0">
                  <a:pos x="2" y="177"/>
                </a:cxn>
                <a:cxn ang="0">
                  <a:pos x="9" y="143"/>
                </a:cxn>
                <a:cxn ang="0">
                  <a:pos x="23" y="108"/>
                </a:cxn>
                <a:cxn ang="0">
                  <a:pos x="44" y="77"/>
                </a:cxn>
                <a:cxn ang="0">
                  <a:pos x="69" y="48"/>
                </a:cxn>
                <a:cxn ang="0">
                  <a:pos x="99" y="27"/>
                </a:cxn>
                <a:cxn ang="0">
                  <a:pos x="115" y="18"/>
                </a:cxn>
                <a:cxn ang="0">
                  <a:pos x="133" y="11"/>
                </a:cxn>
                <a:cxn ang="0">
                  <a:pos x="151" y="3"/>
                </a:cxn>
                <a:cxn ang="0">
                  <a:pos x="171" y="0"/>
                </a:cxn>
                <a:cxn ang="0">
                  <a:pos x="212" y="32"/>
                </a:cxn>
                <a:cxn ang="0">
                  <a:pos x="210" y="36"/>
                </a:cxn>
                <a:cxn ang="0">
                  <a:pos x="194" y="37"/>
                </a:cxn>
                <a:cxn ang="0">
                  <a:pos x="179" y="41"/>
                </a:cxn>
                <a:cxn ang="0">
                  <a:pos x="145" y="53"/>
                </a:cxn>
                <a:cxn ang="0">
                  <a:pos x="128" y="61"/>
                </a:cxn>
                <a:cxn ang="0">
                  <a:pos x="111" y="74"/>
                </a:cxn>
                <a:cxn ang="0">
                  <a:pos x="95" y="87"/>
                </a:cxn>
                <a:cxn ang="0">
                  <a:pos x="80" y="104"/>
                </a:cxn>
                <a:cxn ang="0">
                  <a:pos x="67" y="123"/>
                </a:cxn>
                <a:cxn ang="0">
                  <a:pos x="57" y="143"/>
                </a:cxn>
                <a:cxn ang="0">
                  <a:pos x="50" y="161"/>
                </a:cxn>
                <a:cxn ang="0">
                  <a:pos x="47" y="180"/>
                </a:cxn>
                <a:cxn ang="0">
                  <a:pos x="43" y="197"/>
                </a:cxn>
                <a:cxn ang="0">
                  <a:pos x="42" y="216"/>
                </a:cxn>
                <a:cxn ang="0">
                  <a:pos x="44" y="247"/>
                </a:cxn>
                <a:cxn ang="0">
                  <a:pos x="42" y="251"/>
                </a:cxn>
              </a:cxnLst>
              <a:rect l="0" t="0" r="r" b="b"/>
              <a:pathLst>
                <a:path w="212" h="251">
                  <a:moveTo>
                    <a:pt x="42" y="251"/>
                  </a:moveTo>
                  <a:lnTo>
                    <a:pt x="1" y="218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9" y="143"/>
                  </a:lnTo>
                  <a:lnTo>
                    <a:pt x="23" y="108"/>
                  </a:lnTo>
                  <a:lnTo>
                    <a:pt x="44" y="77"/>
                  </a:lnTo>
                  <a:lnTo>
                    <a:pt x="69" y="48"/>
                  </a:lnTo>
                  <a:lnTo>
                    <a:pt x="99" y="27"/>
                  </a:lnTo>
                  <a:lnTo>
                    <a:pt x="115" y="18"/>
                  </a:lnTo>
                  <a:lnTo>
                    <a:pt x="133" y="11"/>
                  </a:lnTo>
                  <a:lnTo>
                    <a:pt x="151" y="3"/>
                  </a:lnTo>
                  <a:lnTo>
                    <a:pt x="171" y="0"/>
                  </a:lnTo>
                  <a:lnTo>
                    <a:pt x="212" y="32"/>
                  </a:lnTo>
                  <a:lnTo>
                    <a:pt x="210" y="36"/>
                  </a:lnTo>
                  <a:lnTo>
                    <a:pt x="194" y="37"/>
                  </a:lnTo>
                  <a:lnTo>
                    <a:pt x="179" y="41"/>
                  </a:lnTo>
                  <a:lnTo>
                    <a:pt x="145" y="53"/>
                  </a:lnTo>
                  <a:lnTo>
                    <a:pt x="128" y="61"/>
                  </a:lnTo>
                  <a:lnTo>
                    <a:pt x="111" y="74"/>
                  </a:lnTo>
                  <a:lnTo>
                    <a:pt x="95" y="87"/>
                  </a:lnTo>
                  <a:lnTo>
                    <a:pt x="80" y="104"/>
                  </a:lnTo>
                  <a:lnTo>
                    <a:pt x="67" y="123"/>
                  </a:lnTo>
                  <a:lnTo>
                    <a:pt x="57" y="143"/>
                  </a:lnTo>
                  <a:lnTo>
                    <a:pt x="50" y="161"/>
                  </a:lnTo>
                  <a:lnTo>
                    <a:pt x="47" y="180"/>
                  </a:lnTo>
                  <a:lnTo>
                    <a:pt x="43" y="197"/>
                  </a:lnTo>
                  <a:lnTo>
                    <a:pt x="42" y="216"/>
                  </a:lnTo>
                  <a:lnTo>
                    <a:pt x="44" y="247"/>
                  </a:lnTo>
                  <a:lnTo>
                    <a:pt x="42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8" name="Freeform 198"/>
            <p:cNvSpPr>
              <a:spLocks noEditPoints="1"/>
            </p:cNvSpPr>
            <p:nvPr/>
          </p:nvSpPr>
          <p:spPr bwMode="auto">
            <a:xfrm>
              <a:off x="1655" y="2515"/>
              <a:ext cx="73" cy="74"/>
            </a:xfrm>
            <a:custGeom>
              <a:avLst/>
              <a:gdLst/>
              <a:ahLst/>
              <a:cxnLst>
                <a:cxn ang="0">
                  <a:pos x="143" y="211"/>
                </a:cxn>
                <a:cxn ang="0">
                  <a:pos x="140" y="211"/>
                </a:cxn>
                <a:cxn ang="0">
                  <a:pos x="137" y="214"/>
                </a:cxn>
                <a:cxn ang="0">
                  <a:pos x="120" y="222"/>
                </a:cxn>
                <a:cxn ang="0">
                  <a:pos x="110" y="223"/>
                </a:cxn>
                <a:cxn ang="0">
                  <a:pos x="90" y="220"/>
                </a:cxn>
                <a:cxn ang="0">
                  <a:pos x="59" y="207"/>
                </a:cxn>
                <a:cxn ang="0">
                  <a:pos x="28" y="182"/>
                </a:cxn>
                <a:cxn ang="0">
                  <a:pos x="6" y="154"/>
                </a:cxn>
                <a:cxn ang="0">
                  <a:pos x="0" y="128"/>
                </a:cxn>
                <a:cxn ang="0">
                  <a:pos x="5" y="104"/>
                </a:cxn>
                <a:cxn ang="0">
                  <a:pos x="23" y="84"/>
                </a:cxn>
                <a:cxn ang="0">
                  <a:pos x="44" y="76"/>
                </a:cxn>
                <a:cxn ang="0">
                  <a:pos x="63" y="78"/>
                </a:cxn>
                <a:cxn ang="0">
                  <a:pos x="76" y="80"/>
                </a:cxn>
                <a:cxn ang="0">
                  <a:pos x="66" y="46"/>
                </a:cxn>
                <a:cxn ang="0">
                  <a:pos x="80" y="19"/>
                </a:cxn>
                <a:cxn ang="0">
                  <a:pos x="96" y="3"/>
                </a:cxn>
                <a:cxn ang="0">
                  <a:pos x="122" y="1"/>
                </a:cxn>
                <a:cxn ang="0">
                  <a:pos x="150" y="7"/>
                </a:cxn>
                <a:cxn ang="0">
                  <a:pos x="179" y="24"/>
                </a:cxn>
                <a:cxn ang="0">
                  <a:pos x="204" y="48"/>
                </a:cxn>
                <a:cxn ang="0">
                  <a:pos x="218" y="74"/>
                </a:cxn>
                <a:cxn ang="0">
                  <a:pos x="219" y="81"/>
                </a:cxn>
                <a:cxn ang="0">
                  <a:pos x="220" y="85"/>
                </a:cxn>
                <a:cxn ang="0">
                  <a:pos x="216" y="106"/>
                </a:cxn>
                <a:cxn ang="0">
                  <a:pos x="212" y="117"/>
                </a:cxn>
                <a:cxn ang="0">
                  <a:pos x="201" y="127"/>
                </a:cxn>
                <a:cxn ang="0">
                  <a:pos x="192" y="129"/>
                </a:cxn>
                <a:cxn ang="0">
                  <a:pos x="191" y="130"/>
                </a:cxn>
                <a:cxn ang="0">
                  <a:pos x="180" y="133"/>
                </a:cxn>
                <a:cxn ang="0">
                  <a:pos x="162" y="132"/>
                </a:cxn>
                <a:cxn ang="0">
                  <a:pos x="153" y="132"/>
                </a:cxn>
                <a:cxn ang="0">
                  <a:pos x="161" y="151"/>
                </a:cxn>
                <a:cxn ang="0">
                  <a:pos x="165" y="169"/>
                </a:cxn>
                <a:cxn ang="0">
                  <a:pos x="161" y="186"/>
                </a:cxn>
                <a:cxn ang="0">
                  <a:pos x="153" y="202"/>
                </a:cxn>
                <a:cxn ang="0">
                  <a:pos x="171" y="80"/>
                </a:cxn>
                <a:cxn ang="0">
                  <a:pos x="171" y="72"/>
                </a:cxn>
                <a:cxn ang="0">
                  <a:pos x="156" y="52"/>
                </a:cxn>
                <a:cxn ang="0">
                  <a:pos x="138" y="44"/>
                </a:cxn>
                <a:cxn ang="0">
                  <a:pos x="122" y="50"/>
                </a:cxn>
                <a:cxn ang="0">
                  <a:pos x="118" y="63"/>
                </a:cxn>
                <a:cxn ang="0">
                  <a:pos x="124" y="80"/>
                </a:cxn>
                <a:cxn ang="0">
                  <a:pos x="140" y="105"/>
                </a:cxn>
                <a:cxn ang="0">
                  <a:pos x="148" y="102"/>
                </a:cxn>
                <a:cxn ang="0">
                  <a:pos x="160" y="96"/>
                </a:cxn>
                <a:cxn ang="0">
                  <a:pos x="166" y="90"/>
                </a:cxn>
                <a:cxn ang="0">
                  <a:pos x="113" y="163"/>
                </a:cxn>
                <a:cxn ang="0">
                  <a:pos x="113" y="151"/>
                </a:cxn>
                <a:cxn ang="0">
                  <a:pos x="108" y="139"/>
                </a:cxn>
                <a:cxn ang="0">
                  <a:pos x="104" y="129"/>
                </a:cxn>
                <a:cxn ang="0">
                  <a:pos x="98" y="121"/>
                </a:cxn>
                <a:cxn ang="0">
                  <a:pos x="72" y="111"/>
                </a:cxn>
                <a:cxn ang="0">
                  <a:pos x="58" y="122"/>
                </a:cxn>
                <a:cxn ang="0">
                  <a:pos x="52" y="147"/>
                </a:cxn>
                <a:cxn ang="0">
                  <a:pos x="69" y="171"/>
                </a:cxn>
                <a:cxn ang="0">
                  <a:pos x="89" y="178"/>
                </a:cxn>
                <a:cxn ang="0">
                  <a:pos x="105" y="175"/>
                </a:cxn>
              </a:cxnLst>
              <a:rect l="0" t="0" r="r" b="b"/>
              <a:pathLst>
                <a:path w="220" h="224">
                  <a:moveTo>
                    <a:pt x="153" y="202"/>
                  </a:moveTo>
                  <a:lnTo>
                    <a:pt x="143" y="211"/>
                  </a:lnTo>
                  <a:lnTo>
                    <a:pt x="141" y="211"/>
                  </a:lnTo>
                  <a:lnTo>
                    <a:pt x="140" y="211"/>
                  </a:lnTo>
                  <a:lnTo>
                    <a:pt x="140" y="212"/>
                  </a:lnTo>
                  <a:lnTo>
                    <a:pt x="137" y="214"/>
                  </a:lnTo>
                  <a:lnTo>
                    <a:pt x="132" y="218"/>
                  </a:lnTo>
                  <a:lnTo>
                    <a:pt x="120" y="222"/>
                  </a:lnTo>
                  <a:lnTo>
                    <a:pt x="113" y="223"/>
                  </a:lnTo>
                  <a:lnTo>
                    <a:pt x="110" y="223"/>
                  </a:lnTo>
                  <a:lnTo>
                    <a:pt x="107" y="224"/>
                  </a:lnTo>
                  <a:lnTo>
                    <a:pt x="90" y="220"/>
                  </a:lnTo>
                  <a:lnTo>
                    <a:pt x="76" y="216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28" y="182"/>
                  </a:lnTo>
                  <a:lnTo>
                    <a:pt x="16" y="169"/>
                  </a:lnTo>
                  <a:lnTo>
                    <a:pt x="6" y="154"/>
                  </a:lnTo>
                  <a:lnTo>
                    <a:pt x="3" y="141"/>
                  </a:lnTo>
                  <a:lnTo>
                    <a:pt x="0" y="128"/>
                  </a:lnTo>
                  <a:lnTo>
                    <a:pt x="3" y="117"/>
                  </a:lnTo>
                  <a:lnTo>
                    <a:pt x="5" y="104"/>
                  </a:lnTo>
                  <a:lnTo>
                    <a:pt x="12" y="94"/>
                  </a:lnTo>
                  <a:lnTo>
                    <a:pt x="23" y="84"/>
                  </a:lnTo>
                  <a:lnTo>
                    <a:pt x="36" y="79"/>
                  </a:lnTo>
                  <a:lnTo>
                    <a:pt x="44" y="76"/>
                  </a:lnTo>
                  <a:lnTo>
                    <a:pt x="53" y="76"/>
                  </a:lnTo>
                  <a:lnTo>
                    <a:pt x="63" y="78"/>
                  </a:lnTo>
                  <a:lnTo>
                    <a:pt x="75" y="81"/>
                  </a:lnTo>
                  <a:lnTo>
                    <a:pt x="76" y="80"/>
                  </a:lnTo>
                  <a:lnTo>
                    <a:pt x="69" y="63"/>
                  </a:lnTo>
                  <a:lnTo>
                    <a:pt x="66" y="46"/>
                  </a:lnTo>
                  <a:lnTo>
                    <a:pt x="70" y="32"/>
                  </a:lnTo>
                  <a:lnTo>
                    <a:pt x="80" y="19"/>
                  </a:lnTo>
                  <a:lnTo>
                    <a:pt x="87" y="9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2" y="1"/>
                  </a:lnTo>
                  <a:lnTo>
                    <a:pt x="136" y="2"/>
                  </a:lnTo>
                  <a:lnTo>
                    <a:pt x="150" y="7"/>
                  </a:lnTo>
                  <a:lnTo>
                    <a:pt x="165" y="13"/>
                  </a:lnTo>
                  <a:lnTo>
                    <a:pt x="179" y="24"/>
                  </a:lnTo>
                  <a:lnTo>
                    <a:pt x="192" y="36"/>
                  </a:lnTo>
                  <a:lnTo>
                    <a:pt x="204" y="48"/>
                  </a:lnTo>
                  <a:lnTo>
                    <a:pt x="212" y="60"/>
                  </a:lnTo>
                  <a:lnTo>
                    <a:pt x="218" y="74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19" y="82"/>
                  </a:lnTo>
                  <a:lnTo>
                    <a:pt x="220" y="85"/>
                  </a:lnTo>
                  <a:lnTo>
                    <a:pt x="220" y="97"/>
                  </a:lnTo>
                  <a:lnTo>
                    <a:pt x="216" y="106"/>
                  </a:lnTo>
                  <a:lnTo>
                    <a:pt x="214" y="111"/>
                  </a:lnTo>
                  <a:lnTo>
                    <a:pt x="212" y="117"/>
                  </a:lnTo>
                  <a:lnTo>
                    <a:pt x="206" y="122"/>
                  </a:lnTo>
                  <a:lnTo>
                    <a:pt x="201" y="127"/>
                  </a:lnTo>
                  <a:lnTo>
                    <a:pt x="195" y="129"/>
                  </a:lnTo>
                  <a:lnTo>
                    <a:pt x="192" y="129"/>
                  </a:lnTo>
                  <a:lnTo>
                    <a:pt x="191" y="129"/>
                  </a:lnTo>
                  <a:lnTo>
                    <a:pt x="191" y="130"/>
                  </a:lnTo>
                  <a:lnTo>
                    <a:pt x="189" y="133"/>
                  </a:lnTo>
                  <a:lnTo>
                    <a:pt x="180" y="133"/>
                  </a:lnTo>
                  <a:lnTo>
                    <a:pt x="172" y="133"/>
                  </a:lnTo>
                  <a:lnTo>
                    <a:pt x="162" y="132"/>
                  </a:lnTo>
                  <a:lnTo>
                    <a:pt x="154" y="132"/>
                  </a:lnTo>
                  <a:lnTo>
                    <a:pt x="153" y="132"/>
                  </a:lnTo>
                  <a:lnTo>
                    <a:pt x="158" y="141"/>
                  </a:lnTo>
                  <a:lnTo>
                    <a:pt x="161" y="151"/>
                  </a:lnTo>
                  <a:lnTo>
                    <a:pt x="164" y="159"/>
                  </a:lnTo>
                  <a:lnTo>
                    <a:pt x="165" y="169"/>
                  </a:lnTo>
                  <a:lnTo>
                    <a:pt x="164" y="176"/>
                  </a:lnTo>
                  <a:lnTo>
                    <a:pt x="161" y="186"/>
                  </a:lnTo>
                  <a:lnTo>
                    <a:pt x="158" y="193"/>
                  </a:lnTo>
                  <a:lnTo>
                    <a:pt x="153" y="202"/>
                  </a:lnTo>
                  <a:close/>
                  <a:moveTo>
                    <a:pt x="166" y="90"/>
                  </a:moveTo>
                  <a:lnTo>
                    <a:pt x="171" y="80"/>
                  </a:lnTo>
                  <a:lnTo>
                    <a:pt x="171" y="75"/>
                  </a:lnTo>
                  <a:lnTo>
                    <a:pt x="171" y="72"/>
                  </a:lnTo>
                  <a:lnTo>
                    <a:pt x="165" y="61"/>
                  </a:lnTo>
                  <a:lnTo>
                    <a:pt x="156" y="52"/>
                  </a:lnTo>
                  <a:lnTo>
                    <a:pt x="149" y="48"/>
                  </a:lnTo>
                  <a:lnTo>
                    <a:pt x="138" y="44"/>
                  </a:lnTo>
                  <a:lnTo>
                    <a:pt x="130" y="45"/>
                  </a:lnTo>
                  <a:lnTo>
                    <a:pt x="122" y="50"/>
                  </a:lnTo>
                  <a:lnTo>
                    <a:pt x="118" y="56"/>
                  </a:lnTo>
                  <a:lnTo>
                    <a:pt x="118" y="63"/>
                  </a:lnTo>
                  <a:lnTo>
                    <a:pt x="119" y="69"/>
                  </a:lnTo>
                  <a:lnTo>
                    <a:pt x="124" y="80"/>
                  </a:lnTo>
                  <a:lnTo>
                    <a:pt x="130" y="90"/>
                  </a:lnTo>
                  <a:lnTo>
                    <a:pt x="140" y="105"/>
                  </a:lnTo>
                  <a:lnTo>
                    <a:pt x="143" y="103"/>
                  </a:lnTo>
                  <a:lnTo>
                    <a:pt x="148" y="102"/>
                  </a:lnTo>
                  <a:lnTo>
                    <a:pt x="155" y="99"/>
                  </a:lnTo>
                  <a:lnTo>
                    <a:pt x="160" y="96"/>
                  </a:lnTo>
                  <a:lnTo>
                    <a:pt x="162" y="92"/>
                  </a:lnTo>
                  <a:lnTo>
                    <a:pt x="166" y="90"/>
                  </a:lnTo>
                  <a:close/>
                  <a:moveTo>
                    <a:pt x="110" y="170"/>
                  </a:moveTo>
                  <a:lnTo>
                    <a:pt x="113" y="163"/>
                  </a:lnTo>
                  <a:lnTo>
                    <a:pt x="116" y="156"/>
                  </a:lnTo>
                  <a:lnTo>
                    <a:pt x="113" y="151"/>
                  </a:lnTo>
                  <a:lnTo>
                    <a:pt x="112" y="146"/>
                  </a:lnTo>
                  <a:lnTo>
                    <a:pt x="108" y="139"/>
                  </a:lnTo>
                  <a:lnTo>
                    <a:pt x="106" y="133"/>
                  </a:lnTo>
                  <a:lnTo>
                    <a:pt x="104" y="129"/>
                  </a:lnTo>
                  <a:lnTo>
                    <a:pt x="102" y="127"/>
                  </a:lnTo>
                  <a:lnTo>
                    <a:pt x="98" y="121"/>
                  </a:lnTo>
                  <a:lnTo>
                    <a:pt x="89" y="106"/>
                  </a:lnTo>
                  <a:lnTo>
                    <a:pt x="72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2" y="133"/>
                  </a:lnTo>
                  <a:lnTo>
                    <a:pt x="52" y="147"/>
                  </a:lnTo>
                  <a:lnTo>
                    <a:pt x="57" y="159"/>
                  </a:lnTo>
                  <a:lnTo>
                    <a:pt x="69" y="171"/>
                  </a:lnTo>
                  <a:lnTo>
                    <a:pt x="78" y="176"/>
                  </a:lnTo>
                  <a:lnTo>
                    <a:pt x="89" y="178"/>
                  </a:lnTo>
                  <a:lnTo>
                    <a:pt x="100" y="178"/>
                  </a:lnTo>
                  <a:lnTo>
                    <a:pt x="105" y="175"/>
                  </a:lnTo>
                  <a:lnTo>
                    <a:pt x="110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99" name="Freeform 199"/>
            <p:cNvSpPr>
              <a:spLocks/>
            </p:cNvSpPr>
            <p:nvPr/>
          </p:nvSpPr>
          <p:spPr bwMode="auto">
            <a:xfrm>
              <a:off x="1692" y="2547"/>
              <a:ext cx="71" cy="84"/>
            </a:xfrm>
            <a:custGeom>
              <a:avLst/>
              <a:gdLst/>
              <a:ahLst/>
              <a:cxnLst>
                <a:cxn ang="0">
                  <a:pos x="169" y="174"/>
                </a:cxn>
                <a:cxn ang="0">
                  <a:pos x="156" y="188"/>
                </a:cxn>
                <a:cxn ang="0">
                  <a:pos x="149" y="194"/>
                </a:cxn>
                <a:cxn ang="0">
                  <a:pos x="143" y="202"/>
                </a:cxn>
                <a:cxn ang="0">
                  <a:pos x="128" y="214"/>
                </a:cxn>
                <a:cxn ang="0">
                  <a:pos x="114" y="224"/>
                </a:cxn>
                <a:cxn ang="0">
                  <a:pos x="97" y="232"/>
                </a:cxn>
                <a:cxn ang="0">
                  <a:pos x="80" y="239"/>
                </a:cxn>
                <a:cxn ang="0">
                  <a:pos x="61" y="245"/>
                </a:cxn>
                <a:cxn ang="0">
                  <a:pos x="42" y="251"/>
                </a:cxn>
                <a:cxn ang="0">
                  <a:pos x="0" y="218"/>
                </a:cxn>
                <a:cxn ang="0">
                  <a:pos x="2" y="215"/>
                </a:cxn>
                <a:cxn ang="0">
                  <a:pos x="9" y="214"/>
                </a:cxn>
                <a:cxn ang="0">
                  <a:pos x="18" y="214"/>
                </a:cxn>
                <a:cxn ang="0">
                  <a:pos x="35" y="210"/>
                </a:cxn>
                <a:cxn ang="0">
                  <a:pos x="51" y="204"/>
                </a:cxn>
                <a:cxn ang="0">
                  <a:pos x="68" y="198"/>
                </a:cxn>
                <a:cxn ang="0">
                  <a:pos x="85" y="188"/>
                </a:cxn>
                <a:cxn ang="0">
                  <a:pos x="102" y="178"/>
                </a:cxn>
                <a:cxn ang="0">
                  <a:pos x="109" y="170"/>
                </a:cxn>
                <a:cxn ang="0">
                  <a:pos x="117" y="163"/>
                </a:cxn>
                <a:cxn ang="0">
                  <a:pos x="125" y="155"/>
                </a:cxn>
                <a:cxn ang="0">
                  <a:pos x="128" y="150"/>
                </a:cxn>
                <a:cxn ang="0">
                  <a:pos x="133" y="146"/>
                </a:cxn>
                <a:cxn ang="0">
                  <a:pos x="145" y="127"/>
                </a:cxn>
                <a:cxn ang="0">
                  <a:pos x="150" y="118"/>
                </a:cxn>
                <a:cxn ang="0">
                  <a:pos x="155" y="109"/>
                </a:cxn>
                <a:cxn ang="0">
                  <a:pos x="162" y="89"/>
                </a:cxn>
                <a:cxn ang="0">
                  <a:pos x="167" y="71"/>
                </a:cxn>
                <a:cxn ang="0">
                  <a:pos x="169" y="52"/>
                </a:cxn>
                <a:cxn ang="0">
                  <a:pos x="171" y="35"/>
                </a:cxn>
                <a:cxn ang="0">
                  <a:pos x="170" y="18"/>
                </a:cxn>
                <a:cxn ang="0">
                  <a:pos x="168" y="4"/>
                </a:cxn>
                <a:cxn ang="0">
                  <a:pos x="170" y="0"/>
                </a:cxn>
                <a:cxn ang="0">
                  <a:pos x="212" y="32"/>
                </a:cxn>
                <a:cxn ang="0">
                  <a:pos x="212" y="52"/>
                </a:cxn>
                <a:cxn ang="0">
                  <a:pos x="211" y="61"/>
                </a:cxn>
                <a:cxn ang="0">
                  <a:pos x="211" y="72"/>
                </a:cxn>
                <a:cxn ang="0">
                  <a:pos x="209" y="80"/>
                </a:cxn>
                <a:cxn ang="0">
                  <a:pos x="207" y="90"/>
                </a:cxn>
                <a:cxn ang="0">
                  <a:pos x="204" y="109"/>
                </a:cxn>
                <a:cxn ang="0">
                  <a:pos x="197" y="125"/>
                </a:cxn>
                <a:cxn ang="0">
                  <a:pos x="189" y="142"/>
                </a:cxn>
                <a:cxn ang="0">
                  <a:pos x="180" y="157"/>
                </a:cxn>
                <a:cxn ang="0">
                  <a:pos x="169" y="174"/>
                </a:cxn>
              </a:cxnLst>
              <a:rect l="0" t="0" r="r" b="b"/>
              <a:pathLst>
                <a:path w="212" h="251">
                  <a:moveTo>
                    <a:pt x="169" y="174"/>
                  </a:moveTo>
                  <a:lnTo>
                    <a:pt x="156" y="188"/>
                  </a:lnTo>
                  <a:lnTo>
                    <a:pt x="149" y="194"/>
                  </a:lnTo>
                  <a:lnTo>
                    <a:pt x="143" y="202"/>
                  </a:lnTo>
                  <a:lnTo>
                    <a:pt x="128" y="214"/>
                  </a:lnTo>
                  <a:lnTo>
                    <a:pt x="114" y="224"/>
                  </a:lnTo>
                  <a:lnTo>
                    <a:pt x="97" y="232"/>
                  </a:lnTo>
                  <a:lnTo>
                    <a:pt x="80" y="239"/>
                  </a:lnTo>
                  <a:lnTo>
                    <a:pt x="61" y="245"/>
                  </a:lnTo>
                  <a:lnTo>
                    <a:pt x="42" y="251"/>
                  </a:lnTo>
                  <a:lnTo>
                    <a:pt x="0" y="218"/>
                  </a:lnTo>
                  <a:lnTo>
                    <a:pt x="2" y="215"/>
                  </a:lnTo>
                  <a:lnTo>
                    <a:pt x="9" y="214"/>
                  </a:lnTo>
                  <a:lnTo>
                    <a:pt x="18" y="214"/>
                  </a:lnTo>
                  <a:lnTo>
                    <a:pt x="35" y="210"/>
                  </a:lnTo>
                  <a:lnTo>
                    <a:pt x="51" y="204"/>
                  </a:lnTo>
                  <a:lnTo>
                    <a:pt x="68" y="198"/>
                  </a:lnTo>
                  <a:lnTo>
                    <a:pt x="85" y="188"/>
                  </a:lnTo>
                  <a:lnTo>
                    <a:pt x="102" y="178"/>
                  </a:lnTo>
                  <a:lnTo>
                    <a:pt x="109" y="170"/>
                  </a:lnTo>
                  <a:lnTo>
                    <a:pt x="117" y="163"/>
                  </a:lnTo>
                  <a:lnTo>
                    <a:pt x="125" y="155"/>
                  </a:lnTo>
                  <a:lnTo>
                    <a:pt x="128" y="150"/>
                  </a:lnTo>
                  <a:lnTo>
                    <a:pt x="133" y="146"/>
                  </a:lnTo>
                  <a:lnTo>
                    <a:pt x="145" y="127"/>
                  </a:lnTo>
                  <a:lnTo>
                    <a:pt x="150" y="118"/>
                  </a:lnTo>
                  <a:lnTo>
                    <a:pt x="155" y="109"/>
                  </a:lnTo>
                  <a:lnTo>
                    <a:pt x="162" y="89"/>
                  </a:lnTo>
                  <a:lnTo>
                    <a:pt x="167" y="71"/>
                  </a:lnTo>
                  <a:lnTo>
                    <a:pt x="169" y="52"/>
                  </a:lnTo>
                  <a:lnTo>
                    <a:pt x="171" y="35"/>
                  </a:lnTo>
                  <a:lnTo>
                    <a:pt x="170" y="18"/>
                  </a:lnTo>
                  <a:lnTo>
                    <a:pt x="168" y="4"/>
                  </a:lnTo>
                  <a:lnTo>
                    <a:pt x="170" y="0"/>
                  </a:lnTo>
                  <a:lnTo>
                    <a:pt x="212" y="32"/>
                  </a:lnTo>
                  <a:lnTo>
                    <a:pt x="212" y="52"/>
                  </a:lnTo>
                  <a:lnTo>
                    <a:pt x="211" y="61"/>
                  </a:lnTo>
                  <a:lnTo>
                    <a:pt x="211" y="72"/>
                  </a:lnTo>
                  <a:lnTo>
                    <a:pt x="209" y="80"/>
                  </a:lnTo>
                  <a:lnTo>
                    <a:pt x="207" y="90"/>
                  </a:lnTo>
                  <a:lnTo>
                    <a:pt x="204" y="109"/>
                  </a:lnTo>
                  <a:lnTo>
                    <a:pt x="197" y="125"/>
                  </a:lnTo>
                  <a:lnTo>
                    <a:pt x="189" y="142"/>
                  </a:lnTo>
                  <a:lnTo>
                    <a:pt x="180" y="157"/>
                  </a:lnTo>
                  <a:lnTo>
                    <a:pt x="169" y="1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8" name="Group 84"/>
          <p:cNvGrpSpPr/>
          <p:nvPr/>
        </p:nvGrpSpPr>
        <p:grpSpPr>
          <a:xfrm>
            <a:off x="7035800" y="3360738"/>
            <a:ext cx="161925" cy="1350962"/>
            <a:chOff x="7962900" y="3162300"/>
            <a:chExt cx="161925" cy="1350962"/>
          </a:xfrm>
        </p:grpSpPr>
        <p:sp>
          <p:nvSpPr>
            <p:cNvPr id="3046535" name="Rectangle 135"/>
            <p:cNvSpPr>
              <a:spLocks noChangeArrowheads="1"/>
            </p:cNvSpPr>
            <p:nvPr/>
          </p:nvSpPr>
          <p:spPr bwMode="auto">
            <a:xfrm>
              <a:off x="8021637" y="3248025"/>
              <a:ext cx="55563" cy="1171575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46536" name="Freeform 136"/>
            <p:cNvSpPr>
              <a:spLocks/>
            </p:cNvSpPr>
            <p:nvPr/>
          </p:nvSpPr>
          <p:spPr bwMode="auto">
            <a:xfrm>
              <a:off x="7962900" y="4406900"/>
              <a:ext cx="161925" cy="106362"/>
            </a:xfrm>
            <a:custGeom>
              <a:avLst/>
              <a:gdLst/>
              <a:ahLst/>
              <a:cxnLst>
                <a:cxn ang="0">
                  <a:pos x="153" y="199"/>
                </a:cxn>
                <a:cxn ang="0">
                  <a:pos x="305" y="0"/>
                </a:cxn>
                <a:cxn ang="0">
                  <a:pos x="0" y="0"/>
                </a:cxn>
                <a:cxn ang="0">
                  <a:pos x="153" y="199"/>
                </a:cxn>
              </a:cxnLst>
              <a:rect l="0" t="0" r="r" b="b"/>
              <a:pathLst>
                <a:path w="305" h="199">
                  <a:moveTo>
                    <a:pt x="153" y="199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153" y="199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4" name="Freeform 136"/>
            <p:cNvSpPr>
              <a:spLocks/>
            </p:cNvSpPr>
            <p:nvPr/>
          </p:nvSpPr>
          <p:spPr bwMode="auto">
            <a:xfrm rot="10800000">
              <a:off x="7962900" y="3162300"/>
              <a:ext cx="161925" cy="106362"/>
            </a:xfrm>
            <a:custGeom>
              <a:avLst/>
              <a:gdLst/>
              <a:ahLst/>
              <a:cxnLst>
                <a:cxn ang="0">
                  <a:pos x="153" y="199"/>
                </a:cxn>
                <a:cxn ang="0">
                  <a:pos x="305" y="0"/>
                </a:cxn>
                <a:cxn ang="0">
                  <a:pos x="0" y="0"/>
                </a:cxn>
                <a:cxn ang="0">
                  <a:pos x="153" y="199"/>
                </a:cxn>
              </a:cxnLst>
              <a:rect l="0" t="0" r="r" b="b"/>
              <a:pathLst>
                <a:path w="305" h="199">
                  <a:moveTo>
                    <a:pt x="153" y="199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153" y="199"/>
                  </a:lnTo>
                  <a:close/>
                </a:path>
              </a:pathLst>
            </a:custGeom>
            <a:solidFill>
              <a:srgbClr val="FF99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8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1538365"/>
            <a:ext cx="762000" cy="1761346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6700" y="2108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Freeform 138"/>
          <p:cNvSpPr>
            <a:spLocks/>
          </p:cNvSpPr>
          <p:nvPr/>
        </p:nvSpPr>
        <p:spPr bwMode="auto">
          <a:xfrm>
            <a:off x="3225800" y="4419600"/>
            <a:ext cx="1600200" cy="533400"/>
          </a:xfrm>
          <a:custGeom>
            <a:avLst/>
            <a:gdLst/>
            <a:ahLst/>
            <a:cxnLst>
              <a:cxn ang="0">
                <a:pos x="6382" y="192"/>
              </a:cxn>
              <a:cxn ang="0">
                <a:pos x="6378" y="147"/>
              </a:cxn>
              <a:cxn ang="0">
                <a:pos x="6370" y="108"/>
              </a:cxn>
              <a:cxn ang="0">
                <a:pos x="6354" y="75"/>
              </a:cxn>
              <a:cxn ang="0">
                <a:pos x="6334" y="48"/>
              </a:cxn>
              <a:cxn ang="0">
                <a:pos x="6306" y="27"/>
              </a:cxn>
              <a:cxn ang="0">
                <a:pos x="6274" y="12"/>
              </a:cxn>
              <a:cxn ang="0">
                <a:pos x="6234" y="3"/>
              </a:cxn>
              <a:cxn ang="0">
                <a:pos x="6190" y="0"/>
              </a:cxn>
              <a:cxn ang="0">
                <a:pos x="5087" y="0"/>
              </a:cxn>
              <a:cxn ang="0">
                <a:pos x="192" y="0"/>
              </a:cxn>
              <a:cxn ang="0">
                <a:pos x="146" y="3"/>
              </a:cxn>
              <a:cxn ang="0">
                <a:pos x="108" y="12"/>
              </a:cxn>
              <a:cxn ang="0">
                <a:pos x="74" y="27"/>
              </a:cxn>
              <a:cxn ang="0">
                <a:pos x="48" y="48"/>
              </a:cxn>
              <a:cxn ang="0">
                <a:pos x="26" y="75"/>
              </a:cxn>
              <a:cxn ang="0">
                <a:pos x="12" y="108"/>
              </a:cxn>
              <a:cxn ang="0">
                <a:pos x="2" y="147"/>
              </a:cxn>
              <a:cxn ang="0">
                <a:pos x="0" y="192"/>
              </a:cxn>
              <a:cxn ang="0">
                <a:pos x="0" y="1991"/>
              </a:cxn>
              <a:cxn ang="0">
                <a:pos x="6" y="2033"/>
              </a:cxn>
              <a:cxn ang="0">
                <a:pos x="18" y="2069"/>
              </a:cxn>
              <a:cxn ang="0">
                <a:pos x="36" y="2099"/>
              </a:cxn>
              <a:cxn ang="0">
                <a:pos x="60" y="2123"/>
              </a:cxn>
              <a:cxn ang="0">
                <a:pos x="90" y="2141"/>
              </a:cxn>
              <a:cxn ang="0">
                <a:pos x="126" y="2153"/>
              </a:cxn>
              <a:cxn ang="0">
                <a:pos x="168" y="2159"/>
              </a:cxn>
              <a:cxn ang="0">
                <a:pos x="3047" y="2161"/>
              </a:cxn>
              <a:cxn ang="0">
                <a:pos x="6195" y="2159"/>
              </a:cxn>
              <a:cxn ang="0">
                <a:pos x="6213" y="2159"/>
              </a:cxn>
              <a:cxn ang="0">
                <a:pos x="6244" y="2155"/>
              </a:cxn>
              <a:cxn ang="0">
                <a:pos x="6255" y="2153"/>
              </a:cxn>
              <a:cxn ang="0">
                <a:pos x="6291" y="2141"/>
              </a:cxn>
              <a:cxn ang="0">
                <a:pos x="6301" y="2134"/>
              </a:cxn>
              <a:cxn ang="0">
                <a:pos x="6321" y="2123"/>
              </a:cxn>
              <a:cxn ang="0">
                <a:pos x="6327" y="2117"/>
              </a:cxn>
              <a:cxn ang="0">
                <a:pos x="6339" y="2105"/>
              </a:cxn>
              <a:cxn ang="0">
                <a:pos x="6345" y="2099"/>
              </a:cxn>
              <a:cxn ang="0">
                <a:pos x="6355" y="2080"/>
              </a:cxn>
              <a:cxn ang="0">
                <a:pos x="6363" y="2069"/>
              </a:cxn>
              <a:cxn ang="0">
                <a:pos x="6375" y="2033"/>
              </a:cxn>
              <a:cxn ang="0">
                <a:pos x="6376" y="2023"/>
              </a:cxn>
              <a:cxn ang="0">
                <a:pos x="6381" y="1991"/>
              </a:cxn>
              <a:cxn ang="0">
                <a:pos x="6381" y="1973"/>
              </a:cxn>
            </a:cxnLst>
            <a:rect l="0" t="0" r="r" b="b"/>
            <a:pathLst>
              <a:path w="6382" h="2161">
                <a:moveTo>
                  <a:pt x="6382" y="1969"/>
                </a:moveTo>
                <a:lnTo>
                  <a:pt x="6382" y="192"/>
                </a:lnTo>
                <a:lnTo>
                  <a:pt x="6381" y="168"/>
                </a:lnTo>
                <a:lnTo>
                  <a:pt x="6378" y="147"/>
                </a:lnTo>
                <a:lnTo>
                  <a:pt x="6375" y="126"/>
                </a:lnTo>
                <a:lnTo>
                  <a:pt x="6370" y="108"/>
                </a:lnTo>
                <a:lnTo>
                  <a:pt x="6363" y="90"/>
                </a:lnTo>
                <a:lnTo>
                  <a:pt x="6354" y="75"/>
                </a:lnTo>
                <a:lnTo>
                  <a:pt x="6345" y="60"/>
                </a:lnTo>
                <a:lnTo>
                  <a:pt x="6334" y="48"/>
                </a:lnTo>
                <a:lnTo>
                  <a:pt x="6321" y="36"/>
                </a:lnTo>
                <a:lnTo>
                  <a:pt x="6306" y="27"/>
                </a:lnTo>
                <a:lnTo>
                  <a:pt x="6291" y="18"/>
                </a:lnTo>
                <a:lnTo>
                  <a:pt x="6274" y="12"/>
                </a:lnTo>
                <a:lnTo>
                  <a:pt x="6255" y="6"/>
                </a:lnTo>
                <a:lnTo>
                  <a:pt x="6234" y="3"/>
                </a:lnTo>
                <a:lnTo>
                  <a:pt x="6213" y="0"/>
                </a:lnTo>
                <a:lnTo>
                  <a:pt x="6190" y="0"/>
                </a:lnTo>
                <a:lnTo>
                  <a:pt x="5567" y="0"/>
                </a:lnTo>
                <a:lnTo>
                  <a:pt x="5087" y="0"/>
                </a:lnTo>
                <a:lnTo>
                  <a:pt x="3047" y="0"/>
                </a:lnTo>
                <a:lnTo>
                  <a:pt x="192" y="0"/>
                </a:lnTo>
                <a:lnTo>
                  <a:pt x="168" y="0"/>
                </a:lnTo>
                <a:lnTo>
                  <a:pt x="146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4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6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2" y="147"/>
                </a:lnTo>
                <a:lnTo>
                  <a:pt x="0" y="168"/>
                </a:lnTo>
                <a:lnTo>
                  <a:pt x="0" y="192"/>
                </a:lnTo>
                <a:lnTo>
                  <a:pt x="0" y="1969"/>
                </a:lnTo>
                <a:lnTo>
                  <a:pt x="0" y="1991"/>
                </a:lnTo>
                <a:lnTo>
                  <a:pt x="2" y="2013"/>
                </a:lnTo>
                <a:lnTo>
                  <a:pt x="6" y="2033"/>
                </a:lnTo>
                <a:lnTo>
                  <a:pt x="12" y="2053"/>
                </a:lnTo>
                <a:lnTo>
                  <a:pt x="18" y="2069"/>
                </a:lnTo>
                <a:lnTo>
                  <a:pt x="26" y="2085"/>
                </a:lnTo>
                <a:lnTo>
                  <a:pt x="36" y="2099"/>
                </a:lnTo>
                <a:lnTo>
                  <a:pt x="48" y="2113"/>
                </a:lnTo>
                <a:lnTo>
                  <a:pt x="60" y="2123"/>
                </a:lnTo>
                <a:lnTo>
                  <a:pt x="74" y="2133"/>
                </a:lnTo>
                <a:lnTo>
                  <a:pt x="90" y="2141"/>
                </a:lnTo>
                <a:lnTo>
                  <a:pt x="108" y="2149"/>
                </a:lnTo>
                <a:lnTo>
                  <a:pt x="126" y="2153"/>
                </a:lnTo>
                <a:lnTo>
                  <a:pt x="146" y="2157"/>
                </a:lnTo>
                <a:lnTo>
                  <a:pt x="168" y="2159"/>
                </a:lnTo>
                <a:lnTo>
                  <a:pt x="192" y="2161"/>
                </a:lnTo>
                <a:lnTo>
                  <a:pt x="3047" y="2161"/>
                </a:lnTo>
                <a:lnTo>
                  <a:pt x="6190" y="2161"/>
                </a:lnTo>
                <a:lnTo>
                  <a:pt x="6195" y="2159"/>
                </a:lnTo>
                <a:lnTo>
                  <a:pt x="6201" y="2159"/>
                </a:lnTo>
                <a:lnTo>
                  <a:pt x="6213" y="2159"/>
                </a:lnTo>
                <a:lnTo>
                  <a:pt x="6234" y="2157"/>
                </a:lnTo>
                <a:lnTo>
                  <a:pt x="6244" y="2155"/>
                </a:lnTo>
                <a:lnTo>
                  <a:pt x="6249" y="2153"/>
                </a:lnTo>
                <a:lnTo>
                  <a:pt x="6255" y="2153"/>
                </a:lnTo>
                <a:lnTo>
                  <a:pt x="6274" y="2149"/>
                </a:lnTo>
                <a:lnTo>
                  <a:pt x="6291" y="2141"/>
                </a:lnTo>
                <a:lnTo>
                  <a:pt x="6298" y="2137"/>
                </a:lnTo>
                <a:lnTo>
                  <a:pt x="6301" y="2134"/>
                </a:lnTo>
                <a:lnTo>
                  <a:pt x="6306" y="2133"/>
                </a:lnTo>
                <a:lnTo>
                  <a:pt x="6321" y="2123"/>
                </a:lnTo>
                <a:lnTo>
                  <a:pt x="6323" y="2120"/>
                </a:lnTo>
                <a:lnTo>
                  <a:pt x="6327" y="2117"/>
                </a:lnTo>
                <a:lnTo>
                  <a:pt x="6334" y="2113"/>
                </a:lnTo>
                <a:lnTo>
                  <a:pt x="6339" y="2105"/>
                </a:lnTo>
                <a:lnTo>
                  <a:pt x="6341" y="2102"/>
                </a:lnTo>
                <a:lnTo>
                  <a:pt x="6345" y="2099"/>
                </a:lnTo>
                <a:lnTo>
                  <a:pt x="6354" y="2085"/>
                </a:lnTo>
                <a:lnTo>
                  <a:pt x="6355" y="2080"/>
                </a:lnTo>
                <a:lnTo>
                  <a:pt x="6358" y="2077"/>
                </a:lnTo>
                <a:lnTo>
                  <a:pt x="6363" y="2069"/>
                </a:lnTo>
                <a:lnTo>
                  <a:pt x="6370" y="2053"/>
                </a:lnTo>
                <a:lnTo>
                  <a:pt x="6375" y="2033"/>
                </a:lnTo>
                <a:lnTo>
                  <a:pt x="6375" y="2027"/>
                </a:lnTo>
                <a:lnTo>
                  <a:pt x="6376" y="2023"/>
                </a:lnTo>
                <a:lnTo>
                  <a:pt x="6378" y="2013"/>
                </a:lnTo>
                <a:lnTo>
                  <a:pt x="6381" y="1991"/>
                </a:lnTo>
                <a:lnTo>
                  <a:pt x="6381" y="1979"/>
                </a:lnTo>
                <a:lnTo>
                  <a:pt x="6381" y="1973"/>
                </a:lnTo>
                <a:lnTo>
                  <a:pt x="6382" y="196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9" name="Group 158"/>
          <p:cNvGrpSpPr>
            <a:grpSpLocks/>
          </p:cNvGrpSpPr>
          <p:nvPr/>
        </p:nvGrpSpPr>
        <p:grpSpPr bwMode="auto">
          <a:xfrm>
            <a:off x="3429000" y="4569407"/>
            <a:ext cx="898525" cy="279400"/>
            <a:chOff x="2160" y="2800"/>
            <a:chExt cx="566" cy="176"/>
          </a:xfrm>
        </p:grpSpPr>
        <p:grpSp>
          <p:nvGrpSpPr>
            <p:cNvPr id="10" name="Group 159"/>
            <p:cNvGrpSpPr>
              <a:grpSpLocks/>
            </p:cNvGrpSpPr>
            <p:nvPr/>
          </p:nvGrpSpPr>
          <p:grpSpPr bwMode="auto">
            <a:xfrm>
              <a:off x="2160" y="2800"/>
              <a:ext cx="566" cy="176"/>
              <a:chOff x="2160" y="2800"/>
              <a:chExt cx="566" cy="176"/>
            </a:xfrm>
          </p:grpSpPr>
          <p:sp>
            <p:nvSpPr>
              <p:cNvPr id="3046560" name="Freeform 160"/>
              <p:cNvSpPr>
                <a:spLocks/>
              </p:cNvSpPr>
              <p:nvPr/>
            </p:nvSpPr>
            <p:spPr bwMode="auto">
              <a:xfrm>
                <a:off x="2160" y="2800"/>
                <a:ext cx="566" cy="176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168" y="5"/>
                  </a:cxn>
                  <a:cxn ang="0">
                    <a:pos x="130" y="21"/>
                  </a:cxn>
                  <a:cxn ang="0">
                    <a:pos x="94" y="44"/>
                  </a:cxn>
                  <a:cxn ang="0">
                    <a:pos x="63" y="77"/>
                  </a:cxn>
                  <a:cxn ang="0">
                    <a:pos x="24" y="138"/>
                  </a:cxn>
                  <a:cxn ang="0">
                    <a:pos x="7" y="185"/>
                  </a:cxn>
                  <a:cxn ang="0">
                    <a:pos x="0" y="264"/>
                  </a:cxn>
                  <a:cxn ang="0">
                    <a:pos x="4" y="316"/>
                  </a:cxn>
                  <a:cxn ang="0">
                    <a:pos x="16" y="365"/>
                  </a:cxn>
                  <a:cxn ang="0">
                    <a:pos x="35" y="410"/>
                  </a:cxn>
                  <a:cxn ang="0">
                    <a:pos x="63" y="450"/>
                  </a:cxn>
                  <a:cxn ang="0">
                    <a:pos x="95" y="484"/>
                  </a:cxn>
                  <a:cxn ang="0">
                    <a:pos x="132" y="508"/>
                  </a:cxn>
                  <a:cxn ang="0">
                    <a:pos x="172" y="522"/>
                  </a:cxn>
                  <a:cxn ang="0">
                    <a:pos x="216" y="528"/>
                  </a:cxn>
                  <a:cxn ang="0">
                    <a:pos x="1699" y="528"/>
                  </a:cxn>
                  <a:cxn ang="0">
                    <a:pos x="1656" y="521"/>
                  </a:cxn>
                  <a:cxn ang="0">
                    <a:pos x="1618" y="507"/>
                  </a:cxn>
                  <a:cxn ang="0">
                    <a:pos x="1582" y="483"/>
                  </a:cxn>
                  <a:cxn ang="0">
                    <a:pos x="1550" y="450"/>
                  </a:cxn>
                  <a:cxn ang="0">
                    <a:pos x="1523" y="410"/>
                  </a:cxn>
                  <a:cxn ang="0">
                    <a:pos x="1504" y="365"/>
                  </a:cxn>
                  <a:cxn ang="0">
                    <a:pos x="1492" y="316"/>
                  </a:cxn>
                  <a:cxn ang="0">
                    <a:pos x="1488" y="264"/>
                  </a:cxn>
                  <a:cxn ang="0">
                    <a:pos x="1495" y="185"/>
                  </a:cxn>
                  <a:cxn ang="0">
                    <a:pos x="1512" y="138"/>
                  </a:cxn>
                  <a:cxn ang="0">
                    <a:pos x="1550" y="77"/>
                  </a:cxn>
                  <a:cxn ang="0">
                    <a:pos x="1582" y="44"/>
                  </a:cxn>
                  <a:cxn ang="0">
                    <a:pos x="1618" y="21"/>
                  </a:cxn>
                  <a:cxn ang="0">
                    <a:pos x="1656" y="5"/>
                  </a:cxn>
                  <a:cxn ang="0">
                    <a:pos x="1699" y="0"/>
                  </a:cxn>
                </a:cxnLst>
                <a:rect l="0" t="0" r="r" b="b"/>
                <a:pathLst>
                  <a:path w="1699" h="528">
                    <a:moveTo>
                      <a:pt x="936" y="0"/>
                    </a:moveTo>
                    <a:lnTo>
                      <a:pt x="211" y="0"/>
                    </a:lnTo>
                    <a:lnTo>
                      <a:pt x="189" y="2"/>
                    </a:lnTo>
                    <a:lnTo>
                      <a:pt x="168" y="5"/>
                    </a:lnTo>
                    <a:lnTo>
                      <a:pt x="148" y="11"/>
                    </a:lnTo>
                    <a:lnTo>
                      <a:pt x="130" y="21"/>
                    </a:lnTo>
                    <a:lnTo>
                      <a:pt x="111" y="30"/>
                    </a:lnTo>
                    <a:lnTo>
                      <a:pt x="94" y="44"/>
                    </a:lnTo>
                    <a:lnTo>
                      <a:pt x="77" y="59"/>
                    </a:lnTo>
                    <a:lnTo>
                      <a:pt x="63" y="77"/>
                    </a:lnTo>
                    <a:lnTo>
                      <a:pt x="35" y="117"/>
                    </a:lnTo>
                    <a:lnTo>
                      <a:pt x="24" y="138"/>
                    </a:lnTo>
                    <a:lnTo>
                      <a:pt x="16" y="162"/>
                    </a:lnTo>
                    <a:lnTo>
                      <a:pt x="7" y="185"/>
                    </a:lnTo>
                    <a:lnTo>
                      <a:pt x="4" y="210"/>
                    </a:lnTo>
                    <a:lnTo>
                      <a:pt x="0" y="264"/>
                    </a:lnTo>
                    <a:lnTo>
                      <a:pt x="0" y="290"/>
                    </a:lnTo>
                    <a:lnTo>
                      <a:pt x="4" y="316"/>
                    </a:lnTo>
                    <a:lnTo>
                      <a:pt x="7" y="340"/>
                    </a:lnTo>
                    <a:lnTo>
                      <a:pt x="16" y="365"/>
                    </a:lnTo>
                    <a:lnTo>
                      <a:pt x="24" y="387"/>
                    </a:lnTo>
                    <a:lnTo>
                      <a:pt x="35" y="410"/>
                    </a:lnTo>
                    <a:lnTo>
                      <a:pt x="47" y="430"/>
                    </a:lnTo>
                    <a:lnTo>
                      <a:pt x="63" y="450"/>
                    </a:lnTo>
                    <a:lnTo>
                      <a:pt x="78" y="468"/>
                    </a:lnTo>
                    <a:lnTo>
                      <a:pt x="95" y="484"/>
                    </a:lnTo>
                    <a:lnTo>
                      <a:pt x="113" y="497"/>
                    </a:lnTo>
                    <a:lnTo>
                      <a:pt x="132" y="508"/>
                    </a:lnTo>
                    <a:lnTo>
                      <a:pt x="151" y="516"/>
                    </a:lnTo>
                    <a:lnTo>
                      <a:pt x="172" y="522"/>
                    </a:lnTo>
                    <a:lnTo>
                      <a:pt x="193" y="526"/>
                    </a:lnTo>
                    <a:lnTo>
                      <a:pt x="216" y="528"/>
                    </a:lnTo>
                    <a:lnTo>
                      <a:pt x="222" y="528"/>
                    </a:lnTo>
                    <a:lnTo>
                      <a:pt x="1699" y="528"/>
                    </a:lnTo>
                    <a:lnTo>
                      <a:pt x="1676" y="525"/>
                    </a:lnTo>
                    <a:lnTo>
                      <a:pt x="1656" y="521"/>
                    </a:lnTo>
                    <a:lnTo>
                      <a:pt x="1636" y="515"/>
                    </a:lnTo>
                    <a:lnTo>
                      <a:pt x="1618" y="507"/>
                    </a:lnTo>
                    <a:lnTo>
                      <a:pt x="1598" y="496"/>
                    </a:lnTo>
                    <a:lnTo>
                      <a:pt x="1582" y="483"/>
                    </a:lnTo>
                    <a:lnTo>
                      <a:pt x="1565" y="467"/>
                    </a:lnTo>
                    <a:lnTo>
                      <a:pt x="1550" y="450"/>
                    </a:lnTo>
                    <a:lnTo>
                      <a:pt x="1535" y="430"/>
                    </a:lnTo>
                    <a:lnTo>
                      <a:pt x="1523" y="410"/>
                    </a:lnTo>
                    <a:lnTo>
                      <a:pt x="1512" y="387"/>
                    </a:lnTo>
                    <a:lnTo>
                      <a:pt x="1504" y="365"/>
                    </a:lnTo>
                    <a:lnTo>
                      <a:pt x="1495" y="340"/>
                    </a:lnTo>
                    <a:lnTo>
                      <a:pt x="1492" y="316"/>
                    </a:lnTo>
                    <a:lnTo>
                      <a:pt x="1488" y="290"/>
                    </a:lnTo>
                    <a:lnTo>
                      <a:pt x="1488" y="264"/>
                    </a:lnTo>
                    <a:lnTo>
                      <a:pt x="1492" y="210"/>
                    </a:lnTo>
                    <a:lnTo>
                      <a:pt x="1495" y="185"/>
                    </a:lnTo>
                    <a:lnTo>
                      <a:pt x="1504" y="162"/>
                    </a:lnTo>
                    <a:lnTo>
                      <a:pt x="1512" y="138"/>
                    </a:lnTo>
                    <a:lnTo>
                      <a:pt x="1523" y="117"/>
                    </a:lnTo>
                    <a:lnTo>
                      <a:pt x="1550" y="77"/>
                    </a:lnTo>
                    <a:lnTo>
                      <a:pt x="1565" y="59"/>
                    </a:lnTo>
                    <a:lnTo>
                      <a:pt x="1582" y="44"/>
                    </a:lnTo>
                    <a:lnTo>
                      <a:pt x="1598" y="30"/>
                    </a:lnTo>
                    <a:lnTo>
                      <a:pt x="1618" y="21"/>
                    </a:lnTo>
                    <a:lnTo>
                      <a:pt x="1636" y="11"/>
                    </a:lnTo>
                    <a:lnTo>
                      <a:pt x="1656" y="5"/>
                    </a:lnTo>
                    <a:lnTo>
                      <a:pt x="1676" y="2"/>
                    </a:lnTo>
                    <a:lnTo>
                      <a:pt x="1699" y="0"/>
                    </a:lnTo>
                  </a:path>
                </a:pathLst>
              </a:custGeom>
              <a:solidFill>
                <a:srgbClr val="FFCC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46561" name="Line 161"/>
              <p:cNvSpPr>
                <a:spLocks noChangeShapeType="1"/>
              </p:cNvSpPr>
              <p:nvPr/>
            </p:nvSpPr>
            <p:spPr bwMode="auto">
              <a:xfrm flipH="1">
                <a:off x="2472" y="2800"/>
                <a:ext cx="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46562" name="Line 162"/>
              <p:cNvSpPr>
                <a:spLocks noChangeShapeType="1"/>
              </p:cNvSpPr>
              <p:nvPr/>
            </p:nvSpPr>
            <p:spPr bwMode="auto">
              <a:xfrm flipH="1">
                <a:off x="2535" y="2800"/>
                <a:ext cx="1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3046563" name="Rectangle 163"/>
            <p:cNvSpPr>
              <a:spLocks noChangeArrowheads="1"/>
            </p:cNvSpPr>
            <p:nvPr/>
          </p:nvSpPr>
          <p:spPr bwMode="auto">
            <a:xfrm>
              <a:off x="2220" y="2833"/>
              <a:ext cx="27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Keytab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3046564" name="Rectangle 164"/>
          <p:cNvSpPr>
            <a:spLocks noChangeArrowheads="1"/>
          </p:cNvSpPr>
          <p:nvPr/>
        </p:nvSpPr>
        <p:spPr bwMode="auto">
          <a:xfrm>
            <a:off x="4471988" y="4573588"/>
            <a:ext cx="232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(7)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2" name="Footer Placeholder 9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traight Connector 331"/>
          <p:cNvCxnSpPr/>
          <p:nvPr/>
        </p:nvCxnSpPr>
        <p:spPr>
          <a:xfrm rot="16200000" flipH="1">
            <a:off x="4899898" y="5103099"/>
            <a:ext cx="1981200" cy="46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075" y="4191000"/>
            <a:ext cx="1984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2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Firewalls</a:t>
            </a:r>
          </a:p>
        </p:txBody>
      </p:sp>
      <p:sp>
        <p:nvSpPr>
          <p:cNvPr id="302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are implemented </a:t>
            </a:r>
            <a:r>
              <a:rPr lang="en-US" dirty="0"/>
              <a:t>in NAS environments </a:t>
            </a:r>
          </a:p>
          <a:p>
            <a:pPr lvl="1"/>
            <a:r>
              <a:rPr lang="en-US" dirty="0"/>
              <a:t>To protect against </a:t>
            </a:r>
            <a:r>
              <a:rPr lang="en-US" dirty="0" smtClean="0"/>
              <a:t>security threats in IP network</a:t>
            </a:r>
          </a:p>
          <a:p>
            <a:pPr lvl="1"/>
            <a:r>
              <a:rPr lang="en-US" dirty="0" smtClean="0"/>
              <a:t>To examine network packets and compare them to a set of configured security rules</a:t>
            </a:r>
          </a:p>
          <a:p>
            <a:pPr lvl="2"/>
            <a:r>
              <a:rPr lang="en-US" dirty="0" smtClean="0"/>
              <a:t>Packets that are not authorized by a security rule are dropped</a:t>
            </a:r>
          </a:p>
          <a:p>
            <a:r>
              <a:rPr lang="en-US" dirty="0" smtClean="0"/>
              <a:t>Demilitarized Zone (DMZ)</a:t>
            </a:r>
          </a:p>
          <a:p>
            <a:pPr lvl="1"/>
            <a:r>
              <a:rPr lang="en-US" dirty="0" smtClean="0"/>
              <a:t>To secure internal assets while allowing Internet-based access to various resources</a:t>
            </a:r>
            <a:endParaRPr lang="en-US" dirty="0"/>
          </a:p>
        </p:txBody>
      </p:sp>
      <p:sp>
        <p:nvSpPr>
          <p:cNvPr id="3025926" name="Rectangle 6"/>
          <p:cNvSpPr>
            <a:spLocks noChangeArrowheads="1"/>
          </p:cNvSpPr>
          <p:nvPr/>
        </p:nvSpPr>
        <p:spPr bwMode="auto">
          <a:xfrm>
            <a:off x="7109156" y="4600257"/>
            <a:ext cx="8845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 Internal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3025931" name="AutoShape 11"/>
          <p:cNvSpPr>
            <a:spLocks noChangeArrowheads="1"/>
          </p:cNvSpPr>
          <p:nvPr/>
        </p:nvSpPr>
        <p:spPr bwMode="auto">
          <a:xfrm>
            <a:off x="3505200" y="4714633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2" name="AutoShape 212"/>
          <p:cNvSpPr>
            <a:spLocks noChangeArrowheads="1"/>
          </p:cNvSpPr>
          <p:nvPr/>
        </p:nvSpPr>
        <p:spPr bwMode="auto">
          <a:xfrm>
            <a:off x="4925704" y="473236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3" name="AutoShape 213"/>
          <p:cNvSpPr>
            <a:spLocks noChangeArrowheads="1"/>
          </p:cNvSpPr>
          <p:nvPr/>
        </p:nvSpPr>
        <p:spPr bwMode="auto">
          <a:xfrm>
            <a:off x="6373504" y="4754585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4" name="AutoShape 214"/>
          <p:cNvSpPr>
            <a:spLocks noChangeArrowheads="1"/>
          </p:cNvSpPr>
          <p:nvPr/>
        </p:nvSpPr>
        <p:spPr bwMode="auto">
          <a:xfrm>
            <a:off x="2133600" y="4736858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6135" name="Text Box 215"/>
          <p:cNvSpPr txBox="1">
            <a:spLocks noChangeArrowheads="1"/>
          </p:cNvSpPr>
          <p:nvPr/>
        </p:nvSpPr>
        <p:spPr bwMode="auto">
          <a:xfrm>
            <a:off x="3748477" y="5542888"/>
            <a:ext cx="136941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Application Server</a:t>
            </a:r>
          </a:p>
        </p:txBody>
      </p:sp>
      <p:sp>
        <p:nvSpPr>
          <p:cNvPr id="3026136" name="Text Box 216"/>
          <p:cNvSpPr txBox="1">
            <a:spLocks noChangeArrowheads="1"/>
          </p:cNvSpPr>
          <p:nvPr/>
        </p:nvSpPr>
        <p:spPr bwMode="auto">
          <a:xfrm>
            <a:off x="3489656" y="5808663"/>
            <a:ext cx="191302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Demilitarized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</a:rPr>
              <a:t>Zone (DMZ)</a:t>
            </a:r>
            <a:endParaRPr lang="en-US" sz="1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rot="16200000" flipH="1">
            <a:off x="2021601" y="5103098"/>
            <a:ext cx="1981200" cy="460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3098" y="4267200"/>
            <a:ext cx="699902" cy="1188720"/>
          </a:xfrm>
          <a:prstGeom prst="rect">
            <a:avLst/>
          </a:prstGeom>
          <a:noFill/>
        </p:spPr>
      </p:pic>
      <p:pic>
        <p:nvPicPr>
          <p:cNvPr id="32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9100" y="4368800"/>
            <a:ext cx="442068" cy="1021830"/>
          </a:xfrm>
          <a:prstGeom prst="rect">
            <a:avLst/>
          </a:prstGeom>
          <a:noFill/>
        </p:spPr>
      </p:pic>
      <p:pic>
        <p:nvPicPr>
          <p:cNvPr id="32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1000"/>
            <a:ext cx="191155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6"/>
          <p:cNvSpPr>
            <a:spLocks noChangeArrowheads="1"/>
          </p:cNvSpPr>
          <p:nvPr/>
        </p:nvSpPr>
        <p:spPr bwMode="auto">
          <a:xfrm>
            <a:off x="649564" y="4584700"/>
            <a:ext cx="8845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 External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pic>
        <p:nvPicPr>
          <p:cNvPr id="32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331" y="4533900"/>
            <a:ext cx="6654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4831" y="4546600"/>
            <a:ext cx="6654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Implementation in IP SAN: CHAP</a:t>
            </a:r>
            <a:endParaRPr lang="en-US" dirty="0"/>
          </a:p>
        </p:txBody>
      </p:sp>
      <p:sp>
        <p:nvSpPr>
          <p:cNvPr id="302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Challenge-Handshake Authentication Protocol (CHAP) </a:t>
            </a:r>
          </a:p>
          <a:p>
            <a:pPr lvl="1"/>
            <a:r>
              <a:rPr lang="en-US" dirty="0" smtClean="0"/>
              <a:t>Provides a method for initiators and targets to authenticate each other by utilizing a secret code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97001" y="2923336"/>
            <a:ext cx="791883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Calibri" pitchFamily="34" charset="0"/>
              </a:rPr>
              <a:t>Initiator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569976" y="2590800"/>
            <a:ext cx="1447800" cy="3407664"/>
          </a:xfrm>
          <a:prstGeom prst="roundRect">
            <a:avLst>
              <a:gd name="adj" fmla="val 16667"/>
            </a:avLst>
          </a:prstGeom>
          <a:noFill/>
          <a:ln w="25400" cap="rnd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43304" y="4595114"/>
            <a:ext cx="523990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Host</a:t>
            </a:r>
            <a:endParaRPr 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188035" y="2856071"/>
            <a:ext cx="660565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Target</a:t>
            </a:r>
            <a:endParaRPr 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818376" y="2514600"/>
            <a:ext cx="1447800" cy="3483864"/>
          </a:xfrm>
          <a:prstGeom prst="roundRect">
            <a:avLst>
              <a:gd name="adj" fmla="val 16667"/>
            </a:avLst>
          </a:prstGeom>
          <a:noFill/>
          <a:ln w="25400" cap="rnd" algn="ctr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68346" y="4946949"/>
            <a:ext cx="1216680" cy="514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 algn="ctr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alibri" pitchFamily="34" charset="0"/>
              </a:rPr>
              <a:t>iSCSI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marL="495300" indent="-495300" algn="ctr">
              <a:lnSpc>
                <a:spcPct val="85000"/>
              </a:lnSpc>
              <a:spcBef>
                <a:spcPct val="25000"/>
              </a:spcBef>
              <a:buClr>
                <a:srgbClr val="4A73D0"/>
              </a:buClr>
              <a:buSzPct val="85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Storage Array</a:t>
            </a:r>
            <a:endParaRPr 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8192" y="2644076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2576" y="3177476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22576" y="4474464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98776" y="5817044"/>
            <a:ext cx="4270248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04246" y="2340864"/>
            <a:ext cx="247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1. Initiates a login to the target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4576" y="2871287"/>
            <a:ext cx="27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2. CHAP challenge sent to initiator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6752" y="3392424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3. Takes shared secret and calculates value using a one-way hash function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4576" y="4166687"/>
            <a:ext cx="2747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4. Returns hash value to the target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3776" y="45740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5. Computes the expected hash value from the shared secret and compares the value received from initiator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03576" y="5538287"/>
            <a:ext cx="4029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6. If value matches, authentication is acknowledged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2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900" y="3209335"/>
            <a:ext cx="990600" cy="1682444"/>
          </a:xfrm>
          <a:prstGeom prst="rect">
            <a:avLst/>
          </a:prstGeom>
          <a:noFill/>
        </p:spPr>
      </p:pic>
      <p:pic>
        <p:nvPicPr>
          <p:cNvPr id="2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00" y="3288258"/>
            <a:ext cx="533400" cy="1232942"/>
          </a:xfrm>
          <a:prstGeom prst="rect">
            <a:avLst/>
          </a:prstGeom>
          <a:noFill/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Building information security framework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Risk triad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elements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controls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Information Security Framework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60000">
            <a:off x="2743200" y="2438400"/>
            <a:ext cx="191155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4114" name="Freeform 2"/>
          <p:cNvSpPr>
            <a:spLocks/>
          </p:cNvSpPr>
          <p:nvPr/>
        </p:nvSpPr>
        <p:spPr bwMode="auto">
          <a:xfrm rot="-120000">
            <a:off x="1222375" y="1681163"/>
            <a:ext cx="4530725" cy="1887537"/>
          </a:xfrm>
          <a:custGeom>
            <a:avLst/>
            <a:gdLst/>
            <a:ahLst/>
            <a:cxnLst>
              <a:cxn ang="0">
                <a:pos x="9645" y="327"/>
              </a:cxn>
              <a:cxn ang="0">
                <a:pos x="9543" y="216"/>
              </a:cxn>
              <a:cxn ang="0">
                <a:pos x="9398" y="128"/>
              </a:cxn>
              <a:cxn ang="0">
                <a:pos x="9211" y="63"/>
              </a:cxn>
              <a:cxn ang="0">
                <a:pos x="8982" y="20"/>
              </a:cxn>
              <a:cxn ang="0">
                <a:pos x="8709" y="1"/>
              </a:cxn>
              <a:cxn ang="0">
                <a:pos x="8395" y="5"/>
              </a:cxn>
              <a:cxn ang="0">
                <a:pos x="8038" y="31"/>
              </a:cxn>
              <a:cxn ang="0">
                <a:pos x="7646" y="80"/>
              </a:cxn>
              <a:cxn ang="0">
                <a:pos x="7239" y="147"/>
              </a:cxn>
              <a:cxn ang="0">
                <a:pos x="6818" y="236"/>
              </a:cxn>
              <a:cxn ang="0">
                <a:pos x="6385" y="345"/>
              </a:cxn>
              <a:cxn ang="0">
                <a:pos x="5936" y="473"/>
              </a:cxn>
              <a:cxn ang="0">
                <a:pos x="5474" y="621"/>
              </a:cxn>
              <a:cxn ang="0">
                <a:pos x="4998" y="789"/>
              </a:cxn>
              <a:cxn ang="0">
                <a:pos x="4509" y="977"/>
              </a:cxn>
              <a:cxn ang="0">
                <a:pos x="3658" y="1335"/>
              </a:cxn>
              <a:cxn ang="0">
                <a:pos x="2770" y="1765"/>
              </a:cxn>
              <a:cxn ang="0">
                <a:pos x="1974" y="2215"/>
              </a:cxn>
              <a:cxn ang="0">
                <a:pos x="1268" y="2686"/>
              </a:cxn>
              <a:cxn ang="0">
                <a:pos x="952" y="2924"/>
              </a:cxn>
              <a:cxn ang="0">
                <a:pos x="679" y="3154"/>
              </a:cxn>
              <a:cxn ang="0">
                <a:pos x="451" y="3370"/>
              </a:cxn>
              <a:cxn ang="0">
                <a:pos x="271" y="3574"/>
              </a:cxn>
              <a:cxn ang="0">
                <a:pos x="135" y="3764"/>
              </a:cxn>
              <a:cxn ang="0">
                <a:pos x="46" y="3943"/>
              </a:cxn>
              <a:cxn ang="0">
                <a:pos x="10" y="4068"/>
              </a:cxn>
              <a:cxn ang="0">
                <a:pos x="1" y="4188"/>
              </a:cxn>
              <a:cxn ang="0">
                <a:pos x="21" y="4316"/>
              </a:cxn>
              <a:cxn ang="0">
                <a:pos x="75" y="4433"/>
              </a:cxn>
              <a:cxn ang="0">
                <a:pos x="178" y="4543"/>
              </a:cxn>
              <a:cxn ang="0">
                <a:pos x="322" y="4632"/>
              </a:cxn>
              <a:cxn ang="0">
                <a:pos x="511" y="4698"/>
              </a:cxn>
              <a:cxn ang="0">
                <a:pos x="679" y="4732"/>
              </a:cxn>
              <a:cxn ang="0">
                <a:pos x="904" y="4753"/>
              </a:cxn>
              <a:cxn ang="0">
                <a:pos x="1125" y="4759"/>
              </a:cxn>
              <a:cxn ang="0">
                <a:pos x="1413" y="4751"/>
              </a:cxn>
              <a:cxn ang="0">
                <a:pos x="1686" y="4729"/>
              </a:cxn>
              <a:cxn ang="0">
                <a:pos x="2188" y="4663"/>
              </a:cxn>
              <a:cxn ang="0">
                <a:pos x="2823" y="4540"/>
              </a:cxn>
              <a:cxn ang="0">
                <a:pos x="3267" y="4432"/>
              </a:cxn>
              <a:cxn ang="0">
                <a:pos x="3714" y="4307"/>
              </a:cxn>
              <a:cxn ang="0">
                <a:pos x="4390" y="4090"/>
              </a:cxn>
              <a:cxn ang="0">
                <a:pos x="5341" y="3733"/>
              </a:cxn>
              <a:cxn ang="0">
                <a:pos x="5814" y="3533"/>
              </a:cxn>
              <a:cxn ang="0">
                <a:pos x="6043" y="3432"/>
              </a:cxn>
              <a:cxn ang="0">
                <a:pos x="6444" y="3248"/>
              </a:cxn>
              <a:cxn ang="0">
                <a:pos x="6786" y="3082"/>
              </a:cxn>
              <a:cxn ang="0">
                <a:pos x="7170" y="2878"/>
              </a:cxn>
              <a:cxn ang="0">
                <a:pos x="7653" y="2603"/>
              </a:cxn>
              <a:cxn ang="0">
                <a:pos x="7951" y="2415"/>
              </a:cxn>
              <a:cxn ang="0">
                <a:pos x="8211" y="2247"/>
              </a:cxn>
              <a:cxn ang="0">
                <a:pos x="8420" y="2102"/>
              </a:cxn>
              <a:cxn ang="0">
                <a:pos x="8773" y="1836"/>
              </a:cxn>
              <a:cxn ang="0">
                <a:pos x="9045" y="1605"/>
              </a:cxn>
              <a:cxn ang="0">
                <a:pos x="9272" y="1389"/>
              </a:cxn>
              <a:cxn ang="0">
                <a:pos x="9453" y="1185"/>
              </a:cxn>
              <a:cxn ang="0">
                <a:pos x="9588" y="995"/>
              </a:cxn>
              <a:cxn ang="0">
                <a:pos x="9675" y="817"/>
              </a:cxn>
              <a:cxn ang="0">
                <a:pos x="9718" y="651"/>
              </a:cxn>
              <a:cxn ang="0">
                <a:pos x="9715" y="499"/>
              </a:cxn>
            </a:cxnLst>
            <a:rect l="0" t="0" r="r" b="b"/>
            <a:pathLst>
              <a:path w="9722" h="4760">
                <a:moveTo>
                  <a:pt x="9697" y="428"/>
                </a:moveTo>
                <a:lnTo>
                  <a:pt x="9681" y="392"/>
                </a:lnTo>
                <a:lnTo>
                  <a:pt x="9666" y="360"/>
                </a:lnTo>
                <a:lnTo>
                  <a:pt x="9645" y="327"/>
                </a:lnTo>
                <a:lnTo>
                  <a:pt x="9625" y="299"/>
                </a:lnTo>
                <a:lnTo>
                  <a:pt x="9600" y="269"/>
                </a:lnTo>
                <a:lnTo>
                  <a:pt x="9573" y="242"/>
                </a:lnTo>
                <a:lnTo>
                  <a:pt x="9543" y="216"/>
                </a:lnTo>
                <a:lnTo>
                  <a:pt x="9512" y="193"/>
                </a:lnTo>
                <a:lnTo>
                  <a:pt x="9476" y="169"/>
                </a:lnTo>
                <a:lnTo>
                  <a:pt x="9439" y="149"/>
                </a:lnTo>
                <a:lnTo>
                  <a:pt x="9398" y="128"/>
                </a:lnTo>
                <a:lnTo>
                  <a:pt x="9356" y="110"/>
                </a:lnTo>
                <a:lnTo>
                  <a:pt x="9309" y="92"/>
                </a:lnTo>
                <a:lnTo>
                  <a:pt x="9262" y="78"/>
                </a:lnTo>
                <a:lnTo>
                  <a:pt x="9211" y="63"/>
                </a:lnTo>
                <a:lnTo>
                  <a:pt x="9159" y="51"/>
                </a:lnTo>
                <a:lnTo>
                  <a:pt x="9102" y="39"/>
                </a:lnTo>
                <a:lnTo>
                  <a:pt x="9043" y="30"/>
                </a:lnTo>
                <a:lnTo>
                  <a:pt x="8982" y="20"/>
                </a:lnTo>
                <a:lnTo>
                  <a:pt x="8918" y="14"/>
                </a:lnTo>
                <a:lnTo>
                  <a:pt x="8850" y="8"/>
                </a:lnTo>
                <a:lnTo>
                  <a:pt x="8781" y="5"/>
                </a:lnTo>
                <a:lnTo>
                  <a:pt x="8709" y="1"/>
                </a:lnTo>
                <a:lnTo>
                  <a:pt x="8636" y="1"/>
                </a:lnTo>
                <a:lnTo>
                  <a:pt x="8558" y="0"/>
                </a:lnTo>
                <a:lnTo>
                  <a:pt x="8478" y="2"/>
                </a:lnTo>
                <a:lnTo>
                  <a:pt x="8395" y="5"/>
                </a:lnTo>
                <a:lnTo>
                  <a:pt x="8311" y="9"/>
                </a:lnTo>
                <a:lnTo>
                  <a:pt x="8222" y="14"/>
                </a:lnTo>
                <a:lnTo>
                  <a:pt x="8132" y="23"/>
                </a:lnTo>
                <a:lnTo>
                  <a:pt x="8038" y="31"/>
                </a:lnTo>
                <a:lnTo>
                  <a:pt x="7944" y="43"/>
                </a:lnTo>
                <a:lnTo>
                  <a:pt x="7844" y="54"/>
                </a:lnTo>
                <a:lnTo>
                  <a:pt x="7746" y="67"/>
                </a:lnTo>
                <a:lnTo>
                  <a:pt x="7646" y="80"/>
                </a:lnTo>
                <a:lnTo>
                  <a:pt x="7546" y="96"/>
                </a:lnTo>
                <a:lnTo>
                  <a:pt x="7444" y="111"/>
                </a:lnTo>
                <a:lnTo>
                  <a:pt x="7342" y="129"/>
                </a:lnTo>
                <a:lnTo>
                  <a:pt x="7239" y="147"/>
                </a:lnTo>
                <a:lnTo>
                  <a:pt x="7136" y="169"/>
                </a:lnTo>
                <a:lnTo>
                  <a:pt x="7030" y="189"/>
                </a:lnTo>
                <a:lnTo>
                  <a:pt x="6925" y="212"/>
                </a:lnTo>
                <a:lnTo>
                  <a:pt x="6818" y="236"/>
                </a:lnTo>
                <a:lnTo>
                  <a:pt x="6712" y="263"/>
                </a:lnTo>
                <a:lnTo>
                  <a:pt x="6603" y="288"/>
                </a:lnTo>
                <a:lnTo>
                  <a:pt x="6495" y="317"/>
                </a:lnTo>
                <a:lnTo>
                  <a:pt x="6385" y="345"/>
                </a:lnTo>
                <a:lnTo>
                  <a:pt x="6276" y="377"/>
                </a:lnTo>
                <a:lnTo>
                  <a:pt x="6163" y="407"/>
                </a:lnTo>
                <a:lnTo>
                  <a:pt x="6050" y="439"/>
                </a:lnTo>
                <a:lnTo>
                  <a:pt x="5936" y="473"/>
                </a:lnTo>
                <a:lnTo>
                  <a:pt x="5823" y="509"/>
                </a:lnTo>
                <a:lnTo>
                  <a:pt x="5707" y="545"/>
                </a:lnTo>
                <a:lnTo>
                  <a:pt x="5592" y="583"/>
                </a:lnTo>
                <a:lnTo>
                  <a:pt x="5474" y="621"/>
                </a:lnTo>
                <a:lnTo>
                  <a:pt x="5358" y="662"/>
                </a:lnTo>
                <a:lnTo>
                  <a:pt x="5238" y="703"/>
                </a:lnTo>
                <a:lnTo>
                  <a:pt x="5119" y="746"/>
                </a:lnTo>
                <a:lnTo>
                  <a:pt x="4998" y="789"/>
                </a:lnTo>
                <a:lnTo>
                  <a:pt x="4878" y="835"/>
                </a:lnTo>
                <a:lnTo>
                  <a:pt x="4755" y="881"/>
                </a:lnTo>
                <a:lnTo>
                  <a:pt x="4633" y="929"/>
                </a:lnTo>
                <a:lnTo>
                  <a:pt x="4509" y="977"/>
                </a:lnTo>
                <a:lnTo>
                  <a:pt x="4386" y="1028"/>
                </a:lnTo>
                <a:lnTo>
                  <a:pt x="4137" y="1129"/>
                </a:lnTo>
                <a:lnTo>
                  <a:pt x="3895" y="1232"/>
                </a:lnTo>
                <a:lnTo>
                  <a:pt x="3658" y="1335"/>
                </a:lnTo>
                <a:lnTo>
                  <a:pt x="3428" y="1442"/>
                </a:lnTo>
                <a:lnTo>
                  <a:pt x="3202" y="1548"/>
                </a:lnTo>
                <a:lnTo>
                  <a:pt x="2984" y="1656"/>
                </a:lnTo>
                <a:lnTo>
                  <a:pt x="2770" y="1765"/>
                </a:lnTo>
                <a:lnTo>
                  <a:pt x="2564" y="1877"/>
                </a:lnTo>
                <a:lnTo>
                  <a:pt x="2361" y="1987"/>
                </a:lnTo>
                <a:lnTo>
                  <a:pt x="2164" y="2101"/>
                </a:lnTo>
                <a:lnTo>
                  <a:pt x="1974" y="2215"/>
                </a:lnTo>
                <a:lnTo>
                  <a:pt x="1789" y="2331"/>
                </a:lnTo>
                <a:lnTo>
                  <a:pt x="1609" y="2448"/>
                </a:lnTo>
                <a:lnTo>
                  <a:pt x="1436" y="2567"/>
                </a:lnTo>
                <a:lnTo>
                  <a:pt x="1268" y="2686"/>
                </a:lnTo>
                <a:lnTo>
                  <a:pt x="1107" y="2807"/>
                </a:lnTo>
                <a:lnTo>
                  <a:pt x="1066" y="2836"/>
                </a:lnTo>
                <a:lnTo>
                  <a:pt x="1028" y="2866"/>
                </a:lnTo>
                <a:lnTo>
                  <a:pt x="952" y="2924"/>
                </a:lnTo>
                <a:lnTo>
                  <a:pt x="879" y="2982"/>
                </a:lnTo>
                <a:lnTo>
                  <a:pt x="811" y="3041"/>
                </a:lnTo>
                <a:lnTo>
                  <a:pt x="742" y="3097"/>
                </a:lnTo>
                <a:lnTo>
                  <a:pt x="679" y="3154"/>
                </a:lnTo>
                <a:lnTo>
                  <a:pt x="618" y="3209"/>
                </a:lnTo>
                <a:lnTo>
                  <a:pt x="560" y="3264"/>
                </a:lnTo>
                <a:lnTo>
                  <a:pt x="504" y="3317"/>
                </a:lnTo>
                <a:lnTo>
                  <a:pt x="451" y="3370"/>
                </a:lnTo>
                <a:lnTo>
                  <a:pt x="402" y="3421"/>
                </a:lnTo>
                <a:lnTo>
                  <a:pt x="356" y="3474"/>
                </a:lnTo>
                <a:lnTo>
                  <a:pt x="312" y="3523"/>
                </a:lnTo>
                <a:lnTo>
                  <a:pt x="271" y="3574"/>
                </a:lnTo>
                <a:lnTo>
                  <a:pt x="234" y="3623"/>
                </a:lnTo>
                <a:lnTo>
                  <a:pt x="199" y="3672"/>
                </a:lnTo>
                <a:lnTo>
                  <a:pt x="165" y="3718"/>
                </a:lnTo>
                <a:lnTo>
                  <a:pt x="135" y="3764"/>
                </a:lnTo>
                <a:lnTo>
                  <a:pt x="109" y="3810"/>
                </a:lnTo>
                <a:lnTo>
                  <a:pt x="86" y="3856"/>
                </a:lnTo>
                <a:lnTo>
                  <a:pt x="64" y="3899"/>
                </a:lnTo>
                <a:lnTo>
                  <a:pt x="46" y="3943"/>
                </a:lnTo>
                <a:lnTo>
                  <a:pt x="31" y="3985"/>
                </a:lnTo>
                <a:lnTo>
                  <a:pt x="20" y="4028"/>
                </a:lnTo>
                <a:lnTo>
                  <a:pt x="14" y="4048"/>
                </a:lnTo>
                <a:lnTo>
                  <a:pt x="10" y="4068"/>
                </a:lnTo>
                <a:lnTo>
                  <a:pt x="4" y="4109"/>
                </a:lnTo>
                <a:lnTo>
                  <a:pt x="1" y="4148"/>
                </a:lnTo>
                <a:lnTo>
                  <a:pt x="0" y="4168"/>
                </a:lnTo>
                <a:lnTo>
                  <a:pt x="1" y="4188"/>
                </a:lnTo>
                <a:lnTo>
                  <a:pt x="2" y="4225"/>
                </a:lnTo>
                <a:lnTo>
                  <a:pt x="8" y="4262"/>
                </a:lnTo>
                <a:lnTo>
                  <a:pt x="16" y="4298"/>
                </a:lnTo>
                <a:lnTo>
                  <a:pt x="21" y="4316"/>
                </a:lnTo>
                <a:lnTo>
                  <a:pt x="28" y="4336"/>
                </a:lnTo>
                <a:lnTo>
                  <a:pt x="42" y="4369"/>
                </a:lnTo>
                <a:lnTo>
                  <a:pt x="57" y="4402"/>
                </a:lnTo>
                <a:lnTo>
                  <a:pt x="75" y="4433"/>
                </a:lnTo>
                <a:lnTo>
                  <a:pt x="98" y="4463"/>
                </a:lnTo>
                <a:lnTo>
                  <a:pt x="121" y="4490"/>
                </a:lnTo>
                <a:lnTo>
                  <a:pt x="148" y="4518"/>
                </a:lnTo>
                <a:lnTo>
                  <a:pt x="178" y="4543"/>
                </a:lnTo>
                <a:lnTo>
                  <a:pt x="211" y="4568"/>
                </a:lnTo>
                <a:lnTo>
                  <a:pt x="246" y="4590"/>
                </a:lnTo>
                <a:lnTo>
                  <a:pt x="283" y="4612"/>
                </a:lnTo>
                <a:lnTo>
                  <a:pt x="322" y="4632"/>
                </a:lnTo>
                <a:lnTo>
                  <a:pt x="366" y="4651"/>
                </a:lnTo>
                <a:lnTo>
                  <a:pt x="410" y="4668"/>
                </a:lnTo>
                <a:lnTo>
                  <a:pt x="459" y="4684"/>
                </a:lnTo>
                <a:lnTo>
                  <a:pt x="511" y="4698"/>
                </a:lnTo>
                <a:lnTo>
                  <a:pt x="565" y="4711"/>
                </a:lnTo>
                <a:lnTo>
                  <a:pt x="591" y="4716"/>
                </a:lnTo>
                <a:lnTo>
                  <a:pt x="620" y="4722"/>
                </a:lnTo>
                <a:lnTo>
                  <a:pt x="679" y="4732"/>
                </a:lnTo>
                <a:lnTo>
                  <a:pt x="740" y="4740"/>
                </a:lnTo>
                <a:lnTo>
                  <a:pt x="805" y="4747"/>
                </a:lnTo>
                <a:lnTo>
                  <a:pt x="871" y="4752"/>
                </a:lnTo>
                <a:lnTo>
                  <a:pt x="904" y="4753"/>
                </a:lnTo>
                <a:lnTo>
                  <a:pt x="940" y="4756"/>
                </a:lnTo>
                <a:lnTo>
                  <a:pt x="1012" y="4758"/>
                </a:lnTo>
                <a:lnTo>
                  <a:pt x="1088" y="4760"/>
                </a:lnTo>
                <a:lnTo>
                  <a:pt x="1125" y="4759"/>
                </a:lnTo>
                <a:lnTo>
                  <a:pt x="1165" y="4759"/>
                </a:lnTo>
                <a:lnTo>
                  <a:pt x="1245" y="4758"/>
                </a:lnTo>
                <a:lnTo>
                  <a:pt x="1328" y="4754"/>
                </a:lnTo>
                <a:lnTo>
                  <a:pt x="1413" y="4751"/>
                </a:lnTo>
                <a:lnTo>
                  <a:pt x="1501" y="4745"/>
                </a:lnTo>
                <a:lnTo>
                  <a:pt x="1592" y="4738"/>
                </a:lnTo>
                <a:lnTo>
                  <a:pt x="1638" y="4733"/>
                </a:lnTo>
                <a:lnTo>
                  <a:pt x="1686" y="4729"/>
                </a:lnTo>
                <a:lnTo>
                  <a:pt x="1783" y="4720"/>
                </a:lnTo>
                <a:lnTo>
                  <a:pt x="1983" y="4693"/>
                </a:lnTo>
                <a:lnTo>
                  <a:pt x="2085" y="4679"/>
                </a:lnTo>
                <a:lnTo>
                  <a:pt x="2188" y="4663"/>
                </a:lnTo>
                <a:lnTo>
                  <a:pt x="2396" y="4627"/>
                </a:lnTo>
                <a:lnTo>
                  <a:pt x="2608" y="4586"/>
                </a:lnTo>
                <a:lnTo>
                  <a:pt x="2715" y="4564"/>
                </a:lnTo>
                <a:lnTo>
                  <a:pt x="2823" y="4540"/>
                </a:lnTo>
                <a:lnTo>
                  <a:pt x="2932" y="4514"/>
                </a:lnTo>
                <a:lnTo>
                  <a:pt x="3044" y="4489"/>
                </a:lnTo>
                <a:lnTo>
                  <a:pt x="3154" y="4460"/>
                </a:lnTo>
                <a:lnTo>
                  <a:pt x="3267" y="4432"/>
                </a:lnTo>
                <a:lnTo>
                  <a:pt x="3380" y="4402"/>
                </a:lnTo>
                <a:lnTo>
                  <a:pt x="3495" y="4372"/>
                </a:lnTo>
                <a:lnTo>
                  <a:pt x="3603" y="4339"/>
                </a:lnTo>
                <a:lnTo>
                  <a:pt x="3714" y="4307"/>
                </a:lnTo>
                <a:lnTo>
                  <a:pt x="3936" y="4240"/>
                </a:lnTo>
                <a:lnTo>
                  <a:pt x="4047" y="4202"/>
                </a:lnTo>
                <a:lnTo>
                  <a:pt x="4161" y="4166"/>
                </a:lnTo>
                <a:lnTo>
                  <a:pt x="4390" y="4090"/>
                </a:lnTo>
                <a:lnTo>
                  <a:pt x="4622" y="4007"/>
                </a:lnTo>
                <a:lnTo>
                  <a:pt x="4858" y="3920"/>
                </a:lnTo>
                <a:lnTo>
                  <a:pt x="5097" y="3829"/>
                </a:lnTo>
                <a:lnTo>
                  <a:pt x="5341" y="3733"/>
                </a:lnTo>
                <a:lnTo>
                  <a:pt x="5436" y="3692"/>
                </a:lnTo>
                <a:lnTo>
                  <a:pt x="5532" y="3653"/>
                </a:lnTo>
                <a:lnTo>
                  <a:pt x="5721" y="3574"/>
                </a:lnTo>
                <a:lnTo>
                  <a:pt x="5814" y="3533"/>
                </a:lnTo>
                <a:lnTo>
                  <a:pt x="5859" y="3512"/>
                </a:lnTo>
                <a:lnTo>
                  <a:pt x="5906" y="3493"/>
                </a:lnTo>
                <a:lnTo>
                  <a:pt x="5997" y="3452"/>
                </a:lnTo>
                <a:lnTo>
                  <a:pt x="6043" y="3432"/>
                </a:lnTo>
                <a:lnTo>
                  <a:pt x="6090" y="3413"/>
                </a:lnTo>
                <a:lnTo>
                  <a:pt x="6178" y="3371"/>
                </a:lnTo>
                <a:lnTo>
                  <a:pt x="6267" y="3330"/>
                </a:lnTo>
                <a:lnTo>
                  <a:pt x="6444" y="3248"/>
                </a:lnTo>
                <a:lnTo>
                  <a:pt x="6615" y="3164"/>
                </a:lnTo>
                <a:lnTo>
                  <a:pt x="6657" y="3143"/>
                </a:lnTo>
                <a:lnTo>
                  <a:pt x="6700" y="3122"/>
                </a:lnTo>
                <a:lnTo>
                  <a:pt x="6786" y="3082"/>
                </a:lnTo>
                <a:lnTo>
                  <a:pt x="6915" y="3013"/>
                </a:lnTo>
                <a:lnTo>
                  <a:pt x="7044" y="2946"/>
                </a:lnTo>
                <a:lnTo>
                  <a:pt x="7106" y="2911"/>
                </a:lnTo>
                <a:lnTo>
                  <a:pt x="7170" y="2878"/>
                </a:lnTo>
                <a:lnTo>
                  <a:pt x="7294" y="2810"/>
                </a:lnTo>
                <a:lnTo>
                  <a:pt x="7416" y="2741"/>
                </a:lnTo>
                <a:lnTo>
                  <a:pt x="7536" y="2672"/>
                </a:lnTo>
                <a:lnTo>
                  <a:pt x="7653" y="2603"/>
                </a:lnTo>
                <a:lnTo>
                  <a:pt x="7770" y="2533"/>
                </a:lnTo>
                <a:lnTo>
                  <a:pt x="7882" y="2461"/>
                </a:lnTo>
                <a:lnTo>
                  <a:pt x="7938" y="2425"/>
                </a:lnTo>
                <a:lnTo>
                  <a:pt x="7951" y="2415"/>
                </a:lnTo>
                <a:lnTo>
                  <a:pt x="7965" y="2407"/>
                </a:lnTo>
                <a:lnTo>
                  <a:pt x="7994" y="2390"/>
                </a:lnTo>
                <a:lnTo>
                  <a:pt x="8103" y="2318"/>
                </a:lnTo>
                <a:lnTo>
                  <a:pt x="8211" y="2247"/>
                </a:lnTo>
                <a:lnTo>
                  <a:pt x="8236" y="2228"/>
                </a:lnTo>
                <a:lnTo>
                  <a:pt x="8263" y="2210"/>
                </a:lnTo>
                <a:lnTo>
                  <a:pt x="8316" y="2174"/>
                </a:lnTo>
                <a:lnTo>
                  <a:pt x="8420" y="2102"/>
                </a:lnTo>
                <a:lnTo>
                  <a:pt x="8521" y="2028"/>
                </a:lnTo>
                <a:lnTo>
                  <a:pt x="8620" y="1956"/>
                </a:lnTo>
                <a:lnTo>
                  <a:pt x="8697" y="1895"/>
                </a:lnTo>
                <a:lnTo>
                  <a:pt x="8773" y="1836"/>
                </a:lnTo>
                <a:lnTo>
                  <a:pt x="8844" y="1777"/>
                </a:lnTo>
                <a:lnTo>
                  <a:pt x="8914" y="1719"/>
                </a:lnTo>
                <a:lnTo>
                  <a:pt x="8980" y="1662"/>
                </a:lnTo>
                <a:lnTo>
                  <a:pt x="9045" y="1605"/>
                </a:lnTo>
                <a:lnTo>
                  <a:pt x="9106" y="1550"/>
                </a:lnTo>
                <a:lnTo>
                  <a:pt x="9165" y="1496"/>
                </a:lnTo>
                <a:lnTo>
                  <a:pt x="9219" y="1442"/>
                </a:lnTo>
                <a:lnTo>
                  <a:pt x="9272" y="1389"/>
                </a:lnTo>
                <a:lnTo>
                  <a:pt x="9321" y="1337"/>
                </a:lnTo>
                <a:lnTo>
                  <a:pt x="9368" y="1286"/>
                </a:lnTo>
                <a:lnTo>
                  <a:pt x="9411" y="1235"/>
                </a:lnTo>
                <a:lnTo>
                  <a:pt x="9453" y="1185"/>
                </a:lnTo>
                <a:lnTo>
                  <a:pt x="9490" y="1136"/>
                </a:lnTo>
                <a:lnTo>
                  <a:pt x="9526" y="1089"/>
                </a:lnTo>
                <a:lnTo>
                  <a:pt x="9558" y="1041"/>
                </a:lnTo>
                <a:lnTo>
                  <a:pt x="9588" y="995"/>
                </a:lnTo>
                <a:lnTo>
                  <a:pt x="9613" y="949"/>
                </a:lnTo>
                <a:lnTo>
                  <a:pt x="9637" y="905"/>
                </a:lnTo>
                <a:lnTo>
                  <a:pt x="9657" y="860"/>
                </a:lnTo>
                <a:lnTo>
                  <a:pt x="9675" y="817"/>
                </a:lnTo>
                <a:lnTo>
                  <a:pt x="9690" y="774"/>
                </a:lnTo>
                <a:lnTo>
                  <a:pt x="9703" y="733"/>
                </a:lnTo>
                <a:lnTo>
                  <a:pt x="9711" y="691"/>
                </a:lnTo>
                <a:lnTo>
                  <a:pt x="9718" y="651"/>
                </a:lnTo>
                <a:lnTo>
                  <a:pt x="9721" y="612"/>
                </a:lnTo>
                <a:lnTo>
                  <a:pt x="9722" y="573"/>
                </a:lnTo>
                <a:lnTo>
                  <a:pt x="9718" y="535"/>
                </a:lnTo>
                <a:lnTo>
                  <a:pt x="9715" y="499"/>
                </a:lnTo>
                <a:lnTo>
                  <a:pt x="9706" y="463"/>
                </a:lnTo>
                <a:lnTo>
                  <a:pt x="9697" y="428"/>
                </a:lnTo>
                <a:close/>
              </a:path>
            </a:pathLst>
          </a:custGeom>
          <a:solidFill>
            <a:srgbClr val="EEEEEE">
              <a:alpha val="0"/>
            </a:srgbClr>
          </a:solidFill>
          <a:ln w="254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34115" name="Freeform 3"/>
          <p:cNvSpPr>
            <a:spLocks/>
          </p:cNvSpPr>
          <p:nvPr/>
        </p:nvSpPr>
        <p:spPr bwMode="auto">
          <a:xfrm>
            <a:off x="1562100" y="3240088"/>
            <a:ext cx="4572000" cy="1979612"/>
          </a:xfrm>
          <a:custGeom>
            <a:avLst/>
            <a:gdLst/>
            <a:ahLst/>
            <a:cxnLst>
              <a:cxn ang="0">
                <a:pos x="8447" y="228"/>
              </a:cxn>
              <a:cxn ang="0">
                <a:pos x="8358" y="150"/>
              </a:cxn>
              <a:cxn ang="0">
                <a:pos x="8231" y="89"/>
              </a:cxn>
              <a:cxn ang="0">
                <a:pos x="8068" y="44"/>
              </a:cxn>
              <a:cxn ang="0">
                <a:pos x="7866" y="14"/>
              </a:cxn>
              <a:cxn ang="0">
                <a:pos x="7626" y="1"/>
              </a:cxn>
              <a:cxn ang="0">
                <a:pos x="7350" y="4"/>
              </a:cxn>
              <a:cxn ang="0">
                <a:pos x="7040" y="23"/>
              </a:cxn>
              <a:cxn ang="0">
                <a:pos x="6519" y="78"/>
              </a:cxn>
              <a:cxn ang="0">
                <a:pos x="5878" y="184"/>
              </a:cxn>
              <a:cxn ang="0">
                <a:pos x="5396" y="284"/>
              </a:cxn>
              <a:cxn ang="0">
                <a:pos x="4895" y="407"/>
              </a:cxn>
              <a:cxn ang="0">
                <a:pos x="4482" y="520"/>
              </a:cxn>
              <a:cxn ang="0">
                <a:pos x="3948" y="682"/>
              </a:cxn>
              <a:cxn ang="0">
                <a:pos x="3204" y="931"/>
              </a:cxn>
              <a:cxn ang="0">
                <a:pos x="2427" y="1230"/>
              </a:cxn>
              <a:cxn ang="0">
                <a:pos x="1728" y="1543"/>
              </a:cxn>
              <a:cxn ang="0">
                <a:pos x="1113" y="1870"/>
              </a:cxn>
              <a:cxn ang="0">
                <a:pos x="772" y="2077"/>
              </a:cxn>
              <a:cxn ang="0">
                <a:pos x="542" y="2234"/>
              </a:cxn>
              <a:cxn ang="0">
                <a:pos x="398" y="2346"/>
              </a:cxn>
              <a:cxn ang="0">
                <a:pos x="239" y="2489"/>
              </a:cxn>
              <a:cxn ang="0">
                <a:pos x="120" y="2622"/>
              </a:cxn>
              <a:cxn ang="0">
                <a:pos x="42" y="2747"/>
              </a:cxn>
              <a:cxn ang="0">
                <a:pos x="11" y="2833"/>
              </a:cxn>
              <a:cxn ang="0">
                <a:pos x="2" y="2916"/>
              </a:cxn>
              <a:cxn ang="0">
                <a:pos x="26" y="3019"/>
              </a:cxn>
              <a:cxn ang="0">
                <a:pos x="87" y="3108"/>
              </a:cxn>
              <a:cxn ang="0">
                <a:pos x="186" y="3181"/>
              </a:cxn>
              <a:cxn ang="0">
                <a:pos x="322" y="3239"/>
              </a:cxn>
              <a:cxn ang="0">
                <a:pos x="496" y="3281"/>
              </a:cxn>
              <a:cxn ang="0">
                <a:pos x="706" y="3306"/>
              </a:cxn>
              <a:cxn ang="0">
                <a:pos x="954" y="3316"/>
              </a:cxn>
              <a:cxn ang="0">
                <a:pos x="1239" y="3309"/>
              </a:cxn>
              <a:cxn ang="0">
                <a:pos x="1562" y="3287"/>
              </a:cxn>
              <a:cxn ang="0">
                <a:pos x="1917" y="3246"/>
              </a:cxn>
              <a:cxn ang="0">
                <a:pos x="2474" y="3161"/>
              </a:cxn>
              <a:cxn ang="0">
                <a:pos x="3062" y="3045"/>
              </a:cxn>
              <a:cxn ang="0">
                <a:pos x="3645" y="2901"/>
              </a:cxn>
              <a:cxn ang="0">
                <a:pos x="4254" y="2730"/>
              </a:cxn>
              <a:cxn ang="0">
                <a:pos x="4761" y="2572"/>
              </a:cxn>
              <a:cxn ang="0">
                <a:pos x="5333" y="2376"/>
              </a:cxn>
              <a:cxn ang="0">
                <a:pos x="5622" y="2268"/>
              </a:cxn>
              <a:cxn ang="0">
                <a:pos x="5942" y="2147"/>
              </a:cxn>
              <a:cxn ang="0">
                <a:pos x="6167" y="2052"/>
              </a:cxn>
              <a:cxn ang="0">
                <a:pos x="6494" y="1909"/>
              </a:cxn>
              <a:cxn ang="0">
                <a:pos x="6902" y="1714"/>
              </a:cxn>
              <a:cxn ang="0">
                <a:pos x="7106" y="1607"/>
              </a:cxn>
              <a:cxn ang="0">
                <a:pos x="7282" y="1514"/>
              </a:cxn>
              <a:cxn ang="0">
                <a:pos x="7616" y="1320"/>
              </a:cxn>
              <a:cxn ang="0">
                <a:pos x="7863" y="1157"/>
              </a:cxn>
              <a:cxn ang="0">
                <a:pos x="8072" y="1004"/>
              </a:cxn>
              <a:cxn ang="0">
                <a:pos x="8241" y="860"/>
              </a:cxn>
              <a:cxn ang="0">
                <a:pos x="8369" y="726"/>
              </a:cxn>
              <a:cxn ang="0">
                <a:pos x="8457" y="599"/>
              </a:cxn>
              <a:cxn ang="0">
                <a:pos x="8504" y="482"/>
              </a:cxn>
              <a:cxn ang="0">
                <a:pos x="8511" y="373"/>
              </a:cxn>
            </a:cxnLst>
            <a:rect l="0" t="0" r="r" b="b"/>
            <a:pathLst>
              <a:path w="8514" h="3316">
                <a:moveTo>
                  <a:pt x="8492" y="299"/>
                </a:moveTo>
                <a:lnTo>
                  <a:pt x="8478" y="274"/>
                </a:lnTo>
                <a:lnTo>
                  <a:pt x="8465" y="251"/>
                </a:lnTo>
                <a:lnTo>
                  <a:pt x="8447" y="228"/>
                </a:lnTo>
                <a:lnTo>
                  <a:pt x="8429" y="208"/>
                </a:lnTo>
                <a:lnTo>
                  <a:pt x="8406" y="187"/>
                </a:lnTo>
                <a:lnTo>
                  <a:pt x="8384" y="168"/>
                </a:lnTo>
                <a:lnTo>
                  <a:pt x="8358" y="150"/>
                </a:lnTo>
                <a:lnTo>
                  <a:pt x="8331" y="134"/>
                </a:lnTo>
                <a:lnTo>
                  <a:pt x="8298" y="118"/>
                </a:lnTo>
                <a:lnTo>
                  <a:pt x="8266" y="103"/>
                </a:lnTo>
                <a:lnTo>
                  <a:pt x="8231" y="89"/>
                </a:lnTo>
                <a:lnTo>
                  <a:pt x="8194" y="77"/>
                </a:lnTo>
                <a:lnTo>
                  <a:pt x="8154" y="65"/>
                </a:lnTo>
                <a:lnTo>
                  <a:pt x="8112" y="54"/>
                </a:lnTo>
                <a:lnTo>
                  <a:pt x="8068" y="44"/>
                </a:lnTo>
                <a:lnTo>
                  <a:pt x="8021" y="36"/>
                </a:lnTo>
                <a:lnTo>
                  <a:pt x="7972" y="28"/>
                </a:lnTo>
                <a:lnTo>
                  <a:pt x="7920" y="20"/>
                </a:lnTo>
                <a:lnTo>
                  <a:pt x="7866" y="14"/>
                </a:lnTo>
                <a:lnTo>
                  <a:pt x="7810" y="10"/>
                </a:lnTo>
                <a:lnTo>
                  <a:pt x="7751" y="5"/>
                </a:lnTo>
                <a:lnTo>
                  <a:pt x="7690" y="2"/>
                </a:lnTo>
                <a:lnTo>
                  <a:pt x="7626" y="1"/>
                </a:lnTo>
                <a:lnTo>
                  <a:pt x="7563" y="1"/>
                </a:lnTo>
                <a:lnTo>
                  <a:pt x="7494" y="0"/>
                </a:lnTo>
                <a:lnTo>
                  <a:pt x="7424" y="1"/>
                </a:lnTo>
                <a:lnTo>
                  <a:pt x="7350" y="4"/>
                </a:lnTo>
                <a:lnTo>
                  <a:pt x="7277" y="7"/>
                </a:lnTo>
                <a:lnTo>
                  <a:pt x="7199" y="11"/>
                </a:lnTo>
                <a:lnTo>
                  <a:pt x="7121" y="17"/>
                </a:lnTo>
                <a:lnTo>
                  <a:pt x="7040" y="23"/>
                </a:lnTo>
                <a:lnTo>
                  <a:pt x="6957" y="31"/>
                </a:lnTo>
                <a:lnTo>
                  <a:pt x="6784" y="47"/>
                </a:lnTo>
                <a:lnTo>
                  <a:pt x="6609" y="67"/>
                </a:lnTo>
                <a:lnTo>
                  <a:pt x="6519" y="78"/>
                </a:lnTo>
                <a:lnTo>
                  <a:pt x="6430" y="91"/>
                </a:lnTo>
                <a:lnTo>
                  <a:pt x="6250" y="119"/>
                </a:lnTo>
                <a:lnTo>
                  <a:pt x="6065" y="149"/>
                </a:lnTo>
                <a:lnTo>
                  <a:pt x="5878" y="184"/>
                </a:lnTo>
                <a:lnTo>
                  <a:pt x="5782" y="202"/>
                </a:lnTo>
                <a:lnTo>
                  <a:pt x="5687" y="222"/>
                </a:lnTo>
                <a:lnTo>
                  <a:pt x="5495" y="264"/>
                </a:lnTo>
                <a:lnTo>
                  <a:pt x="5396" y="284"/>
                </a:lnTo>
                <a:lnTo>
                  <a:pt x="5297" y="307"/>
                </a:lnTo>
                <a:lnTo>
                  <a:pt x="5198" y="330"/>
                </a:lnTo>
                <a:lnTo>
                  <a:pt x="5098" y="355"/>
                </a:lnTo>
                <a:lnTo>
                  <a:pt x="4895" y="407"/>
                </a:lnTo>
                <a:lnTo>
                  <a:pt x="4793" y="433"/>
                </a:lnTo>
                <a:lnTo>
                  <a:pt x="4691" y="462"/>
                </a:lnTo>
                <a:lnTo>
                  <a:pt x="4587" y="490"/>
                </a:lnTo>
                <a:lnTo>
                  <a:pt x="4482" y="520"/>
                </a:lnTo>
                <a:lnTo>
                  <a:pt x="4377" y="550"/>
                </a:lnTo>
                <a:lnTo>
                  <a:pt x="4271" y="582"/>
                </a:lnTo>
                <a:lnTo>
                  <a:pt x="4056" y="648"/>
                </a:lnTo>
                <a:lnTo>
                  <a:pt x="3948" y="682"/>
                </a:lnTo>
                <a:lnTo>
                  <a:pt x="3840" y="718"/>
                </a:lnTo>
                <a:lnTo>
                  <a:pt x="3622" y="787"/>
                </a:lnTo>
                <a:lnTo>
                  <a:pt x="3411" y="859"/>
                </a:lnTo>
                <a:lnTo>
                  <a:pt x="3204" y="931"/>
                </a:lnTo>
                <a:lnTo>
                  <a:pt x="3003" y="1006"/>
                </a:lnTo>
                <a:lnTo>
                  <a:pt x="2806" y="1079"/>
                </a:lnTo>
                <a:lnTo>
                  <a:pt x="2614" y="1154"/>
                </a:lnTo>
                <a:lnTo>
                  <a:pt x="2427" y="1230"/>
                </a:lnTo>
                <a:lnTo>
                  <a:pt x="2246" y="1308"/>
                </a:lnTo>
                <a:lnTo>
                  <a:pt x="2068" y="1385"/>
                </a:lnTo>
                <a:lnTo>
                  <a:pt x="1896" y="1464"/>
                </a:lnTo>
                <a:lnTo>
                  <a:pt x="1728" y="1543"/>
                </a:lnTo>
                <a:lnTo>
                  <a:pt x="1568" y="1624"/>
                </a:lnTo>
                <a:lnTo>
                  <a:pt x="1410" y="1704"/>
                </a:lnTo>
                <a:lnTo>
                  <a:pt x="1259" y="1787"/>
                </a:lnTo>
                <a:lnTo>
                  <a:pt x="1113" y="1870"/>
                </a:lnTo>
                <a:lnTo>
                  <a:pt x="971" y="1955"/>
                </a:lnTo>
                <a:lnTo>
                  <a:pt x="902" y="1996"/>
                </a:lnTo>
                <a:lnTo>
                  <a:pt x="836" y="2038"/>
                </a:lnTo>
                <a:lnTo>
                  <a:pt x="772" y="2077"/>
                </a:lnTo>
                <a:lnTo>
                  <a:pt x="711" y="2118"/>
                </a:lnTo>
                <a:lnTo>
                  <a:pt x="652" y="2156"/>
                </a:lnTo>
                <a:lnTo>
                  <a:pt x="596" y="2196"/>
                </a:lnTo>
                <a:lnTo>
                  <a:pt x="542" y="2234"/>
                </a:lnTo>
                <a:lnTo>
                  <a:pt x="492" y="2273"/>
                </a:lnTo>
                <a:lnTo>
                  <a:pt x="443" y="2309"/>
                </a:lnTo>
                <a:lnTo>
                  <a:pt x="419" y="2327"/>
                </a:lnTo>
                <a:lnTo>
                  <a:pt x="398" y="2346"/>
                </a:lnTo>
                <a:lnTo>
                  <a:pt x="353" y="2382"/>
                </a:lnTo>
                <a:lnTo>
                  <a:pt x="314" y="2419"/>
                </a:lnTo>
                <a:lnTo>
                  <a:pt x="274" y="2453"/>
                </a:lnTo>
                <a:lnTo>
                  <a:pt x="239" y="2489"/>
                </a:lnTo>
                <a:lnTo>
                  <a:pt x="206" y="2523"/>
                </a:lnTo>
                <a:lnTo>
                  <a:pt x="176" y="2557"/>
                </a:lnTo>
                <a:lnTo>
                  <a:pt x="146" y="2589"/>
                </a:lnTo>
                <a:lnTo>
                  <a:pt x="120" y="2622"/>
                </a:lnTo>
                <a:lnTo>
                  <a:pt x="96" y="2653"/>
                </a:lnTo>
                <a:lnTo>
                  <a:pt x="76" y="2686"/>
                </a:lnTo>
                <a:lnTo>
                  <a:pt x="58" y="2716"/>
                </a:lnTo>
                <a:lnTo>
                  <a:pt x="42" y="2747"/>
                </a:lnTo>
                <a:lnTo>
                  <a:pt x="29" y="2776"/>
                </a:lnTo>
                <a:lnTo>
                  <a:pt x="23" y="2790"/>
                </a:lnTo>
                <a:lnTo>
                  <a:pt x="20" y="2806"/>
                </a:lnTo>
                <a:lnTo>
                  <a:pt x="11" y="2833"/>
                </a:lnTo>
                <a:lnTo>
                  <a:pt x="5" y="2862"/>
                </a:lnTo>
                <a:lnTo>
                  <a:pt x="2" y="2889"/>
                </a:lnTo>
                <a:lnTo>
                  <a:pt x="0" y="2902"/>
                </a:lnTo>
                <a:lnTo>
                  <a:pt x="2" y="2916"/>
                </a:lnTo>
                <a:lnTo>
                  <a:pt x="3" y="2941"/>
                </a:lnTo>
                <a:lnTo>
                  <a:pt x="9" y="2968"/>
                </a:lnTo>
                <a:lnTo>
                  <a:pt x="15" y="2993"/>
                </a:lnTo>
                <a:lnTo>
                  <a:pt x="26" y="3019"/>
                </a:lnTo>
                <a:lnTo>
                  <a:pt x="36" y="3042"/>
                </a:lnTo>
                <a:lnTo>
                  <a:pt x="51" y="3065"/>
                </a:lnTo>
                <a:lnTo>
                  <a:pt x="66" y="3087"/>
                </a:lnTo>
                <a:lnTo>
                  <a:pt x="87" y="3108"/>
                </a:lnTo>
                <a:lnTo>
                  <a:pt x="107" y="3127"/>
                </a:lnTo>
                <a:lnTo>
                  <a:pt x="131" y="3147"/>
                </a:lnTo>
                <a:lnTo>
                  <a:pt x="156" y="3163"/>
                </a:lnTo>
                <a:lnTo>
                  <a:pt x="186" y="3181"/>
                </a:lnTo>
                <a:lnTo>
                  <a:pt x="216" y="3196"/>
                </a:lnTo>
                <a:lnTo>
                  <a:pt x="249" y="3211"/>
                </a:lnTo>
                <a:lnTo>
                  <a:pt x="284" y="3225"/>
                </a:lnTo>
                <a:lnTo>
                  <a:pt x="322" y="3239"/>
                </a:lnTo>
                <a:lnTo>
                  <a:pt x="362" y="3250"/>
                </a:lnTo>
                <a:lnTo>
                  <a:pt x="404" y="3262"/>
                </a:lnTo>
                <a:lnTo>
                  <a:pt x="448" y="3271"/>
                </a:lnTo>
                <a:lnTo>
                  <a:pt x="496" y="3281"/>
                </a:lnTo>
                <a:lnTo>
                  <a:pt x="544" y="3288"/>
                </a:lnTo>
                <a:lnTo>
                  <a:pt x="596" y="3295"/>
                </a:lnTo>
                <a:lnTo>
                  <a:pt x="650" y="3300"/>
                </a:lnTo>
                <a:lnTo>
                  <a:pt x="706" y="3306"/>
                </a:lnTo>
                <a:lnTo>
                  <a:pt x="764" y="3309"/>
                </a:lnTo>
                <a:lnTo>
                  <a:pt x="825" y="3312"/>
                </a:lnTo>
                <a:lnTo>
                  <a:pt x="888" y="3313"/>
                </a:lnTo>
                <a:lnTo>
                  <a:pt x="954" y="3316"/>
                </a:lnTo>
                <a:lnTo>
                  <a:pt x="1020" y="3315"/>
                </a:lnTo>
                <a:lnTo>
                  <a:pt x="1091" y="3313"/>
                </a:lnTo>
                <a:lnTo>
                  <a:pt x="1163" y="3311"/>
                </a:lnTo>
                <a:lnTo>
                  <a:pt x="1239" y="3309"/>
                </a:lnTo>
                <a:lnTo>
                  <a:pt x="1314" y="3304"/>
                </a:lnTo>
                <a:lnTo>
                  <a:pt x="1395" y="3299"/>
                </a:lnTo>
                <a:lnTo>
                  <a:pt x="1476" y="3293"/>
                </a:lnTo>
                <a:lnTo>
                  <a:pt x="1562" y="3287"/>
                </a:lnTo>
                <a:lnTo>
                  <a:pt x="1648" y="3277"/>
                </a:lnTo>
                <a:lnTo>
                  <a:pt x="1737" y="3268"/>
                </a:lnTo>
                <a:lnTo>
                  <a:pt x="1826" y="3257"/>
                </a:lnTo>
                <a:lnTo>
                  <a:pt x="1917" y="3246"/>
                </a:lnTo>
                <a:lnTo>
                  <a:pt x="2007" y="3233"/>
                </a:lnTo>
                <a:lnTo>
                  <a:pt x="2099" y="3221"/>
                </a:lnTo>
                <a:lnTo>
                  <a:pt x="2285" y="3193"/>
                </a:lnTo>
                <a:lnTo>
                  <a:pt x="2474" y="3161"/>
                </a:lnTo>
                <a:lnTo>
                  <a:pt x="2667" y="3126"/>
                </a:lnTo>
                <a:lnTo>
                  <a:pt x="2862" y="3087"/>
                </a:lnTo>
                <a:lnTo>
                  <a:pt x="2961" y="3065"/>
                </a:lnTo>
                <a:lnTo>
                  <a:pt x="3062" y="3045"/>
                </a:lnTo>
                <a:lnTo>
                  <a:pt x="3252" y="2999"/>
                </a:lnTo>
                <a:lnTo>
                  <a:pt x="3348" y="2975"/>
                </a:lnTo>
                <a:lnTo>
                  <a:pt x="3447" y="2952"/>
                </a:lnTo>
                <a:lnTo>
                  <a:pt x="3645" y="2901"/>
                </a:lnTo>
                <a:lnTo>
                  <a:pt x="3845" y="2848"/>
                </a:lnTo>
                <a:lnTo>
                  <a:pt x="4048" y="2790"/>
                </a:lnTo>
                <a:lnTo>
                  <a:pt x="4150" y="2760"/>
                </a:lnTo>
                <a:lnTo>
                  <a:pt x="4254" y="2730"/>
                </a:lnTo>
                <a:lnTo>
                  <a:pt x="4464" y="2667"/>
                </a:lnTo>
                <a:lnTo>
                  <a:pt x="4570" y="2633"/>
                </a:lnTo>
                <a:lnTo>
                  <a:pt x="4678" y="2601"/>
                </a:lnTo>
                <a:lnTo>
                  <a:pt x="4761" y="2572"/>
                </a:lnTo>
                <a:lnTo>
                  <a:pt x="4845" y="2544"/>
                </a:lnTo>
                <a:lnTo>
                  <a:pt x="5010" y="2489"/>
                </a:lnTo>
                <a:lnTo>
                  <a:pt x="5172" y="2431"/>
                </a:lnTo>
                <a:lnTo>
                  <a:pt x="5333" y="2376"/>
                </a:lnTo>
                <a:lnTo>
                  <a:pt x="5488" y="2318"/>
                </a:lnTo>
                <a:lnTo>
                  <a:pt x="5565" y="2290"/>
                </a:lnTo>
                <a:lnTo>
                  <a:pt x="5603" y="2275"/>
                </a:lnTo>
                <a:lnTo>
                  <a:pt x="5622" y="2268"/>
                </a:lnTo>
                <a:lnTo>
                  <a:pt x="5632" y="2264"/>
                </a:lnTo>
                <a:lnTo>
                  <a:pt x="5643" y="2262"/>
                </a:lnTo>
                <a:lnTo>
                  <a:pt x="5793" y="2204"/>
                </a:lnTo>
                <a:lnTo>
                  <a:pt x="5942" y="2147"/>
                </a:lnTo>
                <a:lnTo>
                  <a:pt x="6056" y="2099"/>
                </a:lnTo>
                <a:lnTo>
                  <a:pt x="6111" y="2075"/>
                </a:lnTo>
                <a:lnTo>
                  <a:pt x="6138" y="2063"/>
                </a:lnTo>
                <a:lnTo>
                  <a:pt x="6167" y="2052"/>
                </a:lnTo>
                <a:lnTo>
                  <a:pt x="6278" y="2004"/>
                </a:lnTo>
                <a:lnTo>
                  <a:pt x="6332" y="1980"/>
                </a:lnTo>
                <a:lnTo>
                  <a:pt x="6387" y="1957"/>
                </a:lnTo>
                <a:lnTo>
                  <a:pt x="6494" y="1909"/>
                </a:lnTo>
                <a:lnTo>
                  <a:pt x="6598" y="1861"/>
                </a:lnTo>
                <a:lnTo>
                  <a:pt x="6701" y="1812"/>
                </a:lnTo>
                <a:lnTo>
                  <a:pt x="6803" y="1764"/>
                </a:lnTo>
                <a:lnTo>
                  <a:pt x="6902" y="1714"/>
                </a:lnTo>
                <a:lnTo>
                  <a:pt x="6950" y="1688"/>
                </a:lnTo>
                <a:lnTo>
                  <a:pt x="6999" y="1664"/>
                </a:lnTo>
                <a:lnTo>
                  <a:pt x="7095" y="1614"/>
                </a:lnTo>
                <a:lnTo>
                  <a:pt x="7106" y="1607"/>
                </a:lnTo>
                <a:lnTo>
                  <a:pt x="7118" y="1601"/>
                </a:lnTo>
                <a:lnTo>
                  <a:pt x="7142" y="1589"/>
                </a:lnTo>
                <a:lnTo>
                  <a:pt x="7190" y="1565"/>
                </a:lnTo>
                <a:lnTo>
                  <a:pt x="7282" y="1514"/>
                </a:lnTo>
                <a:lnTo>
                  <a:pt x="7372" y="1464"/>
                </a:lnTo>
                <a:lnTo>
                  <a:pt x="7461" y="1414"/>
                </a:lnTo>
                <a:lnTo>
                  <a:pt x="7548" y="1363"/>
                </a:lnTo>
                <a:lnTo>
                  <a:pt x="7616" y="1320"/>
                </a:lnTo>
                <a:lnTo>
                  <a:pt x="7682" y="1278"/>
                </a:lnTo>
                <a:lnTo>
                  <a:pt x="7745" y="1237"/>
                </a:lnTo>
                <a:lnTo>
                  <a:pt x="7806" y="1198"/>
                </a:lnTo>
                <a:lnTo>
                  <a:pt x="7863" y="1157"/>
                </a:lnTo>
                <a:lnTo>
                  <a:pt x="7919" y="1118"/>
                </a:lnTo>
                <a:lnTo>
                  <a:pt x="7973" y="1080"/>
                </a:lnTo>
                <a:lnTo>
                  <a:pt x="8025" y="1043"/>
                </a:lnTo>
                <a:lnTo>
                  <a:pt x="8072" y="1004"/>
                </a:lnTo>
                <a:lnTo>
                  <a:pt x="8118" y="967"/>
                </a:lnTo>
                <a:lnTo>
                  <a:pt x="8162" y="931"/>
                </a:lnTo>
                <a:lnTo>
                  <a:pt x="8204" y="896"/>
                </a:lnTo>
                <a:lnTo>
                  <a:pt x="8241" y="860"/>
                </a:lnTo>
                <a:lnTo>
                  <a:pt x="8277" y="826"/>
                </a:lnTo>
                <a:lnTo>
                  <a:pt x="8309" y="792"/>
                </a:lnTo>
                <a:lnTo>
                  <a:pt x="8342" y="760"/>
                </a:lnTo>
                <a:lnTo>
                  <a:pt x="8369" y="726"/>
                </a:lnTo>
                <a:lnTo>
                  <a:pt x="8394" y="694"/>
                </a:lnTo>
                <a:lnTo>
                  <a:pt x="8417" y="661"/>
                </a:lnTo>
                <a:lnTo>
                  <a:pt x="8439" y="630"/>
                </a:lnTo>
                <a:lnTo>
                  <a:pt x="8457" y="599"/>
                </a:lnTo>
                <a:lnTo>
                  <a:pt x="8472" y="569"/>
                </a:lnTo>
                <a:lnTo>
                  <a:pt x="8486" y="540"/>
                </a:lnTo>
                <a:lnTo>
                  <a:pt x="8496" y="511"/>
                </a:lnTo>
                <a:lnTo>
                  <a:pt x="8504" y="482"/>
                </a:lnTo>
                <a:lnTo>
                  <a:pt x="8510" y="454"/>
                </a:lnTo>
                <a:lnTo>
                  <a:pt x="8513" y="426"/>
                </a:lnTo>
                <a:lnTo>
                  <a:pt x="8514" y="400"/>
                </a:lnTo>
                <a:lnTo>
                  <a:pt x="8511" y="373"/>
                </a:lnTo>
                <a:lnTo>
                  <a:pt x="8507" y="348"/>
                </a:lnTo>
                <a:lnTo>
                  <a:pt x="8500" y="323"/>
                </a:lnTo>
                <a:lnTo>
                  <a:pt x="8492" y="299"/>
                </a:lnTo>
                <a:close/>
              </a:path>
            </a:pathLst>
          </a:custGeom>
          <a:solidFill>
            <a:srgbClr val="EEEEEE">
              <a:alpha val="0"/>
            </a:srgbClr>
          </a:solidFill>
          <a:ln w="254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34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IPSAN with </a:t>
            </a:r>
            <a:r>
              <a:rPr lang="en-US" dirty="0" err="1"/>
              <a:t>iSNS</a:t>
            </a:r>
            <a:r>
              <a:rPr lang="en-US" dirty="0"/>
              <a:t> </a:t>
            </a:r>
            <a:r>
              <a:rPr lang="en-US" dirty="0" smtClean="0"/>
              <a:t>Discovery Domains</a:t>
            </a:r>
            <a:endParaRPr lang="en-US" dirty="0"/>
          </a:p>
        </p:txBody>
      </p:sp>
      <p:sp>
        <p:nvSpPr>
          <p:cNvPr id="3034118" name="Rectangle 6"/>
          <p:cNvSpPr>
            <a:spLocks noChangeArrowheads="1"/>
          </p:cNvSpPr>
          <p:nvPr/>
        </p:nvSpPr>
        <p:spPr bwMode="auto">
          <a:xfrm>
            <a:off x="1303619" y="1111706"/>
            <a:ext cx="9950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Management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34119" name="Rectangle 7"/>
          <p:cNvSpPr>
            <a:spLocks noChangeArrowheads="1"/>
          </p:cNvSpPr>
          <p:nvPr/>
        </p:nvSpPr>
        <p:spPr bwMode="auto">
          <a:xfrm>
            <a:off x="1484594" y="1321256"/>
            <a:ext cx="6496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Platform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034135" name="Rectangle 23"/>
          <p:cNvSpPr>
            <a:spLocks noChangeArrowheads="1"/>
          </p:cNvSpPr>
          <p:nvPr/>
        </p:nvSpPr>
        <p:spPr bwMode="auto">
          <a:xfrm>
            <a:off x="1173264" y="3797300"/>
            <a:ext cx="491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Host 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6" name="Rectangle 24"/>
          <p:cNvSpPr>
            <a:spLocks noChangeArrowheads="1"/>
          </p:cNvSpPr>
          <p:nvPr/>
        </p:nvSpPr>
        <p:spPr bwMode="auto">
          <a:xfrm>
            <a:off x="2780178" y="5410200"/>
            <a:ext cx="4837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Host B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7" name="Rectangle 25"/>
          <p:cNvSpPr>
            <a:spLocks noChangeArrowheads="1"/>
          </p:cNvSpPr>
          <p:nvPr/>
        </p:nvSpPr>
        <p:spPr bwMode="auto">
          <a:xfrm>
            <a:off x="4653490" y="5410200"/>
            <a:ext cx="4773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Host C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8" name="Rectangle 26"/>
          <p:cNvSpPr>
            <a:spLocks noChangeArrowheads="1"/>
          </p:cNvSpPr>
          <p:nvPr/>
        </p:nvSpPr>
        <p:spPr bwMode="auto">
          <a:xfrm>
            <a:off x="5576284" y="4911725"/>
            <a:ext cx="6467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Device 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39" name="Rectangle 27"/>
          <p:cNvSpPr>
            <a:spLocks noChangeArrowheads="1"/>
          </p:cNvSpPr>
          <p:nvPr/>
        </p:nvSpPr>
        <p:spPr bwMode="auto">
          <a:xfrm>
            <a:off x="5549900" y="1143000"/>
            <a:ext cx="6387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Device B</a:t>
            </a:r>
            <a:endParaRPr lang="en-US" sz="1400" b="1" dirty="0">
              <a:latin typeface="Calibri" pitchFamily="34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3479800" y="954087"/>
            <a:ext cx="1541128" cy="634544"/>
            <a:chOff x="3505200" y="979487"/>
            <a:chExt cx="1541128" cy="634544"/>
          </a:xfrm>
        </p:grpSpPr>
        <p:sp>
          <p:nvSpPr>
            <p:cNvPr id="3034140" name="Rectangle 28"/>
            <p:cNvSpPr>
              <a:spLocks noChangeArrowheads="1"/>
            </p:cNvSpPr>
            <p:nvPr/>
          </p:nvSpPr>
          <p:spPr bwMode="auto">
            <a:xfrm>
              <a:off x="3629025" y="979487"/>
              <a:ext cx="137755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err="1">
                  <a:solidFill>
                    <a:srgbClr val="000000"/>
                  </a:solidFill>
                  <a:latin typeface="Calibri" pitchFamily="34" charset="0"/>
                </a:rPr>
                <a:t>iSNS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 can be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a part 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034141" name="Rectangle 29"/>
            <p:cNvSpPr>
              <a:spLocks noChangeArrowheads="1"/>
            </p:cNvSpPr>
            <p:nvPr/>
          </p:nvSpPr>
          <p:spPr bwMode="auto">
            <a:xfrm>
              <a:off x="3763962" y="1189037"/>
              <a:ext cx="10584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of network 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or 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034142" name="Rectangle 30"/>
            <p:cNvSpPr>
              <a:spLocks noChangeArrowheads="1"/>
            </p:cNvSpPr>
            <p:nvPr/>
          </p:nvSpPr>
          <p:spPr bwMode="auto">
            <a:xfrm>
              <a:off x="3505200" y="1398587"/>
              <a:ext cx="154112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management station</a:t>
              </a:r>
              <a:endParaRPr lang="en-US" sz="1400" b="1" dirty="0">
                <a:latin typeface="Calibri" pitchFamily="34" charset="0"/>
              </a:endParaRPr>
            </a:p>
          </p:txBody>
        </p:sp>
      </p:grpSp>
      <p:sp>
        <p:nvSpPr>
          <p:cNvPr id="3034143" name="Rectangle 31"/>
          <p:cNvSpPr>
            <a:spLocks noChangeArrowheads="1"/>
          </p:cNvSpPr>
          <p:nvPr/>
        </p:nvSpPr>
        <p:spPr bwMode="auto">
          <a:xfrm>
            <a:off x="8012112" y="3160712"/>
            <a:ext cx="3106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Two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3034144" name="Rectangle 32"/>
          <p:cNvSpPr>
            <a:spLocks noChangeArrowheads="1"/>
          </p:cNvSpPr>
          <p:nvPr/>
        </p:nvSpPr>
        <p:spPr bwMode="auto">
          <a:xfrm>
            <a:off x="7772400" y="3370262"/>
            <a:ext cx="7238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Discovery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45" name="Rectangle 33"/>
          <p:cNvSpPr>
            <a:spLocks noChangeArrowheads="1"/>
          </p:cNvSpPr>
          <p:nvPr/>
        </p:nvSpPr>
        <p:spPr bwMode="auto">
          <a:xfrm>
            <a:off x="7818437" y="3579812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Domains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034164" name="Line 52"/>
          <p:cNvSpPr>
            <a:spLocks noChangeShapeType="1"/>
          </p:cNvSpPr>
          <p:nvPr/>
        </p:nvSpPr>
        <p:spPr bwMode="auto">
          <a:xfrm flipH="1">
            <a:off x="2925762" y="1357312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 sz="1400" b="1">
              <a:latin typeface="Calibri" pitchFamily="34" charset="0"/>
            </a:endParaRPr>
          </a:p>
        </p:txBody>
      </p:sp>
      <p:pic>
        <p:nvPicPr>
          <p:cNvPr id="46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55725"/>
            <a:ext cx="969093" cy="1645920"/>
          </a:xfrm>
          <a:prstGeom prst="rect">
            <a:avLst/>
          </a:prstGeom>
          <a:noFill/>
        </p:spPr>
      </p:pic>
      <p:pic>
        <p:nvPicPr>
          <p:cNvPr id="4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2466" y="749300"/>
            <a:ext cx="477736" cy="1104276"/>
          </a:xfrm>
          <a:prstGeom prst="rect">
            <a:avLst/>
          </a:prstGeom>
          <a:noFill/>
        </p:spPr>
      </p:pic>
      <p:pic>
        <p:nvPicPr>
          <p:cNvPr id="4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664" y="2667000"/>
            <a:ext cx="477736" cy="1104276"/>
          </a:xfrm>
          <a:prstGeom prst="rect">
            <a:avLst/>
          </a:prstGeom>
          <a:noFill/>
        </p:spPr>
      </p:pic>
      <p:pic>
        <p:nvPicPr>
          <p:cNvPr id="5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267200"/>
            <a:ext cx="477736" cy="1104276"/>
          </a:xfrm>
          <a:prstGeom prst="rect">
            <a:avLst/>
          </a:prstGeom>
          <a:noFill/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029200" y="2286000"/>
            <a:ext cx="2638425" cy="1128712"/>
            <a:chOff x="3925" y="1809"/>
            <a:chExt cx="983" cy="690"/>
          </a:xfrm>
        </p:grpSpPr>
        <p:sp>
          <p:nvSpPr>
            <p:cNvPr id="3034156" name="Line 44"/>
            <p:cNvSpPr>
              <a:spLocks noChangeShapeType="1"/>
            </p:cNvSpPr>
            <p:nvPr/>
          </p:nvSpPr>
          <p:spPr bwMode="auto">
            <a:xfrm flipH="1" flipV="1">
              <a:off x="3925" y="1809"/>
              <a:ext cx="960" cy="67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4157" name="Line 45"/>
            <p:cNvSpPr>
              <a:spLocks noChangeShapeType="1"/>
            </p:cNvSpPr>
            <p:nvPr/>
          </p:nvSpPr>
          <p:spPr bwMode="auto">
            <a:xfrm flipH="1" flipV="1">
              <a:off x="3948" y="1827"/>
              <a:ext cx="960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1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222625"/>
            <a:ext cx="969093" cy="1645920"/>
          </a:xfrm>
          <a:prstGeom prst="rect">
            <a:avLst/>
          </a:prstGeom>
          <a:noFill/>
        </p:spPr>
      </p:pic>
      <p:grpSp>
        <p:nvGrpSpPr>
          <p:cNvPr id="4" name="Group 46"/>
          <p:cNvGrpSpPr>
            <a:grpSpLocks/>
          </p:cNvGrpSpPr>
          <p:nvPr/>
        </p:nvGrpSpPr>
        <p:grpSpPr bwMode="auto">
          <a:xfrm rot="-3742473">
            <a:off x="5528776" y="2801741"/>
            <a:ext cx="1714286" cy="2011311"/>
            <a:chOff x="3925" y="1809"/>
            <a:chExt cx="983" cy="690"/>
          </a:xfrm>
        </p:grpSpPr>
        <p:sp>
          <p:nvSpPr>
            <p:cNvPr id="3034159" name="Line 47"/>
            <p:cNvSpPr>
              <a:spLocks noChangeShapeType="1"/>
            </p:cNvSpPr>
            <p:nvPr/>
          </p:nvSpPr>
          <p:spPr bwMode="auto">
            <a:xfrm flipH="1" flipV="1">
              <a:off x="3925" y="1809"/>
              <a:ext cx="960" cy="67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4160" name="Line 48"/>
            <p:cNvSpPr>
              <a:spLocks noChangeShapeType="1"/>
            </p:cNvSpPr>
            <p:nvPr/>
          </p:nvSpPr>
          <p:spPr bwMode="auto">
            <a:xfrm flipH="1" flipV="1">
              <a:off x="3948" y="1827"/>
              <a:ext cx="960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2" name="Picture 5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1" y="4279900"/>
            <a:ext cx="838200" cy="175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098800" y="2984500"/>
            <a:ext cx="125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IP SAN</a:t>
            </a:r>
            <a:endParaRPr lang="en-US" sz="2000" dirty="0">
              <a:latin typeface="Calibri" pitchFamily="34" charset="0"/>
            </a:endParaRP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475037" y="1763712"/>
            <a:ext cx="688975" cy="790575"/>
            <a:chOff x="2074" y="1600"/>
            <a:chExt cx="434" cy="498"/>
          </a:xfrm>
        </p:grpSpPr>
        <p:sp>
          <p:nvSpPr>
            <p:cNvPr id="3034162" name="Line 50"/>
            <p:cNvSpPr>
              <a:spLocks noChangeShapeType="1"/>
            </p:cNvSpPr>
            <p:nvPr/>
          </p:nvSpPr>
          <p:spPr bwMode="auto">
            <a:xfrm rot="15028076" flipH="1" flipV="1">
              <a:off x="2050" y="1653"/>
              <a:ext cx="469" cy="421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4163" name="Line 51"/>
            <p:cNvSpPr>
              <a:spLocks noChangeShapeType="1"/>
            </p:cNvSpPr>
            <p:nvPr/>
          </p:nvSpPr>
          <p:spPr bwMode="auto">
            <a:xfrm rot="15028076" flipH="1" flipV="1">
              <a:off x="2063" y="1624"/>
              <a:ext cx="469" cy="4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concerns 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Security measures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4: Security in Virtualized and Cloud Environments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 Virtualized and Cloud Environments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environments have additional threats due to multitenancy and lack of control over the cloud resources</a:t>
            </a:r>
          </a:p>
          <a:p>
            <a:r>
              <a:rPr lang="en-US" dirty="0" smtClean="0"/>
              <a:t>Virtualization-specific security concerns are common for all cloud models</a:t>
            </a:r>
          </a:p>
          <a:p>
            <a:r>
              <a:rPr lang="en-US" dirty="0" smtClean="0"/>
              <a:t>In public clouds, there are additional security concerns, which demand specific countermeasures</a:t>
            </a:r>
          </a:p>
          <a:p>
            <a:pPr lvl="1"/>
            <a:r>
              <a:rPr lang="en-US" dirty="0" smtClean="0"/>
              <a:t>Clients have less control to enforce security measures in public clouds </a:t>
            </a:r>
          </a:p>
          <a:p>
            <a:pPr lvl="1"/>
            <a:r>
              <a:rPr lang="en-US" dirty="0" smtClean="0"/>
              <a:t>Difficult for cloud service provider(CSP) to meet the security needs of all the clients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Multitenancy</a:t>
            </a:r>
          </a:p>
          <a:p>
            <a:pPr lvl="1"/>
            <a:r>
              <a:rPr lang="en-US" dirty="0" smtClean="0"/>
              <a:t>Enables multiple independent tenants to be serviced using the same set of storage resources</a:t>
            </a:r>
          </a:p>
          <a:p>
            <a:pPr lvl="2"/>
            <a:r>
              <a:rPr lang="en-US" dirty="0" smtClean="0"/>
              <a:t>Co-location of multiple VMs in a single server and sharing the same resources increase the attack surface</a:t>
            </a:r>
          </a:p>
          <a:p>
            <a:r>
              <a:rPr lang="en-US" dirty="0" smtClean="0"/>
              <a:t>Velocity of attack</a:t>
            </a:r>
          </a:p>
          <a:p>
            <a:pPr lvl="1"/>
            <a:r>
              <a:rPr lang="en-US" dirty="0" smtClean="0"/>
              <a:t>Any existing security threat in the cloud spreads more rapidly and has larger impact than that in the traditional data center</a:t>
            </a:r>
          </a:p>
          <a:p>
            <a:r>
              <a:rPr lang="en-US" dirty="0" smtClean="0"/>
              <a:t>Information assurance and data privacy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Measures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compute</a:t>
            </a:r>
          </a:p>
          <a:p>
            <a:pPr lvl="1"/>
            <a:r>
              <a:rPr lang="en-US" dirty="0" smtClean="0"/>
              <a:t>Securing physical server, VMs, and hypervisor</a:t>
            </a:r>
          </a:p>
          <a:p>
            <a:r>
              <a:rPr lang="en-US" dirty="0" smtClean="0"/>
              <a:t>Securing network </a:t>
            </a:r>
            <a:endParaRPr lang="en-US" dirty="0"/>
          </a:p>
          <a:p>
            <a:pPr lvl="1"/>
            <a:r>
              <a:rPr lang="en-US" dirty="0"/>
              <a:t>Virtual firewall</a:t>
            </a:r>
          </a:p>
          <a:p>
            <a:pPr lvl="2"/>
            <a:r>
              <a:rPr lang="en-US" dirty="0"/>
              <a:t>Provides packet filtering and monitoring of the VM-to-VM traffic</a:t>
            </a:r>
          </a:p>
          <a:p>
            <a:pPr lvl="1"/>
            <a:r>
              <a:rPr lang="en-US" dirty="0"/>
              <a:t>DMZ and data encryption </a:t>
            </a:r>
          </a:p>
          <a:p>
            <a:r>
              <a:rPr lang="en-US" dirty="0" smtClean="0"/>
              <a:t>Securing storage  </a:t>
            </a:r>
            <a:endParaRPr lang="en-US" dirty="0"/>
          </a:p>
          <a:p>
            <a:pPr lvl="1"/>
            <a:r>
              <a:rPr lang="en-US" dirty="0"/>
              <a:t>Access control </a:t>
            </a:r>
            <a:r>
              <a:rPr lang="en-US" dirty="0" smtClean="0"/>
              <a:t>and </a:t>
            </a:r>
            <a:r>
              <a:rPr lang="en-US" dirty="0"/>
              <a:t>data encryption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separate LUNs for VM configuration files and VM data </a:t>
            </a:r>
          </a:p>
          <a:p>
            <a:pPr lvl="1"/>
            <a:r>
              <a:rPr lang="en-US" dirty="0"/>
              <a:t>Segregate VM traffic from management traffic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RSA security products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VMware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vShield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Security Products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err="1" smtClean="0"/>
              <a:t>SecureID</a:t>
            </a:r>
            <a:endParaRPr lang="en-US" dirty="0" smtClean="0"/>
          </a:p>
          <a:p>
            <a:pPr lvl="1"/>
            <a:r>
              <a:rPr lang="en-US" dirty="0" smtClean="0"/>
              <a:t>Provides two-factor authentication </a:t>
            </a:r>
          </a:p>
          <a:p>
            <a:pPr lvl="2"/>
            <a:r>
              <a:rPr lang="en-US" dirty="0" smtClean="0"/>
              <a:t>Based on something a user knows (a password or PIN) and something a user has (an authenticator device) </a:t>
            </a:r>
          </a:p>
          <a:p>
            <a:pPr lvl="2"/>
            <a:r>
              <a:rPr lang="en-US" dirty="0" smtClean="0"/>
              <a:t>Authenticator device automatically changes passwords every 60 seconds</a:t>
            </a:r>
          </a:p>
          <a:p>
            <a:r>
              <a:rPr lang="en-US" dirty="0" smtClean="0"/>
              <a:t>RSA Identity and Access Management</a:t>
            </a:r>
          </a:p>
          <a:p>
            <a:pPr lvl="1"/>
            <a:r>
              <a:rPr lang="en-US" dirty="0"/>
              <a:t>Provides identity, security, and </a:t>
            </a:r>
            <a:r>
              <a:rPr lang="en-US" dirty="0" smtClean="0"/>
              <a:t>access-control </a:t>
            </a:r>
            <a:r>
              <a:rPr lang="en-US" dirty="0"/>
              <a:t>management for physical, virtual, and cloud-based environments</a:t>
            </a:r>
          </a:p>
          <a:p>
            <a:r>
              <a:rPr lang="en-US" dirty="0" smtClean="0"/>
              <a:t>RSA Data Protection Manager 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deployment of encryption, tokenization, and enterprise key management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vShield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vShield</a:t>
            </a:r>
            <a:r>
              <a:rPr lang="en-US" dirty="0" smtClean="0"/>
              <a:t> family includes three products</a:t>
            </a:r>
          </a:p>
          <a:p>
            <a:pPr lvl="1"/>
            <a:r>
              <a:rPr lang="en-US" dirty="0" err="1" smtClean="0"/>
              <a:t>vShield</a:t>
            </a:r>
            <a:r>
              <a:rPr lang="en-US" dirty="0" smtClean="0"/>
              <a:t> App</a:t>
            </a:r>
          </a:p>
          <a:p>
            <a:pPr lvl="2"/>
            <a:r>
              <a:rPr lang="en-US" dirty="0" smtClean="0"/>
              <a:t>Hypervisor-based application-aware firewall solution</a:t>
            </a:r>
          </a:p>
          <a:p>
            <a:pPr lvl="2"/>
            <a:r>
              <a:rPr lang="en-US" dirty="0" smtClean="0"/>
              <a:t>Observes network activity between virtual machines</a:t>
            </a:r>
          </a:p>
          <a:p>
            <a:pPr lvl="1"/>
            <a:r>
              <a:rPr lang="en-US" dirty="0" err="1" smtClean="0"/>
              <a:t>vShield</a:t>
            </a:r>
            <a:r>
              <a:rPr lang="en-US" dirty="0" smtClean="0"/>
              <a:t> Edge</a:t>
            </a:r>
          </a:p>
          <a:p>
            <a:pPr lvl="2"/>
            <a:r>
              <a:rPr lang="en-US" dirty="0" smtClean="0"/>
              <a:t>Provides comprehensive perimeter network security</a:t>
            </a:r>
          </a:p>
          <a:p>
            <a:pPr lvl="2"/>
            <a:r>
              <a:rPr lang="en-US" dirty="0" smtClean="0"/>
              <a:t>Deployed as a virtual appliance and serves as a network security gateway for all the hosts</a:t>
            </a:r>
          </a:p>
          <a:p>
            <a:pPr lvl="2"/>
            <a:r>
              <a:rPr lang="en-US" dirty="0" smtClean="0"/>
              <a:t>Provides many services including firewall, VPN, and DHCP</a:t>
            </a:r>
          </a:p>
          <a:p>
            <a:pPr lvl="1"/>
            <a:r>
              <a:rPr lang="en-US" dirty="0" err="1" smtClean="0"/>
              <a:t>vShield</a:t>
            </a:r>
            <a:r>
              <a:rPr lang="en-US" dirty="0" smtClean="0"/>
              <a:t> Endpoint</a:t>
            </a:r>
          </a:p>
          <a:p>
            <a:pPr lvl="2"/>
            <a:r>
              <a:rPr lang="en-US" dirty="0" smtClean="0"/>
              <a:t>Consists of a hardened special security VM with a third party antivirus software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14: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Information security framework</a:t>
            </a:r>
          </a:p>
          <a:p>
            <a:r>
              <a:rPr lang="en-US" dirty="0" smtClean="0"/>
              <a:t>Storage security domains</a:t>
            </a:r>
          </a:p>
          <a:p>
            <a:r>
              <a:rPr lang="en-US" dirty="0" smtClean="0"/>
              <a:t>Controls that can be deployed against identified threats in each domain</a:t>
            </a:r>
          </a:p>
          <a:p>
            <a:r>
              <a:rPr lang="en-US" dirty="0" smtClean="0"/>
              <a:t>SAN security architecture</a:t>
            </a:r>
          </a:p>
          <a:p>
            <a:r>
              <a:rPr lang="en-US" dirty="0" smtClean="0"/>
              <a:t>Protection mechanisms in SAN, NAS, and IP SAN environments</a:t>
            </a:r>
          </a:p>
          <a:p>
            <a:r>
              <a:rPr lang="en-US" dirty="0" smtClean="0"/>
              <a:t>Security in virtualized and cloud environments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_s2938897"/>
          <p:cNvSpPr>
            <a:spLocks noChangeArrowheads="1" noTextEdit="1"/>
          </p:cNvSpPr>
          <p:nvPr/>
        </p:nvSpPr>
        <p:spPr bwMode="auto">
          <a:xfrm>
            <a:off x="5715000" y="3124200"/>
            <a:ext cx="3200400" cy="281940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467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_s2938901"/>
          <p:cNvSpPr>
            <a:spLocks noChangeArrowheads="1" noTextEdit="1"/>
          </p:cNvSpPr>
          <p:nvPr/>
        </p:nvSpPr>
        <p:spPr bwMode="auto">
          <a:xfrm>
            <a:off x="6465887" y="4191000"/>
            <a:ext cx="1611313" cy="1657350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 w="4670">
            <a:solidFill>
              <a:schemeClr val="fol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30" name="_s2938899"/>
          <p:cNvSpPr>
            <a:spLocks noChangeArrowheads="1" noTextEdit="1"/>
          </p:cNvSpPr>
          <p:nvPr/>
        </p:nvSpPr>
        <p:spPr bwMode="auto">
          <a:xfrm>
            <a:off x="7184454" y="3657600"/>
            <a:ext cx="1609725" cy="165735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4670">
            <a:solidFill>
              <a:schemeClr val="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Security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applying information security principles and practices within the domain of storage networking technologies</a:t>
            </a:r>
          </a:p>
          <a:p>
            <a:r>
              <a:rPr lang="en-US" dirty="0" smtClean="0"/>
              <a:t>Storage security focuses on securing access to information by implementing safeguards or controls</a:t>
            </a:r>
          </a:p>
          <a:p>
            <a:r>
              <a:rPr lang="en-US" dirty="0" smtClean="0"/>
              <a:t>Storage security begins with building ‘information </a:t>
            </a:r>
            <a:r>
              <a:rPr lang="en-US" dirty="0"/>
              <a:t>security </a:t>
            </a:r>
            <a:r>
              <a:rPr lang="en-US" dirty="0" smtClean="0"/>
              <a:t>framework’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1" name="_s2938900"/>
          <p:cNvSpPr>
            <a:spLocks noChangeArrowheads="1"/>
          </p:cNvSpPr>
          <p:nvPr/>
        </p:nvSpPr>
        <p:spPr bwMode="auto">
          <a:xfrm>
            <a:off x="7716266" y="4221607"/>
            <a:ext cx="1327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>
                <a:latin typeface="Calibri" pitchFamily="34" charset="0"/>
              </a:rPr>
              <a:t>Storage</a:t>
            </a:r>
          </a:p>
        </p:txBody>
      </p:sp>
      <p:sp>
        <p:nvSpPr>
          <p:cNvPr id="29" name="_s2938898"/>
          <p:cNvSpPr>
            <a:spLocks noChangeArrowheads="1"/>
          </p:cNvSpPr>
          <p:nvPr/>
        </p:nvSpPr>
        <p:spPr bwMode="auto">
          <a:xfrm>
            <a:off x="6934200" y="3200400"/>
            <a:ext cx="91122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>
                <a:latin typeface="Calibri" pitchFamily="34" charset="0"/>
              </a:rPr>
              <a:t> Security</a:t>
            </a:r>
          </a:p>
        </p:txBody>
      </p:sp>
      <p:sp>
        <p:nvSpPr>
          <p:cNvPr id="32" name="_s2938901"/>
          <p:cNvSpPr>
            <a:spLocks noChangeArrowheads="1" noTextEdit="1"/>
          </p:cNvSpPr>
          <p:nvPr/>
        </p:nvSpPr>
        <p:spPr bwMode="auto">
          <a:xfrm>
            <a:off x="5836666" y="3657600"/>
            <a:ext cx="1611313" cy="1657350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 w="4670">
            <a:solidFill>
              <a:schemeClr val="fol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33" name="_s2938902"/>
          <p:cNvSpPr>
            <a:spLocks noChangeArrowheads="1"/>
          </p:cNvSpPr>
          <p:nvPr/>
        </p:nvSpPr>
        <p:spPr bwMode="auto">
          <a:xfrm>
            <a:off x="5995416" y="4374007"/>
            <a:ext cx="1295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>
                <a:latin typeface="Calibri" pitchFamily="34" charset="0"/>
              </a:rPr>
              <a:t>Networking</a:t>
            </a:r>
          </a:p>
        </p:txBody>
      </p:sp>
      <p:sp>
        <p:nvSpPr>
          <p:cNvPr id="14" name="_s2938902"/>
          <p:cNvSpPr>
            <a:spLocks noChangeArrowheads="1"/>
          </p:cNvSpPr>
          <p:nvPr/>
        </p:nvSpPr>
        <p:spPr bwMode="auto">
          <a:xfrm>
            <a:off x="6705600" y="5257800"/>
            <a:ext cx="1295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354013" indent="-354013" defTabSz="941388"/>
            <a:r>
              <a:rPr lang="en-US" b="1" dirty="0" smtClean="0">
                <a:latin typeface="Calibri" pitchFamily="34" charset="0"/>
              </a:rPr>
              <a:t>Information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systematic way of defining security requirements</a:t>
            </a:r>
          </a:p>
          <a:p>
            <a:r>
              <a:rPr lang="en-US" dirty="0" smtClean="0"/>
              <a:t>Framework should incorporate: </a:t>
            </a:r>
          </a:p>
          <a:p>
            <a:pPr lvl="1"/>
            <a:r>
              <a:rPr lang="en-US" dirty="0" smtClean="0"/>
              <a:t>Anticipated security attacks</a:t>
            </a:r>
          </a:p>
          <a:p>
            <a:pPr lvl="2"/>
            <a:r>
              <a:rPr lang="en-US" dirty="0" smtClean="0"/>
              <a:t>Actions that compromise the security of information </a:t>
            </a:r>
          </a:p>
          <a:p>
            <a:pPr lvl="1"/>
            <a:r>
              <a:rPr lang="en-US" dirty="0" smtClean="0"/>
              <a:t>Security measures </a:t>
            </a:r>
          </a:p>
          <a:p>
            <a:pPr lvl="2"/>
            <a:r>
              <a:rPr lang="en-US" dirty="0" smtClean="0"/>
              <a:t>Control designed to protect from these security attacks </a:t>
            </a:r>
          </a:p>
          <a:p>
            <a:r>
              <a:rPr lang="en-US" dirty="0" smtClean="0"/>
              <a:t>Security framework is built to achieve four security goals: 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Accountability</a:t>
            </a:r>
          </a:p>
          <a:p>
            <a:r>
              <a:rPr lang="en-US" dirty="0"/>
              <a:t>Securing infrastructure </a:t>
            </a:r>
            <a:r>
              <a:rPr lang="en-US" dirty="0" smtClean="0"/>
              <a:t>begins </a:t>
            </a:r>
            <a:r>
              <a:rPr lang="en-US" dirty="0"/>
              <a:t>with understanding t</a:t>
            </a:r>
            <a:r>
              <a:rPr lang="en-US" dirty="0" smtClean="0"/>
              <a:t>he risk   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Triad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69332"/>
          </a:xfr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1388"/>
            <a:r>
              <a:rPr lang="en-US" dirty="0" smtClean="0"/>
              <a:t>Defines risk in terms of threats, assets, and vulnerabilities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91200" y="1971675"/>
            <a:ext cx="2743200" cy="22479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000000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419850" y="2028825"/>
            <a:ext cx="1476375" cy="1808163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Risk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83275" y="2678668"/>
            <a:ext cx="899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Threats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66745" y="3838575"/>
            <a:ext cx="155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Vulnerabilities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513595" y="2678668"/>
            <a:ext cx="79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Assets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367463" y="1600200"/>
            <a:ext cx="1557337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2000" b="1" dirty="0" smtClean="0">
                <a:latin typeface="Calibri" pitchFamily="34" charset="0"/>
              </a:rPr>
              <a:t>Risk </a:t>
            </a:r>
            <a:r>
              <a:rPr lang="en-US" sz="2000" b="1" dirty="0">
                <a:latin typeface="Calibri" pitchFamily="34" charset="0"/>
              </a:rPr>
              <a:t>Triad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 rot="16200000">
            <a:off x="-1027211" y="3846611"/>
            <a:ext cx="297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Wish to abuse and/or may damage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49350" y="2209800"/>
            <a:ext cx="1514475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Threat Agent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149350" y="2997200"/>
            <a:ext cx="1514475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Threat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12838" y="3784600"/>
            <a:ext cx="1516062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Vulnerabilities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066800" y="5408613"/>
            <a:ext cx="1516063" cy="458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Asset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112838" y="4595813"/>
            <a:ext cx="1516062" cy="460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Risk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94338" y="4572000"/>
            <a:ext cx="1516062" cy="45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Owner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870075" y="26685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62806" y="2700672"/>
            <a:ext cx="144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Give rise to 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62806" y="3505200"/>
            <a:ext cx="12271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That exploit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862806" y="4289258"/>
            <a:ext cx="12271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Leading to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862806" y="5079833"/>
            <a:ext cx="12271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To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243263" y="4579938"/>
            <a:ext cx="1516062" cy="458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Countermeasure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800600" y="4491788"/>
            <a:ext cx="78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Impose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582028" y="4765357"/>
            <a:ext cx="842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reduce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4332287" y="5651212"/>
            <a:ext cx="1154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Value</a:t>
            </a: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635000" y="24066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1870075" y="34559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1870075" y="42433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833563" y="50561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6111875" y="50307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625475" y="2406650"/>
            <a:ext cx="0" cy="321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635000" y="56213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/>
            <a:endParaRPr lang="en-US" sz="1400" dirty="0">
              <a:latin typeface="Calibri" pitchFamily="34" charset="0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26162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4749800" y="4800600"/>
            <a:ext cx="7315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606675" y="56292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“Information” – the most important asset for any organization</a:t>
            </a:r>
          </a:p>
          <a:p>
            <a:pPr lvl="1"/>
            <a:r>
              <a:rPr lang="en-US" dirty="0" smtClean="0"/>
              <a:t>Other assets include hardware, software, and network  infrastructure</a:t>
            </a:r>
          </a:p>
          <a:p>
            <a:r>
              <a:rPr lang="en-US" dirty="0" smtClean="0"/>
              <a:t>Protecting assets is the primary concern </a:t>
            </a:r>
          </a:p>
          <a:p>
            <a:r>
              <a:rPr lang="en-US" dirty="0" smtClean="0"/>
              <a:t>Security considerations</a:t>
            </a:r>
          </a:p>
          <a:p>
            <a:pPr lvl="1"/>
            <a:r>
              <a:rPr lang="en-US" dirty="0" smtClean="0"/>
              <a:t>Must provide easy access to assets for authorized users</a:t>
            </a:r>
          </a:p>
          <a:p>
            <a:pPr lvl="1"/>
            <a:r>
              <a:rPr lang="en-US" dirty="0"/>
              <a:t>Cost of securing the assets should be a fraction of the value of the assets</a:t>
            </a:r>
          </a:p>
          <a:p>
            <a:pPr lvl="1"/>
            <a:r>
              <a:rPr lang="en-US" dirty="0" smtClean="0"/>
              <a:t>Make it difficult for potential attackers to access and compromise the assets </a:t>
            </a:r>
          </a:p>
          <a:p>
            <a:pPr lvl="2"/>
            <a:r>
              <a:rPr lang="en-US" dirty="0" smtClean="0"/>
              <a:t>Should cost heavily to a potential attacker in terms of money, effort, and time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attacks that can be carried out on an IT infrastructure</a:t>
            </a:r>
          </a:p>
          <a:p>
            <a:r>
              <a:rPr lang="en-US" dirty="0" smtClean="0"/>
              <a:t>Attacks can be classified as passive or active</a:t>
            </a:r>
          </a:p>
          <a:p>
            <a:pPr lvl="1"/>
            <a:r>
              <a:rPr lang="en-US" dirty="0" smtClean="0"/>
              <a:t>Passive attacks</a:t>
            </a:r>
          </a:p>
          <a:p>
            <a:pPr lvl="2"/>
            <a:r>
              <a:rPr lang="en-US" dirty="0" smtClean="0"/>
              <a:t>Attempt to gain unauthorized access into the system</a:t>
            </a:r>
          </a:p>
          <a:p>
            <a:pPr lvl="2"/>
            <a:r>
              <a:rPr lang="en-US" dirty="0" smtClean="0"/>
              <a:t>Attempt to threat the confidentiality of information</a:t>
            </a:r>
          </a:p>
          <a:p>
            <a:pPr lvl="1"/>
            <a:r>
              <a:rPr lang="en-US" dirty="0" smtClean="0"/>
              <a:t>Active attacks </a:t>
            </a:r>
          </a:p>
          <a:p>
            <a:pPr lvl="2"/>
            <a:r>
              <a:rPr lang="en-US" dirty="0" smtClean="0"/>
              <a:t>Attempt data modification, Denial of Service (</a:t>
            </a:r>
            <a:r>
              <a:rPr lang="en-US" dirty="0" err="1" smtClean="0"/>
              <a:t>DoS</a:t>
            </a:r>
            <a:r>
              <a:rPr lang="en-US" dirty="0" smtClean="0"/>
              <a:t>), and repudiation attacks </a:t>
            </a:r>
          </a:p>
          <a:p>
            <a:pPr lvl="2"/>
            <a:r>
              <a:rPr lang="en-US" dirty="0" smtClean="0"/>
              <a:t>Attempt to threat data integrity, availability, and </a:t>
            </a:r>
            <a:r>
              <a:rPr lang="en-US" dirty="0"/>
              <a:t>accountability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that provide access to information are vulnerable to potential attacks</a:t>
            </a:r>
          </a:p>
          <a:p>
            <a:r>
              <a:rPr lang="en-US" dirty="0" smtClean="0"/>
              <a:t>Requires implementation of “defense in depth”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Factors to consider when assessing the extent to which an environment is vulnerable: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Attack surface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 </a:t>
            </a:r>
            <a:r>
              <a:rPr lang="en-US" dirty="0"/>
              <a:t>vectors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 </a:t>
            </a:r>
            <a:r>
              <a:rPr lang="en-US" dirty="0"/>
              <a:t>factor </a:t>
            </a:r>
          </a:p>
          <a:p>
            <a:pPr>
              <a:lnSpc>
                <a:spcPct val="90000"/>
              </a:lnSpc>
            </a:pPr>
            <a:r>
              <a:rPr lang="en-US" dirty="0"/>
              <a:t>Managing </a:t>
            </a:r>
            <a:r>
              <a:rPr lang="en-US" dirty="0" smtClean="0"/>
              <a:t>vulnerabilities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Minimize the attack surface and maximize the work factor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Install </a:t>
            </a:r>
            <a:r>
              <a:rPr lang="en-US" dirty="0" smtClean="0"/>
              <a:t>controls (or countermeasures)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14: Securing the Storage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2319</Words>
  <Application>Microsoft Office PowerPoint</Application>
  <PresentationFormat>On-screen Show (4:3)</PresentationFormat>
  <Paragraphs>522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ILT_EdServTemplate_2011</vt:lpstr>
      <vt:lpstr>1_ILT_EdServTemplate_2011</vt:lpstr>
      <vt:lpstr>2_ILT_EdServTemplate_2011</vt:lpstr>
      <vt:lpstr>Module – 14    Securing the Storage Infrastructure</vt:lpstr>
      <vt:lpstr>Slide 2</vt:lpstr>
      <vt:lpstr>Module 14: Securing the Storage Infrastructure </vt:lpstr>
      <vt:lpstr>Storage Security</vt:lpstr>
      <vt:lpstr>Information Security Framework</vt:lpstr>
      <vt:lpstr>Risk Triad</vt:lpstr>
      <vt:lpstr>Assets</vt:lpstr>
      <vt:lpstr>Threats</vt:lpstr>
      <vt:lpstr>Vulnerabilities</vt:lpstr>
      <vt:lpstr>Security Controls</vt:lpstr>
      <vt:lpstr>Module 14: Securing the Storage Infrastructure </vt:lpstr>
      <vt:lpstr>Storage Security Domains</vt:lpstr>
      <vt:lpstr>Securing the Application Access Domain</vt:lpstr>
      <vt:lpstr>Securing the Management Access Domain</vt:lpstr>
      <vt:lpstr>Securing Backup, Replication, and Archive Domain</vt:lpstr>
      <vt:lpstr>Module 14: Securing the Storage Infrastructure </vt:lpstr>
      <vt:lpstr>Security Implementation in SAN</vt:lpstr>
      <vt:lpstr>Securing FC Switch Ports</vt:lpstr>
      <vt:lpstr>Switch-wide and Fabric-wide Access Control</vt:lpstr>
      <vt:lpstr>Logical Partitioning of a Fabric: VSAN</vt:lpstr>
      <vt:lpstr>SAN Security Architecture: Defense-in-Depth</vt:lpstr>
      <vt:lpstr>Security Implementation in NAS </vt:lpstr>
      <vt:lpstr>NAS File Sharing: Windows ACLs</vt:lpstr>
      <vt:lpstr>NAS File Sharing: UNIX Permissions</vt:lpstr>
      <vt:lpstr>Authentication and Authorization</vt:lpstr>
      <vt:lpstr>Kerberos – Network Authentication Protocol</vt:lpstr>
      <vt:lpstr>Kerberos Authorization</vt:lpstr>
      <vt:lpstr>Network Layer Firewalls</vt:lpstr>
      <vt:lpstr>Security Implementation in IP SAN: CHAP</vt:lpstr>
      <vt:lpstr>Securing IPSAN with iSNS Discovery Domains</vt:lpstr>
      <vt:lpstr>Module 14: Securing the Storage Infrastructure </vt:lpstr>
      <vt:lpstr>Security in Virtualized and Cloud Environments </vt:lpstr>
      <vt:lpstr>Security Concerns</vt:lpstr>
      <vt:lpstr>Security Measures </vt:lpstr>
      <vt:lpstr>Module 14: Securing the Storage Infrastructure </vt:lpstr>
      <vt:lpstr>RSA Security Products</vt:lpstr>
      <vt:lpstr>VMware vShield</vt:lpstr>
      <vt:lpstr>Module 14: 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2012-04-19T05:07:14Z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