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83" r:id="rId3"/>
    <p:sldId id="282" r:id="rId4"/>
    <p:sldId id="284" r:id="rId5"/>
    <p:sldId id="258" r:id="rId6"/>
    <p:sldId id="257" r:id="rId7"/>
    <p:sldId id="261" r:id="rId8"/>
    <p:sldId id="295" r:id="rId9"/>
    <p:sldId id="285" r:id="rId10"/>
    <p:sldId id="292" r:id="rId11"/>
    <p:sldId id="286" r:id="rId12"/>
    <p:sldId id="296" r:id="rId13"/>
    <p:sldId id="287" r:id="rId14"/>
    <p:sldId id="288" r:id="rId15"/>
    <p:sldId id="293" r:id="rId16"/>
    <p:sldId id="289" r:id="rId17"/>
    <p:sldId id="290" r:id="rId18"/>
    <p:sldId id="291" r:id="rId19"/>
    <p:sldId id="262" r:id="rId20"/>
    <p:sldId id="275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3" autoAdjust="0"/>
    <p:restoredTop sz="94574" autoAdjust="0"/>
  </p:normalViewPr>
  <p:slideViewPr>
    <p:cSldViewPr>
      <p:cViewPr varScale="1">
        <p:scale>
          <a:sx n="51" d="100"/>
          <a:sy n="51" d="100"/>
        </p:scale>
        <p:origin x="-122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D85A6-14A4-4266-8763-6110E746C0DF}" type="datetimeFigureOut">
              <a:rPr lang="en-US" smtClean="0"/>
              <a:pPr/>
              <a:t>1/30/2017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EE53A-8F41-4F15-9134-29BC7B43744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2DF6D-644D-43BE-85E4-A48D7D33D7B4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6712" cy="31321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6625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A648B7-0882-4FA3-B9A1-678664643BCE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6712" cy="31321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6625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MY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72BD5D7-1F6E-4B33-B049-BF7F09CCDAA1}" type="datetime1">
              <a:rPr lang="en-US" smtClean="0"/>
              <a:pPr/>
              <a:t>1/30/2017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r>
              <a:rPr lang="en-IN" smtClean="0"/>
              <a:t>Prepared by M.RAJALAKSHMI</a:t>
            </a:r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FAA9838-3E51-4B8D-BDAA-C7973E1981E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09CAAA-568A-45A9-99B6-50F1A5FD6499}" type="datetime1">
              <a:rPr lang="en-US" smtClean="0"/>
              <a:pPr/>
              <a:t>1/30/2017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Prepared by M.RAJALAKSHMI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A9838-3E51-4B8D-BDAA-C7973E1981E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8B7EDDA8-1550-4F88-94F3-5D38D044BCBD}" type="datetime1">
              <a:rPr lang="en-US" smtClean="0"/>
              <a:pPr/>
              <a:t>1/30/2017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r>
              <a:rPr lang="en-IN" smtClean="0"/>
              <a:t>Prepared by M.RAJALAKSHMI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FAA9838-3E51-4B8D-BDAA-C7973E1981E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CC17B-81AC-4D47-A4DD-16201264F366}" type="datetime1">
              <a:rPr lang="en-US" smtClean="0"/>
              <a:pPr>
                <a:defRPr/>
              </a:pPr>
              <a:t>1/30/2017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M.RAJALAKSHMI</a:t>
            </a: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2E51E-1272-41FE-9856-DEA1B13162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E73DA6-2874-4083-A398-E21252EEA23E}" type="datetime1">
              <a:rPr lang="en-US" smtClean="0"/>
              <a:pPr/>
              <a:t>1/30/2017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Prepared by M.RAJALAKSHMI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A9838-3E51-4B8D-BDAA-C7973E1981E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76245EE-771E-4AF3-A1F6-CA231A353F10}" type="datetime1">
              <a:rPr lang="en-US" smtClean="0"/>
              <a:pPr/>
              <a:t>1/30/2017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en-IN" smtClean="0"/>
              <a:t>Prepared by M.RAJALAKSHMI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3FAA9838-3E51-4B8D-BDAA-C7973E1981E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F5395B-4F12-4870-94C3-9F9BF43BA9DE}" type="datetime1">
              <a:rPr lang="en-US" smtClean="0"/>
              <a:pPr/>
              <a:t>1/30/2017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Prepared by M.RAJALAKSHMI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A9838-3E51-4B8D-BDAA-C7973E1981E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5BBEA9-D73A-4191-AD3F-5F71144B41A3}" type="datetime1">
              <a:rPr lang="en-US" smtClean="0"/>
              <a:pPr/>
              <a:t>1/30/2017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Prepared by M.RAJALAKSHMI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A9838-3E51-4B8D-BDAA-C7973E1981E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1BE36-ACBE-4490-AA7C-43E058DE8BD8}" type="datetime1">
              <a:rPr lang="en-US" smtClean="0"/>
              <a:pPr/>
              <a:t>1/30/2017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Prepared by M.RAJALAKSHMI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A9838-3E51-4B8D-BDAA-C7973E1981E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F79CA96-F1A1-4E2D-9DE7-775A18F4E1C7}" type="datetime1">
              <a:rPr lang="en-US" smtClean="0"/>
              <a:pPr/>
              <a:t>1/30/2017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en-IN" smtClean="0"/>
              <a:t>Prepared by M.RAJALAKSHMI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A9838-3E51-4B8D-BDAA-C7973E1981E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A5B33B-B657-499B-82DF-D37A999BAE58}" type="datetime1">
              <a:rPr lang="en-US" smtClean="0"/>
              <a:pPr/>
              <a:t>1/30/2017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Prepared by M.RAJALAKSHMI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A9838-3E51-4B8D-BDAA-C7973E1981E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485AA8-569D-4166-AEE5-B4E1E092D25E}" type="datetime1">
              <a:rPr lang="en-US" smtClean="0"/>
              <a:pPr/>
              <a:t>1/30/2017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Prepared by M.RAJALAKSHMI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A9838-3E51-4B8D-BDAA-C7973E1981E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4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EF308FDB-83F3-4658-B01F-1982B7C00B19}" type="datetime1">
              <a:rPr lang="en-US" smtClean="0"/>
              <a:pPr/>
              <a:t>1/30/2017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r>
              <a:rPr lang="en-IN" smtClean="0"/>
              <a:t>Prepared by M.RAJALAKSHMI</a:t>
            </a:r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FAA9838-3E51-4B8D-BDAA-C7973E1981E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1" algn="r" rtl="0">
              <a:spcBef>
                <a:spcPct val="0"/>
              </a:spcBef>
            </a:pPr>
            <a:r>
              <a:rPr lang="en-US" sz="3600" dirty="0" smtClean="0">
                <a:solidFill>
                  <a:srgbClr val="FBD388"/>
                </a:solidFill>
                <a:latin typeface="Trebuchet MS" pitchFamily="34" charset="0"/>
              </a:rPr>
              <a:t>TCP/IP MODEL</a:t>
            </a:r>
            <a:br>
              <a:rPr lang="en-US" sz="3600" dirty="0" smtClean="0">
                <a:solidFill>
                  <a:srgbClr val="FBD388"/>
                </a:solidFill>
                <a:latin typeface="Trebuchet MS" pitchFamily="34" charset="0"/>
              </a:rPr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FOUR supporting protocols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ARP</a:t>
            </a:r>
          </a:p>
          <a:p>
            <a:r>
              <a:rPr lang="en-IN" dirty="0" smtClean="0"/>
              <a:t>RARP</a:t>
            </a:r>
          </a:p>
          <a:p>
            <a:r>
              <a:rPr lang="en-IN" dirty="0" smtClean="0"/>
              <a:t>ICMP</a:t>
            </a:r>
          </a:p>
          <a:p>
            <a:r>
              <a:rPr lang="en-IN" dirty="0" smtClean="0"/>
              <a:t>IGMP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M.RAJALAKSHMI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9838-3E51-4B8D-BDAA-C7973E1981E5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8"/>
            <a:ext cx="7901014" cy="1143000"/>
          </a:xfrm>
        </p:spPr>
        <p:txBody>
          <a:bodyPr>
            <a:normAutofit fontScale="90000"/>
          </a:bodyPr>
          <a:lstStyle/>
          <a:p>
            <a:r>
              <a:rPr lang="en-IN" i="1" dirty="0" smtClean="0"/>
              <a:t>Address Resolution Protocol(ARP)</a:t>
            </a:r>
            <a:br>
              <a:rPr lang="en-IN" i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The Address Resolution Protocol (ARP) is used to </a:t>
            </a:r>
            <a:r>
              <a:rPr lang="en-IN" dirty="0" smtClean="0">
                <a:solidFill>
                  <a:srgbClr val="FF3399"/>
                </a:solidFill>
              </a:rPr>
              <a:t>associate a logical address with a physical address. 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On a typical physical network, such as a LAN, each device on a link is identified by a physical or station address, usually imprinted on the </a:t>
            </a:r>
            <a:r>
              <a:rPr lang="en-IN" dirty="0" smtClean="0">
                <a:solidFill>
                  <a:srgbClr val="FF3399"/>
                </a:solidFill>
              </a:rPr>
              <a:t>network interface card (NIC)</a:t>
            </a:r>
            <a:r>
              <a:rPr lang="en-IN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 ARP is used to find the </a:t>
            </a:r>
            <a:r>
              <a:rPr lang="en-IN" dirty="0" smtClean="0">
                <a:solidFill>
                  <a:srgbClr val="FF3399"/>
                </a:solidFill>
              </a:rPr>
              <a:t>physical address of the node when its Internet address is known. </a:t>
            </a:r>
            <a:endParaRPr lang="en-IN" dirty="0">
              <a:solidFill>
                <a:srgbClr val="FF339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M.RAJALAKSHMI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9838-3E51-4B8D-BDAA-C7973E1981E5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0" y="0"/>
            <a:ext cx="1422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/>
              <a:t>Figure 24-13</a:t>
            </a:r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3813" y="1184275"/>
            <a:ext cx="6097587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4238625" y="106363"/>
            <a:ext cx="10191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</a:rPr>
              <a:t>ARP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5802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 smtClean="0"/>
              <a:t/>
            </a:r>
            <a:br>
              <a:rPr lang="en-IN" i="1" dirty="0" smtClean="0"/>
            </a:br>
            <a:r>
              <a:rPr lang="en-IN" i="1" dirty="0" smtClean="0"/>
              <a:t>Reverse Address Resolution Protocol</a:t>
            </a:r>
            <a:br>
              <a:rPr lang="en-IN" i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The Reverse Address Resolution Protocol (RARP) allows a host to </a:t>
            </a:r>
            <a:r>
              <a:rPr lang="en-IN" dirty="0" smtClean="0">
                <a:solidFill>
                  <a:srgbClr val="FF3399"/>
                </a:solidFill>
              </a:rPr>
              <a:t>discover its Internet address when it knows only its physical address. 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It is used when a </a:t>
            </a:r>
            <a:r>
              <a:rPr lang="en-IN" dirty="0" smtClean="0">
                <a:solidFill>
                  <a:srgbClr val="FF3399"/>
                </a:solidFill>
              </a:rPr>
              <a:t>computer is connected to a network for the first time </a:t>
            </a:r>
            <a:r>
              <a:rPr lang="en-IN" dirty="0" smtClean="0"/>
              <a:t>or when a diskless computer is booted.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M.RAJALAKSHMI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9838-3E51-4B8D-BDAA-C7973E1981E5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ICMP &amp; IGMP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i="1" dirty="0" smtClean="0"/>
              <a:t>Internet Control Message Protocol:</a:t>
            </a:r>
          </a:p>
          <a:p>
            <a:pPr lvl="1" algn="just">
              <a:lnSpc>
                <a:spcPct val="150000"/>
              </a:lnSpc>
            </a:pPr>
            <a:r>
              <a:rPr lang="en-IN" dirty="0" smtClean="0"/>
              <a:t>A mechanism used by </a:t>
            </a:r>
            <a:r>
              <a:rPr lang="en-IN" dirty="0" smtClean="0">
                <a:solidFill>
                  <a:srgbClr val="FF3399"/>
                </a:solidFill>
              </a:rPr>
              <a:t>hosts and gateways to send notification of datagram problems </a:t>
            </a:r>
            <a:r>
              <a:rPr lang="en-IN" dirty="0" smtClean="0"/>
              <a:t>back to the sender. </a:t>
            </a:r>
          </a:p>
          <a:p>
            <a:pPr lvl="1" algn="just">
              <a:lnSpc>
                <a:spcPct val="150000"/>
              </a:lnSpc>
            </a:pPr>
            <a:r>
              <a:rPr lang="en-IN" dirty="0" smtClean="0"/>
              <a:t>Sends query and error reporting messages. </a:t>
            </a:r>
          </a:p>
          <a:p>
            <a:pPr algn="just">
              <a:lnSpc>
                <a:spcPct val="150000"/>
              </a:lnSpc>
            </a:pPr>
            <a:r>
              <a:rPr lang="en-IN" i="1" dirty="0" smtClean="0"/>
              <a:t>Internet Group Message Protocol:</a:t>
            </a:r>
          </a:p>
          <a:p>
            <a:pPr lvl="1" algn="just">
              <a:lnSpc>
                <a:spcPct val="150000"/>
              </a:lnSpc>
            </a:pPr>
            <a:r>
              <a:rPr lang="en-IN" dirty="0" smtClean="0"/>
              <a:t>Used to facilitate the simultaneous transmission of a message to a group of recipients.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M.RAJALAKSHMI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9838-3E51-4B8D-BDAA-C7973E1981E5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TRANSPORT layer protocols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UDP</a:t>
            </a:r>
          </a:p>
          <a:p>
            <a:r>
              <a:rPr lang="en-IN" dirty="0" smtClean="0"/>
              <a:t>TCP</a:t>
            </a:r>
          </a:p>
          <a:p>
            <a:r>
              <a:rPr lang="en-IN" dirty="0" smtClean="0"/>
              <a:t>SCTP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M.RAJALAKSHMI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9838-3E51-4B8D-BDAA-C7973E1981E5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i="1" dirty="0" smtClean="0"/>
              <a:t>User Datagram Protocol</a:t>
            </a:r>
            <a:br>
              <a:rPr lang="en-IN" i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The User Datagram Protocol (UDP) is the simpler of the two standard TCP/IP transport protocols. 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A process-to-process protocol that adds only </a:t>
            </a:r>
            <a:r>
              <a:rPr lang="en-IN" dirty="0" smtClean="0">
                <a:solidFill>
                  <a:srgbClr val="FF3399"/>
                </a:solidFill>
              </a:rPr>
              <a:t>port addresses, checksum error control  and length information </a:t>
            </a:r>
            <a:r>
              <a:rPr lang="en-IN" dirty="0" smtClean="0"/>
              <a:t>to the data from the upper layer.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M.RAJALAKSHMI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9838-3E51-4B8D-BDAA-C7973E1981E5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239000" cy="1143000"/>
          </a:xfrm>
        </p:spPr>
        <p:txBody>
          <a:bodyPr>
            <a:normAutofit/>
          </a:bodyPr>
          <a:lstStyle/>
          <a:p>
            <a:r>
              <a:rPr lang="en-IN" sz="3200" i="1" dirty="0" smtClean="0"/>
              <a:t>Transmission Control Protocol</a:t>
            </a:r>
            <a:br>
              <a:rPr lang="en-IN" sz="3200" i="1" dirty="0" smtClean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7239000" cy="545562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/>
              <a:t>The Transmission Control Protocol (TCP) provides full transport-layer services to applications. </a:t>
            </a:r>
          </a:p>
          <a:p>
            <a:pPr algn="just"/>
            <a:r>
              <a:rPr lang="en-IN" dirty="0" smtClean="0">
                <a:solidFill>
                  <a:srgbClr val="FF3399"/>
                </a:solidFill>
              </a:rPr>
              <a:t>Reliable stream transport protocol. </a:t>
            </a:r>
          </a:p>
          <a:p>
            <a:pPr algn="just"/>
            <a:r>
              <a:rPr lang="en-IN" i="1" dirty="0" smtClean="0">
                <a:solidFill>
                  <a:srgbClr val="FF3399"/>
                </a:solidFill>
              </a:rPr>
              <a:t>Stream </a:t>
            </a:r>
            <a:r>
              <a:rPr lang="en-IN" i="1" dirty="0" smtClean="0">
                <a:solidFill>
                  <a:srgbClr val="FF3399"/>
                </a:solidFill>
                <a:sym typeface="Wingdings" pitchFamily="2" charset="2"/>
              </a:rPr>
              <a:t> C</a:t>
            </a:r>
            <a:r>
              <a:rPr lang="en-IN" dirty="0" smtClean="0">
                <a:solidFill>
                  <a:srgbClr val="FF3399"/>
                </a:solidFill>
              </a:rPr>
              <a:t>onnection-oriented:</a:t>
            </a:r>
            <a:r>
              <a:rPr lang="en-IN" dirty="0" smtClean="0"/>
              <a:t> A connection must be established between both ends of a transmission before either can transmit data.</a:t>
            </a:r>
          </a:p>
          <a:p>
            <a:pPr algn="just"/>
            <a:r>
              <a:rPr lang="en-IN" u="sng" dirty="0" smtClean="0"/>
              <a:t>Sending end : </a:t>
            </a:r>
          </a:p>
          <a:p>
            <a:pPr lvl="1" algn="just"/>
            <a:r>
              <a:rPr lang="en-IN" dirty="0" smtClean="0"/>
              <a:t>TCP divides a stream of data into smaller units called </a:t>
            </a:r>
            <a:r>
              <a:rPr lang="en-IN" i="1" dirty="0" smtClean="0">
                <a:solidFill>
                  <a:srgbClr val="FF3399"/>
                </a:solidFill>
              </a:rPr>
              <a:t>segments. </a:t>
            </a:r>
          </a:p>
          <a:p>
            <a:pPr lvl="1" algn="just"/>
            <a:r>
              <a:rPr lang="en-IN" i="1" dirty="0" smtClean="0"/>
              <a:t>Each segment includes a sequence number for reordering after </a:t>
            </a:r>
            <a:r>
              <a:rPr lang="en-IN" dirty="0" smtClean="0"/>
              <a:t>receipt, together with an acknowledgment number for the segments received. </a:t>
            </a:r>
          </a:p>
          <a:p>
            <a:pPr lvl="1" algn="just"/>
            <a:r>
              <a:rPr lang="en-IN" dirty="0" smtClean="0"/>
              <a:t>Segments are carried across the internet inside of IP </a:t>
            </a:r>
            <a:r>
              <a:rPr lang="en-IN" dirty="0" err="1" smtClean="0"/>
              <a:t>datagrams</a:t>
            </a:r>
            <a:r>
              <a:rPr lang="en-IN" dirty="0" smtClean="0"/>
              <a:t>. </a:t>
            </a:r>
          </a:p>
          <a:p>
            <a:pPr algn="just"/>
            <a:r>
              <a:rPr lang="en-IN" u="sng" dirty="0" smtClean="0"/>
              <a:t>Receiving end:</a:t>
            </a:r>
          </a:p>
          <a:p>
            <a:pPr algn="just">
              <a:buNone/>
            </a:pPr>
            <a:r>
              <a:rPr lang="en-IN" dirty="0" smtClean="0"/>
              <a:t>		 TCP collects each datagram as it comes in and reorders the transmission based on sequence numbers.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M.RAJALAKSHMI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9838-3E51-4B8D-BDAA-C7973E1981E5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8686800" cy="1143000"/>
          </a:xfrm>
        </p:spPr>
        <p:txBody>
          <a:bodyPr>
            <a:noAutofit/>
          </a:bodyPr>
          <a:lstStyle/>
          <a:p>
            <a:r>
              <a:rPr lang="en-IN" sz="2800" i="1" dirty="0" smtClean="0"/>
              <a:t>Stream Control Transmission Protocol (SCTP)</a:t>
            </a:r>
            <a:br>
              <a:rPr lang="en-IN" sz="2800" i="1" dirty="0" smtClean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The Stream Control Transmission Protocol (SCTP) provides support for newer applications such as </a:t>
            </a:r>
            <a:r>
              <a:rPr lang="en-IN" dirty="0" smtClean="0">
                <a:solidFill>
                  <a:srgbClr val="FF3399"/>
                </a:solidFill>
              </a:rPr>
              <a:t>voice over the Internet</a:t>
            </a:r>
            <a:r>
              <a:rPr lang="en-IN" dirty="0" smtClean="0"/>
              <a:t>. (VoIP)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VoIP -  a category of hardware and software that enables people to use the </a:t>
            </a:r>
            <a:r>
              <a:rPr lang="en-IN" b="1" dirty="0" smtClean="0">
                <a:solidFill>
                  <a:srgbClr val="FF3399"/>
                </a:solidFill>
              </a:rPr>
              <a:t>Internet</a:t>
            </a:r>
            <a:r>
              <a:rPr lang="en-IN" dirty="0" smtClean="0">
                <a:solidFill>
                  <a:srgbClr val="FF3399"/>
                </a:solidFill>
              </a:rPr>
              <a:t> as the transmission medium for telephone calls </a:t>
            </a:r>
            <a:r>
              <a:rPr lang="en-IN" dirty="0" smtClean="0"/>
              <a:t>by sending </a:t>
            </a:r>
            <a:r>
              <a:rPr lang="en-IN" b="1" dirty="0" smtClean="0"/>
              <a:t>voice</a:t>
            </a:r>
            <a:r>
              <a:rPr lang="en-IN" dirty="0" smtClean="0"/>
              <a:t> data in packets using IP 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It is a transport layer protocol that combines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dirty="0" smtClean="0"/>
              <a:t>	the best features of UDP and TCP.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M.RAJALAKSHMI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9838-3E51-4B8D-BDAA-C7973E1981E5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MY" b="1">
              <a:latin typeface="Times New Roman" pitchFamily="18" charset="0"/>
            </a:endParaRPr>
          </a:p>
        </p:txBody>
      </p:sp>
      <p:sp>
        <p:nvSpPr>
          <p:cNvPr id="171016" name="Rectangle 8"/>
          <p:cNvSpPr>
            <a:spLocks noGrp="1"/>
          </p:cNvSpPr>
          <p:nvPr>
            <p:ph type="title"/>
          </p:nvPr>
        </p:nvSpPr>
        <p:spPr bwMode="auto"/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ADDRESSING</a:t>
            </a:r>
          </a:p>
        </p:txBody>
      </p:sp>
      <p:sp>
        <p:nvSpPr>
          <p:cNvPr id="171017" name="Rectangle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Four levels of addresses are used in an internet employing the TCP/IP protocols: 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Physical address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Logical address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Port address and 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Specific address.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M.RAJALAKSHMI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9838-3E51-4B8D-BDAA-C7973E1981E5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MY" b="1">
              <a:latin typeface="Times New Roman" pitchFamily="18" charset="0"/>
            </a:endParaRPr>
          </a:p>
        </p:txBody>
      </p:sp>
      <p:sp>
        <p:nvSpPr>
          <p:cNvPr id="166918" name="Rectangle 6"/>
          <p:cNvSpPr>
            <a:spLocks noGrp="1"/>
          </p:cNvSpPr>
          <p:nvPr>
            <p:ph type="title"/>
          </p:nvPr>
        </p:nvSpPr>
        <p:spPr bwMode="auto"/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TCP/IP PROTOCOL SUITE</a:t>
            </a:r>
          </a:p>
        </p:txBody>
      </p:sp>
      <p:sp>
        <p:nvSpPr>
          <p:cNvPr id="166919" name="Rectangle 7"/>
          <p:cNvSpPr>
            <a:spLocks noGrp="1"/>
          </p:cNvSpPr>
          <p:nvPr>
            <p:ph type="body" idx="1"/>
          </p:nvPr>
        </p:nvSpPr>
        <p:spPr>
          <a:xfrm>
            <a:off x="457200" y="1609725"/>
            <a:ext cx="7620000" cy="484663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 layers in the TCP/IP protocol suite do not exactly match those in the OSI model.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 original TCP/IP protocol suite was defined as having four layers: </a:t>
            </a:r>
            <a:r>
              <a:rPr lang="en-US" b="1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host-to-network, internet, transport, and application.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However, when TCP/IP is compared to OSI, we can say that the TCP/IP protocol suite is made of five layers: </a:t>
            </a:r>
            <a:r>
              <a:rPr lang="en-US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physical, data link, network, transport, and application.</a:t>
            </a:r>
            <a:endParaRPr lang="en-US" dirty="0" smtClean="0">
              <a:solidFill>
                <a:srgbClr val="FF33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M.RAJALAKSHMI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9838-3E51-4B8D-BDAA-C7973E1981E5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ChangeArrowheads="1"/>
          </p:cNvSpPr>
          <p:nvPr/>
        </p:nvSpPr>
        <p:spPr bwMode="auto">
          <a:xfrm>
            <a:off x="0" y="762000"/>
            <a:ext cx="9144000" cy="553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800" b="1" dirty="0">
                <a:solidFill>
                  <a:schemeClr val="tx2"/>
                </a:solidFill>
              </a:rPr>
              <a:t>DEVICES :</a:t>
            </a:r>
          </a:p>
          <a:p>
            <a:pPr marL="457200" indent="-457200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Hub: </a:t>
            </a:r>
            <a:r>
              <a:rPr lang="en-US" sz="2800" b="1" dirty="0" smtClean="0"/>
              <a:t>A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distributor </a:t>
            </a:r>
            <a:r>
              <a:rPr lang="en-US" sz="2800" dirty="0"/>
              <a:t>that has a lot of ports which connected to computers.</a:t>
            </a:r>
          </a:p>
          <a:p>
            <a:pPr marL="457200" indent="-457200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Switches:</a:t>
            </a:r>
            <a:r>
              <a:rPr lang="en-US" sz="2800" dirty="0" smtClean="0"/>
              <a:t> </a:t>
            </a:r>
            <a:r>
              <a:rPr lang="en-US" sz="2600" dirty="0"/>
              <a:t>L</a:t>
            </a:r>
            <a:r>
              <a:rPr lang="en-US" sz="2600" dirty="0" smtClean="0"/>
              <a:t>ike </a:t>
            </a:r>
            <a:r>
              <a:rPr lang="en-US" sz="2600" dirty="0"/>
              <a:t>a hub but </a:t>
            </a:r>
            <a:r>
              <a:rPr lang="en-US" sz="2400" dirty="0"/>
              <a:t>it transmit packets to it destination</a:t>
            </a:r>
          </a:p>
          <a:p>
            <a:pPr marL="457200" indent="-457200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Bridge: </a:t>
            </a:r>
            <a:r>
              <a:rPr lang="en-US" sz="2800" dirty="0" smtClean="0"/>
              <a:t>Used </a:t>
            </a:r>
            <a:r>
              <a:rPr lang="en-US" sz="2800" dirty="0"/>
              <a:t>to connect two similar LANs.</a:t>
            </a:r>
          </a:p>
          <a:p>
            <a:pPr marL="457200" indent="-457200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Routers: </a:t>
            </a:r>
            <a:r>
              <a:rPr lang="en-US" sz="2800" dirty="0" smtClean="0"/>
              <a:t>Choose </a:t>
            </a:r>
            <a:r>
              <a:rPr lang="en-US" sz="2800" dirty="0"/>
              <a:t>the best path to transmit the packet.</a:t>
            </a:r>
          </a:p>
          <a:p>
            <a:pPr marL="457200" indent="-457200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Gateway:  </a:t>
            </a:r>
            <a:r>
              <a:rPr lang="en-US" sz="2800" dirty="0" smtClean="0"/>
              <a:t>Used </a:t>
            </a:r>
            <a:r>
              <a:rPr lang="en-US" sz="2800" dirty="0"/>
              <a:t>to connect two </a:t>
            </a:r>
            <a:r>
              <a:rPr lang="en-US" sz="2800" dirty="0" smtClean="0"/>
              <a:t>different </a:t>
            </a:r>
            <a:r>
              <a:rPr lang="en-US" sz="2800" dirty="0"/>
              <a:t>LANs and c</a:t>
            </a:r>
            <a:r>
              <a:rPr lang="en-US" sz="2800" dirty="0">
                <a:solidFill>
                  <a:srgbClr val="000000"/>
                </a:solidFill>
              </a:rPr>
              <a:t>onnect different application protocols</a:t>
            </a:r>
            <a:r>
              <a:rPr lang="en-US" sz="2800" dirty="0"/>
              <a:t>.</a:t>
            </a:r>
          </a:p>
          <a:p>
            <a:pPr marL="457200" indent="-457200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Repeaters: </a:t>
            </a:r>
            <a:r>
              <a:rPr lang="en-US" sz="2800" dirty="0" smtClean="0"/>
              <a:t>R</a:t>
            </a:r>
            <a:r>
              <a:rPr lang="en-US" sz="2600" dirty="0" smtClean="0"/>
              <a:t>epeats signals </a:t>
            </a:r>
            <a:r>
              <a:rPr lang="en-US" sz="2600" dirty="0"/>
              <a:t>that travels via long distance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M.RAJALAKSHMI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9838-3E51-4B8D-BDAA-C7973E1981E5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2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cap="none" smtClean="0">
                <a:ln>
                  <a:noFill/>
                </a:ln>
                <a:solidFill>
                  <a:schemeClr val="tx1"/>
                </a:solidFill>
              </a:rPr>
              <a:t>Some Protocols in TCP/IP Suite</a:t>
            </a: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/>
          <a:srcRect b="9267"/>
          <a:stretch>
            <a:fillRect/>
          </a:stretch>
        </p:blipFill>
        <p:spPr bwMode="auto">
          <a:xfrm>
            <a:off x="533400" y="1524000"/>
            <a:ext cx="8001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M.RAJALAKSHMI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9838-3E51-4B8D-BDAA-C7973E1981E5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cap="none" dirty="0" smtClean="0">
                <a:ln>
                  <a:noFill/>
                </a:ln>
                <a:solidFill>
                  <a:schemeClr val="tx1"/>
                </a:solidFill>
              </a:rPr>
              <a:t>TCP/IP Protocol Suite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/>
              <a:t>The </a:t>
            </a:r>
            <a:r>
              <a:rPr lang="en-US" b="1" u="sng" dirty="0" smtClean="0"/>
              <a:t>TCP/IP protocol suite</a:t>
            </a:r>
            <a:r>
              <a:rPr lang="en-US" b="1" dirty="0" smtClean="0"/>
              <a:t> is a </a:t>
            </a:r>
            <a:r>
              <a:rPr lang="en-US" b="1" dirty="0" smtClean="0">
                <a:solidFill>
                  <a:srgbClr val="FF3399"/>
                </a:solidFill>
              </a:rPr>
              <a:t>hierarchical protocol</a:t>
            </a:r>
            <a:r>
              <a:rPr lang="en-US" b="1" dirty="0" smtClean="0"/>
              <a:t> , made of five layers: </a:t>
            </a:r>
          </a:p>
          <a:p>
            <a:pPr lvl="1" algn="just">
              <a:lnSpc>
                <a:spcPct val="150000"/>
              </a:lnSpc>
            </a:pPr>
            <a:r>
              <a:rPr lang="en-US" b="1" dirty="0" smtClean="0"/>
              <a:t>Physical layer</a:t>
            </a:r>
          </a:p>
          <a:p>
            <a:pPr lvl="1" algn="just">
              <a:lnSpc>
                <a:spcPct val="150000"/>
              </a:lnSpc>
            </a:pPr>
            <a:r>
              <a:rPr lang="en-US" b="1" dirty="0" smtClean="0"/>
              <a:t>Data link layer</a:t>
            </a:r>
          </a:p>
          <a:p>
            <a:pPr lvl="1" algn="just">
              <a:lnSpc>
                <a:spcPct val="150000"/>
              </a:lnSpc>
            </a:pPr>
            <a:r>
              <a:rPr lang="en-US" b="1" dirty="0" smtClean="0"/>
              <a:t>Network layer</a:t>
            </a:r>
          </a:p>
          <a:p>
            <a:pPr lvl="1" algn="just">
              <a:lnSpc>
                <a:spcPct val="150000"/>
              </a:lnSpc>
            </a:pPr>
            <a:r>
              <a:rPr lang="en-US" b="1" dirty="0" smtClean="0"/>
              <a:t>Transport layer</a:t>
            </a:r>
          </a:p>
          <a:p>
            <a:pPr lvl="1" algn="just">
              <a:lnSpc>
                <a:spcPct val="150000"/>
              </a:lnSpc>
            </a:pPr>
            <a:r>
              <a:rPr lang="en-US" b="1" dirty="0" smtClean="0"/>
              <a:t>Application layer.</a:t>
            </a:r>
          </a:p>
          <a:p>
            <a:pPr algn="just">
              <a:buNone/>
            </a:pPr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M.RAJALAKSHMI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9838-3E51-4B8D-BDAA-C7973E1981E5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n>
                  <a:noFill/>
                </a:ln>
                <a:solidFill>
                  <a:schemeClr val="tx1"/>
                </a:solidFill>
              </a:rPr>
              <a:t>TCP/IP Protocol Suite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/>
              <a:t>The term </a:t>
            </a:r>
            <a:r>
              <a:rPr lang="en-IN" sz="2400" i="1" dirty="0" smtClean="0"/>
              <a:t>hierarchical </a:t>
            </a:r>
            <a:r>
              <a:rPr lang="en-IN" sz="2400" dirty="0" smtClean="0"/>
              <a:t>means that each upper-level protocol is supported by one or more lower-level protocols.</a:t>
            </a:r>
            <a:endParaRPr lang="en-IN" sz="2400" i="1" dirty="0" smtClean="0"/>
          </a:p>
          <a:p>
            <a:pPr algn="just">
              <a:lnSpc>
                <a:spcPct val="150000"/>
              </a:lnSpc>
            </a:pPr>
            <a:r>
              <a:rPr lang="en-IN" sz="2400" i="1" dirty="0" smtClean="0"/>
              <a:t>TCP/IP protocol suite contain </a:t>
            </a:r>
            <a:r>
              <a:rPr lang="en-IN" sz="2400" i="1" dirty="0" smtClean="0">
                <a:solidFill>
                  <a:srgbClr val="FF3399"/>
                </a:solidFill>
              </a:rPr>
              <a:t>relatively independent protocols</a:t>
            </a:r>
            <a:r>
              <a:rPr lang="en-IN" sz="2400" i="1" dirty="0" smtClean="0"/>
              <a:t> that </a:t>
            </a:r>
            <a:r>
              <a:rPr lang="en-IN" sz="2400" dirty="0" smtClean="0"/>
              <a:t>can be mixed and matched depending on the needs of the system.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M.RAJALAKSHMI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9838-3E51-4B8D-BDAA-C7973E1981E5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1813"/>
            <a:ext cx="8229600" cy="885825"/>
          </a:xfrm>
        </p:spPr>
        <p:txBody>
          <a:bodyPr lIns="0" rIns="0" anchor="ctr"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mtClean="0">
                <a:solidFill>
                  <a:srgbClr val="E4005C"/>
                </a:solidFill>
              </a:rPr>
              <a:t>TCP/IP Model</a:t>
            </a:r>
            <a:endParaRPr lang="en-GB" smtClean="0">
              <a:solidFill>
                <a:srgbClr val="E4005C"/>
              </a:solidFill>
            </a:endParaRPr>
          </a:p>
        </p:txBody>
      </p:sp>
      <p:sp>
        <p:nvSpPr>
          <p:cNvPr id="52227" name="AutoShape 3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2228" name="AutoShape 6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2229" name="Text Box 7"/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28675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</a:pPr>
            <a:r>
              <a:rPr lang="en-GB" b="1">
                <a:solidFill>
                  <a:schemeClr val="bg1"/>
                </a:solidFill>
              </a:rPr>
              <a:t>TCP/IP Model</a:t>
            </a:r>
          </a:p>
        </p:txBody>
      </p:sp>
      <p:sp>
        <p:nvSpPr>
          <p:cNvPr id="52230" name="AutoShape 8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2231" name="Rectangle 9"/>
          <p:cNvSpPr>
            <a:spLocks noChangeArrowheads="1"/>
          </p:cNvSpPr>
          <p:nvPr/>
        </p:nvSpPr>
        <p:spPr bwMode="auto">
          <a:xfrm>
            <a:off x="1066800" y="1676400"/>
            <a:ext cx="7086600" cy="762000"/>
          </a:xfrm>
          <a:prstGeom prst="rect">
            <a:avLst/>
          </a:prstGeom>
          <a:solidFill>
            <a:srgbClr val="FF66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AU" sz="2800" b="1">
                <a:solidFill>
                  <a:srgbClr val="660066"/>
                </a:solidFill>
              </a:rPr>
              <a:t>Application Layer</a:t>
            </a:r>
            <a:endParaRPr lang="en-AU" sz="2800">
              <a:solidFill>
                <a:srgbClr val="660066"/>
              </a:solidFill>
            </a:endParaRPr>
          </a:p>
          <a:p>
            <a:pPr algn="ctr" eaLnBrk="0" hangingPunct="0"/>
            <a:r>
              <a:rPr lang="tr-TR" sz="2400">
                <a:solidFill>
                  <a:srgbClr val="660066"/>
                </a:solidFill>
              </a:rPr>
              <a:t>Application programs using the network</a:t>
            </a:r>
            <a:endParaRPr lang="en-AU" sz="2400" b="1">
              <a:solidFill>
                <a:srgbClr val="660066"/>
              </a:solidFill>
            </a:endParaRPr>
          </a:p>
        </p:txBody>
      </p:sp>
      <p:sp>
        <p:nvSpPr>
          <p:cNvPr id="52232" name="Rectangle 10"/>
          <p:cNvSpPr>
            <a:spLocks noChangeArrowheads="1"/>
          </p:cNvSpPr>
          <p:nvPr/>
        </p:nvSpPr>
        <p:spPr bwMode="auto">
          <a:xfrm>
            <a:off x="1066800" y="2514600"/>
            <a:ext cx="7086600" cy="114300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tr-TR" sz="2400" b="1" dirty="0">
                <a:solidFill>
                  <a:srgbClr val="660066"/>
                </a:solidFill>
              </a:rPr>
              <a:t>Transport Layer</a:t>
            </a:r>
            <a:r>
              <a:rPr lang="en-US" sz="2400" b="1" dirty="0">
                <a:solidFill>
                  <a:srgbClr val="660066"/>
                </a:solidFill>
              </a:rPr>
              <a:t> (TCP/UDP)</a:t>
            </a:r>
            <a:endParaRPr lang="tr-TR" sz="2400" b="1" dirty="0">
              <a:solidFill>
                <a:srgbClr val="660066"/>
              </a:solidFill>
            </a:endParaRPr>
          </a:p>
          <a:p>
            <a:pPr algn="ctr" eaLnBrk="0" hangingPunct="0"/>
            <a:r>
              <a:rPr lang="tr-TR" sz="2400" dirty="0">
                <a:solidFill>
                  <a:srgbClr val="660066"/>
                </a:solidFill>
              </a:rPr>
              <a:t>Management of end-to-end message transmission,</a:t>
            </a:r>
          </a:p>
          <a:p>
            <a:pPr algn="ctr" eaLnBrk="0" hangingPunct="0"/>
            <a:r>
              <a:rPr lang="tr-TR" sz="2400" dirty="0">
                <a:solidFill>
                  <a:srgbClr val="660066"/>
                </a:solidFill>
              </a:rPr>
              <a:t>error detection and error correction</a:t>
            </a:r>
            <a:endParaRPr lang="en-AU" sz="2400" b="1" dirty="0">
              <a:solidFill>
                <a:srgbClr val="660066"/>
              </a:solidFill>
            </a:endParaRPr>
          </a:p>
        </p:txBody>
      </p:sp>
      <p:sp>
        <p:nvSpPr>
          <p:cNvPr id="52233" name="Rectangle 11"/>
          <p:cNvSpPr>
            <a:spLocks noChangeArrowheads="1"/>
          </p:cNvSpPr>
          <p:nvPr/>
        </p:nvSpPr>
        <p:spPr bwMode="auto">
          <a:xfrm>
            <a:off x="1066800" y="3733800"/>
            <a:ext cx="7086600" cy="838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660066"/>
                </a:solidFill>
              </a:rPr>
              <a:t>Network </a:t>
            </a:r>
            <a:r>
              <a:rPr lang="tr-TR" sz="2400" b="1" dirty="0">
                <a:solidFill>
                  <a:srgbClr val="660066"/>
                </a:solidFill>
              </a:rPr>
              <a:t>Layer</a:t>
            </a:r>
            <a:r>
              <a:rPr lang="en-US" sz="2400" b="1" dirty="0">
                <a:solidFill>
                  <a:srgbClr val="660066"/>
                </a:solidFill>
              </a:rPr>
              <a:t> (IP)</a:t>
            </a:r>
            <a:endParaRPr lang="tr-TR" sz="2400" b="1" dirty="0">
              <a:solidFill>
                <a:srgbClr val="660066"/>
              </a:solidFill>
            </a:endParaRPr>
          </a:p>
          <a:p>
            <a:pPr algn="ctr" eaLnBrk="0" hangingPunct="0"/>
            <a:r>
              <a:rPr lang="tr-TR" sz="2400" dirty="0">
                <a:solidFill>
                  <a:srgbClr val="660066"/>
                </a:solidFill>
              </a:rPr>
              <a:t>Handling of datagrams : routing and congestion</a:t>
            </a:r>
            <a:endParaRPr lang="en-AU" sz="2400" b="1" dirty="0">
              <a:solidFill>
                <a:srgbClr val="660066"/>
              </a:solidFill>
            </a:endParaRPr>
          </a:p>
        </p:txBody>
      </p:sp>
      <p:sp>
        <p:nvSpPr>
          <p:cNvPr id="52234" name="Rectangle 12"/>
          <p:cNvSpPr>
            <a:spLocks noChangeArrowheads="1"/>
          </p:cNvSpPr>
          <p:nvPr/>
        </p:nvSpPr>
        <p:spPr bwMode="auto">
          <a:xfrm>
            <a:off x="1066800" y="4648200"/>
            <a:ext cx="7086600" cy="10668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660066"/>
                </a:solidFill>
              </a:rPr>
              <a:t>Data Link </a:t>
            </a:r>
            <a:r>
              <a:rPr lang="tr-TR" sz="2400" b="1" dirty="0">
                <a:solidFill>
                  <a:srgbClr val="660066"/>
                </a:solidFill>
              </a:rPr>
              <a:t>Layer</a:t>
            </a:r>
          </a:p>
          <a:p>
            <a:pPr algn="ctr" eaLnBrk="0" hangingPunct="0"/>
            <a:r>
              <a:rPr lang="tr-TR" sz="2200" dirty="0">
                <a:solidFill>
                  <a:srgbClr val="660066"/>
                </a:solidFill>
              </a:rPr>
              <a:t>Management of cost effective and reliable data delivery,</a:t>
            </a:r>
          </a:p>
          <a:p>
            <a:pPr algn="ctr" eaLnBrk="0" hangingPunct="0"/>
            <a:r>
              <a:rPr lang="tr-TR" sz="2200" dirty="0">
                <a:solidFill>
                  <a:srgbClr val="660066"/>
                </a:solidFill>
              </a:rPr>
              <a:t>access to physical networks</a:t>
            </a:r>
            <a:endParaRPr lang="en-AU" sz="2200" b="1" dirty="0">
              <a:solidFill>
                <a:srgbClr val="660066"/>
              </a:solidFill>
            </a:endParaRPr>
          </a:p>
        </p:txBody>
      </p:sp>
      <p:sp>
        <p:nvSpPr>
          <p:cNvPr id="52235" name="Rectangle 13"/>
          <p:cNvSpPr>
            <a:spLocks noChangeArrowheads="1"/>
          </p:cNvSpPr>
          <p:nvPr/>
        </p:nvSpPr>
        <p:spPr bwMode="auto">
          <a:xfrm>
            <a:off x="1066800" y="5791200"/>
            <a:ext cx="7086600" cy="91440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>
                <a:solidFill>
                  <a:srgbClr val="660066"/>
                </a:solidFill>
              </a:rPr>
              <a:t>Physical Layer</a:t>
            </a:r>
            <a:endParaRPr lang="tr-TR" sz="2400" b="1">
              <a:solidFill>
                <a:srgbClr val="660066"/>
              </a:solidFill>
            </a:endParaRPr>
          </a:p>
          <a:p>
            <a:pPr algn="ctr" eaLnBrk="0" hangingPunct="0"/>
            <a:r>
              <a:rPr lang="en-US" sz="2400">
                <a:solidFill>
                  <a:srgbClr val="660066"/>
                </a:solidFill>
              </a:rPr>
              <a:t>Physical Media</a:t>
            </a:r>
            <a:endParaRPr lang="en-AU" sz="2400" b="1">
              <a:solidFill>
                <a:srgbClr val="660066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2E51E-1272-41FE-9856-DEA1B131622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1813"/>
            <a:ext cx="8229600" cy="885825"/>
          </a:xfrm>
        </p:spPr>
        <p:txBody>
          <a:bodyPr lIns="0" rIns="0" anchor="ctr"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mtClean="0">
                <a:solidFill>
                  <a:srgbClr val="E4005C"/>
                </a:solidFill>
              </a:rPr>
              <a:t>OSI &amp; TCP/IP Models</a:t>
            </a:r>
            <a:endParaRPr lang="en-GB" smtClean="0">
              <a:solidFill>
                <a:srgbClr val="E4005C"/>
              </a:solidFill>
            </a:endParaRPr>
          </a:p>
        </p:txBody>
      </p:sp>
      <p:sp>
        <p:nvSpPr>
          <p:cNvPr id="1028" name="AutoShape 3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29" name="AutoShape 6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123825" y="104775"/>
            <a:ext cx="58197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28675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</a:pPr>
            <a:r>
              <a:rPr lang="en-GB" b="1">
                <a:solidFill>
                  <a:schemeClr val="bg1"/>
                </a:solidFill>
              </a:rPr>
              <a:t>TCP/IP Model</a:t>
            </a:r>
          </a:p>
        </p:txBody>
      </p:sp>
      <p:sp>
        <p:nvSpPr>
          <p:cNvPr id="1031" name="AutoShape 8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381000" y="2027238"/>
          <a:ext cx="3733800" cy="3916362"/>
        </p:xfrm>
        <a:graphic>
          <a:graphicData uri="http://schemas.openxmlformats.org/presentationml/2006/ole">
            <p:oleObj spid="_x0000_s1026" name="Bitmap Image" r:id="rId4" imgW="3952381" imgH="2142857" progId="PBrush">
              <p:embed/>
            </p:oleObj>
          </a:graphicData>
        </a:graphic>
      </p:graphicFrame>
      <p:pic>
        <p:nvPicPr>
          <p:cNvPr id="1032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67200" y="2474913"/>
            <a:ext cx="4648200" cy="346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Prepared by M.RAJALAKSHMI</a:t>
            </a:r>
            <a:endParaRPr lang="en-US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2E51E-1272-41FE-9856-DEA1B131622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304800" y="282575"/>
            <a:ext cx="747608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dirty="0" smtClean="0">
                <a:latin typeface="Times New Roman" pitchFamily="18" charset="0"/>
              </a:rPr>
              <a:t>PROTOCOLS IN TCP/IP </a:t>
            </a:r>
            <a:r>
              <a:rPr lang="en-US" sz="3200" b="1" dirty="0">
                <a:latin typeface="Times New Roman" pitchFamily="18" charset="0"/>
              </a:rPr>
              <a:t>and OSI model</a:t>
            </a:r>
          </a:p>
        </p:txBody>
      </p:sp>
      <p:pic>
        <p:nvPicPr>
          <p:cNvPr id="5529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474788"/>
            <a:ext cx="7532688" cy="500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M.RAJALAKSHMI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9838-3E51-4B8D-BDAA-C7973E1981E5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7" name="Picture 10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990600"/>
            <a:ext cx="6253186" cy="574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7828" name="Text Box 1028"/>
          <p:cNvSpPr txBox="1">
            <a:spLocks noChangeArrowheads="1"/>
          </p:cNvSpPr>
          <p:nvPr/>
        </p:nvSpPr>
        <p:spPr bwMode="auto">
          <a:xfrm>
            <a:off x="2085975" y="76200"/>
            <a:ext cx="4924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</a:rPr>
              <a:t>TCP/IP and the OSI Model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IP PROTOCOL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Transmission mechanism used by the TCP/IP protocols. 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Unreliable and connectionless protocol-a </a:t>
            </a:r>
            <a:r>
              <a:rPr lang="en-IN" i="1" dirty="0" smtClean="0"/>
              <a:t>best-effort</a:t>
            </a:r>
            <a:r>
              <a:rPr lang="en-IN" dirty="0" smtClean="0"/>
              <a:t> delivery service.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The term </a:t>
            </a:r>
            <a:r>
              <a:rPr lang="en-IN" i="1" dirty="0" smtClean="0">
                <a:solidFill>
                  <a:srgbClr val="FF3399"/>
                </a:solidFill>
              </a:rPr>
              <a:t>best effort </a:t>
            </a:r>
            <a:r>
              <a:rPr lang="en-IN" dirty="0" smtClean="0"/>
              <a:t>means that IP provides </a:t>
            </a:r>
            <a:r>
              <a:rPr lang="en-IN" dirty="0" smtClean="0">
                <a:solidFill>
                  <a:srgbClr val="FF3399"/>
                </a:solidFill>
              </a:rPr>
              <a:t>no error checking or tracking.</a:t>
            </a:r>
          </a:p>
          <a:p>
            <a:r>
              <a:rPr lang="en-IN" b="1" dirty="0" smtClean="0"/>
              <a:t>Best-effort means that </a:t>
            </a:r>
            <a:r>
              <a:rPr lang="en-IN" b="1" dirty="0" err="1" smtClean="0"/>
              <a:t>datagrams</a:t>
            </a:r>
            <a:r>
              <a:rPr lang="en-IN" b="1" dirty="0" smtClean="0"/>
              <a:t> may:</a:t>
            </a:r>
          </a:p>
          <a:p>
            <a:pPr>
              <a:buNone/>
            </a:pPr>
            <a:r>
              <a:rPr lang="en-IN" dirty="0" smtClean="0"/>
              <a:t>	– be lost;</a:t>
            </a:r>
          </a:p>
          <a:p>
            <a:pPr>
              <a:buNone/>
            </a:pPr>
            <a:r>
              <a:rPr lang="en-IN" dirty="0" smtClean="0"/>
              <a:t>	– arrive out of order;</a:t>
            </a:r>
          </a:p>
          <a:p>
            <a:pPr>
              <a:buNone/>
            </a:pPr>
            <a:r>
              <a:rPr lang="en-IN" dirty="0" smtClean="0"/>
              <a:t>	– even be duplicated.</a:t>
            </a:r>
            <a:endParaRPr lang="en-IN" dirty="0" smtClean="0">
              <a:solidFill>
                <a:srgbClr val="FF3399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IN" dirty="0" smtClean="0"/>
              <a:t>IP transports data in packets called </a:t>
            </a:r>
            <a:r>
              <a:rPr lang="en-IN" i="1" dirty="0" smtClean="0">
                <a:solidFill>
                  <a:srgbClr val="FF3399"/>
                </a:solidFill>
              </a:rPr>
              <a:t>datagram</a:t>
            </a:r>
            <a:r>
              <a:rPr lang="en-IN" i="1" dirty="0" smtClean="0"/>
              <a:t>, each of which is transported separately.</a:t>
            </a:r>
            <a:endParaRPr lang="en-IN" dirty="0">
              <a:solidFill>
                <a:srgbClr val="FF339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M.RAJALAKSHMI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9838-3E51-4B8D-BDAA-C7973E1981E5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92</TotalTime>
  <Words>797</Words>
  <Application>Microsoft Office PowerPoint</Application>
  <PresentationFormat>On-screen Show (4:3)</PresentationFormat>
  <Paragraphs>139</Paragraphs>
  <Slides>21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Opulent</vt:lpstr>
      <vt:lpstr>Bitmap Image</vt:lpstr>
      <vt:lpstr>TCP/IP MODEL </vt:lpstr>
      <vt:lpstr>TCP/IP PROTOCOL SUITE</vt:lpstr>
      <vt:lpstr>TCP/IP Protocol Suite</vt:lpstr>
      <vt:lpstr>TCP/IP Protocol Suite</vt:lpstr>
      <vt:lpstr>TCP/IP Model</vt:lpstr>
      <vt:lpstr>OSI &amp; TCP/IP Models</vt:lpstr>
      <vt:lpstr>Slide 7</vt:lpstr>
      <vt:lpstr>Slide 8</vt:lpstr>
      <vt:lpstr>IP PROTOCOL</vt:lpstr>
      <vt:lpstr>FOUR supporting protocols</vt:lpstr>
      <vt:lpstr>Address Resolution Protocol(ARP) </vt:lpstr>
      <vt:lpstr>Slide 12</vt:lpstr>
      <vt:lpstr>    Reverse Address Resolution Protocol </vt:lpstr>
      <vt:lpstr>ICMP &amp; IGMP</vt:lpstr>
      <vt:lpstr>TRANSPORT layer protocols</vt:lpstr>
      <vt:lpstr>User Datagram Protocol </vt:lpstr>
      <vt:lpstr>Transmission Control Protocol </vt:lpstr>
      <vt:lpstr>Stream Control Transmission Protocol (SCTP) </vt:lpstr>
      <vt:lpstr>ADDRESSING</vt:lpstr>
      <vt:lpstr>Slide 20</vt:lpstr>
      <vt:lpstr>Some Protocols in TCP/IP Suite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TCP/IP MODEL </dc:title>
  <dc:creator>Varshan</dc:creator>
  <cp:lastModifiedBy>Varshan</cp:lastModifiedBy>
  <cp:revision>33</cp:revision>
  <dcterms:created xsi:type="dcterms:W3CDTF">2016-07-07T04:39:34Z</dcterms:created>
  <dcterms:modified xsi:type="dcterms:W3CDTF">2017-01-30T08:55:21Z</dcterms:modified>
</cp:coreProperties>
</file>