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18" r:id="rId2"/>
    <p:sldId id="310" r:id="rId3"/>
    <p:sldId id="311" r:id="rId4"/>
    <p:sldId id="312" r:id="rId5"/>
    <p:sldId id="313" r:id="rId6"/>
    <p:sldId id="314" r:id="rId7"/>
    <p:sldId id="315" r:id="rId8"/>
    <p:sldId id="316" r:id="rId9"/>
    <p:sldId id="31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032F7A-2192-4180-B6A4-3D10FB0289F9}" type="datetimeFigureOut">
              <a:rPr lang="en-US" smtClean="0"/>
              <a:pPr/>
              <a:t>8/16/2016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865212-12CB-4C9C-8569-99F58A65BD9E}"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8065EA06-8002-4255-9BA1-11EF72DF6F12}" type="slidenum">
              <a:rPr lang="en-US"/>
              <a:pPr/>
              <a:t>2</a:t>
            </a:fld>
            <a:endParaRPr lang="en-US"/>
          </a:p>
        </p:txBody>
      </p:sp>
      <p:sp>
        <p:nvSpPr>
          <p:cNvPr id="20275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02754"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BBDBF5F-0006-4612-868F-C406C2DFF311}" type="slidenum">
              <a:rPr lang="en-US"/>
              <a:pPr/>
              <a:t>3</a:t>
            </a:fld>
            <a:endParaRPr lang="en-US"/>
          </a:p>
        </p:txBody>
      </p:sp>
      <p:sp>
        <p:nvSpPr>
          <p:cNvPr id="20377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03778"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F00B451-CE8C-4741-A3F2-99C5BC6A22CF}" type="slidenum">
              <a:rPr lang="en-US"/>
              <a:pPr/>
              <a:t>4</a:t>
            </a:fld>
            <a:endParaRPr lang="en-US"/>
          </a:p>
        </p:txBody>
      </p:sp>
      <p:sp>
        <p:nvSpPr>
          <p:cNvPr id="20480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04802"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A7591BA3-494D-4E75-9A95-EF4034DC95F3}" type="slidenum">
              <a:rPr lang="en-US"/>
              <a:pPr/>
              <a:t>5</a:t>
            </a:fld>
            <a:endParaRPr lang="en-US"/>
          </a:p>
        </p:txBody>
      </p:sp>
      <p:sp>
        <p:nvSpPr>
          <p:cNvPr id="20582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05826"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69405C90-5301-4E48-BB58-0A40DDBBF588}" type="slidenum">
              <a:rPr lang="en-US"/>
              <a:pPr/>
              <a:t>6</a:t>
            </a:fld>
            <a:endParaRPr lang="en-US"/>
          </a:p>
        </p:txBody>
      </p:sp>
      <p:sp>
        <p:nvSpPr>
          <p:cNvPr id="20684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06850"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AA6A6042-007C-4F86-B91D-BAB2BCE0E451}" type="slidenum">
              <a:rPr lang="en-US"/>
              <a:pPr/>
              <a:t>7</a:t>
            </a:fld>
            <a:endParaRPr lang="en-US"/>
          </a:p>
        </p:txBody>
      </p:sp>
      <p:sp>
        <p:nvSpPr>
          <p:cNvPr id="20787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07874"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A16A05D1-8FB4-42C6-829C-DDE69958FD95}" type="slidenum">
              <a:rPr lang="en-US"/>
              <a:pPr/>
              <a:t>8</a:t>
            </a:fld>
            <a:endParaRPr lang="en-US"/>
          </a:p>
        </p:txBody>
      </p:sp>
      <p:sp>
        <p:nvSpPr>
          <p:cNvPr id="20889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08898"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BBC4D122-7A9A-480F-82F4-3D2EAC59B8D9}" type="slidenum">
              <a:rPr lang="en-US"/>
              <a:pPr/>
              <a:t>9</a:t>
            </a:fld>
            <a:endParaRPr lang="en-US"/>
          </a:p>
        </p:txBody>
      </p:sp>
      <p:sp>
        <p:nvSpPr>
          <p:cNvPr id="20992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09922" name="Rectangle 2"/>
          <p:cNvSpPr txBox="1">
            <a:spLocks noGrp="1" noChangeArrowheads="1"/>
          </p:cNvSpPr>
          <p:nvPr>
            <p:ph type="body" idx="1"/>
          </p:nvPr>
        </p:nvSpPr>
        <p:spPr bwMode="auto">
          <a:xfrm>
            <a:off x="914400" y="4343400"/>
            <a:ext cx="5029200" cy="4114800"/>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0C72F2-7C18-41F2-ACEB-2932B8806BBF}" type="datetimeFigureOut">
              <a:rPr lang="en-US" smtClean="0"/>
              <a:pPr/>
              <a:t>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0EF1F7-6246-4B14-A3D8-A5994E05185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0C72F2-7C18-41F2-ACEB-2932B8806BBF}" type="datetimeFigureOut">
              <a:rPr lang="en-US" smtClean="0"/>
              <a:pPr/>
              <a:t>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0EF1F7-6246-4B14-A3D8-A5994E0518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0C72F2-7C18-41F2-ACEB-2932B8806BBF}" type="datetimeFigureOut">
              <a:rPr lang="en-US" smtClean="0"/>
              <a:pPr/>
              <a:t>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0EF1F7-6246-4B14-A3D8-A5994E05185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0C72F2-7C18-41F2-ACEB-2932B8806BBF}" type="datetimeFigureOut">
              <a:rPr lang="en-US" smtClean="0"/>
              <a:pPr/>
              <a:t>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0EF1F7-6246-4B14-A3D8-A5994E05185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0C72F2-7C18-41F2-ACEB-2932B8806BBF}" type="datetimeFigureOut">
              <a:rPr lang="en-US" smtClean="0"/>
              <a:pPr/>
              <a:t>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0EF1F7-6246-4B14-A3D8-A5994E05185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0C72F2-7C18-41F2-ACEB-2932B8806BBF}" type="datetimeFigureOut">
              <a:rPr lang="en-US" smtClean="0"/>
              <a:pPr/>
              <a:t>8/16/2016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0EF1F7-6246-4B14-A3D8-A5994E05185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0C72F2-7C18-41F2-ACEB-2932B8806BBF}" type="datetimeFigureOut">
              <a:rPr lang="en-US" smtClean="0"/>
              <a:pPr/>
              <a:t>8/16/2016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0EF1F7-6246-4B14-A3D8-A5994E05185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0C72F2-7C18-41F2-ACEB-2932B8806BBF}" type="datetimeFigureOut">
              <a:rPr lang="en-US" smtClean="0"/>
              <a:pPr/>
              <a:t>8/16/2016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0EF1F7-6246-4B14-A3D8-A5994E05185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0C72F2-7C18-41F2-ACEB-2932B8806BBF}" type="datetimeFigureOut">
              <a:rPr lang="en-US" smtClean="0"/>
              <a:pPr/>
              <a:t>8/16/2016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0EF1F7-6246-4B14-A3D8-A5994E0518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0C72F2-7C18-41F2-ACEB-2932B8806BBF}" type="datetimeFigureOut">
              <a:rPr lang="en-US" smtClean="0"/>
              <a:pPr/>
              <a:t>8/16/2016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0EF1F7-6246-4B14-A3D8-A5994E05185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0C72F2-7C18-41F2-ACEB-2932B8806BBF}" type="datetimeFigureOut">
              <a:rPr lang="en-US" smtClean="0"/>
              <a:pPr/>
              <a:t>8/16/2016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0EF1F7-6246-4B14-A3D8-A5994E05185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C72F2-7C18-41F2-ACEB-2932B8806BBF}" type="datetimeFigureOut">
              <a:rPr lang="en-US" smtClean="0"/>
              <a:pPr/>
              <a:t>8/16/2016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0EF1F7-6246-4B14-A3D8-A5994E05185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7"/>
          <p:cNvSpPr>
            <a:spLocks noGrp="1" noChangeArrowheads="1"/>
          </p:cNvSpPr>
          <p:nvPr>
            <p:ph type="dt" sz="quarter" idx="10"/>
          </p:nvPr>
        </p:nvSpPr>
        <p:spPr>
          <a:noFill/>
        </p:spPr>
        <p:txBody>
          <a:bodyPr/>
          <a:lstStyle/>
          <a:p>
            <a:r>
              <a:rPr lang="en-US" smtClean="0">
                <a:latin typeface="Arial" pitchFamily="34" charset="0"/>
              </a:rPr>
              <a:t>09/08/2016</a:t>
            </a:r>
          </a:p>
        </p:txBody>
      </p:sp>
      <p:sp>
        <p:nvSpPr>
          <p:cNvPr id="2051" name="Rectangle 8"/>
          <p:cNvSpPr>
            <a:spLocks noGrp="1" noChangeArrowheads="1"/>
          </p:cNvSpPr>
          <p:nvPr>
            <p:ph type="ftr" sz="quarter" idx="11"/>
          </p:nvPr>
        </p:nvSpPr>
        <p:spPr>
          <a:noFill/>
        </p:spPr>
        <p:txBody>
          <a:bodyPr/>
          <a:lstStyle/>
          <a:p>
            <a:r>
              <a:rPr lang="en-JM" smtClean="0">
                <a:latin typeface="Arial" pitchFamily="34" charset="0"/>
              </a:rPr>
              <a:t>IT1122                                           Dr.Suresh Sankaranarayanan</a:t>
            </a:r>
            <a:endParaRPr lang="en-US" smtClean="0">
              <a:latin typeface="Arial" pitchFamily="34" charset="0"/>
            </a:endParaRPr>
          </a:p>
        </p:txBody>
      </p:sp>
      <p:sp>
        <p:nvSpPr>
          <p:cNvPr id="2052" name="Rectangle 9"/>
          <p:cNvSpPr>
            <a:spLocks noGrp="1" noChangeArrowheads="1"/>
          </p:cNvSpPr>
          <p:nvPr>
            <p:ph type="sldNum" sz="quarter" idx="12"/>
          </p:nvPr>
        </p:nvSpPr>
        <p:spPr>
          <a:noFill/>
        </p:spPr>
        <p:txBody>
          <a:bodyPr/>
          <a:lstStyle/>
          <a:p>
            <a:fld id="{28037298-82CE-4A26-9557-7F216A5AF0FA}" type="slidenum">
              <a:rPr lang="en-US" smtClean="0">
                <a:latin typeface="Arial" pitchFamily="34" charset="0"/>
              </a:rPr>
              <a:pPr/>
              <a:t>1</a:t>
            </a:fld>
            <a:endParaRPr lang="en-US" smtClean="0">
              <a:latin typeface="Arial" pitchFamily="34" charset="0"/>
            </a:endParaRPr>
          </a:p>
        </p:txBody>
      </p:sp>
      <p:sp>
        <p:nvSpPr>
          <p:cNvPr id="2053" name="Rectangle 4"/>
          <p:cNvSpPr>
            <a:spLocks noGrp="1" noChangeArrowheads="1"/>
          </p:cNvSpPr>
          <p:nvPr>
            <p:ph type="ctrTitle"/>
          </p:nvPr>
        </p:nvSpPr>
        <p:spPr>
          <a:xfrm>
            <a:off x="685800" y="762000"/>
            <a:ext cx="7772400" cy="1143000"/>
          </a:xfrm>
          <a:noFill/>
        </p:spPr>
        <p:txBody>
          <a:bodyPr>
            <a:normAutofit fontScale="90000"/>
          </a:bodyPr>
          <a:lstStyle/>
          <a:p>
            <a:pPr eaLnBrk="1" hangingPunct="1"/>
            <a:r>
              <a:rPr lang="en-US" smtClean="0"/>
              <a:t>IT 1122</a:t>
            </a:r>
            <a:br>
              <a:rPr lang="en-US" smtClean="0"/>
            </a:br>
            <a:r>
              <a:rPr lang="en-US" smtClean="0"/>
              <a:t>Mobile and Wireless Communication</a:t>
            </a:r>
          </a:p>
        </p:txBody>
      </p:sp>
      <p:sp>
        <p:nvSpPr>
          <p:cNvPr id="2054" name="Rectangle 5"/>
          <p:cNvSpPr>
            <a:spLocks noGrp="1" noChangeArrowheads="1"/>
          </p:cNvSpPr>
          <p:nvPr>
            <p:ph type="subTitle" idx="1"/>
          </p:nvPr>
        </p:nvSpPr>
        <p:spPr>
          <a:xfrm>
            <a:off x="1371600" y="3276600"/>
            <a:ext cx="6400800" cy="1752600"/>
          </a:xfrm>
        </p:spPr>
        <p:txBody>
          <a:bodyPr/>
          <a:lstStyle/>
          <a:p>
            <a:pPr eaLnBrk="1" hangingPunct="1">
              <a:buFont typeface="Wingdings" pitchFamily="2" charset="2"/>
              <a:buNone/>
            </a:pPr>
            <a:r>
              <a:rPr lang="en-US" dirty="0" smtClean="0">
                <a:effectLst/>
              </a:rPr>
              <a:t>Packet Radio</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ext Box 1"/>
          <p:cNvSpPr txBox="1">
            <a:spLocks noChangeArrowheads="1"/>
          </p:cNvSpPr>
          <p:nvPr/>
        </p:nvSpPr>
        <p:spPr bwMode="auto">
          <a:xfrm>
            <a:off x="6553200" y="6248400"/>
            <a:ext cx="1905000" cy="457200"/>
          </a:xfrm>
          <a:prstGeom prst="rect">
            <a:avLst/>
          </a:prstGeom>
          <a:noFill/>
          <a:ln w="9525">
            <a:noFill/>
            <a:round/>
            <a:headEnd/>
            <a:tailEnd/>
          </a:ln>
          <a:effectLst/>
        </p:spPr>
        <p:txBody>
          <a:bodyPr lIns="90000" tIns="46800" rIns="90000" bIns="46800"/>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1C8C6125-467C-474F-9086-2C51549D644F}" type="slidenum">
              <a:rPr lang="en-US" sz="1400">
                <a:solidFill>
                  <a:srgbClr val="000000"/>
                </a:solidFill>
                <a:ea typeface="Droid Sans Fallback" charset="0"/>
                <a:cs typeface="Droid Sans Fallback" charset="0"/>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a:t>
            </a:fld>
            <a:endParaRPr lang="en-US" sz="1400">
              <a:solidFill>
                <a:srgbClr val="000000"/>
              </a:solidFill>
              <a:ea typeface="Droid Sans Fallback" charset="0"/>
              <a:cs typeface="Droid Sans Fallback" charset="0"/>
            </a:endParaRPr>
          </a:p>
        </p:txBody>
      </p:sp>
      <p:sp>
        <p:nvSpPr>
          <p:cNvPr id="64514" name="Text Box 2"/>
          <p:cNvSpPr txBox="1">
            <a:spLocks noChangeArrowheads="1"/>
          </p:cNvSpPr>
          <p:nvPr/>
        </p:nvSpPr>
        <p:spPr bwMode="auto">
          <a:xfrm>
            <a:off x="685800" y="609600"/>
            <a:ext cx="7772400" cy="1143000"/>
          </a:xfrm>
          <a:prstGeom prst="rect">
            <a:avLst/>
          </a:prstGeom>
          <a:noFill/>
          <a:ln w="9525">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a:solidFill>
                  <a:srgbClr val="000000"/>
                </a:solidFill>
                <a:ea typeface="Droid Sans Fallback" charset="0"/>
                <a:cs typeface="Droid Sans Fallback" charset="0"/>
              </a:rPr>
              <a:t>Packet Radio</a:t>
            </a:r>
          </a:p>
        </p:txBody>
      </p:sp>
      <p:sp>
        <p:nvSpPr>
          <p:cNvPr id="64515" name="Text Box 3"/>
          <p:cNvSpPr txBox="1">
            <a:spLocks noChangeArrowheads="1"/>
          </p:cNvSpPr>
          <p:nvPr/>
        </p:nvSpPr>
        <p:spPr bwMode="auto">
          <a:xfrm>
            <a:off x="685800" y="1981200"/>
            <a:ext cx="7772400" cy="4114800"/>
          </a:xfrm>
          <a:prstGeom prst="rect">
            <a:avLst/>
          </a:prstGeom>
          <a:noFill/>
          <a:ln w="9525">
            <a:noFill/>
            <a:round/>
            <a:headEnd/>
            <a:tailEnd/>
          </a:ln>
          <a:effectLst/>
        </p:spPr>
        <p:txBody>
          <a:bodyPr/>
          <a:lstStyle/>
          <a:p>
            <a:pPr marL="608013" indent="-608013">
              <a:spcBef>
                <a:spcPts val="800"/>
              </a:spcBef>
              <a:buFont typeface="Times New Roman" pitchFamily="18"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pPr>
            <a:r>
              <a:rPr lang="en-US" sz="3200">
                <a:solidFill>
                  <a:srgbClr val="000000"/>
                </a:solidFill>
                <a:ea typeface="Droid Sans Fallback" charset="0"/>
                <a:cs typeface="Droid Sans Fallback" charset="0"/>
              </a:rPr>
              <a:t>Packet Radio Protocols</a:t>
            </a:r>
          </a:p>
          <a:p>
            <a:pPr marL="608013" indent="-608013">
              <a:spcBef>
                <a:spcPts val="800"/>
              </a:spcBef>
              <a:buFont typeface="Times New Roman" pitchFamily="18"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pPr>
            <a:r>
              <a:rPr lang="en-US" sz="3200">
                <a:solidFill>
                  <a:srgbClr val="000000"/>
                </a:solidFill>
                <a:ea typeface="Droid Sans Fallback" charset="0"/>
                <a:cs typeface="Droid Sans Fallback" charset="0"/>
              </a:rPr>
              <a:t>Carrier Sense Multiple Access(CSMA) Protocol</a:t>
            </a:r>
          </a:p>
          <a:p>
            <a:pPr marL="608013" indent="-608013">
              <a:spcBef>
                <a:spcPts val="800"/>
              </a:spcBef>
              <a:buFont typeface="Times New Roman" pitchFamily="18"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pPr>
            <a:r>
              <a:rPr lang="en-US" sz="3200">
                <a:solidFill>
                  <a:srgbClr val="000000"/>
                </a:solidFill>
                <a:ea typeface="Droid Sans Fallback" charset="0"/>
                <a:cs typeface="Droid Sans Fallback" charset="0"/>
              </a:rPr>
              <a:t>Reservation Protocols</a:t>
            </a:r>
          </a:p>
          <a:p>
            <a:pPr marL="608013" indent="-608013">
              <a:spcBef>
                <a:spcPts val="800"/>
              </a:spcBef>
              <a:tabLst>
                <a:tab pos="1177925" algn="l"/>
                <a:tab pos="2092325" algn="l"/>
                <a:tab pos="3006725" algn="l"/>
                <a:tab pos="3921125" algn="l"/>
                <a:tab pos="4835525" algn="l"/>
                <a:tab pos="5749925" algn="l"/>
                <a:tab pos="6664325" algn="l"/>
                <a:tab pos="7578725" algn="l"/>
                <a:tab pos="8493125" algn="l"/>
                <a:tab pos="9407525" algn="l"/>
                <a:tab pos="10321925" algn="l"/>
              </a:tabLst>
            </a:pPr>
            <a:endParaRPr lang="en-US" sz="3200">
              <a:solidFill>
                <a:srgbClr val="000000"/>
              </a:solidFill>
              <a:ea typeface="Droid Sans Fallback" charset="0"/>
              <a:cs typeface="Droid Sans Fallback" charset="0"/>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ext Box 1"/>
          <p:cNvSpPr txBox="1">
            <a:spLocks noChangeArrowheads="1"/>
          </p:cNvSpPr>
          <p:nvPr/>
        </p:nvSpPr>
        <p:spPr bwMode="auto">
          <a:xfrm>
            <a:off x="6553200" y="6248400"/>
            <a:ext cx="1905000" cy="457200"/>
          </a:xfrm>
          <a:prstGeom prst="rect">
            <a:avLst/>
          </a:prstGeom>
          <a:noFill/>
          <a:ln w="9525">
            <a:noFill/>
            <a:round/>
            <a:headEnd/>
            <a:tailEnd/>
          </a:ln>
          <a:effectLst/>
        </p:spPr>
        <p:txBody>
          <a:bodyPr lIns="90000" tIns="46800" rIns="90000" bIns="46800"/>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18E57E3F-5A3F-4ABD-8AE5-706E94E9DC54}" type="slidenum">
              <a:rPr lang="en-US" sz="1400">
                <a:solidFill>
                  <a:srgbClr val="000000"/>
                </a:solidFill>
                <a:ea typeface="Droid Sans Fallback" charset="0"/>
                <a:cs typeface="Droid Sans Fallback" charset="0"/>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a:t>
            </a:fld>
            <a:endParaRPr lang="en-US" sz="1400">
              <a:solidFill>
                <a:srgbClr val="000000"/>
              </a:solidFill>
              <a:ea typeface="Droid Sans Fallback" charset="0"/>
              <a:cs typeface="Droid Sans Fallback" charset="0"/>
            </a:endParaRPr>
          </a:p>
        </p:txBody>
      </p:sp>
      <p:sp>
        <p:nvSpPr>
          <p:cNvPr id="65538" name="Text Box 2"/>
          <p:cNvSpPr txBox="1">
            <a:spLocks noChangeArrowheads="1"/>
          </p:cNvSpPr>
          <p:nvPr/>
        </p:nvSpPr>
        <p:spPr bwMode="auto">
          <a:xfrm>
            <a:off x="685800" y="228600"/>
            <a:ext cx="7772400" cy="533400"/>
          </a:xfrm>
          <a:prstGeom prst="rect">
            <a:avLst/>
          </a:prstGeom>
          <a:noFill/>
          <a:ln w="9525">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ea typeface="Droid Sans Fallback" charset="0"/>
                <a:cs typeface="Droid Sans Fallback" charset="0"/>
              </a:rPr>
              <a:t>Packet Radio</a:t>
            </a:r>
          </a:p>
        </p:txBody>
      </p:sp>
      <p:sp>
        <p:nvSpPr>
          <p:cNvPr id="65539" name="Text Box 3"/>
          <p:cNvSpPr txBox="1">
            <a:spLocks noChangeArrowheads="1"/>
          </p:cNvSpPr>
          <p:nvPr/>
        </p:nvSpPr>
        <p:spPr bwMode="auto">
          <a:xfrm>
            <a:off x="457200" y="990600"/>
            <a:ext cx="7772400" cy="6972300"/>
          </a:xfrm>
          <a:prstGeom prst="rect">
            <a:avLst/>
          </a:prstGeom>
          <a:noFill/>
          <a:ln w="9525">
            <a:noFill/>
            <a:round/>
            <a:headEnd/>
            <a:tailEnd/>
          </a:ln>
          <a:effectLst/>
        </p:spPr>
        <p:txBody>
          <a:bodyPr/>
          <a:lstStyle/>
          <a:p>
            <a:pPr marL="341313" indent="-341313">
              <a:spcBef>
                <a:spcPts val="1500"/>
              </a:spcBef>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olidFill>
                  <a:srgbClr val="000000"/>
                </a:solidFill>
                <a:ea typeface="Droid Sans Fallback" charset="0"/>
                <a:cs typeface="Droid Sans Fallback" charset="0"/>
              </a:rPr>
              <a:t>In packet radio (PR) access techniques, many subscribers attempt to access a single channel in an uncoordinated( or minimally coordinated) manner. </a:t>
            </a:r>
            <a:endParaRPr lang="en-US" dirty="0" smtClean="0">
              <a:solidFill>
                <a:srgbClr val="000000"/>
              </a:solidFill>
              <a:ea typeface="Droid Sans Fallback" charset="0"/>
              <a:cs typeface="Droid Sans Fallback" charset="0"/>
            </a:endParaRPr>
          </a:p>
          <a:p>
            <a:pPr marL="341313" indent="-341313">
              <a:spcBef>
                <a:spcPts val="1500"/>
              </a:spcBef>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solidFill>
                  <a:srgbClr val="000000"/>
                </a:solidFill>
                <a:ea typeface="Droid Sans Fallback" charset="0"/>
                <a:cs typeface="Droid Sans Fallback" charset="0"/>
              </a:rPr>
              <a:t>Collisions </a:t>
            </a:r>
            <a:r>
              <a:rPr lang="en-US" dirty="0">
                <a:solidFill>
                  <a:srgbClr val="000000"/>
                </a:solidFill>
                <a:ea typeface="Droid Sans Fallback" charset="0"/>
                <a:cs typeface="Droid Sans Fallback" charset="0"/>
              </a:rPr>
              <a:t>from the simultaneous transmissions of multiple transmitters are detected at the base station receiver, in which case an ACK or NACK signal is broadcast by the base station to alert the desired user of received transmission. </a:t>
            </a:r>
          </a:p>
          <a:p>
            <a:pPr marL="341313" indent="-341313">
              <a:spcBef>
                <a:spcPts val="1500"/>
              </a:spcBef>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olidFill>
                  <a:srgbClr val="000000"/>
                </a:solidFill>
                <a:ea typeface="Droid Sans Fallback" charset="0"/>
                <a:cs typeface="Droid Sans Fallback" charset="0"/>
              </a:rPr>
              <a:t>The subscribers use a contention technique to transmit on a common channel. ALOHA protocols are the best examples of contention techniques.</a:t>
            </a:r>
          </a:p>
          <a:p>
            <a:pPr marL="341313" indent="-341313">
              <a:spcBef>
                <a:spcPts val="1500"/>
              </a:spcBef>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olidFill>
                  <a:srgbClr val="000000"/>
                </a:solidFill>
                <a:ea typeface="Droid Sans Fallback" charset="0"/>
                <a:cs typeface="Droid Sans Fallback" charset="0"/>
              </a:rPr>
              <a:t>The performance of contention techniques can be evaluated by the </a:t>
            </a:r>
            <a:r>
              <a:rPr lang="en-US" i="1" dirty="0">
                <a:solidFill>
                  <a:srgbClr val="000000"/>
                </a:solidFill>
                <a:ea typeface="Droid Sans Fallback" charset="0"/>
                <a:cs typeface="Droid Sans Fallback" charset="0"/>
              </a:rPr>
              <a:t>throughput</a:t>
            </a:r>
            <a:r>
              <a:rPr lang="en-US" dirty="0">
                <a:solidFill>
                  <a:srgbClr val="000000"/>
                </a:solidFill>
                <a:ea typeface="Droid Sans Fallback" charset="0"/>
                <a:cs typeface="Droid Sans Fallback" charset="0"/>
              </a:rPr>
              <a:t>(T), and the average </a:t>
            </a:r>
            <a:r>
              <a:rPr lang="en-US" i="1" dirty="0">
                <a:solidFill>
                  <a:srgbClr val="000000"/>
                </a:solidFill>
                <a:ea typeface="Droid Sans Fallback" charset="0"/>
                <a:cs typeface="Droid Sans Fallback" charset="0"/>
              </a:rPr>
              <a:t>delay</a:t>
            </a:r>
            <a:r>
              <a:rPr lang="en-US" dirty="0">
                <a:solidFill>
                  <a:srgbClr val="000000"/>
                </a:solidFill>
                <a:ea typeface="Droid Sans Fallback" charset="0"/>
                <a:cs typeface="Droid Sans Fallback" charset="0"/>
              </a:rPr>
              <a:t>(D).</a:t>
            </a:r>
          </a:p>
          <a:p>
            <a:pPr marL="341313" indent="-341313">
              <a:spcBef>
                <a:spcPts val="15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a:solidFill>
                <a:srgbClr val="000000"/>
              </a:solidFill>
              <a:ea typeface="Droid Sans Fallback" charset="0"/>
              <a:cs typeface="Droid Sans Fallback" charset="0"/>
            </a:endParaRPr>
          </a:p>
          <a:p>
            <a:pPr marL="341313" indent="-341313">
              <a:spcBef>
                <a:spcPts val="15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a:solidFill>
                <a:srgbClr val="000000"/>
              </a:solidFill>
              <a:ea typeface="Droid Sans Fallback" charset="0"/>
              <a:cs typeface="Droid Sans Fallback" charset="0"/>
            </a:endParaRPr>
          </a:p>
          <a:p>
            <a:pPr marL="341313" indent="-341313">
              <a:spcBef>
                <a:spcPts val="15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a:solidFill>
                <a:srgbClr val="000000"/>
              </a:solidFill>
              <a:ea typeface="Droid Sans Fallback" charset="0"/>
              <a:cs typeface="Droid Sans Fallback" charset="0"/>
            </a:endParaRPr>
          </a:p>
          <a:p>
            <a:pPr marL="341313" indent="-341313">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a:solidFill>
                <a:srgbClr val="000000"/>
              </a:solidFill>
              <a:ea typeface="Droid Sans Fallback" charset="0"/>
              <a:cs typeface="Droid Sans Fallback" charset="0"/>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ext Box 1"/>
          <p:cNvSpPr txBox="1">
            <a:spLocks noChangeArrowheads="1"/>
          </p:cNvSpPr>
          <p:nvPr/>
        </p:nvSpPr>
        <p:spPr bwMode="auto">
          <a:xfrm>
            <a:off x="6553200" y="6248400"/>
            <a:ext cx="1905000" cy="457200"/>
          </a:xfrm>
          <a:prstGeom prst="rect">
            <a:avLst/>
          </a:prstGeom>
          <a:noFill/>
          <a:ln w="9525">
            <a:noFill/>
            <a:round/>
            <a:headEnd/>
            <a:tailEnd/>
          </a:ln>
          <a:effectLst/>
        </p:spPr>
        <p:txBody>
          <a:bodyPr lIns="90000" tIns="46800" rIns="90000" bIns="46800"/>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DBAD409-42A6-4861-B496-EC11BB597EB6}" type="slidenum">
              <a:rPr lang="en-US" sz="1400">
                <a:solidFill>
                  <a:srgbClr val="000000"/>
                </a:solidFill>
                <a:ea typeface="Droid Sans Fallback" charset="0"/>
                <a:cs typeface="Droid Sans Fallback" charset="0"/>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a:t>
            </a:fld>
            <a:endParaRPr lang="en-US" sz="1400">
              <a:solidFill>
                <a:srgbClr val="000000"/>
              </a:solidFill>
              <a:ea typeface="Droid Sans Fallback" charset="0"/>
              <a:cs typeface="Droid Sans Fallback" charset="0"/>
            </a:endParaRPr>
          </a:p>
        </p:txBody>
      </p:sp>
      <p:sp>
        <p:nvSpPr>
          <p:cNvPr id="66562" name="Text Box 2"/>
          <p:cNvSpPr txBox="1">
            <a:spLocks noChangeArrowheads="1"/>
          </p:cNvSpPr>
          <p:nvPr/>
        </p:nvSpPr>
        <p:spPr bwMode="auto">
          <a:xfrm>
            <a:off x="533400" y="5943600"/>
            <a:ext cx="8229600" cy="457200"/>
          </a:xfrm>
          <a:prstGeom prst="rect">
            <a:avLst/>
          </a:prstGeom>
          <a:noFill/>
          <a:ln w="9525">
            <a:noFill/>
            <a:round/>
            <a:headEnd/>
            <a:tailEnd/>
          </a:ln>
          <a:effectLst/>
        </p:spPr>
        <p:txBody>
          <a:bodyPr wrap="none" anchor="ctr"/>
          <a:lstStyle/>
          <a:p>
            <a:endParaRPr lang="en-GB"/>
          </a:p>
        </p:txBody>
      </p:sp>
      <p:graphicFrame>
        <p:nvGraphicFramePr>
          <p:cNvPr id="66563" name="Object 3"/>
          <p:cNvGraphicFramePr>
            <a:graphicFrameLocks noChangeAspect="1"/>
          </p:cNvGraphicFramePr>
          <p:nvPr/>
        </p:nvGraphicFramePr>
        <p:xfrm>
          <a:off x="2743200" y="685800"/>
          <a:ext cx="420688" cy="533400"/>
        </p:xfrm>
        <a:graphic>
          <a:graphicData uri="http://schemas.openxmlformats.org/presentationml/2006/ole">
            <p:oleObj spid="_x0000_s10242" r:id="rId4" imgW="277920" imgH="201960" progId="Equation.3">
              <p:embed/>
            </p:oleObj>
          </a:graphicData>
        </a:graphic>
      </p:graphicFrame>
      <p:sp>
        <p:nvSpPr>
          <p:cNvPr id="66564" name="Text Box 4"/>
          <p:cNvSpPr txBox="1">
            <a:spLocks noChangeArrowheads="1"/>
          </p:cNvSpPr>
          <p:nvPr/>
        </p:nvSpPr>
        <p:spPr bwMode="auto">
          <a:xfrm>
            <a:off x="533400" y="-30163"/>
            <a:ext cx="7772400" cy="519113"/>
          </a:xfrm>
          <a:prstGeom prst="rect">
            <a:avLst/>
          </a:prstGeom>
          <a:noFill/>
          <a:ln w="9525">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ea typeface="Droid Sans Fallback" charset="0"/>
                <a:cs typeface="Droid Sans Fallback" charset="0"/>
              </a:rPr>
              <a:t>Packet Radio Protocol</a:t>
            </a:r>
          </a:p>
        </p:txBody>
      </p:sp>
      <p:sp>
        <p:nvSpPr>
          <p:cNvPr id="66565" name="Text Box 5"/>
          <p:cNvSpPr txBox="1">
            <a:spLocks noChangeArrowheads="1"/>
          </p:cNvSpPr>
          <p:nvPr/>
        </p:nvSpPr>
        <p:spPr bwMode="auto">
          <a:xfrm>
            <a:off x="457200" y="685800"/>
            <a:ext cx="8458200" cy="1069975"/>
          </a:xfrm>
          <a:prstGeom prst="rect">
            <a:avLst/>
          </a:prstGeom>
          <a:noFill/>
          <a:ln w="9525">
            <a:noFill/>
            <a:round/>
            <a:headEnd/>
            <a:tailEnd/>
          </a:ln>
          <a:effectLst/>
        </p:spPr>
        <p:txBody>
          <a:bodyPr/>
          <a:lstStyle/>
          <a:p>
            <a:pPr marL="341313" indent="-341313">
              <a:spcBef>
                <a:spcPts val="1250"/>
              </a:spcBef>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solidFill>
                  <a:srgbClr val="000000"/>
                </a:solidFill>
                <a:ea typeface="Droid Sans Fallback" charset="0"/>
                <a:cs typeface="Droid Sans Fallback" charset="0"/>
              </a:rPr>
              <a:t>Vulnerable period      : the time interval during which the packets  are susceptible to collisions with transmissions form other users.</a:t>
            </a:r>
          </a:p>
          <a:p>
            <a:pPr marL="341313" indent="-341313">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a:solidFill>
                <a:srgbClr val="000000"/>
              </a:solidFill>
              <a:ea typeface="Droid Sans Fallback" charset="0"/>
              <a:cs typeface="Droid Sans Fallback" charset="0"/>
            </a:endParaRPr>
          </a:p>
        </p:txBody>
      </p:sp>
      <p:pic>
        <p:nvPicPr>
          <p:cNvPr id="66566" name="Picture 6"/>
          <p:cNvPicPr>
            <a:picLocks noChangeAspect="1" noChangeArrowheads="1"/>
          </p:cNvPicPr>
          <p:nvPr/>
        </p:nvPicPr>
        <p:blipFill>
          <a:blip r:embed="rId5">
            <a:lum bright="-20000" contrast="40000"/>
          </a:blip>
          <a:srcRect/>
          <a:stretch>
            <a:fillRect/>
          </a:stretch>
        </p:blipFill>
        <p:spPr bwMode="auto">
          <a:xfrm>
            <a:off x="457200" y="1323975"/>
            <a:ext cx="7391400" cy="5534025"/>
          </a:xfrm>
          <a:prstGeom prst="rect">
            <a:avLst/>
          </a:prstGeom>
          <a:noFill/>
          <a:ln w="9525">
            <a:noFill/>
            <a:round/>
            <a:headEnd/>
            <a:tailEnd/>
          </a:ln>
          <a:effectLst/>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ext Box 1"/>
          <p:cNvSpPr txBox="1">
            <a:spLocks noChangeArrowheads="1"/>
          </p:cNvSpPr>
          <p:nvPr/>
        </p:nvSpPr>
        <p:spPr bwMode="auto">
          <a:xfrm>
            <a:off x="6553200" y="6248400"/>
            <a:ext cx="1905000" cy="457200"/>
          </a:xfrm>
          <a:prstGeom prst="rect">
            <a:avLst/>
          </a:prstGeom>
          <a:noFill/>
          <a:ln w="9525">
            <a:noFill/>
            <a:round/>
            <a:headEnd/>
            <a:tailEnd/>
          </a:ln>
          <a:effectLst/>
        </p:spPr>
        <p:txBody>
          <a:bodyPr lIns="90000" tIns="46800" rIns="90000" bIns="46800"/>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D78771E-1316-4ACC-A519-E1550D92E3E1}" type="slidenum">
              <a:rPr lang="en-US" sz="1400">
                <a:solidFill>
                  <a:srgbClr val="000000"/>
                </a:solidFill>
                <a:ea typeface="Droid Sans Fallback" charset="0"/>
                <a:cs typeface="Droid Sans Fallback" charset="0"/>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a:t>
            </a:fld>
            <a:endParaRPr lang="en-US" sz="1400">
              <a:solidFill>
                <a:srgbClr val="000000"/>
              </a:solidFill>
              <a:ea typeface="Droid Sans Fallback" charset="0"/>
              <a:cs typeface="Droid Sans Fallback" charset="0"/>
            </a:endParaRPr>
          </a:p>
        </p:txBody>
      </p:sp>
      <p:sp>
        <p:nvSpPr>
          <p:cNvPr id="67586" name="Text Box 2"/>
          <p:cNvSpPr txBox="1">
            <a:spLocks noChangeArrowheads="1"/>
          </p:cNvSpPr>
          <p:nvPr/>
        </p:nvSpPr>
        <p:spPr bwMode="auto">
          <a:xfrm>
            <a:off x="609600" y="803275"/>
            <a:ext cx="8001000" cy="2654300"/>
          </a:xfrm>
          <a:prstGeom prst="rect">
            <a:avLst/>
          </a:prstGeom>
          <a:noFill/>
          <a:ln w="9525">
            <a:noFill/>
            <a:round/>
            <a:headEnd/>
            <a:tailEnd/>
          </a:ln>
          <a:effectLst/>
        </p:spPr>
        <p:txBody>
          <a:bodyPr lIns="90000" tIns="46800" rIns="90000" bIns="46800">
            <a:spAutoFit/>
          </a:bodyPr>
          <a:lstStyle/>
          <a:p>
            <a:pPr marL="457200" indent="-455613">
              <a:buClrTx/>
              <a:buFontTx/>
              <a:buNone/>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US">
                <a:solidFill>
                  <a:srgbClr val="000000"/>
                </a:solidFill>
                <a:ea typeface="Droid Sans Fallback" charset="0"/>
                <a:cs typeface="Droid Sans Fallback" charset="0"/>
              </a:rPr>
              <a:t>Assumption:</a:t>
            </a:r>
          </a:p>
          <a:p>
            <a:pPr marL="457200" indent="-455613">
              <a:buFont typeface="Times New Roman" pitchFamily="18" charset="0"/>
              <a:buChar cha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US">
                <a:solidFill>
                  <a:srgbClr val="000000"/>
                </a:solidFill>
                <a:ea typeface="Droid Sans Fallback" charset="0"/>
                <a:cs typeface="Droid Sans Fallback" charset="0"/>
              </a:rPr>
              <a:t>All packets sent by all users have a constant packet length and fixed, channel data rate.</a:t>
            </a:r>
          </a:p>
          <a:p>
            <a:pPr marL="457200" indent="-455613">
              <a:buFont typeface="Times New Roman" pitchFamily="18" charset="0"/>
              <a:buChar cha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US">
                <a:solidFill>
                  <a:srgbClr val="000000"/>
                </a:solidFill>
                <a:ea typeface="Droid Sans Fallback" charset="0"/>
                <a:cs typeface="Droid Sans Fallback" charset="0"/>
              </a:rPr>
              <a:t>All other users may generate new packets at random time intervals.</a:t>
            </a:r>
          </a:p>
          <a:p>
            <a:pPr marL="457200" indent="-455613">
              <a:buFont typeface="Times New Roman" pitchFamily="18" charset="0"/>
              <a:buChar cha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US">
                <a:solidFill>
                  <a:srgbClr val="000000"/>
                </a:solidFill>
                <a:ea typeface="Droid Sans Fallback" charset="0"/>
                <a:cs typeface="Droid Sans Fallback" charset="0"/>
              </a:rPr>
              <a:t>Packet transmissions occur with a Poisson distribution having a mean arrival rate of  </a:t>
            </a:r>
            <a:r>
              <a:rPr lang="en-US">
                <a:solidFill>
                  <a:srgbClr val="000000"/>
                </a:solidFill>
                <a:latin typeface="Symbol" pitchFamily="18" charset="2"/>
                <a:ea typeface="Droid Sans Fallback" charset="0"/>
                <a:cs typeface="Droid Sans Fallback" charset="0"/>
              </a:rPr>
              <a:t></a:t>
            </a:r>
            <a:r>
              <a:rPr lang="en-US">
                <a:solidFill>
                  <a:srgbClr val="000000"/>
                </a:solidFill>
                <a:ea typeface="Droid Sans Fallback" charset="0"/>
                <a:cs typeface="Droid Sans Fallback" charset="0"/>
              </a:rPr>
              <a:t> packets per second.</a:t>
            </a:r>
          </a:p>
        </p:txBody>
      </p:sp>
      <p:sp>
        <p:nvSpPr>
          <p:cNvPr id="67587" name="Text Box 3"/>
          <p:cNvSpPr txBox="1">
            <a:spLocks noChangeArrowheads="1"/>
          </p:cNvSpPr>
          <p:nvPr/>
        </p:nvSpPr>
        <p:spPr bwMode="auto">
          <a:xfrm>
            <a:off x="914400" y="2895600"/>
            <a:ext cx="6629400" cy="460375"/>
          </a:xfrm>
          <a:prstGeom prst="rect">
            <a:avLst/>
          </a:prstGeom>
          <a:noFill/>
          <a:ln w="9525">
            <a:noFill/>
            <a:round/>
            <a:headEnd/>
            <a:tailEnd/>
          </a:ln>
          <a:effectLst/>
        </p:spPr>
        <p:txBody>
          <a:bodyPr lIns="90000" tIns="46800" rIns="90000" bIns="46800">
            <a:spAutoFit/>
          </a:bodyPr>
          <a:lstStyle/>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ea typeface="Droid Sans Fallback" charset="0"/>
                <a:cs typeface="Droid Sans Fallback" charset="0"/>
              </a:rPr>
              <a:t>The traffic occupancy or throughput R:</a:t>
            </a:r>
          </a:p>
        </p:txBody>
      </p:sp>
      <p:graphicFrame>
        <p:nvGraphicFramePr>
          <p:cNvPr id="67588" name="Object 4"/>
          <p:cNvGraphicFramePr>
            <a:graphicFrameLocks noChangeAspect="1"/>
          </p:cNvGraphicFramePr>
          <p:nvPr/>
        </p:nvGraphicFramePr>
        <p:xfrm>
          <a:off x="1447800" y="3581400"/>
          <a:ext cx="990600" cy="374650"/>
        </p:xfrm>
        <a:graphic>
          <a:graphicData uri="http://schemas.openxmlformats.org/presentationml/2006/ole">
            <p:oleObj spid="_x0000_s11266" r:id="rId4" imgW="471960" imgH="169560" progId="Equation.3">
              <p:embed/>
            </p:oleObj>
          </a:graphicData>
        </a:graphic>
      </p:graphicFrame>
      <p:sp>
        <p:nvSpPr>
          <p:cNvPr id="67589" name="Text Box 5"/>
          <p:cNvSpPr txBox="1">
            <a:spLocks noChangeArrowheads="1"/>
          </p:cNvSpPr>
          <p:nvPr/>
        </p:nvSpPr>
        <p:spPr bwMode="auto">
          <a:xfrm>
            <a:off x="838200" y="4267200"/>
            <a:ext cx="6477000" cy="1571625"/>
          </a:xfrm>
          <a:prstGeom prst="rect">
            <a:avLst/>
          </a:prstGeom>
          <a:noFill/>
          <a:ln w="9525">
            <a:noFill/>
            <a:round/>
            <a:headEnd/>
            <a:tailEnd/>
          </a:ln>
          <a:effectLst/>
        </p:spPr>
        <p:txBody>
          <a:bodyPr lIns="90000" tIns="46800" rIns="90000" bIns="46800">
            <a:spAutoFit/>
          </a:bodyPr>
          <a:lstStyle/>
          <a:p>
            <a:pPr>
              <a:spcBef>
                <a:spcPts val="1500"/>
              </a:spcBef>
              <a:buFont typeface="Symbol"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ea typeface="Droid Sans Fallback" charset="0"/>
                <a:cs typeface="Droid Sans Fallback" charset="0"/>
              </a:rPr>
              <a:t> Is </a:t>
            </a:r>
            <a:r>
              <a:rPr lang="en-US" dirty="0" err="1">
                <a:solidFill>
                  <a:srgbClr val="000000"/>
                </a:solidFill>
                <a:ea typeface="Droid Sans Fallback" charset="0"/>
                <a:cs typeface="Droid Sans Fallback" charset="0"/>
              </a:rPr>
              <a:t>the</a:t>
            </a:r>
            <a:r>
              <a:rPr lang="en-US" dirty="0" err="1">
                <a:solidFill>
                  <a:srgbClr val="000000"/>
                </a:solidFill>
                <a:latin typeface="Symbol" pitchFamily="18" charset="2"/>
                <a:ea typeface="Droid Sans Fallback" charset="0"/>
                <a:cs typeface="Droid Sans Fallback" charset="0"/>
              </a:rPr>
              <a:t></a:t>
            </a:r>
            <a:r>
              <a:rPr lang="en-US" dirty="0" err="1">
                <a:solidFill>
                  <a:srgbClr val="000000"/>
                </a:solidFill>
                <a:ea typeface="Droid Sans Fallback" charset="0"/>
                <a:cs typeface="Droid Sans Fallback" charset="0"/>
              </a:rPr>
              <a:t>is</a:t>
            </a:r>
            <a:r>
              <a:rPr lang="en-US" dirty="0">
                <a:solidFill>
                  <a:srgbClr val="000000"/>
                </a:solidFill>
                <a:ea typeface="Droid Sans Fallback" charset="0"/>
                <a:cs typeface="Droid Sans Fallback" charset="0"/>
              </a:rPr>
              <a:t> the packet duration in seconds</a:t>
            </a:r>
          </a:p>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latin typeface="Symbol" pitchFamily="18" charset="2"/>
                <a:ea typeface="Droid Sans Fallback" charset="0"/>
                <a:cs typeface="Droid Sans Fallback" charset="0"/>
              </a:rPr>
              <a:t></a:t>
            </a:r>
            <a:r>
              <a:rPr lang="en-US" dirty="0">
                <a:solidFill>
                  <a:srgbClr val="000000"/>
                </a:solidFill>
                <a:ea typeface="Droid Sans Fallback" charset="0"/>
                <a:cs typeface="Droid Sans Fallback" charset="0"/>
              </a:rPr>
              <a:t>Is the mean arrival rate in packets per second</a:t>
            </a:r>
          </a:p>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solidFill>
                <a:srgbClr val="000000"/>
              </a:solidFill>
              <a:ea typeface="Droid Sans Fallback" charset="0"/>
              <a:cs typeface="Droid Sans Fallback" charset="0"/>
            </a:endParaRPr>
          </a:p>
        </p:txBody>
      </p:sp>
      <p:sp>
        <p:nvSpPr>
          <p:cNvPr id="67590" name="Text Box 6"/>
          <p:cNvSpPr txBox="1">
            <a:spLocks noChangeArrowheads="1"/>
          </p:cNvSpPr>
          <p:nvPr/>
        </p:nvSpPr>
        <p:spPr bwMode="auto">
          <a:xfrm>
            <a:off x="685800" y="152400"/>
            <a:ext cx="7772400" cy="609600"/>
          </a:xfrm>
          <a:prstGeom prst="rect">
            <a:avLst/>
          </a:prstGeom>
          <a:noFill/>
          <a:ln w="9525">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0000"/>
                </a:solidFill>
                <a:ea typeface="Droid Sans Fallback" charset="0"/>
                <a:cs typeface="Droid Sans Fallback" charset="0"/>
              </a:rPr>
              <a:t>Packet Radio Protocol (Cont’d)</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ext Box 1"/>
          <p:cNvSpPr txBox="1">
            <a:spLocks noChangeArrowheads="1"/>
          </p:cNvSpPr>
          <p:nvPr/>
        </p:nvSpPr>
        <p:spPr bwMode="auto">
          <a:xfrm>
            <a:off x="6553200" y="6248400"/>
            <a:ext cx="1905000" cy="457200"/>
          </a:xfrm>
          <a:prstGeom prst="rect">
            <a:avLst/>
          </a:prstGeom>
          <a:noFill/>
          <a:ln w="9525">
            <a:noFill/>
            <a:round/>
            <a:headEnd/>
            <a:tailEnd/>
          </a:ln>
          <a:effectLst/>
        </p:spPr>
        <p:txBody>
          <a:bodyPr lIns="90000" tIns="46800" rIns="90000" bIns="46800"/>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E463964-1A34-4B16-BD13-201A2ACFBD56}" type="slidenum">
              <a:rPr lang="en-US" sz="1400">
                <a:solidFill>
                  <a:srgbClr val="000000"/>
                </a:solidFill>
                <a:ea typeface="Droid Sans Fallback" charset="0"/>
                <a:cs typeface="Droid Sans Fallback" charset="0"/>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a:t>
            </a:fld>
            <a:endParaRPr lang="en-US" sz="1400">
              <a:solidFill>
                <a:srgbClr val="000000"/>
              </a:solidFill>
              <a:ea typeface="Droid Sans Fallback" charset="0"/>
              <a:cs typeface="Droid Sans Fallback" charset="0"/>
            </a:endParaRPr>
          </a:p>
        </p:txBody>
      </p:sp>
      <p:graphicFrame>
        <p:nvGraphicFramePr>
          <p:cNvPr id="68610" name="Object 2"/>
          <p:cNvGraphicFramePr>
            <a:graphicFrameLocks noChangeAspect="1"/>
          </p:cNvGraphicFramePr>
          <p:nvPr/>
        </p:nvGraphicFramePr>
        <p:xfrm>
          <a:off x="762000" y="1143000"/>
          <a:ext cx="6022975" cy="427038"/>
        </p:xfrm>
        <a:graphic>
          <a:graphicData uri="http://schemas.openxmlformats.org/presentationml/2006/ole">
            <p:oleObj spid="_x0000_s12290" r:id="rId4" imgW="3027240" imgH="199440" progId="Equation.3">
              <p:embed/>
            </p:oleObj>
          </a:graphicData>
        </a:graphic>
      </p:graphicFrame>
      <p:sp>
        <p:nvSpPr>
          <p:cNvPr id="68611" name="Text Box 3"/>
          <p:cNvSpPr txBox="1">
            <a:spLocks noChangeArrowheads="1"/>
          </p:cNvSpPr>
          <p:nvPr/>
        </p:nvSpPr>
        <p:spPr bwMode="auto">
          <a:xfrm>
            <a:off x="609600" y="1676400"/>
            <a:ext cx="8305800" cy="1381125"/>
          </a:xfrm>
          <a:prstGeom prst="rect">
            <a:avLst/>
          </a:prstGeom>
          <a:noFill/>
          <a:ln w="9525">
            <a:noFill/>
            <a:round/>
            <a:headEnd/>
            <a:tailEnd/>
          </a:ln>
          <a:effectLst/>
        </p:spPr>
        <p:txBody>
          <a:bodyPr lIns="90000" tIns="46800" rIns="90000" bIns="46800">
            <a:spAutoFit/>
          </a:bodyPr>
          <a:lstStyle/>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Droid Sans Fallback" charset="0"/>
                <a:cs typeface="Droid Sans Fallback" charset="0"/>
              </a:rPr>
              <a:t>T: the normalized throughput.</a:t>
            </a:r>
          </a:p>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Droid Sans Fallback" charset="0"/>
                <a:cs typeface="Droid Sans Fallback" charset="0"/>
              </a:rPr>
              <a:t>Pr[no collision]: the probability of a user making a successful packet transmission</a:t>
            </a:r>
          </a:p>
        </p:txBody>
      </p:sp>
      <p:graphicFrame>
        <p:nvGraphicFramePr>
          <p:cNvPr id="68612" name="Object 4"/>
          <p:cNvGraphicFramePr>
            <a:graphicFrameLocks noChangeAspect="1"/>
          </p:cNvGraphicFramePr>
          <p:nvPr/>
        </p:nvGraphicFramePr>
        <p:xfrm>
          <a:off x="838200" y="4114800"/>
          <a:ext cx="2133600" cy="977900"/>
        </p:xfrm>
        <a:graphic>
          <a:graphicData uri="http://schemas.openxmlformats.org/presentationml/2006/ole">
            <p:oleObj spid="_x0000_s12291" r:id="rId5" imgW="1025280" imgH="384120" progId="Equation.3">
              <p:embed/>
            </p:oleObj>
          </a:graphicData>
        </a:graphic>
      </p:graphicFrame>
      <p:sp>
        <p:nvSpPr>
          <p:cNvPr id="68613" name="Text Box 5"/>
          <p:cNvSpPr txBox="1">
            <a:spLocks noChangeArrowheads="1"/>
          </p:cNvSpPr>
          <p:nvPr/>
        </p:nvSpPr>
        <p:spPr bwMode="auto">
          <a:xfrm>
            <a:off x="609600" y="3048000"/>
            <a:ext cx="7010400" cy="1190625"/>
          </a:xfrm>
          <a:prstGeom prst="rect">
            <a:avLst/>
          </a:prstGeom>
          <a:noFill/>
          <a:ln w="9525">
            <a:noFill/>
            <a:round/>
            <a:headEnd/>
            <a:tailEnd/>
          </a:ln>
          <a:effectLst/>
        </p:spPr>
        <p:txBody>
          <a:bodyPr lIns="90000" tIns="46800" rIns="90000" bIns="46800">
            <a:spAutoFit/>
          </a:bodyPr>
          <a:lstStyle/>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Droid Sans Fallback" charset="0"/>
                <a:cs typeface="Droid Sans Fallback" charset="0"/>
              </a:rPr>
              <a:t>Pr(n): the probability that n packets are generated by the user population during a given packet duration interval is assumed to be Poisson</a:t>
            </a:r>
          </a:p>
        </p:txBody>
      </p:sp>
      <p:sp>
        <p:nvSpPr>
          <p:cNvPr id="68614" name="Text Box 6"/>
          <p:cNvSpPr txBox="1">
            <a:spLocks noChangeArrowheads="1"/>
          </p:cNvSpPr>
          <p:nvPr/>
        </p:nvSpPr>
        <p:spPr bwMode="auto">
          <a:xfrm>
            <a:off x="609600" y="0"/>
            <a:ext cx="7772400" cy="609600"/>
          </a:xfrm>
          <a:prstGeom prst="rect">
            <a:avLst/>
          </a:prstGeom>
          <a:noFill/>
          <a:ln w="9525">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0000"/>
                </a:solidFill>
                <a:ea typeface="Droid Sans Fallback" charset="0"/>
                <a:cs typeface="Droid Sans Fallback" charset="0"/>
              </a:rPr>
              <a:t>Packet Radio Protocol (Cont’d)</a:t>
            </a:r>
          </a:p>
        </p:txBody>
      </p:sp>
      <p:sp>
        <p:nvSpPr>
          <p:cNvPr id="68615" name="Text Box 7"/>
          <p:cNvSpPr txBox="1">
            <a:spLocks noChangeArrowheads="1"/>
          </p:cNvSpPr>
          <p:nvPr/>
        </p:nvSpPr>
        <p:spPr bwMode="auto">
          <a:xfrm>
            <a:off x="669925" y="5070475"/>
            <a:ext cx="8093075" cy="1557338"/>
          </a:xfrm>
          <a:prstGeom prst="rect">
            <a:avLst/>
          </a:prstGeom>
          <a:noFill/>
          <a:ln w="9525">
            <a:noFill/>
            <a:round/>
            <a:headEnd/>
            <a:tailEnd/>
          </a:ln>
          <a:effectLst/>
        </p:spPr>
        <p:txBody>
          <a:bodyPr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Droid Sans Fallback" charset="0"/>
                <a:cs typeface="Droid Sans Fallback" charset="0"/>
              </a:rPr>
              <a:t>A packet is assumed to be successfully transmitted if no other packets are transmitted during the given packet interval. The prob that no packets are generated during this interval is given by (1) with n =0 , ie Pr (0) = e </a:t>
            </a:r>
            <a:r>
              <a:rPr lang="en-US" baseline="30000">
                <a:solidFill>
                  <a:srgbClr val="000000"/>
                </a:solidFill>
                <a:ea typeface="Droid Sans Fallback" charset="0"/>
                <a:cs typeface="Droid Sans Fallback" charset="0"/>
              </a:rPr>
              <a:t>-R</a:t>
            </a:r>
          </a:p>
        </p:txBody>
      </p:sp>
      <p:sp>
        <p:nvSpPr>
          <p:cNvPr id="68616" name="Text Box 8"/>
          <p:cNvSpPr txBox="1">
            <a:spLocks noChangeArrowheads="1"/>
          </p:cNvSpPr>
          <p:nvPr/>
        </p:nvSpPr>
        <p:spPr bwMode="auto">
          <a:xfrm>
            <a:off x="3262313" y="4308475"/>
            <a:ext cx="538162" cy="460375"/>
          </a:xfrm>
          <a:prstGeom prst="rect">
            <a:avLst/>
          </a:prstGeom>
          <a:noFill/>
          <a:ln w="9525">
            <a:noFill/>
            <a:round/>
            <a:headEnd/>
            <a:tailEnd/>
          </a:ln>
          <a:effectLst/>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Droid Sans Fallback" charset="0"/>
                <a:cs typeface="Droid Sans Fallback" charset="0"/>
              </a:rPr>
              <a:t>(1)</a:t>
            </a:r>
          </a:p>
        </p:txBody>
      </p:sp>
      <p:sp>
        <p:nvSpPr>
          <p:cNvPr id="68617" name="Text Box 9"/>
          <p:cNvSpPr txBox="1">
            <a:spLocks noChangeArrowheads="1"/>
          </p:cNvSpPr>
          <p:nvPr/>
        </p:nvSpPr>
        <p:spPr bwMode="auto">
          <a:xfrm>
            <a:off x="784225" y="5249863"/>
            <a:ext cx="184150" cy="457200"/>
          </a:xfrm>
          <a:prstGeom prst="rect">
            <a:avLst/>
          </a:prstGeom>
          <a:noFill/>
          <a:ln w="9525">
            <a:noFill/>
            <a:round/>
            <a:headEnd/>
            <a:tailEnd/>
          </a:ln>
          <a:effectLst/>
        </p:spPr>
        <p:txBody>
          <a:bodyPr wrap="none" anchor="ctr"/>
          <a:lstStyle/>
          <a:p>
            <a:endParaRPr lang="en-GB"/>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ext Box 1"/>
          <p:cNvSpPr txBox="1">
            <a:spLocks noChangeArrowheads="1"/>
          </p:cNvSpPr>
          <p:nvPr/>
        </p:nvSpPr>
        <p:spPr bwMode="auto">
          <a:xfrm>
            <a:off x="6553200" y="6248400"/>
            <a:ext cx="1905000" cy="457200"/>
          </a:xfrm>
          <a:prstGeom prst="rect">
            <a:avLst/>
          </a:prstGeom>
          <a:noFill/>
          <a:ln w="9525">
            <a:noFill/>
            <a:round/>
            <a:headEnd/>
            <a:tailEnd/>
          </a:ln>
          <a:effectLst/>
        </p:spPr>
        <p:txBody>
          <a:bodyPr lIns="90000" tIns="46800" rIns="90000" bIns="46800"/>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7A012CB-4D4B-47A3-9D95-7D76EA005982}" type="slidenum">
              <a:rPr lang="en-US" sz="1400">
                <a:solidFill>
                  <a:srgbClr val="000000"/>
                </a:solidFill>
                <a:ea typeface="Droid Sans Fallback" charset="0"/>
                <a:cs typeface="Droid Sans Fallback" charset="0"/>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7</a:t>
            </a:fld>
            <a:endParaRPr lang="en-US" sz="1400">
              <a:solidFill>
                <a:srgbClr val="000000"/>
              </a:solidFill>
              <a:ea typeface="Droid Sans Fallback" charset="0"/>
              <a:cs typeface="Droid Sans Fallback" charset="0"/>
            </a:endParaRPr>
          </a:p>
        </p:txBody>
      </p:sp>
      <p:sp>
        <p:nvSpPr>
          <p:cNvPr id="69634" name="Text Box 2"/>
          <p:cNvSpPr txBox="1">
            <a:spLocks noChangeArrowheads="1"/>
          </p:cNvSpPr>
          <p:nvPr/>
        </p:nvSpPr>
        <p:spPr bwMode="auto">
          <a:xfrm>
            <a:off x="762000" y="228600"/>
            <a:ext cx="7772400" cy="1143000"/>
          </a:xfrm>
          <a:prstGeom prst="rect">
            <a:avLst/>
          </a:prstGeom>
          <a:noFill/>
          <a:ln w="9525">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0000"/>
                </a:solidFill>
                <a:ea typeface="Droid Sans Fallback" charset="0"/>
                <a:cs typeface="Droid Sans Fallback" charset="0"/>
              </a:rPr>
              <a:t>Packet contention protocols</a:t>
            </a:r>
          </a:p>
        </p:txBody>
      </p:sp>
      <p:sp>
        <p:nvSpPr>
          <p:cNvPr id="69635" name="Text Box 3"/>
          <p:cNvSpPr txBox="1">
            <a:spLocks noChangeArrowheads="1"/>
          </p:cNvSpPr>
          <p:nvPr/>
        </p:nvSpPr>
        <p:spPr bwMode="auto">
          <a:xfrm>
            <a:off x="685800" y="1295400"/>
            <a:ext cx="7772400" cy="4819650"/>
          </a:xfrm>
          <a:prstGeom prst="rect">
            <a:avLst/>
          </a:prstGeom>
          <a:noFill/>
          <a:ln w="9525">
            <a:noFill/>
            <a:round/>
            <a:headEnd/>
            <a:tailEnd/>
          </a:ln>
          <a:effectLst/>
        </p:spPr>
        <p:txBody>
          <a:bodyPr/>
          <a:lstStyle/>
          <a:p>
            <a:pPr marL="341313" indent="-341313">
              <a:lnSpc>
                <a:spcPct val="90000"/>
              </a:lnSpc>
              <a:spcBef>
                <a:spcPts val="800"/>
              </a:spcBef>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000000"/>
                </a:solidFill>
                <a:ea typeface="Droid Sans Fallback" charset="0"/>
                <a:cs typeface="Droid Sans Fallback" charset="0"/>
              </a:rPr>
              <a:t>Based on the type of access, contention  protocols are categorized as :</a:t>
            </a:r>
          </a:p>
          <a:p>
            <a:pPr marL="741363" lvl="1" indent="-284163">
              <a:lnSpc>
                <a:spcPct val="90000"/>
              </a:lnSpc>
              <a:spcBef>
                <a:spcPts val="700"/>
              </a:spcBef>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000000"/>
                </a:solidFill>
                <a:ea typeface="Droid Sans Fallback" charset="0"/>
                <a:cs typeface="Droid Sans Fallback" charset="0"/>
              </a:rPr>
              <a:t>Random access</a:t>
            </a:r>
          </a:p>
          <a:p>
            <a:pPr lvl="2">
              <a:lnSpc>
                <a:spcPct val="90000"/>
              </a:lnSpc>
              <a:spcBef>
                <a:spcPts val="600"/>
              </a:spcBef>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solidFill>
                  <a:srgbClr val="000000"/>
                </a:solidFill>
                <a:ea typeface="Droid Sans Fallback" charset="0"/>
                <a:cs typeface="Droid Sans Fallback" charset="0"/>
              </a:rPr>
              <a:t>No contention among the users, and packets are transmitted, as they arrive from the user</a:t>
            </a:r>
          </a:p>
          <a:p>
            <a:pPr marL="741363" lvl="1" indent="-284163">
              <a:lnSpc>
                <a:spcPct val="90000"/>
              </a:lnSpc>
              <a:spcBef>
                <a:spcPts val="700"/>
              </a:spcBef>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000000"/>
                </a:solidFill>
                <a:ea typeface="Droid Sans Fallback" charset="0"/>
                <a:cs typeface="Droid Sans Fallback" charset="0"/>
              </a:rPr>
              <a:t>Scheduled access</a:t>
            </a:r>
          </a:p>
          <a:p>
            <a:pPr lvl="2">
              <a:lnSpc>
                <a:spcPct val="90000"/>
              </a:lnSpc>
              <a:spcBef>
                <a:spcPts val="600"/>
              </a:spcBef>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solidFill>
                  <a:srgbClr val="000000"/>
                </a:solidFill>
                <a:ea typeface="Droid Sans Fallback" charset="0"/>
                <a:cs typeface="Droid Sans Fallback" charset="0"/>
              </a:rPr>
              <a:t>Based on coordinated access by the users. Messages are transmitted within assigned time slots</a:t>
            </a:r>
          </a:p>
          <a:p>
            <a:pPr marL="741363" lvl="1" indent="-284163">
              <a:lnSpc>
                <a:spcPct val="90000"/>
              </a:lnSpc>
              <a:spcBef>
                <a:spcPts val="700"/>
              </a:spcBef>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000000"/>
                </a:solidFill>
                <a:ea typeface="Droid Sans Fallback" charset="0"/>
                <a:cs typeface="Droid Sans Fallback" charset="0"/>
              </a:rPr>
              <a:t>Hybrid access</a:t>
            </a:r>
          </a:p>
          <a:p>
            <a:pPr lvl="2">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solidFill>
                <a:srgbClr val="000000"/>
              </a:solidFill>
              <a:ea typeface="Droid Sans Fallback" charset="0"/>
              <a:cs typeface="Droid Sans Fallback" charset="0"/>
            </a:endParaRPr>
          </a:p>
          <a:p>
            <a:pPr marL="341313" indent="-341313">
              <a:lnSpc>
                <a:spcPct val="90000"/>
              </a:lnSpc>
              <a:spcBef>
                <a:spcPts val="8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3200">
              <a:solidFill>
                <a:srgbClr val="000000"/>
              </a:solidFill>
              <a:ea typeface="Droid Sans Fallback" charset="0"/>
              <a:cs typeface="Droid Sans Fallback" charset="0"/>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ext Box 1"/>
          <p:cNvSpPr txBox="1">
            <a:spLocks noChangeArrowheads="1"/>
          </p:cNvSpPr>
          <p:nvPr/>
        </p:nvSpPr>
        <p:spPr bwMode="auto">
          <a:xfrm>
            <a:off x="6553200" y="6248400"/>
            <a:ext cx="1905000" cy="457200"/>
          </a:xfrm>
          <a:prstGeom prst="rect">
            <a:avLst/>
          </a:prstGeom>
          <a:noFill/>
          <a:ln w="9525">
            <a:noFill/>
            <a:round/>
            <a:headEnd/>
            <a:tailEnd/>
          </a:ln>
          <a:effectLst/>
        </p:spPr>
        <p:txBody>
          <a:bodyPr lIns="90000" tIns="46800" rIns="90000" bIns="46800"/>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FCBDCCF8-1E8F-471A-B2DC-96A2BB1D0D29}" type="slidenum">
              <a:rPr lang="en-US" sz="1400">
                <a:solidFill>
                  <a:srgbClr val="000000"/>
                </a:solidFill>
                <a:ea typeface="Droid Sans Fallback" charset="0"/>
                <a:cs typeface="Droid Sans Fallback" charset="0"/>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8</a:t>
            </a:fld>
            <a:endParaRPr lang="en-US" sz="1400">
              <a:solidFill>
                <a:srgbClr val="000000"/>
              </a:solidFill>
              <a:ea typeface="Droid Sans Fallback" charset="0"/>
              <a:cs typeface="Droid Sans Fallback" charset="0"/>
            </a:endParaRPr>
          </a:p>
        </p:txBody>
      </p:sp>
      <p:sp>
        <p:nvSpPr>
          <p:cNvPr id="70658" name="Text Box 2"/>
          <p:cNvSpPr txBox="1">
            <a:spLocks noChangeArrowheads="1"/>
          </p:cNvSpPr>
          <p:nvPr/>
        </p:nvSpPr>
        <p:spPr bwMode="auto">
          <a:xfrm>
            <a:off x="457200" y="1219200"/>
            <a:ext cx="8001000" cy="1924050"/>
          </a:xfrm>
          <a:prstGeom prst="rect">
            <a:avLst/>
          </a:prstGeom>
          <a:noFill/>
          <a:ln w="9525">
            <a:noFill/>
            <a:round/>
            <a:headEnd/>
            <a:tailEnd/>
          </a:ln>
          <a:effectLst/>
        </p:spPr>
        <p:txBody>
          <a:bodyPr lIns="90000" tIns="46800" rIns="90000" bIns="46800">
            <a:spAutoFit/>
          </a:bodyPr>
          <a:lstStyle/>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rgbClr val="000000"/>
                </a:solidFill>
                <a:ea typeface="Droid Sans Fallback" charset="0"/>
                <a:cs typeface="Droid Sans Fallback" charset="0"/>
              </a:rPr>
              <a:t>The pure ALOHA protocol is a random access protocol used for data transfer. A user accesses the channel as soon as the packet is ready to be transmitted. Then it waits for an ack or nack, if it gets a nack (a collision) then it waits for a random amount of time and then retransmits the packet.  The delay increases as the number of users increases, as the prob of collision increases</a:t>
            </a:r>
          </a:p>
        </p:txBody>
      </p:sp>
      <p:graphicFrame>
        <p:nvGraphicFramePr>
          <p:cNvPr id="70659" name="Object 3"/>
          <p:cNvGraphicFramePr>
            <a:graphicFrameLocks noChangeAspect="1"/>
          </p:cNvGraphicFramePr>
          <p:nvPr/>
        </p:nvGraphicFramePr>
        <p:xfrm>
          <a:off x="381000" y="4038600"/>
          <a:ext cx="2590800" cy="838200"/>
        </p:xfrm>
        <a:graphic>
          <a:graphicData uri="http://schemas.openxmlformats.org/presentationml/2006/ole">
            <p:oleObj spid="_x0000_s13314" r:id="rId4" imgW="1286640" imgH="393480" progId="Equation.3">
              <p:embed/>
            </p:oleObj>
          </a:graphicData>
        </a:graphic>
      </p:graphicFrame>
      <p:sp>
        <p:nvSpPr>
          <p:cNvPr id="70660" name="Text Box 4"/>
          <p:cNvSpPr txBox="1">
            <a:spLocks noChangeArrowheads="1"/>
          </p:cNvSpPr>
          <p:nvPr/>
        </p:nvSpPr>
        <p:spPr bwMode="auto">
          <a:xfrm>
            <a:off x="457200" y="3048000"/>
            <a:ext cx="8229600" cy="648512"/>
          </a:xfrm>
          <a:prstGeom prst="rect">
            <a:avLst/>
          </a:prstGeom>
          <a:noFill/>
          <a:ln w="9525">
            <a:noFill/>
            <a:round/>
            <a:headEnd/>
            <a:tailEnd/>
          </a:ln>
          <a:effectLst/>
        </p:spPr>
        <p:txBody>
          <a:bodyPr lIns="90000" tIns="46800" rIns="90000" bIns="46800">
            <a:spAutoFit/>
          </a:bodyPr>
          <a:lstStyle/>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solidFill>
                  <a:srgbClr val="000000"/>
                </a:solidFill>
                <a:ea typeface="Droid Sans Fallback" charset="0"/>
                <a:cs typeface="Droid Sans Fallback" charset="0"/>
              </a:rPr>
              <a:t>The vulnerable period is      ,    the </a:t>
            </a:r>
            <a:r>
              <a:rPr lang="en-US" dirty="0">
                <a:solidFill>
                  <a:srgbClr val="000000"/>
                </a:solidFill>
                <a:ea typeface="Droid Sans Fallback" charset="0"/>
                <a:cs typeface="Droid Sans Fallback" charset="0"/>
              </a:rPr>
              <a:t>probability of no collision during the vulnerable period Pr(n):</a:t>
            </a:r>
          </a:p>
        </p:txBody>
      </p:sp>
      <p:sp>
        <p:nvSpPr>
          <p:cNvPr id="70661" name="Text Box 5"/>
          <p:cNvSpPr txBox="1">
            <a:spLocks noChangeArrowheads="1"/>
          </p:cNvSpPr>
          <p:nvPr/>
        </p:nvSpPr>
        <p:spPr bwMode="auto">
          <a:xfrm>
            <a:off x="304800" y="5105400"/>
            <a:ext cx="4648200" cy="460375"/>
          </a:xfrm>
          <a:prstGeom prst="rect">
            <a:avLst/>
          </a:prstGeom>
          <a:noFill/>
          <a:ln w="9525">
            <a:noFill/>
            <a:round/>
            <a:headEnd/>
            <a:tailEnd/>
          </a:ln>
          <a:effectLst/>
        </p:spPr>
        <p:txBody>
          <a:bodyPr lIns="90000" tIns="46800" rIns="90000" bIns="46800">
            <a:spAutoFit/>
          </a:bodyPr>
          <a:lstStyle/>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ea typeface="Droid Sans Fallback" charset="0"/>
                <a:cs typeface="Droid Sans Fallback" charset="0"/>
              </a:rPr>
              <a:t>The throughput:</a:t>
            </a:r>
          </a:p>
        </p:txBody>
      </p:sp>
      <p:graphicFrame>
        <p:nvGraphicFramePr>
          <p:cNvPr id="70662" name="Object 6"/>
          <p:cNvGraphicFramePr>
            <a:graphicFrameLocks noChangeAspect="1"/>
          </p:cNvGraphicFramePr>
          <p:nvPr/>
        </p:nvGraphicFramePr>
        <p:xfrm>
          <a:off x="2133600" y="5181600"/>
          <a:ext cx="1946275" cy="457200"/>
        </p:xfrm>
        <a:graphic>
          <a:graphicData uri="http://schemas.openxmlformats.org/presentationml/2006/ole">
            <p:oleObj spid="_x0000_s13315" r:id="rId5" imgW="706320" imgH="192240" progId="Equation.3">
              <p:embed/>
            </p:oleObj>
          </a:graphicData>
        </a:graphic>
      </p:graphicFrame>
      <p:graphicFrame>
        <p:nvGraphicFramePr>
          <p:cNvPr id="70663" name="Object 7"/>
          <p:cNvGraphicFramePr>
            <a:graphicFrameLocks noChangeAspect="1"/>
          </p:cNvGraphicFramePr>
          <p:nvPr/>
        </p:nvGraphicFramePr>
        <p:xfrm>
          <a:off x="2895600" y="3124200"/>
          <a:ext cx="330200" cy="355600"/>
        </p:xfrm>
        <a:graphic>
          <a:graphicData uri="http://schemas.openxmlformats.org/presentationml/2006/ole">
            <p:oleObj spid="_x0000_s13316" r:id="rId6" imgW="235800" imgH="169560" progId="Equation.3">
              <p:embed/>
            </p:oleObj>
          </a:graphicData>
        </a:graphic>
      </p:graphicFrame>
      <p:sp>
        <p:nvSpPr>
          <p:cNvPr id="70664" name="Text Box 8"/>
          <p:cNvSpPr txBox="1">
            <a:spLocks noChangeArrowheads="1"/>
          </p:cNvSpPr>
          <p:nvPr/>
        </p:nvSpPr>
        <p:spPr bwMode="auto">
          <a:xfrm>
            <a:off x="3505200" y="4267200"/>
            <a:ext cx="2590800" cy="460375"/>
          </a:xfrm>
          <a:prstGeom prst="rect">
            <a:avLst/>
          </a:prstGeom>
          <a:noFill/>
          <a:ln w="9525">
            <a:noFill/>
            <a:round/>
            <a:headEnd/>
            <a:tailEnd/>
          </a:ln>
          <a:effectLst/>
        </p:spPr>
        <p:txBody>
          <a:bodyPr lIns="90000" tIns="46800" rIns="90000" bIns="46800">
            <a:spAutoFit/>
          </a:bodyPr>
          <a:lstStyle/>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ea typeface="Droid Sans Fallback" charset="0"/>
                <a:cs typeface="Droid Sans Fallback" charset="0"/>
              </a:rPr>
              <a:t>At n=0</a:t>
            </a:r>
          </a:p>
        </p:txBody>
      </p:sp>
      <p:sp>
        <p:nvSpPr>
          <p:cNvPr id="70665" name="Text Box 9"/>
          <p:cNvSpPr txBox="1">
            <a:spLocks noChangeArrowheads="1"/>
          </p:cNvSpPr>
          <p:nvPr/>
        </p:nvSpPr>
        <p:spPr bwMode="auto">
          <a:xfrm>
            <a:off x="838200" y="0"/>
            <a:ext cx="7772400" cy="1143000"/>
          </a:xfrm>
          <a:prstGeom prst="rect">
            <a:avLst/>
          </a:prstGeom>
          <a:noFill/>
          <a:ln w="9525">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ea typeface="Droid Sans Fallback" charset="0"/>
                <a:cs typeface="Droid Sans Fallback" charset="0"/>
              </a:rPr>
              <a:t>Pure ALOHA</a:t>
            </a:r>
          </a:p>
        </p:txBody>
      </p:sp>
      <p:sp>
        <p:nvSpPr>
          <p:cNvPr id="70667" name="Text Box 11"/>
          <p:cNvSpPr txBox="1">
            <a:spLocks noChangeArrowheads="1"/>
          </p:cNvSpPr>
          <p:nvPr/>
        </p:nvSpPr>
        <p:spPr bwMode="auto">
          <a:xfrm>
            <a:off x="8594725" y="5222875"/>
            <a:ext cx="184150" cy="457200"/>
          </a:xfrm>
          <a:prstGeom prst="rect">
            <a:avLst/>
          </a:prstGeom>
          <a:noFill/>
          <a:ln w="9525">
            <a:noFill/>
            <a:round/>
            <a:headEnd/>
            <a:tailEnd/>
          </a:ln>
          <a:effectLst/>
        </p:spPr>
        <p:txBody>
          <a:bodyPr wrap="none" anchor="ctr"/>
          <a:lstStyle/>
          <a:p>
            <a:endParaRPr lang="en-GB"/>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ext Box 1"/>
          <p:cNvSpPr txBox="1">
            <a:spLocks noChangeArrowheads="1"/>
          </p:cNvSpPr>
          <p:nvPr/>
        </p:nvSpPr>
        <p:spPr bwMode="auto">
          <a:xfrm>
            <a:off x="6553200" y="6248400"/>
            <a:ext cx="1905000" cy="457200"/>
          </a:xfrm>
          <a:prstGeom prst="rect">
            <a:avLst/>
          </a:prstGeom>
          <a:noFill/>
          <a:ln w="9525">
            <a:noFill/>
            <a:round/>
            <a:headEnd/>
            <a:tailEnd/>
          </a:ln>
          <a:effectLst/>
        </p:spPr>
        <p:txBody>
          <a:bodyPr lIns="90000" tIns="46800" rIns="90000" bIns="46800"/>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CCC1F35-3CD6-4E03-9636-DCCBA386CD8E}" type="slidenum">
              <a:rPr lang="en-US" sz="1400">
                <a:solidFill>
                  <a:srgbClr val="000000"/>
                </a:solidFill>
                <a:ea typeface="Droid Sans Fallback" charset="0"/>
                <a:cs typeface="Droid Sans Fallback" charset="0"/>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9</a:t>
            </a:fld>
            <a:endParaRPr lang="en-US" sz="1400">
              <a:solidFill>
                <a:srgbClr val="000000"/>
              </a:solidFill>
              <a:ea typeface="Droid Sans Fallback" charset="0"/>
              <a:cs typeface="Droid Sans Fallback" charset="0"/>
            </a:endParaRPr>
          </a:p>
        </p:txBody>
      </p:sp>
      <p:sp>
        <p:nvSpPr>
          <p:cNvPr id="71682" name="Text Box 2"/>
          <p:cNvSpPr txBox="1">
            <a:spLocks noChangeArrowheads="1"/>
          </p:cNvSpPr>
          <p:nvPr/>
        </p:nvSpPr>
        <p:spPr bwMode="auto">
          <a:xfrm>
            <a:off x="457200" y="914400"/>
            <a:ext cx="8077200" cy="703263"/>
          </a:xfrm>
          <a:prstGeom prst="rect">
            <a:avLst/>
          </a:prstGeom>
          <a:noFill/>
          <a:ln w="9525">
            <a:noFill/>
            <a:round/>
            <a:headEnd/>
            <a:tailEnd/>
          </a:ln>
          <a:effectLst/>
        </p:spPr>
        <p:txBody>
          <a:bodyPr lIns="90000" tIns="46800" rIns="90000" bIns="46800">
            <a:spAutoFit/>
          </a:bodyPr>
          <a:lstStyle/>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rgbClr val="000000"/>
                </a:solidFill>
                <a:ea typeface="Droid Sans Fallback" charset="0"/>
                <a:cs typeface="Droid Sans Fallback" charset="0"/>
              </a:rPr>
              <a:t>Fig(9.10) shows how ALOHA  and slotted ALOHA systems trade-off throughput for delay</a:t>
            </a:r>
          </a:p>
        </p:txBody>
      </p:sp>
      <p:sp>
        <p:nvSpPr>
          <p:cNvPr id="71683" name="Text Box 3"/>
          <p:cNvSpPr txBox="1">
            <a:spLocks noChangeArrowheads="1"/>
          </p:cNvSpPr>
          <p:nvPr/>
        </p:nvSpPr>
        <p:spPr bwMode="auto">
          <a:xfrm>
            <a:off x="7010400" y="6172200"/>
            <a:ext cx="1066800" cy="368300"/>
          </a:xfrm>
          <a:prstGeom prst="rect">
            <a:avLst/>
          </a:prstGeom>
          <a:noFill/>
          <a:ln w="9525">
            <a:noFill/>
            <a:round/>
            <a:headEnd/>
            <a:tailEnd/>
          </a:ln>
          <a:effectLst/>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a:solidFill>
                  <a:srgbClr val="000000"/>
                </a:solidFill>
                <a:ea typeface="Droid Sans Fallback" charset="0"/>
                <a:cs typeface="Droid Sans Fallback" charset="0"/>
              </a:rPr>
              <a:t>Fig(8.10)</a:t>
            </a:r>
          </a:p>
        </p:txBody>
      </p:sp>
      <p:pic>
        <p:nvPicPr>
          <p:cNvPr id="71684" name="Picture 4"/>
          <p:cNvPicPr>
            <a:picLocks noChangeAspect="1" noChangeArrowheads="1"/>
          </p:cNvPicPr>
          <p:nvPr/>
        </p:nvPicPr>
        <p:blipFill>
          <a:blip r:embed="rId3">
            <a:lum bright="-20000" contrast="40000"/>
          </a:blip>
          <a:srcRect/>
          <a:stretch>
            <a:fillRect/>
          </a:stretch>
        </p:blipFill>
        <p:spPr bwMode="auto">
          <a:xfrm>
            <a:off x="990600" y="1600200"/>
            <a:ext cx="7391400" cy="5235575"/>
          </a:xfrm>
          <a:prstGeom prst="rect">
            <a:avLst/>
          </a:prstGeom>
          <a:noFill/>
          <a:ln w="9525">
            <a:noFill/>
            <a:round/>
            <a:headEnd/>
            <a:tailEnd/>
          </a:ln>
          <a:effectLst/>
        </p:spPr>
      </p:pic>
      <p:sp>
        <p:nvSpPr>
          <p:cNvPr id="71685" name="Text Box 5"/>
          <p:cNvSpPr txBox="1">
            <a:spLocks noChangeArrowheads="1"/>
          </p:cNvSpPr>
          <p:nvPr/>
        </p:nvSpPr>
        <p:spPr bwMode="auto">
          <a:xfrm>
            <a:off x="685800" y="0"/>
            <a:ext cx="7772400" cy="1143000"/>
          </a:xfrm>
          <a:prstGeom prst="rect">
            <a:avLst/>
          </a:prstGeom>
          <a:noFill/>
          <a:ln w="9525">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ea typeface="Droid Sans Fallback" charset="0"/>
                <a:cs typeface="Droid Sans Fallback" charset="0"/>
              </a:rPr>
              <a:t>ALOHA Vs. Slotted ALOHA</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TotalTime>
  <Words>530</Words>
  <Application>Microsoft Office PowerPoint</Application>
  <PresentationFormat>On-screen Show (4:3)</PresentationFormat>
  <Paragraphs>63</Paragraphs>
  <Slides>9</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1" baseType="lpstr">
      <vt:lpstr>Office Theme</vt:lpstr>
      <vt:lpstr>Microsoft Equation 3.0</vt:lpstr>
      <vt:lpstr>IT 1122 Mobile and Wireless Communication</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compaq</dc:creator>
  <cp:lastModifiedBy>Admin</cp:lastModifiedBy>
  <cp:revision>20</cp:revision>
  <dcterms:created xsi:type="dcterms:W3CDTF">2010-02-25T13:16:11Z</dcterms:created>
  <dcterms:modified xsi:type="dcterms:W3CDTF">2016-08-16T14:59:27Z</dcterms:modified>
</cp:coreProperties>
</file>