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c5cb25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c5cb25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c5cb25a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c5cb25a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c5cb25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c5cb25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c5cb25a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c5cb25a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c5cb25a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c5cb25a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c5cb25a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c5cb25a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c5cb25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c5cb25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c5cb25a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c5cb25a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c5cb25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c5cb25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923432d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923432d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923432d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923432d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923432d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923432d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b923432d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b923432d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923432d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923432d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c5cb2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c5cb2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923432d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923432d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923432d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923432d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Recommendation System for setting up new restaurant in Bangalore</a:t>
            </a:r>
            <a:endParaRPr sz="3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Made By: Shreayan Chaudhary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Building the Project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Office locations using the Python Nominatim library</a:t>
            </a:r>
            <a:endParaRPr sz="2400"/>
          </a:p>
        </p:txBody>
      </p:sp>
      <p:pic>
        <p:nvPicPr>
          <p:cNvPr id="147" name="Google Shape;147;p23"/>
          <p:cNvPicPr preferRelativeResize="0"/>
          <p:nvPr/>
        </p:nvPicPr>
        <p:blipFill>
          <a:blip r:embed="rId3">
            <a:alphaModFix/>
          </a:blip>
          <a:stretch>
            <a:fillRect/>
          </a:stretch>
        </p:blipFill>
        <p:spPr>
          <a:xfrm>
            <a:off x="2003688" y="2078875"/>
            <a:ext cx="5136626" cy="22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the offices on a map of Bangalore</a:t>
            </a:r>
            <a:endParaRPr/>
          </a:p>
        </p:txBody>
      </p:sp>
      <p:pic>
        <p:nvPicPr>
          <p:cNvPr id="153" name="Google Shape;153;p24"/>
          <p:cNvPicPr preferRelativeResize="0"/>
          <p:nvPr/>
        </p:nvPicPr>
        <p:blipFill>
          <a:blip r:embed="rId3">
            <a:alphaModFix/>
          </a:blip>
          <a:stretch>
            <a:fillRect/>
          </a:stretch>
        </p:blipFill>
        <p:spPr>
          <a:xfrm>
            <a:off x="2001738" y="1853850"/>
            <a:ext cx="5144124" cy="309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Eateries near these offices </a:t>
            </a:r>
            <a:endParaRPr/>
          </a:p>
        </p:txBody>
      </p:sp>
      <p:pic>
        <p:nvPicPr>
          <p:cNvPr id="159" name="Google Shape;159;p25"/>
          <p:cNvPicPr preferRelativeResize="0"/>
          <p:nvPr/>
        </p:nvPicPr>
        <p:blipFill>
          <a:blip r:embed="rId3">
            <a:alphaModFix/>
          </a:blip>
          <a:stretch>
            <a:fillRect/>
          </a:stretch>
        </p:blipFill>
        <p:spPr>
          <a:xfrm>
            <a:off x="999300" y="2061650"/>
            <a:ext cx="2876550" cy="2295525"/>
          </a:xfrm>
          <a:prstGeom prst="rect">
            <a:avLst/>
          </a:prstGeom>
          <a:noFill/>
          <a:ln>
            <a:noFill/>
          </a:ln>
        </p:spPr>
      </p:pic>
      <p:pic>
        <p:nvPicPr>
          <p:cNvPr id="160" name="Google Shape;160;p25"/>
          <p:cNvPicPr preferRelativeResize="0"/>
          <p:nvPr/>
        </p:nvPicPr>
        <p:blipFill>
          <a:blip r:embed="rId4">
            <a:alphaModFix/>
          </a:blip>
          <a:stretch>
            <a:fillRect/>
          </a:stretch>
        </p:blipFill>
        <p:spPr>
          <a:xfrm>
            <a:off x="4572000" y="2133088"/>
            <a:ext cx="2724150" cy="21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Eateries location using foursquare (772 restaurants)</a:t>
            </a:r>
            <a:endParaRPr/>
          </a:p>
        </p:txBody>
      </p:sp>
      <p:pic>
        <p:nvPicPr>
          <p:cNvPr id="166" name="Google Shape;166;p26"/>
          <p:cNvPicPr preferRelativeResize="0"/>
          <p:nvPr/>
        </p:nvPicPr>
        <p:blipFill>
          <a:blip r:embed="rId3">
            <a:alphaModFix/>
          </a:blip>
          <a:stretch>
            <a:fillRect/>
          </a:stretch>
        </p:blipFill>
        <p:spPr>
          <a:xfrm>
            <a:off x="3206950" y="2233100"/>
            <a:ext cx="2733675" cy="19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the eateries (color coded in clusters)</a:t>
            </a:r>
            <a:endParaRPr/>
          </a:p>
        </p:txBody>
      </p:sp>
      <p:pic>
        <p:nvPicPr>
          <p:cNvPr id="172" name="Google Shape;172;p27"/>
          <p:cNvPicPr preferRelativeResize="0"/>
          <p:nvPr/>
        </p:nvPicPr>
        <p:blipFill>
          <a:blip r:embed="rId3">
            <a:alphaModFix/>
          </a:blip>
          <a:stretch>
            <a:fillRect/>
          </a:stretch>
        </p:blipFill>
        <p:spPr>
          <a:xfrm>
            <a:off x="1921400" y="1853850"/>
            <a:ext cx="5301198" cy="31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8"/>
          <p:cNvPicPr preferRelativeResize="0"/>
          <p:nvPr/>
        </p:nvPicPr>
        <p:blipFill>
          <a:blip r:embed="rId3">
            <a:alphaModFix/>
          </a:blip>
          <a:stretch>
            <a:fillRect/>
          </a:stretch>
        </p:blipFill>
        <p:spPr>
          <a:xfrm>
            <a:off x="2020800" y="1954950"/>
            <a:ext cx="5106001" cy="3052325"/>
          </a:xfrm>
          <a:prstGeom prst="rect">
            <a:avLst/>
          </a:prstGeom>
          <a:noFill/>
          <a:ln>
            <a:noFill/>
          </a:ln>
        </p:spPr>
      </p:pic>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lustering to group offices distance-wise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Analysis</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the maps, we can see that some clusters are much smaller than others. Let us look into the counts for each cluster.</a:t>
            </a:r>
            <a:endParaRPr/>
          </a:p>
          <a:p>
            <a:pPr indent="-311150" lvl="0" marL="457200" rtl="0" algn="l">
              <a:spcBef>
                <a:spcPts val="0"/>
              </a:spcBef>
              <a:spcAft>
                <a:spcPts val="0"/>
              </a:spcAft>
              <a:buSzPts val="1300"/>
              <a:buChar char="●"/>
            </a:pPr>
            <a:r>
              <a:rPr lang="en"/>
              <a:t>Clusters: [(0, 47), (1, 126), (2, 119), (3, 49), (4, 175), (5, 20), (6, 124), (7, 56), (8, 51), (9, 5)]</a:t>
            </a:r>
            <a:endParaRPr/>
          </a:p>
          <a:p>
            <a:pPr indent="-311150" lvl="0" marL="457200" rtl="0" algn="l">
              <a:spcBef>
                <a:spcPts val="0"/>
              </a:spcBef>
              <a:spcAft>
                <a:spcPts val="0"/>
              </a:spcAft>
              <a:buSzPts val="1300"/>
              <a:buChar char="●"/>
            </a:pPr>
            <a:r>
              <a:rPr lang="en"/>
              <a:t>We can see that cluster 9 has a very small number of eateries around it. But it does not have many offices nearby, so the restaurant will not have many customers.</a:t>
            </a:r>
            <a:endParaRPr/>
          </a:p>
          <a:p>
            <a:pPr indent="-311150" lvl="0" marL="457200" rtl="0" algn="l">
              <a:spcBef>
                <a:spcPts val="0"/>
              </a:spcBef>
              <a:spcAft>
                <a:spcPts val="0"/>
              </a:spcAft>
              <a:buSzPts val="1300"/>
              <a:buChar char="●"/>
            </a:pPr>
            <a:r>
              <a:rPr lang="en"/>
              <a:t>We can see that clusters 1,2,8 and 9 have a few eateries around them. There are many offices around them and have a large corporate employee population.</a:t>
            </a:r>
            <a:endParaRPr/>
          </a:p>
          <a:p>
            <a:pPr indent="-311150" lvl="0" marL="457200" rtl="0" algn="l">
              <a:spcBef>
                <a:spcPts val="0"/>
              </a:spcBef>
              <a:spcAft>
                <a:spcPts val="0"/>
              </a:spcAft>
              <a:buSzPts val="1300"/>
              <a:buChar char="●"/>
            </a:pPr>
            <a:r>
              <a:rPr lang="en"/>
              <a:t>A good eatery aimed at corporates, or even at the general public would do well here due to sheer lack of competition in the vicinity; Also because they have a high office:eatery ratio.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Hence we find that the best place for a food shop aimed at companies will be either near Deloitte, Intel, EY or Dell in Bangalore due to the best companies:eatery ratio in the cluster.</a:t>
            </a:r>
            <a:endParaRPr/>
          </a:p>
          <a:p>
            <a:pPr indent="-311150" lvl="0" marL="457200" rtl="0" algn="l">
              <a:spcBef>
                <a:spcPts val="0"/>
              </a:spcBef>
              <a:spcAft>
                <a:spcPts val="0"/>
              </a:spcAft>
              <a:buSzPts val="1300"/>
              <a:buChar char="●"/>
            </a:pPr>
            <a:r>
              <a:rPr lang="en"/>
              <a:t>We also find that 1st, 6th and 4th clusters have approximately 120 eateries near them.</a:t>
            </a:r>
            <a:endParaRPr/>
          </a:p>
          <a:p>
            <a:pPr indent="-311150" lvl="0" marL="457200" rtl="0" algn="l">
              <a:spcBef>
                <a:spcPts val="0"/>
              </a:spcBef>
              <a:spcAft>
                <a:spcPts val="0"/>
              </a:spcAft>
              <a:buSzPts val="1300"/>
              <a:buChar char="●"/>
            </a:pPr>
            <a:r>
              <a:rPr lang="en"/>
              <a:t>These could be great localities to advertise an upcoming new fast food shop or restaurant.</a:t>
            </a:r>
            <a:endParaRPr/>
          </a:p>
          <a:p>
            <a:pPr indent="-311150" lvl="0" marL="457200" rtl="0" algn="l">
              <a:spcBef>
                <a:spcPts val="0"/>
              </a:spcBef>
              <a:spcAft>
                <a:spcPts val="0"/>
              </a:spcAft>
              <a:buSzPts val="1300"/>
              <a:buChar char="●"/>
            </a:pPr>
            <a:r>
              <a:rPr lang="en"/>
              <a:t>The first cluster is near Deloitte, Intel, EY or Dell. (Cluster 0 and 3).</a:t>
            </a:r>
            <a:endParaRPr/>
          </a:p>
          <a:p>
            <a:pPr indent="-311150" lvl="0" marL="457200" rtl="0" algn="l">
              <a:spcBef>
                <a:spcPts val="0"/>
              </a:spcBef>
              <a:spcAft>
                <a:spcPts val="0"/>
              </a:spcAft>
              <a:buSzPts val="1300"/>
              <a:buChar char="●"/>
            </a:pPr>
            <a:r>
              <a:rPr lang="en"/>
              <a:t>The second is near Cognizant, Flipkart, Huawei and Mu Sigma. (Cluster 8 and 7)</a:t>
            </a:r>
            <a:endParaRPr/>
          </a:p>
          <a:p>
            <a:pPr indent="0" lvl="0" marL="0" rtl="0" algn="l">
              <a:spcBef>
                <a:spcPts val="1600"/>
              </a:spcBef>
              <a:spcAft>
                <a:spcPts val="0"/>
              </a:spcAft>
              <a:buNone/>
            </a:pPr>
            <a:r>
              <a:rPr lang="en"/>
              <a:t>Hence these places would be good for setting up and advertising an upcoming new restaurant.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India is an extremely densely populated country (one of the most dense), with more than 1.34 billion residents.</a:t>
            </a:r>
            <a:endParaRPr/>
          </a:p>
          <a:p>
            <a:pPr indent="0" lvl="0" marL="0" rtl="0" algn="l">
              <a:spcBef>
                <a:spcPts val="1600"/>
              </a:spcBef>
              <a:spcAft>
                <a:spcPts val="0"/>
              </a:spcAft>
              <a:buNone/>
            </a:pPr>
            <a:r>
              <a:rPr lang="en"/>
              <a:t>Obviously it is difficult to start a business here due to high real estate costs. So, an entrepreneur aiming at a corporate centric market should know the best places to set up shop.</a:t>
            </a:r>
            <a:endParaRPr/>
          </a:p>
          <a:p>
            <a:pPr indent="0" lvl="0" marL="0" rtl="0" algn="l">
              <a:spcBef>
                <a:spcPts val="1600"/>
              </a:spcBef>
              <a:spcAft>
                <a:spcPts val="1600"/>
              </a:spcAft>
              <a:buNone/>
            </a:pPr>
            <a:r>
              <a:t/>
            </a:r>
            <a:endParaRPr/>
          </a:p>
        </p:txBody>
      </p:sp>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large population of Bangalore lies in this corporate demographic (more than 200 corporations), and 800+ startups, so eating snack foods out is more popular and convenient than ever, hence goal is to find the best places in Bangalore to setup a new food shop/ restaurant.</a:t>
            </a:r>
            <a:endParaRPr/>
          </a:p>
          <a:p>
            <a:pPr indent="0" lvl="0" marL="0" rtl="0" algn="l">
              <a:spcBef>
                <a:spcPts val="1600"/>
              </a:spcBef>
              <a:spcAft>
                <a:spcPts val="1600"/>
              </a:spcAft>
              <a:buNone/>
            </a:pPr>
            <a:r>
              <a:rPr lang="en"/>
              <a:t>The example chosen is for Bangalore, but this project can be used for various different locations like Chennai, Mumbai, Delhi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objective is to find the optimal location for setting up a new business (based on location of offices, eateries in Bangalore, India). </a:t>
            </a:r>
            <a:endParaRPr/>
          </a:p>
          <a:p>
            <a:pPr indent="0" lvl="0" marL="0" rtl="0" algn="l">
              <a:spcBef>
                <a:spcPts val="1600"/>
              </a:spcBef>
              <a:spcAft>
                <a:spcPts val="0"/>
              </a:spcAft>
              <a:buNone/>
            </a:pPr>
            <a:r>
              <a:rPr lang="en"/>
              <a:t>Also the relative distance of the business from the nearby offices, colleges etc. has to be minimized, while keeping in mind the customers that the place will attract, while maximizing the profits.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Target audience consists of entrepreneurs and small-scale businessmen/women interested in the food/ snacks industry, aiming at the corporate demographic for maximising profits.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Data</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a list of the corporate offices in Bangalore. Their latitude and longitude will be calculated using Geopy Nominatim (a Python Library).</a:t>
            </a:r>
            <a:endParaRPr/>
          </a:p>
          <a:p>
            <a:pPr indent="0" lvl="0" marL="0" rtl="0" algn="l">
              <a:spcBef>
                <a:spcPts val="1600"/>
              </a:spcBef>
              <a:spcAft>
                <a:spcPts val="0"/>
              </a:spcAft>
              <a:buNone/>
            </a:pPr>
            <a:r>
              <a:rPr lang="en"/>
              <a:t>This data can be found on Wikipedia, as well as many other websites.</a:t>
            </a:r>
            <a:endParaRPr/>
          </a:p>
          <a:p>
            <a:pPr indent="0" lvl="0" marL="0" rtl="0" algn="l">
              <a:spcBef>
                <a:spcPts val="1600"/>
              </a:spcBef>
              <a:spcAft>
                <a:spcPts val="0"/>
              </a:spcAft>
              <a:buNone/>
            </a:pPr>
            <a:r>
              <a:rPr lang="en"/>
              <a:t>For instance: https://en.wikipedia.org/wiki/Category:Companies_based_in_Bangalore</a:t>
            </a:r>
            <a:endParaRPr/>
          </a:p>
          <a:p>
            <a:pPr indent="0" lvl="0" marL="0" rtl="0" algn="l">
              <a:spcBef>
                <a:spcPts val="1600"/>
              </a:spcBef>
              <a:spcAft>
                <a:spcPts val="0"/>
              </a:spcAft>
              <a:buNone/>
            </a:pPr>
            <a:r>
              <a:rPr lang="en"/>
              <a:t>We choose these offices.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4904900" y="1323963"/>
            <a:ext cx="1571625" cy="2495550"/>
          </a:xfrm>
          <a:prstGeom prst="rect">
            <a:avLst/>
          </a:prstGeom>
          <a:noFill/>
          <a:ln>
            <a:noFill/>
          </a:ln>
        </p:spPr>
      </p:pic>
      <p:pic>
        <p:nvPicPr>
          <p:cNvPr id="123" name="Google Shape;123;p19"/>
          <p:cNvPicPr preferRelativeResize="0"/>
          <p:nvPr/>
        </p:nvPicPr>
        <p:blipFill>
          <a:blip r:embed="rId4">
            <a:alphaModFix/>
          </a:blip>
          <a:stretch>
            <a:fillRect/>
          </a:stretch>
        </p:blipFill>
        <p:spPr>
          <a:xfrm>
            <a:off x="2366100" y="1181100"/>
            <a:ext cx="1400175" cy="2781300"/>
          </a:xfrm>
          <a:prstGeom prst="rect">
            <a:avLst/>
          </a:prstGeom>
          <a:noFill/>
          <a:ln>
            <a:noFill/>
          </a:ln>
        </p:spPr>
      </p:pic>
      <p:sp>
        <p:nvSpPr>
          <p:cNvPr id="124" name="Google Shape;124;p19"/>
          <p:cNvSpPr txBox="1"/>
          <p:nvPr>
            <p:ph idx="1" type="body"/>
          </p:nvPr>
        </p:nvSpPr>
        <p:spPr>
          <a:xfrm>
            <a:off x="727650" y="3962400"/>
            <a:ext cx="7688700" cy="61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data is taken from Wikipedia: https://en.wikipedia.org/wiki/Category:Companies_based_in_Bangalore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Gathering</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can use the FourSquare API to find the number of eateries in a 1km radius around each school. The API will provide us with Postal Code, Neighborhood, Venue, Venue Summary and Venue Category.</a:t>
            </a:r>
            <a:endParaRPr/>
          </a:p>
          <a:p>
            <a:pPr indent="0" lvl="0" marL="0" rtl="0" algn="l">
              <a:spcBef>
                <a:spcPts val="1600"/>
              </a:spcBef>
              <a:spcAft>
                <a:spcPts val="0"/>
              </a:spcAft>
              <a:buNone/>
            </a:pPr>
            <a:r>
              <a:rPr lang="en"/>
              <a:t>Foursquare is a local search-and-discovery service mobile app which provides search results for its users (Wikipedia). It has more than 60 million users.</a:t>
            </a:r>
            <a:endParaRPr/>
          </a:p>
          <a:p>
            <a:pPr indent="0" lvl="0" marL="0" rtl="0" algn="l">
              <a:spcBef>
                <a:spcPts val="1600"/>
              </a:spcBef>
              <a:spcAft>
                <a:spcPts val="0"/>
              </a:spcAft>
              <a:buNone/>
            </a:pPr>
            <a:r>
              <a:rPr lang="en"/>
              <a:t>We can also use the FourSquare API to find all food related categories that we will filter.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Solution</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get our entire data in a well defined structure or dataframe, we can cluster the data into various clusters with each office being the reference point and the eateries around it will be the part of clusters.</a:t>
            </a:r>
            <a:endParaRPr/>
          </a:p>
          <a:p>
            <a:pPr indent="0" lvl="0" marL="0" rtl="0" algn="l">
              <a:spcBef>
                <a:spcPts val="1600"/>
              </a:spcBef>
              <a:spcAft>
                <a:spcPts val="1600"/>
              </a:spcAft>
              <a:buNone/>
            </a:pPr>
            <a:r>
              <a:rPr lang="en"/>
              <a:t>Also the relative distance of the business from the nearby offices, colleges etc. has to be minimized, while keeping in mind the customers that the place will attract, while maximizing the profits.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