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9" r:id="rId4"/>
    <p:sldId id="263"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784"/>
    <a:srgbClr val="FFFFFF"/>
    <a:srgbClr val="FFAA60"/>
    <a:srgbClr val="717EEE"/>
    <a:srgbClr val="F6F6F7"/>
    <a:srgbClr val="66CCFF"/>
    <a:srgbClr val="50D0BC"/>
    <a:srgbClr val="EA738D"/>
    <a:srgbClr val="FA9D5A"/>
    <a:srgbClr val="EE7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Series 1</c:v>
                </c:pt>
              </c:strCache>
            </c:strRef>
          </c:tx>
          <c:spPr>
            <a:ln>
              <a:noFill/>
            </a:ln>
          </c:spPr>
          <c:dPt>
            <c:idx val="0"/>
            <c:bubble3D val="0"/>
            <c:spPr>
              <a:solidFill>
                <a:srgbClr val="717EEE"/>
              </a:solidFill>
              <a:ln w="19050">
                <a:noFill/>
              </a:ln>
              <a:effectLst/>
            </c:spPr>
            <c:extLst>
              <c:ext xmlns:c16="http://schemas.microsoft.com/office/drawing/2014/chart" uri="{C3380CC4-5D6E-409C-BE32-E72D297353CC}">
                <c16:uniqueId val="{00000001-161D-4776-BC9F-B3C56699888F}"/>
              </c:ext>
            </c:extLst>
          </c:dPt>
          <c:dPt>
            <c:idx val="1"/>
            <c:bubble3D val="0"/>
            <c:spPr>
              <a:solidFill>
                <a:srgbClr val="FFFFFF"/>
              </a:solidFill>
              <a:ln w="19050">
                <a:noFill/>
              </a:ln>
              <a:effectLst/>
            </c:spPr>
            <c:extLst>
              <c:ext xmlns:c16="http://schemas.microsoft.com/office/drawing/2014/chart" uri="{C3380CC4-5D6E-409C-BE32-E72D297353CC}">
                <c16:uniqueId val="{00000003-161D-4776-BC9F-B3C56699888F}"/>
              </c:ext>
            </c:extLst>
          </c:dPt>
          <c:dLbls>
            <c:dLbl>
              <c:idx val="0"/>
              <c:layout>
                <c:manualLayout>
                  <c:x val="0.1542946858410934"/>
                  <c:y val="4.6367504984897966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1D-4776-BC9F-B3C56699888F}"/>
                </c:ext>
              </c:extLst>
            </c:dLbl>
            <c:dLbl>
              <c:idx val="1"/>
              <c:delete val="1"/>
              <c:extLst>
                <c:ext xmlns:c15="http://schemas.microsoft.com/office/drawing/2012/chart" uri="{CE6537A1-D6FC-4f65-9D91-7224C49458BB}"/>
                <c:ext xmlns:c16="http://schemas.microsoft.com/office/drawing/2014/chart" uri="{C3380CC4-5D6E-409C-BE32-E72D297353CC}">
                  <c16:uniqueId val="{00000003-161D-4776-BC9F-B3C56699888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101.8</c:v>
                </c:pt>
                <c:pt idx="1">
                  <c:v>0</c:v>
                </c:pt>
              </c:numCache>
            </c:numRef>
          </c:val>
          <c:extLst>
            <c:ext xmlns:c16="http://schemas.microsoft.com/office/drawing/2014/chart" uri="{C3380CC4-5D6E-409C-BE32-E72D297353CC}">
              <c16:uniqueId val="{00000004-161D-4776-BC9F-B3C56699888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PY</c:v>
                </c:pt>
              </c:strCache>
            </c:strRef>
          </c:tx>
          <c:spPr>
            <a:solidFill>
              <a:srgbClr val="FFAA60"/>
            </a:solidFill>
            <a:ln>
              <a:noFill/>
            </a:ln>
            <a:effectLst/>
          </c:spPr>
          <c:invertIfNegative val="0"/>
          <c:dPt>
            <c:idx val="0"/>
            <c:invertIfNegative val="0"/>
            <c:bubble3D val="0"/>
            <c:spPr>
              <a:solidFill>
                <a:srgbClr val="FFAA60"/>
              </a:solidFill>
              <a:ln>
                <a:noFill/>
              </a:ln>
              <a:effectLst>
                <a:softEdge rad="0"/>
              </a:effectLst>
            </c:spPr>
            <c:extLst>
              <c:ext xmlns:c16="http://schemas.microsoft.com/office/drawing/2014/chart" uri="{C3380CC4-5D6E-409C-BE32-E72D297353CC}">
                <c16:uniqueId val="{00000002-6343-4D85-B0BD-46023236E790}"/>
              </c:ext>
            </c:extLst>
          </c:dPt>
          <c:dLbls>
            <c:dLbl>
              <c:idx val="0"/>
              <c:layout>
                <c:manualLayout>
                  <c:x val="1.8927922466822556E-7"/>
                  <c:y val="4.9316220435206143E-2"/>
                </c:manualLayout>
              </c:layout>
              <c:numFmt formatCode="[$$-1009]#,##0" sourceLinked="0"/>
              <c:spPr>
                <a:noFill/>
                <a:ln>
                  <a:noFill/>
                </a:ln>
                <a:effectLst/>
              </c:spPr>
              <c:txPr>
                <a:bodyPr rot="0" spcFirstLastPara="1" vertOverflow="ellipsis" vert="horz" wrap="square" lIns="38100" tIns="19050" rIns="38100" bIns="19050" anchor="ctr" anchorCtr="0">
                  <a:spAutoFit/>
                </a:bodyPr>
                <a:lstStyle/>
                <a:p>
                  <a:pPr algn="ctr">
                    <a:defRPr lang="en-US" sz="800" b="0" i="0" u="none" strike="noStrike" kern="1200" baseline="0">
                      <a:solidFill>
                        <a:prstClr val="black">
                          <a:lumMod val="75000"/>
                          <a:lumOff val="25000"/>
                        </a:prst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353384312537852"/>
                      <c:h val="0.12345439844397864"/>
                    </c:manualLayout>
                  </c15:layout>
                </c:ext>
                <c:ext xmlns:c16="http://schemas.microsoft.com/office/drawing/2014/chart" uri="{C3380CC4-5D6E-409C-BE32-E72D297353CC}">
                  <c16:uniqueId val="{00000002-6343-4D85-B0BD-46023236E790}"/>
                </c:ext>
              </c:extLst>
            </c:dLbl>
            <c:spPr>
              <a:noFill/>
              <a:ln>
                <a:noFill/>
              </a:ln>
              <a:effectLst/>
            </c:spPr>
            <c:txPr>
              <a:bodyPr rot="0" spcFirstLastPara="1" vertOverflow="ellipsis" vert="horz" wrap="square" lIns="38100" tIns="19050" rIns="38100" bIns="19050" anchor="ctr" anchorCtr="0">
                <a:spAutoFit/>
              </a:bodyPr>
              <a:lstStyle/>
              <a:p>
                <a:pPr algn="ctr">
                  <a:defRPr lang="en-US" sz="800" b="0" i="0" u="none" strike="noStrike" kern="1200" baseline="0">
                    <a:solidFill>
                      <a:prstClr val="black">
                        <a:lumMod val="75000"/>
                        <a:lumOff val="25000"/>
                      </a:prst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Sheet1!$B$2:$B$2</c:f>
              <c:numCache>
                <c:formatCode>General</c:formatCode>
                <c:ptCount val="1"/>
                <c:pt idx="0">
                  <c:v>1534343</c:v>
                </c:pt>
              </c:numCache>
            </c:numRef>
          </c:val>
          <c:extLst>
            <c:ext xmlns:c16="http://schemas.microsoft.com/office/drawing/2014/chart" uri="{C3380CC4-5D6E-409C-BE32-E72D297353CC}">
              <c16:uniqueId val="{00000000-6343-4D85-B0BD-46023236E790}"/>
            </c:ext>
          </c:extLst>
        </c:ser>
        <c:ser>
          <c:idx val="1"/>
          <c:order val="1"/>
          <c:tx>
            <c:strRef>
              <c:f>Sheet1!$C$1</c:f>
              <c:strCache>
                <c:ptCount val="1"/>
                <c:pt idx="0">
                  <c:v>CY</c:v>
                </c:pt>
              </c:strCache>
            </c:strRef>
          </c:tx>
          <c:spPr>
            <a:solidFill>
              <a:srgbClr val="717EEE"/>
            </a:solidFill>
            <a:ln>
              <a:noFill/>
            </a:ln>
            <a:effectLst/>
          </c:spPr>
          <c:invertIfNegative val="0"/>
          <c:dLbls>
            <c:dLbl>
              <c:idx val="0"/>
              <c:layout>
                <c:manualLayout>
                  <c:x val="4.807692307692308E-3"/>
                  <c:y val="4.9316220435206191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2834153543307087"/>
                      <c:h val="0.12345439844397864"/>
                    </c:manualLayout>
                  </c15:layout>
                </c:ext>
                <c:ext xmlns:c16="http://schemas.microsoft.com/office/drawing/2014/chart" uri="{C3380CC4-5D6E-409C-BE32-E72D297353CC}">
                  <c16:uniqueId val="{00000000-CC56-4CCA-93D5-C0C0DE28C4C9}"/>
                </c:ext>
              </c:extLst>
            </c:dLbl>
            <c:numFmt formatCode="[$$-1009]#,###"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Sheet1!$C$2:$C$2</c:f>
              <c:numCache>
                <c:formatCode>General</c:formatCode>
                <c:ptCount val="1"/>
                <c:pt idx="0">
                  <c:v>3051221</c:v>
                </c:pt>
              </c:numCache>
            </c:numRef>
          </c:val>
          <c:extLst>
            <c:ext xmlns:c16="http://schemas.microsoft.com/office/drawing/2014/chart" uri="{C3380CC4-5D6E-409C-BE32-E72D297353CC}">
              <c16:uniqueId val="{00000001-6343-4D85-B0BD-46023236E790}"/>
            </c:ext>
          </c:extLst>
        </c:ser>
        <c:dLbls>
          <c:dLblPos val="outEnd"/>
          <c:showLegendKey val="0"/>
          <c:showVal val="1"/>
          <c:showCatName val="0"/>
          <c:showSerName val="0"/>
          <c:showPercent val="0"/>
          <c:showBubbleSize val="0"/>
        </c:dLbls>
        <c:gapWidth val="219"/>
        <c:overlap val="-28"/>
        <c:axId val="1859068560"/>
        <c:axId val="1859069040"/>
      </c:barChart>
      <c:catAx>
        <c:axId val="1859068560"/>
        <c:scaling>
          <c:orientation val="minMax"/>
        </c:scaling>
        <c:delete val="1"/>
        <c:axPos val="b"/>
        <c:numFmt formatCode="General" sourceLinked="1"/>
        <c:majorTickMark val="none"/>
        <c:minorTickMark val="none"/>
        <c:tickLblPos val="nextTo"/>
        <c:crossAx val="1859069040"/>
        <c:crosses val="autoZero"/>
        <c:auto val="1"/>
        <c:lblAlgn val="ctr"/>
        <c:lblOffset val="100"/>
        <c:noMultiLvlLbl val="0"/>
      </c:catAx>
      <c:valAx>
        <c:axId val="1859069040"/>
        <c:scaling>
          <c:orientation val="minMax"/>
        </c:scaling>
        <c:delete val="1"/>
        <c:axPos val="l"/>
        <c:numFmt formatCode="General" sourceLinked="1"/>
        <c:majorTickMark val="none"/>
        <c:minorTickMark val="none"/>
        <c:tickLblPos val="nextTo"/>
        <c:crossAx val="18590685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PYTD</c:v>
                </c:pt>
              </c:strCache>
            </c:strRef>
          </c:tx>
          <c:spPr>
            <a:solidFill>
              <a:srgbClr val="FFAA60"/>
            </a:solidFill>
            <a:ln>
              <a:noFill/>
            </a:ln>
            <a:effectLst/>
          </c:spPr>
          <c:invertIfNegative val="0"/>
          <c:dPt>
            <c:idx val="0"/>
            <c:invertIfNegative val="0"/>
            <c:bubble3D val="0"/>
            <c:spPr>
              <a:solidFill>
                <a:srgbClr val="FFAA60"/>
              </a:solidFill>
              <a:ln>
                <a:noFill/>
              </a:ln>
              <a:effectLst>
                <a:softEdge rad="0"/>
              </a:effectLst>
            </c:spPr>
            <c:extLst>
              <c:ext xmlns:c16="http://schemas.microsoft.com/office/drawing/2014/chart" uri="{C3380CC4-5D6E-409C-BE32-E72D297353CC}">
                <c16:uniqueId val="{00000001-E5F8-4218-A251-F9BD957A2B84}"/>
              </c:ext>
            </c:extLst>
          </c:dPt>
          <c:dLbls>
            <c:dLbl>
              <c:idx val="0"/>
              <c:layout>
                <c:manualLayout>
                  <c:x val="0"/>
                  <c:y val="4.9316220435206191E-2"/>
                </c:manualLayout>
              </c:layout>
              <c:numFmt formatCode="[$$-1009]#,##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5237999697153241"/>
                      <c:h val="0.12345439844397864"/>
                    </c:manualLayout>
                  </c15:layout>
                </c:ext>
                <c:ext xmlns:c16="http://schemas.microsoft.com/office/drawing/2014/chart" uri="{C3380CC4-5D6E-409C-BE32-E72D297353CC}">
                  <c16:uniqueId val="{00000001-E5F8-4218-A251-F9BD957A2B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Sheet1!$B$2:$B$2</c:f>
              <c:numCache>
                <c:formatCode>General</c:formatCode>
                <c:ptCount val="1"/>
                <c:pt idx="0">
                  <c:v>3107820</c:v>
                </c:pt>
              </c:numCache>
            </c:numRef>
          </c:val>
          <c:extLst>
            <c:ext xmlns:c16="http://schemas.microsoft.com/office/drawing/2014/chart" uri="{C3380CC4-5D6E-409C-BE32-E72D297353CC}">
              <c16:uniqueId val="{00000002-E5F8-4218-A251-F9BD957A2B84}"/>
            </c:ext>
          </c:extLst>
        </c:ser>
        <c:ser>
          <c:idx val="1"/>
          <c:order val="1"/>
          <c:tx>
            <c:strRef>
              <c:f>Sheet1!$C$1</c:f>
              <c:strCache>
                <c:ptCount val="1"/>
                <c:pt idx="0">
                  <c:v>CYTD</c:v>
                </c:pt>
              </c:strCache>
            </c:strRef>
          </c:tx>
          <c:spPr>
            <a:solidFill>
              <a:srgbClr val="717EEE"/>
            </a:solidFill>
            <a:ln>
              <a:noFill/>
            </a:ln>
            <a:effectLst/>
          </c:spPr>
          <c:invertIfNegative val="0"/>
          <c:dLbls>
            <c:dLbl>
              <c:idx val="0"/>
              <c:layout>
                <c:manualLayout>
                  <c:x val="-9.6153846153846159E-3"/>
                  <c:y val="3.8357108278616873E-2"/>
                </c:manualLayout>
              </c:layout>
              <c:numFmt formatCode="[$$-1009]#,##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834153543307087"/>
                      <c:h val="0.12345439844397864"/>
                    </c:manualLayout>
                  </c15:layout>
                </c:ext>
                <c:ext xmlns:c16="http://schemas.microsoft.com/office/drawing/2014/chart" uri="{C3380CC4-5D6E-409C-BE32-E72D297353CC}">
                  <c16:uniqueId val="{00000000-EA0D-424F-AE3D-7DA9D766F84F}"/>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Category 1</c:v>
                </c:pt>
                <c:pt idx="1">
                  <c:v>Category 2</c:v>
                </c:pt>
              </c:strCache>
            </c:strRef>
          </c:cat>
          <c:val>
            <c:numRef>
              <c:f>Sheet1!$C$2:$C$2</c:f>
              <c:numCache>
                <c:formatCode>General</c:formatCode>
                <c:ptCount val="1"/>
                <c:pt idx="0">
                  <c:v>5884635</c:v>
                </c:pt>
              </c:numCache>
            </c:numRef>
          </c:val>
          <c:extLst>
            <c:ext xmlns:c16="http://schemas.microsoft.com/office/drawing/2014/chart" uri="{C3380CC4-5D6E-409C-BE32-E72D297353CC}">
              <c16:uniqueId val="{00000003-E5F8-4218-A251-F9BD957A2B84}"/>
            </c:ext>
          </c:extLst>
        </c:ser>
        <c:dLbls>
          <c:dLblPos val="outEnd"/>
          <c:showLegendKey val="0"/>
          <c:showVal val="1"/>
          <c:showCatName val="0"/>
          <c:showSerName val="0"/>
          <c:showPercent val="0"/>
          <c:showBubbleSize val="0"/>
        </c:dLbls>
        <c:gapWidth val="219"/>
        <c:overlap val="-28"/>
        <c:axId val="1859068560"/>
        <c:axId val="1859069040"/>
      </c:barChart>
      <c:catAx>
        <c:axId val="1859068560"/>
        <c:scaling>
          <c:orientation val="minMax"/>
        </c:scaling>
        <c:delete val="1"/>
        <c:axPos val="b"/>
        <c:numFmt formatCode="General" sourceLinked="1"/>
        <c:majorTickMark val="none"/>
        <c:minorTickMark val="none"/>
        <c:tickLblPos val="nextTo"/>
        <c:crossAx val="1859069040"/>
        <c:crosses val="autoZero"/>
        <c:auto val="1"/>
        <c:lblAlgn val="ctr"/>
        <c:lblOffset val="100"/>
        <c:noMultiLvlLbl val="0"/>
      </c:catAx>
      <c:valAx>
        <c:axId val="1859069040"/>
        <c:scaling>
          <c:orientation val="minMax"/>
        </c:scaling>
        <c:delete val="1"/>
        <c:axPos val="l"/>
        <c:numFmt formatCode="General" sourceLinked="1"/>
        <c:majorTickMark val="none"/>
        <c:minorTickMark val="none"/>
        <c:tickLblPos val="nextTo"/>
        <c:crossAx val="18590685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Crude oil</c:v>
                </c:pt>
              </c:strCache>
            </c:strRef>
          </c:tx>
          <c:spPr>
            <a:ln w="28575" cap="rnd">
              <a:solidFill>
                <a:srgbClr val="FFAA60"/>
              </a:solidFill>
              <a:round/>
            </a:ln>
            <a:effectLst/>
          </c:spPr>
          <c:marker>
            <c:symbol val="circle"/>
            <c:size val="5"/>
            <c:spPr>
              <a:solidFill>
                <a:srgbClr val="FF7784"/>
              </a:solidFill>
              <a:ln w="9525">
                <a:solidFill>
                  <a:srgbClr val="FF7784"/>
                </a:solidFill>
              </a:ln>
              <a:effectLst/>
            </c:spPr>
          </c:marker>
          <c:cat>
            <c:numRef>
              <c:f>Sheet1!$A$2:$A$14</c:f>
              <c:numCache>
                <c:formatCode>m/d/yyyy</c:formatCode>
                <c:ptCount val="13"/>
                <c:pt idx="0">
                  <c:v>44986</c:v>
                </c:pt>
                <c:pt idx="1">
                  <c:v>45017</c:v>
                </c:pt>
                <c:pt idx="2">
                  <c:v>45047</c:v>
                </c:pt>
                <c:pt idx="3">
                  <c:v>45078</c:v>
                </c:pt>
                <c:pt idx="4">
                  <c:v>45108</c:v>
                </c:pt>
                <c:pt idx="5">
                  <c:v>45139</c:v>
                </c:pt>
                <c:pt idx="6">
                  <c:v>45170</c:v>
                </c:pt>
                <c:pt idx="7">
                  <c:v>45200</c:v>
                </c:pt>
                <c:pt idx="8">
                  <c:v>45231</c:v>
                </c:pt>
                <c:pt idx="9">
                  <c:v>45261</c:v>
                </c:pt>
                <c:pt idx="10">
                  <c:v>45292</c:v>
                </c:pt>
                <c:pt idx="11">
                  <c:v>45323</c:v>
                </c:pt>
                <c:pt idx="12">
                  <c:v>45352</c:v>
                </c:pt>
              </c:numCache>
            </c:numRef>
          </c:cat>
          <c:val>
            <c:numRef>
              <c:f>Sheet1!$B$2:$B$14</c:f>
              <c:numCache>
                <c:formatCode>General</c:formatCode>
                <c:ptCount val="13"/>
                <c:pt idx="0">
                  <c:v>14504257</c:v>
                </c:pt>
                <c:pt idx="1">
                  <c:v>14460307</c:v>
                </c:pt>
                <c:pt idx="2">
                  <c:v>14744337</c:v>
                </c:pt>
                <c:pt idx="3">
                  <c:v>14190688</c:v>
                </c:pt>
                <c:pt idx="4">
                  <c:v>13788486</c:v>
                </c:pt>
                <c:pt idx="5">
                  <c:v>13685600</c:v>
                </c:pt>
                <c:pt idx="6">
                  <c:v>13775077</c:v>
                </c:pt>
                <c:pt idx="7">
                  <c:v>13617942</c:v>
                </c:pt>
                <c:pt idx="8">
                  <c:v>14186417</c:v>
                </c:pt>
                <c:pt idx="9">
                  <c:v>14619854</c:v>
                </c:pt>
                <c:pt idx="10">
                  <c:v>14990141</c:v>
                </c:pt>
                <c:pt idx="11">
                  <c:v>15221670</c:v>
                </c:pt>
                <c:pt idx="12">
                  <c:v>15100353</c:v>
                </c:pt>
              </c:numCache>
            </c:numRef>
          </c:val>
          <c:smooth val="0"/>
          <c:extLst>
            <c:ext xmlns:c16="http://schemas.microsoft.com/office/drawing/2014/chart" uri="{C3380CC4-5D6E-409C-BE32-E72D297353CC}">
              <c16:uniqueId val="{00000000-07D0-48A1-8C34-095E64C3907F}"/>
            </c:ext>
          </c:extLst>
        </c:ser>
        <c:dLbls>
          <c:showLegendKey val="0"/>
          <c:showVal val="0"/>
          <c:showCatName val="0"/>
          <c:showSerName val="0"/>
          <c:showPercent val="0"/>
          <c:showBubbleSize val="0"/>
        </c:dLbls>
        <c:marker val="1"/>
        <c:smooth val="0"/>
        <c:axId val="1757353855"/>
        <c:axId val="1757354335"/>
      </c:lineChart>
      <c:dateAx>
        <c:axId val="1757353855"/>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757354335"/>
        <c:crosses val="autoZero"/>
        <c:auto val="1"/>
        <c:lblOffset val="100"/>
        <c:baseTimeUnit val="months"/>
      </c:dateAx>
      <c:valAx>
        <c:axId val="1757354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57353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HGLs &amp; RPPs</c:v>
                </c:pt>
              </c:strCache>
            </c:strRef>
          </c:tx>
          <c:spPr>
            <a:ln w="28575" cap="rnd">
              <a:solidFill>
                <a:srgbClr val="717EEE"/>
              </a:solidFill>
              <a:round/>
            </a:ln>
            <a:effectLst/>
          </c:spPr>
          <c:marker>
            <c:symbol val="circle"/>
            <c:size val="5"/>
            <c:spPr>
              <a:solidFill>
                <a:srgbClr val="FFFFFF"/>
              </a:solidFill>
              <a:ln w="9525">
                <a:solidFill>
                  <a:schemeClr val="accent1"/>
                </a:solidFill>
              </a:ln>
              <a:effectLst/>
            </c:spPr>
          </c:marker>
          <c:cat>
            <c:numRef>
              <c:f>Sheet1!$A$2:$A$14</c:f>
              <c:numCache>
                <c:formatCode>m/d/yyyy</c:formatCode>
                <c:ptCount val="13"/>
                <c:pt idx="0">
                  <c:v>44986</c:v>
                </c:pt>
                <c:pt idx="1">
                  <c:v>45017</c:v>
                </c:pt>
                <c:pt idx="2">
                  <c:v>45047</c:v>
                </c:pt>
                <c:pt idx="3">
                  <c:v>45078</c:v>
                </c:pt>
                <c:pt idx="4">
                  <c:v>45108</c:v>
                </c:pt>
                <c:pt idx="5">
                  <c:v>45139</c:v>
                </c:pt>
                <c:pt idx="6">
                  <c:v>45170</c:v>
                </c:pt>
                <c:pt idx="7">
                  <c:v>45200</c:v>
                </c:pt>
                <c:pt idx="8">
                  <c:v>45231</c:v>
                </c:pt>
                <c:pt idx="9">
                  <c:v>45261</c:v>
                </c:pt>
                <c:pt idx="10">
                  <c:v>45292</c:v>
                </c:pt>
                <c:pt idx="11">
                  <c:v>45323</c:v>
                </c:pt>
                <c:pt idx="12">
                  <c:v>45352</c:v>
                </c:pt>
              </c:numCache>
            </c:numRef>
          </c:cat>
          <c:val>
            <c:numRef>
              <c:f>Sheet1!$C$2:$C$14</c:f>
              <c:numCache>
                <c:formatCode>General</c:formatCode>
                <c:ptCount val="13"/>
                <c:pt idx="0">
                  <c:v>1456791</c:v>
                </c:pt>
                <c:pt idx="1">
                  <c:v>1359803</c:v>
                </c:pt>
                <c:pt idx="2">
                  <c:v>1317315</c:v>
                </c:pt>
                <c:pt idx="3">
                  <c:v>1475498</c:v>
                </c:pt>
                <c:pt idx="4">
                  <c:v>1425510</c:v>
                </c:pt>
                <c:pt idx="5">
                  <c:v>1449377</c:v>
                </c:pt>
                <c:pt idx="6">
                  <c:v>1377806</c:v>
                </c:pt>
                <c:pt idx="7">
                  <c:v>1429478</c:v>
                </c:pt>
                <c:pt idx="8">
                  <c:v>1418809</c:v>
                </c:pt>
                <c:pt idx="9">
                  <c:v>1438147</c:v>
                </c:pt>
                <c:pt idx="10">
                  <c:v>1371227</c:v>
                </c:pt>
                <c:pt idx="11">
                  <c:v>1480774</c:v>
                </c:pt>
                <c:pt idx="12">
                  <c:v>1430834</c:v>
                </c:pt>
              </c:numCache>
            </c:numRef>
          </c:val>
          <c:smooth val="0"/>
          <c:extLst>
            <c:ext xmlns:c16="http://schemas.microsoft.com/office/drawing/2014/chart" uri="{C3380CC4-5D6E-409C-BE32-E72D297353CC}">
              <c16:uniqueId val="{00000000-C1A3-45DA-A113-F539AC7DC800}"/>
            </c:ext>
          </c:extLst>
        </c:ser>
        <c:dLbls>
          <c:showLegendKey val="0"/>
          <c:showVal val="0"/>
          <c:showCatName val="0"/>
          <c:showSerName val="0"/>
          <c:showPercent val="0"/>
          <c:showBubbleSize val="0"/>
        </c:dLbls>
        <c:marker val="1"/>
        <c:smooth val="0"/>
        <c:axId val="1757353855"/>
        <c:axId val="1757354335"/>
      </c:lineChart>
      <c:dateAx>
        <c:axId val="1757353855"/>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757354335"/>
        <c:crosses val="autoZero"/>
        <c:auto val="1"/>
        <c:lblOffset val="100"/>
        <c:baseTimeUnit val="months"/>
      </c:dateAx>
      <c:valAx>
        <c:axId val="1757354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57353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Transport GDP</c:v>
                </c:pt>
              </c:strCache>
            </c:strRef>
          </c:tx>
          <c:spPr>
            <a:ln w="28575" cap="rnd">
              <a:solidFill>
                <a:schemeClr val="tx1"/>
              </a:solidFill>
              <a:round/>
            </a:ln>
            <a:effectLst/>
          </c:spPr>
          <c:marker>
            <c:symbol val="circle"/>
            <c:size val="5"/>
            <c:spPr>
              <a:solidFill>
                <a:srgbClr val="FFFFFF"/>
              </a:solidFill>
              <a:ln w="9525">
                <a:solidFill>
                  <a:schemeClr val="accent1"/>
                </a:solidFill>
              </a:ln>
              <a:effectLst/>
            </c:spPr>
          </c:marker>
          <c:cat>
            <c:numRef>
              <c:f>Sheet1!$A$2:$A$14</c:f>
              <c:numCache>
                <c:formatCode>m/d/yyyy</c:formatCode>
                <c:ptCount val="13"/>
                <c:pt idx="0">
                  <c:v>44986</c:v>
                </c:pt>
                <c:pt idx="1">
                  <c:v>45017</c:v>
                </c:pt>
                <c:pt idx="2">
                  <c:v>45047</c:v>
                </c:pt>
                <c:pt idx="3">
                  <c:v>45078</c:v>
                </c:pt>
                <c:pt idx="4">
                  <c:v>45108</c:v>
                </c:pt>
                <c:pt idx="5">
                  <c:v>45139</c:v>
                </c:pt>
                <c:pt idx="6">
                  <c:v>45170</c:v>
                </c:pt>
                <c:pt idx="7">
                  <c:v>45200</c:v>
                </c:pt>
                <c:pt idx="8">
                  <c:v>45231</c:v>
                </c:pt>
                <c:pt idx="9">
                  <c:v>45261</c:v>
                </c:pt>
                <c:pt idx="10">
                  <c:v>45292</c:v>
                </c:pt>
                <c:pt idx="11">
                  <c:v>45323</c:v>
                </c:pt>
                <c:pt idx="12">
                  <c:v>45352</c:v>
                </c:pt>
              </c:numCache>
            </c:numRef>
          </c:cat>
          <c:val>
            <c:numRef>
              <c:f>Sheet1!$C$2:$C$14</c:f>
              <c:numCache>
                <c:formatCode>General</c:formatCode>
                <c:ptCount val="13"/>
                <c:pt idx="0">
                  <c:v>88593</c:v>
                </c:pt>
                <c:pt idx="1">
                  <c:v>88979</c:v>
                </c:pt>
                <c:pt idx="2">
                  <c:v>88676</c:v>
                </c:pt>
                <c:pt idx="3">
                  <c:v>88132</c:v>
                </c:pt>
                <c:pt idx="4">
                  <c:v>88126</c:v>
                </c:pt>
                <c:pt idx="5">
                  <c:v>88896</c:v>
                </c:pt>
                <c:pt idx="6">
                  <c:v>88742</c:v>
                </c:pt>
                <c:pt idx="7">
                  <c:v>88534</c:v>
                </c:pt>
                <c:pt idx="8">
                  <c:v>89263</c:v>
                </c:pt>
                <c:pt idx="9">
                  <c:v>89405</c:v>
                </c:pt>
                <c:pt idx="10">
                  <c:v>89355</c:v>
                </c:pt>
                <c:pt idx="11">
                  <c:v>90478</c:v>
                </c:pt>
                <c:pt idx="12">
                  <c:v>89743</c:v>
                </c:pt>
              </c:numCache>
            </c:numRef>
          </c:val>
          <c:smooth val="0"/>
          <c:extLst>
            <c:ext xmlns:c16="http://schemas.microsoft.com/office/drawing/2014/chart" uri="{C3380CC4-5D6E-409C-BE32-E72D297353CC}">
              <c16:uniqueId val="{00000000-571A-42A0-888A-24F310035BCD}"/>
            </c:ext>
          </c:extLst>
        </c:ser>
        <c:dLbls>
          <c:showLegendKey val="0"/>
          <c:showVal val="0"/>
          <c:showCatName val="0"/>
          <c:showSerName val="0"/>
          <c:showPercent val="0"/>
          <c:showBubbleSize val="0"/>
        </c:dLbls>
        <c:marker val="1"/>
        <c:smooth val="0"/>
        <c:axId val="1757353855"/>
        <c:axId val="1757354335"/>
      </c:lineChart>
      <c:dateAx>
        <c:axId val="1757353855"/>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50" b="0" i="0" u="none" strike="noStrike" kern="1200" baseline="0">
                <a:solidFill>
                  <a:schemeClr val="tx1">
                    <a:lumMod val="65000"/>
                    <a:lumOff val="35000"/>
                  </a:schemeClr>
                </a:solidFill>
                <a:latin typeface="+mn-lt"/>
                <a:ea typeface="+mn-ea"/>
                <a:cs typeface="+mn-cs"/>
              </a:defRPr>
            </a:pPr>
            <a:endParaRPr lang="en-US"/>
          </a:p>
        </c:txPr>
        <c:crossAx val="1757354335"/>
        <c:crosses val="autoZero"/>
        <c:auto val="1"/>
        <c:lblOffset val="100"/>
        <c:baseTimeUnit val="months"/>
      </c:dateAx>
      <c:valAx>
        <c:axId val="17573543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757353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DD93-229B-DD97-0F9C-9D2EC348A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DAC148-BB46-3451-FAFE-556E0F54F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6ABEAA-6EDB-F7AF-D37C-349A6C341C1E}"/>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A6EA6239-E146-DC50-90E2-729F81128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1A2B4-4FB8-AD24-D076-2567388001C1}"/>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22783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5DDD-5FB9-4439-78D8-DFC52C3499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7992D-6A21-F5F0-B356-6D83F52938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C3E70-3355-9169-5494-BA3857B9264B}"/>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63CB1180-A3D9-84CA-B173-208564562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F9995-EB72-AD30-88D3-011E007B99C3}"/>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45620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54F86-F0C0-5903-E462-FD15158F91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A3FC14-4F30-E9F6-F9FA-25635ADFD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32E81-8B4E-7948-BA90-D95C85388095}"/>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04D1C3C1-F7C0-82D8-4991-0B9E3A0F0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9AE44-D3F9-0C02-771D-53FC9C898A5D}"/>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41818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7A48-C6CE-1A44-AED5-61AB836CD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C681C-98AE-B1A5-60D3-6546A9111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F86A7-949A-DF5C-5FCF-74D841236B42}"/>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ECD0CA62-DDD3-3A2B-95CC-556197A58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E964D-B06C-BC6D-BB80-D4B7A4F5A588}"/>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69650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81DB-A032-1C18-448E-2E7750B76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76B34D-68C3-3C7A-DE56-AE1CBB89DC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DDC3D-ED13-F51A-D8A0-F1966269B1A3}"/>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F4D56A51-7D5D-83FC-016C-97C054968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20C7D3-5005-E763-BAC4-62BA42F35322}"/>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335829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34F4-C132-F64B-5B8C-999DEDCEA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8AC7EB-EBD7-1FFF-84CF-8BD6829D7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3F19F1-AB08-A592-8EF2-C530E18ED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5D3A91-E401-C816-5CCE-E3E61C3EFEE8}"/>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6" name="Footer Placeholder 5">
            <a:extLst>
              <a:ext uri="{FF2B5EF4-FFF2-40B4-BE49-F238E27FC236}">
                <a16:creationId xmlns:a16="http://schemas.microsoft.com/office/drawing/2014/main" id="{930D9C45-76B4-9385-41F0-35D44926C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B5A0B-06B1-42BE-035D-D07A68696314}"/>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19405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55FB-F310-CE18-757E-14C0C698D0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74C7EE-4BB8-A088-1EC5-4DBD287DE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450B9-CBE4-137D-99C9-4EE625945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F283B2-F0FB-3CAE-9B17-2D025E5A2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DC74E-B72B-EAD1-9678-33A1C8747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D8A952-9E95-015A-9108-561A769B3086}"/>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8" name="Footer Placeholder 7">
            <a:extLst>
              <a:ext uri="{FF2B5EF4-FFF2-40B4-BE49-F238E27FC236}">
                <a16:creationId xmlns:a16="http://schemas.microsoft.com/office/drawing/2014/main" id="{F6CA1EDA-958A-876D-F856-CBE2789825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ABFD85-0038-1738-EEFA-A8FF3D081AE3}"/>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29773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3C2E-B679-8D47-1D81-08C0490ECE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C07AA5-60B2-6351-C461-A56A3989288F}"/>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4" name="Footer Placeholder 3">
            <a:extLst>
              <a:ext uri="{FF2B5EF4-FFF2-40B4-BE49-F238E27FC236}">
                <a16:creationId xmlns:a16="http://schemas.microsoft.com/office/drawing/2014/main" id="{27316C71-E82B-D685-0F33-6CE9BAD0A8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DDCD77-62BB-6D57-B4E9-1B37D430493F}"/>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70596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3CE81-A6B5-2A4D-E486-438562C7214F}"/>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3" name="Footer Placeholder 2">
            <a:extLst>
              <a:ext uri="{FF2B5EF4-FFF2-40B4-BE49-F238E27FC236}">
                <a16:creationId xmlns:a16="http://schemas.microsoft.com/office/drawing/2014/main" id="{0C0DE34B-6B02-E395-08E6-A47276AD7E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A45764-5E9F-F16F-4DB7-9BD182A77A05}"/>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352221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D2F4-3032-80E2-3697-F4CF56720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AC0A40-37A0-1AA1-EA81-DC1E02140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454C0-B377-07E4-2A93-424D05E4C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266A4-BA34-790D-A979-2DC58F1CE2B4}"/>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6" name="Footer Placeholder 5">
            <a:extLst>
              <a:ext uri="{FF2B5EF4-FFF2-40B4-BE49-F238E27FC236}">
                <a16:creationId xmlns:a16="http://schemas.microsoft.com/office/drawing/2014/main" id="{C6E49D07-2C36-683F-0DE5-2834F723EC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930DE-66E2-F72C-6BD3-78F1C0FBB53D}"/>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23096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2AAA-88AC-68CC-B0E1-C47D98C0E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286169-31BB-C019-0881-C5962A413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7678AA-68A6-488A-E853-A28DB6FE0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87A38-9D50-8953-6968-E831BAF307AC}"/>
              </a:ext>
            </a:extLst>
          </p:cNvPr>
          <p:cNvSpPr>
            <a:spLocks noGrp="1"/>
          </p:cNvSpPr>
          <p:nvPr>
            <p:ph type="dt" sz="half" idx="10"/>
          </p:nvPr>
        </p:nvSpPr>
        <p:spPr/>
        <p:txBody>
          <a:bodyPr/>
          <a:lstStyle/>
          <a:p>
            <a:fld id="{8C3FD0BA-7C88-48F2-91B6-D4314FB249F1}" type="datetimeFigureOut">
              <a:rPr lang="en-IN" smtClean="0"/>
              <a:t>20-06-2024</a:t>
            </a:fld>
            <a:endParaRPr lang="en-IN"/>
          </a:p>
        </p:txBody>
      </p:sp>
      <p:sp>
        <p:nvSpPr>
          <p:cNvPr id="6" name="Footer Placeholder 5">
            <a:extLst>
              <a:ext uri="{FF2B5EF4-FFF2-40B4-BE49-F238E27FC236}">
                <a16:creationId xmlns:a16="http://schemas.microsoft.com/office/drawing/2014/main" id="{A3A98CDD-07B5-B4F2-CB65-10DC4EDE8A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B6198-2B50-0631-2AEB-562691A12598}"/>
              </a:ext>
            </a:extLst>
          </p:cNvPr>
          <p:cNvSpPr>
            <a:spLocks noGrp="1"/>
          </p:cNvSpPr>
          <p:nvPr>
            <p:ph type="sldNum" sz="quarter" idx="12"/>
          </p:nvPr>
        </p:nvSpPr>
        <p:spPr/>
        <p:txBody>
          <a:bodyPr/>
          <a:lstStyle/>
          <a:p>
            <a:fld id="{137EDA91-A5DC-459E-A4DB-9F0FAE867A02}" type="slidenum">
              <a:rPr lang="en-IN" smtClean="0"/>
              <a:t>‹#›</a:t>
            </a:fld>
            <a:endParaRPr lang="en-IN"/>
          </a:p>
        </p:txBody>
      </p:sp>
    </p:spTree>
    <p:extLst>
      <p:ext uri="{BB962C8B-B14F-4D97-AF65-F5344CB8AC3E}">
        <p14:creationId xmlns:p14="http://schemas.microsoft.com/office/powerpoint/2010/main" val="69960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72CAA-08CD-68FF-CB05-84AC2A116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C09B4-20EF-098A-D857-437E61324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C7041-2C55-2A40-A171-101736CB0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3FD0BA-7C88-48F2-91B6-D4314FB249F1}" type="datetimeFigureOut">
              <a:rPr lang="en-IN" smtClean="0"/>
              <a:t>20-06-2024</a:t>
            </a:fld>
            <a:endParaRPr lang="en-IN"/>
          </a:p>
        </p:txBody>
      </p:sp>
      <p:sp>
        <p:nvSpPr>
          <p:cNvPr id="5" name="Footer Placeholder 4">
            <a:extLst>
              <a:ext uri="{FF2B5EF4-FFF2-40B4-BE49-F238E27FC236}">
                <a16:creationId xmlns:a16="http://schemas.microsoft.com/office/drawing/2014/main" id="{5E6377EB-08EF-6FAC-2531-8B77018FE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A11891-4898-8353-567E-70C7CE9E7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7EDA91-A5DC-459E-A4DB-9F0FAE867A02}" type="slidenum">
              <a:rPr lang="en-IN" smtClean="0"/>
              <a:t>‹#›</a:t>
            </a:fld>
            <a:endParaRPr lang="en-IN"/>
          </a:p>
        </p:txBody>
      </p:sp>
    </p:spTree>
    <p:extLst>
      <p:ext uri="{BB962C8B-B14F-4D97-AF65-F5344CB8AC3E}">
        <p14:creationId xmlns:p14="http://schemas.microsoft.com/office/powerpoint/2010/main" val="348840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5" name="Group 1054">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064" name="Freeform: Shape 1063">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067" name="Freeform: Shape 1066">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pic>
        <p:nvPicPr>
          <p:cNvPr id="3" name="Picture 2">
            <a:extLst>
              <a:ext uri="{FF2B5EF4-FFF2-40B4-BE49-F238E27FC236}">
                <a16:creationId xmlns:a16="http://schemas.microsoft.com/office/drawing/2014/main" id="{1186B113-C6CE-5887-50F7-813A211740B9}"/>
              </a:ext>
            </a:extLst>
          </p:cNvPr>
          <p:cNvPicPr>
            <a:picLocks noChangeAspect="1"/>
          </p:cNvPicPr>
          <p:nvPr/>
        </p:nvPicPr>
        <p:blipFill rotWithShape="1">
          <a:blip r:embed="rId2"/>
          <a:srcRect r="9746"/>
          <a:stretch/>
        </p:blipFill>
        <p:spPr>
          <a:xfrm>
            <a:off x="4496598" y="-1"/>
            <a:ext cx="7695097" cy="6820852"/>
          </a:xfrm>
          <a:prstGeom prst="rect">
            <a:avLst/>
          </a:prstGeom>
        </p:spPr>
      </p:pic>
      <p:sp>
        <p:nvSpPr>
          <p:cNvPr id="4" name="TextBox 78">
            <a:extLst>
              <a:ext uri="{FF2B5EF4-FFF2-40B4-BE49-F238E27FC236}">
                <a16:creationId xmlns:a16="http://schemas.microsoft.com/office/drawing/2014/main" id="{ED415EC3-43C1-84E7-9241-A126628D6C67}"/>
              </a:ext>
            </a:extLst>
          </p:cNvPr>
          <p:cNvSpPr txBox="1"/>
          <p:nvPr/>
        </p:nvSpPr>
        <p:spPr>
          <a:xfrm>
            <a:off x="315798" y="2114041"/>
            <a:ext cx="4892510" cy="801117"/>
          </a:xfrm>
          <a:prstGeom prst="rect">
            <a:avLst/>
          </a:prstGeom>
        </p:spPr>
        <p:txBody>
          <a:bodyPr wrap="square" lIns="0" tIns="0" rIns="0" bIns="0" rtlCol="0" anchor="t">
            <a:spAutoFit/>
          </a:bodyPr>
          <a:lstStyle/>
          <a:p>
            <a:pPr>
              <a:lnSpc>
                <a:spcPts val="2987"/>
              </a:lnSpc>
            </a:pPr>
            <a:r>
              <a:rPr lang="en-US" sz="3600" b="1" dirty="0">
                <a:solidFill>
                  <a:srgbClr val="121A5D"/>
                </a:solidFill>
                <a:latin typeface="+mj-lt"/>
              </a:rPr>
              <a:t>Troyer Revenue Report</a:t>
            </a:r>
            <a:br>
              <a:rPr lang="en-US" sz="3600" b="1" dirty="0">
                <a:solidFill>
                  <a:srgbClr val="121A5D"/>
                </a:solidFill>
                <a:latin typeface="+mj-lt"/>
              </a:rPr>
            </a:br>
            <a:endParaRPr lang="en-US" sz="3600" b="1" dirty="0">
              <a:solidFill>
                <a:srgbClr val="121A5D"/>
              </a:solidFill>
              <a:latin typeface="+mj-lt"/>
            </a:endParaRPr>
          </a:p>
        </p:txBody>
      </p:sp>
    </p:spTree>
    <p:extLst>
      <p:ext uri="{BB962C8B-B14F-4D97-AF65-F5344CB8AC3E}">
        <p14:creationId xmlns:p14="http://schemas.microsoft.com/office/powerpoint/2010/main" val="264506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1">
            <a:extLst>
              <a:ext uri="{FF2B5EF4-FFF2-40B4-BE49-F238E27FC236}">
                <a16:creationId xmlns:a16="http://schemas.microsoft.com/office/drawing/2014/main" id="{DFB54C49-FBFF-C542-2A9C-5CC040ECB823}"/>
              </a:ext>
            </a:extLst>
          </p:cNvPr>
          <p:cNvGrpSpPr/>
          <p:nvPr/>
        </p:nvGrpSpPr>
        <p:grpSpPr>
          <a:xfrm>
            <a:off x="711608" y="5909193"/>
            <a:ext cx="10812597" cy="556585"/>
            <a:chOff x="0" y="0"/>
            <a:chExt cx="865306" cy="1029270"/>
          </a:xfrm>
        </p:grpSpPr>
        <p:sp>
          <p:nvSpPr>
            <p:cNvPr id="104" name="Freeform 12">
              <a:extLst>
                <a:ext uri="{FF2B5EF4-FFF2-40B4-BE49-F238E27FC236}">
                  <a16:creationId xmlns:a16="http://schemas.microsoft.com/office/drawing/2014/main" id="{3B6906EF-B306-869C-A335-35687DAB1624}"/>
                </a:ext>
              </a:extLst>
            </p:cNvPr>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a:p>
          </p:txBody>
        </p:sp>
        <p:sp>
          <p:nvSpPr>
            <p:cNvPr id="105" name="TextBox 13">
              <a:extLst>
                <a:ext uri="{FF2B5EF4-FFF2-40B4-BE49-F238E27FC236}">
                  <a16:creationId xmlns:a16="http://schemas.microsoft.com/office/drawing/2014/main" id="{191D71BF-6CAA-C289-D2DB-6BA397F4D15F}"/>
                </a:ext>
              </a:extLst>
            </p:cNvPr>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sp>
        <p:nvSpPr>
          <p:cNvPr id="8" name="Freeform 8"/>
          <p:cNvSpPr/>
          <p:nvPr/>
        </p:nvSpPr>
        <p:spPr>
          <a:xfrm rot="-5400000">
            <a:off x="1652738" y="2056148"/>
            <a:ext cx="1253063" cy="3508235"/>
          </a:xfrm>
          <a:custGeom>
            <a:avLst/>
            <a:gdLst/>
            <a:ahLst/>
            <a:cxnLst/>
            <a:rect l="l" t="t" r="r" b="b"/>
            <a:pathLst>
              <a:path w="1879595" h="3797162">
                <a:moveTo>
                  <a:pt x="0" y="0"/>
                </a:moveTo>
                <a:lnTo>
                  <a:pt x="1879595" y="0"/>
                </a:lnTo>
                <a:lnTo>
                  <a:pt x="1879595" y="3797162"/>
                </a:lnTo>
                <a:lnTo>
                  <a:pt x="0" y="3797162"/>
                </a:lnTo>
                <a:lnTo>
                  <a:pt x="0" y="0"/>
                </a:lnTo>
                <a:close/>
              </a:path>
            </a:pathLst>
          </a:custGeom>
          <a:blipFill>
            <a:blip r:embed="rId2">
              <a:alphaModFix amt="7999"/>
            </a:blip>
            <a:stretch>
              <a:fillRect/>
            </a:stretch>
          </a:blipFill>
        </p:spPr>
        <p:txBody>
          <a:bodyPr/>
          <a:lstStyle/>
          <a:p>
            <a:endParaRPr lang="en-IN" sz="1200"/>
          </a:p>
        </p:txBody>
      </p:sp>
      <p:grpSp>
        <p:nvGrpSpPr>
          <p:cNvPr id="11" name="Group 11"/>
          <p:cNvGrpSpPr/>
          <p:nvPr/>
        </p:nvGrpSpPr>
        <p:grpSpPr>
          <a:xfrm>
            <a:off x="711608" y="1404623"/>
            <a:ext cx="2991429" cy="2567541"/>
            <a:chOff x="0" y="0"/>
            <a:chExt cx="865306" cy="1029270"/>
          </a:xfrm>
        </p:grpSpPr>
        <p:sp>
          <p:nvSpPr>
            <p:cNvPr id="12" name="Freeform 12"/>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dirty="0"/>
            </a:p>
          </p:txBody>
        </p:sp>
        <p:sp>
          <p:nvSpPr>
            <p:cNvPr id="13" name="TextBox 13"/>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sp>
        <p:nvSpPr>
          <p:cNvPr id="78" name="TextBox 78"/>
          <p:cNvSpPr txBox="1"/>
          <p:nvPr/>
        </p:nvSpPr>
        <p:spPr>
          <a:xfrm>
            <a:off x="3732134" y="226148"/>
            <a:ext cx="4727731" cy="364267"/>
          </a:xfrm>
          <a:prstGeom prst="rect">
            <a:avLst/>
          </a:prstGeom>
        </p:spPr>
        <p:txBody>
          <a:bodyPr lIns="0" tIns="0" rIns="0" bIns="0" rtlCol="0" anchor="t">
            <a:spAutoFit/>
          </a:bodyPr>
          <a:lstStyle/>
          <a:p>
            <a:pPr algn="ctr">
              <a:lnSpc>
                <a:spcPts val="2987"/>
              </a:lnSpc>
            </a:pPr>
            <a:r>
              <a:rPr lang="en-US" sz="2133" b="1" dirty="0">
                <a:solidFill>
                  <a:srgbClr val="121A5D"/>
                </a:solidFill>
                <a:latin typeface="+mj-lt"/>
              </a:rPr>
              <a:t>Sales Performance Overview</a:t>
            </a:r>
          </a:p>
        </p:txBody>
      </p:sp>
      <p:sp>
        <p:nvSpPr>
          <p:cNvPr id="79" name="TextBox 79"/>
          <p:cNvSpPr txBox="1"/>
          <p:nvPr/>
        </p:nvSpPr>
        <p:spPr>
          <a:xfrm>
            <a:off x="2487635" y="706251"/>
            <a:ext cx="7216727" cy="166712"/>
          </a:xfrm>
          <a:prstGeom prst="rect">
            <a:avLst/>
          </a:prstGeom>
        </p:spPr>
        <p:txBody>
          <a:bodyPr lIns="0" tIns="0" rIns="0" bIns="0" rtlCol="0" anchor="t">
            <a:spAutoFit/>
          </a:bodyPr>
          <a:lstStyle/>
          <a:p>
            <a:pPr algn="ctr">
              <a:lnSpc>
                <a:spcPts val="1307"/>
              </a:lnSpc>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The total sales units for the Current Period reached 3051221</a:t>
            </a:r>
            <a:endParaRPr lang="en-US" sz="1100" dirty="0">
              <a:solidFill>
                <a:srgbClr val="121A5D"/>
              </a:solidFill>
              <a:latin typeface="+mj-lt"/>
            </a:endParaRPr>
          </a:p>
        </p:txBody>
      </p:sp>
      <p:sp>
        <p:nvSpPr>
          <p:cNvPr id="92" name="Freeform: Shape 91">
            <a:extLst>
              <a:ext uri="{FF2B5EF4-FFF2-40B4-BE49-F238E27FC236}">
                <a16:creationId xmlns:a16="http://schemas.microsoft.com/office/drawing/2014/main" id="{FA8F1B32-F05D-E14E-54BF-257D98449F7F}"/>
              </a:ext>
            </a:extLst>
          </p:cNvPr>
          <p:cNvSpPr/>
          <p:nvPr/>
        </p:nvSpPr>
        <p:spPr>
          <a:xfrm>
            <a:off x="0" y="6172200"/>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2" name="Freeform 8">
            <a:extLst>
              <a:ext uri="{FF2B5EF4-FFF2-40B4-BE49-F238E27FC236}">
                <a16:creationId xmlns:a16="http://schemas.microsoft.com/office/drawing/2014/main" id="{BF7DE4C5-EA73-C2C4-5355-8361B6E62FE0}"/>
              </a:ext>
            </a:extLst>
          </p:cNvPr>
          <p:cNvSpPr/>
          <p:nvPr/>
        </p:nvSpPr>
        <p:spPr>
          <a:xfrm rot="-5400000">
            <a:off x="5563322" y="2056148"/>
            <a:ext cx="1253063" cy="3508235"/>
          </a:xfrm>
          <a:custGeom>
            <a:avLst/>
            <a:gdLst/>
            <a:ahLst/>
            <a:cxnLst/>
            <a:rect l="l" t="t" r="r" b="b"/>
            <a:pathLst>
              <a:path w="1879595" h="3797162">
                <a:moveTo>
                  <a:pt x="0" y="0"/>
                </a:moveTo>
                <a:lnTo>
                  <a:pt x="1879595" y="0"/>
                </a:lnTo>
                <a:lnTo>
                  <a:pt x="1879595" y="3797162"/>
                </a:lnTo>
                <a:lnTo>
                  <a:pt x="0" y="3797162"/>
                </a:lnTo>
                <a:lnTo>
                  <a:pt x="0" y="0"/>
                </a:lnTo>
                <a:close/>
              </a:path>
            </a:pathLst>
          </a:custGeom>
          <a:blipFill>
            <a:blip r:embed="rId2">
              <a:alphaModFix amt="7999"/>
            </a:blip>
            <a:stretch>
              <a:fillRect/>
            </a:stretch>
          </a:blipFill>
        </p:spPr>
        <p:txBody>
          <a:bodyPr/>
          <a:lstStyle/>
          <a:p>
            <a:endParaRPr lang="en-IN" sz="1200"/>
          </a:p>
        </p:txBody>
      </p:sp>
      <p:grpSp>
        <p:nvGrpSpPr>
          <p:cNvPr id="3" name="Group 11">
            <a:extLst>
              <a:ext uri="{FF2B5EF4-FFF2-40B4-BE49-F238E27FC236}">
                <a16:creationId xmlns:a16="http://schemas.microsoft.com/office/drawing/2014/main" id="{D6F7FF3A-D04C-5FC4-7DB5-1BD80251B672}"/>
              </a:ext>
            </a:extLst>
          </p:cNvPr>
          <p:cNvGrpSpPr/>
          <p:nvPr/>
        </p:nvGrpSpPr>
        <p:grpSpPr>
          <a:xfrm>
            <a:off x="4622192" y="1388138"/>
            <a:ext cx="2991429" cy="2567541"/>
            <a:chOff x="0" y="0"/>
            <a:chExt cx="865306" cy="1029270"/>
          </a:xfrm>
        </p:grpSpPr>
        <p:sp>
          <p:nvSpPr>
            <p:cNvPr id="4" name="Freeform 12">
              <a:extLst>
                <a:ext uri="{FF2B5EF4-FFF2-40B4-BE49-F238E27FC236}">
                  <a16:creationId xmlns:a16="http://schemas.microsoft.com/office/drawing/2014/main" id="{4D13BC09-047E-5C13-05D7-B022D5E88A2D}"/>
                </a:ext>
              </a:extLst>
            </p:cNvPr>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a:p>
          </p:txBody>
        </p:sp>
        <p:sp>
          <p:nvSpPr>
            <p:cNvPr id="5" name="TextBox 13">
              <a:extLst>
                <a:ext uri="{FF2B5EF4-FFF2-40B4-BE49-F238E27FC236}">
                  <a16:creationId xmlns:a16="http://schemas.microsoft.com/office/drawing/2014/main" id="{C01F603F-AE57-82DA-A10E-A1140E4C2ECD}"/>
                </a:ext>
              </a:extLst>
            </p:cNvPr>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sp>
        <p:nvSpPr>
          <p:cNvPr id="6" name="Freeform 8">
            <a:extLst>
              <a:ext uri="{FF2B5EF4-FFF2-40B4-BE49-F238E27FC236}">
                <a16:creationId xmlns:a16="http://schemas.microsoft.com/office/drawing/2014/main" id="{962E099B-866C-9B50-A0D8-67BF041778C4}"/>
              </a:ext>
            </a:extLst>
          </p:cNvPr>
          <p:cNvSpPr/>
          <p:nvPr/>
        </p:nvSpPr>
        <p:spPr>
          <a:xfrm rot="-5400000">
            <a:off x="9473906" y="2056148"/>
            <a:ext cx="1253063" cy="3508235"/>
          </a:xfrm>
          <a:custGeom>
            <a:avLst/>
            <a:gdLst/>
            <a:ahLst/>
            <a:cxnLst/>
            <a:rect l="l" t="t" r="r" b="b"/>
            <a:pathLst>
              <a:path w="1879595" h="3797162">
                <a:moveTo>
                  <a:pt x="0" y="0"/>
                </a:moveTo>
                <a:lnTo>
                  <a:pt x="1879595" y="0"/>
                </a:lnTo>
                <a:lnTo>
                  <a:pt x="1879595" y="3797162"/>
                </a:lnTo>
                <a:lnTo>
                  <a:pt x="0" y="3797162"/>
                </a:lnTo>
                <a:lnTo>
                  <a:pt x="0" y="0"/>
                </a:lnTo>
                <a:close/>
              </a:path>
            </a:pathLst>
          </a:custGeom>
          <a:blipFill>
            <a:blip r:embed="rId2">
              <a:alphaModFix amt="7999"/>
            </a:blip>
            <a:stretch>
              <a:fillRect/>
            </a:stretch>
          </a:blipFill>
        </p:spPr>
        <p:txBody>
          <a:bodyPr/>
          <a:lstStyle/>
          <a:p>
            <a:endParaRPr lang="en-IN" sz="1200"/>
          </a:p>
        </p:txBody>
      </p:sp>
      <p:grpSp>
        <p:nvGrpSpPr>
          <p:cNvPr id="7" name="Group 11">
            <a:extLst>
              <a:ext uri="{FF2B5EF4-FFF2-40B4-BE49-F238E27FC236}">
                <a16:creationId xmlns:a16="http://schemas.microsoft.com/office/drawing/2014/main" id="{B11707E7-4CEB-6A51-F09B-591D3586B48F}"/>
              </a:ext>
            </a:extLst>
          </p:cNvPr>
          <p:cNvGrpSpPr/>
          <p:nvPr/>
        </p:nvGrpSpPr>
        <p:grpSpPr>
          <a:xfrm>
            <a:off x="8532776" y="1388138"/>
            <a:ext cx="2991429" cy="2567541"/>
            <a:chOff x="0" y="0"/>
            <a:chExt cx="865306" cy="1029270"/>
          </a:xfrm>
        </p:grpSpPr>
        <p:sp>
          <p:nvSpPr>
            <p:cNvPr id="82" name="Freeform 12">
              <a:extLst>
                <a:ext uri="{FF2B5EF4-FFF2-40B4-BE49-F238E27FC236}">
                  <a16:creationId xmlns:a16="http://schemas.microsoft.com/office/drawing/2014/main" id="{D77CB298-56B8-DB68-0531-6707F9920CF7}"/>
                </a:ext>
              </a:extLst>
            </p:cNvPr>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a:p>
          </p:txBody>
        </p:sp>
        <p:sp>
          <p:nvSpPr>
            <p:cNvPr id="83" name="TextBox 13">
              <a:extLst>
                <a:ext uri="{FF2B5EF4-FFF2-40B4-BE49-F238E27FC236}">
                  <a16:creationId xmlns:a16="http://schemas.microsoft.com/office/drawing/2014/main" id="{550532A5-57F6-FEDD-49D3-1AE13F382DEF}"/>
                </a:ext>
              </a:extLst>
            </p:cNvPr>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graphicFrame>
        <p:nvGraphicFramePr>
          <p:cNvPr id="84" name="Chart 83">
            <a:extLst>
              <a:ext uri="{FF2B5EF4-FFF2-40B4-BE49-F238E27FC236}">
                <a16:creationId xmlns:a16="http://schemas.microsoft.com/office/drawing/2014/main" id="{ECF79897-537B-9C45-F049-415406AD6CFC}"/>
              </a:ext>
            </a:extLst>
          </p:cNvPr>
          <p:cNvGraphicFramePr/>
          <p:nvPr/>
        </p:nvGraphicFramePr>
        <p:xfrm>
          <a:off x="760832" y="1840348"/>
          <a:ext cx="2880851" cy="19172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5" name="Chart 84">
            <a:extLst>
              <a:ext uri="{FF2B5EF4-FFF2-40B4-BE49-F238E27FC236}">
                <a16:creationId xmlns:a16="http://schemas.microsoft.com/office/drawing/2014/main" id="{81BDB442-3002-C17A-92FF-1D404D7F98B4}"/>
              </a:ext>
            </a:extLst>
          </p:cNvPr>
          <p:cNvGraphicFramePr/>
          <p:nvPr>
            <p:extLst>
              <p:ext uri="{D42A27DB-BD31-4B8C-83A1-F6EECF244321}">
                <p14:modId xmlns:p14="http://schemas.microsoft.com/office/powerpoint/2010/main" val="2977495815"/>
              </p:ext>
            </p:extLst>
          </p:nvPr>
        </p:nvGraphicFramePr>
        <p:xfrm>
          <a:off x="4784436" y="1637973"/>
          <a:ext cx="2641600" cy="2317706"/>
        </p:xfrm>
        <a:graphic>
          <a:graphicData uri="http://schemas.openxmlformats.org/drawingml/2006/chart">
            <c:chart xmlns:c="http://schemas.openxmlformats.org/drawingml/2006/chart" xmlns:r="http://schemas.openxmlformats.org/officeDocument/2006/relationships" r:id="rId6"/>
          </a:graphicData>
        </a:graphic>
      </p:graphicFrame>
      <p:sp>
        <p:nvSpPr>
          <p:cNvPr id="93" name="Freeform: Shape 92">
            <a:extLst>
              <a:ext uri="{FF2B5EF4-FFF2-40B4-BE49-F238E27FC236}">
                <a16:creationId xmlns:a16="http://schemas.microsoft.com/office/drawing/2014/main" id="{D2FCB641-AC5E-4FB8-69C3-0C4268014E6B}"/>
              </a:ext>
            </a:extLst>
          </p:cNvPr>
          <p:cNvSpPr/>
          <p:nvPr/>
        </p:nvSpPr>
        <p:spPr>
          <a:xfrm>
            <a:off x="11756420" y="1326093"/>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94" name="TextBox 93">
            <a:extLst>
              <a:ext uri="{FF2B5EF4-FFF2-40B4-BE49-F238E27FC236}">
                <a16:creationId xmlns:a16="http://schemas.microsoft.com/office/drawing/2014/main" id="{692CAFB1-55AA-7892-C32E-EBEBD294DE43}"/>
              </a:ext>
            </a:extLst>
          </p:cNvPr>
          <p:cNvSpPr txBox="1"/>
          <p:nvPr/>
        </p:nvSpPr>
        <p:spPr>
          <a:xfrm>
            <a:off x="633752" y="4339562"/>
            <a:ext cx="3069285" cy="756554"/>
          </a:xfrm>
          <a:prstGeom prst="rect">
            <a:avLst/>
          </a:prstGeom>
          <a:noFill/>
        </p:spPr>
        <p:txBody>
          <a:bodyPr wrap="square">
            <a:spAutoFit/>
          </a:bodyPr>
          <a:lstStyle/>
          <a:p>
            <a:pPr algn="just">
              <a:lnSpc>
                <a:spcPct val="115000"/>
              </a:lnSpc>
              <a:spcAft>
                <a:spcPts val="800"/>
              </a:spcAft>
            </a:pPr>
            <a:r>
              <a:rPr lang="en-IN" sz="950" kern="100" dirty="0">
                <a:latin typeface="Aptos" panose="020B0004020202020204" pitchFamily="34" charset="0"/>
                <a:ea typeface="Aptos" panose="020B0004020202020204" pitchFamily="34" charset="0"/>
                <a:cs typeface="Times New Roman" panose="02020603050405020304" pitchFamily="18" charset="0"/>
              </a:rPr>
              <a:t>In November 2023, the company exceeded its sales target by $54,390, achieving a total sales-to-target ratio of 101.8%. This indicates a strong performance relative to the target set.</a:t>
            </a:r>
            <a:endParaRPr lang="en-IN" sz="95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5" name="TextBox 94">
            <a:extLst>
              <a:ext uri="{FF2B5EF4-FFF2-40B4-BE49-F238E27FC236}">
                <a16:creationId xmlns:a16="http://schemas.microsoft.com/office/drawing/2014/main" id="{EE6EB066-9911-D689-0884-00B9E924B9BC}"/>
              </a:ext>
            </a:extLst>
          </p:cNvPr>
          <p:cNvSpPr txBox="1"/>
          <p:nvPr/>
        </p:nvSpPr>
        <p:spPr>
          <a:xfrm>
            <a:off x="4529589" y="4339562"/>
            <a:ext cx="3069285" cy="924677"/>
          </a:xfrm>
          <a:prstGeom prst="rect">
            <a:avLst/>
          </a:prstGeom>
          <a:noFill/>
        </p:spPr>
        <p:txBody>
          <a:bodyPr wrap="square">
            <a:spAutoFit/>
          </a:bodyPr>
          <a:lstStyle/>
          <a:p>
            <a:pPr algn="just">
              <a:lnSpc>
                <a:spcPct val="115000"/>
              </a:lnSpc>
              <a:spcAft>
                <a:spcPts val="800"/>
              </a:spcAft>
            </a:pPr>
            <a:r>
              <a:rPr lang="en-IN" sz="950" kern="100" dirty="0">
                <a:latin typeface="Aptos" panose="020B0004020202020204" pitchFamily="34" charset="0"/>
                <a:cs typeface="Times New Roman" panose="02020603050405020304" pitchFamily="18" charset="0"/>
              </a:rPr>
              <a:t>The current month's sales of 3,051,221 represent a significant growth of 105% compared to the same month last year, which had sales of 1,534,343. This indicates a robust upward trend in sales performance year on year.</a:t>
            </a:r>
          </a:p>
        </p:txBody>
      </p:sp>
      <p:sp>
        <p:nvSpPr>
          <p:cNvPr id="96" name="TextBox 95">
            <a:extLst>
              <a:ext uri="{FF2B5EF4-FFF2-40B4-BE49-F238E27FC236}">
                <a16:creationId xmlns:a16="http://schemas.microsoft.com/office/drawing/2014/main" id="{0B1C8730-972F-E4CA-5918-9B030D59A089}"/>
              </a:ext>
            </a:extLst>
          </p:cNvPr>
          <p:cNvSpPr txBox="1"/>
          <p:nvPr/>
        </p:nvSpPr>
        <p:spPr>
          <a:xfrm>
            <a:off x="8565169" y="4339562"/>
            <a:ext cx="2926642" cy="924677"/>
          </a:xfrm>
          <a:prstGeom prst="rect">
            <a:avLst/>
          </a:prstGeom>
          <a:noFill/>
        </p:spPr>
        <p:txBody>
          <a:bodyPr wrap="square">
            <a:spAutoFit/>
          </a:bodyPr>
          <a:lstStyle/>
          <a:p>
            <a:pPr algn="just">
              <a:lnSpc>
                <a:spcPct val="115000"/>
              </a:lnSpc>
              <a:spcAft>
                <a:spcPts val="800"/>
              </a:spcAft>
            </a:pPr>
            <a:r>
              <a:rPr lang="en-IN" sz="950" kern="100" dirty="0">
                <a:latin typeface="Aptos" panose="020B0004020202020204" pitchFamily="34" charset="0"/>
                <a:cs typeface="Times New Roman" panose="02020603050405020304" pitchFamily="18" charset="0"/>
              </a:rPr>
              <a:t>The current year-to-date sales have significantly increased to 5,884,635 from the previous year's 3,107,820, reflecting a robust growth rate of 50%. This notable rise indicates a strong improvement in sales performance year over year.</a:t>
            </a:r>
          </a:p>
        </p:txBody>
      </p:sp>
      <p:sp>
        <p:nvSpPr>
          <p:cNvPr id="97" name="TextBox 96">
            <a:extLst>
              <a:ext uri="{FF2B5EF4-FFF2-40B4-BE49-F238E27FC236}">
                <a16:creationId xmlns:a16="http://schemas.microsoft.com/office/drawing/2014/main" id="{8FFC9546-15A4-F539-31D5-13291E93A7F5}"/>
              </a:ext>
            </a:extLst>
          </p:cNvPr>
          <p:cNvSpPr txBox="1"/>
          <p:nvPr/>
        </p:nvSpPr>
        <p:spPr>
          <a:xfrm>
            <a:off x="711608" y="5953823"/>
            <a:ext cx="10615696" cy="437556"/>
          </a:xfrm>
          <a:prstGeom prst="rect">
            <a:avLst/>
          </a:prstGeom>
          <a:noFill/>
        </p:spPr>
        <p:txBody>
          <a:bodyPr wrap="square">
            <a:spAutoFit/>
          </a:bodyPr>
          <a:lstStyle/>
          <a:p>
            <a:pPr>
              <a:lnSpc>
                <a:spcPct val="115000"/>
              </a:lnSpc>
              <a:spcAft>
                <a:spcPts val="800"/>
              </a:spcAft>
            </a:pPr>
            <a:r>
              <a:rPr lang="en-IN" sz="1000" kern="100" dirty="0">
                <a:latin typeface="Aptos" panose="020B0004020202020204" pitchFamily="34" charset="0"/>
                <a:cs typeface="Times New Roman" panose="02020603050405020304" pitchFamily="18" charset="0"/>
              </a:rPr>
              <a:t>The target performance demonstrates a noteworthy trend of exceeding set goals, indicative of strategic efficiency and strong market adaptation. Furthermore, a closer analysis of the Year on Year sales performance reveals consistent growth, which is complemented by the Year to Date performance showing steady progress towards annual objectives.</a:t>
            </a:r>
          </a:p>
        </p:txBody>
      </p:sp>
      <p:sp>
        <p:nvSpPr>
          <p:cNvPr id="100" name="TextBox 8">
            <a:extLst>
              <a:ext uri="{FF2B5EF4-FFF2-40B4-BE49-F238E27FC236}">
                <a16:creationId xmlns:a16="http://schemas.microsoft.com/office/drawing/2014/main" id="{4F7384A6-2D31-E16B-F46E-11C56A00DD41}"/>
              </a:ext>
            </a:extLst>
          </p:cNvPr>
          <p:cNvSpPr txBox="1"/>
          <p:nvPr/>
        </p:nvSpPr>
        <p:spPr>
          <a:xfrm>
            <a:off x="1511031" y="1360900"/>
            <a:ext cx="1380454" cy="311880"/>
          </a:xfrm>
          <a:prstGeom prst="rect">
            <a:avLst/>
          </a:prstGeom>
        </p:spPr>
        <p:txBody>
          <a:bodyPr wrap="square" lIns="0" tIns="0" rIns="0" bIns="0" rtlCol="0" anchor="t">
            <a:spAutoFit/>
          </a:bodyPr>
          <a:lstStyle/>
          <a:p>
            <a:pPr algn="ctr">
              <a:lnSpc>
                <a:spcPts val="2800"/>
              </a:lnSpc>
            </a:pPr>
            <a:r>
              <a:rPr lang="en-US" sz="1200" dirty="0">
                <a:solidFill>
                  <a:srgbClr val="121A5D"/>
                </a:solidFill>
              </a:rPr>
              <a:t>Target Performance</a:t>
            </a:r>
          </a:p>
        </p:txBody>
      </p:sp>
      <p:sp>
        <p:nvSpPr>
          <p:cNvPr id="101" name="TextBox 8">
            <a:extLst>
              <a:ext uri="{FF2B5EF4-FFF2-40B4-BE49-F238E27FC236}">
                <a16:creationId xmlns:a16="http://schemas.microsoft.com/office/drawing/2014/main" id="{DA5471CD-1650-1E99-D3F5-A5679EA694F7}"/>
              </a:ext>
            </a:extLst>
          </p:cNvPr>
          <p:cNvSpPr txBox="1"/>
          <p:nvPr/>
        </p:nvSpPr>
        <p:spPr>
          <a:xfrm>
            <a:off x="5499626" y="1354828"/>
            <a:ext cx="1380454" cy="311880"/>
          </a:xfrm>
          <a:prstGeom prst="rect">
            <a:avLst/>
          </a:prstGeom>
        </p:spPr>
        <p:txBody>
          <a:bodyPr wrap="square" lIns="0" tIns="0" rIns="0" bIns="0" rtlCol="0" anchor="t">
            <a:spAutoFit/>
          </a:bodyPr>
          <a:lstStyle/>
          <a:p>
            <a:pPr algn="ctr">
              <a:lnSpc>
                <a:spcPts val="2800"/>
              </a:lnSpc>
            </a:pPr>
            <a:r>
              <a:rPr lang="en-US" sz="1200" dirty="0">
                <a:solidFill>
                  <a:srgbClr val="121A5D"/>
                </a:solidFill>
              </a:rPr>
              <a:t>YOY Performance</a:t>
            </a:r>
          </a:p>
        </p:txBody>
      </p:sp>
      <p:sp>
        <p:nvSpPr>
          <p:cNvPr id="102" name="TextBox 8">
            <a:extLst>
              <a:ext uri="{FF2B5EF4-FFF2-40B4-BE49-F238E27FC236}">
                <a16:creationId xmlns:a16="http://schemas.microsoft.com/office/drawing/2014/main" id="{CC8EC303-88A1-7C30-5336-12EC0658CD74}"/>
              </a:ext>
            </a:extLst>
          </p:cNvPr>
          <p:cNvSpPr txBox="1"/>
          <p:nvPr/>
        </p:nvSpPr>
        <p:spPr>
          <a:xfrm>
            <a:off x="9443784" y="1362097"/>
            <a:ext cx="1380454" cy="311880"/>
          </a:xfrm>
          <a:prstGeom prst="rect">
            <a:avLst/>
          </a:prstGeom>
        </p:spPr>
        <p:txBody>
          <a:bodyPr wrap="square" lIns="0" tIns="0" rIns="0" bIns="0" rtlCol="0" anchor="t">
            <a:spAutoFit/>
          </a:bodyPr>
          <a:lstStyle/>
          <a:p>
            <a:pPr algn="ctr">
              <a:lnSpc>
                <a:spcPts val="2800"/>
              </a:lnSpc>
            </a:pPr>
            <a:r>
              <a:rPr lang="en-US" sz="1200" dirty="0">
                <a:solidFill>
                  <a:srgbClr val="121A5D"/>
                </a:solidFill>
              </a:rPr>
              <a:t>YTD Performance</a:t>
            </a:r>
          </a:p>
        </p:txBody>
      </p:sp>
      <p:graphicFrame>
        <p:nvGraphicFramePr>
          <p:cNvPr id="106" name="Chart 105">
            <a:extLst>
              <a:ext uri="{FF2B5EF4-FFF2-40B4-BE49-F238E27FC236}">
                <a16:creationId xmlns:a16="http://schemas.microsoft.com/office/drawing/2014/main" id="{10EBD91A-3205-B1DA-A14D-ED45E78D3FFD}"/>
              </a:ext>
            </a:extLst>
          </p:cNvPr>
          <p:cNvGraphicFramePr/>
          <p:nvPr>
            <p:extLst>
              <p:ext uri="{D42A27DB-BD31-4B8C-83A1-F6EECF244321}">
                <p14:modId xmlns:p14="http://schemas.microsoft.com/office/powerpoint/2010/main" val="2386279054"/>
              </p:ext>
            </p:extLst>
          </p:nvPr>
        </p:nvGraphicFramePr>
        <p:xfrm>
          <a:off x="8707690" y="1632558"/>
          <a:ext cx="2641600" cy="231770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5400000">
            <a:off x="7040498" y="1933039"/>
            <a:ext cx="2131516" cy="7300328"/>
          </a:xfrm>
          <a:custGeom>
            <a:avLst/>
            <a:gdLst/>
            <a:ahLst/>
            <a:cxnLst/>
            <a:rect l="l" t="t" r="r" b="b"/>
            <a:pathLst>
              <a:path w="1879595" h="3797162">
                <a:moveTo>
                  <a:pt x="0" y="0"/>
                </a:moveTo>
                <a:lnTo>
                  <a:pt x="1879595" y="0"/>
                </a:lnTo>
                <a:lnTo>
                  <a:pt x="1879595" y="3797162"/>
                </a:lnTo>
                <a:lnTo>
                  <a:pt x="0" y="3797162"/>
                </a:lnTo>
                <a:lnTo>
                  <a:pt x="0" y="0"/>
                </a:lnTo>
                <a:close/>
              </a:path>
            </a:pathLst>
          </a:custGeom>
          <a:blipFill>
            <a:blip r:embed="rId2">
              <a:alphaModFix amt="7999"/>
            </a:blip>
            <a:stretch>
              <a:fillRect/>
            </a:stretch>
          </a:blipFill>
        </p:spPr>
        <p:txBody>
          <a:bodyPr/>
          <a:lstStyle/>
          <a:p>
            <a:endParaRPr lang="en-IN" sz="1200"/>
          </a:p>
        </p:txBody>
      </p:sp>
      <p:grpSp>
        <p:nvGrpSpPr>
          <p:cNvPr id="11" name="Group 11"/>
          <p:cNvGrpSpPr/>
          <p:nvPr/>
        </p:nvGrpSpPr>
        <p:grpSpPr>
          <a:xfrm>
            <a:off x="4788817" y="1296948"/>
            <a:ext cx="6792925" cy="4736773"/>
            <a:chOff x="0" y="0"/>
            <a:chExt cx="865306" cy="1029270"/>
          </a:xfrm>
        </p:grpSpPr>
        <p:sp>
          <p:nvSpPr>
            <p:cNvPr id="12" name="Freeform 12"/>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a:p>
          </p:txBody>
        </p:sp>
        <p:sp>
          <p:nvSpPr>
            <p:cNvPr id="13" name="TextBox 13"/>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sp>
        <p:nvSpPr>
          <p:cNvPr id="78" name="TextBox 78"/>
          <p:cNvSpPr txBox="1"/>
          <p:nvPr/>
        </p:nvSpPr>
        <p:spPr>
          <a:xfrm>
            <a:off x="3732134" y="226148"/>
            <a:ext cx="4727731" cy="364267"/>
          </a:xfrm>
          <a:prstGeom prst="rect">
            <a:avLst/>
          </a:prstGeom>
        </p:spPr>
        <p:txBody>
          <a:bodyPr lIns="0" tIns="0" rIns="0" bIns="0" rtlCol="0" anchor="t">
            <a:spAutoFit/>
          </a:bodyPr>
          <a:lstStyle/>
          <a:p>
            <a:pPr algn="ctr">
              <a:lnSpc>
                <a:spcPts val="2987"/>
              </a:lnSpc>
            </a:pPr>
            <a:r>
              <a:rPr lang="en-US" sz="2133" b="1" dirty="0">
                <a:solidFill>
                  <a:srgbClr val="121A5D"/>
                </a:solidFill>
                <a:latin typeface="+mj-lt"/>
              </a:rPr>
              <a:t>YOY Performance</a:t>
            </a:r>
          </a:p>
        </p:txBody>
      </p:sp>
      <p:sp>
        <p:nvSpPr>
          <p:cNvPr id="92" name="Freeform: Shape 91">
            <a:extLst>
              <a:ext uri="{FF2B5EF4-FFF2-40B4-BE49-F238E27FC236}">
                <a16:creationId xmlns:a16="http://schemas.microsoft.com/office/drawing/2014/main" id="{FA8F1B32-F05D-E14E-54BF-257D98449F7F}"/>
              </a:ext>
            </a:extLst>
          </p:cNvPr>
          <p:cNvSpPr/>
          <p:nvPr/>
        </p:nvSpPr>
        <p:spPr>
          <a:xfrm>
            <a:off x="0" y="6172200"/>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93" name="Freeform: Shape 92">
            <a:extLst>
              <a:ext uri="{FF2B5EF4-FFF2-40B4-BE49-F238E27FC236}">
                <a16:creationId xmlns:a16="http://schemas.microsoft.com/office/drawing/2014/main" id="{D2FCB641-AC5E-4FB8-69C3-0C4268014E6B}"/>
              </a:ext>
            </a:extLst>
          </p:cNvPr>
          <p:cNvSpPr/>
          <p:nvPr/>
        </p:nvSpPr>
        <p:spPr>
          <a:xfrm>
            <a:off x="11756420" y="1326093"/>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2" name="TextBox 8">
            <a:extLst>
              <a:ext uri="{FF2B5EF4-FFF2-40B4-BE49-F238E27FC236}">
                <a16:creationId xmlns:a16="http://schemas.microsoft.com/office/drawing/2014/main" id="{4FE31604-779C-E67D-B3A1-CE661431884B}"/>
              </a:ext>
            </a:extLst>
          </p:cNvPr>
          <p:cNvSpPr txBox="1"/>
          <p:nvPr/>
        </p:nvSpPr>
        <p:spPr>
          <a:xfrm>
            <a:off x="175291" y="1293794"/>
            <a:ext cx="4447164" cy="4254626"/>
          </a:xfrm>
          <a:prstGeom prst="rect">
            <a:avLst/>
          </a:prstGeom>
        </p:spPr>
        <p:txBody>
          <a:bodyPr wrap="square" lIns="0" tIns="0" rIns="0" bIns="0" rtlCol="0" anchor="t">
            <a:spAutoFit/>
          </a:bodyPr>
          <a:lstStyle/>
          <a:p>
            <a:pPr>
              <a:lnSpc>
                <a:spcPts val="2800"/>
              </a:lnSpc>
            </a:pPr>
            <a:r>
              <a:rPr lang="en-US" sz="1000" dirty="0"/>
              <a:t>The data reflects a significant increase in the total sales, soaring from 1,534,343 to 3,051,221, demonstrating a robust overall growth. 
Analyzing the breakdown by location, we observe that 'FSJ Tank' contributed positively with an increase of 667,571.64, while 'FSJ Vac' showed a decline of 247,088.4825, indicating some challenges or reduced performance in that specific segment. Another remarkable contribution comes from 'FN,' which exhibited a substantial gain of 1,096,395.0225. 
To further probe the data, it would be crucial to understand the specific factors driving the outstanding performance at 'FN' and 'FSJ Tank,' as well as the reasons behind the decline in 'FSJ Vac.' Assessing market conditions, operational efficiencies, and sales strategies across these locations could reveal actionable insights and areas requiring attention to sustain or accelerate growth.</a:t>
            </a:r>
          </a:p>
        </p:txBody>
      </p:sp>
      <p:sp>
        <p:nvSpPr>
          <p:cNvPr id="3" name="TextBox 8">
            <a:extLst>
              <a:ext uri="{FF2B5EF4-FFF2-40B4-BE49-F238E27FC236}">
                <a16:creationId xmlns:a16="http://schemas.microsoft.com/office/drawing/2014/main" id="{10EB079F-6C60-B53B-EF0D-852B3E13DD89}"/>
              </a:ext>
            </a:extLst>
          </p:cNvPr>
          <p:cNvSpPr txBox="1"/>
          <p:nvPr/>
        </p:nvSpPr>
        <p:spPr>
          <a:xfrm>
            <a:off x="4866878" y="1311613"/>
            <a:ext cx="1908825" cy="311880"/>
          </a:xfrm>
          <a:prstGeom prst="rect">
            <a:avLst/>
          </a:prstGeom>
        </p:spPr>
        <p:txBody>
          <a:bodyPr wrap="square" lIns="0" tIns="0" rIns="0" bIns="0" rtlCol="0" anchor="t">
            <a:spAutoFit/>
          </a:bodyPr>
          <a:lstStyle/>
          <a:p>
            <a:pPr algn="ctr">
              <a:lnSpc>
                <a:spcPts val="2800"/>
              </a:lnSpc>
            </a:pPr>
            <a:r>
              <a:rPr lang="en-US" sz="1200" dirty="0">
                <a:solidFill>
                  <a:srgbClr val="121A5D"/>
                </a:solidFill>
              </a:rPr>
              <a:t>YOY Location Performance</a:t>
            </a:r>
          </a:p>
        </p:txBody>
      </p:sp>
    </p:spTree>
    <p:extLst>
      <p:ext uri="{BB962C8B-B14F-4D97-AF65-F5344CB8AC3E}">
        <p14:creationId xmlns:p14="http://schemas.microsoft.com/office/powerpoint/2010/main" val="144235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5400000">
            <a:off x="5195772" y="-1278401"/>
            <a:ext cx="2131516" cy="11651900"/>
          </a:xfrm>
          <a:custGeom>
            <a:avLst/>
            <a:gdLst/>
            <a:ahLst/>
            <a:cxnLst/>
            <a:rect l="l" t="t" r="r" b="b"/>
            <a:pathLst>
              <a:path w="1879595" h="3797162">
                <a:moveTo>
                  <a:pt x="0" y="0"/>
                </a:moveTo>
                <a:lnTo>
                  <a:pt x="1879595" y="0"/>
                </a:lnTo>
                <a:lnTo>
                  <a:pt x="1879595" y="3797162"/>
                </a:lnTo>
                <a:lnTo>
                  <a:pt x="0" y="3797162"/>
                </a:lnTo>
                <a:lnTo>
                  <a:pt x="0" y="0"/>
                </a:lnTo>
                <a:close/>
              </a:path>
            </a:pathLst>
          </a:custGeom>
          <a:blipFill>
            <a:blip r:embed="rId2">
              <a:alphaModFix amt="7999"/>
            </a:blip>
            <a:stretch>
              <a:fillRect/>
            </a:stretch>
          </a:blipFill>
        </p:spPr>
        <p:txBody>
          <a:bodyPr/>
          <a:lstStyle/>
          <a:p>
            <a:endParaRPr lang="en-IN" sz="1200"/>
          </a:p>
        </p:txBody>
      </p:sp>
      <p:grpSp>
        <p:nvGrpSpPr>
          <p:cNvPr id="11" name="Group 11"/>
          <p:cNvGrpSpPr/>
          <p:nvPr/>
        </p:nvGrpSpPr>
        <p:grpSpPr>
          <a:xfrm>
            <a:off x="217790" y="791762"/>
            <a:ext cx="11651900" cy="4522379"/>
            <a:chOff x="0" y="0"/>
            <a:chExt cx="865306" cy="1029270"/>
          </a:xfrm>
        </p:grpSpPr>
        <p:sp>
          <p:nvSpPr>
            <p:cNvPr id="12" name="Freeform 12"/>
            <p:cNvSpPr/>
            <p:nvPr/>
          </p:nvSpPr>
          <p:spPr>
            <a:xfrm>
              <a:off x="0" y="0"/>
              <a:ext cx="865306" cy="1029270"/>
            </a:xfrm>
            <a:custGeom>
              <a:avLst/>
              <a:gdLst/>
              <a:ahLst/>
              <a:cxnLst/>
              <a:rect l="l" t="t" r="r" b="b"/>
              <a:pathLst>
                <a:path w="865306" h="1029270">
                  <a:moveTo>
                    <a:pt x="35867" y="0"/>
                  </a:moveTo>
                  <a:lnTo>
                    <a:pt x="829440" y="0"/>
                  </a:lnTo>
                  <a:cubicBezTo>
                    <a:pt x="849248" y="0"/>
                    <a:pt x="865306" y="16058"/>
                    <a:pt x="865306" y="35867"/>
                  </a:cubicBezTo>
                  <a:lnTo>
                    <a:pt x="865306" y="993404"/>
                  </a:lnTo>
                  <a:cubicBezTo>
                    <a:pt x="865306" y="1013212"/>
                    <a:pt x="849248" y="1029270"/>
                    <a:pt x="829440" y="1029270"/>
                  </a:cubicBezTo>
                  <a:lnTo>
                    <a:pt x="35867" y="1029270"/>
                  </a:lnTo>
                  <a:cubicBezTo>
                    <a:pt x="16058" y="1029270"/>
                    <a:pt x="0" y="1013212"/>
                    <a:pt x="0" y="993404"/>
                  </a:cubicBezTo>
                  <a:lnTo>
                    <a:pt x="0" y="35867"/>
                  </a:lnTo>
                  <a:cubicBezTo>
                    <a:pt x="0" y="16058"/>
                    <a:pt x="16058" y="0"/>
                    <a:pt x="35867" y="0"/>
                  </a:cubicBezTo>
                  <a:close/>
                </a:path>
              </a:pathLst>
            </a:custGeom>
            <a:solidFill>
              <a:srgbClr val="F6F6F7"/>
            </a:solidFill>
          </p:spPr>
          <p:txBody>
            <a:bodyPr/>
            <a:lstStyle/>
            <a:p>
              <a:endParaRPr lang="en-IN" sz="1200"/>
            </a:p>
          </p:txBody>
        </p:sp>
        <p:sp>
          <p:nvSpPr>
            <p:cNvPr id="13" name="TextBox 13"/>
            <p:cNvSpPr txBox="1"/>
            <p:nvPr/>
          </p:nvSpPr>
          <p:spPr>
            <a:xfrm>
              <a:off x="0" y="-28575"/>
              <a:ext cx="865306" cy="1057845"/>
            </a:xfrm>
            <a:prstGeom prst="rect">
              <a:avLst/>
            </a:prstGeom>
          </p:spPr>
          <p:txBody>
            <a:bodyPr lIns="33867" tIns="33867" rIns="33867" bIns="33867" rtlCol="0" anchor="ctr"/>
            <a:lstStyle/>
            <a:p>
              <a:pPr algn="ctr">
                <a:lnSpc>
                  <a:spcPts val="1493"/>
                </a:lnSpc>
              </a:pPr>
              <a:endParaRPr sz="1200"/>
            </a:p>
          </p:txBody>
        </p:sp>
      </p:grpSp>
      <p:sp>
        <p:nvSpPr>
          <p:cNvPr id="78" name="TextBox 78"/>
          <p:cNvSpPr txBox="1"/>
          <p:nvPr/>
        </p:nvSpPr>
        <p:spPr>
          <a:xfrm>
            <a:off x="3732134" y="226148"/>
            <a:ext cx="4727731" cy="364267"/>
          </a:xfrm>
          <a:prstGeom prst="rect">
            <a:avLst/>
          </a:prstGeom>
        </p:spPr>
        <p:txBody>
          <a:bodyPr lIns="0" tIns="0" rIns="0" bIns="0" rtlCol="0" anchor="t">
            <a:spAutoFit/>
          </a:bodyPr>
          <a:lstStyle/>
          <a:p>
            <a:pPr algn="ctr">
              <a:lnSpc>
                <a:spcPts val="2987"/>
              </a:lnSpc>
            </a:pPr>
            <a:r>
              <a:rPr lang="en-US" sz="2133" b="1" dirty="0">
                <a:solidFill>
                  <a:srgbClr val="121A5D"/>
                </a:solidFill>
                <a:latin typeface="+mj-lt"/>
              </a:rPr>
              <a:t>YOY Performance</a:t>
            </a:r>
          </a:p>
        </p:txBody>
      </p:sp>
      <p:sp>
        <p:nvSpPr>
          <p:cNvPr id="92" name="Freeform: Shape 91">
            <a:extLst>
              <a:ext uri="{FF2B5EF4-FFF2-40B4-BE49-F238E27FC236}">
                <a16:creationId xmlns:a16="http://schemas.microsoft.com/office/drawing/2014/main" id="{FA8F1B32-F05D-E14E-54BF-257D98449F7F}"/>
              </a:ext>
            </a:extLst>
          </p:cNvPr>
          <p:cNvSpPr/>
          <p:nvPr/>
        </p:nvSpPr>
        <p:spPr>
          <a:xfrm>
            <a:off x="0" y="6172200"/>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93" name="Freeform: Shape 92">
            <a:extLst>
              <a:ext uri="{FF2B5EF4-FFF2-40B4-BE49-F238E27FC236}">
                <a16:creationId xmlns:a16="http://schemas.microsoft.com/office/drawing/2014/main" id="{D2FCB641-AC5E-4FB8-69C3-0C4268014E6B}"/>
              </a:ext>
            </a:extLst>
          </p:cNvPr>
          <p:cNvSpPr/>
          <p:nvPr/>
        </p:nvSpPr>
        <p:spPr>
          <a:xfrm>
            <a:off x="11756420" y="1326093"/>
            <a:ext cx="435580" cy="476761"/>
          </a:xfrm>
          <a:custGeom>
            <a:avLst/>
            <a:gdLst>
              <a:gd name="connsiteX0" fmla="*/ 0 w 435580"/>
              <a:gd name="connsiteY0" fmla="*/ 0 h 476761"/>
              <a:gd name="connsiteX1" fmla="*/ 435580 w 435580"/>
              <a:gd name="connsiteY1" fmla="*/ 0 h 476761"/>
              <a:gd name="connsiteX2" fmla="*/ 435580 w 435580"/>
              <a:gd name="connsiteY2" fmla="*/ 476761 h 476761"/>
              <a:gd name="connsiteX3" fmla="*/ 0 w 435580"/>
              <a:gd name="connsiteY3" fmla="*/ 476761 h 476761"/>
            </a:gdLst>
            <a:ahLst/>
            <a:cxnLst>
              <a:cxn ang="0">
                <a:pos x="connsiteX0" y="connsiteY0"/>
              </a:cxn>
              <a:cxn ang="0">
                <a:pos x="connsiteX1" y="connsiteY1"/>
              </a:cxn>
              <a:cxn ang="0">
                <a:pos x="connsiteX2" y="connsiteY2"/>
              </a:cxn>
              <a:cxn ang="0">
                <a:pos x="connsiteX3" y="connsiteY3"/>
              </a:cxn>
            </a:cxnLst>
            <a:rect l="l" t="t" r="r" b="b"/>
            <a:pathLst>
              <a:path w="435580" h="476761">
                <a:moveTo>
                  <a:pt x="0" y="0"/>
                </a:moveTo>
                <a:lnTo>
                  <a:pt x="435580" y="0"/>
                </a:lnTo>
                <a:lnTo>
                  <a:pt x="435580" y="476761"/>
                </a:lnTo>
                <a:lnTo>
                  <a:pt x="0" y="476761"/>
                </a:lnTo>
                <a:close/>
              </a:path>
            </a:pathLst>
          </a:cu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p>
            <a:endParaRPr lang="en-IN" sz="1200"/>
          </a:p>
        </p:txBody>
      </p:sp>
      <p:sp>
        <p:nvSpPr>
          <p:cNvPr id="7" name="TextBox 8">
            <a:extLst>
              <a:ext uri="{FF2B5EF4-FFF2-40B4-BE49-F238E27FC236}">
                <a16:creationId xmlns:a16="http://schemas.microsoft.com/office/drawing/2014/main" id="{558B2505-0CD7-C67F-A24C-F15D074322B7}"/>
              </a:ext>
            </a:extLst>
          </p:cNvPr>
          <p:cNvSpPr txBox="1"/>
          <p:nvPr/>
        </p:nvSpPr>
        <p:spPr>
          <a:xfrm>
            <a:off x="322309" y="425053"/>
            <a:ext cx="1908825" cy="311880"/>
          </a:xfrm>
          <a:prstGeom prst="rect">
            <a:avLst/>
          </a:prstGeom>
        </p:spPr>
        <p:txBody>
          <a:bodyPr wrap="square" lIns="0" tIns="0" rIns="0" bIns="0" rtlCol="0" anchor="t">
            <a:spAutoFit/>
          </a:bodyPr>
          <a:lstStyle/>
          <a:p>
            <a:pPr algn="ctr">
              <a:lnSpc>
                <a:spcPts val="2800"/>
              </a:lnSpc>
            </a:pPr>
            <a:r>
              <a:rPr lang="en-US" sz="1200" dirty="0">
                <a:solidFill>
                  <a:srgbClr val="121A5D"/>
                </a:solidFill>
              </a:rPr>
              <a:t>YOY Work type by Location</a:t>
            </a:r>
          </a:p>
        </p:txBody>
      </p:sp>
      <p:sp>
        <p:nvSpPr>
          <p:cNvPr id="2" name="TextBox 8">
            <a:extLst>
              <a:ext uri="{FF2B5EF4-FFF2-40B4-BE49-F238E27FC236}">
                <a16:creationId xmlns:a16="http://schemas.microsoft.com/office/drawing/2014/main" id="{FE22D997-21EF-FC3A-4922-9EE9A9D00A0A}"/>
              </a:ext>
            </a:extLst>
          </p:cNvPr>
          <p:cNvSpPr txBox="1"/>
          <p:nvPr/>
        </p:nvSpPr>
        <p:spPr>
          <a:xfrm>
            <a:off x="322310" y="5415563"/>
            <a:ext cx="11287687" cy="1131977"/>
          </a:xfrm>
          <a:prstGeom prst="rect">
            <a:avLst/>
          </a:prstGeom>
        </p:spPr>
        <p:txBody>
          <a:bodyPr wrap="square" lIns="0" tIns="0" rIns="0" bIns="0" rtlCol="0" anchor="t">
            <a:spAutoFit/>
          </a:bodyPr>
          <a:lstStyle/>
          <a:p>
            <a:pPr algn="just">
              <a:lnSpc>
                <a:spcPct val="150000"/>
              </a:lnSpc>
            </a:pPr>
            <a:r>
              <a:rPr lang="en-US" sz="1000" dirty="0"/>
              <a:t>The data reflects a significant increase in the total sales, soaring from 1,534,343 to 3,051,221, demonstrating a robust overall growth. Analyzing the breakdown by location, we observe that 'FSJ Tank' contributed positively with an increase of 667,571.64, while 'FSJ Vac' showed a decline of 247,088.4825, indicating some challenges or reduced performance in that specific segment. Another remarkable contribution comes from 'FN,' which exhibited a substantial gain of 1,096,395.0225. To further probe the data, it would be crucial to understand the specific factors driving the outstanding performance at 'FN' and 'FSJ Tank,' as well as the reasons behind the decline in 'FSJ Vac.' Assessing market conditions, operational efficiencies, and sales strategies across these locations could reveal actionable insights and areas requiring attention to sustain or accelerate growth.</a:t>
            </a:r>
          </a:p>
        </p:txBody>
      </p:sp>
    </p:spTree>
    <p:extLst>
      <p:ext uri="{BB962C8B-B14F-4D97-AF65-F5344CB8AC3E}">
        <p14:creationId xmlns:p14="http://schemas.microsoft.com/office/powerpoint/2010/main" val="303554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23">
            <a:extLst>
              <a:ext uri="{FF2B5EF4-FFF2-40B4-BE49-F238E27FC236}">
                <a16:creationId xmlns:a16="http://schemas.microsoft.com/office/drawing/2014/main" id="{9424DA5F-0A5D-536F-C6B5-5A15670BAD18}"/>
              </a:ext>
            </a:extLst>
          </p:cNvPr>
          <p:cNvGrpSpPr/>
          <p:nvPr/>
        </p:nvGrpSpPr>
        <p:grpSpPr>
          <a:xfrm>
            <a:off x="3422760" y="676809"/>
            <a:ext cx="8181637" cy="1714070"/>
            <a:chOff x="0" y="0"/>
            <a:chExt cx="2112277" cy="1286123"/>
          </a:xfrm>
        </p:grpSpPr>
        <p:sp>
          <p:nvSpPr>
            <p:cNvPr id="84" name="Freeform 24">
              <a:extLst>
                <a:ext uri="{FF2B5EF4-FFF2-40B4-BE49-F238E27FC236}">
                  <a16:creationId xmlns:a16="http://schemas.microsoft.com/office/drawing/2014/main" id="{FD75140B-DEE0-86F2-36F0-A8C639FD92F1}"/>
                </a:ext>
              </a:extLst>
            </p:cNvPr>
            <p:cNvSpPr/>
            <p:nvPr/>
          </p:nvSpPr>
          <p:spPr>
            <a:xfrm>
              <a:off x="0" y="0"/>
              <a:ext cx="2112276" cy="1286123"/>
            </a:xfrm>
            <a:custGeom>
              <a:avLst/>
              <a:gdLst/>
              <a:ahLst/>
              <a:cxnLst/>
              <a:rect l="l" t="t" r="r" b="b"/>
              <a:pathLst>
                <a:path w="2112276" h="1286123">
                  <a:moveTo>
                    <a:pt x="14480" y="0"/>
                  </a:moveTo>
                  <a:lnTo>
                    <a:pt x="2097797" y="0"/>
                  </a:lnTo>
                  <a:cubicBezTo>
                    <a:pt x="2101637" y="0"/>
                    <a:pt x="2105320" y="1526"/>
                    <a:pt x="2108035" y="4241"/>
                  </a:cubicBezTo>
                  <a:cubicBezTo>
                    <a:pt x="2110751" y="6957"/>
                    <a:pt x="2112276" y="10640"/>
                    <a:pt x="2112276" y="14480"/>
                  </a:cubicBezTo>
                  <a:lnTo>
                    <a:pt x="2112276" y="1271643"/>
                  </a:lnTo>
                  <a:cubicBezTo>
                    <a:pt x="2112276" y="1279640"/>
                    <a:pt x="2105794" y="1286123"/>
                    <a:pt x="2097797" y="1286123"/>
                  </a:cubicBezTo>
                  <a:lnTo>
                    <a:pt x="14480" y="1286123"/>
                  </a:lnTo>
                  <a:cubicBezTo>
                    <a:pt x="6483" y="1286123"/>
                    <a:pt x="0" y="1279640"/>
                    <a:pt x="0" y="1271643"/>
                  </a:cubicBezTo>
                  <a:lnTo>
                    <a:pt x="0" y="14480"/>
                  </a:lnTo>
                  <a:cubicBezTo>
                    <a:pt x="0" y="6483"/>
                    <a:pt x="6483" y="0"/>
                    <a:pt x="14480" y="0"/>
                  </a:cubicBezTo>
                  <a:close/>
                </a:path>
              </a:pathLst>
            </a:custGeom>
            <a:solidFill>
              <a:srgbClr val="F6F6F7"/>
            </a:solidFill>
          </p:spPr>
          <p:txBody>
            <a:bodyPr/>
            <a:lstStyle/>
            <a:p>
              <a:endParaRPr lang="en-IN" sz="1200" dirty="0"/>
            </a:p>
          </p:txBody>
        </p:sp>
        <p:sp>
          <p:nvSpPr>
            <p:cNvPr id="85" name="TextBox 25">
              <a:extLst>
                <a:ext uri="{FF2B5EF4-FFF2-40B4-BE49-F238E27FC236}">
                  <a16:creationId xmlns:a16="http://schemas.microsoft.com/office/drawing/2014/main" id="{F9ECAB62-52AE-29EA-CE75-AB4CC0129BFE}"/>
                </a:ext>
              </a:extLst>
            </p:cNvPr>
            <p:cNvSpPr txBox="1"/>
            <p:nvPr/>
          </p:nvSpPr>
          <p:spPr>
            <a:xfrm>
              <a:off x="0" y="-28575"/>
              <a:ext cx="2112277" cy="1314698"/>
            </a:xfrm>
            <a:prstGeom prst="rect">
              <a:avLst/>
            </a:prstGeom>
          </p:spPr>
          <p:txBody>
            <a:bodyPr lIns="33867" tIns="33867" rIns="33867" bIns="33867" rtlCol="0" anchor="ctr"/>
            <a:lstStyle/>
            <a:p>
              <a:pPr algn="ctr">
                <a:lnSpc>
                  <a:spcPts val="1493"/>
                </a:lnSpc>
              </a:pPr>
              <a:endParaRPr sz="1200"/>
            </a:p>
          </p:txBody>
        </p:sp>
      </p:grpSp>
      <p:grpSp>
        <p:nvGrpSpPr>
          <p:cNvPr id="8" name="Group 8"/>
          <p:cNvGrpSpPr/>
          <p:nvPr/>
        </p:nvGrpSpPr>
        <p:grpSpPr>
          <a:xfrm>
            <a:off x="685800" y="685801"/>
            <a:ext cx="2609114" cy="3255499"/>
            <a:chOff x="0" y="0"/>
            <a:chExt cx="1030761" cy="1286123"/>
          </a:xfrm>
        </p:grpSpPr>
        <p:sp>
          <p:nvSpPr>
            <p:cNvPr id="9" name="Freeform 9"/>
            <p:cNvSpPr/>
            <p:nvPr/>
          </p:nvSpPr>
          <p:spPr>
            <a:xfrm>
              <a:off x="0" y="0"/>
              <a:ext cx="1030761" cy="1286123"/>
            </a:xfrm>
            <a:custGeom>
              <a:avLst/>
              <a:gdLst/>
              <a:ahLst/>
              <a:cxnLst/>
              <a:rect l="l" t="t" r="r" b="b"/>
              <a:pathLst>
                <a:path w="1030761" h="1286123">
                  <a:moveTo>
                    <a:pt x="29673" y="0"/>
                  </a:moveTo>
                  <a:lnTo>
                    <a:pt x="1001088" y="0"/>
                  </a:lnTo>
                  <a:cubicBezTo>
                    <a:pt x="1008958" y="0"/>
                    <a:pt x="1016505" y="3126"/>
                    <a:pt x="1022070" y="8691"/>
                  </a:cubicBezTo>
                  <a:cubicBezTo>
                    <a:pt x="1027635" y="14256"/>
                    <a:pt x="1030761" y="21803"/>
                    <a:pt x="1030761" y="29673"/>
                  </a:cubicBezTo>
                  <a:lnTo>
                    <a:pt x="1030761" y="1256451"/>
                  </a:lnTo>
                  <a:cubicBezTo>
                    <a:pt x="1030761" y="1264320"/>
                    <a:pt x="1027635" y="1271868"/>
                    <a:pt x="1022070" y="1277432"/>
                  </a:cubicBezTo>
                  <a:cubicBezTo>
                    <a:pt x="1016505" y="1282997"/>
                    <a:pt x="1008958" y="1286123"/>
                    <a:pt x="1001088" y="1286123"/>
                  </a:cubicBezTo>
                  <a:lnTo>
                    <a:pt x="29673" y="1286123"/>
                  </a:lnTo>
                  <a:cubicBezTo>
                    <a:pt x="21803" y="1286123"/>
                    <a:pt x="14256" y="1282997"/>
                    <a:pt x="8691" y="1277432"/>
                  </a:cubicBezTo>
                  <a:cubicBezTo>
                    <a:pt x="3126" y="1271868"/>
                    <a:pt x="0" y="1264320"/>
                    <a:pt x="0" y="1256451"/>
                  </a:cubicBezTo>
                  <a:lnTo>
                    <a:pt x="0" y="29673"/>
                  </a:lnTo>
                  <a:cubicBezTo>
                    <a:pt x="0" y="21803"/>
                    <a:pt x="3126" y="14256"/>
                    <a:pt x="8691" y="8691"/>
                  </a:cubicBezTo>
                  <a:cubicBezTo>
                    <a:pt x="14256" y="3126"/>
                    <a:pt x="21803" y="0"/>
                    <a:pt x="29673" y="0"/>
                  </a:cubicBezTo>
                  <a:close/>
                </a:path>
              </a:pathLst>
            </a:custGeom>
            <a:solidFill>
              <a:srgbClr val="F6F6F7"/>
            </a:solidFill>
          </p:spPr>
          <p:txBody>
            <a:bodyPr/>
            <a:lstStyle/>
            <a:p>
              <a:endParaRPr lang="en-IN" sz="1200"/>
            </a:p>
          </p:txBody>
        </p:sp>
        <p:sp>
          <p:nvSpPr>
            <p:cNvPr id="10" name="TextBox 10"/>
            <p:cNvSpPr txBox="1"/>
            <p:nvPr/>
          </p:nvSpPr>
          <p:spPr>
            <a:xfrm>
              <a:off x="0" y="-28575"/>
              <a:ext cx="1030761" cy="1314698"/>
            </a:xfrm>
            <a:prstGeom prst="rect">
              <a:avLst/>
            </a:prstGeom>
          </p:spPr>
          <p:txBody>
            <a:bodyPr lIns="33867" tIns="33867" rIns="33867" bIns="33867" rtlCol="0" anchor="ctr"/>
            <a:lstStyle/>
            <a:p>
              <a:pPr algn="ctr">
                <a:lnSpc>
                  <a:spcPts val="1493"/>
                </a:lnSpc>
              </a:pPr>
              <a:endParaRPr sz="1200"/>
            </a:p>
          </p:txBody>
        </p:sp>
      </p:grpSp>
      <p:grpSp>
        <p:nvGrpSpPr>
          <p:cNvPr id="11" name="Group 11"/>
          <p:cNvGrpSpPr/>
          <p:nvPr/>
        </p:nvGrpSpPr>
        <p:grpSpPr>
          <a:xfrm>
            <a:off x="685801" y="4079146"/>
            <a:ext cx="2609114" cy="2460726"/>
            <a:chOff x="0" y="0"/>
            <a:chExt cx="1030761" cy="830949"/>
          </a:xfrm>
        </p:grpSpPr>
        <p:sp>
          <p:nvSpPr>
            <p:cNvPr id="12" name="Freeform 12"/>
            <p:cNvSpPr/>
            <p:nvPr/>
          </p:nvSpPr>
          <p:spPr>
            <a:xfrm>
              <a:off x="0" y="0"/>
              <a:ext cx="1030761" cy="830949"/>
            </a:xfrm>
            <a:custGeom>
              <a:avLst/>
              <a:gdLst/>
              <a:ahLst/>
              <a:cxnLst/>
              <a:rect l="l" t="t" r="r" b="b"/>
              <a:pathLst>
                <a:path w="1030761" h="830949">
                  <a:moveTo>
                    <a:pt x="29673" y="0"/>
                  </a:moveTo>
                  <a:lnTo>
                    <a:pt x="1001088" y="0"/>
                  </a:lnTo>
                  <a:cubicBezTo>
                    <a:pt x="1008958" y="0"/>
                    <a:pt x="1016505" y="3126"/>
                    <a:pt x="1022070" y="8691"/>
                  </a:cubicBezTo>
                  <a:cubicBezTo>
                    <a:pt x="1027635" y="14256"/>
                    <a:pt x="1030761" y="21803"/>
                    <a:pt x="1030761" y="29673"/>
                  </a:cubicBezTo>
                  <a:lnTo>
                    <a:pt x="1030761" y="801276"/>
                  </a:lnTo>
                  <a:cubicBezTo>
                    <a:pt x="1030761" y="809146"/>
                    <a:pt x="1027635" y="816693"/>
                    <a:pt x="1022070" y="822258"/>
                  </a:cubicBezTo>
                  <a:cubicBezTo>
                    <a:pt x="1016505" y="827823"/>
                    <a:pt x="1008958" y="830949"/>
                    <a:pt x="1001088" y="830949"/>
                  </a:cubicBezTo>
                  <a:lnTo>
                    <a:pt x="29673" y="830949"/>
                  </a:lnTo>
                  <a:cubicBezTo>
                    <a:pt x="21803" y="830949"/>
                    <a:pt x="14256" y="827823"/>
                    <a:pt x="8691" y="822258"/>
                  </a:cubicBezTo>
                  <a:cubicBezTo>
                    <a:pt x="3126" y="816693"/>
                    <a:pt x="0" y="809146"/>
                    <a:pt x="0" y="801276"/>
                  </a:cubicBezTo>
                  <a:lnTo>
                    <a:pt x="0" y="29673"/>
                  </a:lnTo>
                  <a:cubicBezTo>
                    <a:pt x="0" y="21803"/>
                    <a:pt x="3126" y="14256"/>
                    <a:pt x="8691" y="8691"/>
                  </a:cubicBezTo>
                  <a:cubicBezTo>
                    <a:pt x="14256" y="3126"/>
                    <a:pt x="21803" y="0"/>
                    <a:pt x="29673" y="0"/>
                  </a:cubicBezTo>
                  <a:close/>
                </a:path>
              </a:pathLst>
            </a:custGeom>
            <a:solidFill>
              <a:srgbClr val="F6F6F7"/>
            </a:solidFill>
          </p:spPr>
          <p:txBody>
            <a:bodyPr/>
            <a:lstStyle/>
            <a:p>
              <a:endParaRPr lang="en-IN" sz="1200"/>
            </a:p>
          </p:txBody>
        </p:sp>
        <p:sp>
          <p:nvSpPr>
            <p:cNvPr id="13" name="TextBox 13"/>
            <p:cNvSpPr txBox="1"/>
            <p:nvPr/>
          </p:nvSpPr>
          <p:spPr>
            <a:xfrm>
              <a:off x="0" y="-28575"/>
              <a:ext cx="1030761" cy="859524"/>
            </a:xfrm>
            <a:prstGeom prst="rect">
              <a:avLst/>
            </a:prstGeom>
          </p:spPr>
          <p:txBody>
            <a:bodyPr lIns="33867" tIns="33867" rIns="33867" bIns="33867" rtlCol="0" anchor="ctr"/>
            <a:lstStyle/>
            <a:p>
              <a:pPr algn="ctr">
                <a:lnSpc>
                  <a:spcPts val="1493"/>
                </a:lnSpc>
              </a:pPr>
              <a:endParaRPr sz="1200"/>
            </a:p>
          </p:txBody>
        </p:sp>
      </p:grpSp>
      <p:grpSp>
        <p:nvGrpSpPr>
          <p:cNvPr id="20" name="Group 20"/>
          <p:cNvGrpSpPr/>
          <p:nvPr/>
        </p:nvGrpSpPr>
        <p:grpSpPr>
          <a:xfrm>
            <a:off x="3422760" y="4436532"/>
            <a:ext cx="8181632" cy="2103340"/>
            <a:chOff x="0" y="0"/>
            <a:chExt cx="2112277" cy="830949"/>
          </a:xfrm>
        </p:grpSpPr>
        <p:sp>
          <p:nvSpPr>
            <p:cNvPr id="21" name="Freeform 21"/>
            <p:cNvSpPr/>
            <p:nvPr/>
          </p:nvSpPr>
          <p:spPr>
            <a:xfrm>
              <a:off x="0" y="0"/>
              <a:ext cx="2112276" cy="830949"/>
            </a:xfrm>
            <a:custGeom>
              <a:avLst/>
              <a:gdLst/>
              <a:ahLst/>
              <a:cxnLst/>
              <a:rect l="l" t="t" r="r" b="b"/>
              <a:pathLst>
                <a:path w="2112276" h="830949">
                  <a:moveTo>
                    <a:pt x="14480" y="0"/>
                  </a:moveTo>
                  <a:lnTo>
                    <a:pt x="2097797" y="0"/>
                  </a:lnTo>
                  <a:cubicBezTo>
                    <a:pt x="2101637" y="0"/>
                    <a:pt x="2105320" y="1526"/>
                    <a:pt x="2108035" y="4241"/>
                  </a:cubicBezTo>
                  <a:cubicBezTo>
                    <a:pt x="2110751" y="6957"/>
                    <a:pt x="2112276" y="10640"/>
                    <a:pt x="2112276" y="14480"/>
                  </a:cubicBezTo>
                  <a:lnTo>
                    <a:pt x="2112276" y="816469"/>
                  </a:lnTo>
                  <a:cubicBezTo>
                    <a:pt x="2112276" y="824466"/>
                    <a:pt x="2105794" y="830949"/>
                    <a:pt x="2097797" y="830949"/>
                  </a:cubicBezTo>
                  <a:lnTo>
                    <a:pt x="14480" y="830949"/>
                  </a:lnTo>
                  <a:cubicBezTo>
                    <a:pt x="6483" y="830949"/>
                    <a:pt x="0" y="824466"/>
                    <a:pt x="0" y="816469"/>
                  </a:cubicBezTo>
                  <a:lnTo>
                    <a:pt x="0" y="14480"/>
                  </a:lnTo>
                  <a:cubicBezTo>
                    <a:pt x="0" y="6483"/>
                    <a:pt x="6483" y="0"/>
                    <a:pt x="14480" y="0"/>
                  </a:cubicBezTo>
                  <a:close/>
                </a:path>
              </a:pathLst>
            </a:custGeom>
            <a:solidFill>
              <a:srgbClr val="F6F6F7"/>
            </a:solidFill>
          </p:spPr>
          <p:txBody>
            <a:bodyPr/>
            <a:lstStyle/>
            <a:p>
              <a:endParaRPr lang="en-IN" sz="1200"/>
            </a:p>
          </p:txBody>
        </p:sp>
        <p:sp>
          <p:nvSpPr>
            <p:cNvPr id="22" name="TextBox 22"/>
            <p:cNvSpPr txBox="1"/>
            <p:nvPr/>
          </p:nvSpPr>
          <p:spPr>
            <a:xfrm>
              <a:off x="0" y="-28575"/>
              <a:ext cx="2112277" cy="859524"/>
            </a:xfrm>
            <a:prstGeom prst="rect">
              <a:avLst/>
            </a:prstGeom>
          </p:spPr>
          <p:txBody>
            <a:bodyPr lIns="33867" tIns="33867" rIns="33867" bIns="33867" rtlCol="0" anchor="ctr"/>
            <a:lstStyle/>
            <a:p>
              <a:pPr algn="ctr">
                <a:lnSpc>
                  <a:spcPts val="1493"/>
                </a:lnSpc>
              </a:pPr>
              <a:endParaRPr sz="1200"/>
            </a:p>
          </p:txBody>
        </p:sp>
      </p:grpSp>
      <p:grpSp>
        <p:nvGrpSpPr>
          <p:cNvPr id="23" name="Group 23"/>
          <p:cNvGrpSpPr/>
          <p:nvPr/>
        </p:nvGrpSpPr>
        <p:grpSpPr>
          <a:xfrm>
            <a:off x="3422760" y="2459679"/>
            <a:ext cx="8181637" cy="1900261"/>
            <a:chOff x="0" y="0"/>
            <a:chExt cx="2112277" cy="1286123"/>
          </a:xfrm>
        </p:grpSpPr>
        <p:sp>
          <p:nvSpPr>
            <p:cNvPr id="24" name="Freeform 24"/>
            <p:cNvSpPr/>
            <p:nvPr/>
          </p:nvSpPr>
          <p:spPr>
            <a:xfrm>
              <a:off x="0" y="0"/>
              <a:ext cx="2112276" cy="1286123"/>
            </a:xfrm>
            <a:custGeom>
              <a:avLst/>
              <a:gdLst/>
              <a:ahLst/>
              <a:cxnLst/>
              <a:rect l="l" t="t" r="r" b="b"/>
              <a:pathLst>
                <a:path w="2112276" h="1286123">
                  <a:moveTo>
                    <a:pt x="14480" y="0"/>
                  </a:moveTo>
                  <a:lnTo>
                    <a:pt x="2097797" y="0"/>
                  </a:lnTo>
                  <a:cubicBezTo>
                    <a:pt x="2101637" y="0"/>
                    <a:pt x="2105320" y="1526"/>
                    <a:pt x="2108035" y="4241"/>
                  </a:cubicBezTo>
                  <a:cubicBezTo>
                    <a:pt x="2110751" y="6957"/>
                    <a:pt x="2112276" y="10640"/>
                    <a:pt x="2112276" y="14480"/>
                  </a:cubicBezTo>
                  <a:lnTo>
                    <a:pt x="2112276" y="1271643"/>
                  </a:lnTo>
                  <a:cubicBezTo>
                    <a:pt x="2112276" y="1279640"/>
                    <a:pt x="2105794" y="1286123"/>
                    <a:pt x="2097797" y="1286123"/>
                  </a:cubicBezTo>
                  <a:lnTo>
                    <a:pt x="14480" y="1286123"/>
                  </a:lnTo>
                  <a:cubicBezTo>
                    <a:pt x="6483" y="1286123"/>
                    <a:pt x="0" y="1279640"/>
                    <a:pt x="0" y="1271643"/>
                  </a:cubicBezTo>
                  <a:lnTo>
                    <a:pt x="0" y="14480"/>
                  </a:lnTo>
                  <a:cubicBezTo>
                    <a:pt x="0" y="6483"/>
                    <a:pt x="6483" y="0"/>
                    <a:pt x="14480" y="0"/>
                  </a:cubicBezTo>
                  <a:close/>
                </a:path>
              </a:pathLst>
            </a:custGeom>
            <a:solidFill>
              <a:srgbClr val="F6F6F7"/>
            </a:solidFill>
          </p:spPr>
          <p:txBody>
            <a:bodyPr/>
            <a:lstStyle/>
            <a:p>
              <a:endParaRPr lang="en-IN" sz="1200" dirty="0"/>
            </a:p>
          </p:txBody>
        </p:sp>
        <p:sp>
          <p:nvSpPr>
            <p:cNvPr id="25" name="TextBox 25"/>
            <p:cNvSpPr txBox="1"/>
            <p:nvPr/>
          </p:nvSpPr>
          <p:spPr>
            <a:xfrm>
              <a:off x="0" y="-28575"/>
              <a:ext cx="2112277" cy="1314698"/>
            </a:xfrm>
            <a:prstGeom prst="rect">
              <a:avLst/>
            </a:prstGeom>
          </p:spPr>
          <p:txBody>
            <a:bodyPr lIns="33867" tIns="33867" rIns="33867" bIns="33867" rtlCol="0" anchor="ctr"/>
            <a:lstStyle/>
            <a:p>
              <a:pPr algn="ctr">
                <a:lnSpc>
                  <a:spcPts val="1493"/>
                </a:lnSpc>
              </a:pPr>
              <a:endParaRPr sz="1200"/>
            </a:p>
          </p:txBody>
        </p:sp>
      </p:grpSp>
      <p:grpSp>
        <p:nvGrpSpPr>
          <p:cNvPr id="27" name="Group 27"/>
          <p:cNvGrpSpPr/>
          <p:nvPr/>
        </p:nvGrpSpPr>
        <p:grpSpPr>
          <a:xfrm>
            <a:off x="942805" y="1646897"/>
            <a:ext cx="1638023" cy="559022"/>
            <a:chOff x="0" y="-28575"/>
            <a:chExt cx="3276046" cy="1118044"/>
          </a:xfrm>
        </p:grpSpPr>
        <p:sp>
          <p:nvSpPr>
            <p:cNvPr id="28" name="TextBox 28"/>
            <p:cNvSpPr txBox="1"/>
            <p:nvPr/>
          </p:nvSpPr>
          <p:spPr>
            <a:xfrm>
              <a:off x="0" y="-28575"/>
              <a:ext cx="2884982" cy="350866"/>
            </a:xfrm>
            <a:prstGeom prst="rect">
              <a:avLst/>
            </a:prstGeom>
          </p:spPr>
          <p:txBody>
            <a:bodyPr lIns="0" tIns="0" rIns="0" bIns="0" rtlCol="0" anchor="t">
              <a:spAutoFit/>
            </a:bodyPr>
            <a:lstStyle/>
            <a:p>
              <a:pPr>
                <a:lnSpc>
                  <a:spcPts val="1493"/>
                </a:lnSpc>
              </a:pPr>
              <a:r>
                <a:rPr lang="en-US" sz="1067" dirty="0">
                  <a:solidFill>
                    <a:srgbClr val="121A5D"/>
                  </a:solidFill>
                  <a:latin typeface="Canva Sans Bold"/>
                </a:rPr>
                <a:t>GDP Performance</a:t>
              </a:r>
            </a:p>
          </p:txBody>
        </p:sp>
        <p:sp>
          <p:nvSpPr>
            <p:cNvPr id="29" name="TextBox 29"/>
            <p:cNvSpPr txBox="1"/>
            <p:nvPr/>
          </p:nvSpPr>
          <p:spPr>
            <a:xfrm>
              <a:off x="0" y="549065"/>
              <a:ext cx="3276046" cy="540404"/>
            </a:xfrm>
            <a:prstGeom prst="rect">
              <a:avLst/>
            </a:prstGeom>
          </p:spPr>
          <p:txBody>
            <a:bodyPr lIns="0" tIns="0" rIns="0" bIns="0" rtlCol="0" anchor="t">
              <a:spAutoFit/>
            </a:bodyPr>
            <a:lstStyle/>
            <a:p>
              <a:pPr>
                <a:lnSpc>
                  <a:spcPts val="1119"/>
                </a:lnSpc>
              </a:pPr>
              <a:r>
                <a:rPr lang="en-US" sz="800" dirty="0">
                  <a:solidFill>
                    <a:srgbClr val="121A5D"/>
                  </a:solidFill>
                  <a:latin typeface="Canva Sans"/>
                </a:rPr>
                <a:t>Latest numbers from the Government of Canada on the GDP</a:t>
              </a:r>
            </a:p>
          </p:txBody>
        </p:sp>
      </p:grpSp>
      <p:grpSp>
        <p:nvGrpSpPr>
          <p:cNvPr id="34" name="Group 34"/>
          <p:cNvGrpSpPr/>
          <p:nvPr/>
        </p:nvGrpSpPr>
        <p:grpSpPr>
          <a:xfrm>
            <a:off x="902237" y="5125979"/>
            <a:ext cx="1638023" cy="605892"/>
            <a:chOff x="0" y="-28575"/>
            <a:chExt cx="3276046" cy="1211784"/>
          </a:xfrm>
        </p:grpSpPr>
        <p:sp>
          <p:nvSpPr>
            <p:cNvPr id="35" name="TextBox 35"/>
            <p:cNvSpPr txBox="1"/>
            <p:nvPr/>
          </p:nvSpPr>
          <p:spPr>
            <a:xfrm>
              <a:off x="0" y="-28575"/>
              <a:ext cx="2884982" cy="360740"/>
            </a:xfrm>
            <a:prstGeom prst="rect">
              <a:avLst/>
            </a:prstGeom>
          </p:spPr>
          <p:txBody>
            <a:bodyPr lIns="0" tIns="0" rIns="0" bIns="0" rtlCol="0" anchor="t">
              <a:spAutoFit/>
            </a:bodyPr>
            <a:lstStyle/>
            <a:p>
              <a:pPr>
                <a:lnSpc>
                  <a:spcPts val="1493"/>
                </a:lnSpc>
              </a:pPr>
              <a:r>
                <a:rPr lang="en-US" sz="1067" dirty="0">
                  <a:solidFill>
                    <a:srgbClr val="121A5D"/>
                  </a:solidFill>
                  <a:latin typeface="Canva Sans Bold"/>
                </a:rPr>
                <a:t>Macro KPI</a:t>
              </a:r>
            </a:p>
          </p:txBody>
        </p:sp>
        <p:sp>
          <p:nvSpPr>
            <p:cNvPr id="36" name="TextBox 36"/>
            <p:cNvSpPr txBox="1"/>
            <p:nvPr/>
          </p:nvSpPr>
          <p:spPr>
            <a:xfrm>
              <a:off x="0" y="917365"/>
              <a:ext cx="3276046" cy="265844"/>
            </a:xfrm>
            <a:prstGeom prst="rect">
              <a:avLst/>
            </a:prstGeom>
          </p:spPr>
          <p:txBody>
            <a:bodyPr lIns="0" tIns="0" rIns="0" bIns="0" rtlCol="0" anchor="t">
              <a:spAutoFit/>
            </a:bodyPr>
            <a:lstStyle/>
            <a:p>
              <a:pPr>
                <a:lnSpc>
                  <a:spcPts val="1119"/>
                </a:lnSpc>
              </a:pPr>
              <a:r>
                <a:rPr lang="en-US" sz="800" dirty="0">
                  <a:solidFill>
                    <a:srgbClr val="121A5D"/>
                  </a:solidFill>
                  <a:latin typeface="Canva Sans"/>
                </a:rPr>
                <a:t>Relevant Macro KPI to be included</a:t>
              </a:r>
            </a:p>
          </p:txBody>
        </p:sp>
      </p:grpSp>
      <p:sp>
        <p:nvSpPr>
          <p:cNvPr id="39" name="TextBox 39"/>
          <p:cNvSpPr txBox="1"/>
          <p:nvPr/>
        </p:nvSpPr>
        <p:spPr>
          <a:xfrm>
            <a:off x="2309096" y="719045"/>
            <a:ext cx="4423310" cy="281359"/>
          </a:xfrm>
          <a:prstGeom prst="rect">
            <a:avLst/>
          </a:prstGeom>
        </p:spPr>
        <p:txBody>
          <a:bodyPr lIns="0" tIns="0" rIns="0" bIns="0" rtlCol="0" anchor="t">
            <a:spAutoFit/>
          </a:bodyPr>
          <a:lstStyle/>
          <a:p>
            <a:pPr algn="ctr">
              <a:lnSpc>
                <a:spcPts val="2427"/>
              </a:lnSpc>
            </a:pPr>
            <a:r>
              <a:rPr lang="en-US" sz="1733" dirty="0">
                <a:solidFill>
                  <a:srgbClr val="121A5D"/>
                </a:solidFill>
                <a:latin typeface="Canva Sans Bold"/>
              </a:rPr>
              <a:t>GDP – Transportation</a:t>
            </a:r>
          </a:p>
        </p:txBody>
      </p:sp>
      <p:sp>
        <p:nvSpPr>
          <p:cNvPr id="40" name="TextBox 40"/>
          <p:cNvSpPr txBox="1"/>
          <p:nvPr/>
        </p:nvSpPr>
        <p:spPr>
          <a:xfrm>
            <a:off x="2915532" y="4492439"/>
            <a:ext cx="4423310" cy="227883"/>
          </a:xfrm>
          <a:prstGeom prst="rect">
            <a:avLst/>
          </a:prstGeom>
        </p:spPr>
        <p:txBody>
          <a:bodyPr lIns="0" tIns="0" rIns="0" bIns="0" rtlCol="0" anchor="t">
            <a:spAutoFit/>
          </a:bodyPr>
          <a:lstStyle/>
          <a:p>
            <a:pPr algn="ctr">
              <a:lnSpc>
                <a:spcPts val="1867"/>
              </a:lnSpc>
            </a:pPr>
            <a:r>
              <a:rPr lang="en-US" sz="1333" dirty="0">
                <a:solidFill>
                  <a:srgbClr val="121A5D"/>
                </a:solidFill>
                <a:latin typeface="+mj-lt"/>
              </a:rPr>
              <a:t>Crude Oil and Petroleum product inventories</a:t>
            </a:r>
            <a:r>
              <a:rPr lang="en-US" sz="1333" baseline="30000" dirty="0">
                <a:solidFill>
                  <a:srgbClr val="121A5D"/>
                </a:solidFill>
                <a:latin typeface="+mj-lt"/>
              </a:rPr>
              <a:t>*</a:t>
            </a:r>
            <a:endParaRPr lang="en-US" sz="1333" dirty="0">
              <a:solidFill>
                <a:srgbClr val="121A5D"/>
              </a:solidFill>
              <a:latin typeface="+mj-lt"/>
            </a:endParaRPr>
          </a:p>
        </p:txBody>
      </p:sp>
      <p:grpSp>
        <p:nvGrpSpPr>
          <p:cNvPr id="43" name="Group 43"/>
          <p:cNvGrpSpPr/>
          <p:nvPr/>
        </p:nvGrpSpPr>
        <p:grpSpPr>
          <a:xfrm>
            <a:off x="961855" y="987964"/>
            <a:ext cx="527019" cy="520821"/>
            <a:chOff x="0" y="0"/>
            <a:chExt cx="1054037" cy="1041642"/>
          </a:xfrm>
        </p:grpSpPr>
        <p:grpSp>
          <p:nvGrpSpPr>
            <p:cNvPr id="44" name="Group 44"/>
            <p:cNvGrpSpPr/>
            <p:nvPr/>
          </p:nvGrpSpPr>
          <p:grpSpPr>
            <a:xfrm>
              <a:off x="60613" y="0"/>
              <a:ext cx="932812" cy="932812"/>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50D0BC"/>
              </a:solidFill>
            </p:spPr>
            <p:txBody>
              <a:bodyPr/>
              <a:lstStyle/>
              <a:p>
                <a:endParaRPr lang="en-IN" sz="1200"/>
              </a:p>
            </p:txBody>
          </p:sp>
          <p:sp>
            <p:nvSpPr>
              <p:cNvPr id="46" name="TextBox 46"/>
              <p:cNvSpPr txBox="1"/>
              <p:nvPr/>
            </p:nvSpPr>
            <p:spPr>
              <a:xfrm>
                <a:off x="76200" y="47625"/>
                <a:ext cx="660400" cy="688975"/>
              </a:xfrm>
              <a:prstGeom prst="rect">
                <a:avLst/>
              </a:prstGeom>
            </p:spPr>
            <p:txBody>
              <a:bodyPr lIns="33867" tIns="33867" rIns="33867" bIns="33867" rtlCol="0" anchor="ctr"/>
              <a:lstStyle/>
              <a:p>
                <a:pPr algn="ctr">
                  <a:lnSpc>
                    <a:spcPts val="1493"/>
                  </a:lnSpc>
                </a:pPr>
                <a:endParaRPr sz="1200"/>
              </a:p>
            </p:txBody>
          </p:sp>
        </p:grpSp>
        <p:grpSp>
          <p:nvGrpSpPr>
            <p:cNvPr id="47" name="Group 47"/>
            <p:cNvGrpSpPr/>
            <p:nvPr/>
          </p:nvGrpSpPr>
          <p:grpSpPr>
            <a:xfrm rot="-10800000">
              <a:off x="0" y="303223"/>
              <a:ext cx="1054037" cy="738419"/>
              <a:chOff x="0" y="0"/>
              <a:chExt cx="812800" cy="569418"/>
            </a:xfrm>
          </p:grpSpPr>
          <p:sp>
            <p:nvSpPr>
              <p:cNvPr id="48" name="Freeform 48"/>
              <p:cNvSpPr/>
              <p:nvPr/>
            </p:nvSpPr>
            <p:spPr>
              <a:xfrm>
                <a:off x="22230" y="0"/>
                <a:ext cx="768340" cy="544207"/>
              </a:xfrm>
              <a:custGeom>
                <a:avLst/>
                <a:gdLst/>
                <a:ahLst/>
                <a:cxnLst/>
                <a:rect l="l" t="t" r="r" b="b"/>
                <a:pathLst>
                  <a:path w="768340" h="544207">
                    <a:moveTo>
                      <a:pt x="412616" y="529561"/>
                    </a:moveTo>
                    <a:lnTo>
                      <a:pt x="762124" y="39857"/>
                    </a:lnTo>
                    <a:cubicBezTo>
                      <a:pt x="767609" y="32171"/>
                      <a:pt x="768340" y="22065"/>
                      <a:pt x="764018" y="13671"/>
                    </a:cubicBezTo>
                    <a:cubicBezTo>
                      <a:pt x="759696" y="5276"/>
                      <a:pt x="751045" y="0"/>
                      <a:pt x="741603" y="0"/>
                    </a:cubicBezTo>
                    <a:lnTo>
                      <a:pt x="26737" y="0"/>
                    </a:lnTo>
                    <a:cubicBezTo>
                      <a:pt x="17295" y="0"/>
                      <a:pt x="8644" y="5276"/>
                      <a:pt x="4322" y="13671"/>
                    </a:cubicBezTo>
                    <a:cubicBezTo>
                      <a:pt x="0" y="22065"/>
                      <a:pt x="731" y="32171"/>
                      <a:pt x="6216" y="39857"/>
                    </a:cubicBezTo>
                    <a:lnTo>
                      <a:pt x="355724" y="529561"/>
                    </a:lnTo>
                    <a:cubicBezTo>
                      <a:pt x="362283" y="538752"/>
                      <a:pt x="372879" y="544207"/>
                      <a:pt x="384170" y="544207"/>
                    </a:cubicBezTo>
                    <a:cubicBezTo>
                      <a:pt x="395461" y="544207"/>
                      <a:pt x="406057" y="538752"/>
                      <a:pt x="412616" y="529561"/>
                    </a:cubicBezTo>
                    <a:close/>
                  </a:path>
                </a:pathLst>
              </a:custGeom>
              <a:solidFill>
                <a:srgbClr val="717EEE">
                  <a:alpha val="74902"/>
                </a:srgbClr>
              </a:solidFill>
            </p:spPr>
            <p:txBody>
              <a:bodyPr/>
              <a:lstStyle/>
              <a:p>
                <a:endParaRPr lang="en-IN" sz="1200"/>
              </a:p>
            </p:txBody>
          </p:sp>
          <p:sp>
            <p:nvSpPr>
              <p:cNvPr id="49" name="TextBox 49"/>
              <p:cNvSpPr txBox="1"/>
              <p:nvPr/>
            </p:nvSpPr>
            <p:spPr>
              <a:xfrm>
                <a:off x="127000" y="12098"/>
                <a:ext cx="558800" cy="292947"/>
              </a:xfrm>
              <a:prstGeom prst="rect">
                <a:avLst/>
              </a:prstGeom>
            </p:spPr>
            <p:txBody>
              <a:bodyPr lIns="33867" tIns="33867" rIns="33867" bIns="33867" rtlCol="0" anchor="ctr"/>
              <a:lstStyle/>
              <a:p>
                <a:pPr algn="ctr">
                  <a:lnSpc>
                    <a:spcPts val="1493"/>
                  </a:lnSpc>
                </a:pPr>
                <a:endParaRPr sz="1200"/>
              </a:p>
            </p:txBody>
          </p:sp>
        </p:grpSp>
      </p:grpSp>
      <p:grpSp>
        <p:nvGrpSpPr>
          <p:cNvPr id="57" name="Group 57"/>
          <p:cNvGrpSpPr/>
          <p:nvPr/>
        </p:nvGrpSpPr>
        <p:grpSpPr>
          <a:xfrm>
            <a:off x="887824" y="4224771"/>
            <a:ext cx="527019" cy="550290"/>
            <a:chOff x="0" y="0"/>
            <a:chExt cx="1054037" cy="1100580"/>
          </a:xfrm>
        </p:grpSpPr>
        <p:grpSp>
          <p:nvGrpSpPr>
            <p:cNvPr id="58" name="Group 58"/>
            <p:cNvGrpSpPr/>
            <p:nvPr/>
          </p:nvGrpSpPr>
          <p:grpSpPr>
            <a:xfrm rot="-10800000">
              <a:off x="0" y="362161"/>
              <a:ext cx="1054037" cy="738419"/>
              <a:chOff x="0" y="0"/>
              <a:chExt cx="812800" cy="569418"/>
            </a:xfrm>
          </p:grpSpPr>
          <p:sp>
            <p:nvSpPr>
              <p:cNvPr id="59" name="Freeform 59"/>
              <p:cNvSpPr/>
              <p:nvPr/>
            </p:nvSpPr>
            <p:spPr>
              <a:xfrm>
                <a:off x="22230" y="0"/>
                <a:ext cx="768340" cy="544207"/>
              </a:xfrm>
              <a:custGeom>
                <a:avLst/>
                <a:gdLst/>
                <a:ahLst/>
                <a:cxnLst/>
                <a:rect l="l" t="t" r="r" b="b"/>
                <a:pathLst>
                  <a:path w="768340" h="544207">
                    <a:moveTo>
                      <a:pt x="412616" y="529561"/>
                    </a:moveTo>
                    <a:lnTo>
                      <a:pt x="762124" y="39857"/>
                    </a:lnTo>
                    <a:cubicBezTo>
                      <a:pt x="767609" y="32171"/>
                      <a:pt x="768340" y="22065"/>
                      <a:pt x="764018" y="13671"/>
                    </a:cubicBezTo>
                    <a:cubicBezTo>
                      <a:pt x="759696" y="5276"/>
                      <a:pt x="751045" y="0"/>
                      <a:pt x="741603" y="0"/>
                    </a:cubicBezTo>
                    <a:lnTo>
                      <a:pt x="26737" y="0"/>
                    </a:lnTo>
                    <a:cubicBezTo>
                      <a:pt x="17295" y="0"/>
                      <a:pt x="8644" y="5276"/>
                      <a:pt x="4322" y="13671"/>
                    </a:cubicBezTo>
                    <a:cubicBezTo>
                      <a:pt x="0" y="22065"/>
                      <a:pt x="731" y="32171"/>
                      <a:pt x="6216" y="39857"/>
                    </a:cubicBezTo>
                    <a:lnTo>
                      <a:pt x="355724" y="529561"/>
                    </a:lnTo>
                    <a:cubicBezTo>
                      <a:pt x="362283" y="538752"/>
                      <a:pt x="372879" y="544207"/>
                      <a:pt x="384170" y="544207"/>
                    </a:cubicBezTo>
                    <a:cubicBezTo>
                      <a:pt x="395461" y="544207"/>
                      <a:pt x="406057" y="538752"/>
                      <a:pt x="412616" y="529561"/>
                    </a:cubicBezTo>
                    <a:close/>
                  </a:path>
                </a:pathLst>
              </a:custGeom>
              <a:solidFill>
                <a:srgbClr val="717EEE"/>
              </a:solidFill>
            </p:spPr>
            <p:txBody>
              <a:bodyPr/>
              <a:lstStyle/>
              <a:p>
                <a:endParaRPr lang="en-IN" sz="1200"/>
              </a:p>
            </p:txBody>
          </p:sp>
          <p:sp>
            <p:nvSpPr>
              <p:cNvPr id="60" name="TextBox 60"/>
              <p:cNvSpPr txBox="1"/>
              <p:nvPr/>
            </p:nvSpPr>
            <p:spPr>
              <a:xfrm>
                <a:off x="127000" y="12098"/>
                <a:ext cx="558800" cy="292947"/>
              </a:xfrm>
              <a:prstGeom prst="rect">
                <a:avLst/>
              </a:prstGeom>
            </p:spPr>
            <p:txBody>
              <a:bodyPr lIns="33867" tIns="33867" rIns="33867" bIns="33867" rtlCol="0" anchor="ctr"/>
              <a:lstStyle/>
              <a:p>
                <a:pPr algn="ctr">
                  <a:lnSpc>
                    <a:spcPts val="1493"/>
                  </a:lnSpc>
                </a:pPr>
                <a:endParaRPr sz="1200"/>
              </a:p>
            </p:txBody>
          </p:sp>
        </p:grpSp>
        <p:grpSp>
          <p:nvGrpSpPr>
            <p:cNvPr id="61" name="Group 61"/>
            <p:cNvGrpSpPr/>
            <p:nvPr/>
          </p:nvGrpSpPr>
          <p:grpSpPr>
            <a:xfrm>
              <a:off x="125675" y="0"/>
              <a:ext cx="802687" cy="934035"/>
              <a:chOff x="0" y="0"/>
              <a:chExt cx="698500" cy="812800"/>
            </a:xfrm>
          </p:grpSpPr>
          <p:sp>
            <p:nvSpPr>
              <p:cNvPr id="62" name="Freeform 62"/>
              <p:cNvSpPr/>
              <p:nvPr/>
            </p:nvSpPr>
            <p:spPr>
              <a:xfrm>
                <a:off x="0" y="10611"/>
                <a:ext cx="698500" cy="791578"/>
              </a:xfrm>
              <a:custGeom>
                <a:avLst/>
                <a:gdLst/>
                <a:ahLst/>
                <a:cxnLst/>
                <a:rect l="l" t="t" r="r" b="b"/>
                <a:pathLst>
                  <a:path w="698500" h="791578">
                    <a:moveTo>
                      <a:pt x="397012" y="17178"/>
                    </a:moveTo>
                    <a:lnTo>
                      <a:pt x="650738" y="164800"/>
                    </a:lnTo>
                    <a:cubicBezTo>
                      <a:pt x="680308" y="182005"/>
                      <a:pt x="698500" y="213636"/>
                      <a:pt x="698500" y="247847"/>
                    </a:cubicBezTo>
                    <a:lnTo>
                      <a:pt x="698500" y="543731"/>
                    </a:lnTo>
                    <a:cubicBezTo>
                      <a:pt x="698500" y="577942"/>
                      <a:pt x="680308" y="609573"/>
                      <a:pt x="650738" y="626778"/>
                    </a:cubicBezTo>
                    <a:lnTo>
                      <a:pt x="397012" y="774400"/>
                    </a:lnTo>
                    <a:cubicBezTo>
                      <a:pt x="367488" y="791578"/>
                      <a:pt x="331012" y="791578"/>
                      <a:pt x="301488" y="774400"/>
                    </a:cubicBezTo>
                    <a:lnTo>
                      <a:pt x="47762" y="626778"/>
                    </a:lnTo>
                    <a:cubicBezTo>
                      <a:pt x="18192" y="609573"/>
                      <a:pt x="0" y="577942"/>
                      <a:pt x="0" y="543731"/>
                    </a:cubicBezTo>
                    <a:lnTo>
                      <a:pt x="0" y="247847"/>
                    </a:lnTo>
                    <a:cubicBezTo>
                      <a:pt x="0" y="213636"/>
                      <a:pt x="18192" y="182005"/>
                      <a:pt x="47762" y="164800"/>
                    </a:cubicBezTo>
                    <a:lnTo>
                      <a:pt x="301488" y="17178"/>
                    </a:lnTo>
                    <a:cubicBezTo>
                      <a:pt x="331012" y="0"/>
                      <a:pt x="367488" y="0"/>
                      <a:pt x="397012" y="17178"/>
                    </a:cubicBezTo>
                    <a:close/>
                  </a:path>
                </a:pathLst>
              </a:custGeom>
              <a:solidFill>
                <a:srgbClr val="FFBB54">
                  <a:alpha val="74902"/>
                </a:srgbClr>
              </a:solidFill>
            </p:spPr>
            <p:txBody>
              <a:bodyPr/>
              <a:lstStyle/>
              <a:p>
                <a:endParaRPr lang="en-IN" sz="1200"/>
              </a:p>
            </p:txBody>
          </p:sp>
          <p:sp>
            <p:nvSpPr>
              <p:cNvPr id="63" name="TextBox 63"/>
              <p:cNvSpPr txBox="1"/>
              <p:nvPr/>
            </p:nvSpPr>
            <p:spPr>
              <a:xfrm>
                <a:off x="0" y="111125"/>
                <a:ext cx="698500" cy="561975"/>
              </a:xfrm>
              <a:prstGeom prst="rect">
                <a:avLst/>
              </a:prstGeom>
            </p:spPr>
            <p:txBody>
              <a:bodyPr lIns="33867" tIns="33867" rIns="33867" bIns="33867" rtlCol="0" anchor="ctr"/>
              <a:lstStyle/>
              <a:p>
                <a:pPr algn="ctr">
                  <a:lnSpc>
                    <a:spcPts val="1493"/>
                  </a:lnSpc>
                </a:pPr>
                <a:endParaRPr sz="1200"/>
              </a:p>
            </p:txBody>
          </p:sp>
        </p:grpSp>
      </p:grpSp>
      <p:sp>
        <p:nvSpPr>
          <p:cNvPr id="2" name="TextBox 78">
            <a:extLst>
              <a:ext uri="{FF2B5EF4-FFF2-40B4-BE49-F238E27FC236}">
                <a16:creationId xmlns:a16="http://schemas.microsoft.com/office/drawing/2014/main" id="{4E41C2BD-E0C9-5D9C-739C-014C28CB1F7F}"/>
              </a:ext>
            </a:extLst>
          </p:cNvPr>
          <p:cNvSpPr txBox="1"/>
          <p:nvPr/>
        </p:nvSpPr>
        <p:spPr>
          <a:xfrm>
            <a:off x="3915014" y="184304"/>
            <a:ext cx="4727731" cy="364267"/>
          </a:xfrm>
          <a:prstGeom prst="rect">
            <a:avLst/>
          </a:prstGeom>
        </p:spPr>
        <p:txBody>
          <a:bodyPr lIns="0" tIns="0" rIns="0" bIns="0" rtlCol="0" anchor="t">
            <a:spAutoFit/>
          </a:bodyPr>
          <a:lstStyle/>
          <a:p>
            <a:pPr algn="ctr">
              <a:lnSpc>
                <a:spcPts val="2987"/>
              </a:lnSpc>
            </a:pPr>
            <a:r>
              <a:rPr lang="en-US" sz="2133" b="1" dirty="0">
                <a:solidFill>
                  <a:srgbClr val="121A5D"/>
                </a:solidFill>
                <a:latin typeface="+mj-lt"/>
              </a:rPr>
              <a:t>Macro Outlook</a:t>
            </a:r>
          </a:p>
        </p:txBody>
      </p:sp>
      <p:graphicFrame>
        <p:nvGraphicFramePr>
          <p:cNvPr id="5" name="Chart 4">
            <a:extLst>
              <a:ext uri="{FF2B5EF4-FFF2-40B4-BE49-F238E27FC236}">
                <a16:creationId xmlns:a16="http://schemas.microsoft.com/office/drawing/2014/main" id="{66195647-CA47-B4DA-FC7A-5F9CB323D51E}"/>
              </a:ext>
            </a:extLst>
          </p:cNvPr>
          <p:cNvGraphicFramePr/>
          <p:nvPr>
            <p:extLst>
              <p:ext uri="{D42A27DB-BD31-4B8C-83A1-F6EECF244321}">
                <p14:modId xmlns:p14="http://schemas.microsoft.com/office/powerpoint/2010/main" val="85891316"/>
              </p:ext>
            </p:extLst>
          </p:nvPr>
        </p:nvGraphicFramePr>
        <p:xfrm>
          <a:off x="3561173" y="4820677"/>
          <a:ext cx="7821432" cy="181117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0">
            <a:extLst>
              <a:ext uri="{FF2B5EF4-FFF2-40B4-BE49-F238E27FC236}">
                <a16:creationId xmlns:a16="http://schemas.microsoft.com/office/drawing/2014/main" id="{2C30DEF6-DFC7-B8D1-2719-6CFEE9BC86D5}"/>
              </a:ext>
            </a:extLst>
          </p:cNvPr>
          <p:cNvGrpSpPr/>
          <p:nvPr/>
        </p:nvGrpSpPr>
        <p:grpSpPr>
          <a:xfrm>
            <a:off x="10961452" y="889855"/>
            <a:ext cx="508560" cy="672699"/>
            <a:chOff x="0" y="0"/>
            <a:chExt cx="1017120" cy="1345399"/>
          </a:xfrm>
        </p:grpSpPr>
        <p:grpSp>
          <p:nvGrpSpPr>
            <p:cNvPr id="7" name="Group 51">
              <a:extLst>
                <a:ext uri="{FF2B5EF4-FFF2-40B4-BE49-F238E27FC236}">
                  <a16:creationId xmlns:a16="http://schemas.microsoft.com/office/drawing/2014/main" id="{D48DCD89-C06C-B1BA-70D8-010865BBA81B}"/>
                </a:ext>
              </a:extLst>
            </p:cNvPr>
            <p:cNvGrpSpPr/>
            <p:nvPr/>
          </p:nvGrpSpPr>
          <p:grpSpPr>
            <a:xfrm>
              <a:off x="42154" y="0"/>
              <a:ext cx="932812" cy="932812"/>
              <a:chOff x="0" y="0"/>
              <a:chExt cx="812800" cy="812800"/>
            </a:xfrm>
          </p:grpSpPr>
          <p:sp>
            <p:nvSpPr>
              <p:cNvPr id="42" name="Freeform 52">
                <a:extLst>
                  <a:ext uri="{FF2B5EF4-FFF2-40B4-BE49-F238E27FC236}">
                    <a16:creationId xmlns:a16="http://schemas.microsoft.com/office/drawing/2014/main" id="{12F9D378-E6E4-1A45-DC39-06C1266BB51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7784"/>
              </a:solidFill>
            </p:spPr>
            <p:txBody>
              <a:bodyPr/>
              <a:lstStyle/>
              <a:p>
                <a:endParaRPr lang="en-IN" sz="1200"/>
              </a:p>
            </p:txBody>
          </p:sp>
          <p:sp>
            <p:nvSpPr>
              <p:cNvPr id="73" name="TextBox 53">
                <a:extLst>
                  <a:ext uri="{FF2B5EF4-FFF2-40B4-BE49-F238E27FC236}">
                    <a16:creationId xmlns:a16="http://schemas.microsoft.com/office/drawing/2014/main" id="{103557E6-25EF-39CC-5FAB-CAF68FD772DC}"/>
                  </a:ext>
                </a:extLst>
              </p:cNvPr>
              <p:cNvSpPr txBox="1"/>
              <p:nvPr/>
            </p:nvSpPr>
            <p:spPr>
              <a:xfrm>
                <a:off x="76200" y="47625"/>
                <a:ext cx="660400" cy="688975"/>
              </a:xfrm>
              <a:prstGeom prst="rect">
                <a:avLst/>
              </a:prstGeom>
            </p:spPr>
            <p:txBody>
              <a:bodyPr lIns="33867" tIns="33867" rIns="33867" bIns="33867" rtlCol="0" anchor="ctr"/>
              <a:lstStyle/>
              <a:p>
                <a:pPr algn="ctr">
                  <a:lnSpc>
                    <a:spcPts val="1493"/>
                  </a:lnSpc>
                </a:pPr>
                <a:endParaRPr sz="1200"/>
              </a:p>
            </p:txBody>
          </p:sp>
        </p:grpSp>
        <p:grpSp>
          <p:nvGrpSpPr>
            <p:cNvPr id="37" name="Group 54">
              <a:extLst>
                <a:ext uri="{FF2B5EF4-FFF2-40B4-BE49-F238E27FC236}">
                  <a16:creationId xmlns:a16="http://schemas.microsoft.com/office/drawing/2014/main" id="{EBE403E4-EC49-CF05-C3A9-C25F8B603FBF}"/>
                </a:ext>
              </a:extLst>
            </p:cNvPr>
            <p:cNvGrpSpPr/>
            <p:nvPr/>
          </p:nvGrpSpPr>
          <p:grpSpPr>
            <a:xfrm>
              <a:off x="0" y="328279"/>
              <a:ext cx="1017120" cy="1017120"/>
              <a:chOff x="0" y="0"/>
              <a:chExt cx="812800" cy="812800"/>
            </a:xfrm>
          </p:grpSpPr>
          <p:sp>
            <p:nvSpPr>
              <p:cNvPr id="38" name="Freeform 55">
                <a:extLst>
                  <a:ext uri="{FF2B5EF4-FFF2-40B4-BE49-F238E27FC236}">
                    <a16:creationId xmlns:a16="http://schemas.microsoft.com/office/drawing/2014/main" id="{BA2ADC92-CE34-FC3B-230C-EC397525B7B3}"/>
                  </a:ext>
                </a:extLst>
              </p:cNvPr>
              <p:cNvSpPr/>
              <p:nvPr/>
            </p:nvSpPr>
            <p:spPr>
              <a:xfrm>
                <a:off x="16065" y="16065"/>
                <a:ext cx="780671" cy="780671"/>
              </a:xfrm>
              <a:custGeom>
                <a:avLst/>
                <a:gdLst/>
                <a:ahLst/>
                <a:cxnLst/>
                <a:rect l="l" t="t" r="r" b="b"/>
                <a:pathLst>
                  <a:path w="780671" h="780671">
                    <a:moveTo>
                      <a:pt x="426216" y="19816"/>
                    </a:moveTo>
                    <a:lnTo>
                      <a:pt x="760854" y="354454"/>
                    </a:lnTo>
                    <a:cubicBezTo>
                      <a:pt x="780670" y="374270"/>
                      <a:pt x="780670" y="406400"/>
                      <a:pt x="760854" y="426216"/>
                    </a:cubicBezTo>
                    <a:lnTo>
                      <a:pt x="426216" y="760854"/>
                    </a:lnTo>
                    <a:cubicBezTo>
                      <a:pt x="406400" y="780670"/>
                      <a:pt x="374270" y="780670"/>
                      <a:pt x="354454" y="760854"/>
                    </a:cubicBezTo>
                    <a:lnTo>
                      <a:pt x="19816" y="426216"/>
                    </a:lnTo>
                    <a:cubicBezTo>
                      <a:pt x="0" y="406400"/>
                      <a:pt x="0" y="374270"/>
                      <a:pt x="19816" y="354454"/>
                    </a:cubicBezTo>
                    <a:lnTo>
                      <a:pt x="354454" y="19816"/>
                    </a:lnTo>
                    <a:cubicBezTo>
                      <a:pt x="374270" y="0"/>
                      <a:pt x="406400" y="0"/>
                      <a:pt x="426216" y="19816"/>
                    </a:cubicBezTo>
                    <a:close/>
                  </a:path>
                </a:pathLst>
              </a:custGeom>
              <a:solidFill>
                <a:srgbClr val="FFBB54">
                  <a:alpha val="74902"/>
                </a:srgbClr>
              </a:solidFill>
            </p:spPr>
            <p:txBody>
              <a:bodyPr/>
              <a:lstStyle/>
              <a:p>
                <a:endParaRPr lang="en-IN" sz="1200"/>
              </a:p>
            </p:txBody>
          </p:sp>
          <p:sp>
            <p:nvSpPr>
              <p:cNvPr id="41" name="TextBox 56">
                <a:extLst>
                  <a:ext uri="{FF2B5EF4-FFF2-40B4-BE49-F238E27FC236}">
                    <a16:creationId xmlns:a16="http://schemas.microsoft.com/office/drawing/2014/main" id="{39972C11-B42F-39D4-5614-CD0E3CE6FA3D}"/>
                  </a:ext>
                </a:extLst>
              </p:cNvPr>
              <p:cNvSpPr txBox="1"/>
              <p:nvPr/>
            </p:nvSpPr>
            <p:spPr>
              <a:xfrm>
                <a:off x="139700" y="111125"/>
                <a:ext cx="533400" cy="561975"/>
              </a:xfrm>
              <a:prstGeom prst="rect">
                <a:avLst/>
              </a:prstGeom>
            </p:spPr>
            <p:txBody>
              <a:bodyPr lIns="33867" tIns="33867" rIns="33867" bIns="33867" rtlCol="0" anchor="ctr"/>
              <a:lstStyle/>
              <a:p>
                <a:pPr algn="ctr">
                  <a:lnSpc>
                    <a:spcPts val="1493"/>
                  </a:lnSpc>
                </a:pPr>
                <a:endParaRPr sz="1200"/>
              </a:p>
            </p:txBody>
          </p:sp>
        </p:grpSp>
      </p:grpSp>
      <p:grpSp>
        <p:nvGrpSpPr>
          <p:cNvPr id="74" name="Group 64">
            <a:extLst>
              <a:ext uri="{FF2B5EF4-FFF2-40B4-BE49-F238E27FC236}">
                <a16:creationId xmlns:a16="http://schemas.microsoft.com/office/drawing/2014/main" id="{659C75D7-391B-215F-F819-C6654E8B5E1A}"/>
              </a:ext>
            </a:extLst>
          </p:cNvPr>
          <p:cNvGrpSpPr/>
          <p:nvPr/>
        </p:nvGrpSpPr>
        <p:grpSpPr>
          <a:xfrm>
            <a:off x="10898023" y="4569498"/>
            <a:ext cx="550913" cy="566003"/>
            <a:chOff x="0" y="0"/>
            <a:chExt cx="1101825" cy="1132006"/>
          </a:xfrm>
        </p:grpSpPr>
        <p:grpSp>
          <p:nvGrpSpPr>
            <p:cNvPr id="75" name="Group 65">
              <a:extLst>
                <a:ext uri="{FF2B5EF4-FFF2-40B4-BE49-F238E27FC236}">
                  <a16:creationId xmlns:a16="http://schemas.microsoft.com/office/drawing/2014/main" id="{583CD7CE-D8EA-CADF-2AF7-4C63181C7BBB}"/>
                </a:ext>
              </a:extLst>
            </p:cNvPr>
            <p:cNvGrpSpPr/>
            <p:nvPr/>
          </p:nvGrpSpPr>
          <p:grpSpPr>
            <a:xfrm>
              <a:off x="0" y="197970"/>
              <a:ext cx="802687" cy="934035"/>
              <a:chOff x="0" y="0"/>
              <a:chExt cx="698500" cy="812800"/>
            </a:xfrm>
          </p:grpSpPr>
          <p:sp>
            <p:nvSpPr>
              <p:cNvPr id="79" name="Freeform 66">
                <a:extLst>
                  <a:ext uri="{FF2B5EF4-FFF2-40B4-BE49-F238E27FC236}">
                    <a16:creationId xmlns:a16="http://schemas.microsoft.com/office/drawing/2014/main" id="{BC25E056-8E67-5E94-B20D-FF8FCCECA110}"/>
                  </a:ext>
                </a:extLst>
              </p:cNvPr>
              <p:cNvSpPr/>
              <p:nvPr/>
            </p:nvSpPr>
            <p:spPr>
              <a:xfrm>
                <a:off x="0" y="10611"/>
                <a:ext cx="698500" cy="791578"/>
              </a:xfrm>
              <a:custGeom>
                <a:avLst/>
                <a:gdLst/>
                <a:ahLst/>
                <a:cxnLst/>
                <a:rect l="l" t="t" r="r" b="b"/>
                <a:pathLst>
                  <a:path w="698500" h="791578">
                    <a:moveTo>
                      <a:pt x="397012" y="17178"/>
                    </a:moveTo>
                    <a:lnTo>
                      <a:pt x="650738" y="164800"/>
                    </a:lnTo>
                    <a:cubicBezTo>
                      <a:pt x="680308" y="182005"/>
                      <a:pt x="698500" y="213636"/>
                      <a:pt x="698500" y="247847"/>
                    </a:cubicBezTo>
                    <a:lnTo>
                      <a:pt x="698500" y="543731"/>
                    </a:lnTo>
                    <a:cubicBezTo>
                      <a:pt x="698500" y="577942"/>
                      <a:pt x="680308" y="609573"/>
                      <a:pt x="650738" y="626778"/>
                    </a:cubicBezTo>
                    <a:lnTo>
                      <a:pt x="397012" y="774400"/>
                    </a:lnTo>
                    <a:cubicBezTo>
                      <a:pt x="367488" y="791578"/>
                      <a:pt x="331012" y="791578"/>
                      <a:pt x="301488" y="774400"/>
                    </a:cubicBezTo>
                    <a:lnTo>
                      <a:pt x="47762" y="626778"/>
                    </a:lnTo>
                    <a:cubicBezTo>
                      <a:pt x="18192" y="609573"/>
                      <a:pt x="0" y="577942"/>
                      <a:pt x="0" y="543731"/>
                    </a:cubicBezTo>
                    <a:lnTo>
                      <a:pt x="0" y="247847"/>
                    </a:lnTo>
                    <a:cubicBezTo>
                      <a:pt x="0" y="213636"/>
                      <a:pt x="18192" y="182005"/>
                      <a:pt x="47762" y="164800"/>
                    </a:cubicBezTo>
                    <a:lnTo>
                      <a:pt x="301488" y="17178"/>
                    </a:lnTo>
                    <a:cubicBezTo>
                      <a:pt x="331012" y="0"/>
                      <a:pt x="367488" y="0"/>
                      <a:pt x="397012" y="17178"/>
                    </a:cubicBezTo>
                    <a:close/>
                  </a:path>
                </a:pathLst>
              </a:custGeom>
              <a:solidFill>
                <a:srgbClr val="50D0BC"/>
              </a:solidFill>
            </p:spPr>
            <p:txBody>
              <a:bodyPr/>
              <a:lstStyle/>
              <a:p>
                <a:endParaRPr lang="en-IN" sz="1200"/>
              </a:p>
            </p:txBody>
          </p:sp>
          <p:sp>
            <p:nvSpPr>
              <p:cNvPr id="80" name="TextBox 67">
                <a:extLst>
                  <a:ext uri="{FF2B5EF4-FFF2-40B4-BE49-F238E27FC236}">
                    <a16:creationId xmlns:a16="http://schemas.microsoft.com/office/drawing/2014/main" id="{CDB8A829-568A-FEAF-1A44-1C4D69193F33}"/>
                  </a:ext>
                </a:extLst>
              </p:cNvPr>
              <p:cNvSpPr txBox="1"/>
              <p:nvPr/>
            </p:nvSpPr>
            <p:spPr>
              <a:xfrm>
                <a:off x="0" y="111125"/>
                <a:ext cx="698500" cy="561975"/>
              </a:xfrm>
              <a:prstGeom prst="rect">
                <a:avLst/>
              </a:prstGeom>
            </p:spPr>
            <p:txBody>
              <a:bodyPr lIns="33867" tIns="33867" rIns="33867" bIns="33867" rtlCol="0" anchor="ctr"/>
              <a:lstStyle/>
              <a:p>
                <a:pPr algn="ctr">
                  <a:lnSpc>
                    <a:spcPts val="1493"/>
                  </a:lnSpc>
                </a:pPr>
                <a:endParaRPr sz="1200"/>
              </a:p>
            </p:txBody>
          </p:sp>
        </p:grpSp>
        <p:grpSp>
          <p:nvGrpSpPr>
            <p:cNvPr id="76" name="Group 68">
              <a:extLst>
                <a:ext uri="{FF2B5EF4-FFF2-40B4-BE49-F238E27FC236}">
                  <a16:creationId xmlns:a16="http://schemas.microsoft.com/office/drawing/2014/main" id="{4252F220-48A2-D05C-56FD-3D1ADA246622}"/>
                </a:ext>
              </a:extLst>
            </p:cNvPr>
            <p:cNvGrpSpPr/>
            <p:nvPr/>
          </p:nvGrpSpPr>
          <p:grpSpPr>
            <a:xfrm>
              <a:off x="299138" y="0"/>
              <a:ext cx="802687" cy="934035"/>
              <a:chOff x="0" y="0"/>
              <a:chExt cx="698500" cy="812800"/>
            </a:xfrm>
          </p:grpSpPr>
          <p:sp>
            <p:nvSpPr>
              <p:cNvPr id="77" name="Freeform 69">
                <a:extLst>
                  <a:ext uri="{FF2B5EF4-FFF2-40B4-BE49-F238E27FC236}">
                    <a16:creationId xmlns:a16="http://schemas.microsoft.com/office/drawing/2014/main" id="{56D5227F-C6E3-08A1-5075-A9CD11157B81}"/>
                  </a:ext>
                </a:extLst>
              </p:cNvPr>
              <p:cNvSpPr/>
              <p:nvPr/>
            </p:nvSpPr>
            <p:spPr>
              <a:xfrm>
                <a:off x="0" y="10611"/>
                <a:ext cx="698500" cy="791578"/>
              </a:xfrm>
              <a:custGeom>
                <a:avLst/>
                <a:gdLst/>
                <a:ahLst/>
                <a:cxnLst/>
                <a:rect l="l" t="t" r="r" b="b"/>
                <a:pathLst>
                  <a:path w="698500" h="791578">
                    <a:moveTo>
                      <a:pt x="397012" y="17178"/>
                    </a:moveTo>
                    <a:lnTo>
                      <a:pt x="650738" y="164800"/>
                    </a:lnTo>
                    <a:cubicBezTo>
                      <a:pt x="680308" y="182005"/>
                      <a:pt x="698500" y="213636"/>
                      <a:pt x="698500" y="247847"/>
                    </a:cubicBezTo>
                    <a:lnTo>
                      <a:pt x="698500" y="543731"/>
                    </a:lnTo>
                    <a:cubicBezTo>
                      <a:pt x="698500" y="577942"/>
                      <a:pt x="680308" y="609573"/>
                      <a:pt x="650738" y="626778"/>
                    </a:cubicBezTo>
                    <a:lnTo>
                      <a:pt x="397012" y="774400"/>
                    </a:lnTo>
                    <a:cubicBezTo>
                      <a:pt x="367488" y="791578"/>
                      <a:pt x="331012" y="791578"/>
                      <a:pt x="301488" y="774400"/>
                    </a:cubicBezTo>
                    <a:lnTo>
                      <a:pt x="47762" y="626778"/>
                    </a:lnTo>
                    <a:cubicBezTo>
                      <a:pt x="18192" y="609573"/>
                      <a:pt x="0" y="577942"/>
                      <a:pt x="0" y="543731"/>
                    </a:cubicBezTo>
                    <a:lnTo>
                      <a:pt x="0" y="247847"/>
                    </a:lnTo>
                    <a:cubicBezTo>
                      <a:pt x="0" y="213636"/>
                      <a:pt x="18192" y="182005"/>
                      <a:pt x="47762" y="164800"/>
                    </a:cubicBezTo>
                    <a:lnTo>
                      <a:pt x="301488" y="17178"/>
                    </a:lnTo>
                    <a:cubicBezTo>
                      <a:pt x="331012" y="0"/>
                      <a:pt x="367488" y="0"/>
                      <a:pt x="397012" y="17178"/>
                    </a:cubicBezTo>
                    <a:close/>
                  </a:path>
                </a:pathLst>
              </a:custGeom>
              <a:solidFill>
                <a:srgbClr val="FF7784">
                  <a:alpha val="74902"/>
                </a:srgbClr>
              </a:solidFill>
            </p:spPr>
            <p:txBody>
              <a:bodyPr/>
              <a:lstStyle/>
              <a:p>
                <a:endParaRPr lang="en-IN" sz="1200" dirty="0"/>
              </a:p>
            </p:txBody>
          </p:sp>
          <p:sp>
            <p:nvSpPr>
              <p:cNvPr id="78" name="TextBox 70">
                <a:extLst>
                  <a:ext uri="{FF2B5EF4-FFF2-40B4-BE49-F238E27FC236}">
                    <a16:creationId xmlns:a16="http://schemas.microsoft.com/office/drawing/2014/main" id="{38DB9E0E-4B2F-EAA9-D7A5-10ABEE8EC64D}"/>
                  </a:ext>
                </a:extLst>
              </p:cNvPr>
              <p:cNvSpPr txBox="1"/>
              <p:nvPr/>
            </p:nvSpPr>
            <p:spPr>
              <a:xfrm>
                <a:off x="0" y="111125"/>
                <a:ext cx="698500" cy="561975"/>
              </a:xfrm>
              <a:prstGeom prst="rect">
                <a:avLst/>
              </a:prstGeom>
            </p:spPr>
            <p:txBody>
              <a:bodyPr lIns="33867" tIns="33867" rIns="33867" bIns="33867" rtlCol="0" anchor="ctr"/>
              <a:lstStyle/>
              <a:p>
                <a:pPr algn="ctr">
                  <a:lnSpc>
                    <a:spcPts val="1493"/>
                  </a:lnSpc>
                </a:pPr>
                <a:endParaRPr sz="1200"/>
              </a:p>
            </p:txBody>
          </p:sp>
        </p:grpSp>
      </p:grpSp>
      <p:sp>
        <p:nvSpPr>
          <p:cNvPr id="81" name="TextBox 40">
            <a:extLst>
              <a:ext uri="{FF2B5EF4-FFF2-40B4-BE49-F238E27FC236}">
                <a16:creationId xmlns:a16="http://schemas.microsoft.com/office/drawing/2014/main" id="{445EE974-69BA-8E21-D478-D2621493B3E3}"/>
              </a:ext>
            </a:extLst>
          </p:cNvPr>
          <p:cNvSpPr txBox="1"/>
          <p:nvPr/>
        </p:nvSpPr>
        <p:spPr>
          <a:xfrm>
            <a:off x="2373710" y="2459607"/>
            <a:ext cx="4423310" cy="227883"/>
          </a:xfrm>
          <a:prstGeom prst="rect">
            <a:avLst/>
          </a:prstGeom>
        </p:spPr>
        <p:txBody>
          <a:bodyPr lIns="0" tIns="0" rIns="0" bIns="0" rtlCol="0" anchor="t">
            <a:spAutoFit/>
          </a:bodyPr>
          <a:lstStyle/>
          <a:p>
            <a:pPr algn="ctr">
              <a:lnSpc>
                <a:spcPts val="1867"/>
              </a:lnSpc>
            </a:pPr>
            <a:r>
              <a:rPr lang="en-US" sz="1333" dirty="0">
                <a:solidFill>
                  <a:srgbClr val="121A5D"/>
                </a:solidFill>
                <a:latin typeface="+mj-lt"/>
              </a:rPr>
              <a:t>Petroleum product inventories</a:t>
            </a:r>
            <a:r>
              <a:rPr lang="en-US" sz="1333" baseline="30000" dirty="0">
                <a:solidFill>
                  <a:srgbClr val="121A5D"/>
                </a:solidFill>
                <a:latin typeface="+mj-lt"/>
              </a:rPr>
              <a:t>*</a:t>
            </a:r>
            <a:endParaRPr lang="en-US" sz="1333" dirty="0">
              <a:solidFill>
                <a:srgbClr val="121A5D"/>
              </a:solidFill>
              <a:latin typeface="+mj-lt"/>
            </a:endParaRPr>
          </a:p>
        </p:txBody>
      </p:sp>
      <p:graphicFrame>
        <p:nvGraphicFramePr>
          <p:cNvPr id="82" name="Chart 81">
            <a:extLst>
              <a:ext uri="{FF2B5EF4-FFF2-40B4-BE49-F238E27FC236}">
                <a16:creationId xmlns:a16="http://schemas.microsoft.com/office/drawing/2014/main" id="{425D3939-42C5-8237-6551-86F1BF5B1E40}"/>
              </a:ext>
            </a:extLst>
          </p:cNvPr>
          <p:cNvGraphicFramePr/>
          <p:nvPr>
            <p:extLst>
              <p:ext uri="{D42A27DB-BD31-4B8C-83A1-F6EECF244321}">
                <p14:modId xmlns:p14="http://schemas.microsoft.com/office/powerpoint/2010/main" val="1991342008"/>
              </p:ext>
            </p:extLst>
          </p:nvPr>
        </p:nvGraphicFramePr>
        <p:xfrm>
          <a:off x="3545136" y="2672889"/>
          <a:ext cx="7821432" cy="18111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0BE51B3A-186D-C9A5-914E-F91BD022A346}"/>
              </a:ext>
            </a:extLst>
          </p:cNvPr>
          <p:cNvSpPr txBox="1"/>
          <p:nvPr/>
        </p:nvSpPr>
        <p:spPr>
          <a:xfrm>
            <a:off x="4655989" y="6607056"/>
            <a:ext cx="7011162" cy="184666"/>
          </a:xfrm>
          <a:prstGeom prst="rect">
            <a:avLst/>
          </a:prstGeom>
          <a:noFill/>
        </p:spPr>
        <p:txBody>
          <a:bodyPr wrap="square">
            <a:spAutoFit/>
          </a:bodyPr>
          <a:lstStyle/>
          <a:p>
            <a:pPr algn="r"/>
            <a:r>
              <a:rPr lang="en-IN" sz="600" dirty="0"/>
              <a:t>*Data Source https://www150.statcan.gc.ca/t1/tbl1/en/tv.action?pid=2510007501</a:t>
            </a:r>
          </a:p>
        </p:txBody>
      </p:sp>
      <p:graphicFrame>
        <p:nvGraphicFramePr>
          <p:cNvPr id="14" name="Chart 13">
            <a:extLst>
              <a:ext uri="{FF2B5EF4-FFF2-40B4-BE49-F238E27FC236}">
                <a16:creationId xmlns:a16="http://schemas.microsoft.com/office/drawing/2014/main" id="{2E4BBAE8-584B-EDE8-6DA3-269BB7D55C43}"/>
              </a:ext>
            </a:extLst>
          </p:cNvPr>
          <p:cNvGraphicFramePr/>
          <p:nvPr>
            <p:extLst>
              <p:ext uri="{D42A27DB-BD31-4B8C-83A1-F6EECF244321}">
                <p14:modId xmlns:p14="http://schemas.microsoft.com/office/powerpoint/2010/main" val="54915212"/>
              </p:ext>
            </p:extLst>
          </p:nvPr>
        </p:nvGraphicFramePr>
        <p:xfrm>
          <a:off x="3507556" y="987963"/>
          <a:ext cx="7821432" cy="1471379"/>
        </p:xfrm>
        <a:graphic>
          <a:graphicData uri="http://schemas.openxmlformats.org/drawingml/2006/chart">
            <c:chart xmlns:c="http://schemas.openxmlformats.org/drawingml/2006/chart" xmlns:r="http://schemas.openxmlformats.org/officeDocument/2006/relationships" r:id="rId4"/>
          </a:graphicData>
        </a:graphic>
      </p:graphicFrame>
      <p:pic>
        <p:nvPicPr>
          <p:cNvPr id="1026" name="Picture 2" descr="increase">
            <a:extLst>
              <a:ext uri="{FF2B5EF4-FFF2-40B4-BE49-F238E27FC236}">
                <a16:creationId xmlns:a16="http://schemas.microsoft.com/office/drawing/2014/main" id="{A0477D55-8A20-807D-59DA-999FB65819B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87860" y="2893363"/>
            <a:ext cx="152400" cy="1714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39">
            <a:extLst>
              <a:ext uri="{FF2B5EF4-FFF2-40B4-BE49-F238E27FC236}">
                <a16:creationId xmlns:a16="http://schemas.microsoft.com/office/drawing/2014/main" id="{2E0C83D1-54D1-8BBF-2200-75998C626552}"/>
              </a:ext>
            </a:extLst>
          </p:cNvPr>
          <p:cNvSpPr txBox="1"/>
          <p:nvPr/>
        </p:nvSpPr>
        <p:spPr>
          <a:xfrm>
            <a:off x="-588173" y="2979088"/>
            <a:ext cx="4423310" cy="465256"/>
          </a:xfrm>
          <a:prstGeom prst="rect">
            <a:avLst/>
          </a:prstGeom>
        </p:spPr>
        <p:txBody>
          <a:bodyPr lIns="0" tIns="0" rIns="0" bIns="0" rtlCol="0" anchor="t">
            <a:spAutoFit/>
          </a:bodyPr>
          <a:lstStyle/>
          <a:p>
            <a:pPr algn="ctr">
              <a:lnSpc>
                <a:spcPts val="2427"/>
              </a:lnSpc>
            </a:pPr>
            <a:r>
              <a:rPr lang="en-US" sz="6600" b="1" dirty="0">
                <a:solidFill>
                  <a:srgbClr val="121A5D"/>
                </a:solidFill>
                <a:latin typeface="+mj-lt"/>
              </a:rPr>
              <a:t>0.4</a:t>
            </a:r>
          </a:p>
        </p:txBody>
      </p:sp>
      <p:sp>
        <p:nvSpPr>
          <p:cNvPr id="17" name="TextBox 28">
            <a:extLst>
              <a:ext uri="{FF2B5EF4-FFF2-40B4-BE49-F238E27FC236}">
                <a16:creationId xmlns:a16="http://schemas.microsoft.com/office/drawing/2014/main" id="{E2D11024-745A-7B1B-B60F-012145094644}"/>
              </a:ext>
            </a:extLst>
          </p:cNvPr>
          <p:cNvSpPr txBox="1"/>
          <p:nvPr/>
        </p:nvSpPr>
        <p:spPr>
          <a:xfrm>
            <a:off x="1097611" y="3444344"/>
            <a:ext cx="1442491" cy="180370"/>
          </a:xfrm>
          <a:prstGeom prst="rect">
            <a:avLst/>
          </a:prstGeom>
        </p:spPr>
        <p:txBody>
          <a:bodyPr lIns="0" tIns="0" rIns="0" bIns="0" rtlCol="0" anchor="t">
            <a:spAutoFit/>
          </a:bodyPr>
          <a:lstStyle/>
          <a:p>
            <a:pPr algn="ctr">
              <a:lnSpc>
                <a:spcPts val="1493"/>
              </a:lnSpc>
            </a:pPr>
            <a:r>
              <a:rPr lang="en-US" sz="1067" dirty="0">
                <a:solidFill>
                  <a:srgbClr val="121A5D"/>
                </a:solidFill>
                <a:latin typeface="Canva Sans Bold"/>
              </a:rPr>
              <a:t>First Quarter 2024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831</TotalTime>
  <Words>559</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Philip</dc:creator>
  <cp:lastModifiedBy>Joshua Philip</cp:lastModifiedBy>
  <cp:revision>32</cp:revision>
  <dcterms:created xsi:type="dcterms:W3CDTF">2024-04-20T10:17:53Z</dcterms:created>
  <dcterms:modified xsi:type="dcterms:W3CDTF">2024-06-20T14:23:19Z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2024-04-20T18:21:33Z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90691a3c-50a9-4d71-91d1-c61064f361ea</vt:lpwstr>
  </property>
  <property fmtid="{D5CDD505-2E9C-101B-9397-08002B2CF9AE}" pid="7" name="MSIP_Label_defa4170-0d19-0005-0004-bc88714345d2_ActionId">
    <vt:lpwstr>b73bdbc5-cb59-4eab-adbd-477148928351</vt:lpwstr>
  </property>
  <property fmtid="{D5CDD505-2E9C-101B-9397-08002B2CF9AE}" pid="8" name="MSIP_Label_defa4170-0d19-0005-0004-bc88714345d2_ContentBits">
    <vt:lpwstr>0</vt:lpwstr>
  </property>
</Properties>
</file>