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 id="269" r:id="rId14"/>
    <p:sldId id="270" r:id="rId15"/>
    <p:sldId id="271" r:id="rId16"/>
    <p:sldId id="265"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2BAD9-0B87-4781-81B0-1F6509A9B231}" type="datetimeFigureOut">
              <a:rPr lang="en-IN" smtClean="0"/>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5545F-3CF0-4B37-BC71-76B10E42D377}" type="slidenum">
              <a:rPr lang="en-IN" smtClean="0"/>
              <a:t>‹#›</a:t>
            </a:fld>
            <a:endParaRPr lang="en-IN"/>
          </a:p>
        </p:txBody>
      </p:sp>
    </p:spTree>
    <p:extLst>
      <p:ext uri="{BB962C8B-B14F-4D97-AF65-F5344CB8AC3E}">
        <p14:creationId xmlns:p14="http://schemas.microsoft.com/office/powerpoint/2010/main" val="37419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A5545F-3CF0-4B37-BC71-76B10E42D377}" type="slidenum">
              <a:rPr lang="en-IN" smtClean="0"/>
              <a:t>1</a:t>
            </a:fld>
            <a:endParaRPr lang="en-IN"/>
          </a:p>
        </p:txBody>
      </p:sp>
    </p:spTree>
    <p:extLst>
      <p:ext uri="{BB962C8B-B14F-4D97-AF65-F5344CB8AC3E}">
        <p14:creationId xmlns:p14="http://schemas.microsoft.com/office/powerpoint/2010/main" val="1242075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6110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695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2670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47573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242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351CED-465B-40B5-ADCE-957C918F227B}"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45511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351CED-465B-40B5-ADCE-957C918F227B}" type="datetimeFigureOut">
              <a:rPr lang="en-US" smtClean="0"/>
              <a:t>5/16/2024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90667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59618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3095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6228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8695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3003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173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268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77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4406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9305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E351CED-465B-40B5-ADCE-957C918F227B}" type="datetimeFigureOut">
              <a:rPr lang="en-US" smtClean="0"/>
              <a:t>5/16/2024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439319873"/>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pic>
        <p:nvPicPr>
          <p:cNvPr id="4" name="Picture 3" descr="A colorful light bulb with business icons">
            <a:extLst>
              <a:ext uri="{FF2B5EF4-FFF2-40B4-BE49-F238E27FC236}">
                <a16:creationId xmlns:a16="http://schemas.microsoft.com/office/drawing/2014/main" id="{E8011286-7A82-ADC7-B34E-914EA575AE5D}"/>
              </a:ext>
            </a:extLst>
          </p:cNvPr>
          <p:cNvPicPr>
            <a:picLocks noChangeAspect="1"/>
          </p:cNvPicPr>
          <p:nvPr/>
        </p:nvPicPr>
        <p:blipFill rotWithShape="1">
          <a:blip r:embed="rId4">
            <a:duotone>
              <a:prstClr val="black"/>
              <a:schemeClr val="accent5">
                <a:tint val="45000"/>
                <a:satMod val="400000"/>
              </a:schemeClr>
            </a:duotone>
            <a:alphaModFix amt="25000"/>
          </a:blip>
          <a:srcRect t="28199" r="9090" b="3540"/>
          <a:stretch/>
        </p:blipFill>
        <p:spPr>
          <a:xfrm>
            <a:off x="395475" y="449724"/>
            <a:ext cx="11243734" cy="5958552"/>
          </a:xfrm>
          <a:prstGeom prst="rect">
            <a:avLst/>
          </a:prstGeom>
        </p:spPr>
      </p:pic>
      <p:sp>
        <p:nvSpPr>
          <p:cNvPr id="2" name="Title 1">
            <a:extLst>
              <a:ext uri="{FF2B5EF4-FFF2-40B4-BE49-F238E27FC236}">
                <a16:creationId xmlns:a16="http://schemas.microsoft.com/office/drawing/2014/main" id="{835E51A6-EED6-D6C6-363E-173973635E07}"/>
              </a:ext>
            </a:extLst>
          </p:cNvPr>
          <p:cNvSpPr>
            <a:spLocks noGrp="1"/>
          </p:cNvSpPr>
          <p:nvPr>
            <p:ph type="ctrTitle"/>
          </p:nvPr>
        </p:nvSpPr>
        <p:spPr>
          <a:xfrm>
            <a:off x="552791" y="1061884"/>
            <a:ext cx="11086418" cy="2251587"/>
          </a:xfrm>
        </p:spPr>
        <p:txBody>
          <a:bodyPr>
            <a:noAutofit/>
          </a:bodyPr>
          <a:lstStyle/>
          <a:p>
            <a:r>
              <a:rPr lang="en-US" sz="2800" dirty="0">
                <a:latin typeface="Times New Roman" panose="02020603050405020304" pitchFamily="18" charset="0"/>
                <a:cs typeface="Times New Roman" panose="02020603050405020304" pitchFamily="18" charset="0"/>
              </a:rPr>
              <a:t>                         Business Intelligence and Business Analytics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Continuous Assessment </a:t>
            </a:r>
            <a:r>
              <a:rPr lang="en-US" sz="2800" dirty="0">
                <a:latin typeface="Work Sans ExtraBold" pitchFamily="2"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Hustle_ADJ</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“Cyclist”</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82CBF5-726E-B6CB-2B25-0EE1D984C7C0}"/>
              </a:ext>
            </a:extLst>
          </p:cNvPr>
          <p:cNvSpPr>
            <a:spLocks noGrp="1"/>
          </p:cNvSpPr>
          <p:nvPr>
            <p:ph type="subTitle" idx="1"/>
          </p:nvPr>
        </p:nvSpPr>
        <p:spPr>
          <a:xfrm>
            <a:off x="5749686" y="3459384"/>
            <a:ext cx="5968181" cy="2875935"/>
          </a:xfrm>
        </p:spPr>
        <p:txBody>
          <a:bodyPr>
            <a:normAutofit fontScale="92500"/>
          </a:bodyPr>
          <a:lstStyle/>
          <a:p>
            <a:pPr>
              <a:lnSpc>
                <a:spcPts val="3940"/>
              </a:lnSpc>
            </a:pPr>
            <a:r>
              <a:rPr lang="en-US" sz="1200" b="1" dirty="0">
                <a:solidFill>
                  <a:schemeClr val="bg1"/>
                </a:solidFill>
                <a:latin typeface="Times New Roman" panose="02020603050405020304" pitchFamily="18" charset="0"/>
                <a:cs typeface="Times New Roman" panose="02020603050405020304" pitchFamily="18" charset="0"/>
              </a:rPr>
              <a:t>                  Contributors:-</a:t>
            </a:r>
          </a:p>
          <a:p>
            <a:pPr marL="228600" indent="-228600">
              <a:lnSpc>
                <a:spcPts val="3940"/>
              </a:lnSpc>
              <a:buFont typeface="+mj-lt"/>
              <a:buAutoNum type="arabicPeriod"/>
            </a:pPr>
            <a:r>
              <a:rPr lang="en-US" sz="1200" b="1" spc="204" dirty="0">
                <a:solidFill>
                  <a:schemeClr val="bg1"/>
                </a:solidFill>
                <a:latin typeface="Times New Roman" panose="02020603050405020304" pitchFamily="18" charset="0"/>
                <a:cs typeface="Times New Roman" panose="02020603050405020304" pitchFamily="18" charset="0"/>
              </a:rPr>
              <a:t>1.Ajith </a:t>
            </a:r>
            <a:r>
              <a:rPr lang="en-US" sz="1200" b="1" spc="204" dirty="0" err="1">
                <a:solidFill>
                  <a:schemeClr val="bg1"/>
                </a:solidFill>
                <a:latin typeface="Times New Roman" panose="02020603050405020304" pitchFamily="18" charset="0"/>
                <a:cs typeface="Times New Roman" panose="02020603050405020304" pitchFamily="18" charset="0"/>
              </a:rPr>
              <a:t>Gundan</a:t>
            </a:r>
            <a:r>
              <a:rPr lang="en-US" sz="1200" b="1" spc="204" dirty="0">
                <a:solidFill>
                  <a:schemeClr val="bg1"/>
                </a:solidFill>
                <a:latin typeface="Times New Roman" panose="02020603050405020304" pitchFamily="18" charset="0"/>
                <a:cs typeface="Times New Roman" panose="02020603050405020304" pitchFamily="18" charset="0"/>
              </a:rPr>
              <a:t> - x23168978@student.ncirl.ie</a:t>
            </a:r>
          </a:p>
          <a:p>
            <a:pPr marL="228600" indent="-228600">
              <a:lnSpc>
                <a:spcPts val="3940"/>
              </a:lnSpc>
              <a:buFont typeface="+mj-lt"/>
              <a:buAutoNum type="arabicPeriod"/>
            </a:pPr>
            <a:r>
              <a:rPr lang="en-US" sz="1200" b="1" spc="204" dirty="0">
                <a:solidFill>
                  <a:schemeClr val="bg1"/>
                </a:solidFill>
                <a:latin typeface="Times New Roman" panose="02020603050405020304" pitchFamily="18" charset="0"/>
                <a:cs typeface="Times New Roman" panose="02020603050405020304" pitchFamily="18" charset="0"/>
              </a:rPr>
              <a:t>2.Dineshkumar Lingapandiyan-                                     x22225498@student.ncirl.ie</a:t>
            </a:r>
          </a:p>
          <a:p>
            <a:pPr marL="228600" indent="-228600">
              <a:lnSpc>
                <a:spcPts val="1985"/>
              </a:lnSpc>
              <a:buFont typeface="+mj-lt"/>
              <a:buAutoNum type="arabicPeriod"/>
            </a:pPr>
            <a:r>
              <a:rPr lang="en-US" sz="1200" b="1" spc="204" dirty="0">
                <a:solidFill>
                  <a:schemeClr val="bg1"/>
                </a:solidFill>
                <a:latin typeface="Times New Roman" panose="02020603050405020304" pitchFamily="18" charset="0"/>
                <a:cs typeface="Times New Roman" panose="02020603050405020304" pitchFamily="18" charset="0"/>
              </a:rPr>
              <a:t>3. Jayashree Rajkumar- x23199491@student.ncirl.ie</a:t>
            </a:r>
          </a:p>
          <a:p>
            <a:endParaRPr lang="en-IN" dirty="0"/>
          </a:p>
        </p:txBody>
      </p:sp>
      <p:sp>
        <p:nvSpPr>
          <p:cNvPr id="47" name="Rectangle 46">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89475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61C7-C6F3-E290-A356-1C2B3AD6B8DF}"/>
              </a:ext>
            </a:extLst>
          </p:cNvPr>
          <p:cNvSpPr>
            <a:spLocks noGrp="1"/>
          </p:cNvSpPr>
          <p:nvPr>
            <p:ph type="title"/>
          </p:nvPr>
        </p:nvSpPr>
        <p:spPr/>
        <p:txBody>
          <a:bodyPr/>
          <a:lstStyle/>
          <a:p>
            <a:r>
              <a:rPr lang="en-IN" dirty="0"/>
              <a:t>Learning and Growth Perspective</a:t>
            </a:r>
          </a:p>
        </p:txBody>
      </p:sp>
      <p:sp>
        <p:nvSpPr>
          <p:cNvPr id="3" name="Content Placeholder 2">
            <a:extLst>
              <a:ext uri="{FF2B5EF4-FFF2-40B4-BE49-F238E27FC236}">
                <a16:creationId xmlns:a16="http://schemas.microsoft.com/office/drawing/2014/main" id="{A244E0A2-80D8-D33E-7BA6-186B088C8326}"/>
              </a:ext>
            </a:extLst>
          </p:cNvPr>
          <p:cNvSpPr>
            <a:spLocks noGrp="1"/>
          </p:cNvSpPr>
          <p:nvPr>
            <p:ph idx="1"/>
          </p:nvPr>
        </p:nvSpPr>
        <p:spPr>
          <a:xfrm>
            <a:off x="1154954" y="2603500"/>
            <a:ext cx="10614259" cy="3416300"/>
          </a:xfrm>
        </p:spPr>
        <p:txBody>
          <a:bodyPr>
            <a:noAutofit/>
          </a:bodyPr>
          <a:lstStyle/>
          <a:p>
            <a:r>
              <a:rPr lang="en-US" sz="2400" dirty="0"/>
              <a:t>Learn about the learning and growth perspective of Six Sigma implementation. From employee training to innovation, understand how these factors drive continuous improvement and business growth.</a:t>
            </a:r>
          </a:p>
          <a:p>
            <a:r>
              <a:rPr lang="en-US" sz="2400" dirty="0"/>
              <a:t>Learning and Growth Perspective (continued): Explore the importance of innovation and employee training in fostering a culture of improvement and driving business success for Cyclist.</a:t>
            </a:r>
            <a:endParaRPr lang="en-IN" sz="2400" dirty="0"/>
          </a:p>
        </p:txBody>
      </p:sp>
    </p:spTree>
    <p:extLst>
      <p:ext uri="{BB962C8B-B14F-4D97-AF65-F5344CB8AC3E}">
        <p14:creationId xmlns:p14="http://schemas.microsoft.com/office/powerpoint/2010/main" val="910573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B12A6633-9071-C4A9-2B8E-C3B548D0BD64}"/>
              </a:ext>
            </a:extLst>
          </p:cNvPr>
          <p:cNvSpPr>
            <a:spLocks noGrp="1"/>
          </p:cNvSpPr>
          <p:nvPr>
            <p:ph type="title"/>
          </p:nvPr>
        </p:nvSpPr>
        <p:spPr>
          <a:xfrm>
            <a:off x="267852" y="2394208"/>
            <a:ext cx="4177867" cy="1391692"/>
          </a:xfrm>
        </p:spPr>
        <p:txBody>
          <a:bodyPr>
            <a:normAutofit/>
          </a:bodyPr>
          <a:lstStyle/>
          <a:p>
            <a:r>
              <a:rPr lang="en-IN" dirty="0">
                <a:solidFill>
                  <a:schemeClr val="tx2"/>
                </a:solidFill>
                <a:latin typeface="Times New Roman" panose="02020603050405020304" pitchFamily="18" charset="0"/>
                <a:cs typeface="Times New Roman" panose="02020603050405020304" pitchFamily="18" charset="0"/>
              </a:rPr>
              <a:t>Implementation CRM</a:t>
            </a:r>
            <a:endParaRPr lang="en-IN" dirty="0">
              <a:solidFill>
                <a:schemeClr val="tx2"/>
              </a:solidFill>
            </a:endParaRPr>
          </a:p>
        </p:txBody>
      </p:sp>
      <p:pic>
        <p:nvPicPr>
          <p:cNvPr id="11" name="Content Placeholder 10" descr="A screenshot of a computer&#10;&#10;Description automatically generated">
            <a:extLst>
              <a:ext uri="{FF2B5EF4-FFF2-40B4-BE49-F238E27FC236}">
                <a16:creationId xmlns:a16="http://schemas.microsoft.com/office/drawing/2014/main" id="{50BBE2D7-0031-251F-C805-C7A49710E513}"/>
              </a:ext>
            </a:extLst>
          </p:cNvPr>
          <p:cNvPicPr>
            <a:picLocks noChangeAspect="1"/>
          </p:cNvPicPr>
          <p:nvPr/>
        </p:nvPicPr>
        <p:blipFill rotWithShape="1">
          <a:blip r:embed="rId2">
            <a:extLst>
              <a:ext uri="{28A0092B-C50C-407E-A947-70E740481C1C}">
                <a14:useLocalDpi xmlns:a14="http://schemas.microsoft.com/office/drawing/2010/main" val="0"/>
              </a:ext>
            </a:extLst>
          </a:blip>
          <a:srcRect r="1" b="10777"/>
          <a:stretch/>
        </p:blipFill>
        <p:spPr>
          <a:xfrm>
            <a:off x="4484377" y="44432"/>
            <a:ext cx="6585549" cy="2967319"/>
          </a:xfrm>
          <a:custGeom>
            <a:avLst/>
            <a:gdLst/>
            <a:ahLst/>
            <a:cxnLst/>
            <a:rect l="l" t="t" r="r" b="b"/>
            <a:pathLst>
              <a:path w="6585549" h="2967319">
                <a:moveTo>
                  <a:pt x="225406" y="0"/>
                </a:moveTo>
                <a:lnTo>
                  <a:pt x="6585549" y="0"/>
                </a:lnTo>
                <a:lnTo>
                  <a:pt x="6585549" y="2967319"/>
                </a:lnTo>
                <a:lnTo>
                  <a:pt x="941" y="2967319"/>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pic>
        <p:nvPicPr>
          <p:cNvPr id="13" name="Picture 12" descr="A screenshot of a computer&#10;&#10;Description automatically generated">
            <a:extLst>
              <a:ext uri="{FF2B5EF4-FFF2-40B4-BE49-F238E27FC236}">
                <a16:creationId xmlns:a16="http://schemas.microsoft.com/office/drawing/2014/main" id="{F9D43642-B4AB-E23D-5325-902D1F04AD48}"/>
              </a:ext>
            </a:extLst>
          </p:cNvPr>
          <p:cNvPicPr>
            <a:picLocks noChangeAspect="1"/>
          </p:cNvPicPr>
          <p:nvPr/>
        </p:nvPicPr>
        <p:blipFill rotWithShape="1">
          <a:blip r:embed="rId3">
            <a:extLst>
              <a:ext uri="{28A0092B-C50C-407E-A947-70E740481C1C}">
                <a14:useLocalDpi xmlns:a14="http://schemas.microsoft.com/office/drawing/2010/main" val="0"/>
              </a:ext>
            </a:extLst>
          </a:blip>
          <a:srcRect r="3" b="9876"/>
          <a:stretch/>
        </p:blipFill>
        <p:spPr>
          <a:xfrm>
            <a:off x="4484377" y="3056183"/>
            <a:ext cx="6584608" cy="3011751"/>
          </a:xfrm>
          <a:custGeom>
            <a:avLst/>
            <a:gdLst/>
            <a:ahLst/>
            <a:cxnLst/>
            <a:rect l="l" t="t" r="r" b="b"/>
            <a:pathLst>
              <a:path w="6584608" h="3011751">
                <a:moveTo>
                  <a:pt x="0" y="0"/>
                </a:moveTo>
                <a:lnTo>
                  <a:pt x="6584608" y="0"/>
                </a:lnTo>
                <a:lnTo>
                  <a:pt x="6584608" y="3011751"/>
                </a:lnTo>
                <a:lnTo>
                  <a:pt x="225659" y="3011751"/>
                </a:lnTo>
                <a:lnTo>
                  <a:pt x="213588" y="2933486"/>
                </a:lnTo>
                <a:lnTo>
                  <a:pt x="202297" y="2857210"/>
                </a:lnTo>
                <a:lnTo>
                  <a:pt x="190379" y="2766405"/>
                </a:lnTo>
                <a:lnTo>
                  <a:pt x="176108" y="2658649"/>
                </a:lnTo>
                <a:lnTo>
                  <a:pt x="161054" y="2539392"/>
                </a:lnTo>
                <a:lnTo>
                  <a:pt x="145215" y="2405001"/>
                </a:lnTo>
                <a:lnTo>
                  <a:pt x="128435" y="2258502"/>
                </a:lnTo>
                <a:lnTo>
                  <a:pt x="111655" y="2099290"/>
                </a:lnTo>
                <a:lnTo>
                  <a:pt x="94562" y="1929788"/>
                </a:lnTo>
                <a:lnTo>
                  <a:pt x="78723" y="1746967"/>
                </a:lnTo>
                <a:lnTo>
                  <a:pt x="63512" y="1555671"/>
                </a:lnTo>
                <a:lnTo>
                  <a:pt x="49711" y="1353478"/>
                </a:lnTo>
                <a:lnTo>
                  <a:pt x="36539" y="1142810"/>
                </a:lnTo>
                <a:lnTo>
                  <a:pt x="24150" y="923062"/>
                </a:lnTo>
                <a:lnTo>
                  <a:pt x="19759" y="810464"/>
                </a:lnTo>
                <a:lnTo>
                  <a:pt x="14897" y="695444"/>
                </a:lnTo>
                <a:lnTo>
                  <a:pt x="10350" y="578608"/>
                </a:lnTo>
                <a:lnTo>
                  <a:pt x="7370" y="461167"/>
                </a:lnTo>
                <a:lnTo>
                  <a:pt x="4704" y="341304"/>
                </a:lnTo>
                <a:lnTo>
                  <a:pt x="1881" y="220231"/>
                </a:lnTo>
                <a:lnTo>
                  <a:pt x="0" y="96736"/>
                </a:lnTo>
                <a:close/>
              </a:path>
            </a:pathLst>
          </a:custGeom>
        </p:spPr>
      </p:pic>
      <p:sp>
        <p:nvSpPr>
          <p:cNvPr id="44"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623800" y="190332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Tree>
    <p:extLst>
      <p:ext uri="{BB962C8B-B14F-4D97-AF65-F5344CB8AC3E}">
        <p14:creationId xmlns:p14="http://schemas.microsoft.com/office/powerpoint/2010/main" val="374027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14A5406C-CB91-4F43-0FCA-B2F8DD944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110" y="818293"/>
            <a:ext cx="5448111" cy="2751295"/>
          </a:xfrm>
          <a:prstGeom prst="roundRect">
            <a:avLst>
              <a:gd name="adj" fmla="val 0"/>
            </a:avLst>
          </a:prstGeom>
          <a:effectLst/>
        </p:spPr>
      </p:pic>
      <p:sp>
        <p:nvSpPr>
          <p:cNvPr id="28" name="Rectangle 27">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465181DF-75AE-F3C9-CF0B-719FE4574A2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2946" y="830478"/>
            <a:ext cx="5370123" cy="2725337"/>
          </a:xfrm>
          <a:prstGeom prst="roundRect">
            <a:avLst>
              <a:gd name="adj" fmla="val 0"/>
            </a:avLst>
          </a:prstGeom>
          <a:effectLst/>
        </p:spPr>
      </p:pic>
      <p:sp>
        <p:nvSpPr>
          <p:cNvPr id="29" name="Freeform: Shape 2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0"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6C1A89A6-D520-025E-722B-42CC54F8D85E}"/>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Implementation CRM</a:t>
            </a:r>
          </a:p>
        </p:txBody>
      </p:sp>
    </p:spTree>
    <p:extLst>
      <p:ext uri="{BB962C8B-B14F-4D97-AF65-F5344CB8AC3E}">
        <p14:creationId xmlns:p14="http://schemas.microsoft.com/office/powerpoint/2010/main" val="358131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38" name="Rectangle 37">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FCA4DD8D-AC4B-11BB-36C2-D4A04BC1A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53" y="629910"/>
            <a:ext cx="5448111" cy="3064562"/>
          </a:xfrm>
          <a:prstGeom prst="roundRect">
            <a:avLst>
              <a:gd name="adj" fmla="val 0"/>
            </a:avLst>
          </a:prstGeom>
          <a:effectLst/>
        </p:spPr>
      </p:pic>
      <p:sp>
        <p:nvSpPr>
          <p:cNvPr id="42" name="Rectangle 4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descr="A screenshot of a computer&#10;&#10;Description automatically generated">
            <a:extLst>
              <a:ext uri="{FF2B5EF4-FFF2-40B4-BE49-F238E27FC236}">
                <a16:creationId xmlns:a16="http://schemas.microsoft.com/office/drawing/2014/main" id="{B979302C-615D-550F-1BD3-F4C4DC615A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489" y="644338"/>
            <a:ext cx="5370123" cy="3034118"/>
          </a:xfrm>
          <a:prstGeom prst="roundRect">
            <a:avLst>
              <a:gd name="adj" fmla="val 0"/>
            </a:avLst>
          </a:prstGeom>
          <a:effectLst/>
        </p:spPr>
      </p:pic>
      <p:sp>
        <p:nvSpPr>
          <p:cNvPr id="44" name="Freeform: Shape 4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91B2629F-1BA2-EF90-BB63-BD5FB6F0F072}"/>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POWERBI : Visualization</a:t>
            </a:r>
          </a:p>
        </p:txBody>
      </p:sp>
      <p:sp>
        <p:nvSpPr>
          <p:cNvPr id="11" name="Content Placeholder 10">
            <a:extLst>
              <a:ext uri="{FF2B5EF4-FFF2-40B4-BE49-F238E27FC236}">
                <a16:creationId xmlns:a16="http://schemas.microsoft.com/office/drawing/2014/main" id="{9CCBACD1-F457-5624-2709-40AA6AFA71E6}"/>
              </a:ext>
            </a:extLst>
          </p:cNvPr>
          <p:cNvSpPr>
            <a:spLocks/>
          </p:cNvSpPr>
          <p:nvPr/>
        </p:nvSpPr>
        <p:spPr>
          <a:xfrm>
            <a:off x="1154955" y="2603500"/>
            <a:ext cx="3481054" cy="3416300"/>
          </a:xfrm>
          <a:prstGeom prst="rect">
            <a:avLst/>
          </a:prstGeom>
        </p:spPr>
        <p:txBody>
          <a:bodyPr anchor="ctr">
            <a:normAutofit/>
          </a:bodyPr>
          <a:lstStyle/>
          <a:p>
            <a:endParaRPr lang="en-US" sz="1600"/>
          </a:p>
        </p:txBody>
      </p:sp>
    </p:spTree>
    <p:extLst>
      <p:ext uri="{BB962C8B-B14F-4D97-AF65-F5344CB8AC3E}">
        <p14:creationId xmlns:p14="http://schemas.microsoft.com/office/powerpoint/2010/main" val="68984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24664D9-847B-AB91-F62E-95C4B4CCED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653" y="535438"/>
            <a:ext cx="5448111" cy="3064562"/>
          </a:xfrm>
          <a:prstGeom prst="roundRect">
            <a:avLst>
              <a:gd name="adj" fmla="val 0"/>
            </a:avLst>
          </a:prstGeom>
          <a:effectLst/>
        </p:spPr>
      </p:pic>
      <p:sp>
        <p:nvSpPr>
          <p:cNvPr id="20" name="Rectangle 1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 name="Picture 6" descr="A screenshot of a graph&#10;&#10;Description automatically generated">
            <a:extLst>
              <a:ext uri="{FF2B5EF4-FFF2-40B4-BE49-F238E27FC236}">
                <a16:creationId xmlns:a16="http://schemas.microsoft.com/office/drawing/2014/main" id="{68CFD82F-D445-59DB-0048-54482EF14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489" y="549866"/>
            <a:ext cx="5370123" cy="3034118"/>
          </a:xfrm>
          <a:prstGeom prst="roundRect">
            <a:avLst>
              <a:gd name="adj" fmla="val 0"/>
            </a:avLst>
          </a:prstGeom>
          <a:effectLst/>
        </p:spPr>
      </p:pic>
      <p:sp>
        <p:nvSpPr>
          <p:cNvPr id="22" name="Freeform: Shape 2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23481761-FA91-923B-A467-1562275267C0}"/>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POWERBI : Visualization</a:t>
            </a:r>
          </a:p>
        </p:txBody>
      </p:sp>
    </p:spTree>
    <p:extLst>
      <p:ext uri="{BB962C8B-B14F-4D97-AF65-F5344CB8AC3E}">
        <p14:creationId xmlns:p14="http://schemas.microsoft.com/office/powerpoint/2010/main" val="1447844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ABB8930C-EF45-A86E-9DAE-60D70F281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53" y="692841"/>
            <a:ext cx="5448111" cy="3062377"/>
          </a:xfrm>
          <a:prstGeom prst="roundRect">
            <a:avLst>
              <a:gd name="adj" fmla="val 0"/>
            </a:avLst>
          </a:prstGeom>
          <a:effectLst/>
        </p:spPr>
      </p:pic>
      <p:sp>
        <p:nvSpPr>
          <p:cNvPr id="20" name="Rectangle 1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FE3DC37F-FA0C-6544-6545-10A42BE7BD5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53489" y="536572"/>
            <a:ext cx="5370123" cy="3377177"/>
          </a:xfrm>
          <a:prstGeom prst="roundRect">
            <a:avLst>
              <a:gd name="adj" fmla="val 0"/>
            </a:avLst>
          </a:prstGeom>
          <a:effectLst/>
        </p:spPr>
      </p:pic>
      <p:sp>
        <p:nvSpPr>
          <p:cNvPr id="22" name="Freeform: Shape 2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1B411EE4-F3F9-4DD1-CD7E-7CBCA8532FEE}"/>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POWERBI : Visualization</a:t>
            </a:r>
          </a:p>
        </p:txBody>
      </p:sp>
    </p:spTree>
    <p:extLst>
      <p:ext uri="{BB962C8B-B14F-4D97-AF65-F5344CB8AC3E}">
        <p14:creationId xmlns:p14="http://schemas.microsoft.com/office/powerpoint/2010/main" val="287692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DC96-ED28-E8CD-25FD-DBD87E4085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D37B2B2-EE14-12C2-F0E9-4BFEF6A23A08}"/>
              </a:ext>
            </a:extLst>
          </p:cNvPr>
          <p:cNvSpPr>
            <a:spLocks noGrp="1"/>
          </p:cNvSpPr>
          <p:nvPr>
            <p:ph idx="1"/>
          </p:nvPr>
        </p:nvSpPr>
        <p:spPr>
          <a:xfrm>
            <a:off x="1154954" y="2603500"/>
            <a:ext cx="10574930" cy="3416300"/>
          </a:xfrm>
        </p:spPr>
        <p:txBody>
          <a:bodyPr>
            <a:normAutofit/>
          </a:bodyPr>
          <a:lstStyle/>
          <a:p>
            <a:r>
              <a:rPr lang="en-US" sz="2800" dirty="0"/>
              <a:t>Recap key points discussed in the presentation. Emphasize the significance of operational optimization and customer satisfaction for Cyclist's success. Invite further discussion and engagement from the audience.</a:t>
            </a:r>
            <a:endParaRPr lang="en-IN" sz="2800" dirty="0"/>
          </a:p>
        </p:txBody>
      </p:sp>
    </p:spTree>
    <p:extLst>
      <p:ext uri="{BB962C8B-B14F-4D97-AF65-F5344CB8AC3E}">
        <p14:creationId xmlns:p14="http://schemas.microsoft.com/office/powerpoint/2010/main" val="316748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text on a white background&#10;&#10;Description automatically generated">
            <a:extLst>
              <a:ext uri="{FF2B5EF4-FFF2-40B4-BE49-F238E27FC236}">
                <a16:creationId xmlns:a16="http://schemas.microsoft.com/office/drawing/2014/main" id="{23CFB049-2D1E-49B6-733C-974305AE1E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392" y="2701961"/>
            <a:ext cx="7962182" cy="2059820"/>
          </a:xfrm>
        </p:spPr>
      </p:pic>
    </p:spTree>
    <p:extLst>
      <p:ext uri="{BB962C8B-B14F-4D97-AF65-F5344CB8AC3E}">
        <p14:creationId xmlns:p14="http://schemas.microsoft.com/office/powerpoint/2010/main" val="144946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EF5F-DFCC-BDE9-1AA0-B7BE581BDB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4E73228-150F-129A-6061-F4CA08FA1AF0}"/>
              </a:ext>
            </a:extLst>
          </p:cNvPr>
          <p:cNvSpPr>
            <a:spLocks noGrp="1"/>
          </p:cNvSpPr>
          <p:nvPr>
            <p:ph idx="1"/>
          </p:nvPr>
        </p:nvSpPr>
        <p:spPr>
          <a:xfrm>
            <a:off x="698090" y="2261419"/>
            <a:ext cx="11228439" cy="3758381"/>
          </a:xfrm>
        </p:spPr>
        <p:txBody>
          <a:bodyPr>
            <a:no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Introduction: Cyclist embarks on integrating Business Analytics to enhance operations and customer satisfaction. This presentation delves into methodologies, such as Six Sigma, and tools like </a:t>
            </a:r>
            <a:r>
              <a:rPr lang="en-US" sz="2800" dirty="0" err="1">
                <a:latin typeface="Times New Roman" panose="02020603050405020304" pitchFamily="18" charset="0"/>
                <a:cs typeface="Times New Roman" panose="02020603050405020304" pitchFamily="18" charset="0"/>
              </a:rPr>
              <a:t>Zoho</a:t>
            </a:r>
            <a:r>
              <a:rPr lang="en-US" sz="2800" dirty="0">
                <a:latin typeface="Times New Roman" panose="02020603050405020304" pitchFamily="18" charset="0"/>
                <a:cs typeface="Times New Roman" panose="02020603050405020304" pitchFamily="18" charset="0"/>
              </a:rPr>
              <a:t> CRM, shaping Cyclist's future. Join us to explore how these implementations optimize operations and elevate the customer experience.</a:t>
            </a:r>
          </a:p>
        </p:txBody>
      </p:sp>
    </p:spTree>
    <p:extLst>
      <p:ext uri="{BB962C8B-B14F-4D97-AF65-F5344CB8AC3E}">
        <p14:creationId xmlns:p14="http://schemas.microsoft.com/office/powerpoint/2010/main" val="154148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73D32A74-72F6-6A72-FBBD-D968A2E4D578}"/>
              </a:ext>
            </a:extLst>
          </p:cNvPr>
          <p:cNvSpPr>
            <a:spLocks noGrp="1"/>
          </p:cNvSpPr>
          <p:nvPr>
            <p:ph type="title"/>
          </p:nvPr>
        </p:nvSpPr>
        <p:spPr>
          <a:xfrm>
            <a:off x="639098" y="629265"/>
            <a:ext cx="5132438" cy="1622322"/>
          </a:xfrm>
        </p:spPr>
        <p:txBody>
          <a:bodyPr>
            <a:normAutofit/>
          </a:bodyPr>
          <a:lstStyle/>
          <a:p>
            <a:r>
              <a:rPr lang="en-IN" dirty="0">
                <a:solidFill>
                  <a:srgbClr val="EBEBEB"/>
                </a:solidFill>
                <a:latin typeface="Times New Roman" panose="02020603050405020304" pitchFamily="18" charset="0"/>
                <a:cs typeface="Times New Roman" panose="02020603050405020304" pitchFamily="18" charset="0"/>
              </a:rPr>
              <a:t>Organization Overview</a:t>
            </a:r>
          </a:p>
        </p:txBody>
      </p:sp>
      <p:pic>
        <p:nvPicPr>
          <p:cNvPr id="5" name="Picture 4" descr="A blue background with icons&#10;&#10;Description automatically generated">
            <a:extLst>
              <a:ext uri="{FF2B5EF4-FFF2-40B4-BE49-F238E27FC236}">
                <a16:creationId xmlns:a16="http://schemas.microsoft.com/office/drawing/2014/main" id="{34FEC2EC-030F-2D3F-97CB-FDF241886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2073681"/>
            <a:ext cx="4828707" cy="2728219"/>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8E0E067-DD63-F5F1-9BC9-B589B4C71C57}"/>
              </a:ext>
            </a:extLst>
          </p:cNvPr>
          <p:cNvSpPr>
            <a:spLocks noGrp="1"/>
          </p:cNvSpPr>
          <p:nvPr>
            <p:ph idx="1"/>
          </p:nvPr>
        </p:nvSpPr>
        <p:spPr>
          <a:xfrm>
            <a:off x="639098" y="2418735"/>
            <a:ext cx="5132439" cy="3811742"/>
          </a:xfrm>
        </p:spPr>
        <p:txBody>
          <a:bodyPr anchor="ctr">
            <a:normAutofit/>
          </a:bodyPr>
          <a:lstStyle/>
          <a:p>
            <a:endParaRPr lang="en-US" dirty="0">
              <a:solidFill>
                <a:srgbClr val="FFFFFF"/>
              </a:solidFill>
            </a:endParaRPr>
          </a:p>
          <a:p>
            <a:r>
              <a:rPr lang="en-US" sz="1800" dirty="0">
                <a:latin typeface="Times New Roman" panose="02020603050405020304" pitchFamily="18" charset="0"/>
                <a:cs typeface="Times New Roman" panose="02020603050405020304" pitchFamily="18" charset="0"/>
              </a:rPr>
              <a:t>Cyclist Overview: Cyclist, a fictional European Cycle manufacturing company, pioneers greener transportation solutions. With a commitment to social responsibility, it manufactures classic and electric bikes. This slide introduces Cyclist's journey and its mission to promote environmental sustainability and healthier lifestyles</a:t>
            </a:r>
            <a:r>
              <a:rPr lang="en-US" dirty="0">
                <a:solidFill>
                  <a:srgbClr val="FFFFFF"/>
                </a:solidFill>
              </a:rPr>
              <a:t>.</a:t>
            </a:r>
            <a:endParaRPr lang="en-IN" dirty="0">
              <a:solidFill>
                <a:srgbClr val="FFFFFF"/>
              </a:solidFill>
            </a:endParaRPr>
          </a:p>
        </p:txBody>
      </p:sp>
    </p:spTree>
    <p:extLst>
      <p:ext uri="{BB962C8B-B14F-4D97-AF65-F5344CB8AC3E}">
        <p14:creationId xmlns:p14="http://schemas.microsoft.com/office/powerpoint/2010/main" val="32426815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9"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31"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2BE5872F-D5E3-8F12-4043-16D3AD0D2988}"/>
              </a:ext>
            </a:extLst>
          </p:cNvPr>
          <p:cNvSpPr>
            <a:spLocks noGrp="1"/>
          </p:cNvSpPr>
          <p:nvPr>
            <p:ph type="title"/>
          </p:nvPr>
        </p:nvSpPr>
        <p:spPr>
          <a:xfrm>
            <a:off x="639098" y="629265"/>
            <a:ext cx="6072776" cy="1622322"/>
          </a:xfrm>
        </p:spPr>
        <p:txBody>
          <a:bodyPr>
            <a:normAutofit/>
          </a:bodyPr>
          <a:lstStyle/>
          <a:p>
            <a:r>
              <a:rPr lang="en-IN">
                <a:solidFill>
                  <a:srgbClr val="EBEBEB"/>
                </a:solidFill>
                <a:latin typeface="Times New Roman" panose="02020603050405020304" pitchFamily="18" charset="0"/>
                <a:cs typeface="Times New Roman" panose="02020603050405020304" pitchFamily="18" charset="0"/>
              </a:rPr>
              <a:t>Background Information</a:t>
            </a:r>
          </a:p>
        </p:txBody>
      </p:sp>
      <p:sp>
        <p:nvSpPr>
          <p:cNvPr id="33" name="Freeform: Shape 32">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pic>
        <p:nvPicPr>
          <p:cNvPr id="5" name="Picture 4" descr="A screenshot of a company background information overview&#10;&#10;Description automatically generated">
            <a:extLst>
              <a:ext uri="{FF2B5EF4-FFF2-40B4-BE49-F238E27FC236}">
                <a16:creationId xmlns:a16="http://schemas.microsoft.com/office/drawing/2014/main" id="{1A588884-AB83-36F1-F033-6CC9ADC6F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046" y="1671176"/>
            <a:ext cx="4541954" cy="3053883"/>
          </a:xfrm>
          <a:prstGeom prst="rect">
            <a:avLst/>
          </a:prstGeom>
        </p:spPr>
      </p:pic>
      <p:sp>
        <p:nvSpPr>
          <p:cNvPr id="35" name="Rectangle 34">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Oval 36">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Oval 38">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0B79F65-705B-8587-2EFE-83DAA1A35DC0}"/>
              </a:ext>
            </a:extLst>
          </p:cNvPr>
          <p:cNvSpPr>
            <a:spLocks noGrp="1"/>
          </p:cNvSpPr>
          <p:nvPr>
            <p:ph idx="1"/>
          </p:nvPr>
        </p:nvSpPr>
        <p:spPr>
          <a:xfrm>
            <a:off x="639098" y="2418735"/>
            <a:ext cx="6072776" cy="3811740"/>
          </a:xfrm>
        </p:spPr>
        <p:txBody>
          <a:bodyPr anchor="ctr">
            <a:normAutofit/>
          </a:bodyPr>
          <a:lstStyle/>
          <a:p>
            <a:r>
              <a:rPr lang="en-US">
                <a:solidFill>
                  <a:srgbClr val="FFFFFF"/>
                </a:solidFill>
                <a:latin typeface="Times New Roman" panose="02020603050405020304" pitchFamily="18" charset="0"/>
                <a:cs typeface="Times New Roman" panose="02020603050405020304" pitchFamily="18" charset="0"/>
              </a:rPr>
              <a:t>Dive into Cyclist's history and incorporation. Discover its mission to promote greener transportation and social responsibility. Learn about Cyclist's significant role in the industry and its commitment to innovation and environmental sustainability</a:t>
            </a:r>
            <a:endParaRPr lang="en-IN">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35889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3" name="Freeform: Shape 2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2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44460E22-F3AF-6606-611B-43C1142D8252}"/>
              </a:ext>
            </a:extLst>
          </p:cNvPr>
          <p:cNvSpPr>
            <a:spLocks noGrp="1"/>
          </p:cNvSpPr>
          <p:nvPr>
            <p:ph type="title"/>
          </p:nvPr>
        </p:nvSpPr>
        <p:spPr>
          <a:xfrm>
            <a:off x="1154955" y="973668"/>
            <a:ext cx="2942210" cy="1020232"/>
          </a:xfrm>
        </p:spPr>
        <p:txBody>
          <a:bodyPr>
            <a:normAutofit/>
          </a:bodyPr>
          <a:lstStyle/>
          <a:p>
            <a:pPr>
              <a:lnSpc>
                <a:spcPct val="90000"/>
              </a:lnSpc>
            </a:pPr>
            <a:r>
              <a:rPr lang="en-IN" sz="3300">
                <a:solidFill>
                  <a:srgbClr val="EBEBEB"/>
                </a:solidFill>
                <a:latin typeface="Times New Roman" panose="02020603050405020304" pitchFamily="18" charset="0"/>
                <a:cs typeface="Times New Roman" panose="02020603050405020304" pitchFamily="18" charset="0"/>
              </a:rPr>
              <a:t>System Design Overview</a:t>
            </a:r>
          </a:p>
        </p:txBody>
      </p:sp>
      <p:pic>
        <p:nvPicPr>
          <p:cNvPr id="5" name="Picture 4" descr="A diagram with colorful rectangular shapes&#10;&#10;Description automatically generated">
            <a:extLst>
              <a:ext uri="{FF2B5EF4-FFF2-40B4-BE49-F238E27FC236}">
                <a16:creationId xmlns:a16="http://schemas.microsoft.com/office/drawing/2014/main" id="{929A7A21-EEFA-D3B7-7F87-7B384FBDB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2342439"/>
            <a:ext cx="6391533" cy="2173121"/>
          </a:xfrm>
          <a:prstGeom prst="rect">
            <a:avLst/>
          </a:prstGeom>
        </p:spPr>
      </p:pic>
      <p:sp>
        <p:nvSpPr>
          <p:cNvPr id="25" name="Rectangle 2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Oval 25">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A8DBA796-A692-3A60-94D1-4942C360348F}"/>
              </a:ext>
            </a:extLst>
          </p:cNvPr>
          <p:cNvSpPr>
            <a:spLocks noGrp="1"/>
          </p:cNvSpPr>
          <p:nvPr>
            <p:ph idx="1"/>
          </p:nvPr>
        </p:nvSpPr>
        <p:spPr>
          <a:xfrm>
            <a:off x="1154955" y="2120900"/>
            <a:ext cx="3133726" cy="3898900"/>
          </a:xfrm>
        </p:spPr>
        <p:txBody>
          <a:bodyPr>
            <a:normAutofit/>
          </a:bodyPr>
          <a:lstStyle/>
          <a:p>
            <a:r>
              <a:rPr lang="en-US">
                <a:solidFill>
                  <a:srgbClr val="FFFFFF"/>
                </a:solidFill>
              </a:rPr>
              <a:t>Explore Cyclist's system design, including software approach processes and customer support lifecycles. Understand the intricacies of data capture points and their importance in optimizing operations and enhancing customer satisfaction</a:t>
            </a:r>
            <a:endParaRPr lang="en-IN">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Tree>
    <p:extLst>
      <p:ext uri="{BB962C8B-B14F-4D97-AF65-F5344CB8AC3E}">
        <p14:creationId xmlns:p14="http://schemas.microsoft.com/office/powerpoint/2010/main" val="282259051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5091BFD4-4F69-D549-2156-275A1F9BE312}"/>
              </a:ext>
            </a:extLst>
          </p:cNvPr>
          <p:cNvSpPr>
            <a:spLocks noGrp="1"/>
          </p:cNvSpPr>
          <p:nvPr>
            <p:ph type="title"/>
          </p:nvPr>
        </p:nvSpPr>
        <p:spPr>
          <a:xfrm>
            <a:off x="639098" y="629265"/>
            <a:ext cx="6072776" cy="1622322"/>
          </a:xfrm>
        </p:spPr>
        <p:txBody>
          <a:bodyPr>
            <a:normAutofit/>
          </a:bodyPr>
          <a:lstStyle/>
          <a:p>
            <a:r>
              <a:rPr lang="en-IN">
                <a:solidFill>
                  <a:srgbClr val="EBEBEB"/>
                </a:solidFill>
                <a:latin typeface="Times New Roman" panose="02020603050405020304" pitchFamily="18" charset="0"/>
                <a:cs typeface="Times New Roman" panose="02020603050405020304" pitchFamily="18" charset="0"/>
              </a:rPr>
              <a:t>Data Capture Points</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pic>
        <p:nvPicPr>
          <p:cNvPr id="5" name="Picture 4" descr="A diagram of a company&#10;&#10;Description automatically generated">
            <a:extLst>
              <a:ext uri="{FF2B5EF4-FFF2-40B4-BE49-F238E27FC236}">
                <a16:creationId xmlns:a16="http://schemas.microsoft.com/office/drawing/2014/main" id="{937E4017-930F-58A5-AEAE-BC23102A6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683" y="1553410"/>
            <a:ext cx="4125317" cy="3093987"/>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D564E7CC-0504-D253-38D7-1551468A3537}"/>
              </a:ext>
            </a:extLst>
          </p:cNvPr>
          <p:cNvSpPr>
            <a:spLocks noGrp="1"/>
          </p:cNvSpPr>
          <p:nvPr>
            <p:ph idx="1"/>
          </p:nvPr>
        </p:nvSpPr>
        <p:spPr>
          <a:xfrm>
            <a:off x="639098" y="2418735"/>
            <a:ext cx="6072776" cy="3811740"/>
          </a:xfrm>
        </p:spPr>
        <p:txBody>
          <a:bodyPr anchor="ctr">
            <a:normAutofit/>
          </a:bodyPr>
          <a:lstStyle/>
          <a:p>
            <a:r>
              <a:rPr lang="en-US">
                <a:solidFill>
                  <a:srgbClr val="FFFFFF"/>
                </a:solidFill>
              </a:rPr>
              <a:t>Learn about crucial data capture points in Cyclist's operations. From customer information to station details, discover how data is collected and utilized for analysis and decision-making.</a:t>
            </a:r>
          </a:p>
          <a:p>
            <a:r>
              <a:rPr lang="en-US">
                <a:solidFill>
                  <a:srgbClr val="FFFFFF"/>
                </a:solidFill>
              </a:rPr>
              <a:t>Data Capture Points (continued): Explore additional data capture points, such as </a:t>
            </a:r>
            <a:r>
              <a:rPr lang="en-US">
                <a:solidFill>
                  <a:srgbClr val="FFFFFF"/>
                </a:solidFill>
                <a:latin typeface="Times New Roman" panose="02020603050405020304" pitchFamily="18" charset="0"/>
                <a:cs typeface="Times New Roman" panose="02020603050405020304" pitchFamily="18" charset="0"/>
              </a:rPr>
              <a:t>distance</a:t>
            </a:r>
            <a:r>
              <a:rPr lang="en-US">
                <a:solidFill>
                  <a:srgbClr val="FFFFFF"/>
                </a:solidFill>
              </a:rPr>
              <a:t> and pricing calculations. Understand how these data points contribute to operational efficiency and customer support effectiveness.</a:t>
            </a:r>
            <a:endParaRPr lang="en-IN">
              <a:solidFill>
                <a:srgbClr val="FFFFFF"/>
              </a:solidFill>
            </a:endParaRPr>
          </a:p>
        </p:txBody>
      </p:sp>
    </p:spTree>
    <p:extLst>
      <p:ext uri="{BB962C8B-B14F-4D97-AF65-F5344CB8AC3E}">
        <p14:creationId xmlns:p14="http://schemas.microsoft.com/office/powerpoint/2010/main" val="34367574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6" name="Freeform: Shape 2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2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3972290D-00EE-0B3F-082C-451511C4FEB8}"/>
              </a:ext>
            </a:extLst>
          </p:cNvPr>
          <p:cNvSpPr>
            <a:spLocks noGrp="1"/>
          </p:cNvSpPr>
          <p:nvPr>
            <p:ph type="title"/>
          </p:nvPr>
        </p:nvSpPr>
        <p:spPr>
          <a:xfrm>
            <a:off x="639098" y="629265"/>
            <a:ext cx="5132438" cy="1622322"/>
          </a:xfrm>
        </p:spPr>
        <p:txBody>
          <a:bodyPr>
            <a:normAutofit/>
          </a:bodyPr>
          <a:lstStyle/>
          <a:p>
            <a:r>
              <a:rPr lang="en-IN">
                <a:solidFill>
                  <a:srgbClr val="EBEBEB"/>
                </a:solidFill>
                <a:latin typeface="Times New Roman" panose="02020603050405020304" pitchFamily="18" charset="0"/>
                <a:cs typeface="Times New Roman" panose="02020603050405020304" pitchFamily="18" charset="0"/>
              </a:rPr>
              <a:t>Analytics Requirement</a:t>
            </a:r>
          </a:p>
        </p:txBody>
      </p:sp>
      <p:pic>
        <p:nvPicPr>
          <p:cNvPr id="5" name="Picture 4" descr="A diagram of a customer service&#10;&#10;Description automatically generated">
            <a:extLst>
              <a:ext uri="{FF2B5EF4-FFF2-40B4-BE49-F238E27FC236}">
                <a16:creationId xmlns:a16="http://schemas.microsoft.com/office/drawing/2014/main" id="{B764306C-57FA-D3FF-A892-8C10661F4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1512344"/>
            <a:ext cx="4828707" cy="3850893"/>
          </a:xfrm>
          <a:prstGeom prst="rect">
            <a:avLst/>
          </a:prstGeom>
        </p:spPr>
      </p:pic>
      <p:sp>
        <p:nvSpPr>
          <p:cNvPr id="28" name="Rectangle 2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4104C59A-A4B2-9ADF-0292-4F4B0A95E3E1}"/>
              </a:ext>
            </a:extLst>
          </p:cNvPr>
          <p:cNvSpPr>
            <a:spLocks noGrp="1"/>
          </p:cNvSpPr>
          <p:nvPr>
            <p:ph idx="1"/>
          </p:nvPr>
        </p:nvSpPr>
        <p:spPr>
          <a:xfrm>
            <a:off x="639098" y="2418735"/>
            <a:ext cx="5132439" cy="3811742"/>
          </a:xfrm>
        </p:spPr>
        <p:txBody>
          <a:bodyPr anchor="ctr">
            <a:normAutofit/>
          </a:bodyPr>
          <a:lstStyle/>
          <a:p>
            <a:r>
              <a:rPr lang="en-US">
                <a:solidFill>
                  <a:srgbClr val="FFFFFF"/>
                </a:solidFill>
              </a:rPr>
              <a:t>Delve into the analytics requirements for Cyclist's operations. From tracking leads to evaluating pricing, discover how analytics tools are essential for performance monitoring and improvement.</a:t>
            </a:r>
          </a:p>
          <a:p>
            <a:r>
              <a:rPr lang="en-US">
                <a:solidFill>
                  <a:srgbClr val="FFFFFF"/>
                </a:solidFill>
              </a:rPr>
              <a:t>Customer Integration: Explore how Zoho CRM facilitates customer integration for Cyclist. Learn about its role in managing customer interactions and enhancing communication for improved customer satisfaction.</a:t>
            </a:r>
          </a:p>
          <a:p>
            <a:endParaRPr lang="en-IN">
              <a:solidFill>
                <a:srgbClr val="FFFFFF"/>
              </a:solidFill>
            </a:endParaRPr>
          </a:p>
        </p:txBody>
      </p:sp>
    </p:spTree>
    <p:extLst>
      <p:ext uri="{BB962C8B-B14F-4D97-AF65-F5344CB8AC3E}">
        <p14:creationId xmlns:p14="http://schemas.microsoft.com/office/powerpoint/2010/main" val="21316895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7CA914A7-14C8-0C42-9B1D-8F7CCAC3C64E}"/>
              </a:ext>
            </a:extLst>
          </p:cNvPr>
          <p:cNvSpPr>
            <a:spLocks noGrp="1"/>
          </p:cNvSpPr>
          <p:nvPr>
            <p:ph type="title"/>
          </p:nvPr>
        </p:nvSpPr>
        <p:spPr>
          <a:xfrm>
            <a:off x="1154955" y="973668"/>
            <a:ext cx="2942210" cy="1020232"/>
          </a:xfrm>
        </p:spPr>
        <p:txBody>
          <a:bodyPr>
            <a:normAutofit/>
          </a:bodyPr>
          <a:lstStyle/>
          <a:p>
            <a:pPr>
              <a:lnSpc>
                <a:spcPct val="90000"/>
              </a:lnSpc>
            </a:pPr>
            <a:r>
              <a:rPr lang="en-IN" sz="3300" dirty="0">
                <a:solidFill>
                  <a:srgbClr val="EBEBEB"/>
                </a:solidFill>
                <a:latin typeface="Times New Roman" panose="02020603050405020304" pitchFamily="18" charset="0"/>
                <a:cs typeface="Times New Roman" panose="02020603050405020304" pitchFamily="18" charset="0"/>
              </a:rPr>
              <a:t>Implementation Overview</a:t>
            </a:r>
          </a:p>
        </p:txBody>
      </p:sp>
      <p:pic>
        <p:nvPicPr>
          <p:cNvPr id="5" name="Picture 4" descr="A diagram of six sigma&#10;&#10;Description automatically generated">
            <a:extLst>
              <a:ext uri="{FF2B5EF4-FFF2-40B4-BE49-F238E27FC236}">
                <a16:creationId xmlns:a16="http://schemas.microsoft.com/office/drawing/2014/main" id="{EBA90C45-86E8-E515-4415-2630500BD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408" y="803751"/>
            <a:ext cx="5993930" cy="5250498"/>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79E24368-9F6A-CB37-3EA2-C08E9FCEB693}"/>
              </a:ext>
            </a:extLst>
          </p:cNvPr>
          <p:cNvSpPr>
            <a:spLocks noGrp="1"/>
          </p:cNvSpPr>
          <p:nvPr>
            <p:ph idx="1"/>
          </p:nvPr>
        </p:nvSpPr>
        <p:spPr>
          <a:xfrm>
            <a:off x="1154955" y="2120900"/>
            <a:ext cx="3133726" cy="3898900"/>
          </a:xfrm>
        </p:spPr>
        <p:txBody>
          <a:bodyPr>
            <a:normAutofit/>
          </a:bodyPr>
          <a:lstStyle/>
          <a:p>
            <a:r>
              <a:rPr lang="en-US">
                <a:solidFill>
                  <a:srgbClr val="FFFFFF"/>
                </a:solidFill>
              </a:rPr>
              <a:t>Understand the role of Six Sigma in Cyclist's operational optimization. Discover how it </a:t>
            </a:r>
            <a:r>
              <a:rPr lang="en-US">
                <a:solidFill>
                  <a:srgbClr val="FFFFFF"/>
                </a:solidFill>
                <a:latin typeface="Times New Roman" panose="02020603050405020304" pitchFamily="18" charset="0"/>
                <a:cs typeface="Times New Roman" panose="02020603050405020304" pitchFamily="18" charset="0"/>
              </a:rPr>
              <a:t>drives</a:t>
            </a:r>
            <a:r>
              <a:rPr lang="en-US">
                <a:solidFill>
                  <a:srgbClr val="FFFFFF"/>
                </a:solidFill>
              </a:rPr>
              <a:t> cost reduction, revenue growth, and internal operations efficiency for sustainable business growth.</a:t>
            </a:r>
            <a:endParaRPr lang="en-IN">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Tree>
    <p:extLst>
      <p:ext uri="{BB962C8B-B14F-4D97-AF65-F5344CB8AC3E}">
        <p14:creationId xmlns:p14="http://schemas.microsoft.com/office/powerpoint/2010/main" val="14057230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C216-6901-6E2C-54C7-EF29C1D8423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Financial Perspective</a:t>
            </a:r>
          </a:p>
        </p:txBody>
      </p:sp>
      <p:sp>
        <p:nvSpPr>
          <p:cNvPr id="3" name="Content Placeholder 2">
            <a:extLst>
              <a:ext uri="{FF2B5EF4-FFF2-40B4-BE49-F238E27FC236}">
                <a16:creationId xmlns:a16="http://schemas.microsoft.com/office/drawing/2014/main" id="{3DFA73BE-7A21-5421-4391-3360576779A5}"/>
              </a:ext>
            </a:extLst>
          </p:cNvPr>
          <p:cNvSpPr>
            <a:spLocks noGrp="1"/>
          </p:cNvSpPr>
          <p:nvPr>
            <p:ph idx="1"/>
          </p:nvPr>
        </p:nvSpPr>
        <p:spPr>
          <a:xfrm>
            <a:off x="1154954" y="2603500"/>
            <a:ext cx="10673252" cy="3416300"/>
          </a:xfrm>
        </p:spPr>
        <p:txBody>
          <a:bodyPr>
            <a:normAutofit/>
          </a:bodyPr>
          <a:lstStyle/>
          <a:p>
            <a:r>
              <a:rPr lang="en-US" sz="2400" dirty="0"/>
              <a:t>Explore the financial benefits of Six Sigma implementation for Cyclist. From cost reduction to revenue growth, understand how these strategies contribute to overall business success.</a:t>
            </a:r>
          </a:p>
          <a:p>
            <a:r>
              <a:rPr lang="en-US" sz="2400" dirty="0"/>
              <a:t>Financial Perspective (continued): Delve deeper into Six Sigma's financial impact, emphasizing efficiency and resource utilization for improved profitability and sustainability.</a:t>
            </a:r>
          </a:p>
          <a:p>
            <a:endParaRPr lang="en-IN" dirty="0"/>
          </a:p>
        </p:txBody>
      </p:sp>
    </p:spTree>
    <p:extLst>
      <p:ext uri="{BB962C8B-B14F-4D97-AF65-F5344CB8AC3E}">
        <p14:creationId xmlns:p14="http://schemas.microsoft.com/office/powerpoint/2010/main" val="53418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447</TotalTime>
  <Words>546</Words>
  <Application>Microsoft Office PowerPoint</Application>
  <PresentationFormat>Widescreen</PresentationFormat>
  <Paragraphs>37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Century Gothic</vt:lpstr>
      <vt:lpstr>Times New Roman</vt:lpstr>
      <vt:lpstr>Wingdings 3</vt:lpstr>
      <vt:lpstr>Work Sans ExtraBold</vt:lpstr>
      <vt:lpstr>Ion Boardroom</vt:lpstr>
      <vt:lpstr>                         Business Intelligence and Business Analytics                           Continuous Assessment || –Hustle_ADJ                                                        “Cyclist”</vt:lpstr>
      <vt:lpstr>Introduction</vt:lpstr>
      <vt:lpstr>Organization Overview</vt:lpstr>
      <vt:lpstr>Background Information</vt:lpstr>
      <vt:lpstr>System Design Overview</vt:lpstr>
      <vt:lpstr>Data Capture Points</vt:lpstr>
      <vt:lpstr>Analytics Requirement</vt:lpstr>
      <vt:lpstr>Implementation Overview</vt:lpstr>
      <vt:lpstr>Financial Perspective</vt:lpstr>
      <vt:lpstr>Learning and Growth Perspective</vt:lpstr>
      <vt:lpstr>Implementation CRM</vt:lpstr>
      <vt:lpstr>Implementation CRM</vt:lpstr>
      <vt:lpstr>POWERBI : Visualization</vt:lpstr>
      <vt:lpstr>POWERBI : Visualization</vt:lpstr>
      <vt:lpstr>POWERBI : Visualization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Business Intelligence and Business Analytics                           Continuous Assessment || –Hustle_ADJ                                                        “Cyctist”</dc:title>
  <dc:creator>Dineshkumar Lingapandiyan</dc:creator>
  <cp:lastModifiedBy>Jayashree Rajkumar</cp:lastModifiedBy>
  <cp:revision>5</cp:revision>
  <dcterms:created xsi:type="dcterms:W3CDTF">2024-05-15T21:26:01Z</dcterms:created>
  <dcterms:modified xsi:type="dcterms:W3CDTF">2024-05-16T19:41:02Z</dcterms:modified>
</cp:coreProperties>
</file>