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1" r:id="rId4"/>
    <p:sldId id="257" r:id="rId5"/>
    <p:sldId id="258" r:id="rId6"/>
    <p:sldId id="259" r:id="rId7"/>
    <p:sldId id="260" r:id="rId8"/>
    <p:sldId id="266" r:id="rId9"/>
    <p:sldId id="272" r:id="rId10"/>
    <p:sldId id="262" r:id="rId11"/>
    <p:sldId id="267" r:id="rId12"/>
    <p:sldId id="268" r:id="rId13"/>
    <p:sldId id="269" r:id="rId14"/>
    <p:sldId id="263" r:id="rId15"/>
    <p:sldId id="270" r:id="rId16"/>
    <p:sldId id="274" r:id="rId17"/>
    <p:sldId id="281" r:id="rId18"/>
    <p:sldId id="280" r:id="rId19"/>
    <p:sldId id="278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2" autoAdjust="0"/>
    <p:restoredTop sz="94660"/>
  </p:normalViewPr>
  <p:slideViewPr>
    <p:cSldViewPr>
      <p:cViewPr varScale="1">
        <p:scale>
          <a:sx n="69" d="100"/>
          <a:sy n="69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7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71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001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02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67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87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75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9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18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02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98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5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Neural Network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5562600"/>
            <a:ext cx="2895600" cy="1066800"/>
          </a:xfrm>
        </p:spPr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Shreenidhi</a:t>
            </a:r>
            <a:r>
              <a:rPr lang="en-US" dirty="0" smtClean="0"/>
              <a:t> S</a:t>
            </a:r>
          </a:p>
          <a:p>
            <a:r>
              <a:rPr lang="en-US" dirty="0" smtClean="0"/>
              <a:t>   Fall 2016</a:t>
            </a:r>
          </a:p>
        </p:txBody>
      </p:sp>
    </p:spTree>
    <p:extLst>
      <p:ext uri="{BB962C8B-B14F-4D97-AF65-F5344CB8AC3E}">
        <p14:creationId xmlns:p14="http://schemas.microsoft.com/office/powerpoint/2010/main" val="22234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Criterion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Number of iterations</a:t>
                </a:r>
              </a:p>
              <a:p>
                <a:r>
                  <a:rPr lang="en-US" dirty="0" smtClean="0"/>
                  <a:t>Error &lt; Threshold Error</a:t>
                </a:r>
              </a:p>
              <a:p>
                <a:pPr lvl="1"/>
                <a:r>
                  <a:rPr lang="en-US" dirty="0" smtClean="0"/>
                  <a:t>Threshold Error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/>
                          </a:rPr>
                          <m:t>𝑖</m:t>
                        </m:r>
                        <m:r>
                          <a:rPr lang="en-US" i="1" smtClean="0">
                            <a:latin typeface="Cambria Math"/>
                          </a:rPr>
                          <m:t>=0 </m:t>
                        </m:r>
                      </m:sub>
                      <m:sup>
                        <m:r>
                          <a:rPr lang="en-US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 [</m:t>
                        </m:r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  <m:r>
                          <a:rPr lang="en-US" b="0" i="1" smtClean="0">
                            <a:latin typeface="Cambria Math"/>
                          </a:rPr>
                          <m:t>  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 ]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# of outputs			n</a:t>
                </a:r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# of training examples		m</a:t>
                </a:r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actual output			</a:t>
                </a:r>
                <a:r>
                  <a:rPr lang="en-US" dirty="0"/>
                  <a:t> </a:t>
                </a:r>
                <a:r>
                  <a:rPr lang="en-US" dirty="0" err="1"/>
                  <a:t>a</a:t>
                </a:r>
                <a:r>
                  <a:rPr lang="en-US" baseline="-25000" dirty="0" err="1"/>
                  <a:t>i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predicted output		 p</a:t>
                </a:r>
                <a:r>
                  <a:rPr lang="en-US" baseline="-25000" dirty="0" smtClean="0"/>
                  <a:t>i </a:t>
                </a:r>
                <a:r>
                  <a:rPr lang="en-US" baseline="-25000" dirty="0"/>
                  <a:t>		</a:t>
                </a:r>
                <a:endParaRPr lang="en-US" baseline="-25000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9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smtClean="0"/>
              <a:t>Minima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8" y="1672125"/>
            <a:ext cx="7802064" cy="4382112"/>
          </a:xfrm>
        </p:spPr>
      </p:pic>
    </p:spTree>
    <p:extLst>
      <p:ext uri="{BB962C8B-B14F-4D97-AF65-F5344CB8AC3E}">
        <p14:creationId xmlns:p14="http://schemas.microsoft.com/office/powerpoint/2010/main" val="7493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Learning Rate Wisely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8" y="1672125"/>
            <a:ext cx="7802064" cy="4382112"/>
          </a:xfrm>
        </p:spPr>
      </p:pic>
    </p:spTree>
    <p:extLst>
      <p:ext uri="{BB962C8B-B14F-4D97-AF65-F5344CB8AC3E}">
        <p14:creationId xmlns:p14="http://schemas.microsoft.com/office/powerpoint/2010/main" val="34746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Iris</a:t>
            </a:r>
          </a:p>
          <a:p>
            <a:pPr lvl="1"/>
            <a:r>
              <a:rPr lang="en-US" dirty="0" smtClean="0"/>
              <a:t>Features : 4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 Labels : 3</a:t>
            </a:r>
          </a:p>
          <a:p>
            <a:pPr lvl="1"/>
            <a:r>
              <a:rPr lang="en-US" dirty="0" smtClean="0"/>
              <a:t>Data Samples : 150</a:t>
            </a:r>
          </a:p>
          <a:p>
            <a:pPr lvl="1"/>
            <a:endParaRPr lang="en-US" dirty="0"/>
          </a:p>
          <a:p>
            <a:r>
              <a:rPr lang="en-US" dirty="0" smtClean="0"/>
              <a:t>Car Evaluation</a:t>
            </a:r>
            <a:endParaRPr lang="en-US" dirty="0"/>
          </a:p>
          <a:p>
            <a:pPr lvl="1"/>
            <a:r>
              <a:rPr lang="en-US" dirty="0" smtClean="0"/>
              <a:t>Features : 6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lass Labels : 4</a:t>
            </a:r>
            <a:endParaRPr lang="en-US" dirty="0"/>
          </a:p>
          <a:p>
            <a:pPr lvl="1"/>
            <a:r>
              <a:rPr lang="en-US" dirty="0" smtClean="0"/>
              <a:t>Data Samples : 1728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Batch Gradient Descent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Iris	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Car Evaluation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- </a:t>
            </a:r>
            <a:r>
              <a:rPr lang="en-US" dirty="0"/>
              <a:t>Stochastic Gradient </a:t>
            </a:r>
            <a:r>
              <a:rPr lang="en-US" dirty="0" smtClean="0"/>
              <a:t>Descent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Iris	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Car Evaluation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Learning Rate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85" y="1417637"/>
            <a:ext cx="8050829" cy="4525963"/>
          </a:xfrm>
        </p:spPr>
      </p:pic>
      <p:sp>
        <p:nvSpPr>
          <p:cNvPr id="3" name="TextBox 2"/>
          <p:cNvSpPr txBox="1"/>
          <p:nvPr/>
        </p:nvSpPr>
        <p:spPr>
          <a:xfrm>
            <a:off x="914400" y="601980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if (error &lt; 2 * T</a:t>
            </a:r>
            <a:r>
              <a:rPr lang="en-US" sz="2000" dirty="0" smtClean="0"/>
              <a:t>hreshold Error) Learning Rate </a:t>
            </a:r>
            <a:r>
              <a:rPr lang="en-US" sz="2000" dirty="0"/>
              <a:t>= 0.5 * </a:t>
            </a:r>
            <a:r>
              <a:rPr lang="en-US" sz="2000" dirty="0" smtClean="0"/>
              <a:t>Learning Rate</a:t>
            </a:r>
            <a:r>
              <a:rPr lang="en-US" sz="2000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501032"/>
            <a:ext cx="1981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Iris Data Set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982" y="4234934"/>
            <a:ext cx="25146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Car Evaluation Data Set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707907"/>
              </p:ext>
            </p:extLst>
          </p:nvPr>
        </p:nvGraphicFramePr>
        <p:xfrm>
          <a:off x="457200" y="2133600"/>
          <a:ext cx="8077201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5103"/>
                <a:gridCol w="1615103"/>
                <a:gridCol w="1615103"/>
                <a:gridCol w="1615946"/>
                <a:gridCol w="1615946"/>
              </a:tblGrid>
              <a:tr h="35052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Learning Rate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Stochastic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Conventional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My Approach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Conventional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My Approach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161420"/>
              </p:ext>
            </p:extLst>
          </p:nvPr>
        </p:nvGraphicFramePr>
        <p:xfrm>
          <a:off x="477982" y="4876800"/>
          <a:ext cx="7980218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5710"/>
                <a:gridCol w="1595710"/>
                <a:gridCol w="1595710"/>
                <a:gridCol w="1596544"/>
                <a:gridCol w="1596544"/>
              </a:tblGrid>
              <a:tr h="35052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Learning Rate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Stochastic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Conventional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My Approach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Conventional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My Approach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6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3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416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 smtClean="0"/>
              <a:t>Supervised Learning Algorithm</a:t>
            </a:r>
          </a:p>
          <a:p>
            <a:endParaRPr lang="en-US" dirty="0" smtClean="0"/>
          </a:p>
          <a:p>
            <a:r>
              <a:rPr lang="en-US" dirty="0" smtClean="0"/>
              <a:t>Classification and Regression</a:t>
            </a:r>
          </a:p>
          <a:p>
            <a:endParaRPr lang="en-US" dirty="0" smtClean="0"/>
          </a:p>
          <a:p>
            <a:r>
              <a:rPr lang="en-US" dirty="0" smtClean="0"/>
              <a:t>High Prediction Accuracy</a:t>
            </a:r>
          </a:p>
          <a:p>
            <a:endParaRPr lang="en-US" dirty="0" smtClean="0"/>
          </a:p>
          <a:p>
            <a:r>
              <a:rPr lang="en-US" dirty="0" smtClean="0"/>
              <a:t>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4038600" cy="3429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82312"/>
            <a:ext cx="4038600" cy="3361739"/>
          </a:xfrm>
        </p:spPr>
      </p:pic>
      <p:sp>
        <p:nvSpPr>
          <p:cNvPr id="10" name="TextBox 9"/>
          <p:cNvSpPr txBox="1"/>
          <p:nvPr/>
        </p:nvSpPr>
        <p:spPr>
          <a:xfrm>
            <a:off x="1143000" y="6019800"/>
            <a:ext cx="2895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6019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Nervous System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43600" y="60314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Layer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5257799" cy="3581400"/>
          </a:xfrm>
        </p:spPr>
      </p:pic>
    </p:spTree>
    <p:extLst>
      <p:ext uri="{BB962C8B-B14F-4D97-AF65-F5344CB8AC3E}">
        <p14:creationId xmlns:p14="http://schemas.microsoft.com/office/powerpoint/2010/main" val="34078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Failed Attempt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9478"/>
            <a:ext cx="8229600" cy="4027406"/>
          </a:xfrm>
        </p:spPr>
      </p:pic>
      <p:sp>
        <p:nvSpPr>
          <p:cNvPr id="5" name="TextBox 4"/>
          <p:cNvSpPr txBox="1"/>
          <p:nvPr/>
        </p:nvSpPr>
        <p:spPr>
          <a:xfrm>
            <a:off x="1662545" y="621157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[1] # of Perceptron Increases as </a:t>
            </a:r>
            <a:r>
              <a:rPr lang="en-US" dirty="0" smtClean="0"/>
              <a:t>Non-Linearity of Data Increases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4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038600" cy="38862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76400"/>
            <a:ext cx="4038600" cy="3886200"/>
          </a:xfrm>
        </p:spPr>
      </p:pic>
      <p:pic>
        <p:nvPicPr>
          <p:cNvPr id="1027" name="Picture 3" descr="C:\FIT\Pattern Recognition\NN\sudhakar_icp\doc\sigmoid_for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8800"/>
            <a:ext cx="16859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FIT\Pattern Recognition\NN\sudhakar_icp\doc\tanh_for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5648324"/>
            <a:ext cx="22383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2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Neural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1"/>
            <a:ext cx="6858000" cy="4191000"/>
          </a:xfrm>
        </p:spPr>
      </p:pic>
    </p:spTree>
    <p:extLst>
      <p:ext uri="{BB962C8B-B14F-4D97-AF65-F5344CB8AC3E}">
        <p14:creationId xmlns:p14="http://schemas.microsoft.com/office/powerpoint/2010/main" val="19408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 Algorithm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1"/>
            <a:ext cx="7239000" cy="4495800"/>
          </a:xfrm>
        </p:spPr>
      </p:pic>
    </p:spTree>
    <p:extLst>
      <p:ext uri="{BB962C8B-B14F-4D97-AF65-F5344CB8AC3E}">
        <p14:creationId xmlns:p14="http://schemas.microsoft.com/office/powerpoint/2010/main" val="119522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Gradient Descent</a:t>
            </a:r>
          </a:p>
          <a:p>
            <a:pPr lvl="1"/>
            <a:r>
              <a:rPr lang="en-US" dirty="0" smtClean="0"/>
              <a:t>Ideal for large datasets</a:t>
            </a:r>
          </a:p>
          <a:p>
            <a:pPr lvl="1"/>
            <a:r>
              <a:rPr lang="en-US" dirty="0"/>
              <a:t>Weight values are updated after 1 epoch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Stochastic Gradient Descent</a:t>
            </a:r>
          </a:p>
          <a:p>
            <a:pPr lvl="1"/>
            <a:r>
              <a:rPr lang="en-US" dirty="0" smtClean="0"/>
              <a:t>Ideal </a:t>
            </a:r>
            <a:r>
              <a:rPr lang="en-US" dirty="0"/>
              <a:t>for small </a:t>
            </a:r>
            <a:r>
              <a:rPr lang="en-US" dirty="0" smtClean="0"/>
              <a:t>datasets</a:t>
            </a:r>
          </a:p>
          <a:p>
            <a:pPr lvl="1"/>
            <a:r>
              <a:rPr lang="en-US" dirty="0"/>
              <a:t>Weight values are update after 1 data sample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237</Words>
  <Application>Microsoft Office PowerPoint</Application>
  <PresentationFormat>On-screen Show (4:3)</PresentationFormat>
  <Paragraphs>148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1_Office Theme</vt:lpstr>
      <vt:lpstr>Neural Network</vt:lpstr>
      <vt:lpstr>Introduction</vt:lpstr>
      <vt:lpstr>Neural Network</vt:lpstr>
      <vt:lpstr>Perceptron</vt:lpstr>
      <vt:lpstr>Failed Attempt</vt:lpstr>
      <vt:lpstr>Activation Function</vt:lpstr>
      <vt:lpstr>Model of Neural Network</vt:lpstr>
      <vt:lpstr>Back Propagation Algorithm</vt:lpstr>
      <vt:lpstr>Gradient Descent</vt:lpstr>
      <vt:lpstr>Stopping Criterion</vt:lpstr>
      <vt:lpstr>Local Minima</vt:lpstr>
      <vt:lpstr>Choose Learning Rate Wisely</vt:lpstr>
      <vt:lpstr>Chosen Dataset</vt:lpstr>
      <vt:lpstr>Results – Batch Gradient Descent</vt:lpstr>
      <vt:lpstr>Results - Stochastic Gradient Descent</vt:lpstr>
      <vt:lpstr>Variable Learning Rate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Shreenidhi S</dc:creator>
  <cp:lastModifiedBy>Shreenidhi S</cp:lastModifiedBy>
  <cp:revision>35</cp:revision>
  <dcterms:created xsi:type="dcterms:W3CDTF">2006-08-16T00:00:00Z</dcterms:created>
  <dcterms:modified xsi:type="dcterms:W3CDTF">2016-12-02T02:16:45Z</dcterms:modified>
</cp:coreProperties>
</file>