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B8EA0-07E3-4246-AA38-A017FF837C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188EC8-8185-4CD1-B4D3-B7B7A85170F4}">
      <dgm:prSet/>
      <dgm:spPr>
        <a:gradFill rotWithShape="0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Linear Discriminative Analysis</a:t>
          </a:r>
          <a:endParaRPr lang="en-US" dirty="0">
            <a:solidFill>
              <a:schemeClr val="tx1"/>
            </a:solidFill>
          </a:endParaRPr>
        </a:p>
      </dgm:t>
    </dgm:pt>
    <dgm:pt modelId="{D601416E-BB8A-4B34-BB13-8A25CB29B137}" type="parTrans" cxnId="{F9F387EF-AC94-4430-9C05-8B1E9A395931}">
      <dgm:prSet/>
      <dgm:spPr/>
      <dgm:t>
        <a:bodyPr/>
        <a:lstStyle/>
        <a:p>
          <a:endParaRPr lang="en-US"/>
        </a:p>
      </dgm:t>
    </dgm:pt>
    <dgm:pt modelId="{C7F4CD94-D9BF-4F1D-9E71-25FA12A7E298}" type="sibTrans" cxnId="{F9F387EF-AC94-4430-9C05-8B1E9A395931}">
      <dgm:prSet/>
      <dgm:spPr/>
      <dgm:t>
        <a:bodyPr/>
        <a:lstStyle/>
        <a:p>
          <a:endParaRPr lang="en-US"/>
        </a:p>
      </dgm:t>
    </dgm:pt>
    <dgm:pt modelId="{81C1C3F9-FE0B-44B9-9B90-C5B472379C0E}" type="pres">
      <dgm:prSet presAssocID="{6BAB8EA0-07E3-4246-AA38-A017FF837C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C8108B-208B-4F11-B971-D8A3A661758A}" type="pres">
      <dgm:prSet presAssocID="{B2188EC8-8185-4CD1-B4D3-B7B7A85170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4E464D-4AC0-49C7-A03D-70F072B7A3BF}" type="presOf" srcId="{B2188EC8-8185-4CD1-B4D3-B7B7A85170F4}" destId="{3CC8108B-208B-4F11-B971-D8A3A661758A}" srcOrd="0" destOrd="0" presId="urn:microsoft.com/office/officeart/2005/8/layout/vList2"/>
    <dgm:cxn modelId="{F9F387EF-AC94-4430-9C05-8B1E9A395931}" srcId="{6BAB8EA0-07E3-4246-AA38-A017FF837C06}" destId="{B2188EC8-8185-4CD1-B4D3-B7B7A85170F4}" srcOrd="0" destOrd="0" parTransId="{D601416E-BB8A-4B34-BB13-8A25CB29B137}" sibTransId="{C7F4CD94-D9BF-4F1D-9E71-25FA12A7E298}"/>
    <dgm:cxn modelId="{B9F3FCB2-B129-4824-BD4C-C69914270F2B}" type="presOf" srcId="{6BAB8EA0-07E3-4246-AA38-A017FF837C06}" destId="{81C1C3F9-FE0B-44B9-9B90-C5B472379C0E}" srcOrd="0" destOrd="0" presId="urn:microsoft.com/office/officeart/2005/8/layout/vList2"/>
    <dgm:cxn modelId="{2F5095A5-08A2-44D2-8FFC-C78FD138D1E5}" type="presParOf" srcId="{81C1C3F9-FE0B-44B9-9B90-C5B472379C0E}" destId="{3CC8108B-208B-4F11-B971-D8A3A66175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F22DC8-D207-4051-BA04-25E154EC38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90197B-454F-4660-85EF-43F7CA9F6C3D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Quadratic Discriminative Analysis</a:t>
          </a:r>
          <a:endParaRPr lang="en-US" dirty="0"/>
        </a:p>
      </dgm:t>
    </dgm:pt>
    <dgm:pt modelId="{ED4E5E6E-DE12-4AD6-9900-1ABF9C64E701}" type="parTrans" cxnId="{DCEEB004-A8C7-4A16-94AE-59F46F30701E}">
      <dgm:prSet/>
      <dgm:spPr/>
      <dgm:t>
        <a:bodyPr/>
        <a:lstStyle/>
        <a:p>
          <a:endParaRPr lang="en-US"/>
        </a:p>
      </dgm:t>
    </dgm:pt>
    <dgm:pt modelId="{5A3E43EE-AA71-4526-89BA-DD21D0784849}" type="sibTrans" cxnId="{DCEEB004-A8C7-4A16-94AE-59F46F30701E}">
      <dgm:prSet/>
      <dgm:spPr/>
      <dgm:t>
        <a:bodyPr/>
        <a:lstStyle/>
        <a:p>
          <a:endParaRPr lang="en-US"/>
        </a:p>
      </dgm:t>
    </dgm:pt>
    <dgm:pt modelId="{20A34EA1-25F8-4265-B2FA-E638B758C960}" type="pres">
      <dgm:prSet presAssocID="{7CF22DC8-D207-4051-BA04-25E154EC38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B44D3B-D8D2-401D-8988-5FC246C1033F}" type="pres">
      <dgm:prSet presAssocID="{DA90197B-454F-4660-85EF-43F7CA9F6C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B55875-588E-453E-997F-C23C4E4576F5}" type="presOf" srcId="{7CF22DC8-D207-4051-BA04-25E154EC3813}" destId="{20A34EA1-25F8-4265-B2FA-E638B758C960}" srcOrd="0" destOrd="0" presId="urn:microsoft.com/office/officeart/2005/8/layout/vList2"/>
    <dgm:cxn modelId="{DCEEB004-A8C7-4A16-94AE-59F46F30701E}" srcId="{7CF22DC8-D207-4051-BA04-25E154EC3813}" destId="{DA90197B-454F-4660-85EF-43F7CA9F6C3D}" srcOrd="0" destOrd="0" parTransId="{ED4E5E6E-DE12-4AD6-9900-1ABF9C64E701}" sibTransId="{5A3E43EE-AA71-4526-89BA-DD21D0784849}"/>
    <dgm:cxn modelId="{FFDFB435-6C37-46F3-965E-37EF8735CDA3}" type="presOf" srcId="{DA90197B-454F-4660-85EF-43F7CA9F6C3D}" destId="{69B44D3B-D8D2-401D-8988-5FC246C1033F}" srcOrd="0" destOrd="0" presId="urn:microsoft.com/office/officeart/2005/8/layout/vList2"/>
    <dgm:cxn modelId="{380AE094-2939-4351-AD2C-E77ED5FBFE5D}" type="presParOf" srcId="{20A34EA1-25F8-4265-B2FA-E638B758C960}" destId="{69B44D3B-D8D2-401D-8988-5FC246C103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8108B-208B-4F11-B971-D8A3A661758A}">
      <dsp:nvSpPr>
        <dsp:cNvPr id="0" name=""/>
        <dsp:cNvSpPr/>
      </dsp:nvSpPr>
      <dsp:spPr>
        <a:xfrm>
          <a:off x="0" y="8174"/>
          <a:ext cx="2686050" cy="383760"/>
        </a:xfrm>
        <a:prstGeom prst="roundRect">
          <a:avLst/>
        </a:prstGeom>
        <a:gradFill rotWithShape="0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Linear Discriminative Analysis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8734" y="26908"/>
        <a:ext cx="264858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44D3B-D8D2-401D-8988-5FC246C1033F}">
      <dsp:nvSpPr>
        <dsp:cNvPr id="0" name=""/>
        <dsp:cNvSpPr/>
      </dsp:nvSpPr>
      <dsp:spPr>
        <a:xfrm>
          <a:off x="0" y="20167"/>
          <a:ext cx="2819400" cy="359774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Quadratic Discriminative Analysis</a:t>
          </a:r>
          <a:endParaRPr lang="en-US" sz="1500" kern="1200" dirty="0"/>
        </a:p>
      </dsp:txBody>
      <dsp:txXfrm>
        <a:off x="17563" y="37730"/>
        <a:ext cx="2784274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145"/>
            <a:ext cx="9144000" cy="2755818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Comparison of Classification Models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9670" y="6483285"/>
            <a:ext cx="2812330" cy="374715"/>
          </a:xfrm>
        </p:spPr>
        <p:txBody>
          <a:bodyPr>
            <a:noAutofit/>
          </a:bodyPr>
          <a:lstStyle/>
          <a:p>
            <a:r>
              <a:rPr lang="en-US" dirty="0" smtClean="0"/>
              <a:t>Shreenidhi Sudhakar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Generative vs Discriminative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PGM : Probability Generative Model</a:t>
            </a:r>
          </a:p>
          <a:p>
            <a:pPr lvl="1"/>
            <a:r>
              <a:rPr lang="en-US" dirty="0" smtClean="0"/>
              <a:t>Dependent on prior data distribution</a:t>
            </a:r>
          </a:p>
          <a:p>
            <a:pPr lvl="1"/>
            <a:r>
              <a:rPr lang="en-US" dirty="0"/>
              <a:t>Learning each language and then classifying it using the knowledge you just gained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PDM: Probability </a:t>
            </a:r>
            <a:r>
              <a:rPr lang="en-US" dirty="0"/>
              <a:t>Discriminative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Independent of prior data distribution</a:t>
            </a:r>
          </a:p>
          <a:p>
            <a:pPr lvl="1"/>
            <a:r>
              <a:rPr lang="en-US" dirty="0"/>
              <a:t>Determining the difference in the linguistic models without learning the languages and then classifying the speech.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4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Discrimination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474470"/>
            <a:ext cx="11029950" cy="5063490"/>
          </a:xfrm>
        </p:spPr>
      </p:pic>
    </p:spTree>
    <p:extLst>
      <p:ext uri="{BB962C8B-B14F-4D97-AF65-F5344CB8AC3E}">
        <p14:creationId xmlns:p14="http://schemas.microsoft.com/office/powerpoint/2010/main" val="309745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Quadratic Discriminative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" y="1520190"/>
            <a:ext cx="10595610" cy="4880609"/>
          </a:xfrm>
        </p:spPr>
      </p:pic>
    </p:spTree>
    <p:extLst>
      <p:ext uri="{BB962C8B-B14F-4D97-AF65-F5344CB8AC3E}">
        <p14:creationId xmlns:p14="http://schemas.microsoft.com/office/powerpoint/2010/main" val="415661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099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999644"/>
              </p:ext>
            </p:extLst>
          </p:nvPr>
        </p:nvGraphicFramePr>
        <p:xfrm>
          <a:off x="1874520" y="2268040"/>
          <a:ext cx="788670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436434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647105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97973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LOOC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Set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1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Isotropic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196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098147"/>
              </p:ext>
            </p:extLst>
          </p:nvPr>
        </p:nvGraphicFramePr>
        <p:xfrm>
          <a:off x="1874520" y="4783216"/>
          <a:ext cx="788670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8647105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979737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1983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LOOC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Set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1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Isotropic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19640"/>
                  </a:ext>
                </a:extLst>
              </a:tr>
            </a:tbl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92078080"/>
              </p:ext>
            </p:extLst>
          </p:nvPr>
        </p:nvGraphicFramePr>
        <p:xfrm>
          <a:off x="971550" y="1511934"/>
          <a:ext cx="2686050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66242599"/>
              </p:ext>
            </p:extLst>
          </p:nvPr>
        </p:nvGraphicFramePr>
        <p:xfrm>
          <a:off x="838200" y="4107396"/>
          <a:ext cx="2819400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37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Multinomial Regression 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5476"/>
            <a:ext cx="5181600" cy="3971636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996281"/>
            <a:ext cx="5105400" cy="4010025"/>
          </a:xfrm>
        </p:spPr>
      </p:pic>
    </p:spTree>
    <p:extLst>
      <p:ext uri="{BB962C8B-B14F-4D97-AF65-F5344CB8AC3E}">
        <p14:creationId xmlns:p14="http://schemas.microsoft.com/office/powerpoint/2010/main" val="246960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253005"/>
            <a:ext cx="10515600" cy="1118845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909926" y="6429434"/>
            <a:ext cx="5282074" cy="42856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 Out: shreenidhi.azurewebsites.net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7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Comparison of Classification Models</vt:lpstr>
      <vt:lpstr>Generative vs Discriminative Model</vt:lpstr>
      <vt:lpstr>Linear Discrimination Model</vt:lpstr>
      <vt:lpstr>Quadratic Discriminative Model</vt:lpstr>
      <vt:lpstr>Results</vt:lpstr>
      <vt:lpstr>Multinomial Regression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Models</dc:title>
  <dc:creator/>
  <cp:lastModifiedBy>Shreenidhi Sudhakar</cp:lastModifiedBy>
  <cp:revision>16</cp:revision>
  <cp:lastPrinted>2017-01-08T21:09:54Z</cp:lastPrinted>
  <dcterms:created xsi:type="dcterms:W3CDTF">2012-07-27T01:16:44Z</dcterms:created>
  <dcterms:modified xsi:type="dcterms:W3CDTF">2017-01-08T22:03:08Z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