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D6F1E-AC25-4FB2-9FB5-207373A920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E0B26F-87CC-4F1E-8021-5FF634C5E17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Iris Data Set</a:t>
          </a:r>
        </a:p>
      </dgm:t>
    </dgm:pt>
    <dgm:pt modelId="{0EB49CE1-B768-42FA-82AA-71364F42D0F0}" type="parTrans" cxnId="{CBEA414A-BC10-443A-85E5-4E4F3F81EFDC}">
      <dgm:prSet/>
      <dgm:spPr/>
      <dgm:t>
        <a:bodyPr/>
        <a:lstStyle/>
        <a:p>
          <a:endParaRPr lang="en-US"/>
        </a:p>
      </dgm:t>
    </dgm:pt>
    <dgm:pt modelId="{FF5CD933-A33F-41A1-ACEF-3F0CD1E8C075}" type="sibTrans" cxnId="{CBEA414A-BC10-443A-85E5-4E4F3F81EFDC}">
      <dgm:prSet/>
      <dgm:spPr/>
      <dgm:t>
        <a:bodyPr/>
        <a:lstStyle/>
        <a:p>
          <a:endParaRPr lang="en-US"/>
        </a:p>
      </dgm:t>
    </dgm:pt>
    <dgm:pt modelId="{909FF998-6F1E-4ED1-A238-23EA0006FD6A}" type="pres">
      <dgm:prSet presAssocID="{830D6F1E-AC25-4FB2-9FB5-207373A920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DA8E1B-225E-45B6-AC9C-7A3282835974}" type="pres">
      <dgm:prSet presAssocID="{40E0B26F-87CC-4F1E-8021-5FF634C5E17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1D971-E3B3-4E7B-9C31-4C228FFE45B7}" type="presOf" srcId="{40E0B26F-87CC-4F1E-8021-5FF634C5E17B}" destId="{46DA8E1B-225E-45B6-AC9C-7A3282835974}" srcOrd="0" destOrd="0" presId="urn:microsoft.com/office/officeart/2005/8/layout/vList2"/>
    <dgm:cxn modelId="{CBEA414A-BC10-443A-85E5-4E4F3F81EFDC}" srcId="{830D6F1E-AC25-4FB2-9FB5-207373A920F7}" destId="{40E0B26F-87CC-4F1E-8021-5FF634C5E17B}" srcOrd="0" destOrd="0" parTransId="{0EB49CE1-B768-42FA-82AA-71364F42D0F0}" sibTransId="{FF5CD933-A33F-41A1-ACEF-3F0CD1E8C075}"/>
    <dgm:cxn modelId="{681D8B70-CBC9-49CA-BB46-DBDF89581996}" type="presOf" srcId="{830D6F1E-AC25-4FB2-9FB5-207373A920F7}" destId="{909FF998-6F1E-4ED1-A238-23EA0006FD6A}" srcOrd="0" destOrd="0" presId="urn:microsoft.com/office/officeart/2005/8/layout/vList2"/>
    <dgm:cxn modelId="{9E8D17B1-A15F-494D-87F2-732A0D8099CB}" type="presParOf" srcId="{909FF998-6F1E-4ED1-A238-23EA0006FD6A}" destId="{46DA8E1B-225E-45B6-AC9C-7A32828359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E38AB-972E-4B01-B368-B39A6D5AFF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E32B45-A932-44C7-BDA5-B50B7C11CA7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Car Evaluation Data Set</a:t>
          </a:r>
        </a:p>
      </dgm:t>
    </dgm:pt>
    <dgm:pt modelId="{7C58A6D5-9B2B-4849-ABA2-8ACDD74A3A7C}" type="parTrans" cxnId="{64C59F1A-B644-4C40-97AD-7444D7F997CA}">
      <dgm:prSet/>
      <dgm:spPr/>
      <dgm:t>
        <a:bodyPr/>
        <a:lstStyle/>
        <a:p>
          <a:endParaRPr lang="en-US"/>
        </a:p>
      </dgm:t>
    </dgm:pt>
    <dgm:pt modelId="{CC5B4C89-EFF7-46DA-980E-E603DF6BAD09}" type="sibTrans" cxnId="{64C59F1A-B644-4C40-97AD-7444D7F997CA}">
      <dgm:prSet/>
      <dgm:spPr/>
      <dgm:t>
        <a:bodyPr/>
        <a:lstStyle/>
        <a:p>
          <a:endParaRPr lang="en-US"/>
        </a:p>
      </dgm:t>
    </dgm:pt>
    <dgm:pt modelId="{BFF19E61-5915-45D9-9B1C-100191AD99ED}" type="pres">
      <dgm:prSet presAssocID="{A2FE38AB-972E-4B01-B368-B39A6D5AFF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969823-91D4-41B3-AB90-CBAC8508F8E2}" type="pres">
      <dgm:prSet presAssocID="{40E32B45-A932-44C7-BDA5-B50B7C11C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59F1A-B644-4C40-97AD-7444D7F997CA}" srcId="{A2FE38AB-972E-4B01-B368-B39A6D5AFF70}" destId="{40E32B45-A932-44C7-BDA5-B50B7C11CA76}" srcOrd="0" destOrd="0" parTransId="{7C58A6D5-9B2B-4849-ABA2-8ACDD74A3A7C}" sibTransId="{CC5B4C89-EFF7-46DA-980E-E603DF6BAD09}"/>
    <dgm:cxn modelId="{4DEF6BD0-63B8-49C2-AE15-B15D821A43A5}" type="presOf" srcId="{A2FE38AB-972E-4B01-B368-B39A6D5AFF70}" destId="{BFF19E61-5915-45D9-9B1C-100191AD99ED}" srcOrd="0" destOrd="0" presId="urn:microsoft.com/office/officeart/2005/8/layout/vList2"/>
    <dgm:cxn modelId="{73B7755A-01F8-45A7-B4D6-1505C82915BC}" type="presOf" srcId="{40E32B45-A932-44C7-BDA5-B50B7C11CA76}" destId="{AD969823-91D4-41B3-AB90-CBAC8508F8E2}" srcOrd="0" destOrd="0" presId="urn:microsoft.com/office/officeart/2005/8/layout/vList2"/>
    <dgm:cxn modelId="{4EE13831-3DCB-4F28-B6C4-450E9998267C}" type="presParOf" srcId="{BFF19E61-5915-45D9-9B1C-100191AD99ED}" destId="{AD969823-91D4-41B3-AB90-CBAC8508F8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D526C-7B43-4BE6-B0D2-B087F8B62C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B4EAB-F346-42BA-A961-971E46EB630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Iris Data Set</a:t>
          </a:r>
        </a:p>
      </dgm:t>
    </dgm:pt>
    <dgm:pt modelId="{91F6C19B-8723-4CA7-8580-D2DCA096A65D}" type="parTrans" cxnId="{301A05AB-501F-4FB5-8DD1-078E5919737B}">
      <dgm:prSet/>
      <dgm:spPr/>
      <dgm:t>
        <a:bodyPr/>
        <a:lstStyle/>
        <a:p>
          <a:endParaRPr lang="en-US"/>
        </a:p>
      </dgm:t>
    </dgm:pt>
    <dgm:pt modelId="{49BB37E8-F145-4413-A8CB-3B5207FD1FA8}" type="sibTrans" cxnId="{301A05AB-501F-4FB5-8DD1-078E5919737B}">
      <dgm:prSet/>
      <dgm:spPr/>
      <dgm:t>
        <a:bodyPr/>
        <a:lstStyle/>
        <a:p>
          <a:endParaRPr lang="en-US"/>
        </a:p>
      </dgm:t>
    </dgm:pt>
    <dgm:pt modelId="{9B901FDC-4AA6-4C7D-ADD7-33B57001927C}" type="pres">
      <dgm:prSet presAssocID="{3BCD526C-7B43-4BE6-B0D2-B087F8B62C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29BBE-C141-444A-8BD5-94504C82604F}" type="pres">
      <dgm:prSet presAssocID="{66EB4EAB-F346-42BA-A961-971E46EB63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BC1EB3-1C27-4B92-A530-97374A4470B8}" type="presOf" srcId="{66EB4EAB-F346-42BA-A961-971E46EB630E}" destId="{1C829BBE-C141-444A-8BD5-94504C82604F}" srcOrd="0" destOrd="0" presId="urn:microsoft.com/office/officeart/2005/8/layout/vList2"/>
    <dgm:cxn modelId="{301A05AB-501F-4FB5-8DD1-078E5919737B}" srcId="{3BCD526C-7B43-4BE6-B0D2-B087F8B62C03}" destId="{66EB4EAB-F346-42BA-A961-971E46EB630E}" srcOrd="0" destOrd="0" parTransId="{91F6C19B-8723-4CA7-8580-D2DCA096A65D}" sibTransId="{49BB37E8-F145-4413-A8CB-3B5207FD1FA8}"/>
    <dgm:cxn modelId="{49B89535-CEBF-475A-A128-D452FAAEE4C5}" type="presOf" srcId="{3BCD526C-7B43-4BE6-B0D2-B087F8B62C03}" destId="{9B901FDC-4AA6-4C7D-ADD7-33B57001927C}" srcOrd="0" destOrd="0" presId="urn:microsoft.com/office/officeart/2005/8/layout/vList2"/>
    <dgm:cxn modelId="{22409345-7FAF-4904-96B3-C673621C573A}" type="presParOf" srcId="{9B901FDC-4AA6-4C7D-ADD7-33B57001927C}" destId="{1C829BBE-C141-444A-8BD5-94504C8260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33AA32-BE4B-4D8E-AF9E-11B11C0EB6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9712CB-CECE-4CB6-8BC2-69B772804F0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Car Evaluation Data Set</a:t>
          </a:r>
        </a:p>
      </dgm:t>
    </dgm:pt>
    <dgm:pt modelId="{BC3106A4-327E-4F8C-976A-EDF354340680}" type="parTrans" cxnId="{BC444824-488C-4BF6-9A46-3B812C4D10DE}">
      <dgm:prSet/>
      <dgm:spPr/>
      <dgm:t>
        <a:bodyPr/>
        <a:lstStyle/>
        <a:p>
          <a:endParaRPr lang="en-US"/>
        </a:p>
      </dgm:t>
    </dgm:pt>
    <dgm:pt modelId="{70083F91-6DCC-4B79-B474-560AF0A353F4}" type="sibTrans" cxnId="{BC444824-488C-4BF6-9A46-3B812C4D10DE}">
      <dgm:prSet/>
      <dgm:spPr/>
      <dgm:t>
        <a:bodyPr/>
        <a:lstStyle/>
        <a:p>
          <a:endParaRPr lang="en-US"/>
        </a:p>
      </dgm:t>
    </dgm:pt>
    <dgm:pt modelId="{BD794B89-6298-4889-B4DE-9A5A954C504C}" type="pres">
      <dgm:prSet presAssocID="{5233AA32-BE4B-4D8E-AF9E-11B11C0E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A31BEE-7086-467F-A885-CA196B72C314}" type="pres">
      <dgm:prSet presAssocID="{5C9712CB-CECE-4CB6-8BC2-69B772804F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565DCE-F140-4382-85EC-6ED0DA5C3D73}" type="presOf" srcId="{5233AA32-BE4B-4D8E-AF9E-11B11C0EB6C6}" destId="{BD794B89-6298-4889-B4DE-9A5A954C504C}" srcOrd="0" destOrd="0" presId="urn:microsoft.com/office/officeart/2005/8/layout/vList2"/>
    <dgm:cxn modelId="{BC444824-488C-4BF6-9A46-3B812C4D10DE}" srcId="{5233AA32-BE4B-4D8E-AF9E-11B11C0EB6C6}" destId="{5C9712CB-CECE-4CB6-8BC2-69B772804F06}" srcOrd="0" destOrd="0" parTransId="{BC3106A4-327E-4F8C-976A-EDF354340680}" sibTransId="{70083F91-6DCC-4B79-B474-560AF0A353F4}"/>
    <dgm:cxn modelId="{4694B42D-5A0D-4B3A-9B2E-CE628FE222FC}" type="presOf" srcId="{5C9712CB-CECE-4CB6-8BC2-69B772804F06}" destId="{21A31BEE-7086-467F-A885-CA196B72C314}" srcOrd="0" destOrd="0" presId="urn:microsoft.com/office/officeart/2005/8/layout/vList2"/>
    <dgm:cxn modelId="{D6145017-D325-4B0D-BB64-755DD12C2A59}" type="presParOf" srcId="{BD794B89-6298-4889-B4DE-9A5A954C504C}" destId="{21A31BEE-7086-467F-A885-CA196B72C3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A8E1B-225E-45B6-AC9C-7A3282835974}">
      <dsp:nvSpPr>
        <dsp:cNvPr id="0" name=""/>
        <dsp:cNvSpPr/>
      </dsp:nvSpPr>
      <dsp:spPr>
        <a:xfrm>
          <a:off x="0" y="4778"/>
          <a:ext cx="1981200" cy="359774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Iris Data Set</a:t>
          </a:r>
        </a:p>
      </dsp:txBody>
      <dsp:txXfrm>
        <a:off x="17563" y="22341"/>
        <a:ext cx="1946074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69823-91D4-41B3-AB90-CBAC8508F8E2}">
      <dsp:nvSpPr>
        <dsp:cNvPr id="0" name=""/>
        <dsp:cNvSpPr/>
      </dsp:nvSpPr>
      <dsp:spPr>
        <a:xfrm>
          <a:off x="0" y="4778"/>
          <a:ext cx="2514599" cy="359774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Car Evaluation Data Set</a:t>
          </a:r>
        </a:p>
      </dsp:txBody>
      <dsp:txXfrm>
        <a:off x="17563" y="22341"/>
        <a:ext cx="2479473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9BBE-C141-444A-8BD5-94504C82604F}">
      <dsp:nvSpPr>
        <dsp:cNvPr id="0" name=""/>
        <dsp:cNvSpPr/>
      </dsp:nvSpPr>
      <dsp:spPr>
        <a:xfrm>
          <a:off x="0" y="4778"/>
          <a:ext cx="1981200" cy="359774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Iris Data Set</a:t>
          </a:r>
        </a:p>
      </dsp:txBody>
      <dsp:txXfrm>
        <a:off x="17563" y="22341"/>
        <a:ext cx="1946074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31BEE-7086-467F-A885-CA196B72C314}">
      <dsp:nvSpPr>
        <dsp:cNvPr id="0" name=""/>
        <dsp:cNvSpPr/>
      </dsp:nvSpPr>
      <dsp:spPr>
        <a:xfrm>
          <a:off x="0" y="4778"/>
          <a:ext cx="2514599" cy="359774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Car Evaluation Data Set</a:t>
          </a:r>
        </a:p>
      </dsp:txBody>
      <dsp:txXfrm>
        <a:off x="17563" y="22341"/>
        <a:ext cx="2479473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BECB8-4B1C-440B-A43B-2FDB5910EA15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E7F74-D663-4F32-82DB-C5DE9821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A3F18-7EAF-4898-A2DF-0E6F728B04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A3F18-7EAF-4898-A2DF-0E6F728B04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847"/>
            <a:ext cx="9144000" cy="1172116"/>
          </a:xfrm>
        </p:spPr>
        <p:txBody>
          <a:bodyPr/>
          <a:lstStyle/>
          <a:p>
            <a:r>
              <a:rPr lang="EN-US" dirty="0" smtClean="0"/>
              <a:t>Analysis of Descent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9670" y="6459914"/>
            <a:ext cx="2812330" cy="3980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 Shreenidhi Sudhakar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999"/>
            <a:ext cx="4753795" cy="3429952"/>
          </a:xfrm>
        </p:spPr>
      </p:pic>
      <p:sp>
        <p:nvSpPr>
          <p:cNvPr id="5" name="TextBox 4"/>
          <p:cNvSpPr txBox="1"/>
          <p:nvPr/>
        </p:nvSpPr>
        <p:spPr>
          <a:xfrm>
            <a:off x="7075170" y="1884999"/>
            <a:ext cx="394335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is implemented using Back Propagation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Gradients are updated sequentially from output to input layer. Hence, the name back propagation.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models of Neural Networks are widely used in the market for image processing and language modelling</a:t>
            </a:r>
          </a:p>
        </p:txBody>
      </p:sp>
    </p:spTree>
    <p:extLst>
      <p:ext uri="{BB962C8B-B14F-4D97-AF65-F5344CB8AC3E}">
        <p14:creationId xmlns:p14="http://schemas.microsoft.com/office/powerpoint/2010/main" val="186974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Results: Batch </a:t>
            </a:r>
            <a:r>
              <a:rPr lang="en-US" dirty="0"/>
              <a:t>Gradient Descent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609" y="1708230"/>
            <a:ext cx="3438144" cy="583407"/>
          </a:xfrm>
        </p:spPr>
        <p:txBody>
          <a:bodyPr/>
          <a:lstStyle/>
          <a:p>
            <a:pPr algn="ctr"/>
            <a:r>
              <a:rPr lang="en-US" dirty="0"/>
              <a:t>Iris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598522" y="1620877"/>
            <a:ext cx="3536078" cy="583407"/>
          </a:xfrm>
        </p:spPr>
        <p:txBody>
          <a:bodyPr/>
          <a:lstStyle/>
          <a:p>
            <a:pPr algn="ctr"/>
            <a:r>
              <a:rPr lang="en-US" dirty="0"/>
              <a:t>Car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 descr="C:\FIT\Pattern Recognition\NN\sudhakar_icp\doc\iris_b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09" y="2442369"/>
            <a:ext cx="343814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IT\Pattern Recognition\NN\sudhakar_icp\doc\car_ba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22" y="2393553"/>
            <a:ext cx="3536078" cy="39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/>
              <a:t>Batch Gradient Descent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1469053"/>
              </p:ext>
            </p:extLst>
          </p:nvPr>
        </p:nvGraphicFramePr>
        <p:xfrm>
          <a:off x="1981200" y="1501032"/>
          <a:ext cx="1981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8673249"/>
              </p:ext>
            </p:extLst>
          </p:nvPr>
        </p:nvGraphicFramePr>
        <p:xfrm>
          <a:off x="2001982" y="4234934"/>
          <a:ext cx="2514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249922"/>
              </p:ext>
            </p:extLst>
          </p:nvPr>
        </p:nvGraphicFramePr>
        <p:xfrm>
          <a:off x="1981200" y="2133600"/>
          <a:ext cx="8077200" cy="1402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4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Validation Set Accuracy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Test Set Accuracy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Training Converged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3-Fold Cross Validation Error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Average Iteration Count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92.20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91.30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False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6.17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4000+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93.93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94.20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4.24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3831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94.51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94.20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4.72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2643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47856"/>
              </p:ext>
            </p:extLst>
          </p:nvPr>
        </p:nvGraphicFramePr>
        <p:xfrm>
          <a:off x="2001982" y="4876800"/>
          <a:ext cx="7980220" cy="1402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2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Validation Set Accuracy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Test Set Accuracy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Training Converged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3-Fold Cross Validation Error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Average Iteration Count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94.51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91.30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5.78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309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95.66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93.04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6.46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277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95.38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93.91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6.65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7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/>
              <a:t>Stochastic Gradient Descent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765" y="1681163"/>
            <a:ext cx="3109822" cy="6013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Iris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789421" y="1681163"/>
            <a:ext cx="3385236" cy="601345"/>
          </a:xfrm>
        </p:spPr>
        <p:txBody>
          <a:bodyPr/>
          <a:lstStyle/>
          <a:p>
            <a:pPr algn="ctr"/>
            <a:r>
              <a:rPr lang="en-US" dirty="0"/>
              <a:t>Car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FIT\Pattern Recognition\NN\sudhakar_icp\doc\iris_stochas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65" y="2631759"/>
            <a:ext cx="310982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FIT\Pattern Recognition\NN\sudhakar_icp\doc\car_stochais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1" y="2670174"/>
            <a:ext cx="3385235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/>
              <a:t>Stochastic Gradient Descent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74914722"/>
              </p:ext>
            </p:extLst>
          </p:nvPr>
        </p:nvGraphicFramePr>
        <p:xfrm>
          <a:off x="1981200" y="1501032"/>
          <a:ext cx="1981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8049091"/>
              </p:ext>
            </p:extLst>
          </p:nvPr>
        </p:nvGraphicFramePr>
        <p:xfrm>
          <a:off x="2001982" y="4234934"/>
          <a:ext cx="2514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47450"/>
              </p:ext>
            </p:extLst>
          </p:nvPr>
        </p:nvGraphicFramePr>
        <p:xfrm>
          <a:off x="2001982" y="4876800"/>
          <a:ext cx="7980220" cy="1402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2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Validation Set Accuracy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Test Set Accuracy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Training Converged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3-Fold Cross Validation Error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Average Iteration Count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94.80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93.33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5.30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341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0.2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96.24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94.20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3.86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290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92.20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92.17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5.30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209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4290"/>
              </p:ext>
            </p:extLst>
          </p:nvPr>
        </p:nvGraphicFramePr>
        <p:xfrm>
          <a:off x="2001984" y="2174511"/>
          <a:ext cx="7980216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30036">
                  <a:extLst>
                    <a:ext uri="{9D8B030D-6E8A-4147-A177-3AD203B41FA5}">
                      <a16:colId xmlns:a16="http://schemas.microsoft.com/office/drawing/2014/main" val="209002563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61222192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824160676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58743504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387186888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0052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Validation Set Accuracy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Test Set Accuracy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Training Converged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3-Fold Cross Validation Error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Average Iteration Count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24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96.67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96.67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True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385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4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96.67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96.67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True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0.3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93.33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96.67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True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7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0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Time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Self Driving Car</a:t>
            </a:r>
          </a:p>
          <a:p>
            <a:endParaRPr lang="en-US" dirty="0"/>
          </a:p>
          <a:p>
            <a:r>
              <a:rPr lang="en-US" dirty="0"/>
              <a:t>Video Analytics</a:t>
            </a:r>
          </a:p>
          <a:p>
            <a:endParaRPr lang="en-US" dirty="0"/>
          </a:p>
          <a:p>
            <a:r>
              <a:rPr lang="en-US" dirty="0"/>
              <a:t>Image Recognition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7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75935" y="2594610"/>
            <a:ext cx="9040304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3406" y="6396335"/>
            <a:ext cx="528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Out: </a:t>
            </a:r>
            <a:r>
              <a:rPr lang="en-US" sz="2400" dirty="0" smtClean="0"/>
              <a:t>shreenidhi.azurewebsites.net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2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246</Words>
  <Application>Microsoft Office PowerPoint</Application>
  <PresentationFormat>Widescreen</PresentationFormat>
  <Paragraphs>148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Analysis of Descent Methods</vt:lpstr>
      <vt:lpstr>Architecture</vt:lpstr>
      <vt:lpstr>Results: Batch Gradient Descent</vt:lpstr>
      <vt:lpstr>Results: Batch Gradient Descent</vt:lpstr>
      <vt:lpstr>Results: Stochastic Gradient Descent</vt:lpstr>
      <vt:lpstr>Results: Stochastic Gradient Descent</vt:lpstr>
      <vt:lpstr>Real Time 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Neural Network</dc:title>
  <dc:creator/>
  <cp:lastModifiedBy>Shreenidhi Sudhakar</cp:lastModifiedBy>
  <cp:revision>18</cp:revision>
  <dcterms:created xsi:type="dcterms:W3CDTF">2012-07-27T01:16:44Z</dcterms:created>
  <dcterms:modified xsi:type="dcterms:W3CDTF">2017-01-08T22:12:29Z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