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0" d="100"/>
          <a:sy n="60" d="100"/>
        </p:scale>
        <p:origin x="9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eyashree K" userId="81dca641-a1ac-4e7c-b76e-9b9a6036563b" providerId="ADAL" clId="{2DC837EF-BB91-4968-B8DF-1EE737D19EAD}"/>
    <pc:docChg chg="custSel addSld modSld">
      <pc:chgData name="Ajeyashree K" userId="81dca641-a1ac-4e7c-b76e-9b9a6036563b" providerId="ADAL" clId="{2DC837EF-BB91-4968-B8DF-1EE737D19EAD}" dt="2021-12-10T07:58:46.070" v="709" actId="20577"/>
      <pc:docMkLst>
        <pc:docMk/>
      </pc:docMkLst>
      <pc:sldChg chg="modSp new mod">
        <pc:chgData name="Ajeyashree K" userId="81dca641-a1ac-4e7c-b76e-9b9a6036563b" providerId="ADAL" clId="{2DC837EF-BB91-4968-B8DF-1EE737D19EAD}" dt="2021-12-10T07:58:46.070" v="709" actId="20577"/>
        <pc:sldMkLst>
          <pc:docMk/>
          <pc:sldMk cId="346043160" sldId="261"/>
        </pc:sldMkLst>
        <pc:spChg chg="mod">
          <ac:chgData name="Ajeyashree K" userId="81dca641-a1ac-4e7c-b76e-9b9a6036563b" providerId="ADAL" clId="{2DC837EF-BB91-4968-B8DF-1EE737D19EAD}" dt="2021-12-10T07:54:39.580" v="686" actId="113"/>
          <ac:spMkLst>
            <pc:docMk/>
            <pc:sldMk cId="346043160" sldId="261"/>
            <ac:spMk id="2" creationId="{2FB7A7F2-3B4B-4F64-9E2B-6761A5FB21DE}"/>
          </ac:spMkLst>
        </pc:spChg>
        <pc:spChg chg="mod">
          <ac:chgData name="Ajeyashree K" userId="81dca641-a1ac-4e7c-b76e-9b9a6036563b" providerId="ADAL" clId="{2DC837EF-BB91-4968-B8DF-1EE737D19EAD}" dt="2021-12-10T07:58:46.070" v="709" actId="20577"/>
          <ac:spMkLst>
            <pc:docMk/>
            <pc:sldMk cId="346043160" sldId="261"/>
            <ac:spMk id="3" creationId="{E8E48B53-BD07-48D4-BEA9-169A4C287C8F}"/>
          </ac:spMkLst>
        </pc:spChg>
      </pc:sldChg>
      <pc:sldChg chg="modSp new mod">
        <pc:chgData name="Ajeyashree K" userId="81dca641-a1ac-4e7c-b76e-9b9a6036563b" providerId="ADAL" clId="{2DC837EF-BB91-4968-B8DF-1EE737D19EAD}" dt="2021-12-10T07:55:48.270" v="698" actId="20577"/>
        <pc:sldMkLst>
          <pc:docMk/>
          <pc:sldMk cId="1730889963" sldId="262"/>
        </pc:sldMkLst>
        <pc:spChg chg="mod">
          <ac:chgData name="Ajeyashree K" userId="81dca641-a1ac-4e7c-b76e-9b9a6036563b" providerId="ADAL" clId="{2DC837EF-BB91-4968-B8DF-1EE737D19EAD}" dt="2021-12-10T07:55:02.702" v="689" actId="14100"/>
          <ac:spMkLst>
            <pc:docMk/>
            <pc:sldMk cId="1730889963" sldId="262"/>
            <ac:spMk id="2" creationId="{064C407B-520E-4DF8-8E7F-F17A61A61505}"/>
          </ac:spMkLst>
        </pc:spChg>
        <pc:spChg chg="mod">
          <ac:chgData name="Ajeyashree K" userId="81dca641-a1ac-4e7c-b76e-9b9a6036563b" providerId="ADAL" clId="{2DC837EF-BB91-4968-B8DF-1EE737D19EAD}" dt="2021-12-10T07:55:48.270" v="698" actId="20577"/>
          <ac:spMkLst>
            <pc:docMk/>
            <pc:sldMk cId="1730889963" sldId="262"/>
            <ac:spMk id="3" creationId="{6346BEA5-37B4-4860-A8E5-0D408A3262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23274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38A90-EEE2-4096-949E-1B879F63F309}"/>
              </a:ext>
            </a:extLst>
          </p:cNvPr>
          <p:cNvSpPr/>
          <p:nvPr/>
        </p:nvSpPr>
        <p:spPr>
          <a:xfrm>
            <a:off x="6899571" y="2074200"/>
            <a:ext cx="2887330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PYTHON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733A-3895-4935-80FE-E683A2B1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9648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FF9A-6268-4CDD-ADB7-45F81F0C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40" y="2103120"/>
            <a:ext cx="9789560" cy="384962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 default argument cannot be followed by a default argument.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 = 20, c):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print(a, b, c)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return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(10, 30)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(non default argument follows default argument)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05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53C-3622-450F-B0AC-065D7FE0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9626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B453-9017-4C2E-9483-AC8392BE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82" y="1458930"/>
            <a:ext cx="9686818" cy="482885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a symbol that performs an operation.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are those that performs mathematical calculation.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are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(Addition)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two or more numbers.</a:t>
            </a: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print (4 + 2)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4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2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= a + b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print(total)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475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7910-3E1E-44C4-81B3-890B0AD6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96839"/>
          </a:xfrm>
        </p:spPr>
        <p:txBody>
          <a:bodyPr/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FF72-856C-4DEC-BC32-6798E88B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678" y="1839433"/>
            <a:ext cx="9466521" cy="437597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(Subtraction) :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numbers.</a:t>
            </a: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print (8 - 2)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8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2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= a - b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print(total)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0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1C89-359D-45AA-8619-611A2685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BEA4-F513-48D6-B291-B99BE687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577" y="1860698"/>
            <a:ext cx="7878726" cy="40920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(Multiply) :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numbers.</a:t>
            </a: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print (4 * 2)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4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2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= a * b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print(value)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8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58FF-2207-4D13-9B8B-2D629E72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912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62B8-D166-4E02-BA15-5AACB6B3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4" y="1669313"/>
            <a:ext cx="8548577" cy="454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(Division) :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numbers.</a:t>
            </a: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print (4 / 2)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4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2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= a / b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print(value)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print(type(value))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&lt;class 'float'&gt;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5449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05F9-35F1-4387-8B38-0C424C4D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22411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7C4E-E928-4881-ADF9-15524E92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028" y="1924493"/>
            <a:ext cx="8973879" cy="4290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en-I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(Modulus) :</a:t>
            </a: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Gives the remainder after dividing first number with second.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print (5 % 2)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5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2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= a % b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print(value)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FF6E-8C06-40AC-A9BF-66F75ED8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8418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7DA2-96C9-4C89-800C-F87FA1C6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26" y="1847938"/>
            <a:ext cx="8633637" cy="4201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(Exponent) :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exponential value(power).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print (5 ** 2)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5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2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= a ** b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print(value)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25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2849-1C35-4556-B42C-8DF8D6E7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64941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0B85-E589-4774-8F3E-67D804C8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94" y="1913860"/>
            <a:ext cx="9909545" cy="430154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</a:t>
            </a:r>
            <a:r>
              <a:rPr lang="en-I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(Floor Division) :</a:t>
            </a: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Divides two numbers but gives the quotient but removes the decimal place. But in case of Negative value it floors the number to far from zero.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print (5 // 2)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5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2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= a // b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print(value)</a:t>
            </a: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87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B2F6-23D6-4498-96D0-63112898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704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5150-727F-4E6F-A1AE-721666E0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59" y="1539634"/>
            <a:ext cx="10058400" cy="450671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 are used to perform arithmetic operations while assigning a value to a variable.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7C4749-A9EA-4F34-8BD9-0625D3D17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5810"/>
              </p:ext>
            </p:extLst>
          </p:nvPr>
        </p:nvGraphicFramePr>
        <p:xfrm>
          <a:off x="1584251" y="2519916"/>
          <a:ext cx="9856382" cy="35877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8510">
                  <a:extLst>
                    <a:ext uri="{9D8B030D-6E8A-4147-A177-3AD203B41FA5}">
                      <a16:colId xmlns:a16="http://schemas.microsoft.com/office/drawing/2014/main" val="4067522616"/>
                    </a:ext>
                  </a:extLst>
                </a:gridCol>
                <a:gridCol w="2007447">
                  <a:extLst>
                    <a:ext uri="{9D8B030D-6E8A-4147-A177-3AD203B41FA5}">
                      <a16:colId xmlns:a16="http://schemas.microsoft.com/office/drawing/2014/main" val="2287870180"/>
                    </a:ext>
                  </a:extLst>
                </a:gridCol>
                <a:gridCol w="4466685">
                  <a:extLst>
                    <a:ext uri="{9D8B030D-6E8A-4147-A177-3AD203B41FA5}">
                      <a16:colId xmlns:a16="http://schemas.microsoft.com/office/drawing/2014/main" val="2006337450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2093924266"/>
                    </a:ext>
                  </a:extLst>
                </a:gridCol>
              </a:tblGrid>
              <a:tr h="1236353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 Expression (m = 15)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3042"/>
                  </a:ext>
                </a:extLst>
              </a:tr>
              <a:tr h="58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10 + 20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28536"/>
                  </a:ext>
                </a:extLst>
              </a:tr>
              <a:tr h="58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+=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m + 10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70901"/>
                  </a:ext>
                </a:extLst>
              </a:tr>
              <a:tr h="58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-=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m - 10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0103"/>
                  </a:ext>
                </a:extLst>
              </a:tr>
              <a:tr h="58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*=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m *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54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BD8-A5C7-47A6-8FB1-3D18BF73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735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93215FD-4B16-4D2E-9DB6-291DC79E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531937"/>
              </p:ext>
            </p:extLst>
          </p:nvPr>
        </p:nvGraphicFramePr>
        <p:xfrm>
          <a:off x="1233375" y="1679944"/>
          <a:ext cx="10260419" cy="4093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918">
                  <a:extLst>
                    <a:ext uri="{9D8B030D-6E8A-4147-A177-3AD203B41FA5}">
                      <a16:colId xmlns:a16="http://schemas.microsoft.com/office/drawing/2014/main" val="4135955275"/>
                    </a:ext>
                  </a:extLst>
                </a:gridCol>
                <a:gridCol w="2125837">
                  <a:extLst>
                    <a:ext uri="{9D8B030D-6E8A-4147-A177-3AD203B41FA5}">
                      <a16:colId xmlns:a16="http://schemas.microsoft.com/office/drawing/2014/main" val="1661973075"/>
                    </a:ext>
                  </a:extLst>
                </a:gridCol>
                <a:gridCol w="4685519">
                  <a:extLst>
                    <a:ext uri="{9D8B030D-6E8A-4147-A177-3AD203B41FA5}">
                      <a16:colId xmlns:a16="http://schemas.microsoft.com/office/drawing/2014/main" val="168216180"/>
                    </a:ext>
                  </a:extLst>
                </a:gridCol>
                <a:gridCol w="1681145">
                  <a:extLst>
                    <a:ext uri="{9D8B030D-6E8A-4147-A177-3AD203B41FA5}">
                      <a16:colId xmlns:a16="http://schemas.microsoft.com/office/drawing/2014/main" val="656701519"/>
                    </a:ext>
                  </a:extLst>
                </a:gridCol>
              </a:tblGrid>
              <a:tr h="131585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 Expression (m = 15)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8607"/>
                  </a:ext>
                </a:extLst>
              </a:tr>
              <a:tr h="6944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/=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m /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24149"/>
                  </a:ext>
                </a:extLst>
              </a:tr>
              <a:tr h="6944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%=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m %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69468"/>
                  </a:ext>
                </a:extLst>
              </a:tr>
              <a:tr h="6944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**=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m ** 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89813"/>
                  </a:ext>
                </a:extLst>
              </a:tr>
              <a:tr h="6944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//=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//=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m // 10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E82-2F0B-4637-A81A-263F458C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9751-3A57-4E7C-ADE0-112C379B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169" y="2093495"/>
            <a:ext cx="7902340" cy="341215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Values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Modules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Parameters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With Default Values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14FA-78EA-4B12-8DDD-3D993464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805" y="2583713"/>
            <a:ext cx="6251943" cy="1626780"/>
          </a:xfrm>
        </p:spPr>
        <p:txBody>
          <a:bodyPr>
            <a:normAutofit/>
            <a:scene3d>
              <a:camera prst="perspective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1AD11-8B69-46C9-9286-E009AE41FE30}"/>
              </a:ext>
            </a:extLst>
          </p:cNvPr>
          <p:cNvSpPr/>
          <p:nvPr/>
        </p:nvSpPr>
        <p:spPr>
          <a:xfrm>
            <a:off x="3967884" y="2967335"/>
            <a:ext cx="51886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3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6CAB-F107-4A2C-B89B-65A440EF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Values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BE9D-2BD0-4670-8F04-6A7A66BF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479" y="2103120"/>
            <a:ext cx="9051532" cy="38496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return statement is used to end the execution of the function call and “returns” the result to the caller.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after the return statements are not executed, if the return statement is without any expression, then the value None is returned.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 can not be used outside the function.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BB23-F62B-4BA7-BF01-159BA8C9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0139"/>
            <a:ext cx="10058400" cy="72189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2C6B-DC11-4714-9986-F4E24DD4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046" y="1309036"/>
            <a:ext cx="9431154" cy="490637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fun():</a:t>
            </a: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statements</a:t>
            </a: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…..</a:t>
            </a: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…..</a:t>
            </a: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return ( expressions or variables )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it is possible to return one or more variables/values.</a:t>
            </a:r>
          </a:p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 : 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50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(50)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(x + y)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(y)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(2,4)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(x , y)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A7F2-3B4B-4F64-9E2B-6761A5FB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966"/>
            <a:ext cx="10058400" cy="12842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Modules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8B53-BD07-48D4-BEA9-169A4C28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124" y="1695236"/>
            <a:ext cx="9584076" cy="42575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module is a file containing python definitions and statements. And also group of variables, methods, function and classes etc.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is the module name with the suffix 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appended.</a:t>
            </a: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mymodule.py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Modules :</a:t>
            </a: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Modules</a:t>
            </a: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Modules</a:t>
            </a:r>
          </a:p>
          <a:p>
            <a:pPr lvl="5"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 math,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print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407B-520E-4DF8-8E7F-F17A61A6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708"/>
            <a:ext cx="10058400" cy="1232899"/>
          </a:xfrm>
        </p:spPr>
        <p:txBody>
          <a:bodyPr/>
          <a:lstStyle/>
          <a:p>
            <a:r>
              <a:rPr lang="en-US" b="1" dirty="0"/>
              <a:t>How to use Modules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BEA5-37B4-4860-A8E5-0D408A32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752" y="1941816"/>
            <a:ext cx="9635447" cy="422267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statement is used to import modules.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module name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import file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import file as 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8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1CF0-907D-4E28-B08C-09D5839D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094"/>
            <a:ext cx="10058400" cy="1089061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Parameters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57C0-F33B-4FC0-9329-A1D1AB08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285" y="1767155"/>
            <a:ext cx="9318662" cy="452062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pass a function as parameter to another function.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addition(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print(“Addition=”,c)</a:t>
            </a:r>
          </a:p>
          <a:p>
            <a:pPr marL="1097280" lvl="4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int(input(“Enter first number : ”))</a:t>
            </a:r>
          </a:p>
          <a:p>
            <a:pPr marL="1097280" lvl="4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int(input(“Enter second number : ”))</a:t>
            </a:r>
          </a:p>
          <a:p>
            <a:pPr marL="1097280" lvl="4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F67-16A0-406D-B2CD-E9971E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7867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With Default Values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750B-7B37-466C-B944-E8365B94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91" y="1746607"/>
            <a:ext cx="10233061" cy="44687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defining a function, We can initialize some of the arguments using default values.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b, c = 30):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print(a, b, c)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                                	Default argument(We assigned a value)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(10,20)           	 Non default  argument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10 20 30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A032F2-BF5A-443A-B237-4FC20B441B21}"/>
              </a:ext>
            </a:extLst>
          </p:cNvPr>
          <p:cNvCxnSpPr/>
          <p:nvPr/>
        </p:nvCxnSpPr>
        <p:spPr>
          <a:xfrm>
            <a:off x="5551470" y="3123344"/>
            <a:ext cx="0" cy="39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E46477-77C9-4E1E-9079-73E8F17D4F65}"/>
              </a:ext>
            </a:extLst>
          </p:cNvPr>
          <p:cNvCxnSpPr/>
          <p:nvPr/>
        </p:nvCxnSpPr>
        <p:spPr>
          <a:xfrm>
            <a:off x="5541196" y="3513762"/>
            <a:ext cx="9863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451EC-7D70-49C7-84FC-8F1831613D74}"/>
              </a:ext>
            </a:extLst>
          </p:cNvPr>
          <p:cNvCxnSpPr/>
          <p:nvPr/>
        </p:nvCxnSpPr>
        <p:spPr>
          <a:xfrm>
            <a:off x="6527515" y="3513762"/>
            <a:ext cx="0" cy="1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03BCDF-7EF1-4402-A2F2-D3475E1E8186}"/>
              </a:ext>
            </a:extLst>
          </p:cNvPr>
          <p:cNvCxnSpPr/>
          <p:nvPr/>
        </p:nvCxnSpPr>
        <p:spPr>
          <a:xfrm>
            <a:off x="4756935" y="3123344"/>
            <a:ext cx="0" cy="8424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9F910E9-93BD-482D-88D8-892540C1B8A8}"/>
              </a:ext>
            </a:extLst>
          </p:cNvPr>
          <p:cNvCxnSpPr/>
          <p:nvPr/>
        </p:nvCxnSpPr>
        <p:spPr>
          <a:xfrm>
            <a:off x="4756935" y="3955551"/>
            <a:ext cx="1202076" cy="482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1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8A1-CDAD-4FDB-B9D1-762914F6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24561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3849-F90B-4501-8115-BF45BCCD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478" y="1890445"/>
            <a:ext cx="9645722" cy="42432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parameter value to default argument is optional.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pass parameter to default argument, existing value will be replaced.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b, c = 30):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print(a, b, c)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return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(50, 34.56, ‘python')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  34.56    python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18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{49D3BB70-9193-4A28-AEC2-A57C337EA0AB}tf78438558_win32</Template>
  <TotalTime>420</TotalTime>
  <Words>1046</Words>
  <Application>Microsoft Office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Garamond</vt:lpstr>
      <vt:lpstr>Times New Roman</vt:lpstr>
      <vt:lpstr>Wingdings</vt:lpstr>
      <vt:lpstr>SavonVTI</vt:lpstr>
      <vt:lpstr>PowerPoint Presentation</vt:lpstr>
      <vt:lpstr>Contents</vt:lpstr>
      <vt:lpstr>Returning Values</vt:lpstr>
      <vt:lpstr>Cont…</vt:lpstr>
      <vt:lpstr>Importing Modules</vt:lpstr>
      <vt:lpstr>How to use Modules</vt:lpstr>
      <vt:lpstr>Function With Parameters </vt:lpstr>
      <vt:lpstr>Parameters With Default Values </vt:lpstr>
      <vt:lpstr>Cont…</vt:lpstr>
      <vt:lpstr>Cont…</vt:lpstr>
      <vt:lpstr>Arithmetic Operators </vt:lpstr>
      <vt:lpstr>Cont…</vt:lpstr>
      <vt:lpstr>Cont…</vt:lpstr>
      <vt:lpstr>Cont…</vt:lpstr>
      <vt:lpstr>Cont…</vt:lpstr>
      <vt:lpstr>Cont…</vt:lpstr>
      <vt:lpstr>Cont…</vt:lpstr>
      <vt:lpstr>Assignment Operators 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Ajeyashree K</dc:creator>
  <cp:lastModifiedBy>Ajeyashree K</cp:lastModifiedBy>
  <cp:revision>10</cp:revision>
  <dcterms:created xsi:type="dcterms:W3CDTF">2021-12-09T15:04:08Z</dcterms:created>
  <dcterms:modified xsi:type="dcterms:W3CDTF">2021-12-12T10:20:02Z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