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142997" cy="55656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2" y="-761"/>
            <a:ext cx="7089775" cy="466725"/>
          </a:xfrm>
          <a:custGeom>
            <a:avLst/>
            <a:gdLst/>
            <a:ahLst/>
            <a:cxnLst/>
            <a:rect l="l" t="t" r="r" b="b"/>
            <a:pathLst>
              <a:path w="7089775" h="466725">
                <a:moveTo>
                  <a:pt x="7089648" y="0"/>
                </a:moveTo>
                <a:lnTo>
                  <a:pt x="0" y="0"/>
                </a:lnTo>
                <a:lnTo>
                  <a:pt x="0" y="466343"/>
                </a:lnTo>
                <a:lnTo>
                  <a:pt x="7089648" y="466343"/>
                </a:lnTo>
                <a:lnTo>
                  <a:pt x="708964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62" y="-761"/>
            <a:ext cx="7089775" cy="466725"/>
          </a:xfrm>
          <a:custGeom>
            <a:avLst/>
            <a:gdLst/>
            <a:ahLst/>
            <a:cxnLst/>
            <a:rect l="l" t="t" r="r" b="b"/>
            <a:pathLst>
              <a:path w="7089775" h="466725">
                <a:moveTo>
                  <a:pt x="0" y="466343"/>
                </a:moveTo>
                <a:lnTo>
                  <a:pt x="7089648" y="466343"/>
                </a:lnTo>
                <a:lnTo>
                  <a:pt x="7089648" y="0"/>
                </a:lnTo>
                <a:lnTo>
                  <a:pt x="0" y="0"/>
                </a:lnTo>
                <a:lnTo>
                  <a:pt x="0" y="466343"/>
                </a:lnTo>
                <a:close/>
              </a:path>
            </a:pathLst>
          </a:custGeom>
          <a:ln w="25399">
            <a:solidFill>
              <a:srgbClr val="21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879" y="640156"/>
            <a:ext cx="3157854" cy="277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4668" y="1113282"/>
            <a:ext cx="4474210" cy="3044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stackoverflow.com/questions/20580775/efficient-way-to-drop-a-column-from-a-numpy-array" TargetMode="External"/><Relationship Id="rId5" Type="http://schemas.openxmlformats.org/officeDocument/2006/relationships/hyperlink" Target="https://ioflood.com/blog/python-heatmap/" TargetMode="External"/><Relationship Id="rId6" Type="http://schemas.openxmlformats.org/officeDocument/2006/relationships/hyperlink" Target="https://www.w3schools.com/python/matplotlib_intro.asp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523"/>
            <a:ext cx="9144000" cy="5142230"/>
          </a:xfrm>
          <a:custGeom>
            <a:avLst/>
            <a:gdLst/>
            <a:ahLst/>
            <a:cxnLst/>
            <a:rect l="l" t="t" r="r" b="b"/>
            <a:pathLst>
              <a:path w="9144000" h="5142230">
                <a:moveTo>
                  <a:pt x="9144000" y="5141974"/>
                </a:moveTo>
                <a:lnTo>
                  <a:pt x="9144000" y="0"/>
                </a:lnTo>
                <a:lnTo>
                  <a:pt x="0" y="0"/>
                </a:lnTo>
                <a:lnTo>
                  <a:pt x="0" y="5141974"/>
                </a:lnTo>
                <a:lnTo>
                  <a:pt x="9144000" y="5141974"/>
                </a:lnTo>
                <a:close/>
              </a:path>
            </a:pathLst>
          </a:custGeom>
          <a:solidFill>
            <a:srgbClr val="001F5F">
              <a:alpha val="9411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1250" y="440690"/>
            <a:ext cx="6923405" cy="3433445"/>
            <a:chOff x="1111250" y="440690"/>
            <a:chExt cx="6923405" cy="3433445"/>
          </a:xfrm>
        </p:grpSpPr>
        <p:sp>
          <p:nvSpPr>
            <p:cNvPr id="4" name="object 4" descr=""/>
            <p:cNvSpPr/>
            <p:nvPr/>
          </p:nvSpPr>
          <p:spPr>
            <a:xfrm>
              <a:off x="1123950" y="453390"/>
              <a:ext cx="6898005" cy="3408045"/>
            </a:xfrm>
            <a:custGeom>
              <a:avLst/>
              <a:gdLst/>
              <a:ahLst/>
              <a:cxnLst/>
              <a:rect l="l" t="t" r="r" b="b"/>
              <a:pathLst>
                <a:path w="6898005" h="3408045">
                  <a:moveTo>
                    <a:pt x="6620129" y="0"/>
                  </a:moveTo>
                  <a:lnTo>
                    <a:pt x="277494" y="0"/>
                  </a:lnTo>
                  <a:lnTo>
                    <a:pt x="227609" y="4469"/>
                  </a:lnTo>
                  <a:lnTo>
                    <a:pt x="180659" y="17357"/>
                  </a:lnTo>
                  <a:lnTo>
                    <a:pt x="137429" y="37878"/>
                  </a:lnTo>
                  <a:lnTo>
                    <a:pt x="98700" y="65252"/>
                  </a:lnTo>
                  <a:lnTo>
                    <a:pt x="65256" y="98695"/>
                  </a:lnTo>
                  <a:lnTo>
                    <a:pt x="37881" y="137423"/>
                  </a:lnTo>
                  <a:lnTo>
                    <a:pt x="17358" y="180654"/>
                  </a:lnTo>
                  <a:lnTo>
                    <a:pt x="4470" y="227606"/>
                  </a:lnTo>
                  <a:lnTo>
                    <a:pt x="0" y="277495"/>
                  </a:lnTo>
                  <a:lnTo>
                    <a:pt x="0" y="3130169"/>
                  </a:lnTo>
                  <a:lnTo>
                    <a:pt x="4470" y="3180057"/>
                  </a:lnTo>
                  <a:lnTo>
                    <a:pt x="17358" y="3227009"/>
                  </a:lnTo>
                  <a:lnTo>
                    <a:pt x="37881" y="3270240"/>
                  </a:lnTo>
                  <a:lnTo>
                    <a:pt x="65256" y="3308968"/>
                  </a:lnTo>
                  <a:lnTo>
                    <a:pt x="98700" y="3342411"/>
                  </a:lnTo>
                  <a:lnTo>
                    <a:pt x="137429" y="3369785"/>
                  </a:lnTo>
                  <a:lnTo>
                    <a:pt x="180659" y="3390306"/>
                  </a:lnTo>
                  <a:lnTo>
                    <a:pt x="227609" y="3403194"/>
                  </a:lnTo>
                  <a:lnTo>
                    <a:pt x="277494" y="3407664"/>
                  </a:lnTo>
                  <a:lnTo>
                    <a:pt x="6620129" y="3407664"/>
                  </a:lnTo>
                  <a:lnTo>
                    <a:pt x="6670017" y="3403194"/>
                  </a:lnTo>
                  <a:lnTo>
                    <a:pt x="6716969" y="3390306"/>
                  </a:lnTo>
                  <a:lnTo>
                    <a:pt x="6760200" y="3369785"/>
                  </a:lnTo>
                  <a:lnTo>
                    <a:pt x="6798928" y="3342411"/>
                  </a:lnTo>
                  <a:lnTo>
                    <a:pt x="6832371" y="3308968"/>
                  </a:lnTo>
                  <a:lnTo>
                    <a:pt x="6859745" y="3270240"/>
                  </a:lnTo>
                  <a:lnTo>
                    <a:pt x="6880266" y="3227009"/>
                  </a:lnTo>
                  <a:lnTo>
                    <a:pt x="6893154" y="3180057"/>
                  </a:lnTo>
                  <a:lnTo>
                    <a:pt x="6897624" y="3130169"/>
                  </a:lnTo>
                  <a:lnTo>
                    <a:pt x="6897624" y="277495"/>
                  </a:lnTo>
                  <a:lnTo>
                    <a:pt x="6893154" y="227606"/>
                  </a:lnTo>
                  <a:lnTo>
                    <a:pt x="6880266" y="180654"/>
                  </a:lnTo>
                  <a:lnTo>
                    <a:pt x="6859745" y="137423"/>
                  </a:lnTo>
                  <a:lnTo>
                    <a:pt x="6832371" y="98695"/>
                  </a:lnTo>
                  <a:lnTo>
                    <a:pt x="6798928" y="65252"/>
                  </a:lnTo>
                  <a:lnTo>
                    <a:pt x="6760200" y="37878"/>
                  </a:lnTo>
                  <a:lnTo>
                    <a:pt x="6716969" y="17357"/>
                  </a:lnTo>
                  <a:lnTo>
                    <a:pt x="6670017" y="4469"/>
                  </a:lnTo>
                  <a:lnTo>
                    <a:pt x="6620129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23950" y="453390"/>
              <a:ext cx="6898005" cy="3408045"/>
            </a:xfrm>
            <a:custGeom>
              <a:avLst/>
              <a:gdLst/>
              <a:ahLst/>
              <a:cxnLst/>
              <a:rect l="l" t="t" r="r" b="b"/>
              <a:pathLst>
                <a:path w="6898005" h="3408045">
                  <a:moveTo>
                    <a:pt x="0" y="277495"/>
                  </a:moveTo>
                  <a:lnTo>
                    <a:pt x="4470" y="227606"/>
                  </a:lnTo>
                  <a:lnTo>
                    <a:pt x="17358" y="180654"/>
                  </a:lnTo>
                  <a:lnTo>
                    <a:pt x="37881" y="137423"/>
                  </a:lnTo>
                  <a:lnTo>
                    <a:pt x="65256" y="98695"/>
                  </a:lnTo>
                  <a:lnTo>
                    <a:pt x="98700" y="65252"/>
                  </a:lnTo>
                  <a:lnTo>
                    <a:pt x="137429" y="37878"/>
                  </a:lnTo>
                  <a:lnTo>
                    <a:pt x="180659" y="17357"/>
                  </a:lnTo>
                  <a:lnTo>
                    <a:pt x="227609" y="4469"/>
                  </a:lnTo>
                  <a:lnTo>
                    <a:pt x="277494" y="0"/>
                  </a:lnTo>
                  <a:lnTo>
                    <a:pt x="6620129" y="0"/>
                  </a:lnTo>
                  <a:lnTo>
                    <a:pt x="6670017" y="4469"/>
                  </a:lnTo>
                  <a:lnTo>
                    <a:pt x="6716969" y="17357"/>
                  </a:lnTo>
                  <a:lnTo>
                    <a:pt x="6760200" y="37878"/>
                  </a:lnTo>
                  <a:lnTo>
                    <a:pt x="6798928" y="65252"/>
                  </a:lnTo>
                  <a:lnTo>
                    <a:pt x="6832371" y="98695"/>
                  </a:lnTo>
                  <a:lnTo>
                    <a:pt x="6859745" y="137423"/>
                  </a:lnTo>
                  <a:lnTo>
                    <a:pt x="6880266" y="180654"/>
                  </a:lnTo>
                  <a:lnTo>
                    <a:pt x="6893154" y="227606"/>
                  </a:lnTo>
                  <a:lnTo>
                    <a:pt x="6897624" y="277495"/>
                  </a:lnTo>
                  <a:lnTo>
                    <a:pt x="6897624" y="3130169"/>
                  </a:lnTo>
                  <a:lnTo>
                    <a:pt x="6893154" y="3180057"/>
                  </a:lnTo>
                  <a:lnTo>
                    <a:pt x="6880266" y="3227009"/>
                  </a:lnTo>
                  <a:lnTo>
                    <a:pt x="6859745" y="3270240"/>
                  </a:lnTo>
                  <a:lnTo>
                    <a:pt x="6832371" y="3308968"/>
                  </a:lnTo>
                  <a:lnTo>
                    <a:pt x="6798928" y="3342411"/>
                  </a:lnTo>
                  <a:lnTo>
                    <a:pt x="6760200" y="3369785"/>
                  </a:lnTo>
                  <a:lnTo>
                    <a:pt x="6716969" y="3390306"/>
                  </a:lnTo>
                  <a:lnTo>
                    <a:pt x="6670017" y="3403194"/>
                  </a:lnTo>
                  <a:lnTo>
                    <a:pt x="6620129" y="3407664"/>
                  </a:lnTo>
                  <a:lnTo>
                    <a:pt x="277494" y="3407664"/>
                  </a:lnTo>
                  <a:lnTo>
                    <a:pt x="227609" y="3403194"/>
                  </a:lnTo>
                  <a:lnTo>
                    <a:pt x="180659" y="3390306"/>
                  </a:lnTo>
                  <a:lnTo>
                    <a:pt x="137429" y="3369785"/>
                  </a:lnTo>
                  <a:lnTo>
                    <a:pt x="98700" y="3342411"/>
                  </a:lnTo>
                  <a:lnTo>
                    <a:pt x="65256" y="3308968"/>
                  </a:lnTo>
                  <a:lnTo>
                    <a:pt x="37881" y="3270240"/>
                  </a:lnTo>
                  <a:lnTo>
                    <a:pt x="17358" y="3227009"/>
                  </a:lnTo>
                  <a:lnTo>
                    <a:pt x="4470" y="3180057"/>
                  </a:lnTo>
                  <a:lnTo>
                    <a:pt x="0" y="3130169"/>
                  </a:lnTo>
                  <a:lnTo>
                    <a:pt x="0" y="277495"/>
                  </a:lnTo>
                  <a:close/>
                </a:path>
              </a:pathLst>
            </a:custGeom>
            <a:ln w="25400">
              <a:solidFill>
                <a:srgbClr val="9BDB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591" y="1107948"/>
              <a:ext cx="1164336" cy="38862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1094231"/>
              <a:ext cx="786384" cy="41452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590288" y="1021080"/>
              <a:ext cx="1457325" cy="561975"/>
            </a:xfrm>
            <a:custGeom>
              <a:avLst/>
              <a:gdLst/>
              <a:ahLst/>
              <a:cxnLst/>
              <a:rect l="l" t="t" r="r" b="b"/>
              <a:pathLst>
                <a:path w="1457325" h="561975">
                  <a:moveTo>
                    <a:pt x="0" y="0"/>
                  </a:moveTo>
                  <a:lnTo>
                    <a:pt x="0" y="561975"/>
                  </a:lnTo>
                </a:path>
                <a:path w="1457325" h="561975">
                  <a:moveTo>
                    <a:pt x="1456944" y="0"/>
                  </a:moveTo>
                  <a:lnTo>
                    <a:pt x="1456944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3535" y="1120140"/>
              <a:ext cx="1402080" cy="36423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511295" y="1021080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w="0"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8383" y="981456"/>
              <a:ext cx="1816607" cy="45415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642872" y="2778251"/>
              <a:ext cx="5858510" cy="934719"/>
            </a:xfrm>
            <a:custGeom>
              <a:avLst/>
              <a:gdLst/>
              <a:ahLst/>
              <a:cxnLst/>
              <a:rect l="l" t="t" r="r" b="b"/>
              <a:pathLst>
                <a:path w="5858509" h="934720">
                  <a:moveTo>
                    <a:pt x="5702554" y="0"/>
                  </a:moveTo>
                  <a:lnTo>
                    <a:pt x="155701" y="0"/>
                  </a:lnTo>
                  <a:lnTo>
                    <a:pt x="106493" y="7939"/>
                  </a:lnTo>
                  <a:lnTo>
                    <a:pt x="63751" y="30045"/>
                  </a:lnTo>
                  <a:lnTo>
                    <a:pt x="30045" y="63751"/>
                  </a:lnTo>
                  <a:lnTo>
                    <a:pt x="7939" y="106493"/>
                  </a:lnTo>
                  <a:lnTo>
                    <a:pt x="0" y="155702"/>
                  </a:lnTo>
                  <a:lnTo>
                    <a:pt x="0" y="778510"/>
                  </a:lnTo>
                  <a:lnTo>
                    <a:pt x="7939" y="827718"/>
                  </a:lnTo>
                  <a:lnTo>
                    <a:pt x="30045" y="870460"/>
                  </a:lnTo>
                  <a:lnTo>
                    <a:pt x="63751" y="904166"/>
                  </a:lnTo>
                  <a:lnTo>
                    <a:pt x="106493" y="926272"/>
                  </a:lnTo>
                  <a:lnTo>
                    <a:pt x="155701" y="934212"/>
                  </a:lnTo>
                  <a:lnTo>
                    <a:pt x="5702554" y="934212"/>
                  </a:lnTo>
                  <a:lnTo>
                    <a:pt x="5751762" y="926272"/>
                  </a:lnTo>
                  <a:lnTo>
                    <a:pt x="5794504" y="904166"/>
                  </a:lnTo>
                  <a:lnTo>
                    <a:pt x="5828210" y="870460"/>
                  </a:lnTo>
                  <a:lnTo>
                    <a:pt x="5850316" y="827718"/>
                  </a:lnTo>
                  <a:lnTo>
                    <a:pt x="5858256" y="778510"/>
                  </a:lnTo>
                  <a:lnTo>
                    <a:pt x="5858256" y="155702"/>
                  </a:lnTo>
                  <a:lnTo>
                    <a:pt x="5850316" y="106493"/>
                  </a:lnTo>
                  <a:lnTo>
                    <a:pt x="5828210" y="63751"/>
                  </a:lnTo>
                  <a:lnTo>
                    <a:pt x="5794504" y="30045"/>
                  </a:lnTo>
                  <a:lnTo>
                    <a:pt x="5751762" y="7939"/>
                  </a:lnTo>
                  <a:lnTo>
                    <a:pt x="570255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063242" y="3104133"/>
            <a:ext cx="5016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Agricultural</a:t>
            </a:r>
            <a:r>
              <a:rPr dirty="0" sz="2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2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dirty="0" sz="24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08900" y="3898944"/>
            <a:ext cx="4558665" cy="94170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182245" algn="l"/>
                <a:tab pos="4545330" algn="l"/>
              </a:tabLst>
            </a:pPr>
            <a:r>
              <a:rPr dirty="0" u="dashLong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	Student</a:t>
            </a:r>
            <a:r>
              <a:rPr dirty="0" u="dashLong" sz="1200" spc="-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dashLong" sz="1200" spc="-1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Details</a:t>
            </a:r>
            <a:r>
              <a:rPr dirty="0" u="dashLong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 marL="263525" marR="1363345">
              <a:lnSpc>
                <a:spcPct val="115500"/>
              </a:lnSpc>
              <a:spcBef>
                <a:spcPts val="475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dirty="0" sz="11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DK</a:t>
            </a:r>
            <a:r>
              <a:rPr dirty="0" sz="11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SHREE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CHARAN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RANJAN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REDDY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NM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au2021109303</a:t>
            </a:r>
            <a:endParaRPr sz="110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19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College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College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Engineering,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Guindy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6491" y="1670304"/>
            <a:ext cx="1444752" cy="10485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6656069" y="3618738"/>
            <a:ext cx="281940" cy="497205"/>
          </a:xfrm>
          <a:custGeom>
            <a:avLst/>
            <a:gdLst/>
            <a:ahLst/>
            <a:cxnLst/>
            <a:rect l="l" t="t" r="r" b="b"/>
            <a:pathLst>
              <a:path w="281940" h="497204">
                <a:moveTo>
                  <a:pt x="234950" y="0"/>
                </a:moveTo>
                <a:lnTo>
                  <a:pt x="46989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90"/>
                </a:lnTo>
                <a:lnTo>
                  <a:pt x="0" y="449834"/>
                </a:lnTo>
                <a:lnTo>
                  <a:pt x="3698" y="468122"/>
                </a:lnTo>
                <a:lnTo>
                  <a:pt x="13779" y="483058"/>
                </a:lnTo>
                <a:lnTo>
                  <a:pt x="28717" y="493130"/>
                </a:lnTo>
                <a:lnTo>
                  <a:pt x="46989" y="496824"/>
                </a:lnTo>
                <a:lnTo>
                  <a:pt x="234950" y="496824"/>
                </a:lnTo>
                <a:lnTo>
                  <a:pt x="253222" y="493130"/>
                </a:lnTo>
                <a:lnTo>
                  <a:pt x="268160" y="483058"/>
                </a:lnTo>
                <a:lnTo>
                  <a:pt x="278241" y="468122"/>
                </a:lnTo>
                <a:lnTo>
                  <a:pt x="281939" y="449834"/>
                </a:lnTo>
                <a:lnTo>
                  <a:pt x="281939" y="46990"/>
                </a:lnTo>
                <a:lnTo>
                  <a:pt x="278241" y="28717"/>
                </a:lnTo>
                <a:lnTo>
                  <a:pt x="268160" y="13779"/>
                </a:lnTo>
                <a:lnTo>
                  <a:pt x="253222" y="3698"/>
                </a:lnTo>
                <a:lnTo>
                  <a:pt x="23495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215133" y="3620261"/>
            <a:ext cx="281940" cy="497205"/>
          </a:xfrm>
          <a:custGeom>
            <a:avLst/>
            <a:gdLst/>
            <a:ahLst/>
            <a:cxnLst/>
            <a:rect l="l" t="t" r="r" b="b"/>
            <a:pathLst>
              <a:path w="281939" h="497204">
                <a:moveTo>
                  <a:pt x="234950" y="0"/>
                </a:moveTo>
                <a:lnTo>
                  <a:pt x="46990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90"/>
                </a:lnTo>
                <a:lnTo>
                  <a:pt x="0" y="449834"/>
                </a:lnTo>
                <a:lnTo>
                  <a:pt x="3698" y="468122"/>
                </a:lnTo>
                <a:lnTo>
                  <a:pt x="13779" y="483058"/>
                </a:lnTo>
                <a:lnTo>
                  <a:pt x="28717" y="493130"/>
                </a:lnTo>
                <a:lnTo>
                  <a:pt x="46990" y="496824"/>
                </a:lnTo>
                <a:lnTo>
                  <a:pt x="234950" y="496824"/>
                </a:lnTo>
                <a:lnTo>
                  <a:pt x="253222" y="493130"/>
                </a:lnTo>
                <a:lnTo>
                  <a:pt x="268160" y="483058"/>
                </a:lnTo>
                <a:lnTo>
                  <a:pt x="278241" y="468122"/>
                </a:lnTo>
                <a:lnTo>
                  <a:pt x="281940" y="449834"/>
                </a:lnTo>
                <a:lnTo>
                  <a:pt x="281940" y="46990"/>
                </a:lnTo>
                <a:lnTo>
                  <a:pt x="278241" y="28717"/>
                </a:lnTo>
                <a:lnTo>
                  <a:pt x="268160" y="13779"/>
                </a:lnTo>
                <a:lnTo>
                  <a:pt x="253222" y="3698"/>
                </a:lnTo>
                <a:lnTo>
                  <a:pt x="23495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656069" y="3083814"/>
            <a:ext cx="281940" cy="497205"/>
          </a:xfrm>
          <a:custGeom>
            <a:avLst/>
            <a:gdLst/>
            <a:ahLst/>
            <a:cxnLst/>
            <a:rect l="l" t="t" r="r" b="b"/>
            <a:pathLst>
              <a:path w="281940" h="497204">
                <a:moveTo>
                  <a:pt x="234950" y="0"/>
                </a:moveTo>
                <a:lnTo>
                  <a:pt x="46989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90"/>
                </a:lnTo>
                <a:lnTo>
                  <a:pt x="0" y="449834"/>
                </a:lnTo>
                <a:lnTo>
                  <a:pt x="3698" y="468106"/>
                </a:lnTo>
                <a:lnTo>
                  <a:pt x="13779" y="483044"/>
                </a:lnTo>
                <a:lnTo>
                  <a:pt x="28717" y="493125"/>
                </a:lnTo>
                <a:lnTo>
                  <a:pt x="46989" y="496824"/>
                </a:lnTo>
                <a:lnTo>
                  <a:pt x="234950" y="496824"/>
                </a:lnTo>
                <a:lnTo>
                  <a:pt x="253222" y="493125"/>
                </a:lnTo>
                <a:lnTo>
                  <a:pt x="268160" y="483044"/>
                </a:lnTo>
                <a:lnTo>
                  <a:pt x="278241" y="468106"/>
                </a:lnTo>
                <a:lnTo>
                  <a:pt x="281939" y="449834"/>
                </a:lnTo>
                <a:lnTo>
                  <a:pt x="281939" y="46990"/>
                </a:lnTo>
                <a:lnTo>
                  <a:pt x="278241" y="28717"/>
                </a:lnTo>
                <a:lnTo>
                  <a:pt x="268160" y="13779"/>
                </a:lnTo>
                <a:lnTo>
                  <a:pt x="253222" y="3698"/>
                </a:lnTo>
                <a:lnTo>
                  <a:pt x="23495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215133" y="3088385"/>
            <a:ext cx="281940" cy="497205"/>
          </a:xfrm>
          <a:custGeom>
            <a:avLst/>
            <a:gdLst/>
            <a:ahLst/>
            <a:cxnLst/>
            <a:rect l="l" t="t" r="r" b="b"/>
            <a:pathLst>
              <a:path w="281939" h="497204">
                <a:moveTo>
                  <a:pt x="234950" y="0"/>
                </a:moveTo>
                <a:lnTo>
                  <a:pt x="46990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89"/>
                </a:lnTo>
                <a:lnTo>
                  <a:pt x="0" y="449833"/>
                </a:lnTo>
                <a:lnTo>
                  <a:pt x="3698" y="468106"/>
                </a:lnTo>
                <a:lnTo>
                  <a:pt x="13779" y="483044"/>
                </a:lnTo>
                <a:lnTo>
                  <a:pt x="28717" y="493125"/>
                </a:lnTo>
                <a:lnTo>
                  <a:pt x="46990" y="496823"/>
                </a:lnTo>
                <a:lnTo>
                  <a:pt x="234950" y="496823"/>
                </a:lnTo>
                <a:lnTo>
                  <a:pt x="253222" y="493125"/>
                </a:lnTo>
                <a:lnTo>
                  <a:pt x="268160" y="483044"/>
                </a:lnTo>
                <a:lnTo>
                  <a:pt x="278241" y="468106"/>
                </a:lnTo>
                <a:lnTo>
                  <a:pt x="281940" y="449833"/>
                </a:lnTo>
                <a:lnTo>
                  <a:pt x="281940" y="46989"/>
                </a:lnTo>
                <a:lnTo>
                  <a:pt x="278241" y="28717"/>
                </a:lnTo>
                <a:lnTo>
                  <a:pt x="268160" y="13779"/>
                </a:lnTo>
                <a:lnTo>
                  <a:pt x="253222" y="3698"/>
                </a:lnTo>
                <a:lnTo>
                  <a:pt x="23495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656069" y="2545842"/>
            <a:ext cx="281940" cy="497205"/>
          </a:xfrm>
          <a:custGeom>
            <a:avLst/>
            <a:gdLst/>
            <a:ahLst/>
            <a:cxnLst/>
            <a:rect l="l" t="t" r="r" b="b"/>
            <a:pathLst>
              <a:path w="281940" h="497205">
                <a:moveTo>
                  <a:pt x="234950" y="0"/>
                </a:moveTo>
                <a:lnTo>
                  <a:pt x="46989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89"/>
                </a:lnTo>
                <a:lnTo>
                  <a:pt x="0" y="449833"/>
                </a:lnTo>
                <a:lnTo>
                  <a:pt x="3698" y="468106"/>
                </a:lnTo>
                <a:lnTo>
                  <a:pt x="13779" y="483044"/>
                </a:lnTo>
                <a:lnTo>
                  <a:pt x="28717" y="493125"/>
                </a:lnTo>
                <a:lnTo>
                  <a:pt x="46989" y="496824"/>
                </a:lnTo>
                <a:lnTo>
                  <a:pt x="234950" y="496824"/>
                </a:lnTo>
                <a:lnTo>
                  <a:pt x="253222" y="493125"/>
                </a:lnTo>
                <a:lnTo>
                  <a:pt x="268160" y="483044"/>
                </a:lnTo>
                <a:lnTo>
                  <a:pt x="278241" y="468106"/>
                </a:lnTo>
                <a:lnTo>
                  <a:pt x="281939" y="449833"/>
                </a:lnTo>
                <a:lnTo>
                  <a:pt x="281939" y="46989"/>
                </a:lnTo>
                <a:lnTo>
                  <a:pt x="278241" y="28717"/>
                </a:lnTo>
                <a:lnTo>
                  <a:pt x="268160" y="13779"/>
                </a:lnTo>
                <a:lnTo>
                  <a:pt x="253222" y="3698"/>
                </a:lnTo>
                <a:lnTo>
                  <a:pt x="23495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207514" y="2544317"/>
            <a:ext cx="281940" cy="498475"/>
          </a:xfrm>
          <a:custGeom>
            <a:avLst/>
            <a:gdLst/>
            <a:ahLst/>
            <a:cxnLst/>
            <a:rect l="l" t="t" r="r" b="b"/>
            <a:pathLst>
              <a:path w="281939" h="498475">
                <a:moveTo>
                  <a:pt x="234950" y="0"/>
                </a:moveTo>
                <a:lnTo>
                  <a:pt x="46990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89"/>
                </a:lnTo>
                <a:lnTo>
                  <a:pt x="0" y="451357"/>
                </a:lnTo>
                <a:lnTo>
                  <a:pt x="3698" y="469630"/>
                </a:lnTo>
                <a:lnTo>
                  <a:pt x="13779" y="484568"/>
                </a:lnTo>
                <a:lnTo>
                  <a:pt x="28717" y="494649"/>
                </a:lnTo>
                <a:lnTo>
                  <a:pt x="46990" y="498348"/>
                </a:lnTo>
                <a:lnTo>
                  <a:pt x="234950" y="498348"/>
                </a:lnTo>
                <a:lnTo>
                  <a:pt x="253222" y="494649"/>
                </a:lnTo>
                <a:lnTo>
                  <a:pt x="268160" y="484568"/>
                </a:lnTo>
                <a:lnTo>
                  <a:pt x="278241" y="469630"/>
                </a:lnTo>
                <a:lnTo>
                  <a:pt x="281940" y="451357"/>
                </a:lnTo>
                <a:lnTo>
                  <a:pt x="281940" y="46989"/>
                </a:lnTo>
                <a:lnTo>
                  <a:pt x="278241" y="28717"/>
                </a:lnTo>
                <a:lnTo>
                  <a:pt x="268160" y="13779"/>
                </a:lnTo>
                <a:lnTo>
                  <a:pt x="253222" y="3698"/>
                </a:lnTo>
                <a:lnTo>
                  <a:pt x="23495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642354" y="2009394"/>
            <a:ext cx="281940" cy="497205"/>
          </a:xfrm>
          <a:custGeom>
            <a:avLst/>
            <a:gdLst/>
            <a:ahLst/>
            <a:cxnLst/>
            <a:rect l="l" t="t" r="r" b="b"/>
            <a:pathLst>
              <a:path w="281940" h="497205">
                <a:moveTo>
                  <a:pt x="234950" y="0"/>
                </a:moveTo>
                <a:lnTo>
                  <a:pt x="46990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89"/>
                </a:lnTo>
                <a:lnTo>
                  <a:pt x="0" y="449833"/>
                </a:lnTo>
                <a:lnTo>
                  <a:pt x="3698" y="468106"/>
                </a:lnTo>
                <a:lnTo>
                  <a:pt x="13779" y="483044"/>
                </a:lnTo>
                <a:lnTo>
                  <a:pt x="28717" y="493125"/>
                </a:lnTo>
                <a:lnTo>
                  <a:pt x="46990" y="496824"/>
                </a:lnTo>
                <a:lnTo>
                  <a:pt x="234950" y="496824"/>
                </a:lnTo>
                <a:lnTo>
                  <a:pt x="253222" y="493125"/>
                </a:lnTo>
                <a:lnTo>
                  <a:pt x="268160" y="483044"/>
                </a:lnTo>
                <a:lnTo>
                  <a:pt x="278241" y="468106"/>
                </a:lnTo>
                <a:lnTo>
                  <a:pt x="281940" y="449833"/>
                </a:lnTo>
                <a:lnTo>
                  <a:pt x="281940" y="46989"/>
                </a:lnTo>
                <a:lnTo>
                  <a:pt x="278241" y="28717"/>
                </a:lnTo>
                <a:lnTo>
                  <a:pt x="268160" y="13779"/>
                </a:lnTo>
                <a:lnTo>
                  <a:pt x="253222" y="3698"/>
                </a:lnTo>
                <a:lnTo>
                  <a:pt x="23495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2207514" y="2013966"/>
            <a:ext cx="281940" cy="497205"/>
          </a:xfrm>
          <a:custGeom>
            <a:avLst/>
            <a:gdLst/>
            <a:ahLst/>
            <a:cxnLst/>
            <a:rect l="l" t="t" r="r" b="b"/>
            <a:pathLst>
              <a:path w="281939" h="497205">
                <a:moveTo>
                  <a:pt x="234950" y="0"/>
                </a:moveTo>
                <a:lnTo>
                  <a:pt x="46990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89"/>
                </a:lnTo>
                <a:lnTo>
                  <a:pt x="0" y="449833"/>
                </a:lnTo>
                <a:lnTo>
                  <a:pt x="3698" y="468106"/>
                </a:lnTo>
                <a:lnTo>
                  <a:pt x="13779" y="483044"/>
                </a:lnTo>
                <a:lnTo>
                  <a:pt x="28717" y="493125"/>
                </a:lnTo>
                <a:lnTo>
                  <a:pt x="46990" y="496823"/>
                </a:lnTo>
                <a:lnTo>
                  <a:pt x="234950" y="496823"/>
                </a:lnTo>
                <a:lnTo>
                  <a:pt x="253222" y="493125"/>
                </a:lnTo>
                <a:lnTo>
                  <a:pt x="268160" y="483044"/>
                </a:lnTo>
                <a:lnTo>
                  <a:pt x="278241" y="468106"/>
                </a:lnTo>
                <a:lnTo>
                  <a:pt x="281940" y="449833"/>
                </a:lnTo>
                <a:lnTo>
                  <a:pt x="281940" y="46989"/>
                </a:lnTo>
                <a:lnTo>
                  <a:pt x="278241" y="28717"/>
                </a:lnTo>
                <a:lnTo>
                  <a:pt x="268160" y="13779"/>
                </a:lnTo>
                <a:lnTo>
                  <a:pt x="253222" y="3698"/>
                </a:lnTo>
                <a:lnTo>
                  <a:pt x="23495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642354" y="1477517"/>
            <a:ext cx="281940" cy="498475"/>
          </a:xfrm>
          <a:custGeom>
            <a:avLst/>
            <a:gdLst/>
            <a:ahLst/>
            <a:cxnLst/>
            <a:rect l="l" t="t" r="r" b="b"/>
            <a:pathLst>
              <a:path w="281940" h="498475">
                <a:moveTo>
                  <a:pt x="234950" y="0"/>
                </a:moveTo>
                <a:lnTo>
                  <a:pt x="46990" y="0"/>
                </a:lnTo>
                <a:lnTo>
                  <a:pt x="28717" y="3698"/>
                </a:lnTo>
                <a:lnTo>
                  <a:pt x="13779" y="13779"/>
                </a:lnTo>
                <a:lnTo>
                  <a:pt x="3698" y="28717"/>
                </a:lnTo>
                <a:lnTo>
                  <a:pt x="0" y="46990"/>
                </a:lnTo>
                <a:lnTo>
                  <a:pt x="0" y="451358"/>
                </a:lnTo>
                <a:lnTo>
                  <a:pt x="3698" y="469630"/>
                </a:lnTo>
                <a:lnTo>
                  <a:pt x="13779" y="484568"/>
                </a:lnTo>
                <a:lnTo>
                  <a:pt x="28717" y="494649"/>
                </a:lnTo>
                <a:lnTo>
                  <a:pt x="46990" y="498348"/>
                </a:lnTo>
                <a:lnTo>
                  <a:pt x="234950" y="498348"/>
                </a:lnTo>
                <a:lnTo>
                  <a:pt x="253222" y="494649"/>
                </a:lnTo>
                <a:lnTo>
                  <a:pt x="268160" y="484568"/>
                </a:lnTo>
                <a:lnTo>
                  <a:pt x="278241" y="469630"/>
                </a:lnTo>
                <a:lnTo>
                  <a:pt x="281940" y="451358"/>
                </a:lnTo>
                <a:lnTo>
                  <a:pt x="281940" y="46990"/>
                </a:lnTo>
                <a:lnTo>
                  <a:pt x="278241" y="28717"/>
                </a:lnTo>
                <a:lnTo>
                  <a:pt x="268160" y="13779"/>
                </a:lnTo>
                <a:lnTo>
                  <a:pt x="253222" y="3698"/>
                </a:lnTo>
                <a:lnTo>
                  <a:pt x="23495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2207514" y="1477517"/>
            <a:ext cx="4681220" cy="498475"/>
            <a:chOff x="2207514" y="1477517"/>
            <a:chExt cx="4681220" cy="498475"/>
          </a:xfrm>
        </p:grpSpPr>
        <p:sp>
          <p:nvSpPr>
            <p:cNvPr id="17" name="object 17" descr=""/>
            <p:cNvSpPr/>
            <p:nvPr/>
          </p:nvSpPr>
          <p:spPr>
            <a:xfrm>
              <a:off x="2207514" y="1477517"/>
              <a:ext cx="281940" cy="498475"/>
            </a:xfrm>
            <a:custGeom>
              <a:avLst/>
              <a:gdLst/>
              <a:ahLst/>
              <a:cxnLst/>
              <a:rect l="l" t="t" r="r" b="b"/>
              <a:pathLst>
                <a:path w="281939" h="498475">
                  <a:moveTo>
                    <a:pt x="234950" y="0"/>
                  </a:moveTo>
                  <a:lnTo>
                    <a:pt x="46990" y="0"/>
                  </a:lnTo>
                  <a:lnTo>
                    <a:pt x="28717" y="3698"/>
                  </a:lnTo>
                  <a:lnTo>
                    <a:pt x="13779" y="13779"/>
                  </a:lnTo>
                  <a:lnTo>
                    <a:pt x="3698" y="28717"/>
                  </a:lnTo>
                  <a:lnTo>
                    <a:pt x="0" y="46990"/>
                  </a:lnTo>
                  <a:lnTo>
                    <a:pt x="0" y="451358"/>
                  </a:lnTo>
                  <a:lnTo>
                    <a:pt x="3698" y="469630"/>
                  </a:lnTo>
                  <a:lnTo>
                    <a:pt x="13779" y="484568"/>
                  </a:lnTo>
                  <a:lnTo>
                    <a:pt x="28717" y="494649"/>
                  </a:lnTo>
                  <a:lnTo>
                    <a:pt x="46990" y="498348"/>
                  </a:lnTo>
                  <a:lnTo>
                    <a:pt x="234950" y="498348"/>
                  </a:lnTo>
                  <a:lnTo>
                    <a:pt x="253222" y="494649"/>
                  </a:lnTo>
                  <a:lnTo>
                    <a:pt x="268160" y="484568"/>
                  </a:lnTo>
                  <a:lnTo>
                    <a:pt x="278241" y="469630"/>
                  </a:lnTo>
                  <a:lnTo>
                    <a:pt x="281940" y="451358"/>
                  </a:lnTo>
                  <a:lnTo>
                    <a:pt x="281940" y="46990"/>
                  </a:lnTo>
                  <a:lnTo>
                    <a:pt x="278241" y="28717"/>
                  </a:lnTo>
                  <a:lnTo>
                    <a:pt x="268160" y="13779"/>
                  </a:lnTo>
                  <a:lnTo>
                    <a:pt x="253222" y="3698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257044" y="1510283"/>
              <a:ext cx="4630420" cy="431800"/>
            </a:xfrm>
            <a:custGeom>
              <a:avLst/>
              <a:gdLst/>
              <a:ahLst/>
              <a:cxnLst/>
              <a:rect l="l" t="t" r="r" b="b"/>
              <a:pathLst>
                <a:path w="4630420" h="431800">
                  <a:moveTo>
                    <a:pt x="4558030" y="0"/>
                  </a:moveTo>
                  <a:lnTo>
                    <a:pt x="71881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1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1" y="431291"/>
                  </a:lnTo>
                  <a:lnTo>
                    <a:pt x="4558030" y="431291"/>
                  </a:lnTo>
                  <a:lnTo>
                    <a:pt x="4586031" y="425650"/>
                  </a:lnTo>
                  <a:lnTo>
                    <a:pt x="4608877" y="410257"/>
                  </a:lnTo>
                  <a:lnTo>
                    <a:pt x="4624270" y="387411"/>
                  </a:lnTo>
                  <a:lnTo>
                    <a:pt x="4629911" y="359410"/>
                  </a:lnTo>
                  <a:lnTo>
                    <a:pt x="4629911" y="71881"/>
                  </a:lnTo>
                  <a:lnTo>
                    <a:pt x="4624270" y="43880"/>
                  </a:lnTo>
                  <a:lnTo>
                    <a:pt x="4608877" y="21034"/>
                  </a:lnTo>
                  <a:lnTo>
                    <a:pt x="4586031" y="5641"/>
                  </a:lnTo>
                  <a:lnTo>
                    <a:pt x="4558030" y="0"/>
                  </a:lnTo>
                  <a:close/>
                </a:path>
              </a:pathLst>
            </a:custGeom>
            <a:solidFill>
              <a:srgbClr val="FFD9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257044" y="1510283"/>
              <a:ext cx="4630420" cy="431800"/>
            </a:xfrm>
            <a:custGeom>
              <a:avLst/>
              <a:gdLst/>
              <a:ahLst/>
              <a:cxnLst/>
              <a:rect l="l" t="t" r="r" b="b"/>
              <a:pathLst>
                <a:path w="4630420" h="431800">
                  <a:moveTo>
                    <a:pt x="0" y="71881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1" y="0"/>
                  </a:lnTo>
                  <a:lnTo>
                    <a:pt x="4558030" y="0"/>
                  </a:lnTo>
                  <a:lnTo>
                    <a:pt x="4586031" y="5641"/>
                  </a:lnTo>
                  <a:lnTo>
                    <a:pt x="4608877" y="21034"/>
                  </a:lnTo>
                  <a:lnTo>
                    <a:pt x="4624270" y="43880"/>
                  </a:lnTo>
                  <a:lnTo>
                    <a:pt x="4629911" y="71881"/>
                  </a:lnTo>
                  <a:lnTo>
                    <a:pt x="4629911" y="359410"/>
                  </a:lnTo>
                  <a:lnTo>
                    <a:pt x="4624270" y="387411"/>
                  </a:lnTo>
                  <a:lnTo>
                    <a:pt x="4608877" y="410257"/>
                  </a:lnTo>
                  <a:lnTo>
                    <a:pt x="4586031" y="425650"/>
                  </a:lnTo>
                  <a:lnTo>
                    <a:pt x="4558030" y="431291"/>
                  </a:lnTo>
                  <a:lnTo>
                    <a:pt x="71881" y="431291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10"/>
                  </a:lnTo>
                  <a:lnTo>
                    <a:pt x="0" y="71881"/>
                  </a:lnTo>
                  <a:close/>
                </a:path>
              </a:pathLst>
            </a:custGeom>
            <a:ln w="3175">
              <a:solidFill>
                <a:srgbClr val="6C46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Model</a:t>
            </a:r>
            <a:r>
              <a:rPr dirty="0" spc="-45"/>
              <a:t> </a:t>
            </a:r>
            <a:r>
              <a:rPr dirty="0"/>
              <a:t>Development</a:t>
            </a:r>
            <a:r>
              <a:rPr dirty="0" spc="-5"/>
              <a:t> </a:t>
            </a:r>
            <a:r>
              <a:rPr dirty="0"/>
              <a:t>&amp;</a:t>
            </a:r>
            <a:r>
              <a:rPr dirty="0" spc="-60"/>
              <a:t> </a:t>
            </a:r>
            <a:r>
              <a:rPr dirty="0" spc="-10"/>
              <a:t>Algorithm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211023" y="1134237"/>
            <a:ext cx="12890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Modules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Used: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2255456" y="2045144"/>
            <a:ext cx="4633595" cy="433070"/>
            <a:chOff x="2255456" y="2045144"/>
            <a:chExt cx="4633595" cy="433070"/>
          </a:xfrm>
        </p:grpSpPr>
        <p:sp>
          <p:nvSpPr>
            <p:cNvPr id="23" name="object 23" descr=""/>
            <p:cNvSpPr/>
            <p:nvPr/>
          </p:nvSpPr>
          <p:spPr>
            <a:xfrm>
              <a:off x="2257044" y="2046732"/>
              <a:ext cx="4630420" cy="429895"/>
            </a:xfrm>
            <a:custGeom>
              <a:avLst/>
              <a:gdLst/>
              <a:ahLst/>
              <a:cxnLst/>
              <a:rect l="l" t="t" r="r" b="b"/>
              <a:pathLst>
                <a:path w="4630420" h="429894">
                  <a:moveTo>
                    <a:pt x="4558283" y="0"/>
                  </a:moveTo>
                  <a:lnTo>
                    <a:pt x="71628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8" y="429768"/>
                  </a:lnTo>
                  <a:lnTo>
                    <a:pt x="4558283" y="429768"/>
                  </a:lnTo>
                  <a:lnTo>
                    <a:pt x="4586138" y="424130"/>
                  </a:lnTo>
                  <a:lnTo>
                    <a:pt x="4608909" y="408765"/>
                  </a:lnTo>
                  <a:lnTo>
                    <a:pt x="4624274" y="385994"/>
                  </a:lnTo>
                  <a:lnTo>
                    <a:pt x="4629911" y="358140"/>
                  </a:lnTo>
                  <a:lnTo>
                    <a:pt x="4629911" y="71628"/>
                  </a:lnTo>
                  <a:lnTo>
                    <a:pt x="4624274" y="43773"/>
                  </a:lnTo>
                  <a:lnTo>
                    <a:pt x="4608909" y="21002"/>
                  </a:lnTo>
                  <a:lnTo>
                    <a:pt x="4586138" y="5637"/>
                  </a:lnTo>
                  <a:lnTo>
                    <a:pt x="4558283" y="0"/>
                  </a:lnTo>
                  <a:close/>
                </a:path>
              </a:pathLst>
            </a:custGeom>
            <a:solidFill>
              <a:srgbClr val="FFC8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257044" y="2046732"/>
              <a:ext cx="4630420" cy="429895"/>
            </a:xfrm>
            <a:custGeom>
              <a:avLst/>
              <a:gdLst/>
              <a:ahLst/>
              <a:cxnLst/>
              <a:rect l="l" t="t" r="r" b="b"/>
              <a:pathLst>
                <a:path w="4630420" h="429894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4558283" y="0"/>
                  </a:lnTo>
                  <a:lnTo>
                    <a:pt x="4586138" y="5637"/>
                  </a:lnTo>
                  <a:lnTo>
                    <a:pt x="4608909" y="21002"/>
                  </a:lnTo>
                  <a:lnTo>
                    <a:pt x="4624274" y="43773"/>
                  </a:lnTo>
                  <a:lnTo>
                    <a:pt x="4629911" y="71628"/>
                  </a:lnTo>
                  <a:lnTo>
                    <a:pt x="4629911" y="358140"/>
                  </a:lnTo>
                  <a:lnTo>
                    <a:pt x="4624274" y="385994"/>
                  </a:lnTo>
                  <a:lnTo>
                    <a:pt x="4608909" y="408765"/>
                  </a:lnTo>
                  <a:lnTo>
                    <a:pt x="4586138" y="424130"/>
                  </a:lnTo>
                  <a:lnTo>
                    <a:pt x="4558283" y="429768"/>
                  </a:lnTo>
                  <a:lnTo>
                    <a:pt x="71628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40"/>
                  </a:lnTo>
                  <a:lnTo>
                    <a:pt x="0" y="71628"/>
                  </a:lnTo>
                  <a:close/>
                </a:path>
              </a:pathLst>
            </a:custGeom>
            <a:ln w="3175">
              <a:solidFill>
                <a:srgbClr val="6C46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2255456" y="2580068"/>
            <a:ext cx="4633595" cy="433070"/>
            <a:chOff x="2255456" y="2580068"/>
            <a:chExt cx="4633595" cy="433070"/>
          </a:xfrm>
        </p:grpSpPr>
        <p:sp>
          <p:nvSpPr>
            <p:cNvPr id="26" name="object 26" descr=""/>
            <p:cNvSpPr/>
            <p:nvPr/>
          </p:nvSpPr>
          <p:spPr>
            <a:xfrm>
              <a:off x="2257044" y="2581655"/>
              <a:ext cx="4630420" cy="429895"/>
            </a:xfrm>
            <a:custGeom>
              <a:avLst/>
              <a:gdLst/>
              <a:ahLst/>
              <a:cxnLst/>
              <a:rect l="l" t="t" r="r" b="b"/>
              <a:pathLst>
                <a:path w="4630420" h="429894">
                  <a:moveTo>
                    <a:pt x="4558283" y="0"/>
                  </a:moveTo>
                  <a:lnTo>
                    <a:pt x="71628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8" y="429768"/>
                  </a:lnTo>
                  <a:lnTo>
                    <a:pt x="4558283" y="429768"/>
                  </a:lnTo>
                  <a:lnTo>
                    <a:pt x="4586138" y="424130"/>
                  </a:lnTo>
                  <a:lnTo>
                    <a:pt x="4608909" y="408765"/>
                  </a:lnTo>
                  <a:lnTo>
                    <a:pt x="4624274" y="385994"/>
                  </a:lnTo>
                  <a:lnTo>
                    <a:pt x="4629911" y="358139"/>
                  </a:lnTo>
                  <a:lnTo>
                    <a:pt x="4629911" y="71627"/>
                  </a:lnTo>
                  <a:lnTo>
                    <a:pt x="4624274" y="43773"/>
                  </a:lnTo>
                  <a:lnTo>
                    <a:pt x="4608909" y="21002"/>
                  </a:lnTo>
                  <a:lnTo>
                    <a:pt x="4586138" y="5637"/>
                  </a:lnTo>
                  <a:lnTo>
                    <a:pt x="4558283" y="0"/>
                  </a:lnTo>
                  <a:close/>
                </a:path>
              </a:pathLst>
            </a:custGeom>
            <a:solidFill>
              <a:srgbClr val="FFC5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257044" y="2581655"/>
              <a:ext cx="4630420" cy="429895"/>
            </a:xfrm>
            <a:custGeom>
              <a:avLst/>
              <a:gdLst/>
              <a:ahLst/>
              <a:cxnLst/>
              <a:rect l="l" t="t" r="r" b="b"/>
              <a:pathLst>
                <a:path w="4630420" h="429894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4558283" y="0"/>
                  </a:lnTo>
                  <a:lnTo>
                    <a:pt x="4586138" y="5637"/>
                  </a:lnTo>
                  <a:lnTo>
                    <a:pt x="4608909" y="21002"/>
                  </a:lnTo>
                  <a:lnTo>
                    <a:pt x="4624274" y="43773"/>
                  </a:lnTo>
                  <a:lnTo>
                    <a:pt x="4629911" y="71627"/>
                  </a:lnTo>
                  <a:lnTo>
                    <a:pt x="4629911" y="358139"/>
                  </a:lnTo>
                  <a:lnTo>
                    <a:pt x="4624274" y="385994"/>
                  </a:lnTo>
                  <a:lnTo>
                    <a:pt x="4608909" y="408765"/>
                  </a:lnTo>
                  <a:lnTo>
                    <a:pt x="4586138" y="424130"/>
                  </a:lnTo>
                  <a:lnTo>
                    <a:pt x="4558283" y="429768"/>
                  </a:lnTo>
                  <a:lnTo>
                    <a:pt x="71628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39"/>
                  </a:lnTo>
                  <a:lnTo>
                    <a:pt x="0" y="71627"/>
                  </a:lnTo>
                  <a:close/>
                </a:path>
              </a:pathLst>
            </a:custGeom>
            <a:ln w="3175">
              <a:solidFill>
                <a:srgbClr val="6C46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2255456" y="3114992"/>
            <a:ext cx="4633595" cy="434975"/>
            <a:chOff x="2255456" y="3114992"/>
            <a:chExt cx="4633595" cy="434975"/>
          </a:xfrm>
        </p:grpSpPr>
        <p:sp>
          <p:nvSpPr>
            <p:cNvPr id="29" name="object 29" descr=""/>
            <p:cNvSpPr/>
            <p:nvPr/>
          </p:nvSpPr>
          <p:spPr>
            <a:xfrm>
              <a:off x="2257044" y="3116579"/>
              <a:ext cx="4630420" cy="431800"/>
            </a:xfrm>
            <a:custGeom>
              <a:avLst/>
              <a:gdLst/>
              <a:ahLst/>
              <a:cxnLst/>
              <a:rect l="l" t="t" r="r" b="b"/>
              <a:pathLst>
                <a:path w="4630420" h="431800">
                  <a:moveTo>
                    <a:pt x="4558030" y="0"/>
                  </a:moveTo>
                  <a:lnTo>
                    <a:pt x="71881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1"/>
                  </a:lnTo>
                  <a:lnTo>
                    <a:pt x="0" y="359409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1" y="431291"/>
                  </a:lnTo>
                  <a:lnTo>
                    <a:pt x="4558030" y="431291"/>
                  </a:lnTo>
                  <a:lnTo>
                    <a:pt x="4586031" y="425650"/>
                  </a:lnTo>
                  <a:lnTo>
                    <a:pt x="4608877" y="410257"/>
                  </a:lnTo>
                  <a:lnTo>
                    <a:pt x="4624270" y="387411"/>
                  </a:lnTo>
                  <a:lnTo>
                    <a:pt x="4629911" y="359409"/>
                  </a:lnTo>
                  <a:lnTo>
                    <a:pt x="4629911" y="71881"/>
                  </a:lnTo>
                  <a:lnTo>
                    <a:pt x="4624270" y="43880"/>
                  </a:lnTo>
                  <a:lnTo>
                    <a:pt x="4608877" y="21034"/>
                  </a:lnTo>
                  <a:lnTo>
                    <a:pt x="4586031" y="5641"/>
                  </a:lnTo>
                  <a:lnTo>
                    <a:pt x="4558030" y="0"/>
                  </a:lnTo>
                  <a:close/>
                </a:path>
              </a:pathLst>
            </a:custGeom>
            <a:solidFill>
              <a:srgbClr val="FFC4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257044" y="3116579"/>
              <a:ext cx="4630420" cy="431800"/>
            </a:xfrm>
            <a:custGeom>
              <a:avLst/>
              <a:gdLst/>
              <a:ahLst/>
              <a:cxnLst/>
              <a:rect l="l" t="t" r="r" b="b"/>
              <a:pathLst>
                <a:path w="4630420" h="431800">
                  <a:moveTo>
                    <a:pt x="0" y="71881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1" y="0"/>
                  </a:lnTo>
                  <a:lnTo>
                    <a:pt x="4558030" y="0"/>
                  </a:lnTo>
                  <a:lnTo>
                    <a:pt x="4586031" y="5641"/>
                  </a:lnTo>
                  <a:lnTo>
                    <a:pt x="4608877" y="21034"/>
                  </a:lnTo>
                  <a:lnTo>
                    <a:pt x="4624270" y="43880"/>
                  </a:lnTo>
                  <a:lnTo>
                    <a:pt x="4629911" y="71881"/>
                  </a:lnTo>
                  <a:lnTo>
                    <a:pt x="4629911" y="359409"/>
                  </a:lnTo>
                  <a:lnTo>
                    <a:pt x="4624270" y="387411"/>
                  </a:lnTo>
                  <a:lnTo>
                    <a:pt x="4608877" y="410257"/>
                  </a:lnTo>
                  <a:lnTo>
                    <a:pt x="4586031" y="425650"/>
                  </a:lnTo>
                  <a:lnTo>
                    <a:pt x="4558030" y="431291"/>
                  </a:lnTo>
                  <a:lnTo>
                    <a:pt x="71881" y="431291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09"/>
                  </a:lnTo>
                  <a:lnTo>
                    <a:pt x="0" y="71881"/>
                  </a:lnTo>
                  <a:close/>
                </a:path>
              </a:pathLst>
            </a:custGeom>
            <a:ln w="3175">
              <a:solidFill>
                <a:srgbClr val="6C46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2255456" y="3651440"/>
            <a:ext cx="4633595" cy="433070"/>
            <a:chOff x="2255456" y="3651440"/>
            <a:chExt cx="4633595" cy="433070"/>
          </a:xfrm>
        </p:grpSpPr>
        <p:sp>
          <p:nvSpPr>
            <p:cNvPr id="32" name="object 32" descr=""/>
            <p:cNvSpPr/>
            <p:nvPr/>
          </p:nvSpPr>
          <p:spPr>
            <a:xfrm>
              <a:off x="2257044" y="3653028"/>
              <a:ext cx="4630420" cy="429895"/>
            </a:xfrm>
            <a:custGeom>
              <a:avLst/>
              <a:gdLst/>
              <a:ahLst/>
              <a:cxnLst/>
              <a:rect l="l" t="t" r="r" b="b"/>
              <a:pathLst>
                <a:path w="4630420" h="429895">
                  <a:moveTo>
                    <a:pt x="4558283" y="0"/>
                  </a:moveTo>
                  <a:lnTo>
                    <a:pt x="71628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40"/>
                  </a:lnTo>
                  <a:lnTo>
                    <a:pt x="5637" y="386021"/>
                  </a:lnTo>
                  <a:lnTo>
                    <a:pt x="21002" y="408789"/>
                  </a:lnTo>
                  <a:lnTo>
                    <a:pt x="43773" y="424139"/>
                  </a:lnTo>
                  <a:lnTo>
                    <a:pt x="71628" y="429768"/>
                  </a:lnTo>
                  <a:lnTo>
                    <a:pt x="4558283" y="429768"/>
                  </a:lnTo>
                  <a:lnTo>
                    <a:pt x="4586138" y="424139"/>
                  </a:lnTo>
                  <a:lnTo>
                    <a:pt x="4608909" y="408789"/>
                  </a:lnTo>
                  <a:lnTo>
                    <a:pt x="4624274" y="386021"/>
                  </a:lnTo>
                  <a:lnTo>
                    <a:pt x="4629911" y="358140"/>
                  </a:lnTo>
                  <a:lnTo>
                    <a:pt x="4629911" y="71628"/>
                  </a:lnTo>
                  <a:lnTo>
                    <a:pt x="4624274" y="43773"/>
                  </a:lnTo>
                  <a:lnTo>
                    <a:pt x="4608909" y="21002"/>
                  </a:lnTo>
                  <a:lnTo>
                    <a:pt x="4586138" y="5637"/>
                  </a:lnTo>
                  <a:lnTo>
                    <a:pt x="4558283" y="0"/>
                  </a:lnTo>
                  <a:close/>
                </a:path>
              </a:pathLst>
            </a:custGeom>
            <a:solidFill>
              <a:srgbClr val="FFB7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257044" y="3653028"/>
              <a:ext cx="4630420" cy="429895"/>
            </a:xfrm>
            <a:custGeom>
              <a:avLst/>
              <a:gdLst/>
              <a:ahLst/>
              <a:cxnLst/>
              <a:rect l="l" t="t" r="r" b="b"/>
              <a:pathLst>
                <a:path w="4630420" h="429895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4558283" y="0"/>
                  </a:lnTo>
                  <a:lnTo>
                    <a:pt x="4586138" y="5637"/>
                  </a:lnTo>
                  <a:lnTo>
                    <a:pt x="4608909" y="21002"/>
                  </a:lnTo>
                  <a:lnTo>
                    <a:pt x="4624274" y="43773"/>
                  </a:lnTo>
                  <a:lnTo>
                    <a:pt x="4629911" y="71628"/>
                  </a:lnTo>
                  <a:lnTo>
                    <a:pt x="4629911" y="358140"/>
                  </a:lnTo>
                  <a:lnTo>
                    <a:pt x="4624274" y="386021"/>
                  </a:lnTo>
                  <a:lnTo>
                    <a:pt x="4608909" y="408789"/>
                  </a:lnTo>
                  <a:lnTo>
                    <a:pt x="4586138" y="424139"/>
                  </a:lnTo>
                  <a:lnTo>
                    <a:pt x="4558283" y="429768"/>
                  </a:lnTo>
                  <a:lnTo>
                    <a:pt x="71628" y="429768"/>
                  </a:lnTo>
                  <a:lnTo>
                    <a:pt x="43773" y="424139"/>
                  </a:lnTo>
                  <a:lnTo>
                    <a:pt x="21002" y="408789"/>
                  </a:lnTo>
                  <a:lnTo>
                    <a:pt x="5637" y="386021"/>
                  </a:lnTo>
                  <a:lnTo>
                    <a:pt x="0" y="358140"/>
                  </a:lnTo>
                  <a:lnTo>
                    <a:pt x="0" y="71628"/>
                  </a:lnTo>
                  <a:close/>
                </a:path>
              </a:pathLst>
            </a:custGeom>
            <a:ln w="3175">
              <a:solidFill>
                <a:srgbClr val="6C461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4157853" y="1594865"/>
            <a:ext cx="830580" cy="2382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rlito"/>
                <a:cs typeface="Carlito"/>
              </a:rPr>
              <a:t>Pandas</a:t>
            </a:r>
            <a:endParaRPr sz="1400">
              <a:latin typeface="Carlito"/>
              <a:cs typeface="Carlito"/>
            </a:endParaRPr>
          </a:p>
          <a:p>
            <a:pPr algn="ctr" marL="33655" marR="27940">
              <a:lnSpc>
                <a:spcPts val="4220"/>
              </a:lnSpc>
              <a:spcBef>
                <a:spcPts val="560"/>
              </a:spcBef>
            </a:pPr>
            <a:r>
              <a:rPr dirty="0" sz="1400" spc="-10">
                <a:latin typeface="Carlito"/>
                <a:cs typeface="Carlito"/>
              </a:rPr>
              <a:t>Matplotlib NumPy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400" spc="-10">
                <a:latin typeface="Carlito"/>
                <a:cs typeface="Carlito"/>
              </a:rPr>
              <a:t>Seaborn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dirty="0" sz="1400" spc="-10">
                <a:latin typeface="Carlito"/>
                <a:cs typeface="Carlito"/>
              </a:rPr>
              <a:t>Scikit-learn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95250" y="55626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95250" y="55626"/>
            <a:ext cx="4415155" cy="387350"/>
          </a:xfrm>
          <a:prstGeom prst="rect">
            <a:avLst/>
          </a:prstGeom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Agricultural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Model</a:t>
            </a:r>
            <a:r>
              <a:rPr dirty="0" spc="-45"/>
              <a:t> </a:t>
            </a:r>
            <a:r>
              <a:rPr dirty="0"/>
              <a:t>Development</a:t>
            </a:r>
            <a:r>
              <a:rPr dirty="0" spc="-5"/>
              <a:t> </a:t>
            </a:r>
            <a:r>
              <a:rPr dirty="0"/>
              <a:t>&amp;</a:t>
            </a:r>
            <a:r>
              <a:rPr dirty="0" spc="-60"/>
              <a:t> </a:t>
            </a:r>
            <a:r>
              <a:rPr dirty="0" spc="-10"/>
              <a:t>Algorithm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11023" y="1134237"/>
            <a:ext cx="7648575" cy="3378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Software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Used: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400">
              <a:latin typeface="Arial"/>
              <a:cs typeface="Arial"/>
            </a:endParaRPr>
          </a:p>
          <a:p>
            <a:pPr marL="521334" indent="-171450">
              <a:lnSpc>
                <a:spcPct val="100000"/>
              </a:lnSpc>
              <a:spcBef>
                <a:spcPts val="5"/>
              </a:spcBef>
              <a:buSzPct val="93750"/>
              <a:buAutoNum type="arabicPeriod"/>
              <a:tabLst>
                <a:tab pos="521334" algn="l"/>
              </a:tabLst>
            </a:pPr>
            <a:r>
              <a:rPr dirty="0" sz="1600" b="1">
                <a:latin typeface="Arial"/>
                <a:cs typeface="Arial"/>
              </a:rPr>
              <a:t>Python: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primary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programming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language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used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implementing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35242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analysis,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machine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learning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algorithms,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scripting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tasks.</a:t>
            </a:r>
            <a:endParaRPr sz="1600">
              <a:latin typeface="Arial"/>
              <a:cs typeface="Arial"/>
            </a:endParaRPr>
          </a:p>
          <a:p>
            <a:pPr marL="352425" marR="299085" indent="-2540">
              <a:lnSpc>
                <a:spcPct val="100000"/>
              </a:lnSpc>
              <a:buSzPct val="93750"/>
              <a:buAutoNum type="arabicPeriod" startAt="2"/>
              <a:tabLst>
                <a:tab pos="521334" algn="l"/>
              </a:tabLst>
            </a:pPr>
            <a:r>
              <a:rPr dirty="0" sz="1600" b="1">
                <a:latin typeface="Arial"/>
                <a:cs typeface="Arial"/>
              </a:rPr>
              <a:t>	</a:t>
            </a:r>
            <a:r>
              <a:rPr dirty="0" sz="1600" b="1">
                <a:latin typeface="Arial"/>
                <a:cs typeface="Arial"/>
              </a:rPr>
              <a:t>Jupyter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Notebook: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interactive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computing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environment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used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creating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sharing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documents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that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contain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live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code,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equations,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visualizations,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and </a:t>
            </a:r>
            <a:r>
              <a:rPr dirty="0" sz="1600">
                <a:latin typeface="Arial"/>
                <a:cs typeface="Arial"/>
              </a:rPr>
              <a:t>narrative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text.</a:t>
            </a:r>
            <a:endParaRPr sz="1600">
              <a:latin typeface="Arial"/>
              <a:cs typeface="Arial"/>
            </a:endParaRPr>
          </a:p>
          <a:p>
            <a:pPr marL="352425" marR="5080" indent="-2540">
              <a:lnSpc>
                <a:spcPct val="100000"/>
              </a:lnSpc>
              <a:buSzPct val="93750"/>
              <a:buAutoNum type="arabicPeriod" startAt="2"/>
              <a:tabLst>
                <a:tab pos="521334" algn="l"/>
              </a:tabLst>
            </a:pPr>
            <a:r>
              <a:rPr dirty="0" sz="1600" b="1">
                <a:latin typeface="Arial"/>
                <a:cs typeface="Arial"/>
              </a:rPr>
              <a:t>	</a:t>
            </a:r>
            <a:r>
              <a:rPr dirty="0" sz="1600" b="1">
                <a:latin typeface="Arial"/>
                <a:cs typeface="Arial"/>
              </a:rPr>
              <a:t>Google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Collab: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cloud-</a:t>
            </a:r>
            <a:r>
              <a:rPr dirty="0" sz="1600">
                <a:latin typeface="Arial"/>
                <a:cs typeface="Arial"/>
              </a:rPr>
              <a:t>based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Jupyter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Notebook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environment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provided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by </a:t>
            </a:r>
            <a:r>
              <a:rPr dirty="0" sz="1600">
                <a:latin typeface="Arial"/>
                <a:cs typeface="Arial"/>
              </a:rPr>
              <a:t>Google,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offering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free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access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computational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resources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such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CPU,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GPU,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and </a:t>
            </a:r>
            <a:r>
              <a:rPr dirty="0" sz="1600" spc="-20">
                <a:latin typeface="Arial"/>
                <a:cs typeface="Arial"/>
              </a:rPr>
              <a:t>TPU.</a:t>
            </a:r>
            <a:endParaRPr sz="1600">
              <a:latin typeface="Arial"/>
              <a:cs typeface="Arial"/>
            </a:endParaRPr>
          </a:p>
          <a:p>
            <a:pPr marL="352425" marR="53340" indent="-2540">
              <a:lnSpc>
                <a:spcPct val="100000"/>
              </a:lnSpc>
              <a:buSzPct val="93750"/>
              <a:buAutoNum type="arabicPeriod" startAt="2"/>
              <a:tabLst>
                <a:tab pos="521334" algn="l"/>
              </a:tabLst>
            </a:pPr>
            <a:r>
              <a:rPr dirty="0" sz="1600" b="1">
                <a:latin typeface="Arial"/>
                <a:cs typeface="Arial"/>
              </a:rPr>
              <a:t>	</a:t>
            </a:r>
            <a:r>
              <a:rPr dirty="0" sz="1600" b="1">
                <a:latin typeface="Arial"/>
                <a:cs typeface="Arial"/>
              </a:rPr>
              <a:t>Version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Control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System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(e.g.,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Git):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Software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tools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managing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tracking </a:t>
            </a:r>
            <a:r>
              <a:rPr dirty="0" sz="1600">
                <a:latin typeface="Arial"/>
                <a:cs typeface="Arial"/>
              </a:rPr>
              <a:t>changes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project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codebase,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facilitating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collaboration,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maintaining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version history.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95250" y="55626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5250" y="55626"/>
            <a:ext cx="4415155" cy="387350"/>
          </a:xfrm>
          <a:prstGeom prst="rect">
            <a:avLst/>
          </a:prstGeom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Agricultural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879" y="647446"/>
            <a:ext cx="645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Result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5250" y="55626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5250" y="55626"/>
            <a:ext cx="4415155" cy="387350"/>
          </a:xfrm>
          <a:prstGeom prst="rect">
            <a:avLst/>
          </a:prstGeom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Agricultural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1249680"/>
            <a:ext cx="8433816" cy="33207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879" y="647446"/>
            <a:ext cx="4833620" cy="4209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dirty="0" sz="1600" spc="-3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Scope</a:t>
            </a:r>
            <a:endParaRPr sz="1600">
              <a:latin typeface="Arial"/>
              <a:cs typeface="Arial"/>
            </a:endParaRPr>
          </a:p>
          <a:p>
            <a:pPr marL="12700" marR="34925" indent="-1905">
              <a:lnSpc>
                <a:spcPct val="100000"/>
              </a:lnSpc>
              <a:spcBef>
                <a:spcPts val="1020"/>
              </a:spcBef>
              <a:buSzPct val="92000"/>
              <a:buAutoNum type="arabicPeriod"/>
              <a:tabLst>
                <a:tab pos="146050" algn="l"/>
              </a:tabLst>
            </a:pPr>
            <a:r>
              <a:rPr dirty="0" sz="1250" spc="-10" b="1">
                <a:latin typeface="Arial"/>
                <a:cs typeface="Arial"/>
              </a:rPr>
              <a:t>	</a:t>
            </a:r>
            <a:r>
              <a:rPr dirty="0" sz="1250" spc="-10" b="1">
                <a:latin typeface="Arial"/>
                <a:cs typeface="Arial"/>
              </a:rPr>
              <a:t>Real-</a:t>
            </a:r>
            <a:r>
              <a:rPr dirty="0" sz="1250" b="1">
                <a:latin typeface="Arial"/>
                <a:cs typeface="Arial"/>
              </a:rPr>
              <a:t>time</a:t>
            </a:r>
            <a:r>
              <a:rPr dirty="0" sz="1250" spc="-3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Data</a:t>
            </a:r>
            <a:r>
              <a:rPr dirty="0" sz="1250" spc="-4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Analysis:</a:t>
            </a:r>
            <a:r>
              <a:rPr dirty="0" sz="1250" spc="20" b="1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Integrating</a:t>
            </a:r>
            <a:r>
              <a:rPr dirty="0" sz="1250" spc="-1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real-</a:t>
            </a:r>
            <a:r>
              <a:rPr dirty="0" sz="1250">
                <a:latin typeface="Arial"/>
                <a:cs typeface="Arial"/>
              </a:rPr>
              <a:t>time</a:t>
            </a:r>
            <a:r>
              <a:rPr dirty="0" sz="1250" spc="-4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data</a:t>
            </a:r>
            <a:r>
              <a:rPr dirty="0" sz="1250" spc="-1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sources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 spc="-25">
                <a:latin typeface="Arial"/>
                <a:cs typeface="Arial"/>
              </a:rPr>
              <a:t>and </a:t>
            </a:r>
            <a:r>
              <a:rPr dirty="0" sz="1250">
                <a:latin typeface="Arial"/>
                <a:cs typeface="Arial"/>
              </a:rPr>
              <a:t>developing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mechanisms</a:t>
            </a:r>
            <a:r>
              <a:rPr dirty="0" sz="1250" spc="-5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for</a:t>
            </a:r>
            <a:r>
              <a:rPr dirty="0" sz="1250" spc="-5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automated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data</a:t>
            </a:r>
            <a:r>
              <a:rPr dirty="0" sz="1250" spc="-4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collection</a:t>
            </a:r>
            <a:r>
              <a:rPr dirty="0" sz="1250" spc="-3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would</a:t>
            </a:r>
            <a:r>
              <a:rPr dirty="0" sz="1250" spc="-5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enable </a:t>
            </a:r>
            <a:r>
              <a:rPr dirty="0" sz="1250">
                <a:latin typeface="Arial"/>
                <a:cs typeface="Arial"/>
              </a:rPr>
              <a:t>continuous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monitoring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of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price</a:t>
            </a:r>
            <a:r>
              <a:rPr dirty="0" sz="1250" spc="-5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fluctuations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and</a:t>
            </a:r>
            <a:r>
              <a:rPr dirty="0" sz="1250" spc="-3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timely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decision- </a:t>
            </a:r>
            <a:r>
              <a:rPr dirty="0" sz="1250">
                <a:latin typeface="Arial"/>
                <a:cs typeface="Arial"/>
              </a:rPr>
              <a:t>making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for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stakeholders.</a:t>
            </a:r>
            <a:endParaRPr sz="1250">
              <a:latin typeface="Arial"/>
              <a:cs typeface="Arial"/>
            </a:endParaRPr>
          </a:p>
          <a:p>
            <a:pPr marL="12700" marR="213360" indent="-1905">
              <a:lnSpc>
                <a:spcPct val="100000"/>
              </a:lnSpc>
              <a:buSzPct val="92000"/>
              <a:buAutoNum type="arabicPeriod"/>
              <a:tabLst>
                <a:tab pos="146050" algn="l"/>
              </a:tabLst>
            </a:pPr>
            <a:r>
              <a:rPr dirty="0" sz="1250" b="1">
                <a:latin typeface="Arial"/>
                <a:cs typeface="Arial"/>
              </a:rPr>
              <a:t>	</a:t>
            </a:r>
            <a:r>
              <a:rPr dirty="0" sz="1250" b="1">
                <a:latin typeface="Arial"/>
                <a:cs typeface="Arial"/>
              </a:rPr>
              <a:t>Integration</a:t>
            </a:r>
            <a:r>
              <a:rPr dirty="0" sz="1250" spc="-6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of</a:t>
            </a:r>
            <a:r>
              <a:rPr dirty="0" sz="1250" spc="-6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External</a:t>
            </a:r>
            <a:r>
              <a:rPr dirty="0" sz="1250" spc="-4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Factors:</a:t>
            </a:r>
            <a:r>
              <a:rPr dirty="0" sz="1250" spc="-25" b="1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Incorporating</a:t>
            </a:r>
            <a:r>
              <a:rPr dirty="0" sz="1250" spc="-3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external</a:t>
            </a:r>
            <a:r>
              <a:rPr dirty="0" sz="1250" spc="-3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factors </a:t>
            </a:r>
            <a:r>
              <a:rPr dirty="0" sz="1250">
                <a:latin typeface="Arial"/>
                <a:cs typeface="Arial"/>
              </a:rPr>
              <a:t>such</a:t>
            </a:r>
            <a:r>
              <a:rPr dirty="0" sz="1250" spc="-2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as</a:t>
            </a:r>
            <a:r>
              <a:rPr dirty="0" sz="1250" spc="-2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weather</a:t>
            </a:r>
            <a:r>
              <a:rPr dirty="0" sz="1250" spc="-2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patterns,</a:t>
            </a:r>
            <a:r>
              <a:rPr dirty="0" sz="1250" spc="-2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geopolitical events.</a:t>
            </a:r>
            <a:endParaRPr sz="1250">
              <a:latin typeface="Arial"/>
              <a:cs typeface="Arial"/>
            </a:endParaRPr>
          </a:p>
          <a:p>
            <a:pPr marL="12700" marR="33655" indent="-1905">
              <a:lnSpc>
                <a:spcPct val="100000"/>
              </a:lnSpc>
              <a:buSzPct val="92000"/>
              <a:buAutoNum type="arabicPeriod"/>
              <a:tabLst>
                <a:tab pos="146050" algn="l"/>
              </a:tabLst>
            </a:pPr>
            <a:r>
              <a:rPr dirty="0" sz="1250" b="1">
                <a:latin typeface="Arial"/>
                <a:cs typeface="Arial"/>
              </a:rPr>
              <a:t>	</a:t>
            </a:r>
            <a:r>
              <a:rPr dirty="0" sz="1250" b="1">
                <a:latin typeface="Arial"/>
                <a:cs typeface="Arial"/>
              </a:rPr>
              <a:t>Market</a:t>
            </a:r>
            <a:r>
              <a:rPr dirty="0" sz="1250" spc="-5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Sentiment</a:t>
            </a:r>
            <a:r>
              <a:rPr dirty="0" sz="1250" spc="-6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Analysis:</a:t>
            </a:r>
            <a:r>
              <a:rPr dirty="0" sz="1250" spc="-5" b="1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Implementing</a:t>
            </a:r>
            <a:r>
              <a:rPr dirty="0" sz="1250" spc="-5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sentiment</a:t>
            </a:r>
            <a:r>
              <a:rPr dirty="0" sz="1250" spc="-5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analysis </a:t>
            </a:r>
            <a:r>
              <a:rPr dirty="0" sz="1250">
                <a:latin typeface="Arial"/>
                <a:cs typeface="Arial"/>
              </a:rPr>
              <a:t>techniques</a:t>
            </a:r>
            <a:r>
              <a:rPr dirty="0" sz="1250" spc="-2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on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social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media,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news</a:t>
            </a:r>
            <a:r>
              <a:rPr dirty="0" sz="1250" spc="-3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articles,</a:t>
            </a:r>
            <a:r>
              <a:rPr dirty="0" sz="1250" spc="-3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and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market</a:t>
            </a:r>
            <a:r>
              <a:rPr dirty="0" sz="1250" spc="-3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reports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could </a:t>
            </a:r>
            <a:r>
              <a:rPr dirty="0" sz="1250">
                <a:latin typeface="Arial"/>
                <a:cs typeface="Arial"/>
              </a:rPr>
              <a:t>provide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valuable</a:t>
            </a:r>
            <a:r>
              <a:rPr dirty="0" sz="1250" spc="-1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insights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into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market</a:t>
            </a:r>
            <a:r>
              <a:rPr dirty="0" sz="1250" spc="-4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sentiment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and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investor </a:t>
            </a:r>
            <a:r>
              <a:rPr dirty="0" sz="1250">
                <a:latin typeface="Arial"/>
                <a:cs typeface="Arial"/>
              </a:rPr>
              <a:t>behavior,</a:t>
            </a:r>
            <a:r>
              <a:rPr dirty="0" sz="1250" spc="-3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complementing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quantitative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analysis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of</a:t>
            </a:r>
            <a:r>
              <a:rPr dirty="0" sz="1250" spc="-5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raw</a:t>
            </a:r>
            <a:r>
              <a:rPr dirty="0" sz="1250" spc="-5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material prices.</a:t>
            </a:r>
            <a:endParaRPr sz="1250">
              <a:latin typeface="Arial"/>
              <a:cs typeface="Arial"/>
            </a:endParaRPr>
          </a:p>
          <a:p>
            <a:pPr marL="12700" marR="5080" indent="-1905">
              <a:lnSpc>
                <a:spcPct val="100000"/>
              </a:lnSpc>
              <a:buSzPct val="92000"/>
              <a:buAutoNum type="arabicPeriod"/>
              <a:tabLst>
                <a:tab pos="146050" algn="l"/>
              </a:tabLst>
            </a:pPr>
            <a:r>
              <a:rPr dirty="0" sz="1250" b="1">
                <a:latin typeface="Arial"/>
                <a:cs typeface="Arial"/>
              </a:rPr>
              <a:t>	</a:t>
            </a:r>
            <a:r>
              <a:rPr dirty="0" sz="1250" b="1">
                <a:latin typeface="Arial"/>
                <a:cs typeface="Arial"/>
              </a:rPr>
              <a:t>Development</a:t>
            </a:r>
            <a:r>
              <a:rPr dirty="0" sz="1250" spc="-4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of</a:t>
            </a:r>
            <a:r>
              <a:rPr dirty="0" sz="1250" spc="-7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Decision</a:t>
            </a:r>
            <a:r>
              <a:rPr dirty="0" sz="1250" spc="-5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Support</a:t>
            </a:r>
            <a:r>
              <a:rPr dirty="0" sz="1250" spc="-7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Systems:</a:t>
            </a:r>
            <a:r>
              <a:rPr dirty="0" sz="1250" spc="5" b="1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Building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decision </a:t>
            </a:r>
            <a:r>
              <a:rPr dirty="0" sz="1250">
                <a:latin typeface="Arial"/>
                <a:cs typeface="Arial"/>
              </a:rPr>
              <a:t>support</a:t>
            </a:r>
            <a:r>
              <a:rPr dirty="0" sz="1250" spc="-4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systems</a:t>
            </a:r>
            <a:r>
              <a:rPr dirty="0" sz="1250" spc="-3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(DSS)</a:t>
            </a:r>
            <a:r>
              <a:rPr dirty="0" sz="1250" spc="-5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or</a:t>
            </a:r>
            <a:r>
              <a:rPr dirty="0" sz="1250" spc="-4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dashboard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applications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that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integrate</a:t>
            </a:r>
            <a:r>
              <a:rPr dirty="0" sz="1250" spc="50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data</a:t>
            </a:r>
            <a:r>
              <a:rPr dirty="0" sz="1250" spc="-6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visualization,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predictive</a:t>
            </a:r>
            <a:r>
              <a:rPr dirty="0" sz="1250" spc="-5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analytics,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and</a:t>
            </a:r>
            <a:r>
              <a:rPr dirty="0" sz="1250" spc="-6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scenario</a:t>
            </a:r>
            <a:r>
              <a:rPr dirty="0" sz="1250" spc="-4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modeling</a:t>
            </a:r>
            <a:r>
              <a:rPr dirty="0" sz="1250" spc="-6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would </a:t>
            </a:r>
            <a:r>
              <a:rPr dirty="0" sz="1250">
                <a:latin typeface="Arial"/>
                <a:cs typeface="Arial"/>
              </a:rPr>
              <a:t>empower</a:t>
            </a:r>
            <a:r>
              <a:rPr dirty="0" sz="1250" spc="-6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stakeholders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with</a:t>
            </a:r>
            <a:r>
              <a:rPr dirty="0" sz="1250" spc="-5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actionable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insights</a:t>
            </a:r>
            <a:r>
              <a:rPr dirty="0" sz="1250" spc="-5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and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facilitate</a:t>
            </a:r>
            <a:r>
              <a:rPr dirty="0" sz="1250" spc="50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strategic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decision-making.</a:t>
            </a:r>
            <a:endParaRPr sz="1250">
              <a:latin typeface="Arial"/>
              <a:cs typeface="Arial"/>
            </a:endParaRPr>
          </a:p>
          <a:p>
            <a:pPr marL="12700" marR="153670" indent="-1905">
              <a:lnSpc>
                <a:spcPct val="100000"/>
              </a:lnSpc>
              <a:spcBef>
                <a:spcPts val="5"/>
              </a:spcBef>
              <a:buSzPct val="92000"/>
              <a:buAutoNum type="arabicPeriod"/>
              <a:tabLst>
                <a:tab pos="146050" algn="l"/>
              </a:tabLst>
            </a:pPr>
            <a:r>
              <a:rPr dirty="0" sz="1250" b="1">
                <a:latin typeface="Arial"/>
                <a:cs typeface="Arial"/>
              </a:rPr>
              <a:t>	</a:t>
            </a:r>
            <a:r>
              <a:rPr dirty="0" sz="1250" b="1">
                <a:latin typeface="Arial"/>
                <a:cs typeface="Arial"/>
              </a:rPr>
              <a:t>Expansion</a:t>
            </a:r>
            <a:r>
              <a:rPr dirty="0" sz="1250" spc="-7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to</a:t>
            </a:r>
            <a:r>
              <a:rPr dirty="0" sz="1250" spc="-7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Other</a:t>
            </a:r>
            <a:r>
              <a:rPr dirty="0" sz="1250" spc="-6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Agricultural</a:t>
            </a:r>
            <a:r>
              <a:rPr dirty="0" sz="1250" spc="-2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Commodities:</a:t>
            </a:r>
            <a:r>
              <a:rPr dirty="0" sz="1250" spc="-35" b="1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Extending</a:t>
            </a:r>
            <a:r>
              <a:rPr dirty="0" sz="1250" spc="-25">
                <a:latin typeface="Arial"/>
                <a:cs typeface="Arial"/>
              </a:rPr>
              <a:t> the </a:t>
            </a:r>
            <a:r>
              <a:rPr dirty="0" sz="1250">
                <a:latin typeface="Arial"/>
                <a:cs typeface="Arial"/>
              </a:rPr>
              <a:t>analysis</a:t>
            </a:r>
            <a:r>
              <a:rPr dirty="0" sz="1250" spc="-2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to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include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broader</a:t>
            </a:r>
            <a:r>
              <a:rPr dirty="0" sz="1250" spc="-3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range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of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agricultural</a:t>
            </a:r>
            <a:r>
              <a:rPr dirty="0" sz="1250" spc="-25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commodities </a:t>
            </a:r>
            <a:r>
              <a:rPr dirty="0" sz="1250">
                <a:latin typeface="Arial"/>
                <a:cs typeface="Arial"/>
              </a:rPr>
              <a:t>beyond</a:t>
            </a:r>
            <a:r>
              <a:rPr dirty="0" sz="1250" spc="-1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raw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materials,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such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as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crops,</a:t>
            </a:r>
            <a:r>
              <a:rPr dirty="0" sz="1250" spc="-4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livestock,</a:t>
            </a:r>
            <a:r>
              <a:rPr dirty="0" sz="1250" spc="-10">
                <a:latin typeface="Arial"/>
                <a:cs typeface="Arial"/>
              </a:rPr>
              <a:t> </a:t>
            </a:r>
            <a:r>
              <a:rPr dirty="0" sz="1250">
                <a:latin typeface="Arial"/>
                <a:cs typeface="Arial"/>
              </a:rPr>
              <a:t>and</a:t>
            </a:r>
            <a:r>
              <a:rPr dirty="0" sz="1250" spc="-30">
                <a:latin typeface="Arial"/>
                <a:cs typeface="Arial"/>
              </a:rPr>
              <a:t> </a:t>
            </a:r>
            <a:r>
              <a:rPr dirty="0" sz="1250" spc="-10">
                <a:latin typeface="Arial"/>
                <a:cs typeface="Arial"/>
              </a:rPr>
              <a:t>agricultural products.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9303" y="1060703"/>
            <a:ext cx="4044696" cy="2694432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95250" y="55626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250" y="55626"/>
            <a:ext cx="4415155" cy="387350"/>
          </a:xfrm>
          <a:prstGeom prst="rect"/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spc="-10">
                <a:solidFill>
                  <a:srgbClr val="FFFFFF"/>
                </a:solidFill>
              </a:rPr>
              <a:t>Agricultural</a:t>
            </a:r>
            <a:r>
              <a:rPr dirty="0" sz="1400" spc="-15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Raw</a:t>
            </a:r>
            <a:r>
              <a:rPr dirty="0" sz="1400" spc="-5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Material</a:t>
            </a:r>
            <a:r>
              <a:rPr dirty="0" sz="1400" spc="-45">
                <a:solidFill>
                  <a:srgbClr val="FFFFFF"/>
                </a:solidFill>
              </a:rPr>
              <a:t> </a:t>
            </a:r>
            <a:r>
              <a:rPr dirty="0" sz="1400" spc="-10">
                <a:solidFill>
                  <a:srgbClr val="FFFFFF"/>
                </a:solidFill>
              </a:rPr>
              <a:t>Analysis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879" y="647446"/>
            <a:ext cx="1933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Video</a:t>
            </a:r>
            <a:r>
              <a:rPr dirty="0" sz="1600" spc="-2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of</a:t>
            </a:r>
            <a:r>
              <a:rPr dirty="0" sz="1600" spc="-1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the</a:t>
            </a:r>
            <a:r>
              <a:rPr dirty="0" sz="1600" spc="-1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5250" y="55626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5250" y="55626"/>
            <a:ext cx="4415155" cy="387350"/>
          </a:xfrm>
          <a:prstGeom prst="rect">
            <a:avLst/>
          </a:prstGeom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Agricultural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6780" y="894588"/>
            <a:ext cx="7519416" cy="39486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Conclusion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2228" y="1098803"/>
            <a:ext cx="4174235" cy="2945892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95250" y="55626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5250" y="55626"/>
            <a:ext cx="4415155" cy="387350"/>
          </a:xfrm>
          <a:prstGeom prst="rect">
            <a:avLst/>
          </a:prstGeom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Agricultural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4930" indent="-69850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pos="74930" algn="l"/>
              </a:tabLst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project</a:t>
            </a:r>
            <a:r>
              <a:rPr dirty="0" spc="-50"/>
              <a:t> </a:t>
            </a:r>
            <a:r>
              <a:rPr dirty="0"/>
              <a:t>successfully</a:t>
            </a:r>
            <a:r>
              <a:rPr dirty="0" spc="-55"/>
              <a:t> </a:t>
            </a:r>
            <a:r>
              <a:rPr dirty="0"/>
              <a:t>analyzed</a:t>
            </a:r>
            <a:r>
              <a:rPr dirty="0" spc="-40"/>
              <a:t> </a:t>
            </a:r>
            <a:r>
              <a:rPr dirty="0"/>
              <a:t>agricultural</a:t>
            </a:r>
            <a:r>
              <a:rPr dirty="0" spc="-60"/>
              <a:t> </a:t>
            </a:r>
            <a:r>
              <a:rPr dirty="0" spc="-25"/>
              <a:t>raw</a:t>
            </a:r>
          </a:p>
          <a:p>
            <a:pPr marL="12700">
              <a:lnSpc>
                <a:spcPct val="100000"/>
              </a:lnSpc>
            </a:pPr>
            <a:r>
              <a:rPr dirty="0"/>
              <a:t>material</a:t>
            </a:r>
            <a:r>
              <a:rPr dirty="0" spc="-60"/>
              <a:t> </a:t>
            </a:r>
            <a:r>
              <a:rPr dirty="0"/>
              <a:t>prices</a:t>
            </a:r>
            <a:r>
              <a:rPr dirty="0" spc="-50"/>
              <a:t> </a:t>
            </a:r>
            <a:r>
              <a:rPr dirty="0"/>
              <a:t>over</a:t>
            </a:r>
            <a:r>
              <a:rPr dirty="0" spc="-30"/>
              <a:t> </a:t>
            </a:r>
            <a:r>
              <a:rPr dirty="0"/>
              <a:t>multiple</a:t>
            </a:r>
            <a:r>
              <a:rPr dirty="0" spc="-60"/>
              <a:t> </a:t>
            </a:r>
            <a:r>
              <a:rPr dirty="0" spc="-10"/>
              <a:t>years.</a:t>
            </a:r>
          </a:p>
          <a:p>
            <a:pPr marL="12700" marR="276860" indent="-7620">
              <a:lnSpc>
                <a:spcPct val="100000"/>
              </a:lnSpc>
              <a:spcBef>
                <a:spcPts val="720"/>
              </a:spcBef>
              <a:buSzPct val="92857"/>
              <a:buChar char="•"/>
              <a:tabLst>
                <a:tab pos="74930" algn="l"/>
              </a:tabLst>
            </a:pPr>
            <a:r>
              <a:rPr dirty="0"/>
              <a:t>	</a:t>
            </a:r>
            <a:r>
              <a:rPr dirty="0"/>
              <a:t>Exploratory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45"/>
              <a:t> </a:t>
            </a:r>
            <a:r>
              <a:rPr dirty="0"/>
              <a:t>analysis</a:t>
            </a:r>
            <a:r>
              <a:rPr dirty="0" spc="-30"/>
              <a:t> </a:t>
            </a:r>
            <a:r>
              <a:rPr dirty="0"/>
              <a:t>(EDA)</a:t>
            </a:r>
            <a:r>
              <a:rPr dirty="0" spc="-20"/>
              <a:t> </a:t>
            </a:r>
            <a:r>
              <a:rPr dirty="0"/>
              <a:t>revealed</a:t>
            </a:r>
            <a:r>
              <a:rPr dirty="0" spc="-35"/>
              <a:t> </a:t>
            </a:r>
            <a:r>
              <a:rPr dirty="0"/>
              <a:t>key</a:t>
            </a:r>
            <a:r>
              <a:rPr dirty="0" spc="-30"/>
              <a:t> </a:t>
            </a:r>
            <a:r>
              <a:rPr dirty="0" spc="-10"/>
              <a:t>trends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distributions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10"/>
              <a:t>dataset.</a:t>
            </a:r>
          </a:p>
          <a:p>
            <a:pPr marL="74930" indent="-69850">
              <a:lnSpc>
                <a:spcPct val="100000"/>
              </a:lnSpc>
              <a:spcBef>
                <a:spcPts val="720"/>
              </a:spcBef>
              <a:buSzPct val="92857"/>
              <a:buChar char="•"/>
              <a:tabLst>
                <a:tab pos="74930" algn="l"/>
              </a:tabLst>
            </a:pPr>
            <a:r>
              <a:rPr dirty="0"/>
              <a:t>High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low-</a:t>
            </a:r>
            <a:r>
              <a:rPr dirty="0"/>
              <a:t>range</a:t>
            </a:r>
            <a:r>
              <a:rPr dirty="0" spc="-35"/>
              <a:t> </a:t>
            </a:r>
            <a:r>
              <a:rPr dirty="0"/>
              <a:t>raw</a:t>
            </a:r>
            <a:r>
              <a:rPr dirty="0" spc="-40"/>
              <a:t> </a:t>
            </a:r>
            <a:r>
              <a:rPr dirty="0"/>
              <a:t>materials</a:t>
            </a:r>
            <a:r>
              <a:rPr dirty="0" spc="-50"/>
              <a:t> </a:t>
            </a:r>
            <a:r>
              <a:rPr dirty="0"/>
              <a:t>were</a:t>
            </a:r>
            <a:r>
              <a:rPr dirty="0" spc="-25"/>
              <a:t> </a:t>
            </a:r>
            <a:r>
              <a:rPr dirty="0"/>
              <a:t>identified</a:t>
            </a:r>
            <a:r>
              <a:rPr dirty="0" spc="-65"/>
              <a:t> </a:t>
            </a:r>
            <a:r>
              <a:rPr dirty="0" spc="-10"/>
              <a:t>based</a:t>
            </a:r>
          </a:p>
          <a:p>
            <a:pPr marL="12700">
              <a:lnSpc>
                <a:spcPct val="100000"/>
              </a:lnSpc>
            </a:pPr>
            <a:r>
              <a:rPr dirty="0"/>
              <a:t>on</a:t>
            </a:r>
            <a:r>
              <a:rPr dirty="0" spc="-55"/>
              <a:t> </a:t>
            </a:r>
            <a:r>
              <a:rPr dirty="0"/>
              <a:t>maximum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minimum</a:t>
            </a:r>
            <a:r>
              <a:rPr dirty="0" spc="-45"/>
              <a:t> </a:t>
            </a:r>
            <a:r>
              <a:rPr dirty="0" spc="-10"/>
              <a:t>prices.</a:t>
            </a:r>
          </a:p>
          <a:p>
            <a:pPr marL="12700" marR="163830" indent="-7620">
              <a:lnSpc>
                <a:spcPct val="100000"/>
              </a:lnSpc>
              <a:spcBef>
                <a:spcPts val="720"/>
              </a:spcBef>
              <a:buSzPct val="92857"/>
              <a:buChar char="•"/>
              <a:tabLst>
                <a:tab pos="74930" algn="l"/>
              </a:tabLst>
            </a:pPr>
            <a:r>
              <a:rPr dirty="0"/>
              <a:t>	</a:t>
            </a:r>
            <a:r>
              <a:rPr dirty="0"/>
              <a:t>Percentage</a:t>
            </a:r>
            <a:r>
              <a:rPr dirty="0" spc="-60"/>
              <a:t> </a:t>
            </a:r>
            <a:r>
              <a:rPr dirty="0"/>
              <a:t>price</a:t>
            </a:r>
            <a:r>
              <a:rPr dirty="0" spc="-45"/>
              <a:t> </a:t>
            </a:r>
            <a:r>
              <a:rPr dirty="0"/>
              <a:t>changes</a:t>
            </a:r>
            <a:r>
              <a:rPr dirty="0" spc="-55"/>
              <a:t> </a:t>
            </a:r>
            <a:r>
              <a:rPr dirty="0"/>
              <a:t>over</a:t>
            </a:r>
            <a:r>
              <a:rPr dirty="0" spc="-10"/>
              <a:t> </a:t>
            </a:r>
            <a:r>
              <a:rPr dirty="0"/>
              <a:t>time</a:t>
            </a:r>
            <a:r>
              <a:rPr dirty="0" spc="-35"/>
              <a:t> </a:t>
            </a:r>
            <a:r>
              <a:rPr dirty="0"/>
              <a:t>were</a:t>
            </a:r>
            <a:r>
              <a:rPr dirty="0" spc="-25"/>
              <a:t> </a:t>
            </a:r>
            <a:r>
              <a:rPr dirty="0"/>
              <a:t>analyzed</a:t>
            </a:r>
            <a:r>
              <a:rPr dirty="0" spc="-35"/>
              <a:t> </a:t>
            </a:r>
            <a:r>
              <a:rPr dirty="0" spc="-25"/>
              <a:t>to </a:t>
            </a:r>
            <a:r>
              <a:rPr dirty="0"/>
              <a:t>understand</a:t>
            </a:r>
            <a:r>
              <a:rPr dirty="0" spc="-75"/>
              <a:t> </a:t>
            </a:r>
            <a:r>
              <a:rPr dirty="0"/>
              <a:t>price</a:t>
            </a:r>
            <a:r>
              <a:rPr dirty="0" spc="-50"/>
              <a:t> </a:t>
            </a:r>
            <a:r>
              <a:rPr dirty="0" spc="-10"/>
              <a:t>dynamics.</a:t>
            </a:r>
          </a:p>
          <a:p>
            <a:pPr marL="12700" marR="23495" indent="-7620">
              <a:lnSpc>
                <a:spcPct val="100000"/>
              </a:lnSpc>
              <a:spcBef>
                <a:spcPts val="720"/>
              </a:spcBef>
              <a:buSzPct val="92857"/>
              <a:buChar char="•"/>
              <a:tabLst>
                <a:tab pos="74930" algn="l"/>
              </a:tabLst>
            </a:pPr>
            <a:r>
              <a:rPr dirty="0"/>
              <a:t>	</a:t>
            </a:r>
            <a:r>
              <a:rPr dirty="0"/>
              <a:t>Price</a:t>
            </a:r>
            <a:r>
              <a:rPr dirty="0" spc="-50"/>
              <a:t> </a:t>
            </a:r>
            <a:r>
              <a:rPr dirty="0"/>
              <a:t>fluctuations</a:t>
            </a:r>
            <a:r>
              <a:rPr dirty="0" spc="-50"/>
              <a:t> </a:t>
            </a:r>
            <a:r>
              <a:rPr dirty="0"/>
              <a:t>were</a:t>
            </a:r>
            <a:r>
              <a:rPr dirty="0" spc="-30"/>
              <a:t> </a:t>
            </a:r>
            <a:r>
              <a:rPr dirty="0"/>
              <a:t>investigated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assess</a:t>
            </a:r>
            <a:r>
              <a:rPr dirty="0" spc="-50"/>
              <a:t> </a:t>
            </a:r>
            <a:r>
              <a:rPr dirty="0" spc="-10"/>
              <a:t>variability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volatility.</a:t>
            </a:r>
          </a:p>
          <a:p>
            <a:pPr marL="12700" marR="5080" indent="-7620">
              <a:lnSpc>
                <a:spcPct val="100000"/>
              </a:lnSpc>
              <a:spcBef>
                <a:spcPts val="725"/>
              </a:spcBef>
              <a:buSzPct val="92857"/>
              <a:buChar char="•"/>
              <a:tabLst>
                <a:tab pos="74930" algn="l"/>
              </a:tabLst>
            </a:pPr>
            <a:r>
              <a:rPr dirty="0"/>
              <a:t>	</a:t>
            </a:r>
            <a:r>
              <a:rPr dirty="0"/>
              <a:t>Correlation</a:t>
            </a:r>
            <a:r>
              <a:rPr dirty="0" spc="-70"/>
              <a:t> </a:t>
            </a:r>
            <a:r>
              <a:rPr dirty="0"/>
              <a:t>analysis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heatmap</a:t>
            </a:r>
            <a:r>
              <a:rPr dirty="0" spc="-55"/>
              <a:t> </a:t>
            </a:r>
            <a:r>
              <a:rPr dirty="0"/>
              <a:t>visualization</a:t>
            </a:r>
            <a:r>
              <a:rPr dirty="0" spc="-65"/>
              <a:t> </a:t>
            </a:r>
            <a:r>
              <a:rPr dirty="0" spc="-10"/>
              <a:t>provided </a:t>
            </a:r>
            <a:r>
              <a:rPr dirty="0"/>
              <a:t>insights</a:t>
            </a:r>
            <a:r>
              <a:rPr dirty="0" spc="-50"/>
              <a:t> </a:t>
            </a:r>
            <a:r>
              <a:rPr dirty="0"/>
              <a:t>into</a:t>
            </a:r>
            <a:r>
              <a:rPr dirty="0" spc="-30"/>
              <a:t> </a:t>
            </a:r>
            <a:r>
              <a:rPr dirty="0"/>
              <a:t>relationships</a:t>
            </a:r>
            <a:r>
              <a:rPr dirty="0" spc="-60"/>
              <a:t> </a:t>
            </a:r>
            <a:r>
              <a:rPr dirty="0"/>
              <a:t>between</a:t>
            </a:r>
            <a:r>
              <a:rPr dirty="0" spc="-30"/>
              <a:t> </a:t>
            </a:r>
            <a:r>
              <a:rPr dirty="0"/>
              <a:t>raw</a:t>
            </a:r>
            <a:r>
              <a:rPr dirty="0" spc="-25"/>
              <a:t> </a:t>
            </a:r>
            <a:r>
              <a:rPr dirty="0" spc="-10"/>
              <a:t>materials.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13766" y="1042771"/>
            <a:ext cx="7534909" cy="98615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40"/>
              </a:spcBef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dirty="0" u="sng" sz="1400" spc="-1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4"/>
              </a:rPr>
              <a:t>https://stackoverflow.com/questions/20580775/efficient-way-to-drop-a-column-from-a-numpy-array</a:t>
            </a:r>
            <a:endParaRPr sz="1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dirty="0" u="sng" sz="1400" spc="-1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5"/>
              </a:rPr>
              <a:t>https://ioflood.com/blog/python-heatmap/</a:t>
            </a:r>
            <a:endParaRPr sz="1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dirty="0" u="sng" sz="1400" spc="-1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Carlito"/>
                <a:cs typeface="Carlito"/>
                <a:hlinkClick r:id="rId6"/>
              </a:rPr>
              <a:t>https://www.w3schools.com/python/matplotlib_intro.asp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Reference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95250" y="55626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5250" y="55626"/>
            <a:ext cx="4415155" cy="387350"/>
          </a:xfrm>
          <a:prstGeom prst="rect">
            <a:avLst/>
          </a:prstGeom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Agricultural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3046" y="2186432"/>
            <a:ext cx="20586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Thank</a:t>
            </a:r>
            <a:r>
              <a:rPr dirty="0" sz="3000" spc="-70">
                <a:solidFill>
                  <a:srgbClr val="000000"/>
                </a:solidFill>
              </a:rPr>
              <a:t> </a:t>
            </a:r>
            <a:r>
              <a:rPr dirty="0" sz="3000" spc="-20">
                <a:solidFill>
                  <a:srgbClr val="000000"/>
                </a:solidFill>
              </a:rPr>
              <a:t>you!</a:t>
            </a:r>
            <a:endParaRPr sz="3000"/>
          </a:p>
        </p:txBody>
      </p:sp>
      <p:sp>
        <p:nvSpPr>
          <p:cNvPr id="8" name="object 8" descr=""/>
          <p:cNvSpPr/>
          <p:nvPr/>
        </p:nvSpPr>
        <p:spPr>
          <a:xfrm>
            <a:off x="95250" y="43434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5250" y="43434"/>
            <a:ext cx="4415155" cy="387350"/>
          </a:xfrm>
          <a:prstGeom prst="rect">
            <a:avLst/>
          </a:prstGeom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Agricultural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dirty="0" sz="14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88872" y="2307082"/>
            <a:ext cx="71056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Disclaimer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curated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from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online/offline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resources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educational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purpose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only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5250" y="55626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250" y="55626"/>
            <a:ext cx="4415155" cy="387350"/>
          </a:xfrm>
          <a:prstGeom prst="rect"/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spc="-10">
                <a:solidFill>
                  <a:srgbClr val="FFFFFF"/>
                </a:solidFill>
              </a:rPr>
              <a:t>Agricultural</a:t>
            </a:r>
            <a:r>
              <a:rPr dirty="0" sz="1400" spc="-15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Raw</a:t>
            </a:r>
            <a:r>
              <a:rPr dirty="0" sz="1400" spc="-5">
                <a:solidFill>
                  <a:srgbClr val="FFFFFF"/>
                </a:solidFill>
              </a:rPr>
              <a:t> </a:t>
            </a:r>
            <a:r>
              <a:rPr dirty="0" sz="1400">
                <a:solidFill>
                  <a:srgbClr val="FFFFFF"/>
                </a:solidFill>
              </a:rPr>
              <a:t>Material</a:t>
            </a:r>
            <a:r>
              <a:rPr dirty="0" sz="1400" spc="-45">
                <a:solidFill>
                  <a:srgbClr val="FFFFFF"/>
                </a:solidFill>
              </a:rPr>
              <a:t> </a:t>
            </a:r>
            <a:r>
              <a:rPr dirty="0" sz="1400" spc="-10">
                <a:solidFill>
                  <a:srgbClr val="FFFFFF"/>
                </a:solidFill>
              </a:rPr>
              <a:t>Analysis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/>
              <a:t>Course</a:t>
            </a:r>
            <a:r>
              <a:rPr dirty="0" spc="-20"/>
              <a:t> </a:t>
            </a:r>
            <a:r>
              <a:rPr dirty="0" spc="-10"/>
              <a:t>Outline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05231" y="1026007"/>
            <a:ext cx="3744595" cy="286258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900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 spc="-10">
                <a:latin typeface="Arial"/>
                <a:cs typeface="Arial"/>
              </a:rPr>
              <a:t>Abstract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>
                <a:latin typeface="Arial"/>
                <a:cs typeface="Arial"/>
              </a:rPr>
              <a:t>Problem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Statement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>
                <a:latin typeface="Arial"/>
                <a:cs typeface="Arial"/>
              </a:rPr>
              <a:t>Aims,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Objective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&amp;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Proposed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System/Solution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790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>
                <a:latin typeface="Arial"/>
                <a:cs typeface="Arial"/>
              </a:rPr>
              <a:t>System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Deployment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Approach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810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>
                <a:latin typeface="Arial"/>
                <a:cs typeface="Arial"/>
              </a:rPr>
              <a:t>Model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Development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&amp;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>
                <a:latin typeface="Arial"/>
                <a:cs typeface="Arial"/>
              </a:rPr>
              <a:t>Future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Scope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790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>
                <a:latin typeface="Arial"/>
                <a:cs typeface="Arial"/>
              </a:rPr>
              <a:t>Video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 spc="-10">
                <a:latin typeface="Arial"/>
                <a:cs typeface="Arial"/>
              </a:rPr>
              <a:t>Conclusion</a:t>
            </a:r>
            <a:endParaRPr sz="1400">
              <a:latin typeface="Arial"/>
              <a:cs typeface="Arial"/>
            </a:endParaRP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z="1400" spc="-10">
                <a:latin typeface="Arial"/>
                <a:cs typeface="Arial"/>
              </a:rPr>
              <a:t>Reference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378179" y="1048511"/>
            <a:ext cx="3261995" cy="3263265"/>
            <a:chOff x="5378179" y="1048511"/>
            <a:chExt cx="3261995" cy="3263265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179" y="1051534"/>
              <a:ext cx="3261393" cy="325988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3247" y="1048511"/>
              <a:ext cx="3195828" cy="3194304"/>
            </a:xfrm>
            <a:prstGeom prst="rect">
              <a:avLst/>
            </a:prstGeom>
          </p:spPr>
        </p:pic>
      </p:grpSp>
      <p:sp>
        <p:nvSpPr>
          <p:cNvPr id="12" name="object 12" descr=""/>
          <p:cNvSpPr/>
          <p:nvPr/>
        </p:nvSpPr>
        <p:spPr>
          <a:xfrm>
            <a:off x="95250" y="55626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5250" y="55626"/>
            <a:ext cx="4415155" cy="387350"/>
          </a:xfrm>
          <a:prstGeom prst="rect">
            <a:avLst/>
          </a:prstGeom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Agricultural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13766" y="1086688"/>
            <a:ext cx="4383405" cy="667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2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project</a:t>
            </a:r>
            <a:r>
              <a:rPr dirty="0" sz="1400" spc="2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analyses</a:t>
            </a:r>
            <a:r>
              <a:rPr dirty="0" sz="1400" spc="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agricultural</a:t>
            </a:r>
            <a:r>
              <a:rPr dirty="0" sz="1400" spc="25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raw</a:t>
            </a:r>
            <a:r>
              <a:rPr dirty="0" sz="1400" spc="2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material</a:t>
            </a:r>
            <a:r>
              <a:rPr dirty="0" sz="1400" spc="254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prices </a:t>
            </a:r>
            <a:r>
              <a:rPr dirty="0" sz="1400">
                <a:latin typeface="Arial"/>
                <a:cs typeface="Arial"/>
              </a:rPr>
              <a:t>over</a:t>
            </a:r>
            <a:r>
              <a:rPr dirty="0" sz="1400" spc="4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multiple</a:t>
            </a:r>
            <a:r>
              <a:rPr dirty="0" sz="1400" spc="45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years</a:t>
            </a:r>
            <a:r>
              <a:rPr dirty="0" sz="1400" spc="4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using</a:t>
            </a:r>
            <a:r>
              <a:rPr dirty="0" sz="1400" spc="4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exploratory</a:t>
            </a:r>
            <a:r>
              <a:rPr dirty="0" sz="1400" spc="4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</a:t>
            </a:r>
            <a:r>
              <a:rPr dirty="0" sz="1400" spc="459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analysis </a:t>
            </a:r>
            <a:r>
              <a:rPr dirty="0" sz="1400">
                <a:latin typeface="Arial"/>
                <a:cs typeface="Arial"/>
              </a:rPr>
              <a:t>(EDA)</a:t>
            </a:r>
            <a:r>
              <a:rPr dirty="0" sz="1400" spc="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uncover</a:t>
            </a:r>
            <a:r>
              <a:rPr dirty="0" sz="1400" spc="1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pricing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trends.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</a:t>
            </a:r>
            <a:r>
              <a:rPr dirty="0" sz="1400" spc="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identifies</a:t>
            </a:r>
            <a:r>
              <a:rPr dirty="0" sz="1400" spc="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high</a:t>
            </a:r>
            <a:r>
              <a:rPr dirty="0" sz="1400" spc="16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02842" y="1727454"/>
            <a:ext cx="339471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5"/>
              </a:spcBef>
              <a:tabLst>
                <a:tab pos="512445" algn="l"/>
                <a:tab pos="575310" algn="l"/>
                <a:tab pos="1494155" algn="l"/>
                <a:tab pos="1780539" algn="l"/>
                <a:tab pos="2432685" algn="l"/>
                <a:tab pos="2495550" algn="l"/>
              </a:tabLst>
            </a:pPr>
            <a:r>
              <a:rPr dirty="0" sz="1400" spc="-25">
                <a:latin typeface="Arial"/>
                <a:cs typeface="Arial"/>
              </a:rPr>
              <a:t>raw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materials,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calculates</a:t>
            </a:r>
            <a:r>
              <a:rPr dirty="0" sz="1400">
                <a:latin typeface="Arial"/>
                <a:cs typeface="Arial"/>
              </a:rPr>
              <a:t>		</a:t>
            </a:r>
            <a:r>
              <a:rPr dirty="0" sz="1400" spc="-10">
                <a:latin typeface="Arial"/>
                <a:cs typeface="Arial"/>
              </a:rPr>
              <a:t>percentage </a:t>
            </a:r>
            <a:r>
              <a:rPr dirty="0" sz="1400" spc="-25">
                <a:latin typeface="Arial"/>
                <a:cs typeface="Arial"/>
              </a:rPr>
              <a:t>and</a:t>
            </a:r>
            <a:r>
              <a:rPr dirty="0" sz="1400">
                <a:latin typeface="Arial"/>
                <a:cs typeface="Arial"/>
              </a:rPr>
              <a:t>		</a:t>
            </a:r>
            <a:r>
              <a:rPr dirty="0" sz="1400" spc="-10">
                <a:latin typeface="Arial"/>
                <a:cs typeface="Arial"/>
              </a:rPr>
              <a:t>investigates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0">
                <a:latin typeface="Arial"/>
                <a:cs typeface="Arial"/>
              </a:rPr>
              <a:t>price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fluctuations.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3766" y="1727454"/>
            <a:ext cx="89471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"/>
                <a:cs typeface="Arial"/>
              </a:rPr>
              <a:t>low-range changes, Correlation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08938" y="2153869"/>
            <a:ext cx="338836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2320" algn="l"/>
                <a:tab pos="1205865" algn="l"/>
                <a:tab pos="2024380" algn="l"/>
                <a:tab pos="3119120" algn="l"/>
              </a:tabLst>
            </a:pPr>
            <a:r>
              <a:rPr dirty="0" sz="1400" spc="-10">
                <a:latin typeface="Arial"/>
                <a:cs typeface="Arial"/>
              </a:rPr>
              <a:t>analysis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5">
                <a:latin typeface="Arial"/>
                <a:cs typeface="Arial"/>
              </a:rPr>
              <a:t>and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heatmap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visualization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5">
                <a:latin typeface="Arial"/>
                <a:cs typeface="Arial"/>
              </a:rPr>
              <a:t>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3766" y="2367788"/>
            <a:ext cx="23514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1500" algn="l"/>
                <a:tab pos="893444" algn="l"/>
                <a:tab pos="1952625" algn="l"/>
              </a:tabLst>
            </a:pPr>
            <a:r>
              <a:rPr dirty="0" sz="1400" spc="-20">
                <a:latin typeface="Arial"/>
                <a:cs typeface="Arial"/>
              </a:rPr>
              <a:t>used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5">
                <a:latin typeface="Arial"/>
                <a:cs typeface="Arial"/>
              </a:rPr>
              <a:t>to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10">
                <a:latin typeface="Arial"/>
                <a:cs typeface="Arial"/>
              </a:rPr>
              <a:t>understand</a:t>
            </a:r>
            <a:r>
              <a:rPr dirty="0" sz="1400">
                <a:latin typeface="Arial"/>
                <a:cs typeface="Arial"/>
              </a:rPr>
              <a:t>	</a:t>
            </a:r>
            <a:r>
              <a:rPr dirty="0" sz="1400" spc="-20">
                <a:latin typeface="Arial"/>
                <a:cs typeface="Arial"/>
              </a:rPr>
              <a:t>price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713482" y="2367788"/>
            <a:ext cx="9912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"/>
                <a:cs typeface="Arial"/>
              </a:rPr>
              <a:t>movements,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53688" y="2367788"/>
            <a:ext cx="7435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"/>
                <a:cs typeface="Arial"/>
              </a:rPr>
              <a:t>providing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3766" y="2581148"/>
            <a:ext cx="438277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valuable</a:t>
            </a:r>
            <a:r>
              <a:rPr dirty="0" sz="1400" spc="24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insights</a:t>
            </a:r>
            <a:r>
              <a:rPr dirty="0" sz="1400" spc="25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254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stakeholders</a:t>
            </a:r>
            <a:r>
              <a:rPr dirty="0" sz="1400" spc="25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250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investment, </a:t>
            </a:r>
            <a:r>
              <a:rPr dirty="0" sz="1400">
                <a:latin typeface="Arial"/>
                <a:cs typeface="Arial"/>
              </a:rPr>
              <a:t>trading,</a:t>
            </a:r>
            <a:r>
              <a:rPr dirty="0" sz="1400" spc="6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6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market</a:t>
            </a:r>
            <a:r>
              <a:rPr dirty="0" sz="1400" spc="65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analysis</a:t>
            </a:r>
            <a:r>
              <a:rPr dirty="0" sz="1400" spc="7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within</a:t>
            </a:r>
            <a:r>
              <a:rPr dirty="0" sz="1400" spc="60">
                <a:latin typeface="Arial"/>
                <a:cs typeface="Arial"/>
              </a:rPr>
              <a:t> 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65">
                <a:latin typeface="Arial"/>
                <a:cs typeface="Arial"/>
              </a:rPr>
              <a:t>  </a:t>
            </a:r>
            <a:r>
              <a:rPr dirty="0" sz="1400" spc="-10">
                <a:latin typeface="Arial"/>
                <a:cs typeface="Arial"/>
              </a:rPr>
              <a:t>agricultural sector.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Abstract</a:t>
            </a:r>
          </a:p>
        </p:txBody>
      </p:sp>
      <p:grpSp>
        <p:nvGrpSpPr>
          <p:cNvPr id="16" name="object 16" descr=""/>
          <p:cNvGrpSpPr/>
          <p:nvPr/>
        </p:nvGrpSpPr>
        <p:grpSpPr>
          <a:xfrm>
            <a:off x="4879847" y="950975"/>
            <a:ext cx="3987165" cy="3987165"/>
            <a:chOff x="4879847" y="950975"/>
            <a:chExt cx="3987165" cy="3987165"/>
          </a:xfrm>
        </p:grpSpPr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9847" y="950975"/>
              <a:ext cx="3986784" cy="398678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6603" y="2767583"/>
              <a:ext cx="1647444" cy="2016252"/>
            </a:xfrm>
            <a:prstGeom prst="rect">
              <a:avLst/>
            </a:prstGeom>
          </p:spPr>
        </p:pic>
      </p:grpSp>
      <p:sp>
        <p:nvSpPr>
          <p:cNvPr id="19" name="object 19" descr=""/>
          <p:cNvSpPr/>
          <p:nvPr/>
        </p:nvSpPr>
        <p:spPr>
          <a:xfrm>
            <a:off x="95250" y="55626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95250" y="55626"/>
            <a:ext cx="4415155" cy="387350"/>
          </a:xfrm>
          <a:prstGeom prst="rect">
            <a:avLst/>
          </a:prstGeom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Agricultural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13766" y="1080591"/>
            <a:ext cx="4281170" cy="33293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4150" marR="6985" indent="-172085">
              <a:lnSpc>
                <a:spcPct val="100000"/>
              </a:lnSpc>
              <a:spcBef>
                <a:spcPts val="100"/>
              </a:spcBef>
              <a:buClr>
                <a:srgbClr val="203062"/>
              </a:buClr>
              <a:buFont typeface="Arial"/>
              <a:buChar char="•"/>
              <a:tabLst>
                <a:tab pos="186055" algn="l"/>
              </a:tabLst>
            </a:pPr>
            <a:r>
              <a:rPr dirty="0" sz="1500">
                <a:latin typeface="Carlito"/>
                <a:cs typeface="Carlito"/>
              </a:rPr>
              <a:t>The</a:t>
            </a:r>
            <a:r>
              <a:rPr dirty="0" sz="1500" spc="34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agricultural</a:t>
            </a:r>
            <a:r>
              <a:rPr dirty="0" sz="1500" spc="3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sector</a:t>
            </a:r>
            <a:r>
              <a:rPr dirty="0" sz="1500" spc="3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plays</a:t>
            </a:r>
            <a:r>
              <a:rPr dirty="0" sz="1500" spc="35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</a:t>
            </a:r>
            <a:r>
              <a:rPr dirty="0" sz="1500" spc="35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crucial</a:t>
            </a:r>
            <a:r>
              <a:rPr dirty="0" sz="1500" spc="35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role</a:t>
            </a:r>
            <a:r>
              <a:rPr dirty="0" sz="1500" spc="35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in</a:t>
            </a:r>
            <a:r>
              <a:rPr dirty="0" sz="1500" spc="350">
                <a:latin typeface="Carlito"/>
                <a:cs typeface="Carlito"/>
              </a:rPr>
              <a:t> </a:t>
            </a:r>
            <a:r>
              <a:rPr dirty="0" sz="1500" spc="-25">
                <a:latin typeface="Carlito"/>
                <a:cs typeface="Carlito"/>
              </a:rPr>
              <a:t>the </a:t>
            </a:r>
            <a:r>
              <a:rPr dirty="0" sz="1500" spc="-25">
                <a:latin typeface="Carlito"/>
                <a:cs typeface="Carlito"/>
              </a:rPr>
              <a:t>	</a:t>
            </a:r>
            <a:r>
              <a:rPr dirty="0" sz="1500">
                <a:latin typeface="Carlito"/>
                <a:cs typeface="Carlito"/>
              </a:rPr>
              <a:t>global</a:t>
            </a:r>
            <a:r>
              <a:rPr dirty="0" sz="1500" spc="27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economy,</a:t>
            </a:r>
            <a:r>
              <a:rPr dirty="0" sz="1500" spc="27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supplying</a:t>
            </a:r>
            <a:r>
              <a:rPr dirty="0" sz="1500" spc="27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essential</a:t>
            </a:r>
            <a:r>
              <a:rPr dirty="0" sz="1500" spc="254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raw</a:t>
            </a:r>
            <a:r>
              <a:rPr dirty="0" sz="1500" spc="265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materials </a:t>
            </a:r>
            <a:r>
              <a:rPr dirty="0" sz="1500" spc="-10">
                <a:latin typeface="Carlito"/>
                <a:cs typeface="Carlito"/>
              </a:rPr>
              <a:t>	</a:t>
            </a:r>
            <a:r>
              <a:rPr dirty="0" sz="1500">
                <a:latin typeface="Carlito"/>
                <a:cs typeface="Carlito"/>
              </a:rPr>
              <a:t>for</a:t>
            </a:r>
            <a:r>
              <a:rPr dirty="0" sz="1500" spc="110">
                <a:latin typeface="Carlito"/>
                <a:cs typeface="Carlito"/>
              </a:rPr>
              <a:t>  </a:t>
            </a:r>
            <a:r>
              <a:rPr dirty="0" sz="1500">
                <a:latin typeface="Carlito"/>
                <a:cs typeface="Carlito"/>
              </a:rPr>
              <a:t>food</a:t>
            </a:r>
            <a:r>
              <a:rPr dirty="0" sz="1500" spc="110">
                <a:latin typeface="Carlito"/>
                <a:cs typeface="Carlito"/>
              </a:rPr>
              <a:t>  </a:t>
            </a:r>
            <a:r>
              <a:rPr dirty="0" sz="1500">
                <a:latin typeface="Carlito"/>
                <a:cs typeface="Carlito"/>
              </a:rPr>
              <a:t>production,</a:t>
            </a:r>
            <a:r>
              <a:rPr dirty="0" sz="1500" spc="114">
                <a:latin typeface="Carlito"/>
                <a:cs typeface="Carlito"/>
              </a:rPr>
              <a:t>  </a:t>
            </a:r>
            <a:r>
              <a:rPr dirty="0" sz="1500">
                <a:latin typeface="Carlito"/>
                <a:cs typeface="Carlito"/>
              </a:rPr>
              <a:t>animal</a:t>
            </a:r>
            <a:r>
              <a:rPr dirty="0" sz="1500" spc="114">
                <a:latin typeface="Carlito"/>
                <a:cs typeface="Carlito"/>
              </a:rPr>
              <a:t>  </a:t>
            </a:r>
            <a:r>
              <a:rPr dirty="0" sz="1500">
                <a:latin typeface="Carlito"/>
                <a:cs typeface="Carlito"/>
              </a:rPr>
              <a:t>feed,</a:t>
            </a:r>
            <a:r>
              <a:rPr dirty="0" sz="1500" spc="120">
                <a:latin typeface="Carlito"/>
                <a:cs typeface="Carlito"/>
              </a:rPr>
              <a:t>  </a:t>
            </a:r>
            <a:r>
              <a:rPr dirty="0" sz="1500">
                <a:latin typeface="Carlito"/>
                <a:cs typeface="Carlito"/>
              </a:rPr>
              <a:t>biofuels,</a:t>
            </a:r>
            <a:r>
              <a:rPr dirty="0" sz="1500" spc="110">
                <a:latin typeface="Carlito"/>
                <a:cs typeface="Carlito"/>
              </a:rPr>
              <a:t>  </a:t>
            </a:r>
            <a:r>
              <a:rPr dirty="0" sz="1500" spc="-25">
                <a:latin typeface="Carlito"/>
                <a:cs typeface="Carlito"/>
              </a:rPr>
              <a:t>and </a:t>
            </a:r>
            <a:r>
              <a:rPr dirty="0" sz="1500" spc="-25">
                <a:latin typeface="Carlito"/>
                <a:cs typeface="Carlito"/>
              </a:rPr>
              <a:t>	</a:t>
            </a:r>
            <a:r>
              <a:rPr dirty="0" sz="1500">
                <a:latin typeface="Carlito"/>
                <a:cs typeface="Carlito"/>
              </a:rPr>
              <a:t>various</a:t>
            </a:r>
            <a:r>
              <a:rPr dirty="0" sz="1500" spc="495">
                <a:latin typeface="Carlito"/>
                <a:cs typeface="Carlito"/>
              </a:rPr>
              <a:t>  </a:t>
            </a:r>
            <a:r>
              <a:rPr dirty="0" sz="1500">
                <a:latin typeface="Carlito"/>
                <a:cs typeface="Carlito"/>
              </a:rPr>
              <a:t>other</a:t>
            </a:r>
            <a:r>
              <a:rPr dirty="0" sz="1500" spc="495">
                <a:latin typeface="Carlito"/>
                <a:cs typeface="Carlito"/>
              </a:rPr>
              <a:t>  </a:t>
            </a:r>
            <a:r>
              <a:rPr dirty="0" sz="1500">
                <a:latin typeface="Carlito"/>
                <a:cs typeface="Carlito"/>
              </a:rPr>
              <a:t>industries.</a:t>
            </a:r>
            <a:r>
              <a:rPr dirty="0" sz="1500" spc="220">
                <a:latin typeface="Carlito"/>
                <a:cs typeface="Carlito"/>
              </a:rPr>
              <a:t>   </a:t>
            </a:r>
            <a:r>
              <a:rPr dirty="0" sz="1500">
                <a:latin typeface="Carlito"/>
                <a:cs typeface="Carlito"/>
              </a:rPr>
              <a:t>Understanding</a:t>
            </a:r>
            <a:r>
              <a:rPr dirty="0" sz="1500" spc="495">
                <a:latin typeface="Carlito"/>
                <a:cs typeface="Carlito"/>
              </a:rPr>
              <a:t>  </a:t>
            </a:r>
            <a:r>
              <a:rPr dirty="0" sz="1500" spc="-25">
                <a:latin typeface="Carlito"/>
                <a:cs typeface="Carlito"/>
              </a:rPr>
              <a:t>the </a:t>
            </a:r>
            <a:r>
              <a:rPr dirty="0" sz="1500" spc="-25">
                <a:latin typeface="Carlito"/>
                <a:cs typeface="Carlito"/>
              </a:rPr>
              <a:t>	</a:t>
            </a:r>
            <a:r>
              <a:rPr dirty="0" sz="1500">
                <a:latin typeface="Carlito"/>
                <a:cs typeface="Carlito"/>
              </a:rPr>
              <a:t>dynamics</a:t>
            </a:r>
            <a:r>
              <a:rPr dirty="0" sz="1500" spc="1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of</a:t>
            </a:r>
            <a:r>
              <a:rPr dirty="0" sz="1500" spc="14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agricultural</a:t>
            </a:r>
            <a:r>
              <a:rPr dirty="0" sz="1500" spc="15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raw</a:t>
            </a:r>
            <a:r>
              <a:rPr dirty="0" sz="1500" spc="14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material</a:t>
            </a:r>
            <a:r>
              <a:rPr dirty="0" sz="1500" spc="13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prices</a:t>
            </a:r>
            <a:r>
              <a:rPr dirty="0" sz="1500" spc="1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is</a:t>
            </a:r>
            <a:r>
              <a:rPr dirty="0" sz="1500" spc="145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vital </a:t>
            </a:r>
            <a:r>
              <a:rPr dirty="0" sz="1500" spc="-10">
                <a:latin typeface="Carlito"/>
                <a:cs typeface="Carlito"/>
              </a:rPr>
              <a:t>	</a:t>
            </a:r>
            <a:r>
              <a:rPr dirty="0" sz="1500">
                <a:latin typeface="Carlito"/>
                <a:cs typeface="Carlito"/>
              </a:rPr>
              <a:t>for</a:t>
            </a:r>
            <a:r>
              <a:rPr dirty="0" sz="1500" spc="204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stakeholders</a:t>
            </a:r>
            <a:r>
              <a:rPr dirty="0" sz="1500" spc="22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across</a:t>
            </a:r>
            <a:r>
              <a:rPr dirty="0" sz="1500" spc="21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the</a:t>
            </a:r>
            <a:r>
              <a:rPr dirty="0" sz="1500" spc="21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supply</a:t>
            </a:r>
            <a:r>
              <a:rPr dirty="0" sz="1500" spc="21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chain,</a:t>
            </a:r>
            <a:r>
              <a:rPr dirty="0" sz="1500" spc="210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including </a:t>
            </a:r>
            <a:r>
              <a:rPr dirty="0" sz="1500" spc="-10">
                <a:latin typeface="Carlito"/>
                <a:cs typeface="Carlito"/>
              </a:rPr>
              <a:t>	</a:t>
            </a:r>
            <a:r>
              <a:rPr dirty="0" sz="1500">
                <a:latin typeface="Carlito"/>
                <a:cs typeface="Carlito"/>
              </a:rPr>
              <a:t>farmers,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traders,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policymakers,</a:t>
            </a:r>
            <a:r>
              <a:rPr dirty="0" sz="1500" spc="-5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and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investors.</a:t>
            </a:r>
            <a:endParaRPr sz="1500">
              <a:latin typeface="Carlito"/>
              <a:cs typeface="Carlito"/>
            </a:endParaRPr>
          </a:p>
          <a:p>
            <a:pPr algn="just" marL="184150" marR="5080" indent="-172085">
              <a:lnSpc>
                <a:spcPct val="100000"/>
              </a:lnSpc>
              <a:spcBef>
                <a:spcPts val="810"/>
              </a:spcBef>
              <a:buClr>
                <a:srgbClr val="203062"/>
              </a:buClr>
              <a:buFont typeface="Arial"/>
              <a:buChar char="•"/>
              <a:tabLst>
                <a:tab pos="186055" algn="l"/>
              </a:tabLst>
            </a:pPr>
            <a:r>
              <a:rPr dirty="0" sz="1500">
                <a:latin typeface="Carlito"/>
                <a:cs typeface="Carlito"/>
              </a:rPr>
              <a:t>However,</a:t>
            </a:r>
            <a:r>
              <a:rPr dirty="0" sz="1500" spc="2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analyzing</a:t>
            </a:r>
            <a:r>
              <a:rPr dirty="0" sz="1500" spc="24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the</a:t>
            </a:r>
            <a:r>
              <a:rPr dirty="0" sz="1500" spc="2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vast</a:t>
            </a:r>
            <a:r>
              <a:rPr dirty="0" sz="1500" spc="2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amount</a:t>
            </a:r>
            <a:r>
              <a:rPr dirty="0" sz="1500" spc="23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of</a:t>
            </a:r>
            <a:r>
              <a:rPr dirty="0" sz="1500" spc="25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price</a:t>
            </a:r>
            <a:r>
              <a:rPr dirty="0" sz="1500" spc="254">
                <a:latin typeface="Carlito"/>
                <a:cs typeface="Carlito"/>
              </a:rPr>
              <a:t> </a:t>
            </a:r>
            <a:r>
              <a:rPr dirty="0" sz="1500" spc="-20">
                <a:latin typeface="Carlito"/>
                <a:cs typeface="Carlito"/>
              </a:rPr>
              <a:t>data </a:t>
            </a:r>
            <a:r>
              <a:rPr dirty="0" sz="1500" spc="-20">
                <a:latin typeface="Carlito"/>
                <a:cs typeface="Carlito"/>
              </a:rPr>
              <a:t>	</a:t>
            </a:r>
            <a:r>
              <a:rPr dirty="0" sz="1500">
                <a:latin typeface="Carlito"/>
                <a:cs typeface="Carlito"/>
              </a:rPr>
              <a:t>available</a:t>
            </a:r>
            <a:r>
              <a:rPr dirty="0" sz="1500" spc="49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can</a:t>
            </a:r>
            <a:r>
              <a:rPr dirty="0" sz="1500" spc="49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be</a:t>
            </a:r>
            <a:r>
              <a:rPr dirty="0" sz="1500" spc="49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challenging,</a:t>
            </a:r>
            <a:r>
              <a:rPr dirty="0" sz="1500" spc="49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requiring</a:t>
            </a:r>
            <a:r>
              <a:rPr dirty="0" sz="1500" spc="80">
                <a:latin typeface="Carlito"/>
                <a:cs typeface="Carlito"/>
              </a:rPr>
              <a:t>  </a:t>
            </a:r>
            <a:r>
              <a:rPr dirty="0" sz="1500" spc="-10">
                <a:latin typeface="Carlito"/>
                <a:cs typeface="Carlito"/>
              </a:rPr>
              <a:t>advanced </a:t>
            </a:r>
            <a:r>
              <a:rPr dirty="0" sz="1500" spc="-10">
                <a:latin typeface="Carlito"/>
                <a:cs typeface="Carlito"/>
              </a:rPr>
              <a:t>	</a:t>
            </a:r>
            <a:r>
              <a:rPr dirty="0" sz="1500">
                <a:latin typeface="Carlito"/>
                <a:cs typeface="Carlito"/>
              </a:rPr>
              <a:t>analytical</a:t>
            </a:r>
            <a:r>
              <a:rPr dirty="0" sz="1500" spc="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techniques</a:t>
            </a:r>
            <a:r>
              <a:rPr dirty="0" sz="1500" spc="4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to</a:t>
            </a:r>
            <a:r>
              <a:rPr dirty="0" sz="1500" spc="4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extract</a:t>
            </a:r>
            <a:r>
              <a:rPr dirty="0" sz="1500" spc="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meaningful</a:t>
            </a:r>
            <a:r>
              <a:rPr dirty="0" sz="1500" spc="45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insights. </a:t>
            </a:r>
            <a:r>
              <a:rPr dirty="0" sz="1500" spc="-10">
                <a:latin typeface="Carlito"/>
                <a:cs typeface="Carlito"/>
              </a:rPr>
              <a:t>	</a:t>
            </a:r>
            <a:r>
              <a:rPr dirty="0" sz="1500">
                <a:latin typeface="Carlito"/>
                <a:cs typeface="Carlito"/>
              </a:rPr>
              <a:t>Therefore,</a:t>
            </a:r>
            <a:r>
              <a:rPr dirty="0" sz="1500" spc="42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the</a:t>
            </a:r>
            <a:r>
              <a:rPr dirty="0" sz="1500" spc="43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problem</a:t>
            </a:r>
            <a:r>
              <a:rPr dirty="0" sz="1500" spc="43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at</a:t>
            </a:r>
            <a:r>
              <a:rPr dirty="0" sz="1500" spc="41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hand</a:t>
            </a:r>
            <a:r>
              <a:rPr dirty="0" sz="1500" spc="434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is</a:t>
            </a:r>
            <a:r>
              <a:rPr dirty="0" sz="1500" spc="409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to</a:t>
            </a:r>
            <a:r>
              <a:rPr dirty="0" sz="1500" spc="43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conduct</a:t>
            </a:r>
            <a:r>
              <a:rPr dirty="0" sz="1500" spc="415">
                <a:latin typeface="Carlito"/>
                <a:cs typeface="Carlito"/>
              </a:rPr>
              <a:t> </a:t>
            </a:r>
            <a:r>
              <a:rPr dirty="0" sz="1500" spc="-50">
                <a:latin typeface="Carlito"/>
                <a:cs typeface="Carlito"/>
              </a:rPr>
              <a:t>a </a:t>
            </a:r>
            <a:r>
              <a:rPr dirty="0" sz="1500" spc="-50">
                <a:latin typeface="Carlito"/>
                <a:cs typeface="Carlito"/>
              </a:rPr>
              <a:t>	</a:t>
            </a:r>
            <a:r>
              <a:rPr dirty="0" sz="1500">
                <a:latin typeface="Carlito"/>
                <a:cs typeface="Carlito"/>
              </a:rPr>
              <a:t>comprehensive</a:t>
            </a:r>
            <a:r>
              <a:rPr dirty="0" sz="1500" spc="9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exploratory</a:t>
            </a:r>
            <a:r>
              <a:rPr dirty="0" sz="1500" spc="9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data</a:t>
            </a:r>
            <a:r>
              <a:rPr dirty="0" sz="1500" spc="8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analysis</a:t>
            </a:r>
            <a:r>
              <a:rPr dirty="0" sz="1500" spc="9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(EDA)</a:t>
            </a:r>
            <a:r>
              <a:rPr dirty="0" sz="1500" spc="8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of</a:t>
            </a:r>
            <a:r>
              <a:rPr dirty="0" sz="1500" spc="85">
                <a:latin typeface="Carlito"/>
                <a:cs typeface="Carlito"/>
              </a:rPr>
              <a:t> </a:t>
            </a:r>
            <a:r>
              <a:rPr dirty="0" sz="1500" spc="-50">
                <a:latin typeface="Carlito"/>
                <a:cs typeface="Carlito"/>
              </a:rPr>
              <a:t>a </a:t>
            </a:r>
            <a:r>
              <a:rPr dirty="0" sz="1500" spc="-50">
                <a:latin typeface="Carlito"/>
                <a:cs typeface="Carlito"/>
              </a:rPr>
              <a:t>	</a:t>
            </a:r>
            <a:r>
              <a:rPr dirty="0" sz="1500">
                <a:latin typeface="Carlito"/>
                <a:cs typeface="Carlito"/>
              </a:rPr>
              <a:t>dataset</a:t>
            </a:r>
            <a:r>
              <a:rPr dirty="0" sz="1500" spc="27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containing</a:t>
            </a:r>
            <a:r>
              <a:rPr dirty="0" sz="1500" spc="254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agricultural</a:t>
            </a:r>
            <a:r>
              <a:rPr dirty="0" sz="1500" spc="28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raw</a:t>
            </a:r>
            <a:r>
              <a:rPr dirty="0" sz="1500" spc="26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material</a:t>
            </a:r>
            <a:r>
              <a:rPr dirty="0" sz="1500" spc="280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prices </a:t>
            </a:r>
            <a:r>
              <a:rPr dirty="0" sz="1500" spc="-10">
                <a:latin typeface="Carlito"/>
                <a:cs typeface="Carlito"/>
              </a:rPr>
              <a:t>	</a:t>
            </a:r>
            <a:r>
              <a:rPr dirty="0" sz="1500">
                <a:latin typeface="Carlito"/>
                <a:cs typeface="Carlito"/>
              </a:rPr>
              <a:t>over</a:t>
            </a:r>
            <a:r>
              <a:rPr dirty="0" sz="1500" spc="-2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multiple</a:t>
            </a:r>
            <a:r>
              <a:rPr dirty="0" sz="1500" spc="-2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years.</a:t>
            </a:r>
            <a:r>
              <a:rPr dirty="0" sz="1500" spc="-35">
                <a:latin typeface="Carlito"/>
                <a:cs typeface="Carlito"/>
              </a:rPr>
              <a:t> </a:t>
            </a:r>
            <a:r>
              <a:rPr dirty="0" sz="1400" spc="-50">
                <a:solidFill>
                  <a:srgbClr val="0D0D0D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95"/>
              </a:spcBef>
            </a:pPr>
            <a:r>
              <a:rPr dirty="0"/>
              <a:t>Problem</a:t>
            </a:r>
            <a:r>
              <a:rPr dirty="0" spc="-30"/>
              <a:t> </a:t>
            </a:r>
            <a:r>
              <a:rPr dirty="0" spc="-10"/>
              <a:t>Statement</a:t>
            </a:r>
          </a:p>
        </p:txBody>
      </p:sp>
      <p:grpSp>
        <p:nvGrpSpPr>
          <p:cNvPr id="9" name="object 9" descr=""/>
          <p:cNvGrpSpPr/>
          <p:nvPr/>
        </p:nvGrpSpPr>
        <p:grpSpPr>
          <a:xfrm>
            <a:off x="4914900" y="1101900"/>
            <a:ext cx="3695700" cy="3035935"/>
            <a:chOff x="4914900" y="1101900"/>
            <a:chExt cx="3695700" cy="3035935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9481" y="1101900"/>
              <a:ext cx="2871000" cy="291840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4900" y="2200655"/>
              <a:ext cx="1958340" cy="1937004"/>
            </a:xfrm>
            <a:prstGeom prst="rect">
              <a:avLst/>
            </a:prstGeom>
          </p:spPr>
        </p:pic>
      </p:grpSp>
      <p:sp>
        <p:nvSpPr>
          <p:cNvPr id="12" name="object 12" descr=""/>
          <p:cNvSpPr/>
          <p:nvPr/>
        </p:nvSpPr>
        <p:spPr>
          <a:xfrm>
            <a:off x="95250" y="55626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5250" y="55626"/>
            <a:ext cx="4415155" cy="387350"/>
          </a:xfrm>
          <a:prstGeom prst="rect">
            <a:avLst/>
          </a:prstGeom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Agricultural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13766" y="1086688"/>
            <a:ext cx="8041640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Aim:</a:t>
            </a:r>
            <a:r>
              <a:rPr dirty="0" sz="1400" spc="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primary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objective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Fi“Agricultural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Raw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Material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Analysis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”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nal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Seminar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present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outcomes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advancements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made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project”.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95"/>
              </a:spcBef>
            </a:pPr>
            <a:r>
              <a:rPr dirty="0"/>
              <a:t>Aim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Objective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97731" y="1917880"/>
            <a:ext cx="2832390" cy="2794819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95250" y="55626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5250" y="55626"/>
            <a:ext cx="4415155" cy="387350"/>
          </a:xfrm>
          <a:prstGeom prst="rect">
            <a:avLst/>
          </a:prstGeom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Agricultural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13766" y="648411"/>
            <a:ext cx="8348345" cy="3940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Objectives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54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"/>
                <a:cs typeface="Arial"/>
              </a:rPr>
              <a:t>Conduct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exploratory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data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analysis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(EDA)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dataset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containing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agricultural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raw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material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prices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spanning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multiple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years.</a:t>
            </a:r>
            <a:endParaRPr sz="1600">
              <a:latin typeface="Arial"/>
              <a:cs typeface="Arial"/>
            </a:endParaRPr>
          </a:p>
          <a:p>
            <a:pPr marL="299085" marR="66611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"/>
                <a:cs typeface="Arial"/>
              </a:rPr>
              <a:t>Identify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high-</a:t>
            </a:r>
            <a:r>
              <a:rPr dirty="0" sz="1600">
                <a:latin typeface="Arial"/>
                <a:cs typeface="Arial"/>
              </a:rPr>
              <a:t>range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low-</a:t>
            </a:r>
            <a:r>
              <a:rPr dirty="0" sz="1600">
                <a:latin typeface="Arial"/>
                <a:cs typeface="Arial"/>
              </a:rPr>
              <a:t>range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raw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materials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based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their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prices,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highlighting </a:t>
            </a:r>
            <a:r>
              <a:rPr dirty="0" sz="1600">
                <a:latin typeface="Arial"/>
                <a:cs typeface="Arial"/>
              </a:rPr>
              <a:t>commodities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highest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lowest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prices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within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dataset.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"/>
                <a:cs typeface="Arial"/>
              </a:rPr>
              <a:t>Determine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percentage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change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prices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each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raw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material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over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time,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identifying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those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highest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lowest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percentage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changes.</a:t>
            </a:r>
            <a:endParaRPr sz="1600">
              <a:latin typeface="Arial"/>
              <a:cs typeface="Arial"/>
            </a:endParaRPr>
          </a:p>
          <a:p>
            <a:pPr marL="299085" marR="13779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"/>
                <a:cs typeface="Arial"/>
              </a:rPr>
              <a:t>Investigate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range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price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fluctuations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experienced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by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agricultural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raw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materials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over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years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understand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variability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volatility.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"/>
                <a:cs typeface="Arial"/>
              </a:rPr>
              <a:t>Conduct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correlation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analysis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generate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heatmap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visualize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relationships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between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different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raw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materials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their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price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movements.</a:t>
            </a:r>
            <a:endParaRPr sz="1600">
              <a:latin typeface="Arial"/>
              <a:cs typeface="Arial"/>
            </a:endParaRPr>
          </a:p>
          <a:p>
            <a:pPr algn="just" marL="299085" marR="410209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latin typeface="Arial"/>
                <a:cs typeface="Arial"/>
              </a:rPr>
              <a:t>	Provide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valuable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insights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into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pricing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dynamics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agricultural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raw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materials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aid </a:t>
            </a:r>
            <a:r>
              <a:rPr dirty="0" sz="1600">
                <a:latin typeface="Arial"/>
                <a:cs typeface="Arial"/>
              </a:rPr>
              <a:t>stakeholders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making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informed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decisions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related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investment,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trading,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market </a:t>
            </a:r>
            <a:r>
              <a:rPr dirty="0" sz="1600">
                <a:latin typeface="Arial"/>
                <a:cs typeface="Arial"/>
              </a:rPr>
              <a:t>analysis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within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agricultural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sector.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5250" y="55626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5250" y="55626"/>
            <a:ext cx="4415155" cy="387350"/>
          </a:xfrm>
          <a:prstGeom prst="rect">
            <a:avLst/>
          </a:prstGeom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Agricultural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Proposed</a:t>
            </a:r>
            <a:r>
              <a:rPr dirty="0" spc="-50"/>
              <a:t> </a:t>
            </a:r>
            <a:r>
              <a:rPr dirty="0" spc="-10"/>
              <a:t>Solution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64363" y="1036502"/>
            <a:ext cx="4853940" cy="319595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350" spc="-10" b="1">
                <a:latin typeface="Arial"/>
                <a:cs typeface="Arial"/>
              </a:rPr>
              <a:t>Solution:</a:t>
            </a:r>
            <a:endParaRPr sz="13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299085" algn="l"/>
              </a:tabLst>
            </a:pP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solution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involves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collection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preprocessing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dataset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agricultural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raw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material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prices,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followed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by </a:t>
            </a:r>
            <a:r>
              <a:rPr dirty="0" sz="1400">
                <a:latin typeface="Arial"/>
                <a:cs typeface="Arial"/>
              </a:rPr>
              <a:t>exploratory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analysis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(EDA)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uncover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trends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 spc="-10">
                <a:latin typeface="Arial"/>
                <a:cs typeface="Arial"/>
              </a:rPr>
              <a:t>distributions.</a:t>
            </a:r>
            <a:endParaRPr sz="1400">
              <a:latin typeface="Arial"/>
              <a:cs typeface="Arial"/>
            </a:endParaRPr>
          </a:p>
          <a:p>
            <a:pPr marL="299085" marR="64769" indent="-287020">
              <a:lnSpc>
                <a:spcPct val="100000"/>
              </a:lnSpc>
              <a:spcBef>
                <a:spcPts val="810"/>
              </a:spcBef>
              <a:buClr>
                <a:srgbClr val="203062"/>
              </a:buClr>
              <a:buChar char="•"/>
              <a:tabLst>
                <a:tab pos="299085" algn="l"/>
              </a:tabLst>
            </a:pPr>
            <a:r>
              <a:rPr dirty="0" sz="1400">
                <a:latin typeface="Arial"/>
                <a:cs typeface="Arial"/>
              </a:rPr>
              <a:t>High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low-</a:t>
            </a:r>
            <a:r>
              <a:rPr dirty="0" sz="1400">
                <a:latin typeface="Arial"/>
                <a:cs typeface="Arial"/>
              </a:rPr>
              <a:t>range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raw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materials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identified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based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on </a:t>
            </a:r>
            <a:r>
              <a:rPr dirty="0" sz="1400">
                <a:latin typeface="Arial"/>
                <a:cs typeface="Arial"/>
              </a:rPr>
              <a:t>maximum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minimum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prices,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alongside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analysis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percentage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price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changes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over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  <a:p>
            <a:pPr marL="299085" marR="59055" indent="-287020">
              <a:lnSpc>
                <a:spcPct val="100000"/>
              </a:lnSpc>
              <a:spcBef>
                <a:spcPts val="790"/>
              </a:spcBef>
              <a:buClr>
                <a:srgbClr val="203062"/>
              </a:buClr>
              <a:buChar char="•"/>
              <a:tabLst>
                <a:tab pos="299085" algn="l"/>
              </a:tabLst>
            </a:pPr>
            <a:r>
              <a:rPr dirty="0" sz="1400">
                <a:latin typeface="Arial"/>
                <a:cs typeface="Arial"/>
              </a:rPr>
              <a:t>Price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fluctuations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investigated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understand </a:t>
            </a:r>
            <a:r>
              <a:rPr dirty="0" sz="1400">
                <a:latin typeface="Arial"/>
                <a:cs typeface="Arial"/>
              </a:rPr>
              <a:t>variability,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while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correlation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analysis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heatmap </a:t>
            </a:r>
            <a:r>
              <a:rPr dirty="0" sz="1400">
                <a:latin typeface="Arial"/>
                <a:cs typeface="Arial"/>
              </a:rPr>
              <a:t>generation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visualize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relationships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between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raw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materials. </a:t>
            </a:r>
            <a:r>
              <a:rPr dirty="0" sz="1400">
                <a:latin typeface="Arial"/>
                <a:cs typeface="Arial"/>
              </a:rPr>
              <a:t>Findings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documented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stakeholders,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aiding </a:t>
            </a:r>
            <a:r>
              <a:rPr dirty="0" sz="1400">
                <a:latin typeface="Arial"/>
                <a:cs typeface="Arial"/>
              </a:rPr>
              <a:t>informed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decision-</a:t>
            </a:r>
            <a:r>
              <a:rPr dirty="0" sz="1400">
                <a:latin typeface="Arial"/>
                <a:cs typeface="Arial"/>
              </a:rPr>
              <a:t>making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agricultural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sector.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259133" y="1048511"/>
            <a:ext cx="3432810" cy="2277110"/>
            <a:chOff x="5259133" y="1048511"/>
            <a:chExt cx="3432810" cy="227711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3896" y="1048511"/>
              <a:ext cx="3422904" cy="227685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263896" y="1310639"/>
              <a:ext cx="3423285" cy="1767839"/>
            </a:xfrm>
            <a:custGeom>
              <a:avLst/>
              <a:gdLst/>
              <a:ahLst/>
              <a:cxnLst/>
              <a:rect l="l" t="t" r="r" b="b"/>
              <a:pathLst>
                <a:path w="3423284" h="1767839">
                  <a:moveTo>
                    <a:pt x="0" y="0"/>
                  </a:moveTo>
                  <a:lnTo>
                    <a:pt x="0" y="1767840"/>
                  </a:lnTo>
                </a:path>
                <a:path w="3423284" h="1767839">
                  <a:moveTo>
                    <a:pt x="3422904" y="0"/>
                  </a:moveTo>
                  <a:lnTo>
                    <a:pt x="3422904" y="1767840"/>
                  </a:lnTo>
                </a:path>
              </a:pathLst>
            </a:custGeom>
            <a:ln w="9525">
              <a:solidFill>
                <a:srgbClr val="FDA8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95250" y="55626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5250" y="55626"/>
            <a:ext cx="4415155" cy="387350"/>
          </a:xfrm>
          <a:prstGeom prst="rect">
            <a:avLst/>
          </a:prstGeom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Agricultural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879" y="647446"/>
            <a:ext cx="29622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System</a:t>
            </a:r>
            <a:r>
              <a:rPr dirty="0" sz="1600" spc="-7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Deployment</a:t>
            </a:r>
            <a:r>
              <a:rPr dirty="0" sz="1600" spc="-6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Approach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5250" y="55626"/>
            <a:ext cx="4415155" cy="387350"/>
          </a:xfrm>
          <a:custGeom>
            <a:avLst/>
            <a:gdLst/>
            <a:ahLst/>
            <a:cxnLst/>
            <a:rect l="l" t="t" r="r" b="b"/>
            <a:pathLst>
              <a:path w="4415155" h="387350">
                <a:moveTo>
                  <a:pt x="4415028" y="0"/>
                </a:moveTo>
                <a:lnTo>
                  <a:pt x="0" y="0"/>
                </a:lnTo>
                <a:lnTo>
                  <a:pt x="0" y="387096"/>
                </a:lnTo>
                <a:lnTo>
                  <a:pt x="4415028" y="387096"/>
                </a:lnTo>
                <a:lnTo>
                  <a:pt x="441502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5250" y="55626"/>
            <a:ext cx="4415155" cy="387350"/>
          </a:xfrm>
          <a:prstGeom prst="rect">
            <a:avLst/>
          </a:prstGeom>
          <a:ln w="25400">
            <a:solidFill>
              <a:srgbClr val="203062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Agricultural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7783" y="1235963"/>
            <a:ext cx="8028432" cy="31729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2024-04-10T16:37:33Z</dcterms:created>
  <dcterms:modified xsi:type="dcterms:W3CDTF">2024-04-10T16:37:33Z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2024-04-10T00:00:00Z</vt:filetime>
  </property>
  <property fmtid="{D5CDD505-2E9C-101B-9397-08002B2CF9AE}" pid="5" name="Producer">
    <vt:lpwstr>3-Heights(TM) PDF Security Shell 4.8.25.2 (http://www.pdf-tools.com)</vt:lpwstr>
  </property>
</Properties>
</file>