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98" r:id="rId6"/>
    <p:sldId id="297" r:id="rId7"/>
    <p:sldId id="292" r:id="rId8"/>
    <p:sldId id="265" r:id="rId9"/>
    <p:sldId id="269" r:id="rId10"/>
    <p:sldId id="270" r:id="rId11"/>
    <p:sldId id="305" r:id="rId12"/>
    <p:sldId id="271" r:id="rId13"/>
    <p:sldId id="293" r:id="rId14"/>
    <p:sldId id="300" r:id="rId15"/>
    <p:sldId id="301" r:id="rId16"/>
    <p:sldId id="302" r:id="rId17"/>
    <p:sldId id="272" r:id="rId18"/>
    <p:sldId id="303" r:id="rId19"/>
    <p:sldId id="295" r:id="rId20"/>
    <p:sldId id="304" r:id="rId21"/>
    <p:sldId id="299" r:id="rId22"/>
    <p:sldId id="279" r:id="rId23"/>
    <p:sldId id="281" r:id="rId24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6"/>
    </p:embeddedFont>
    <p:embeddedFont>
      <p:font typeface="Alfa Slab One" panose="020B0604020202020204" charset="0"/>
      <p:regular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BD8717-D9A8-4C11-9C42-030997849805}">
  <a:tblStyle styleId="{99BD8717-D9A8-4C11-9C42-03099784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0ace256a4_2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50ace256a4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0828130c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0828130c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716a56a9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716a56a9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716a56a9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716a56a9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83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716a56a9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716a56a9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852bf3da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852bf3da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85acc60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485acc60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0ace256a4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50ace256a4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ace256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ace256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0ace256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0ace256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0ace256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0ace256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82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0ace256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0ace256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85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f9d6d82ed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f9d6d82ed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44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f9d6d82e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f9d6d82e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716a56a9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716a56a9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78942" y="443001"/>
            <a:ext cx="74361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bril Fatfac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85800" y="1439755"/>
            <a:ext cx="7436100" cy="30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7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048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2984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992464" y="4825893"/>
            <a:ext cx="155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130302" y="4828032"/>
            <a:ext cx="283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20000"/>
          </a:bodyPr>
          <a:lstStyle>
            <a:lvl1pPr marL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0" y="40343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66A0"/>
              </a:buClr>
              <a:buSzPts val="1620"/>
              <a:buFont typeface="Arial"/>
              <a:buNone/>
            </a:pPr>
            <a:r>
              <a:rPr lang="en" sz="1810" b="1" dirty="0">
                <a:latin typeface="Proxima Nova" panose="020B0604020202020204" charset="0"/>
                <a:ea typeface="Arial"/>
                <a:cs typeface="Arial"/>
                <a:sym typeface="Arial"/>
              </a:rPr>
              <a:t>PSG INSTITUTE OF TECHNOLOGY AND APPLIED RESEARCH</a:t>
            </a:r>
            <a:br>
              <a:rPr lang="en" sz="3700" dirty="0">
                <a:latin typeface="Proxima Nova" panose="020B0604020202020204" charset="0"/>
                <a:ea typeface="Arial"/>
                <a:cs typeface="Arial"/>
                <a:sym typeface="Arial"/>
              </a:rPr>
            </a:br>
            <a:r>
              <a:rPr lang="en" sz="1629" dirty="0">
                <a:latin typeface="Proxima Nova" panose="020B0604020202020204" charset="0"/>
                <a:ea typeface="Arial"/>
                <a:cs typeface="Arial"/>
                <a:sym typeface="Arial"/>
              </a:rPr>
              <a:t>DEPARTMENT OF ECE</a:t>
            </a:r>
            <a:endParaRPr sz="3700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776750" y="2255200"/>
            <a:ext cx="8520600" cy="259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>
                <a:solidFill>
                  <a:srgbClr val="0B5394"/>
                </a:solidFill>
                <a:latin typeface="Proxima Nova" panose="020B0604020202020204" charset="0"/>
              </a:rPr>
              <a:t>GUIDE: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C4245"/>
                </a:solidFill>
                <a:latin typeface="Proxima Nova" panose="020B0604020202020204" charset="0"/>
                <a:ea typeface="Proxima Nova Semibold"/>
                <a:cs typeface="Proxima Nova Semibold"/>
                <a:sym typeface="Proxima Nova Semibold"/>
              </a:rPr>
              <a:t>Dr. P. Vetrivelan, M.E., Ph.D., Associate Professor, Department of ECE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u="sng" dirty="0">
                <a:solidFill>
                  <a:srgbClr val="0B5394"/>
                </a:solidFill>
                <a:latin typeface="Proxima Nova" panose="020B0604020202020204" charset="0"/>
              </a:rPr>
              <a:t>MEMBERS: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C4245"/>
                </a:solidFill>
                <a:latin typeface="Proxima Nova" panose="020B0604020202020204" charset="0"/>
                <a:ea typeface="Proxima Nova Semibold"/>
                <a:cs typeface="Proxima Nova Semibold"/>
                <a:sym typeface="Proxima Nova Semibold"/>
              </a:rPr>
              <a:t>Keerthana Vasan S 	- 715520106028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C4245"/>
                </a:solidFill>
                <a:latin typeface="Proxima Nova" panose="020B0604020202020204" charset="0"/>
                <a:ea typeface="Proxima Nova Semibold"/>
                <a:cs typeface="Proxima Nova Semibold"/>
                <a:sym typeface="Proxima Nova Semibold"/>
              </a:rPr>
              <a:t>Nithyan R	 	- 715520106033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C4245"/>
                </a:solidFill>
                <a:latin typeface="Proxima Nova" panose="020B0604020202020204" charset="0"/>
                <a:ea typeface="Proxima Nova Semibold"/>
                <a:cs typeface="Proxima Nova Semibold"/>
                <a:sym typeface="Proxima Nova Semibold"/>
              </a:rPr>
              <a:t>Sanjay K	 	- 715520106040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rgbClr val="3C4245"/>
                </a:solidFill>
                <a:latin typeface="Proxima Nova" panose="020B0604020202020204" charset="0"/>
                <a:ea typeface="Proxima Nova Semibold"/>
                <a:cs typeface="Proxima Nova Semibold"/>
                <a:sym typeface="Proxima Nova Semibold"/>
              </a:rPr>
              <a:t>Shreedhar G D 	- 715520106044</a:t>
            </a: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499" y="302915"/>
            <a:ext cx="607220" cy="77374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964043" y="1029313"/>
            <a:ext cx="457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3"/>
                </a:solidFill>
                <a:latin typeface="Proxima Nova" panose="020B0604020202020204" charset="0"/>
              </a:rPr>
              <a:t>EC8811  - PROJECT WORK - SECOND REVIEW </a:t>
            </a:r>
            <a:endParaRPr sz="1400" b="0" i="0" u="none" strike="noStrike" cap="none" dirty="0">
              <a:solidFill>
                <a:schemeClr val="accent3"/>
              </a:solidFill>
              <a:latin typeface="Proxima Nova" panose="020B0604020202020204" charset="0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0300" y="4429050"/>
            <a:ext cx="3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roxima Nova" panose="020B060402020202020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72735" y="1410961"/>
            <a:ext cx="7621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34343"/>
                </a:solidFill>
                <a:latin typeface="Proxima Nova" panose="020B0604020202020204" charset="0"/>
              </a:rPr>
              <a:t>Brain Tumor Detection and Classification using Deep Learning</a:t>
            </a:r>
            <a:endParaRPr sz="1800" b="1" dirty="0">
              <a:solidFill>
                <a:srgbClr val="434343"/>
              </a:solidFill>
              <a:latin typeface="Proxima Nova" panose="020B0604020202020204" charset="0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776750" y="2206900"/>
            <a:ext cx="7797900" cy="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C18BF-64A6-6B63-B001-56321942FB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Proxima Nova" panose="020B0604020202020204" charset="0"/>
              </a:rPr>
              <a:t>1</a:t>
            </a:fld>
            <a:endParaRPr lang="en" dirty="0">
              <a:latin typeface="Proxima Nova" panose="020B060402020202020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499642" y="369625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ea typeface="Arial"/>
                <a:cs typeface="Arial"/>
                <a:sym typeface="Arial"/>
              </a:rPr>
              <a:t>CNN ALGORITHM</a:t>
            </a:r>
            <a:endParaRPr sz="2600" b="1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8AD6DB7-5307-0F2F-E24F-81114F767A13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10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pic>
        <p:nvPicPr>
          <p:cNvPr id="7" name="Google Shape;179;p26">
            <a:extLst>
              <a:ext uri="{FF2B5EF4-FFF2-40B4-BE49-F238E27FC236}">
                <a16:creationId xmlns:a16="http://schemas.microsoft.com/office/drawing/2014/main" id="{96E2A561-F991-A7B2-82E5-7C7E589C7A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8875" y="369625"/>
            <a:ext cx="476700" cy="6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3B7BC4-43D1-D355-E264-B7F5AB8081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9642" y="1630359"/>
            <a:ext cx="8105775" cy="210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AACD-0A0D-E2FF-22DB-1653AA2F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00" y="429554"/>
            <a:ext cx="7436100" cy="9969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Proxima Nova" panose="020B0604020202020204" charset="0"/>
              </a:rPr>
              <a:t>CNN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D254-7D7D-3319-59B3-F550AC70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259" y="2239855"/>
            <a:ext cx="5613870" cy="23832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421EB-8E05-A754-6551-F118483E7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0E3E0-54AB-ED0C-C1C1-B6DE4FF1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34" y="1281113"/>
            <a:ext cx="6239633" cy="32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6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D39ED1-1DC4-378E-5AC6-989ADA96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7" y="870479"/>
            <a:ext cx="4178074" cy="3933265"/>
          </a:xfrm>
          <a:prstGeom prst="rect">
            <a:avLst/>
          </a:prstGeom>
        </p:spPr>
      </p:pic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447493" y="240973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ea typeface="Arial"/>
                <a:cs typeface="Arial"/>
                <a:sym typeface="Arial"/>
              </a:rPr>
              <a:t>CNN MODEL</a:t>
            </a:r>
            <a:endParaRPr dirty="0">
              <a:latin typeface="Proxima Nova" panose="020B0604020202020204" charset="0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677F00B6-B44F-47B9-6E91-F7AF72F74E94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12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pic>
        <p:nvPicPr>
          <p:cNvPr id="4" name="Google Shape;179;p26">
            <a:extLst>
              <a:ext uri="{FF2B5EF4-FFF2-40B4-BE49-F238E27FC236}">
                <a16:creationId xmlns:a16="http://schemas.microsoft.com/office/drawing/2014/main" id="{DAAFCE56-76AE-EEEB-CE06-DEFA60FCFFC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8875" y="369625"/>
            <a:ext cx="476700" cy="6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DD01E7-D3A8-D943-6D38-A7285A201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111" y="1004785"/>
            <a:ext cx="4251253" cy="403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447493" y="240973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ea typeface="Arial"/>
                <a:cs typeface="Arial"/>
                <a:sym typeface="Arial"/>
              </a:rPr>
              <a:t>EfficientnetB3 MODEL</a:t>
            </a:r>
            <a:endParaRPr dirty="0">
              <a:latin typeface="Proxima Nova" panose="020B0604020202020204" charset="0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677F00B6-B44F-47B9-6E91-F7AF72F74E94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13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pic>
        <p:nvPicPr>
          <p:cNvPr id="4" name="Google Shape;179;p26">
            <a:extLst>
              <a:ext uri="{FF2B5EF4-FFF2-40B4-BE49-F238E27FC236}">
                <a16:creationId xmlns:a16="http://schemas.microsoft.com/office/drawing/2014/main" id="{DAAFCE56-76AE-EEEB-CE06-DEFA60FCFF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8875" y="369625"/>
            <a:ext cx="476700" cy="6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690D4-8E41-1D35-2A8C-FF59B6B92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58" y="1103537"/>
            <a:ext cx="6548169" cy="37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2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244C1-2099-938B-2928-10DDE6F319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Google Shape;200;p29">
            <a:extLst>
              <a:ext uri="{FF2B5EF4-FFF2-40B4-BE49-F238E27FC236}">
                <a16:creationId xmlns:a16="http://schemas.microsoft.com/office/drawing/2014/main" id="{A239EB38-FBF8-83FC-DC7D-C0FB000997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493" y="240973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cs typeface="Arial"/>
                <a:sym typeface="Arial"/>
              </a:rPr>
              <a:t>Categorical cross entropy for Performance computation</a:t>
            </a:r>
            <a:endParaRPr dirty="0">
              <a:latin typeface="Proxima Nova" panose="020B0604020202020204" charset="0"/>
            </a:endParaRPr>
          </a:p>
        </p:txBody>
      </p:sp>
      <p:sp>
        <p:nvSpPr>
          <p:cNvPr id="6" name="Google Shape;203;p29">
            <a:extLst>
              <a:ext uri="{FF2B5EF4-FFF2-40B4-BE49-F238E27FC236}">
                <a16:creationId xmlns:a16="http://schemas.microsoft.com/office/drawing/2014/main" id="{F8870E41-00A6-60B5-D1FE-D427FADE13D6}"/>
              </a:ext>
            </a:extLst>
          </p:cNvPr>
          <p:cNvSpPr txBox="1">
            <a:spLocks/>
          </p:cNvSpPr>
          <p:nvPr/>
        </p:nvSpPr>
        <p:spPr>
          <a:xfrm>
            <a:off x="8543364" y="4825893"/>
            <a:ext cx="51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974BA0DF-7499-4EAA-C311-E4B41CC9C868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14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pic>
        <p:nvPicPr>
          <p:cNvPr id="8" name="Google Shape;179;p26">
            <a:extLst>
              <a:ext uri="{FF2B5EF4-FFF2-40B4-BE49-F238E27FC236}">
                <a16:creationId xmlns:a16="http://schemas.microsoft.com/office/drawing/2014/main" id="{62BBBF5E-E98F-168B-BA10-BA5CD2C2C0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8875" y="369625"/>
            <a:ext cx="476700" cy="6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05B7EF-C75B-723A-6C6D-05188DAA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67" y="1438900"/>
            <a:ext cx="4500934" cy="1295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A97AB-8546-4C3C-AD4C-C234D1AB7424}"/>
              </a:ext>
            </a:extLst>
          </p:cNvPr>
          <p:cNvSpPr txBox="1"/>
          <p:nvPr/>
        </p:nvSpPr>
        <p:spPr>
          <a:xfrm>
            <a:off x="840509" y="1237873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Formula: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B56F5-9B7C-5676-DDA0-944D475EDF9A}"/>
              </a:ext>
            </a:extLst>
          </p:cNvPr>
          <p:cNvSpPr txBox="1"/>
          <p:nvPr/>
        </p:nvSpPr>
        <p:spPr>
          <a:xfrm>
            <a:off x="840509" y="273413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4D453E-F898-790E-A673-D60177BDE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291" y="3098537"/>
            <a:ext cx="5801076" cy="18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6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CDAEC-3E79-DD94-CA0B-4AB977EC9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3" name="Google Shape;200;p29">
            <a:extLst>
              <a:ext uri="{FF2B5EF4-FFF2-40B4-BE49-F238E27FC236}">
                <a16:creationId xmlns:a16="http://schemas.microsoft.com/office/drawing/2014/main" id="{A41F0E92-A5D9-162E-7A6D-3CAA9267A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493" y="240973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cs typeface="Arial"/>
                <a:sym typeface="Arial"/>
              </a:rPr>
              <a:t>Binary cross entropy for Performance computation</a:t>
            </a:r>
            <a:endParaRPr dirty="0">
              <a:latin typeface="Proxima Nova" panose="020B0604020202020204" charset="0"/>
            </a:endParaRPr>
          </a:p>
        </p:txBody>
      </p:sp>
      <p:sp>
        <p:nvSpPr>
          <p:cNvPr id="14" name="Google Shape;203;p29">
            <a:extLst>
              <a:ext uri="{FF2B5EF4-FFF2-40B4-BE49-F238E27FC236}">
                <a16:creationId xmlns:a16="http://schemas.microsoft.com/office/drawing/2014/main" id="{42AF39AA-4E8C-6F20-3A96-32E5BD8C4D48}"/>
              </a:ext>
            </a:extLst>
          </p:cNvPr>
          <p:cNvSpPr txBox="1">
            <a:spLocks/>
          </p:cNvSpPr>
          <p:nvPr/>
        </p:nvSpPr>
        <p:spPr>
          <a:xfrm>
            <a:off x="8543364" y="4825893"/>
            <a:ext cx="51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5CB1B71-93E8-2DF1-17FA-7F07C6DA282E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15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pic>
        <p:nvPicPr>
          <p:cNvPr id="16" name="Google Shape;179;p26">
            <a:extLst>
              <a:ext uri="{FF2B5EF4-FFF2-40B4-BE49-F238E27FC236}">
                <a16:creationId xmlns:a16="http://schemas.microsoft.com/office/drawing/2014/main" id="{E194A7A5-264D-A25B-71FF-81AAC7CC35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8875" y="369625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DFC594-E99A-6C93-FD63-4FD8CADB7FE1}"/>
              </a:ext>
            </a:extLst>
          </p:cNvPr>
          <p:cNvSpPr txBox="1"/>
          <p:nvPr/>
        </p:nvSpPr>
        <p:spPr>
          <a:xfrm>
            <a:off x="840509" y="1237873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Formula: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CDFA4E-2BEC-1A3B-4453-B3CE11F87D9F}"/>
              </a:ext>
            </a:extLst>
          </p:cNvPr>
          <p:cNvSpPr txBox="1"/>
          <p:nvPr/>
        </p:nvSpPr>
        <p:spPr>
          <a:xfrm>
            <a:off x="840509" y="273413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8849C0-A845-CFE5-AA98-74292DE1B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3041910"/>
            <a:ext cx="7277100" cy="1841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C0C9BD-17C5-56E3-7E06-C92B553C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065" y="1545650"/>
            <a:ext cx="5356161" cy="12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3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2CE2D-7CFE-F100-58DF-B32A2D9DA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E0FAD39-6D60-F207-951A-816A6DB03EBB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1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16</a:t>
            </a:fld>
            <a:endParaRPr lang="en" sz="11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sp>
        <p:nvSpPr>
          <p:cNvPr id="6" name="Google Shape;217;p31">
            <a:extLst>
              <a:ext uri="{FF2B5EF4-FFF2-40B4-BE49-F238E27FC236}">
                <a16:creationId xmlns:a16="http://schemas.microsoft.com/office/drawing/2014/main" id="{1FF2E970-A68C-997A-13D6-B28F273A7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465" y="300670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ea typeface="Arial"/>
                <a:cs typeface="Arial"/>
                <a:sym typeface="Arial"/>
              </a:rPr>
              <a:t>CNN MODEL RESULTS</a:t>
            </a:r>
            <a:endParaRPr dirty="0">
              <a:latin typeface="Proxima Nova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4DBDDC-AF4A-5AF4-454B-82D063A6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23" y="1117576"/>
            <a:ext cx="7301753" cy="36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D1FA696-226B-CDB9-649C-0F47D45AE05C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17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pic>
        <p:nvPicPr>
          <p:cNvPr id="4" name="Google Shape;179;p26">
            <a:extLst>
              <a:ext uri="{FF2B5EF4-FFF2-40B4-BE49-F238E27FC236}">
                <a16:creationId xmlns:a16="http://schemas.microsoft.com/office/drawing/2014/main" id="{3CF93A02-9FE0-BC5A-3553-86D2EE0229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8875" y="369625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E939475-843D-48F8-D19A-F42AE271939E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7" name="Google Shape;217;p31">
            <a:extLst>
              <a:ext uri="{FF2B5EF4-FFF2-40B4-BE49-F238E27FC236}">
                <a16:creationId xmlns:a16="http://schemas.microsoft.com/office/drawing/2014/main" id="{F43016EB-2EC9-0C65-B161-B1FB10626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465" y="300670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ea typeface="Arial"/>
                <a:cs typeface="Arial"/>
                <a:sym typeface="Arial"/>
              </a:rPr>
              <a:t>CNN MODEL RESULTS</a:t>
            </a:r>
            <a:endParaRPr dirty="0">
              <a:latin typeface="Proxima Nova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542B85-05FA-AA89-627F-5D8AAF362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25" y="1072290"/>
            <a:ext cx="4146550" cy="377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52550-687B-E745-D6BB-375005AF45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B22E839-9FBD-996B-C264-664F8196A354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5" name="Google Shape;217;p31">
            <a:extLst>
              <a:ext uri="{FF2B5EF4-FFF2-40B4-BE49-F238E27FC236}">
                <a16:creationId xmlns:a16="http://schemas.microsoft.com/office/drawing/2014/main" id="{CAA14BB1-E262-E862-80B0-C3ABF2835935}"/>
              </a:ext>
            </a:extLst>
          </p:cNvPr>
          <p:cNvSpPr txBox="1">
            <a:spLocks/>
          </p:cNvSpPr>
          <p:nvPr/>
        </p:nvSpPr>
        <p:spPr>
          <a:xfrm>
            <a:off x="420465" y="300670"/>
            <a:ext cx="74361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US" sz="2600" b="1">
                <a:latin typeface="Proxima Nova" panose="020B0604020202020204" charset="0"/>
                <a:ea typeface="Arial"/>
                <a:cs typeface="Arial"/>
                <a:sym typeface="Arial"/>
              </a:rPr>
              <a:t>EfficientnetB3 MODEL RESULTS</a:t>
            </a:r>
            <a:endParaRPr lang="en-US" dirty="0">
              <a:latin typeface="Proxima Nova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640B9-E9BB-3EC9-C19C-D67051B2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53" y="1931500"/>
            <a:ext cx="5554093" cy="1271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4258F-85E0-1850-BB28-E241B34F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1" y="1276580"/>
            <a:ext cx="7772400" cy="25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7AC71B-F400-21B6-9665-B8388803A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9" name="Google Shape;217;p31">
            <a:extLst>
              <a:ext uri="{FF2B5EF4-FFF2-40B4-BE49-F238E27FC236}">
                <a16:creationId xmlns:a16="http://schemas.microsoft.com/office/drawing/2014/main" id="{AECE773C-DCD5-E37A-7C5B-E844997E1B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465" y="300670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ea typeface="Arial"/>
                <a:cs typeface="Arial"/>
                <a:sym typeface="Arial"/>
              </a:rPr>
              <a:t>EfficientnetB3 MODEL RESULTS</a:t>
            </a:r>
            <a:endParaRPr dirty="0">
              <a:latin typeface="Proxima Nov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F104B-3738-B7CC-144F-23F6AA097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79"/>
          <a:stretch/>
        </p:blipFill>
        <p:spPr>
          <a:xfrm>
            <a:off x="2041324" y="928656"/>
            <a:ext cx="4930976" cy="421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78942" y="443001"/>
            <a:ext cx="7436144" cy="99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bril Fatface"/>
              <a:buNone/>
            </a:pPr>
            <a:r>
              <a:rPr lang="en" sz="2600" b="1" dirty="0">
                <a:latin typeface="Proxima Nova" panose="020B0604020202020204" charset="0"/>
                <a:ea typeface="Arial"/>
                <a:cs typeface="Arial"/>
                <a:sym typeface="Arial"/>
              </a:rPr>
              <a:t>PROBLEM STATEMENT</a:t>
            </a:r>
            <a:endParaRPr sz="2600" b="1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85800" y="1439755"/>
            <a:ext cx="7436145" cy="309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Diagnosing a brain tumor takes a long time and relies heavily on the radiologist’s abilities and experience.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The amount of data that must be handled has increased dramatically as the number of patients has increased, making old procedures both costly and ineffective. 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The challenge is to create a new procedure which takes less time and is cost effective.</a:t>
            </a: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7375" y="358300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Proxima Nova" panose="020B0604020202020204" charset="0"/>
              </a:rPr>
              <a:t>2</a:t>
            </a:fld>
            <a:endParaRPr>
              <a:latin typeface="Proxima Nova" panose="020B0604020202020204" charset="0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B0508389-A5AD-2926-DD9A-A64CAA6CCB32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2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9D907-9F05-0456-0622-6D075269EE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Google Shape;208;p30">
            <a:extLst>
              <a:ext uri="{FF2B5EF4-FFF2-40B4-BE49-F238E27FC236}">
                <a16:creationId xmlns:a16="http://schemas.microsoft.com/office/drawing/2014/main" id="{8C932261-CA7E-F481-A8F1-BA9AD8818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8942" y="443001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cs typeface="Arial"/>
                <a:sym typeface="Arial"/>
              </a:rPr>
              <a:t>Future works</a:t>
            </a:r>
            <a:endParaRPr dirty="0">
              <a:latin typeface="Proxima Nova" panose="020B0604020202020204" charset="0"/>
            </a:endParaRPr>
          </a:p>
        </p:txBody>
      </p:sp>
      <p:sp>
        <p:nvSpPr>
          <p:cNvPr id="5" name="Google Shape;212;p30">
            <a:extLst>
              <a:ext uri="{FF2B5EF4-FFF2-40B4-BE49-F238E27FC236}">
                <a16:creationId xmlns:a16="http://schemas.microsoft.com/office/drawing/2014/main" id="{31527815-6FCA-DF93-0C6C-5687789AE35E}"/>
              </a:ext>
            </a:extLst>
          </p:cNvPr>
          <p:cNvSpPr txBox="1">
            <a:spLocks/>
          </p:cNvSpPr>
          <p:nvPr/>
        </p:nvSpPr>
        <p:spPr>
          <a:xfrm>
            <a:off x="8543364" y="4825893"/>
            <a:ext cx="51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7B264C1-C93B-D59B-7199-362F0BC5AA41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20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pic>
        <p:nvPicPr>
          <p:cNvPr id="7" name="Google Shape;179;p26">
            <a:extLst>
              <a:ext uri="{FF2B5EF4-FFF2-40B4-BE49-F238E27FC236}">
                <a16:creationId xmlns:a16="http://schemas.microsoft.com/office/drawing/2014/main" id="{4D081C48-153F-5267-19E9-7638EBE23E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8875" y="369625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BE5E6-9291-8D43-3287-57F23887ACF1}"/>
              </a:ext>
            </a:extLst>
          </p:cNvPr>
          <p:cNvSpPr txBox="1"/>
          <p:nvPr/>
        </p:nvSpPr>
        <p:spPr>
          <a:xfrm>
            <a:off x="777240" y="1287780"/>
            <a:ext cx="5556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effectLst/>
                <a:latin typeface="Proxima Nova" panose="02000506030000020004" pitchFamily="2" charset="0"/>
              </a:rPr>
              <a:t>Increase number of </a:t>
            </a:r>
            <a:r>
              <a:rPr lang="en-IN" sz="1600" dirty="0" err="1">
                <a:solidFill>
                  <a:srgbClr val="000000"/>
                </a:solidFill>
                <a:effectLst/>
                <a:latin typeface="Proxima Nova" panose="02000506030000020004" pitchFamily="2" charset="0"/>
              </a:rPr>
              <a:t>tumor</a:t>
            </a:r>
            <a:r>
              <a:rPr lang="en-IN" sz="1600" dirty="0">
                <a:solidFill>
                  <a:srgbClr val="000000"/>
                </a:solidFill>
                <a:effectLst/>
                <a:latin typeface="Proxima Nova" panose="02000506030000020004" pitchFamily="2" charset="0"/>
              </a:rPr>
              <a:t> types that can be detected. </a:t>
            </a:r>
            <a:br>
              <a:rPr lang="en-IN" sz="1600" dirty="0">
                <a:solidFill>
                  <a:srgbClr val="000000"/>
                </a:solidFill>
                <a:effectLst/>
                <a:latin typeface="Proxima Nova" panose="02000506030000020004" pitchFamily="2" charset="0"/>
              </a:rPr>
            </a:br>
            <a:endParaRPr lang="en-IN" sz="1600" dirty="0">
              <a:solidFill>
                <a:srgbClr val="000000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effectLst/>
                <a:latin typeface="Proxima Nova" panose="02000506030000020004" pitchFamily="2" charset="0"/>
              </a:rPr>
              <a:t>Provide feature to detect other medical conditions in MRI. </a:t>
            </a:r>
            <a:br>
              <a:rPr lang="en-IN" sz="1600" dirty="0">
                <a:solidFill>
                  <a:srgbClr val="000000"/>
                </a:solidFill>
                <a:effectLst/>
                <a:latin typeface="Proxima Nova" panose="02000506030000020004" pitchFamily="2" charset="0"/>
              </a:rPr>
            </a:br>
            <a:endParaRPr lang="en-IN" sz="1600" dirty="0">
              <a:solidFill>
                <a:srgbClr val="000000"/>
              </a:solidFill>
              <a:effectLst/>
              <a:latin typeface="Proxima Nova" panose="0200050603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effectLst/>
                <a:latin typeface="Proxima Nova" panose="02000506030000020004" pitchFamily="2" charset="0"/>
              </a:rPr>
              <a:t>Complete the system by develop model for 3D images.</a:t>
            </a:r>
          </a:p>
          <a:p>
            <a:pPr>
              <a:buFont typeface="+mj-lt"/>
              <a:buAutoNum type="arabicPeriod"/>
            </a:pPr>
            <a:endParaRPr lang="en-IN" sz="1600" dirty="0">
              <a:latin typeface="Proxima Nova" panose="0200050603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IN" sz="1600" dirty="0">
                <a:solidFill>
                  <a:srgbClr val="000000"/>
                </a:solidFill>
                <a:effectLst/>
                <a:latin typeface="Proxima Nova" panose="02000506030000020004" pitchFamily="2" charset="0"/>
              </a:rPr>
              <a:t>Provide feature to mark the affected area in MRI. </a:t>
            </a:r>
            <a:br>
              <a:rPr lang="en-IN" sz="1600" dirty="0">
                <a:solidFill>
                  <a:srgbClr val="000000"/>
                </a:solidFill>
                <a:effectLst/>
                <a:latin typeface="Proxima Nova" panose="02000506030000020004" pitchFamily="2" charset="0"/>
              </a:rPr>
            </a:br>
            <a:endParaRPr lang="en-IN" sz="1600" dirty="0">
              <a:solidFill>
                <a:srgbClr val="000000"/>
              </a:solidFill>
              <a:effectLst/>
              <a:latin typeface="Proxima Nova" panose="02000506030000020004" pitchFamily="2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47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80B63-F0EA-3CB8-A03F-7D33048C83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sp>
        <p:nvSpPr>
          <p:cNvPr id="20" name="Google Shape;254;p36">
            <a:extLst>
              <a:ext uri="{FF2B5EF4-FFF2-40B4-BE49-F238E27FC236}">
                <a16:creationId xmlns:a16="http://schemas.microsoft.com/office/drawing/2014/main" id="{7A77DFBA-D376-E637-1E9B-06F321C48681}"/>
              </a:ext>
            </a:extLst>
          </p:cNvPr>
          <p:cNvSpPr txBox="1">
            <a:spLocks/>
          </p:cNvSpPr>
          <p:nvPr/>
        </p:nvSpPr>
        <p:spPr>
          <a:xfrm>
            <a:off x="382785" y="250588"/>
            <a:ext cx="74361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US" sz="2600" b="1">
                <a:latin typeface="Proxima Nova" panose="020B0604020202020204" charset="0"/>
                <a:ea typeface="Arial"/>
                <a:cs typeface="Arial"/>
                <a:sym typeface="Arial"/>
              </a:rPr>
              <a:t>TIMELINE</a:t>
            </a:r>
            <a:endParaRPr lang="en-US" sz="2600" b="1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56;p36">
            <a:extLst>
              <a:ext uri="{FF2B5EF4-FFF2-40B4-BE49-F238E27FC236}">
                <a16:creationId xmlns:a16="http://schemas.microsoft.com/office/drawing/2014/main" id="{7B0ABFD4-0B50-F52F-F264-73AF246BF5BB}"/>
              </a:ext>
            </a:extLst>
          </p:cNvPr>
          <p:cNvSpPr/>
          <p:nvPr/>
        </p:nvSpPr>
        <p:spPr>
          <a:xfrm>
            <a:off x="507938" y="2302150"/>
            <a:ext cx="1562400" cy="1126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B0604020202020204" charset="0"/>
            </a:endParaRPr>
          </a:p>
        </p:txBody>
      </p:sp>
      <p:sp>
        <p:nvSpPr>
          <p:cNvPr id="22" name="Google Shape;257;p36">
            <a:extLst>
              <a:ext uri="{FF2B5EF4-FFF2-40B4-BE49-F238E27FC236}">
                <a16:creationId xmlns:a16="http://schemas.microsoft.com/office/drawing/2014/main" id="{2E4E212E-E569-9B71-13BC-8D6612AD486C}"/>
              </a:ext>
            </a:extLst>
          </p:cNvPr>
          <p:cNvSpPr/>
          <p:nvPr/>
        </p:nvSpPr>
        <p:spPr>
          <a:xfrm>
            <a:off x="2579311" y="2352725"/>
            <a:ext cx="1648500" cy="11268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B0604020202020204" charset="0"/>
            </a:endParaRPr>
          </a:p>
        </p:txBody>
      </p:sp>
      <p:sp>
        <p:nvSpPr>
          <p:cNvPr id="23" name="Google Shape;258;p36">
            <a:extLst>
              <a:ext uri="{FF2B5EF4-FFF2-40B4-BE49-F238E27FC236}">
                <a16:creationId xmlns:a16="http://schemas.microsoft.com/office/drawing/2014/main" id="{E3770C80-9FE8-F86E-F55B-CFD58D654CEF}"/>
              </a:ext>
            </a:extLst>
          </p:cNvPr>
          <p:cNvSpPr/>
          <p:nvPr/>
        </p:nvSpPr>
        <p:spPr>
          <a:xfrm>
            <a:off x="4703113" y="2302150"/>
            <a:ext cx="1907100" cy="1177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B0604020202020204" charset="0"/>
            </a:endParaRPr>
          </a:p>
        </p:txBody>
      </p:sp>
      <p:sp>
        <p:nvSpPr>
          <p:cNvPr id="24" name="Google Shape;259;p36">
            <a:extLst>
              <a:ext uri="{FF2B5EF4-FFF2-40B4-BE49-F238E27FC236}">
                <a16:creationId xmlns:a16="http://schemas.microsoft.com/office/drawing/2014/main" id="{697DF446-AF48-F2FC-D75C-68BBA3804572}"/>
              </a:ext>
            </a:extLst>
          </p:cNvPr>
          <p:cNvSpPr txBox="1"/>
          <p:nvPr/>
        </p:nvSpPr>
        <p:spPr>
          <a:xfrm>
            <a:off x="388688" y="2665450"/>
            <a:ext cx="174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 panose="020B0604020202020204" charset="0"/>
              </a:rPr>
              <a:t>Pre-processing</a:t>
            </a:r>
            <a:endParaRPr>
              <a:latin typeface="Proxima Nova" panose="020B0604020202020204" charset="0"/>
            </a:endParaRPr>
          </a:p>
        </p:txBody>
      </p:sp>
      <p:sp>
        <p:nvSpPr>
          <p:cNvPr id="25" name="Google Shape;260;p36">
            <a:extLst>
              <a:ext uri="{FF2B5EF4-FFF2-40B4-BE49-F238E27FC236}">
                <a16:creationId xmlns:a16="http://schemas.microsoft.com/office/drawing/2014/main" id="{B1AA8432-98D0-ED51-8E9F-289D32D78760}"/>
              </a:ext>
            </a:extLst>
          </p:cNvPr>
          <p:cNvSpPr/>
          <p:nvPr/>
        </p:nvSpPr>
        <p:spPr>
          <a:xfrm>
            <a:off x="2070338" y="2686625"/>
            <a:ext cx="517500" cy="30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B0604020202020204" charset="0"/>
            </a:endParaRPr>
          </a:p>
        </p:txBody>
      </p:sp>
      <p:sp>
        <p:nvSpPr>
          <p:cNvPr id="26" name="Google Shape;261;p36">
            <a:extLst>
              <a:ext uri="{FF2B5EF4-FFF2-40B4-BE49-F238E27FC236}">
                <a16:creationId xmlns:a16="http://schemas.microsoft.com/office/drawing/2014/main" id="{BEC32614-AB87-BC1C-BB74-F4F8A8A88DA8}"/>
              </a:ext>
            </a:extLst>
          </p:cNvPr>
          <p:cNvSpPr/>
          <p:nvPr/>
        </p:nvSpPr>
        <p:spPr>
          <a:xfrm>
            <a:off x="4236007" y="2712250"/>
            <a:ext cx="467100" cy="30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B0604020202020204" charset="0"/>
            </a:endParaRPr>
          </a:p>
        </p:txBody>
      </p:sp>
      <p:sp>
        <p:nvSpPr>
          <p:cNvPr id="27" name="Google Shape;262;p36">
            <a:extLst>
              <a:ext uri="{FF2B5EF4-FFF2-40B4-BE49-F238E27FC236}">
                <a16:creationId xmlns:a16="http://schemas.microsoft.com/office/drawing/2014/main" id="{6BE2855F-5ECF-F561-3533-ADE2FA35630E}"/>
              </a:ext>
            </a:extLst>
          </p:cNvPr>
          <p:cNvSpPr txBox="1"/>
          <p:nvPr/>
        </p:nvSpPr>
        <p:spPr>
          <a:xfrm>
            <a:off x="2683932" y="2302150"/>
            <a:ext cx="1507103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 panose="020B0604020202020204" charset="0"/>
              </a:rPr>
              <a:t>Implementation of different algorithms and finding their accuracy</a:t>
            </a:r>
            <a:endParaRPr dirty="0">
              <a:latin typeface="Proxima Nova" panose="020B0604020202020204" charset="0"/>
            </a:endParaRPr>
          </a:p>
        </p:txBody>
      </p:sp>
      <p:sp>
        <p:nvSpPr>
          <p:cNvPr id="28" name="Google Shape;263;p36">
            <a:extLst>
              <a:ext uri="{FF2B5EF4-FFF2-40B4-BE49-F238E27FC236}">
                <a16:creationId xmlns:a16="http://schemas.microsoft.com/office/drawing/2014/main" id="{FF5AAC6D-B969-8609-8E64-D7041A2EBB0D}"/>
              </a:ext>
            </a:extLst>
          </p:cNvPr>
          <p:cNvSpPr txBox="1"/>
          <p:nvPr/>
        </p:nvSpPr>
        <p:spPr>
          <a:xfrm>
            <a:off x="4759638" y="2440429"/>
            <a:ext cx="1852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 panose="020B0604020202020204" charset="0"/>
              </a:rPr>
              <a:t>Designing the model to classify the brain tumors.</a:t>
            </a:r>
          </a:p>
        </p:txBody>
      </p:sp>
      <p:sp>
        <p:nvSpPr>
          <p:cNvPr id="29" name="Google Shape;264;p36">
            <a:extLst>
              <a:ext uri="{FF2B5EF4-FFF2-40B4-BE49-F238E27FC236}">
                <a16:creationId xmlns:a16="http://schemas.microsoft.com/office/drawing/2014/main" id="{3980B8DE-A578-58BA-2413-9FAFDA4AB5E3}"/>
              </a:ext>
            </a:extLst>
          </p:cNvPr>
          <p:cNvSpPr txBox="1"/>
          <p:nvPr/>
        </p:nvSpPr>
        <p:spPr>
          <a:xfrm>
            <a:off x="796145" y="1866750"/>
            <a:ext cx="104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0B5394"/>
                </a:solidFill>
                <a:latin typeface="Proxima Nova" panose="020B0604020202020204" charset="0"/>
              </a:rPr>
              <a:t>FEB 2024</a:t>
            </a:r>
            <a:endParaRPr b="1" i="1" dirty="0">
              <a:solidFill>
                <a:srgbClr val="0B5394"/>
              </a:solidFill>
              <a:latin typeface="Proxima Nova" panose="020B0604020202020204" charset="0"/>
            </a:endParaRPr>
          </a:p>
        </p:txBody>
      </p:sp>
      <p:sp>
        <p:nvSpPr>
          <p:cNvPr id="30" name="Google Shape;265;p36">
            <a:extLst>
              <a:ext uri="{FF2B5EF4-FFF2-40B4-BE49-F238E27FC236}">
                <a16:creationId xmlns:a16="http://schemas.microsoft.com/office/drawing/2014/main" id="{58B6360F-DFF5-F848-F0E1-1DA6B5099D0E}"/>
              </a:ext>
            </a:extLst>
          </p:cNvPr>
          <p:cNvSpPr txBox="1"/>
          <p:nvPr/>
        </p:nvSpPr>
        <p:spPr>
          <a:xfrm>
            <a:off x="2804788" y="1881725"/>
            <a:ext cx="185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0B5394"/>
                </a:solidFill>
                <a:latin typeface="Proxima Nova" panose="020B0604020202020204" charset="0"/>
              </a:rPr>
              <a:t> MAR 2024</a:t>
            </a:r>
            <a:endParaRPr b="1" i="1" dirty="0">
              <a:solidFill>
                <a:srgbClr val="0B5394"/>
              </a:solidFill>
              <a:latin typeface="Proxima Nova" panose="020B0604020202020204" charset="0"/>
            </a:endParaRPr>
          </a:p>
        </p:txBody>
      </p:sp>
      <p:sp>
        <p:nvSpPr>
          <p:cNvPr id="31" name="Google Shape;266;p36">
            <a:extLst>
              <a:ext uri="{FF2B5EF4-FFF2-40B4-BE49-F238E27FC236}">
                <a16:creationId xmlns:a16="http://schemas.microsoft.com/office/drawing/2014/main" id="{4A22187A-B320-B5AA-F392-1FC9F5E34999}"/>
              </a:ext>
            </a:extLst>
          </p:cNvPr>
          <p:cNvSpPr txBox="1"/>
          <p:nvPr/>
        </p:nvSpPr>
        <p:spPr>
          <a:xfrm>
            <a:off x="4656988" y="1851600"/>
            <a:ext cx="185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0B5394"/>
                </a:solidFill>
                <a:latin typeface="Proxima Nova" panose="020B0604020202020204" charset="0"/>
              </a:rPr>
              <a:t>APR 2024</a:t>
            </a:r>
            <a:endParaRPr b="1" i="1" dirty="0">
              <a:solidFill>
                <a:srgbClr val="0B5394"/>
              </a:solidFill>
              <a:latin typeface="Proxima Nova" panose="020B0604020202020204" charset="0"/>
            </a:endParaRPr>
          </a:p>
        </p:txBody>
      </p:sp>
      <p:sp>
        <p:nvSpPr>
          <p:cNvPr id="32" name="Google Shape;267;p36">
            <a:extLst>
              <a:ext uri="{FF2B5EF4-FFF2-40B4-BE49-F238E27FC236}">
                <a16:creationId xmlns:a16="http://schemas.microsoft.com/office/drawing/2014/main" id="{35894C45-3AF1-2DCE-9F16-DD8B1794BA55}"/>
              </a:ext>
            </a:extLst>
          </p:cNvPr>
          <p:cNvSpPr/>
          <p:nvPr/>
        </p:nvSpPr>
        <p:spPr>
          <a:xfrm>
            <a:off x="7106813" y="2302150"/>
            <a:ext cx="1457700" cy="1177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 panose="020B0604020202020204" charset="0"/>
              </a:rPr>
              <a:t>Validation and Performance analysis of the best model</a:t>
            </a:r>
            <a:endParaRPr dirty="0">
              <a:latin typeface="Proxima Nova" panose="020B0604020202020204" charset="0"/>
            </a:endParaRPr>
          </a:p>
        </p:txBody>
      </p:sp>
      <p:sp>
        <p:nvSpPr>
          <p:cNvPr id="33" name="Google Shape;269;p36">
            <a:extLst>
              <a:ext uri="{FF2B5EF4-FFF2-40B4-BE49-F238E27FC236}">
                <a16:creationId xmlns:a16="http://schemas.microsoft.com/office/drawing/2014/main" id="{071A78C9-5D50-C37C-4446-2ABE0E66AACF}"/>
              </a:ext>
            </a:extLst>
          </p:cNvPr>
          <p:cNvSpPr/>
          <p:nvPr/>
        </p:nvSpPr>
        <p:spPr>
          <a:xfrm>
            <a:off x="6613463" y="2686625"/>
            <a:ext cx="517500" cy="30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 panose="020B0604020202020204" charset="0"/>
            </a:endParaRPr>
          </a:p>
        </p:txBody>
      </p:sp>
      <p:pic>
        <p:nvPicPr>
          <p:cNvPr id="34" name="Google Shape;271;p36">
            <a:extLst>
              <a:ext uri="{FF2B5EF4-FFF2-40B4-BE49-F238E27FC236}">
                <a16:creationId xmlns:a16="http://schemas.microsoft.com/office/drawing/2014/main" id="{0C9A6C8A-AF4C-A373-D716-7A54955779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99925" y="341300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266;p36">
            <a:extLst>
              <a:ext uri="{FF2B5EF4-FFF2-40B4-BE49-F238E27FC236}">
                <a16:creationId xmlns:a16="http://schemas.microsoft.com/office/drawing/2014/main" id="{828CF0DD-28DA-2AAC-8651-1CAA4CF48B94}"/>
              </a:ext>
            </a:extLst>
          </p:cNvPr>
          <p:cNvSpPr txBox="1"/>
          <p:nvPr/>
        </p:nvSpPr>
        <p:spPr>
          <a:xfrm>
            <a:off x="6872213" y="1864359"/>
            <a:ext cx="22697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0B5394"/>
                </a:solidFill>
                <a:latin typeface="Proxima Nova" panose="020B0604020202020204" charset="0"/>
              </a:rPr>
              <a:t>APR 2024</a:t>
            </a:r>
            <a:endParaRPr b="1" i="1" dirty="0">
              <a:solidFill>
                <a:srgbClr val="0B5394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678942" y="443001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roxima Nova" panose="020B0604020202020204" charset="0"/>
                <a:ea typeface="Arial"/>
                <a:cs typeface="Arial"/>
                <a:sym typeface="Arial"/>
              </a:rPr>
              <a:t>REFERENCES</a:t>
            </a:r>
            <a:endParaRPr b="1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678942" y="1123749"/>
            <a:ext cx="7436100" cy="309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ZainEldin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, H.;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Gamel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, S.A.; El-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Kenawy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, E.-S.M.; Alharbi, A.H.;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Khafaga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, D.S.; Ibrahim, A.; Talaat, F.M. Brain Tumor Detection and Classification Using Deep Learning and Sine-Cosine Fitness Grey Wolf Optimization. Bioengineering 2023, 10, 18. https://doi.org/10.3390/ bioengineering10010018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Md.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Saikat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 Islam Khan,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Anichur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 Rahman, Tanoy Debnath, Md. Razaul Karim,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Mostofa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 Kamal Nasir, Shahab S. Band, Amir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Mosavi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, Iman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Dehzangi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, Accurate brain tumor detection using deep convolutional neural network, Computational and StructuralBiotechnologyJournal,Volume20,2022.https://doi.org/10.1016/j.csbj.2022.08.039.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M.O. Khairandish, M. Sharma, V. Jain, J.M. Chatterjee, N.Z.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Jhanjhi,A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 Hybrid CNN-SVM Threshold Segmentation Approach for Tumor Detection and Classification of MRI Brain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Images,RBM,Volume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 43, Issue 4,2022,https://doi.org/10.1016/j.irbm.2021.06.003.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Proxima Nova" panose="020B0604020202020204" charset="0"/>
              </a:rPr>
              <a:t>Deepak, S., Ameer, P.M. Automated Categorization of Brain Tumor from MRI Using CNN features and SVM.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Proxima Nova" panose="020B0604020202020204" charset="0"/>
              </a:rPr>
              <a:t>J Ambient 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Proxima Nova" panose="020B0604020202020204" charset="0"/>
              </a:rPr>
              <a:t>Intell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Proxima Nova" panose="020B0604020202020204" charset="0"/>
              </a:rPr>
              <a:t> Human 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Proxima Nova" panose="020B0604020202020204" charset="0"/>
              </a:rPr>
              <a:t>Comput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Proxima Nova" panose="020B0604020202020204" charset="0"/>
              </a:rPr>
              <a:t> , 8357–8369 (2021). https://doi.org/10.1007/s12652-020-02568-w</a:t>
            </a:r>
            <a:endParaRPr lang="en-US" sz="12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Proxima Nova" panose="020B0604020202020204" charset="0"/>
              </a:rPr>
              <a:t>Al-Galal, S.A.Y.,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Proxima Nova" panose="020B0604020202020204" charset="0"/>
              </a:rPr>
              <a:t>Alshaikhli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Proxima Nova" panose="020B0604020202020204" charset="0"/>
              </a:rPr>
              <a:t>, I.F.T. &amp;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Proxima Nova" panose="020B0604020202020204" charset="0"/>
              </a:rPr>
              <a:t>Abdulrazzaq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Proxima Nova" panose="020B0604020202020204" charset="0"/>
              </a:rPr>
              <a:t>, M. MRI brain tumor medical images analysis using deep learning techniques: a systematic review.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Proxima Nova" panose="020B0604020202020204" charset="0"/>
              </a:rPr>
              <a:t>Health Technol.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Proxima Nova" panose="020B0604020202020204" charset="0"/>
              </a:rPr>
              <a:t>  267–282 (2021). https://doi.org/10.1007/</a:t>
            </a:r>
            <a:endParaRPr sz="1200" dirty="0">
              <a:solidFill>
                <a:srgbClr val="2E2E2E"/>
              </a:solidFill>
              <a:highlight>
                <a:schemeClr val="lt1"/>
              </a:highlight>
              <a:latin typeface="Proxima Nova" panose="020B060402020202020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200" dirty="0">
              <a:solidFill>
                <a:srgbClr val="000000"/>
              </a:solidFill>
              <a:latin typeface="Proxima Nova" panose="020B0604020202020204" charset="0"/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0375" y="213775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Proxima Nova" panose="020B0604020202020204" charset="0"/>
              </a:rPr>
              <a:t>22</a:t>
            </a:fld>
            <a:endParaRPr>
              <a:latin typeface="Proxima Nova" panose="020B0604020202020204" charset="0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A195B575-AA11-FF5D-05FA-AD3452E9B9C8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22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2160448" y="1743525"/>
            <a:ext cx="4823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i="1" dirty="0">
                <a:latin typeface="Proxima Nova" panose="020B0604020202020204" charset="0"/>
                <a:ea typeface="Arial"/>
                <a:cs typeface="Arial"/>
                <a:sym typeface="Arial"/>
              </a:rPr>
              <a:t>THANK YOU</a:t>
            </a:r>
            <a:endParaRPr sz="5500" b="1" i="1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BC8C3A-1C9F-B748-7575-5F6C80986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29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678942" y="443001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Proxima Nova" panose="020B0604020202020204" charset="0"/>
                <a:ea typeface="Arial"/>
                <a:cs typeface="Arial"/>
                <a:sym typeface="Arial"/>
              </a:rPr>
              <a:t>OBJECTIVE</a:t>
            </a:r>
            <a:endParaRPr sz="2600" b="1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671400" y="1048525"/>
            <a:ext cx="7649400" cy="309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Proxima Nova" panose="020B0604020202020204" charset="0"/>
            </a:endParaRPr>
          </a:p>
          <a:p>
            <a:pPr marL="400050" indent="-285750">
              <a:spcBef>
                <a:spcPts val="12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>
                    <a:lumMod val="10000"/>
                  </a:schemeClr>
                </a:solidFill>
              </a:rPr>
              <a:t>Deep Learning (DL) approaches have recently been popular in developing automated systems capable of accurately diagnosing or segmenting brain tumors in less time. </a:t>
            </a:r>
          </a:p>
          <a:p>
            <a:pPr marL="400050" indent="-285750">
              <a:spcBef>
                <a:spcPts val="12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>
                    <a:lumMod val="10000"/>
                  </a:schemeClr>
                </a:solidFill>
              </a:rPr>
              <a:t>DL enables a pre-trained Convolutional Neural Network (CNN) model for medical images, specifically for classifying brain cancers</a:t>
            </a:r>
            <a:r>
              <a:rPr lang="en" sz="21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.</a:t>
            </a:r>
          </a:p>
          <a:p>
            <a:pPr marL="400050" indent="-285750">
              <a:spcBef>
                <a:spcPts val="12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T</a:t>
            </a:r>
            <a:r>
              <a:rPr lang="en" sz="21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he proposed work is to take all the final output of the pre-tained networks and find their accuracy and effectiveness.</a:t>
            </a:r>
          </a:p>
          <a:p>
            <a:pPr marL="400050" indent="-285750">
              <a:spcBef>
                <a:spcPts val="12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2100" dirty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t>Thus, the best model with highest accuracy to detect and classify the brain tumors can be used.</a:t>
            </a:r>
            <a:endParaRPr sz="21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5875" y="324300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Proxima Nova" panose="020B0604020202020204" charset="0"/>
              </a:rPr>
              <a:t>3</a:t>
            </a:fld>
            <a:endParaRPr>
              <a:latin typeface="Proxima Nova" panose="020B0604020202020204" charset="0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840832E4-0176-F5F0-A6D8-D422F1466764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3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64817" y="95239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roxima Nova" panose="020B0604020202020204" charset="0"/>
                <a:ea typeface="Arial"/>
                <a:cs typeface="Arial"/>
                <a:sym typeface="Arial"/>
              </a:rPr>
              <a:t>LITERATURE SURVEY</a:t>
            </a:r>
            <a:endParaRPr sz="2600" b="1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7"/>
          <p:cNvGraphicFramePr/>
          <p:nvPr>
            <p:extLst>
              <p:ext uri="{D42A27DB-BD31-4B8C-83A1-F6EECF244321}">
                <p14:modId xmlns:p14="http://schemas.microsoft.com/office/powerpoint/2010/main" val="2012437205"/>
              </p:ext>
            </p:extLst>
          </p:nvPr>
        </p:nvGraphicFramePr>
        <p:xfrm>
          <a:off x="181535" y="938575"/>
          <a:ext cx="8687654" cy="3940710"/>
        </p:xfrm>
        <a:graphic>
          <a:graphicData uri="http://schemas.openxmlformats.org/drawingml/2006/table">
            <a:tbl>
              <a:tblPr>
                <a:noFill/>
                <a:tableStyleId>{99BD8717-D9A8-4C11-9C42-030997849805}</a:tableStyleId>
              </a:tblPr>
              <a:tblGrid>
                <a:gridCol w="53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980">
                  <a:extLst>
                    <a:ext uri="{9D8B030D-6E8A-4147-A177-3AD203B41FA5}">
                      <a16:colId xmlns:a16="http://schemas.microsoft.com/office/drawing/2014/main" val="3098418039"/>
                    </a:ext>
                  </a:extLst>
                </a:gridCol>
                <a:gridCol w="24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B5394"/>
                          </a:solidFill>
                        </a:rPr>
                        <a:t>S.NO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B5394"/>
                          </a:solidFill>
                        </a:rPr>
                        <a:t>TITLE OF THE PAPER</a:t>
                      </a:r>
                      <a:endParaRPr sz="1300"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B5394"/>
                          </a:solidFill>
                        </a:rPr>
                        <a:t>JOURNAL</a:t>
                      </a:r>
                      <a:endParaRPr sz="1300"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0B5394"/>
                          </a:solidFill>
                        </a:rPr>
                        <a:t>DATASETS</a:t>
                      </a:r>
                      <a:endParaRPr sz="1300" b="1" dirty="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B5394"/>
                          </a:solidFill>
                        </a:rPr>
                        <a:t>Author(s)</a:t>
                      </a:r>
                      <a:endParaRPr sz="1300" b="1" dirty="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0B5394"/>
                          </a:solidFill>
                        </a:rPr>
                        <a:t>INFERENCE</a:t>
                      </a:r>
                      <a:endParaRPr sz="1300" b="1" dirty="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[1]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Brain Tumor Detection and Classification Using Deep Learning and Sine-Cosine Fitness Grey Wolf Optimization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roxima Nova" panose="020B0604020202020204" charset="0"/>
                        </a:rPr>
                        <a:t>Bioengineering, MDPI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roxima Nova" panose="020B0604020202020204" charset="0"/>
                        </a:rPr>
                        <a:t>(December 2022)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BRaTS 2021 Task 1 dataset.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ZainEldin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, H.; 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Gamel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, S.A.; El-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Kenawy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  <a:ea typeface="Arial"/>
                          <a:cs typeface="Arial"/>
                          <a:sym typeface="Arial"/>
                        </a:rPr>
                        <a:t>The model employs a pre-trained CNN architecture. Hyperparameters are optimized using ADSCFGWO, which combines the strengths of both sine cosine and grey wolf algorithms.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[2]</a:t>
                      </a:r>
                      <a:endParaRPr sz="12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Accurate brain tumor detection using deep convolutional neural network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Computational and Structural Biotechnology Journal 20, Elsevier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 (August 2022)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  <a:ea typeface="Arial"/>
                          <a:cs typeface="Arial"/>
                          <a:sym typeface="Arial"/>
                        </a:rPr>
                        <a:t>Harvard Medical dataset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Md. 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Saikat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 Islam Khan, 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Anichur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 Rahman, Tanoy Debnath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roxima Nova" panose="020B0604020202020204" charset="0"/>
                          <a:ea typeface="Arial"/>
                          <a:cs typeface="Arial"/>
                          <a:sym typeface="Arial"/>
                        </a:rPr>
                        <a:t>The proposed approach combines a 23-layer CNN with transfer learning using the VGG16 architecture to address overfitting in limited data scenarios.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500" y="170650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Proxima Nova" panose="020B0604020202020204" charset="0"/>
              </a:rPr>
              <a:t>4</a:t>
            </a:fld>
            <a:endParaRPr>
              <a:latin typeface="Proxima Nova" panose="020B0604020202020204" charset="0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24E024E5-F21C-A574-6B16-A06B6D33B5C1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4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64817" y="95239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roxima Nova" panose="020B0604020202020204" charset="0"/>
                <a:ea typeface="Arial"/>
                <a:cs typeface="Arial"/>
                <a:sym typeface="Arial"/>
              </a:rPr>
              <a:t>LITERATURE SURVEY</a:t>
            </a:r>
            <a:endParaRPr sz="2600" b="1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7"/>
          <p:cNvGraphicFramePr/>
          <p:nvPr>
            <p:extLst>
              <p:ext uri="{D42A27DB-BD31-4B8C-83A1-F6EECF244321}">
                <p14:modId xmlns:p14="http://schemas.microsoft.com/office/powerpoint/2010/main" val="2640300973"/>
              </p:ext>
            </p:extLst>
          </p:nvPr>
        </p:nvGraphicFramePr>
        <p:xfrm>
          <a:off x="181535" y="938575"/>
          <a:ext cx="8687654" cy="3940710"/>
        </p:xfrm>
        <a:graphic>
          <a:graphicData uri="http://schemas.openxmlformats.org/drawingml/2006/table">
            <a:tbl>
              <a:tblPr>
                <a:noFill/>
                <a:tableStyleId>{99BD8717-D9A8-4C11-9C42-030997849805}</a:tableStyleId>
              </a:tblPr>
              <a:tblGrid>
                <a:gridCol w="53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980">
                  <a:extLst>
                    <a:ext uri="{9D8B030D-6E8A-4147-A177-3AD203B41FA5}">
                      <a16:colId xmlns:a16="http://schemas.microsoft.com/office/drawing/2014/main" val="3098418039"/>
                    </a:ext>
                  </a:extLst>
                </a:gridCol>
                <a:gridCol w="24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B5394"/>
                          </a:solidFill>
                        </a:rPr>
                        <a:t>S.NO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B5394"/>
                          </a:solidFill>
                        </a:rPr>
                        <a:t>TITLE OF THE PAPER</a:t>
                      </a:r>
                      <a:endParaRPr sz="1300"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B5394"/>
                          </a:solidFill>
                        </a:rPr>
                        <a:t>JOURNAL</a:t>
                      </a:r>
                      <a:endParaRPr sz="1300"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0B5394"/>
                          </a:solidFill>
                        </a:rPr>
                        <a:t>DATASETS</a:t>
                      </a:r>
                      <a:endParaRPr sz="1300" b="1" dirty="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B5394"/>
                          </a:solidFill>
                        </a:rPr>
                        <a:t>Author(s)</a:t>
                      </a:r>
                      <a:endParaRPr sz="1300" b="1" dirty="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0B5394"/>
                          </a:solidFill>
                        </a:rPr>
                        <a:t>INFERENCE</a:t>
                      </a:r>
                      <a:endParaRPr sz="1300" b="1" dirty="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roxima Nova" panose="020B0604020202020204" charset="0"/>
                        </a:rPr>
                        <a:t>[3]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A Hybrid CNN-SVM Threshold Segmentation Approach for Tumor Detection and Classification of MRI Brain Images.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roxima Nova" panose="020B0604020202020204" charset="0"/>
                        </a:rPr>
                        <a:t>IRBM Elsevier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roxima Nova" panose="020B0604020202020204" charset="0"/>
                        </a:rPr>
                        <a:t>(August 2022)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BRaTS 2021 Task 1 dataset.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M.O. Khairandish, M. Sharma, V. Jain, J.M. Chatterjee, N.Z. 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Proxima Nova" panose="020B0604020202020204" charset="0"/>
                        </a:rPr>
                        <a:t>Jhanjhi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The proposed hybrid model combined CNN and support vector machine (SVM) in terms of classification of benign and malignant tumors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 panose="020B0604020202020204" charset="0"/>
                        </a:rPr>
                        <a:t>[4]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Automated Categorization of Brain Tumor from MRI Using CNN features and SVM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Journal of Ambient Intelligence and Humanized Computing (OCT 2020) 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Proxima Nova" panose="020B0604020202020204" charset="0"/>
                        </a:rPr>
                        <a:t>Figshare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Proxima Nova" panose="020B0604020202020204" charset="0"/>
                        </a:rPr>
                        <a:t>Deepak, S., Ameer, P.M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highlight>
                            <a:srgbClr val="FFFFFF"/>
                          </a:highlight>
                          <a:latin typeface="Proxima Nova" panose="020B0604020202020204" charset="0"/>
                        </a:rPr>
                        <a:t>This model uses the combination of CNN and SVM model to classify 3 types of tumors - meningioma, glioma, and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  <a:latin typeface="Proxima Nova" panose="020B0604020202020204" charset="0"/>
                        </a:rPr>
                        <a:t>pituitiary</a:t>
                      </a:r>
                      <a:endParaRPr lang="en-US" sz="1200" dirty="0">
                        <a:highlight>
                          <a:srgbClr val="FFFFFF"/>
                        </a:highlight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500" y="170650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Proxima Nova" panose="020B0604020202020204" charset="0"/>
              </a:rPr>
              <a:t>5</a:t>
            </a:fld>
            <a:endParaRPr>
              <a:latin typeface="Proxima Nova" panose="020B0604020202020204" charset="0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24E024E5-F21C-A574-6B16-A06B6D33B5C1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5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10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64817" y="95239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Proxima Nova" panose="020B0604020202020204" charset="0"/>
                <a:ea typeface="Arial"/>
                <a:cs typeface="Arial"/>
                <a:sym typeface="Arial"/>
              </a:rPr>
              <a:t>LITERATURE SURVEY</a:t>
            </a:r>
            <a:endParaRPr sz="2600" b="1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7"/>
          <p:cNvGraphicFramePr/>
          <p:nvPr>
            <p:extLst>
              <p:ext uri="{D42A27DB-BD31-4B8C-83A1-F6EECF244321}">
                <p14:modId xmlns:p14="http://schemas.microsoft.com/office/powerpoint/2010/main" val="1952387688"/>
              </p:ext>
            </p:extLst>
          </p:nvPr>
        </p:nvGraphicFramePr>
        <p:xfrm>
          <a:off x="181535" y="938575"/>
          <a:ext cx="8687654" cy="1725850"/>
        </p:xfrm>
        <a:graphic>
          <a:graphicData uri="http://schemas.openxmlformats.org/drawingml/2006/table">
            <a:tbl>
              <a:tblPr>
                <a:noFill/>
                <a:tableStyleId>{99BD8717-D9A8-4C11-9C42-030997849805}</a:tableStyleId>
              </a:tblPr>
              <a:tblGrid>
                <a:gridCol w="53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980">
                  <a:extLst>
                    <a:ext uri="{9D8B030D-6E8A-4147-A177-3AD203B41FA5}">
                      <a16:colId xmlns:a16="http://schemas.microsoft.com/office/drawing/2014/main" val="3098418039"/>
                    </a:ext>
                  </a:extLst>
                </a:gridCol>
                <a:gridCol w="2414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B5394"/>
                          </a:solidFill>
                        </a:rPr>
                        <a:t>S.NO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B5394"/>
                          </a:solidFill>
                        </a:rPr>
                        <a:t>TITLE OF THE PAPER</a:t>
                      </a:r>
                      <a:endParaRPr sz="1300"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0B5394"/>
                          </a:solidFill>
                        </a:rPr>
                        <a:t>JOURNAL</a:t>
                      </a:r>
                      <a:endParaRPr sz="1300" b="1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0B5394"/>
                          </a:solidFill>
                        </a:rPr>
                        <a:t>DATASETS</a:t>
                      </a:r>
                      <a:endParaRPr sz="1300" b="1" dirty="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B5394"/>
                          </a:solidFill>
                        </a:rPr>
                        <a:t>Author(s)</a:t>
                      </a:r>
                      <a:endParaRPr sz="1300" b="1" dirty="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0B5394"/>
                          </a:solidFill>
                        </a:rPr>
                        <a:t>INFERENCE</a:t>
                      </a:r>
                      <a:endParaRPr sz="1300" b="1" dirty="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roxima Nova" panose="020B0604020202020204" charset="0"/>
                        </a:rPr>
                        <a:t>[5]</a:t>
                      </a:r>
                      <a:endParaRPr sz="13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MRI brain tumor medical images analysis using deep learning techniques: a systematic review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Health and Technology, SpringerLink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Proxima Nova" panose="020B0604020202020204" charset="0"/>
                        </a:rPr>
                        <a:t>(January 2021)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Proxima Nova" panose="020B0604020202020204" charset="0"/>
                        </a:rPr>
                        <a:t>BRATS Datasets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Proxima Nova" panose="020B0604020202020204" charset="0"/>
                        </a:rPr>
                        <a:t>Al-Galal, S.A.Y., </a:t>
                      </a:r>
                      <a:r>
                        <a:rPr lang="en-US" sz="1200" b="0" i="0" dirty="0" err="1">
                          <a:solidFill>
                            <a:srgbClr val="222222"/>
                          </a:solidFill>
                          <a:effectLst/>
                          <a:latin typeface="Proxima Nova" panose="020B0604020202020204" charset="0"/>
                        </a:rPr>
                        <a:t>Alshaikhli</a:t>
                      </a:r>
                      <a:r>
                        <a:rPr lang="en-US" sz="1200" b="0" i="0" dirty="0">
                          <a:solidFill>
                            <a:srgbClr val="222222"/>
                          </a:solidFill>
                          <a:effectLst/>
                          <a:latin typeface="Proxima Nova" panose="020B0604020202020204" charset="0"/>
                        </a:rPr>
                        <a:t>, I.F.T. &amp; </a:t>
                      </a:r>
                      <a:r>
                        <a:rPr lang="en-US" sz="1200" b="0" i="0" dirty="0" err="1">
                          <a:solidFill>
                            <a:srgbClr val="222222"/>
                          </a:solidFill>
                          <a:effectLst/>
                          <a:latin typeface="Proxima Nova" panose="020B0604020202020204" charset="0"/>
                        </a:rPr>
                        <a:t>Abdulrazzaq</a:t>
                      </a:r>
                      <a:endParaRPr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highlight>
                            <a:srgbClr val="FFFFFF"/>
                          </a:highlight>
                          <a:latin typeface="Proxima Nova" panose="020B0604020202020204" charset="0"/>
                        </a:rPr>
                        <a:t> A comprehensive overview of the state-of-the-art processing of brain medical images using deep neural networks is detailed here (DL, DNN)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Proxima Nova" panose="020B0604020202020204" charset="0"/>
                        </a:rPr>
                        <a:t>.</a:t>
                      </a:r>
                      <a:endParaRPr lang="en-US" sz="1200" dirty="0">
                        <a:latin typeface="Proxima Nova" panose="020B060402020202020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500" y="170650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Proxima Nova" panose="020B0604020202020204" charset="0"/>
              </a:rPr>
              <a:t>6</a:t>
            </a:fld>
            <a:endParaRPr>
              <a:latin typeface="Proxima Nova" panose="020B0604020202020204" charset="0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24E024E5-F21C-A574-6B16-A06B6D33B5C1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6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6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685800" y="247763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ea typeface="Arial"/>
                <a:cs typeface="Arial"/>
                <a:sym typeface="Arial"/>
              </a:rPr>
              <a:t>Datasets</a:t>
            </a:r>
            <a:endParaRPr sz="2600" b="1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5"/>
          <p:cNvGraphicFramePr/>
          <p:nvPr>
            <p:extLst>
              <p:ext uri="{D42A27DB-BD31-4B8C-83A1-F6EECF244321}">
                <p14:modId xmlns:p14="http://schemas.microsoft.com/office/powerpoint/2010/main" val="3524138261"/>
              </p:ext>
            </p:extLst>
          </p:nvPr>
        </p:nvGraphicFramePr>
        <p:xfrm>
          <a:off x="1643919" y="1534424"/>
          <a:ext cx="5856162" cy="1981050"/>
        </p:xfrm>
        <a:graphic>
          <a:graphicData uri="http://schemas.openxmlformats.org/drawingml/2006/table">
            <a:tbl>
              <a:tblPr>
                <a:noFill/>
                <a:tableStyleId>{99BD8717-D9A8-4C11-9C42-030997849805}</a:tableStyleId>
              </a:tblPr>
              <a:tblGrid>
                <a:gridCol w="312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Rhythms</a:t>
                      </a:r>
                      <a:endParaRPr b="1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latin typeface="Proxima Nova" panose="020B0604020202020204" charset="0"/>
                          <a:ea typeface="Proxima Nova"/>
                          <a:cs typeface="Proxima Nova"/>
                          <a:sym typeface="Proxima Nova"/>
                        </a:rPr>
                        <a:t>No. of samples</a:t>
                      </a:r>
                      <a:endParaRPr b="1" dirty="0">
                        <a:latin typeface="Proxima Nova" panose="020B0604020202020204" charset="0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Giloma Tumor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928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Meningioma tumor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939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tumor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502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Pituitary tumor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903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8400" y="252087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Proxima Nova" panose="020B0604020202020204" charset="0"/>
              </a:rPr>
              <a:t>7</a:t>
            </a:fld>
            <a:endParaRPr>
              <a:latin typeface="Proxima Nova" panose="020B0604020202020204" charset="0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9797A95-A905-67EF-1D6F-4137E705A7FA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7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C70AA-4AF6-6255-7888-7226757FD7F2}"/>
              </a:ext>
            </a:extLst>
          </p:cNvPr>
          <p:cNvSpPr txBox="1"/>
          <p:nvPr/>
        </p:nvSpPr>
        <p:spPr>
          <a:xfrm>
            <a:off x="831119" y="4071816"/>
            <a:ext cx="386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roxima Nova" panose="020B0604020202020204" charset="0"/>
              </a:rPr>
              <a:t>Source : </a:t>
            </a:r>
            <a:r>
              <a:rPr lang="en-IN" sz="1600" b="0" i="0" u="none" strike="noStrike" dirty="0">
                <a:effectLst/>
                <a:latin typeface="Proxima Nova" panose="020B0604020202020204" charset="0"/>
              </a:rPr>
              <a:t>National University of Singapore</a:t>
            </a:r>
          </a:p>
        </p:txBody>
      </p:sp>
    </p:spTree>
    <p:extLst>
      <p:ext uri="{BB962C8B-B14F-4D97-AF65-F5344CB8AC3E}">
        <p14:creationId xmlns:p14="http://schemas.microsoft.com/office/powerpoint/2010/main" val="372427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685792" y="206026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Proxima Nova" panose="020B0604020202020204" charset="0"/>
                <a:ea typeface="Arial"/>
                <a:cs typeface="Arial"/>
                <a:sym typeface="Arial"/>
              </a:rPr>
              <a:t>BLOCK DIAGRAM</a:t>
            </a:r>
            <a:endParaRPr sz="2600" b="1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9875" y="349800"/>
            <a:ext cx="476700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Proxima Nova" panose="020B0604020202020204" charset="0"/>
              </a:rPr>
              <a:t>8</a:t>
            </a:fld>
            <a:endParaRPr>
              <a:latin typeface="Proxima Nova" panose="020B0604020202020204" charset="0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ACFE5708-EDDD-D1AF-DF08-EA1BD4A2D915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8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887B3-36EA-FD98-0EB8-2B81F0AC21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98"/>
          <a:stretch/>
        </p:blipFill>
        <p:spPr>
          <a:xfrm>
            <a:off x="511054" y="1070197"/>
            <a:ext cx="8121892" cy="352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678942" y="443001"/>
            <a:ext cx="7436100" cy="996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roxima Nova" panose="020B0604020202020204" charset="0"/>
                <a:ea typeface="Arial"/>
                <a:cs typeface="Arial"/>
                <a:sym typeface="Arial"/>
              </a:rPr>
              <a:t>PREPROCESSING</a:t>
            </a:r>
            <a:endParaRPr b="1" dirty="0">
              <a:latin typeface="Proxima Nova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8543364" y="4825893"/>
            <a:ext cx="5199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Proxima Nova" panose="020B0604020202020204" charset="0"/>
              </a:rPr>
              <a:t>9</a:t>
            </a:fld>
            <a:endParaRPr>
              <a:latin typeface="Proxima Nova" panose="020B0604020202020204" charset="0"/>
            </a:endParaRP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75991CD7-C72C-7674-6CFA-ACF4B3F7E325}"/>
              </a:ext>
            </a:extLst>
          </p:cNvPr>
          <p:cNvSpPr txBox="1">
            <a:spLocks/>
          </p:cNvSpPr>
          <p:nvPr/>
        </p:nvSpPr>
        <p:spPr>
          <a:xfrm>
            <a:off x="8485725" y="4749900"/>
            <a:ext cx="548700" cy="39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fld id="{00000000-1234-1234-1234-123412341234}" type="slidenum">
              <a:rPr lang="en" sz="1000" smtClean="0">
                <a:solidFill>
                  <a:schemeClr val="tx2">
                    <a:lumMod val="10000"/>
                  </a:schemeClr>
                </a:solidFill>
                <a:latin typeface="Proxima Nova" panose="020B0604020202020204" charset="0"/>
              </a:rPr>
              <a:pPr/>
              <a:t>9</a:t>
            </a:fld>
            <a:endParaRPr lang="en" sz="1000" dirty="0">
              <a:solidFill>
                <a:schemeClr val="tx2">
                  <a:lumMod val="10000"/>
                </a:schemeClr>
              </a:solidFill>
              <a:latin typeface="Proxima Nova" panose="020B0604020202020204" charset="0"/>
            </a:endParaRPr>
          </a:p>
        </p:txBody>
      </p:sp>
      <p:pic>
        <p:nvPicPr>
          <p:cNvPr id="15" name="Google Shape;179;p26">
            <a:extLst>
              <a:ext uri="{FF2B5EF4-FFF2-40B4-BE49-F238E27FC236}">
                <a16:creationId xmlns:a16="http://schemas.microsoft.com/office/drawing/2014/main" id="{F6011610-3EC5-ECD3-2312-2474165627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8875" y="369625"/>
            <a:ext cx="476700" cy="6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4A851-1956-6503-126F-711B45151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12" y="1439901"/>
            <a:ext cx="8715575" cy="2485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1101</Words>
  <Application>Microsoft Office PowerPoint</Application>
  <PresentationFormat>On-screen Show (16:9)</PresentationFormat>
  <Paragraphs>170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Abril Fatface</vt:lpstr>
      <vt:lpstr>Proxima Nova</vt:lpstr>
      <vt:lpstr>Arial</vt:lpstr>
      <vt:lpstr>Alfa Slab One</vt:lpstr>
      <vt:lpstr>Gameday</vt:lpstr>
      <vt:lpstr>PSG INSTITUTE OF TECHNOLOGY AND APPLIED RESEARCH DEPARTMENT OF ECE</vt:lpstr>
      <vt:lpstr>PROBLEM STATEMENT</vt:lpstr>
      <vt:lpstr>OBJECTIVE</vt:lpstr>
      <vt:lpstr>LITERATURE SURVEY</vt:lpstr>
      <vt:lpstr>LITERATURE SURVEY</vt:lpstr>
      <vt:lpstr>LITERATURE SURVEY</vt:lpstr>
      <vt:lpstr>Datasets</vt:lpstr>
      <vt:lpstr>BLOCK DIAGRAM</vt:lpstr>
      <vt:lpstr>PREPROCESSING</vt:lpstr>
      <vt:lpstr>CNN ALGORITHM</vt:lpstr>
      <vt:lpstr>CNN ALGORITHM</vt:lpstr>
      <vt:lpstr>CNN MODEL</vt:lpstr>
      <vt:lpstr>EfficientnetB3 MODEL</vt:lpstr>
      <vt:lpstr>Categorical cross entropy for Performance computation</vt:lpstr>
      <vt:lpstr>Binary cross entropy for Performance computation</vt:lpstr>
      <vt:lpstr>CNN MODEL RESULTS</vt:lpstr>
      <vt:lpstr>CNN MODEL RESULTS</vt:lpstr>
      <vt:lpstr>PowerPoint Presentation</vt:lpstr>
      <vt:lpstr>EfficientnetB3 MODEL RESULTS</vt:lpstr>
      <vt:lpstr>Future works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 INSTITUTE OF TECHNOLOGY AND APPLIED RESEARCH DEPARTMENT OF ECE</dc:title>
  <dc:creator>Koushik</dc:creator>
  <cp:lastModifiedBy>Keerthana Vasan S</cp:lastModifiedBy>
  <cp:revision>28</cp:revision>
  <dcterms:modified xsi:type="dcterms:W3CDTF">2024-03-23T03:45:23Z</dcterms:modified>
</cp:coreProperties>
</file>