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9" r:id="rId4"/>
    <p:sldId id="257" r:id="rId5"/>
    <p:sldId id="264" r:id="rId6"/>
    <p:sldId id="263" r:id="rId7"/>
    <p:sldId id="260" r:id="rId8"/>
    <p:sldId id="265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B1F"/>
    <a:srgbClr val="790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6" autoAdjust="0"/>
    <p:restoredTop sz="94590" autoAdjust="0"/>
  </p:normalViewPr>
  <p:slideViewPr>
    <p:cSldViewPr>
      <p:cViewPr varScale="1">
        <p:scale>
          <a:sx n="75" d="100"/>
          <a:sy n="75" d="100"/>
        </p:scale>
        <p:origin x="-12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7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6815-0989-4187-9563-F4915C08E957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E97618-E0AD-4AFE-AB31-4E81BD3EEA5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7" y="457201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6815-0989-4187-9563-F4915C08E957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7618-E0AD-4AFE-AB31-4E81BD3EE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6815-0989-4187-9563-F4915C08E957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7618-E0AD-4AFE-AB31-4E81BD3EE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7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2256815-0989-4187-9563-F4915C08E957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EE97618-E0AD-4AFE-AB31-4E81BD3EEA5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7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6815-0989-4187-9563-F4915C08E957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E97618-E0AD-4AFE-AB31-4E81BD3EEA5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7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7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2256815-0989-4187-9563-F4915C08E957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EE97618-E0AD-4AFE-AB31-4E81BD3EEA51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7" y="1463041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1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7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2256815-0989-4187-9563-F4915C08E957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EE97618-E0AD-4AFE-AB31-4E81BD3EEA51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6815-0989-4187-9563-F4915C08E957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E97618-E0AD-4AFE-AB31-4E81BD3EEA51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6815-0989-4187-9563-F4915C08E957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E97618-E0AD-4AFE-AB31-4E81BD3EEA5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7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9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2256815-0989-4187-9563-F4915C08E957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EE97618-E0AD-4AFE-AB31-4E81BD3EEA5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6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7" y="1600200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2256815-0989-4187-9563-F4915C08E957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EE97618-E0AD-4AFE-AB31-4E81BD3EEA5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7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7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5" y="6543676"/>
            <a:ext cx="1466851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62256815-0989-4187-9563-F4915C08E957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50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1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1EE97618-E0AD-4AFE-AB31-4E81BD3EEA5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drupal.org/u/dries" TargetMode="Externa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0.wdp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8224" y="458233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1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Open-source software (OSS) </a:t>
            </a:r>
            <a:endParaRPr lang="en-US" sz="3600" b="1" i="1" dirty="0">
              <a:solidFill>
                <a:schemeClr val="tx2">
                  <a:lumMod val="10000"/>
                </a:schemeClr>
              </a:solidFill>
              <a:latin typeface="Adobe Caslon Pro Bold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171" y="1371600"/>
            <a:ext cx="5446451" cy="30583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842760" cy="1314450"/>
          </a:xfrm>
        </p:spPr>
        <p:txBody>
          <a:bodyPr>
            <a:noAutofit/>
          </a:bodyPr>
          <a:lstStyle/>
          <a:p>
            <a:pPr algn="ctr"/>
            <a:r>
              <a:rPr lang="en-US" sz="4400" b="1" i="1" spc="-150" dirty="0" smtClean="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dobe Caslon Pro Bold" pitchFamily="18" charset="0"/>
              </a:rPr>
              <a:t>Free And Open Source System</a:t>
            </a:r>
            <a:endParaRPr lang="en-US" sz="4400" b="1" i="1" spc="-150" dirty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dobe Caslon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73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35527" y="-28433"/>
            <a:ext cx="9379527" cy="725424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228600"/>
            <a:ext cx="7680960" cy="1066800"/>
          </a:xfrm>
        </p:spPr>
        <p:txBody>
          <a:bodyPr>
            <a:noAutofit/>
          </a:bodyPr>
          <a:lstStyle/>
          <a:p>
            <a:pPr algn="ctr"/>
            <a:r>
              <a:rPr lang="en-US" sz="6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dobe Caslon Pro" pitchFamily="18" charset="0"/>
              </a:rPr>
              <a:t>Drupal</a:t>
            </a:r>
            <a:endParaRPr lang="en-US" sz="6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dobe Caslon Pro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7315200" cy="3075309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297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85"/>
            <a:ext cx="9144000" cy="6858000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14400" y="152401"/>
            <a:ext cx="7315200" cy="12192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Idea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Caslon Pro Bold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2" t="-2191" r="3899" b="41019"/>
          <a:stretch/>
        </p:blipFill>
        <p:spPr>
          <a:xfrm>
            <a:off x="156949" y="2181738"/>
            <a:ext cx="4186452" cy="31707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0" y="2286001"/>
            <a:ext cx="4267200" cy="3069240"/>
          </a:xfrm>
        </p:spPr>
        <p:txBody>
          <a:bodyPr numCol="1">
            <a:noAutofit/>
          </a:bodyPr>
          <a:lstStyle/>
          <a:p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In 2000, two University of Antwerp students, </a:t>
            </a:r>
            <a:r>
              <a:rPr lang="en-US" sz="2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  <a:hlinkClick r:id="rId5" tooltip="Dries Buytaert's profile on drupal.org"/>
              </a:rPr>
              <a:t>Dries </a:t>
            </a:r>
            <a:r>
              <a:rPr lang="en-US" sz="2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  <a:hlinkClick r:id="rId5" tooltip="Dries Buytaert's profile on drupal.org"/>
              </a:rPr>
              <a:t>Buytaert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 and Hans </a:t>
            </a:r>
            <a:r>
              <a:rPr lang="en-US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Snijder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 </a:t>
            </a: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are 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 </a:t>
            </a: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programmer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 </a:t>
            </a: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 of </a:t>
            </a:r>
            <a:r>
              <a:rPr lang="en-US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drupal</a:t>
            </a: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 software</a:t>
            </a:r>
            <a:r>
              <a:rPr lang="en-US" sz="2800" i="1" dirty="0" smtClean="0">
                <a:latin typeface="Adobe Caslon Pro" pitchFamily="18" charset="0"/>
              </a:rPr>
              <a:t/>
            </a:r>
            <a:br>
              <a:rPr lang="en-US" sz="2800" i="1" dirty="0" smtClean="0">
                <a:latin typeface="Adobe Caslon Pro" pitchFamily="18" charset="0"/>
              </a:rPr>
            </a:br>
            <a:endParaRPr lang="en-US" sz="2800" i="1" dirty="0">
              <a:solidFill>
                <a:schemeClr val="tx1">
                  <a:lumMod val="50000"/>
                </a:schemeClr>
              </a:solidFill>
              <a:latin typeface="Adobe Caslon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64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-228600"/>
            <a:ext cx="9296400" cy="719570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0"/>
            <a:ext cx="5257800" cy="2841567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latin typeface="Adobe Caslon Pro Bold" pitchFamily="18" charset="0"/>
              </a:rPr>
              <a:t>The </a:t>
            </a:r>
            <a:r>
              <a:rPr lang="en-US" sz="2400" b="1" dirty="0">
                <a:latin typeface="Adobe Caslon Pro Bold" pitchFamily="18" charset="0"/>
              </a:rPr>
              <a:t>logo's concept is based on </a:t>
            </a:r>
            <a:r>
              <a:rPr lang="en-US" sz="2400" b="1" dirty="0" smtClean="0">
                <a:latin typeface="Adobe Caslon Pro Bold" pitchFamily="18" charset="0"/>
              </a:rPr>
              <a:t>a</a:t>
            </a:r>
            <a:br>
              <a:rPr lang="en-US" sz="2400" b="1" dirty="0" smtClean="0">
                <a:latin typeface="Adobe Caslon Pro Bold" pitchFamily="18" charset="0"/>
              </a:rPr>
            </a:br>
            <a:r>
              <a:rPr lang="en-US" sz="2400" b="1" dirty="0" smtClean="0">
                <a:latin typeface="Adobe Caslon Pro Bold" pitchFamily="18" charset="0"/>
              </a:rPr>
              <a:t> drop.</a:t>
            </a:r>
            <a:br>
              <a:rPr lang="en-US" sz="2400" b="1" dirty="0" smtClean="0">
                <a:latin typeface="Adobe Caslon Pro Bold" pitchFamily="18" charset="0"/>
              </a:rPr>
            </a:br>
            <a:r>
              <a:rPr lang="en-US" sz="2000" b="1" dirty="0">
                <a:latin typeface="Adobe Caslon Pro Bold" pitchFamily="18" charset="0"/>
              </a:rPr>
              <a:t> a drop within a circle, a circle within a </a:t>
            </a:r>
            <a:r>
              <a:rPr lang="en-US" sz="2000" b="1" dirty="0" smtClean="0">
                <a:latin typeface="Adobe Caslon Pro Bold" pitchFamily="18" charset="0"/>
              </a:rPr>
              <a:t/>
            </a:r>
            <a:br>
              <a:rPr lang="en-US" sz="2000" b="1" dirty="0" smtClean="0">
                <a:latin typeface="Adobe Caslon Pro Bold" pitchFamily="18" charset="0"/>
              </a:rPr>
            </a:br>
            <a:r>
              <a:rPr lang="en-US" sz="2000" b="1" dirty="0" smtClean="0">
                <a:latin typeface="Adobe Caslon Pro Bold" pitchFamily="18" charset="0"/>
              </a:rPr>
              <a:t>drop.</a:t>
            </a:r>
            <a:br>
              <a:rPr lang="en-US" sz="2000" b="1" dirty="0" smtClean="0">
                <a:latin typeface="Adobe Caslon Pro Bold" pitchFamily="18" charset="0"/>
              </a:rPr>
            </a:br>
            <a:r>
              <a:rPr lang="en-US" sz="2000" b="1" dirty="0" smtClean="0">
                <a:latin typeface="Adobe Caslon Pro Bold" pitchFamily="18" charset="0"/>
              </a:rPr>
              <a:t>idea </a:t>
            </a:r>
            <a:r>
              <a:rPr lang="en-US" sz="2000" b="1" dirty="0">
                <a:latin typeface="Adobe Caslon Pro Bold" pitchFamily="18" charset="0"/>
              </a:rPr>
              <a:t>was to use a cartoon-like drop with a </a:t>
            </a:r>
            <a:r>
              <a:rPr lang="en-US" sz="2000" b="1" dirty="0" smtClean="0">
                <a:latin typeface="Adobe Caslon Pro Bold" pitchFamily="18" charset="0"/>
              </a:rPr>
              <a:t/>
            </a:r>
            <a:br>
              <a:rPr lang="en-US" sz="2000" b="1" dirty="0" smtClean="0">
                <a:latin typeface="Adobe Caslon Pro Bold" pitchFamily="18" charset="0"/>
              </a:rPr>
            </a:br>
            <a:r>
              <a:rPr lang="en-US" sz="2000" b="1" dirty="0" smtClean="0">
                <a:latin typeface="Adobe Caslon Pro Bold" pitchFamily="18" charset="0"/>
              </a:rPr>
              <a:t>face</a:t>
            </a:r>
            <a:r>
              <a:rPr lang="en-US" sz="2000" b="1" dirty="0">
                <a:latin typeface="Adobe Caslon Pro Bold" pitchFamily="18" charset="0"/>
              </a:rPr>
              <a:t>. </a:t>
            </a:r>
            <a:r>
              <a:rPr lang="en-US" sz="2000" b="1" dirty="0" smtClean="0">
                <a:latin typeface="Adobe Caslon Pro Bold" pitchFamily="18" charset="0"/>
              </a:rPr>
              <a:t/>
            </a:r>
            <a:br>
              <a:rPr lang="en-US" sz="2000" b="1" dirty="0" smtClean="0">
                <a:latin typeface="Adobe Caslon Pro Bold" pitchFamily="18" charset="0"/>
              </a:rPr>
            </a:br>
            <a:r>
              <a:rPr lang="en-US" sz="2000" b="1" dirty="0" smtClean="0">
                <a:latin typeface="Adobe Caslon Pro Bold" pitchFamily="18" charset="0"/>
              </a:rPr>
              <a:t>A </a:t>
            </a:r>
            <a:r>
              <a:rPr lang="en-US" sz="2000" b="1" dirty="0">
                <a:latin typeface="Adobe Caslon Pro Bold" pitchFamily="18" charset="0"/>
              </a:rPr>
              <a:t>3D version created by Steven </a:t>
            </a:r>
            <a:r>
              <a:rPr lang="en-US" sz="2000" b="1" dirty="0" smtClean="0">
                <a:latin typeface="Adobe Caslon Pro Bold" pitchFamily="18" charset="0"/>
              </a:rPr>
              <a:t>Witten.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Caslon Pro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-152400"/>
            <a:ext cx="2746828" cy="314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2426" y="457200"/>
            <a:ext cx="833437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  <a:cs typeface="Times New Roman" pitchFamily="18" charset="0"/>
              </a:rPr>
              <a:t>What Problems Does It Solve</a:t>
            </a:r>
            <a:r>
              <a:rPr lang="en-US" b="1" dirty="0">
                <a:latin typeface="Adobe Garamond Pro Bold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Adobe Garamond Pro Bold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905000"/>
            <a:ext cx="533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Kaiti Std R" pitchFamily="18" charset="-128"/>
                <a:ea typeface="Adobe Kaiti Std R" pitchFamily="18" charset="-128"/>
              </a:rPr>
              <a:t>Drupal offers thousands of different modules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121390" y="3200400"/>
            <a:ext cx="49746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Kaiti Std R" pitchFamily="18" charset="-128"/>
                <a:ea typeface="Adobe Kaiti Std R" pitchFamily="18" charset="-128"/>
              </a:rPr>
              <a:t> Drupal software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Kaiti Std R" pitchFamily="18" charset="-128"/>
                <a:ea typeface="Adobe Kaiti Std R" pitchFamily="18" charset="-128"/>
              </a:rPr>
              <a:t>is stable</a:t>
            </a:r>
            <a:endParaRPr lang="en-US" sz="2800" dirty="0">
              <a:latin typeface="Adobe Kaiti Std R" pitchFamily="18" charset="-128"/>
              <a:ea typeface="Adobe Kaiti Std R" pitchFamily="18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1390" y="4203455"/>
            <a:ext cx="6370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ea typeface="Adobe Song Std L" pitchFamily="18" charset="-128"/>
                <a:cs typeface="Adobe Hebrew" pitchFamily="18" charset="-79"/>
              </a:rPr>
              <a:t>It </a:t>
            </a:r>
            <a: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ea typeface="Adobe Song Std L" pitchFamily="18" charset="-128"/>
                <a:cs typeface="Adobe Hebrew" pitchFamily="18" charset="-79"/>
              </a:rPr>
              <a:t>is easy to customize attributes</a:t>
            </a:r>
            <a:endParaRPr 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  <a:ea typeface="Adobe Song Std L" pitchFamily="18" charset="-128"/>
              <a:cs typeface="Adobe Hebrew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4980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Licensing Model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94" y="2895600"/>
            <a:ext cx="4846706" cy="21072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29200" y="3644431"/>
            <a:ext cx="3886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Arial" pitchFamily="34" charset="0"/>
              <a:buChar char="•"/>
            </a:pPr>
            <a:r>
              <a:rPr lang="en-US" sz="4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GNU </a:t>
            </a:r>
            <a:r>
              <a:rPr lang="en-US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General Public License</a:t>
            </a:r>
            <a:endParaRPr lang="en-US" sz="4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Caslon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87086" y="0"/>
            <a:ext cx="9231086" cy="688702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105400" cy="1447800"/>
          </a:xfrm>
        </p:spPr>
        <p:txBody>
          <a:bodyPr>
            <a:no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itchFamily="18" charset="0"/>
              </a:rPr>
              <a:t>Popularity</a:t>
            </a:r>
            <a:endParaRPr lang="en-US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Caslon Pro Bold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" y="2819400"/>
            <a:ext cx="4443724" cy="3352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00601" y="3200400"/>
            <a:ext cx="43433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Drupal is second most popular open source content-management framework</a:t>
            </a:r>
          </a:p>
        </p:txBody>
      </p:sp>
    </p:spTree>
    <p:extLst>
      <p:ext uri="{BB962C8B-B14F-4D97-AF65-F5344CB8AC3E}">
        <p14:creationId xmlns:p14="http://schemas.microsoft.com/office/powerpoint/2010/main" val="194211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2426" y="152400"/>
            <a:ext cx="8334373" cy="1143000"/>
          </a:xfrm>
        </p:spPr>
        <p:txBody>
          <a:bodyPr>
            <a:noAutofit/>
          </a:bodyPr>
          <a:lstStyle/>
          <a:p>
            <a:pPr algn="ctr"/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Monetization Model 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2438400"/>
            <a:ext cx="42627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000" b="1" i="1" dirty="0" smtClean="0">
                <a:latin typeface="Adobe Kaiti Std R" pitchFamily="18" charset="-128"/>
                <a:ea typeface="Adobe Kaiti Std R" pitchFamily="18" charset="-128"/>
              </a:rPr>
              <a:t>Advertisement</a:t>
            </a:r>
            <a:endParaRPr lang="en-US" sz="4000" b="1" i="1" dirty="0">
              <a:latin typeface="Adobe Kaiti Std R" pitchFamily="18" charset="-128"/>
              <a:ea typeface="Adobe Kaiti Std R" pitchFamily="18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1" y="3779931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600" b="1" i="1" dirty="0">
                <a:latin typeface="Adobe Kaiti Std R" pitchFamily="18" charset="-128"/>
                <a:ea typeface="Adobe Kaiti Std R" pitchFamily="18" charset="-128"/>
                <a:cs typeface="Adobe Hebrew" pitchFamily="18" charset="-79"/>
              </a:rPr>
              <a:t>purchasing inside the software</a:t>
            </a:r>
          </a:p>
        </p:txBody>
      </p:sp>
    </p:spTree>
    <p:extLst>
      <p:ext uri="{BB962C8B-B14F-4D97-AF65-F5344CB8AC3E}">
        <p14:creationId xmlns:p14="http://schemas.microsoft.com/office/powerpoint/2010/main" val="116752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94" y="0"/>
            <a:ext cx="92964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57400" y="1676400"/>
            <a:ext cx="586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3563" y="5334000"/>
            <a:ext cx="70450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Thanking </a:t>
            </a:r>
            <a:r>
              <a:rPr lang="en-US" sz="5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you</a:t>
            </a:r>
          </a:p>
        </p:txBody>
      </p:sp>
      <p:sp>
        <p:nvSpPr>
          <p:cNvPr id="8" name="Rectangle 7"/>
          <p:cNvSpPr/>
          <p:nvPr/>
        </p:nvSpPr>
        <p:spPr>
          <a:xfrm>
            <a:off x="803562" y="0"/>
            <a:ext cx="74260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itchFamily="18" charset="0"/>
              </a:rPr>
              <a:t>Impact</a:t>
            </a:r>
            <a:endParaRPr lang="en-US" sz="4800" dirty="0"/>
          </a:p>
        </p:txBody>
      </p:sp>
      <p:sp>
        <p:nvSpPr>
          <p:cNvPr id="10" name="Rectangle 9"/>
          <p:cNvSpPr/>
          <p:nvPr/>
        </p:nvSpPr>
        <p:spPr>
          <a:xfrm>
            <a:off x="304800" y="1016186"/>
            <a:ext cx="6248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dobe Kaiti Std R" pitchFamily="18" charset="-128"/>
                <a:ea typeface="Adobe Kaiti Std R" pitchFamily="18" charset="-128"/>
              </a:rPr>
              <a:t> Smart Devices User Can Also View </a:t>
            </a:r>
            <a:r>
              <a:rPr lang="en-US" sz="2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dobe Caslon Pro Bold" pitchFamily="18" charset="0"/>
                <a:ea typeface="Adobe Kaiti Std R" pitchFamily="18" charset="-128"/>
              </a:rPr>
              <a:t>Drupal</a:t>
            </a:r>
            <a:r>
              <a:rPr lang="en-US" sz="2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dobe Kaiti Std R" pitchFamily="18" charset="-128"/>
                <a:ea typeface="Adobe Kaiti Std R" pitchFamily="18" charset="-128"/>
              </a:rPr>
              <a:t> Sites Like A Desktop User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304800" y="3429000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i="1" dirty="0">
                <a:ln w="50800"/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Song Std L" pitchFamily="18" charset="-128"/>
                <a:ea typeface="Adobe Song Std L" pitchFamily="18" charset="-128"/>
              </a:rPr>
              <a:t>developers can make changes even after the website is deployed</a:t>
            </a:r>
            <a:endParaRPr lang="en-US" sz="2400" dirty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Song Std L" pitchFamily="18" charset="-128"/>
              <a:ea typeface="Adobe Song Std L" pitchFamily="18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" y="2322731"/>
            <a:ext cx="6553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Ming Std L" pitchFamily="18" charset="-128"/>
                <a:ea typeface="Adobe Ming Std L" pitchFamily="18" charset="-128"/>
              </a:rPr>
              <a:t>Drupal Gives Companies To Make </a:t>
            </a:r>
            <a:r>
              <a:rPr lang="en-US" sz="2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Ming Std L" pitchFamily="18" charset="-128"/>
                <a:ea typeface="Adobe Ming Std L" pitchFamily="18" charset="-128"/>
              </a:rPr>
              <a:t>Seo</a:t>
            </a:r>
            <a:r>
              <a:rPr lang="en-US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Ming Std L" pitchFamily="18" charset="-128"/>
                <a:ea typeface="Adobe Ming Std L" pitchFamily="18" charset="-128"/>
              </a:rPr>
              <a:t> Friendly Websites</a:t>
            </a:r>
            <a:endParaRPr 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Ming Std L" pitchFamily="18" charset="-128"/>
              <a:ea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532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TM01790491[[fn=Mylar]]</Template>
  <TotalTime>269</TotalTime>
  <Words>104</Words>
  <Application>Microsoft Office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Mylar</vt:lpstr>
      <vt:lpstr>Free And Open Source System</vt:lpstr>
      <vt:lpstr>Drupal</vt:lpstr>
      <vt:lpstr>In 2000, two University of Antwerp students, Dries Buytaert and Hans Snijder are  programmer  of drupal software </vt:lpstr>
      <vt:lpstr>The logo's concept is based on a  drop.  a drop within a circle, a circle within a  drop. idea was to use a cartoon-like drop with a  face.  A 3D version created by Steven Witten. </vt:lpstr>
      <vt:lpstr>What Problems Does It Solve </vt:lpstr>
      <vt:lpstr>Licensing Model</vt:lpstr>
      <vt:lpstr>Popularity</vt:lpstr>
      <vt:lpstr>Monetization Model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And Open Source System</dc:title>
  <dc:creator>Thejaswari</dc:creator>
  <cp:lastModifiedBy>PC</cp:lastModifiedBy>
  <cp:revision>22</cp:revision>
  <dcterms:created xsi:type="dcterms:W3CDTF">2018-08-01T12:30:24Z</dcterms:created>
  <dcterms:modified xsi:type="dcterms:W3CDTF">2018-08-03T16:56:45Z</dcterms:modified>
</cp:coreProperties>
</file>