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0" r:id="rId6"/>
    <p:sldId id="263"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25" autoAdjust="0"/>
    <p:restoredTop sz="94660"/>
  </p:normalViewPr>
  <p:slideViewPr>
    <p:cSldViewPr>
      <p:cViewPr>
        <p:scale>
          <a:sx n="66" d="100"/>
          <a:sy n="66" d="100"/>
        </p:scale>
        <p:origin x="-1410"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4D8C4-B0B3-41E6-A4B9-1A1D87652290}" type="datetimeFigureOut">
              <a:rPr lang="en-US" smtClean="0"/>
              <a:t>8/23/2018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AEDBE-CF1F-400B-9FFC-032DBA68245D}" type="slidenum">
              <a:rPr lang="en-US" smtClean="0"/>
              <a:t>‹#›</a:t>
            </a:fld>
            <a:endParaRPr lang="en-US"/>
          </a:p>
        </p:txBody>
      </p:sp>
    </p:spTree>
    <p:extLst>
      <p:ext uri="{BB962C8B-B14F-4D97-AF65-F5344CB8AC3E}">
        <p14:creationId xmlns:p14="http://schemas.microsoft.com/office/powerpoint/2010/main" val="34106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AEDBE-CF1F-400B-9FFC-032DBA68245D}" type="slidenum">
              <a:rPr lang="en-US" smtClean="0"/>
              <a:t>2</a:t>
            </a:fld>
            <a:endParaRPr lang="en-US"/>
          </a:p>
        </p:txBody>
      </p:sp>
    </p:spTree>
    <p:extLst>
      <p:ext uri="{BB962C8B-B14F-4D97-AF65-F5344CB8AC3E}">
        <p14:creationId xmlns:p14="http://schemas.microsoft.com/office/powerpoint/2010/main" val="270883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DC991-6E86-44F3-8FB2-82697FCF6A5C}"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193745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DC991-6E86-44F3-8FB2-82697FCF6A5C}"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26938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DC991-6E86-44F3-8FB2-82697FCF6A5C}"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422958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DC991-6E86-44F3-8FB2-82697FCF6A5C}"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39441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DC991-6E86-44F3-8FB2-82697FCF6A5C}"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22842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DC991-6E86-44F3-8FB2-82697FCF6A5C}"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294712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DC991-6E86-44F3-8FB2-82697FCF6A5C}" type="datetimeFigureOut">
              <a:rPr lang="en-US" smtClean="0"/>
              <a:t>8/23/2018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241278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DC991-6E86-44F3-8FB2-82697FCF6A5C}" type="datetimeFigureOut">
              <a:rPr lang="en-US" smtClean="0"/>
              <a:t>8/23/2018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383543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DC991-6E86-44F3-8FB2-82697FCF6A5C}" type="datetimeFigureOut">
              <a:rPr lang="en-US" smtClean="0"/>
              <a:t>8/23/2018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386868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DC991-6E86-44F3-8FB2-82697FCF6A5C}"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274371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DC991-6E86-44F3-8FB2-82697FCF6A5C}"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F979C-DA8F-4075-88FF-88859A7D0C3C}" type="slidenum">
              <a:rPr lang="en-US" smtClean="0"/>
              <a:t>‹#›</a:t>
            </a:fld>
            <a:endParaRPr lang="en-US"/>
          </a:p>
        </p:txBody>
      </p:sp>
    </p:spTree>
    <p:extLst>
      <p:ext uri="{BB962C8B-B14F-4D97-AF65-F5344CB8AC3E}">
        <p14:creationId xmlns:p14="http://schemas.microsoft.com/office/powerpoint/2010/main" val="217782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DC991-6E86-44F3-8FB2-82697FCF6A5C}" type="datetimeFigureOut">
              <a:rPr lang="en-US" smtClean="0"/>
              <a:t>8/23/2018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F979C-DA8F-4075-88FF-88859A7D0C3C}" type="slidenum">
              <a:rPr lang="en-US" smtClean="0"/>
              <a:t>‹#›</a:t>
            </a:fld>
            <a:endParaRPr lang="en-US"/>
          </a:p>
        </p:txBody>
      </p:sp>
    </p:spTree>
    <p:extLst>
      <p:ext uri="{BB962C8B-B14F-4D97-AF65-F5344CB8AC3E}">
        <p14:creationId xmlns:p14="http://schemas.microsoft.com/office/powerpoint/2010/main" val="386310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hdphoto" Target="../media/hdphoto11.wdp"/><Relationship Id="rId5" Type="http://schemas.microsoft.com/office/2007/relationships/hdphoto" Target="../media/hdphoto8.wdp"/><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10.wdp"/></Relationships>
</file>

<file path=ppt/slides/_rels/slide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5.jpeg"/><Relationship Id="rId1" Type="http://schemas.openxmlformats.org/officeDocument/2006/relationships/slideLayout" Target="../slideLayouts/slideLayout2.xml"/><Relationship Id="rId6" Type="http://schemas.microsoft.com/office/2007/relationships/hdphoto" Target="../media/hdphoto14.wdp"/><Relationship Id="rId5" Type="http://schemas.openxmlformats.org/officeDocument/2006/relationships/image" Target="../media/image16.png"/><Relationship Id="rId4" Type="http://schemas.openxmlformats.org/officeDocument/2006/relationships/hyperlink" Target="https://www.google.com/url?sa=i&amp;rct=j&amp;q=&amp;esrc=s&amp;source=images&amp;cd=&amp;cad=rja&amp;uact=8&amp;ved=2ahUKEwils77uxITdAhVKq48KHYL9BC8QjRx6BAgBEAU&amp;url=https%3A%2F%2Fpngtree.com%2Fso%2Fthank-you&amp;psig=AOvVaw3aZaL7F5z1RwWHX-2XwuTt&amp;ust=15351605433117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1 (1).jp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flipH="1">
            <a:off x="0" y="0"/>
            <a:ext cx="9168000" cy="687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779912" y="3140968"/>
            <a:ext cx="6768752" cy="3717032"/>
          </a:xfrm>
        </p:spPr>
        <p:txBody>
          <a:bodyPr>
            <a:normAutofit/>
          </a:bodyPr>
          <a:lstStyle/>
          <a:p>
            <a:r>
              <a:rPr lang="en-US" sz="3600" b="1" dirty="0">
                <a:latin typeface="Arial Rounded MT Bold" pitchFamily="34" charset="0"/>
              </a:rPr>
              <a:t>INTRODUCTION </a:t>
            </a:r>
            <a:br>
              <a:rPr lang="en-US" sz="3600" b="1" dirty="0">
                <a:latin typeface="Arial Rounded MT Bold" pitchFamily="34" charset="0"/>
              </a:rPr>
            </a:br>
            <a:r>
              <a:rPr lang="en-US" sz="3600" b="1" dirty="0">
                <a:latin typeface="Arial Rounded MT Bold" pitchFamily="34" charset="0"/>
              </a:rPr>
              <a:t>TO</a:t>
            </a:r>
            <a:br>
              <a:rPr lang="en-US" sz="3600" b="1" dirty="0">
                <a:latin typeface="Arial Rounded MT Bold" pitchFamily="34" charset="0"/>
              </a:rPr>
            </a:br>
            <a:r>
              <a:rPr lang="en-US" sz="3600" b="1" dirty="0">
                <a:latin typeface="Arial Rounded MT Bold" pitchFamily="34" charset="0"/>
              </a:rPr>
              <a:t>SIL OPEN FONT LICENSE(OPL)</a:t>
            </a:r>
          </a:p>
        </p:txBody>
      </p:sp>
      <p:sp>
        <p:nvSpPr>
          <p:cNvPr id="3" name="Subtitle 2"/>
          <p:cNvSpPr>
            <a:spLocks noGrp="1"/>
          </p:cNvSpPr>
          <p:nvPr>
            <p:ph type="subTitle" idx="1"/>
          </p:nvPr>
        </p:nvSpPr>
        <p:spPr>
          <a:xfrm flipV="1">
            <a:off x="10404648" y="2420888"/>
            <a:ext cx="1576264" cy="648072"/>
          </a:xfrm>
        </p:spPr>
        <p:txBody>
          <a:bodyPr/>
          <a:lstStyle/>
          <a:p>
            <a:endParaRPr lang="en-US" dirty="0">
              <a:solidFill>
                <a:schemeClr val="tx1"/>
              </a:solidFill>
            </a:endParaRPr>
          </a:p>
        </p:txBody>
      </p:sp>
      <p:pic>
        <p:nvPicPr>
          <p:cNvPr id="1027" name="Picture 3" descr="C:\Users\user\Downloads\images.png"/>
          <p:cNvPicPr>
            <a:picLocks noChangeAspect="1" noChangeArrowheads="1"/>
          </p:cNvPicPr>
          <p:nvPr/>
        </p:nvPicPr>
        <p:blipFill>
          <a:blip r:embed="rId4">
            <a:biLevel thresh="25000"/>
            <a:extLst>
              <a:ext uri="{BEBA8EAE-BF5A-486C-A8C5-ECC9F3942E4B}">
                <a14:imgProps xmlns:a14="http://schemas.microsoft.com/office/drawing/2010/main">
                  <a14:imgLayer r:embed="rId5">
                    <a14:imgEffect>
                      <a14:backgroundRemoval t="1229" b="100000" l="1105" r="100000">
                        <a14:foregroundMark x1="66298" y1="35872" x2="66298" y2="35872"/>
                        <a14:foregroundMark x1="75138" y1="36609" x2="75138" y2="36609"/>
                        <a14:foregroundMark x1="57459" y1="36609" x2="57459" y2="36609"/>
                        <a14:foregroundMark x1="56906" y1="36609" x2="56906" y2="36609"/>
                        <a14:backgroundMark x1="48895" y1="35872" x2="48895" y2="35872"/>
                        <a14:backgroundMark x1="56906" y1="36118" x2="56906" y2="36118"/>
                        <a14:backgroundMark x1="57459" y1="75184" x2="57459" y2="75184"/>
                        <a14:backgroundMark x1="48066" y1="75430" x2="48066" y2="75430"/>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0" y="-459432"/>
            <a:ext cx="2989416" cy="35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051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074" name="Picture 2" descr="C:\Users\user\Downloads\background-tech-6.jpg"/>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429" y="-34280"/>
            <a:ext cx="9137701" cy="689228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115616" y="836712"/>
            <a:ext cx="6840760" cy="3024336"/>
          </a:xfrm>
        </p:spPr>
        <p:txBody>
          <a:bodyPr>
            <a:normAutofit/>
          </a:bodyPr>
          <a:lstStyle/>
          <a:p>
            <a:r>
              <a:rPr lang="en-US" dirty="0">
                <a:ln w="18415" cmpd="sng">
                  <a:solidFill>
                    <a:srgbClr val="FFFFFF"/>
                  </a:solidFill>
                  <a:prstDash val="solid"/>
                </a:ln>
                <a:solidFill>
                  <a:srgbClr val="FFFFFF"/>
                </a:solidFill>
                <a:latin typeface="Baskerville Old Face" pitchFamily="18" charset="0"/>
              </a:rPr>
              <a:t>The SIL Open Font License (OFL) is a free, </a:t>
            </a:r>
            <a:r>
              <a:rPr lang="en-US" dirty="0" err="1">
                <a:ln w="18415" cmpd="sng">
                  <a:solidFill>
                    <a:srgbClr val="FFFFFF"/>
                  </a:solidFill>
                  <a:prstDash val="solid"/>
                </a:ln>
                <a:solidFill>
                  <a:srgbClr val="FFFFFF"/>
                </a:solidFill>
                <a:latin typeface="Baskerville Old Face" pitchFamily="18" charset="0"/>
              </a:rPr>
              <a:t>libre</a:t>
            </a:r>
            <a:r>
              <a:rPr lang="en-US" dirty="0">
                <a:ln w="18415" cmpd="sng">
                  <a:solidFill>
                    <a:srgbClr val="FFFFFF"/>
                  </a:solidFill>
                  <a:prstDash val="solid"/>
                </a:ln>
                <a:solidFill>
                  <a:srgbClr val="FFFFFF"/>
                </a:solidFill>
                <a:latin typeface="Baskerville Old Face" pitchFamily="18" charset="0"/>
              </a:rPr>
              <a:t> and open source license specifically designed for fonts and related software based on our experience in font design and linguistic software engineering</a:t>
            </a:r>
          </a:p>
        </p:txBody>
      </p:sp>
      <p:pic>
        <p:nvPicPr>
          <p:cNvPr id="3075" name="Picture 3" descr="C:\Users\user\Downloads\sil-internation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4621967"/>
            <a:ext cx="1980000"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900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ownloads\technology-background-blue-free-blue-hi-tech-abstract-lines-vector--17.jpeg"/>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0" y="-27384"/>
            <a:ext cx="9180512" cy="6984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67544" y="0"/>
            <a:ext cx="7776000" cy="1512000"/>
          </a:xfrm>
        </p:spPr>
        <p:txBody>
          <a:bodyPr>
            <a:normAutofit/>
          </a:bodyPr>
          <a:lstStyle/>
          <a:p>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HISTORY</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971600" y="2132856"/>
            <a:ext cx="7088832" cy="3361928"/>
          </a:xfrm>
        </p:spPr>
        <p:txBody>
          <a:bodyPr>
            <a:normAutofit fontScale="85000" lnSpcReduction="10000"/>
          </a:bodyPr>
          <a:lstStyle/>
          <a:p>
            <a:r>
              <a:rPr lang="en-US" dirty="0">
                <a:ln w="18415" cmpd="sng">
                  <a:solidFill>
                    <a:srgbClr val="FFFFFF"/>
                  </a:solidFill>
                  <a:prstDash val="solid"/>
                </a:ln>
                <a:solidFill>
                  <a:srgbClr val="FFFFFF"/>
                </a:solidFill>
                <a:latin typeface="Arial Rounded MT Bold" pitchFamily="34" charset="0"/>
              </a:rPr>
              <a:t>The SIL Open Font License is designed for fonts by SIL International for use with many of their Unicode fonts, including </a:t>
            </a:r>
            <a:r>
              <a:rPr lang="en-US" dirty="0" err="1">
                <a:ln w="18415" cmpd="sng">
                  <a:solidFill>
                    <a:srgbClr val="FFFFFF"/>
                  </a:solidFill>
                  <a:prstDash val="solid"/>
                </a:ln>
                <a:solidFill>
                  <a:srgbClr val="FFFFFF"/>
                </a:solidFill>
                <a:latin typeface="Arial Rounded MT Bold" pitchFamily="34" charset="0"/>
              </a:rPr>
              <a:t>Gentium</a:t>
            </a:r>
            <a:r>
              <a:rPr lang="en-US" dirty="0">
                <a:ln w="18415" cmpd="sng">
                  <a:solidFill>
                    <a:srgbClr val="FFFFFF"/>
                  </a:solidFill>
                  <a:prstDash val="solid"/>
                </a:ln>
                <a:solidFill>
                  <a:srgbClr val="FFFFFF"/>
                </a:solidFill>
                <a:latin typeface="Arial Rounded MT Bold" pitchFamily="34" charset="0"/>
              </a:rPr>
              <a:t> Plus, </a:t>
            </a:r>
            <a:r>
              <a:rPr lang="en-US" dirty="0" err="1">
                <a:ln w="18415" cmpd="sng">
                  <a:solidFill>
                    <a:srgbClr val="FFFFFF"/>
                  </a:solidFill>
                  <a:prstDash val="solid"/>
                </a:ln>
                <a:solidFill>
                  <a:srgbClr val="FFFFFF"/>
                </a:solidFill>
                <a:latin typeface="Arial Rounded MT Bold" pitchFamily="34" charset="0"/>
              </a:rPr>
              <a:t>Charis</a:t>
            </a:r>
            <a:r>
              <a:rPr lang="en-US" dirty="0">
                <a:ln w="18415" cmpd="sng">
                  <a:solidFill>
                    <a:srgbClr val="FFFFFF"/>
                  </a:solidFill>
                  <a:prstDash val="solid"/>
                </a:ln>
                <a:solidFill>
                  <a:srgbClr val="FFFFFF"/>
                </a:solidFill>
                <a:latin typeface="Arial Rounded MT Bold" pitchFamily="34" charset="0"/>
              </a:rPr>
              <a:t> SIL, and </a:t>
            </a:r>
            <a:r>
              <a:rPr lang="en-US" dirty="0" err="1">
                <a:ln w="18415" cmpd="sng">
                  <a:solidFill>
                    <a:srgbClr val="FFFFFF"/>
                  </a:solidFill>
                  <a:prstDash val="solid"/>
                </a:ln>
                <a:solidFill>
                  <a:srgbClr val="FFFFFF"/>
                </a:solidFill>
                <a:latin typeface="Arial Rounded MT Bold" pitchFamily="34" charset="0"/>
              </a:rPr>
              <a:t>Andika</a:t>
            </a:r>
            <a:r>
              <a:rPr lang="en-US" dirty="0">
                <a:ln w="18415" cmpd="sng">
                  <a:solidFill>
                    <a:srgbClr val="FFFFFF"/>
                  </a:solidFill>
                  <a:prstDash val="solid"/>
                </a:ln>
                <a:solidFill>
                  <a:srgbClr val="FFFFFF"/>
                </a:solidFill>
                <a:latin typeface="Arial Rounded MT Bold" pitchFamily="34" charset="0"/>
              </a:rPr>
              <a:t>.[4</a:t>
            </a:r>
            <a:r>
              <a:rPr lang="en-US" dirty="0" smtClean="0">
                <a:ln w="18415" cmpd="sng">
                  <a:solidFill>
                    <a:srgbClr val="FFFFFF"/>
                  </a:solidFill>
                  <a:prstDash val="solid"/>
                </a:ln>
                <a:solidFill>
                  <a:srgbClr val="FFFFFF"/>
                </a:solidFill>
                <a:latin typeface="Arial Rounded MT Bold" pitchFamily="34" charset="0"/>
              </a:rPr>
              <a:t>]</a:t>
            </a:r>
          </a:p>
          <a:p>
            <a:pPr algn="l"/>
            <a:endParaRPr lang="en-US" dirty="0" smtClean="0">
              <a:ln w="18415" cmpd="sng">
                <a:solidFill>
                  <a:srgbClr val="FFFFFF"/>
                </a:solidFill>
                <a:prstDash val="solid"/>
              </a:ln>
              <a:solidFill>
                <a:srgbClr val="FFFFFF"/>
              </a:solidFill>
              <a:latin typeface="Arial Rounded MT Bold" pitchFamily="34" charset="0"/>
            </a:endParaRPr>
          </a:p>
          <a:p>
            <a:pPr algn="l"/>
            <a:r>
              <a:rPr lang="en-US" dirty="0" smtClean="0">
                <a:ln w="18415" cmpd="sng">
                  <a:solidFill>
                    <a:srgbClr val="FFFFFF"/>
                  </a:solidFill>
                  <a:prstDash val="solid"/>
                </a:ln>
                <a:solidFill>
                  <a:srgbClr val="FFFFFF"/>
                </a:solidFill>
                <a:latin typeface="Arial Rounded MT Bold" pitchFamily="34" charset="0"/>
              </a:rPr>
              <a:t> </a:t>
            </a:r>
            <a:r>
              <a:rPr lang="en-US" dirty="0">
                <a:ln w="18415" cmpd="sng">
                  <a:solidFill>
                    <a:srgbClr val="FFFFFF"/>
                  </a:solidFill>
                  <a:prstDash val="solid"/>
                </a:ln>
                <a:solidFill>
                  <a:srgbClr val="FFFFFF"/>
                </a:solidFill>
                <a:latin typeface="Arial Rounded MT Bold" pitchFamily="34" charset="0"/>
              </a:rPr>
              <a:t>The Open Font License was first </a:t>
            </a:r>
            <a:r>
              <a:rPr lang="en-US" dirty="0" smtClean="0">
                <a:ln w="18415" cmpd="sng">
                  <a:solidFill>
                    <a:srgbClr val="FFFFFF"/>
                  </a:solidFill>
                  <a:prstDash val="solid"/>
                </a:ln>
                <a:solidFill>
                  <a:srgbClr val="FFFFFF"/>
                </a:solidFill>
                <a:latin typeface="Arial Rounded MT Bold" pitchFamily="34" charset="0"/>
              </a:rPr>
              <a:t>released </a:t>
            </a:r>
            <a:r>
              <a:rPr lang="en-US" dirty="0">
                <a:ln w="18415" cmpd="sng">
                  <a:solidFill>
                    <a:srgbClr val="FFFFFF"/>
                  </a:solidFill>
                  <a:prstDash val="solid"/>
                </a:ln>
                <a:solidFill>
                  <a:srgbClr val="FFFFFF"/>
                </a:solidFill>
                <a:latin typeface="Arial Rounded MT Bold" pitchFamily="34" charset="0"/>
              </a:rPr>
              <a:t>in November </a:t>
            </a:r>
            <a:r>
              <a:rPr lang="en-US" dirty="0" smtClean="0">
                <a:ln w="18415" cmpd="sng">
                  <a:solidFill>
                    <a:srgbClr val="FFFFFF"/>
                  </a:solidFill>
                  <a:prstDash val="solid"/>
                </a:ln>
                <a:solidFill>
                  <a:srgbClr val="FFFFFF"/>
                </a:solidFill>
                <a:latin typeface="Arial Rounded MT Bold" pitchFamily="34" charset="0"/>
              </a:rPr>
              <a:t>2005</a:t>
            </a:r>
            <a:r>
              <a:rPr lang="en-US" dirty="0"/>
              <a:t/>
            </a:r>
            <a:br>
              <a:rPr lang="en-US" dirty="0"/>
            </a:br>
            <a:endParaRPr lang="en-US" dirty="0"/>
          </a:p>
        </p:txBody>
      </p:sp>
    </p:spTree>
    <p:extLst>
      <p:ext uri="{BB962C8B-B14F-4D97-AF65-F5344CB8AC3E}">
        <p14:creationId xmlns:p14="http://schemas.microsoft.com/office/powerpoint/2010/main" val="1977142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098" name="Picture 2" descr="C:\Users\user\Downloads\533334866.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flipH="1">
            <a:off x="0" y="0"/>
            <a:ext cx="9164816"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3131840" y="476672"/>
            <a:ext cx="6400800" cy="1752600"/>
          </a:xfrm>
        </p:spPr>
        <p:txBody>
          <a:bodyPr>
            <a:normAutofit/>
          </a:bodyPr>
          <a:lstStyle/>
          <a:p>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itchFamily="18" charset="0"/>
              </a:rPr>
              <a:t>IDEOLOGY</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itchFamily="18" charset="0"/>
            </a:endParaRPr>
          </a:p>
        </p:txBody>
      </p:sp>
      <p:sp>
        <p:nvSpPr>
          <p:cNvPr id="4" name="Rectangle 3"/>
          <p:cNvSpPr/>
          <p:nvPr/>
        </p:nvSpPr>
        <p:spPr>
          <a:xfrm>
            <a:off x="27709" y="1536174"/>
            <a:ext cx="4806280" cy="3785652"/>
          </a:xfrm>
          <a:prstGeom prst="rect">
            <a:avLst/>
          </a:prstGeom>
        </p:spPr>
        <p:txBody>
          <a:bodyPr wrap="square">
            <a:spAutoFit/>
          </a:bodyPr>
          <a:lstStyle/>
          <a:p>
            <a:r>
              <a:rPr lang="en-US" sz="2400" dirty="0">
                <a:solidFill>
                  <a:schemeClr val="bg1"/>
                </a:solidFill>
                <a:latin typeface="Arial Rounded MT Bold" pitchFamily="34" charset="0"/>
              </a:rPr>
              <a:t>SIL serves language communities worldwide, building their capacity for sustainable language development, by means of research, translation, training and materials development. SIL makes its services available to all</a:t>
            </a:r>
            <a:br>
              <a:rPr lang="en-US" sz="2400" dirty="0">
                <a:solidFill>
                  <a:schemeClr val="bg1"/>
                </a:solidFill>
                <a:latin typeface="Arial Rounded MT Bold" pitchFamily="34" charset="0"/>
              </a:rPr>
            </a:br>
            <a:endParaRPr lang="en-US" sz="2400" dirty="0">
              <a:solidFill>
                <a:schemeClr val="bg1"/>
              </a:solidFill>
              <a:latin typeface="Arial Rounded MT Bold" pitchFamily="34" charset="0"/>
            </a:endParaRPr>
          </a:p>
        </p:txBody>
      </p:sp>
    </p:spTree>
    <p:extLst>
      <p:ext uri="{BB962C8B-B14F-4D97-AF65-F5344CB8AC3E}">
        <p14:creationId xmlns:p14="http://schemas.microsoft.com/office/powerpoint/2010/main" val="3411283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026" name="Picture 2" descr="C:\Users\user\Downloads\Managed-IT-Services.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r="21608"/>
          <a:stretch/>
        </p:blipFill>
        <p:spPr bwMode="auto">
          <a:xfrm>
            <a:off x="0" y="0"/>
            <a:ext cx="9252520" cy="69913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0" y="775542"/>
            <a:ext cx="3888432" cy="6048672"/>
          </a:xfrm>
        </p:spPr>
        <p:txBody>
          <a:bodyPr>
            <a:noAutofit/>
          </a:bodyPr>
          <a:lstStyle/>
          <a:p>
            <a:pPr algn="l"/>
            <a:r>
              <a:rPr lang="en-US" sz="2800" b="1" i="1" u="sng" dirty="0">
                <a:solidFill>
                  <a:schemeClr val="bg1"/>
                </a:solidFill>
                <a:effectLst>
                  <a:outerShdw blurRad="38100" dist="38100" dir="2700000" algn="tl">
                    <a:srgbClr val="000000">
                      <a:alpha val="43137"/>
                    </a:srgbClr>
                  </a:outerShdw>
                </a:effectLst>
                <a:latin typeface="Sitka Banner" pitchFamily="2" charset="0"/>
              </a:rPr>
              <a:t>The intent is to keep people from making money by simply redistributing the fonts. The only people who ought to profit directly from the fonts should be the original authors, and those authors have kindly given up potential direct income to distribute their fonts under the OFL</a:t>
            </a:r>
            <a:r>
              <a:rPr lang="en-US" sz="2800" b="1" i="1" u="sng" dirty="0" smtClean="0">
                <a:solidFill>
                  <a:schemeClr val="bg1"/>
                </a:solidFill>
                <a:effectLst>
                  <a:outerShdw blurRad="38100" dist="38100" dir="2700000" algn="tl">
                    <a:srgbClr val="000000">
                      <a:alpha val="43137"/>
                    </a:srgbClr>
                  </a:outerShdw>
                </a:effectLst>
                <a:latin typeface="Sitka Banner" pitchFamily="2" charset="0"/>
              </a:rPr>
              <a:t>.</a:t>
            </a:r>
            <a:endParaRPr lang="en-US" sz="2400" b="1" i="1" u="sng" dirty="0" smtClean="0">
              <a:effectLst>
                <a:outerShdw blurRad="38100" dist="38100" dir="2700000" algn="tl">
                  <a:srgbClr val="000000">
                    <a:alpha val="43137"/>
                  </a:srgbClr>
                </a:outerShdw>
              </a:effectLst>
              <a:latin typeface="Sitka Banner" pitchFamily="2" charset="0"/>
            </a:endParaRPr>
          </a:p>
        </p:txBody>
      </p:sp>
    </p:spTree>
    <p:extLst>
      <p:ext uri="{BB962C8B-B14F-4D97-AF65-F5344CB8AC3E}">
        <p14:creationId xmlns:p14="http://schemas.microsoft.com/office/powerpoint/2010/main" val="2087724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user\Downloads\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er\Downloads\DAB_80.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3302" y="1988500"/>
            <a:ext cx="1063426" cy="1063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user\Downloads\icon-80-f.andika.pn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6108" y="4066433"/>
            <a:ext cx="1052216" cy="105221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user\Downloads\icon-80x80.png"/>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64288" y="1844824"/>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user\Downloads\logo2.ba10b4af03869e69115ce84380e980aa.png"/>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9091" b="100000" l="0" r="9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83907" y="3694737"/>
            <a:ext cx="3456383" cy="12337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504" y="260648"/>
            <a:ext cx="9036496" cy="1077218"/>
          </a:xfrm>
          <a:prstGeom prst="rect">
            <a:avLst/>
          </a:prstGeom>
        </p:spPr>
        <p:txBody>
          <a:bodyPr wrap="square">
            <a:spAutoFit/>
          </a:bodyPr>
          <a:lstStyle/>
          <a:p>
            <a:r>
              <a:rPr lang="en-US" sz="3200" b="1" dirty="0" smtClean="0">
                <a:solidFill>
                  <a:schemeClr val="bg1"/>
                </a:solidFill>
                <a:latin typeface="Arial Rounded MT Bold" pitchFamily="34" charset="0"/>
              </a:rPr>
              <a:t>           Popular software </a:t>
            </a:r>
            <a:r>
              <a:rPr lang="en-US" sz="3200" b="1" dirty="0">
                <a:solidFill>
                  <a:schemeClr val="bg1"/>
                </a:solidFill>
                <a:latin typeface="Arial Rounded MT Bold" pitchFamily="34" charset="0"/>
              </a:rPr>
              <a:t>released under </a:t>
            </a:r>
            <a:endParaRPr lang="en-US" sz="3200" b="1" dirty="0" smtClean="0">
              <a:solidFill>
                <a:schemeClr val="bg1"/>
              </a:solidFill>
              <a:latin typeface="Arial Rounded MT Bold" pitchFamily="34" charset="0"/>
            </a:endParaRPr>
          </a:p>
          <a:p>
            <a:pPr algn="ctr"/>
            <a:r>
              <a:rPr lang="en-US" sz="3200" b="1" dirty="0" smtClean="0">
                <a:solidFill>
                  <a:schemeClr val="bg1"/>
                </a:solidFill>
                <a:latin typeface="Arial Rounded MT Bold" pitchFamily="34" charset="0"/>
              </a:rPr>
              <a:t>SIL </a:t>
            </a:r>
            <a:r>
              <a:rPr lang="en-US" sz="3200" b="1" dirty="0">
                <a:solidFill>
                  <a:schemeClr val="bg1"/>
                </a:solidFill>
                <a:latin typeface="Arial Rounded MT Bold" pitchFamily="34" charset="0"/>
              </a:rPr>
              <a:t>Open Font License</a:t>
            </a:r>
            <a:endParaRPr lang="en-US" sz="3200" b="1" dirty="0">
              <a:solidFill>
                <a:schemeClr val="bg1"/>
              </a:solidFill>
              <a:latin typeface="Arial Rounded MT Bold" pitchFamily="34" charset="0"/>
            </a:endParaRPr>
          </a:p>
        </p:txBody>
      </p:sp>
      <p:sp>
        <p:nvSpPr>
          <p:cNvPr id="5" name="Rectangle 4"/>
          <p:cNvSpPr/>
          <p:nvPr/>
        </p:nvSpPr>
        <p:spPr>
          <a:xfrm>
            <a:off x="422724" y="5142635"/>
            <a:ext cx="1438984" cy="523220"/>
          </a:xfrm>
          <a:prstGeom prst="rect">
            <a:avLst/>
          </a:prstGeom>
        </p:spPr>
        <p:txBody>
          <a:bodyPr wrap="none">
            <a:spAutoFit/>
          </a:bodyPr>
          <a:lstStyle/>
          <a:p>
            <a:pPr algn="ctr"/>
            <a:r>
              <a:rPr lang="en-US" sz="2800" dirty="0" err="1" smtClean="0">
                <a:solidFill>
                  <a:schemeClr val="bg1"/>
                </a:solidFill>
                <a:latin typeface="Arial Rounded MT Bold" pitchFamily="34" charset="0"/>
              </a:rPr>
              <a:t>Andika</a:t>
            </a:r>
            <a:r>
              <a:rPr lang="en-US" dirty="0" smtClean="0"/>
              <a:t> </a:t>
            </a:r>
            <a:endParaRPr lang="en-US" dirty="0"/>
          </a:p>
        </p:txBody>
      </p:sp>
      <p:sp>
        <p:nvSpPr>
          <p:cNvPr id="6" name="Rectangle 5"/>
          <p:cNvSpPr/>
          <p:nvPr/>
        </p:nvSpPr>
        <p:spPr>
          <a:xfrm>
            <a:off x="6534619" y="2863740"/>
            <a:ext cx="2411337" cy="830997"/>
          </a:xfrm>
          <a:prstGeom prst="rect">
            <a:avLst/>
          </a:prstGeom>
        </p:spPr>
        <p:txBody>
          <a:bodyPr wrap="square">
            <a:spAutoFit/>
          </a:bodyPr>
          <a:lstStyle/>
          <a:p>
            <a:pPr algn="ctr"/>
            <a:r>
              <a:rPr lang="en-US" sz="2400" dirty="0" err="1" smtClean="0">
                <a:solidFill>
                  <a:schemeClr val="bg1"/>
                </a:solidFill>
                <a:latin typeface="Arial Black" pitchFamily="34" charset="0"/>
              </a:rPr>
              <a:t>Awam</a:t>
            </a:r>
            <a:r>
              <a:rPr lang="en-US" sz="2400" dirty="0" smtClean="0">
                <a:solidFill>
                  <a:schemeClr val="bg1"/>
                </a:solidFill>
                <a:latin typeface="Arial Black" pitchFamily="34" charset="0"/>
              </a:rPr>
              <a:t> </a:t>
            </a:r>
            <a:r>
              <a:rPr lang="en-US" sz="2400" dirty="0" err="1" smtClean="0">
                <a:solidFill>
                  <a:schemeClr val="bg1"/>
                </a:solidFill>
                <a:latin typeface="Arial Black" pitchFamily="34" charset="0"/>
              </a:rPr>
              <a:t>Nastaliq</a:t>
            </a:r>
            <a:r>
              <a:rPr lang="en-US" sz="2400" dirty="0" err="1">
                <a:solidFill>
                  <a:schemeClr val="bg1"/>
                </a:solidFill>
                <a:latin typeface="Arial Black" pitchFamily="34" charset="0"/>
              </a:rPr>
              <a:t>i</a:t>
            </a:r>
            <a:endParaRPr lang="en-US" sz="2400" dirty="0">
              <a:solidFill>
                <a:schemeClr val="bg1"/>
              </a:solidFill>
              <a:latin typeface="Arial Black" pitchFamily="34" charset="0"/>
            </a:endParaRPr>
          </a:p>
        </p:txBody>
      </p:sp>
      <p:sp>
        <p:nvSpPr>
          <p:cNvPr id="7" name="Rectangle 6"/>
          <p:cNvSpPr/>
          <p:nvPr/>
        </p:nvSpPr>
        <p:spPr>
          <a:xfrm>
            <a:off x="7048655" y="5126653"/>
            <a:ext cx="1383264" cy="461665"/>
          </a:xfrm>
          <a:prstGeom prst="rect">
            <a:avLst/>
          </a:prstGeom>
        </p:spPr>
        <p:txBody>
          <a:bodyPr wrap="none">
            <a:spAutoFit/>
          </a:bodyPr>
          <a:lstStyle/>
          <a:p>
            <a:r>
              <a:rPr lang="en-US" sz="2400" dirty="0" err="1">
                <a:solidFill>
                  <a:schemeClr val="bg1"/>
                </a:solidFill>
                <a:latin typeface="Arial Rounded MT Bold" pitchFamily="34" charset="0"/>
              </a:rPr>
              <a:t>Keyman</a:t>
            </a:r>
            <a:endParaRPr lang="en-US" sz="2400" dirty="0">
              <a:solidFill>
                <a:schemeClr val="bg1"/>
              </a:solidFill>
              <a:latin typeface="Arial Rounded MT Bold" pitchFamily="34" charset="0"/>
            </a:endParaRPr>
          </a:p>
        </p:txBody>
      </p:sp>
      <p:sp>
        <p:nvSpPr>
          <p:cNvPr id="8" name="Rectangle 7"/>
          <p:cNvSpPr/>
          <p:nvPr/>
        </p:nvSpPr>
        <p:spPr>
          <a:xfrm>
            <a:off x="23409" y="3278096"/>
            <a:ext cx="2459860" cy="707886"/>
          </a:xfrm>
          <a:prstGeom prst="rect">
            <a:avLst/>
          </a:prstGeom>
        </p:spPr>
        <p:txBody>
          <a:bodyPr wrap="square">
            <a:spAutoFit/>
          </a:bodyPr>
          <a:lstStyle/>
          <a:p>
            <a:pPr algn="ctr"/>
            <a:r>
              <a:rPr lang="en-US" sz="2000" dirty="0" smtClean="0">
                <a:solidFill>
                  <a:schemeClr val="bg1"/>
                </a:solidFill>
                <a:latin typeface="Arial Black" pitchFamily="34" charset="0"/>
              </a:rPr>
              <a:t>Dictionary App Builder </a:t>
            </a:r>
            <a:endParaRPr lang="en-US" sz="2000" dirty="0">
              <a:solidFill>
                <a:schemeClr val="bg1"/>
              </a:solidFill>
              <a:latin typeface="Arial Black" pitchFamily="34" charset="0"/>
            </a:endParaRPr>
          </a:p>
        </p:txBody>
      </p:sp>
    </p:spTree>
    <p:extLst>
      <p:ext uri="{BB962C8B-B14F-4D97-AF65-F5344CB8AC3E}">
        <p14:creationId xmlns:p14="http://schemas.microsoft.com/office/powerpoint/2010/main" val="1217655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user\Downloads\images (3).jpe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089898"/>
            <a:ext cx="4572000" cy="4893647"/>
          </a:xfrm>
          <a:prstGeom prst="rect">
            <a:avLst/>
          </a:prstGeom>
        </p:spPr>
        <p:txBody>
          <a:bodyPr>
            <a:spAutoFit/>
          </a:bodyPr>
          <a:lstStyle/>
          <a:p>
            <a:pPr fontAlgn="b"/>
            <a:r>
              <a:rPr lang="en-US" sz="2400" b="1" i="1" dirty="0">
                <a:solidFill>
                  <a:schemeClr val="bg1"/>
                </a:solidFill>
                <a:latin typeface="Baskerville Old Face" pitchFamily="18" charset="0"/>
              </a:rPr>
              <a:t>Open-source fonts are a popular choice among designers</a:t>
            </a:r>
            <a:r>
              <a:rPr lang="en-US" sz="2400" b="1" i="1" dirty="0" smtClean="0">
                <a:solidFill>
                  <a:schemeClr val="bg1"/>
                </a:solidFill>
                <a:latin typeface="Baskerville Old Face" pitchFamily="18" charset="0"/>
              </a:rPr>
              <a:t>.</a:t>
            </a:r>
          </a:p>
          <a:p>
            <a:pPr fontAlgn="b"/>
            <a:endParaRPr lang="en-US" sz="2400" b="1" i="1" dirty="0" smtClean="0">
              <a:solidFill>
                <a:schemeClr val="bg1"/>
              </a:solidFill>
              <a:latin typeface="Baskerville Old Face" pitchFamily="18" charset="0"/>
            </a:endParaRPr>
          </a:p>
          <a:p>
            <a:pPr fontAlgn="b"/>
            <a:r>
              <a:rPr lang="en-US" sz="2400" b="1" i="1" dirty="0" smtClean="0">
                <a:solidFill>
                  <a:schemeClr val="bg1"/>
                </a:solidFill>
                <a:latin typeface="Baskerville Old Face" pitchFamily="18" charset="0"/>
              </a:rPr>
              <a:t> </a:t>
            </a:r>
            <a:r>
              <a:rPr lang="en-US" sz="2400" b="1" i="1" dirty="0">
                <a:solidFill>
                  <a:schemeClr val="bg1"/>
                </a:solidFill>
                <a:latin typeface="Baskerville Old Face" pitchFamily="18" charset="0"/>
              </a:rPr>
              <a:t>Most open-source fonts utilize the Open Font License (or OFL) by SIL international</a:t>
            </a:r>
            <a:r>
              <a:rPr lang="en-US" sz="2400" b="1" i="1" dirty="0" smtClean="0">
                <a:solidFill>
                  <a:schemeClr val="bg1"/>
                </a:solidFill>
                <a:latin typeface="Baskerville Old Face" pitchFamily="18" charset="0"/>
              </a:rPr>
              <a:t>.</a:t>
            </a:r>
          </a:p>
          <a:p>
            <a:pPr fontAlgn="b"/>
            <a:endParaRPr lang="en-US" sz="2400" b="1" i="1" dirty="0" smtClean="0">
              <a:solidFill>
                <a:schemeClr val="bg1"/>
              </a:solidFill>
              <a:latin typeface="Baskerville Old Face" pitchFamily="18" charset="0"/>
            </a:endParaRPr>
          </a:p>
          <a:p>
            <a:pPr fontAlgn="b"/>
            <a:r>
              <a:rPr lang="en-US" sz="2400" b="1" i="1" dirty="0" smtClean="0">
                <a:solidFill>
                  <a:schemeClr val="bg1"/>
                </a:solidFill>
                <a:latin typeface="Baskerville Old Face" pitchFamily="18" charset="0"/>
              </a:rPr>
              <a:t> </a:t>
            </a:r>
            <a:r>
              <a:rPr lang="en-US" sz="2400" b="1" i="1" dirty="0">
                <a:solidFill>
                  <a:schemeClr val="bg1"/>
                </a:solidFill>
                <a:latin typeface="Baskerville Old Face" pitchFamily="18" charset="0"/>
              </a:rPr>
              <a:t>The OFL license allows you to freely use, modify, and distribute the fonts you work with</a:t>
            </a:r>
            <a:r>
              <a:rPr lang="en-US" sz="2400" b="1" i="1" dirty="0" smtClean="0">
                <a:solidFill>
                  <a:schemeClr val="bg1"/>
                </a:solidFill>
                <a:latin typeface="Baskerville Old Face" pitchFamily="18" charset="0"/>
              </a:rPr>
              <a:t>.</a:t>
            </a:r>
          </a:p>
          <a:p>
            <a:pPr fontAlgn="b"/>
            <a:endParaRPr lang="en-US" sz="2400" b="1" i="1" dirty="0" smtClean="0">
              <a:solidFill>
                <a:schemeClr val="bg1"/>
              </a:solidFill>
              <a:latin typeface="Baskerville Old Face" pitchFamily="18" charset="0"/>
            </a:endParaRPr>
          </a:p>
          <a:p>
            <a:pPr fontAlgn="b"/>
            <a:r>
              <a:rPr lang="en-US" sz="2400" b="1" i="1" dirty="0" smtClean="0">
                <a:solidFill>
                  <a:schemeClr val="bg1"/>
                </a:solidFill>
                <a:latin typeface="Baskerville Old Face" pitchFamily="18" charset="0"/>
              </a:rPr>
              <a:t> </a:t>
            </a:r>
            <a:r>
              <a:rPr lang="en-US" sz="2400" b="1" i="1" dirty="0">
                <a:solidFill>
                  <a:schemeClr val="bg1"/>
                </a:solidFill>
                <a:latin typeface="Baskerville Old Face" pitchFamily="18" charset="0"/>
              </a:rPr>
              <a:t>The only stipulation is that you cannot charge others to use them</a:t>
            </a:r>
            <a:r>
              <a:rPr lang="en-US" sz="2400" b="1" i="1" dirty="0" smtClean="0">
                <a:solidFill>
                  <a:schemeClr val="bg1"/>
                </a:solidFill>
                <a:latin typeface="Baskerville Old Face" pitchFamily="18" charset="0"/>
              </a:rPr>
              <a:t>.</a:t>
            </a:r>
          </a:p>
        </p:txBody>
      </p:sp>
    </p:spTree>
    <p:extLst>
      <p:ext uri="{BB962C8B-B14F-4D97-AF65-F5344CB8AC3E}">
        <p14:creationId xmlns:p14="http://schemas.microsoft.com/office/powerpoint/2010/main" val="1933217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user\Downloads\New-STS-Managed-IT-sub-page-heade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945" y="58846"/>
            <a:ext cx="3851920" cy="6740307"/>
          </a:xfrm>
          <a:prstGeom prst="rect">
            <a:avLst/>
          </a:prstGeom>
        </p:spPr>
        <p:txBody>
          <a:bodyPr wrap="square">
            <a:spAutoFit/>
          </a:bodyPr>
          <a:lstStyle/>
          <a:p>
            <a:pPr fontAlgn="b"/>
            <a:r>
              <a:rPr lang="en-US" sz="2400" dirty="0" smtClean="0">
                <a:solidFill>
                  <a:schemeClr val="bg1"/>
                </a:solidFill>
                <a:latin typeface="Arial Rounded MT Bold" pitchFamily="34" charset="0"/>
              </a:rPr>
              <a:t>you </a:t>
            </a:r>
            <a:r>
              <a:rPr lang="en-US" sz="2400" dirty="0">
                <a:solidFill>
                  <a:schemeClr val="bg1"/>
                </a:solidFill>
                <a:latin typeface="Arial Rounded MT Bold" pitchFamily="34" charset="0"/>
              </a:rPr>
              <a:t>can create a logo or website that utilizes an OFL licensed font like Google Font’s Open Sans and charge for it. What you can’t do is download Open Sans, modify it and sell it as a separate font. </a:t>
            </a:r>
            <a:endParaRPr lang="en-US" sz="2400" dirty="0" smtClean="0">
              <a:solidFill>
                <a:schemeClr val="bg1"/>
              </a:solidFill>
              <a:latin typeface="Arial Rounded MT Bold" pitchFamily="34" charset="0"/>
            </a:endParaRPr>
          </a:p>
          <a:p>
            <a:pPr fontAlgn="b"/>
            <a:r>
              <a:rPr lang="en-US" sz="2400" dirty="0" smtClean="0">
                <a:solidFill>
                  <a:schemeClr val="bg1"/>
                </a:solidFill>
                <a:latin typeface="Arial Rounded MT Bold" pitchFamily="34" charset="0"/>
              </a:rPr>
              <a:t>Google </a:t>
            </a:r>
            <a:r>
              <a:rPr lang="en-US" sz="2400" dirty="0">
                <a:solidFill>
                  <a:schemeClr val="bg1"/>
                </a:solidFill>
                <a:latin typeface="Arial Rounded MT Bold" pitchFamily="34" charset="0"/>
              </a:rPr>
              <a:t>Fonts is by far the most popular font distributor using the OFL license. Google Fonts allows users to freely use their fonts on your computer, in print, and within websites and apps.</a:t>
            </a:r>
          </a:p>
        </p:txBody>
      </p:sp>
    </p:spTree>
    <p:extLst>
      <p:ext uri="{BB962C8B-B14F-4D97-AF65-F5344CB8AC3E}">
        <p14:creationId xmlns:p14="http://schemas.microsoft.com/office/powerpoint/2010/main" val="1871079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55576" y="1556792"/>
            <a:ext cx="8229600" cy="4525963"/>
          </a:xfrm>
        </p:spPr>
        <p:txBody>
          <a:bodyPr/>
          <a:lstStyle/>
          <a:p>
            <a:endParaRPr lang="en-US" dirty="0"/>
          </a:p>
        </p:txBody>
      </p:sp>
      <p:pic>
        <p:nvPicPr>
          <p:cNvPr id="4098" name="Picture 2" descr="C:\Users\user\Downloads\companion-hd.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504" y="908720"/>
            <a:ext cx="4572000" cy="5016758"/>
          </a:xfrm>
          <a:prstGeom prst="rect">
            <a:avLst/>
          </a:prstGeom>
        </p:spPr>
        <p:txBody>
          <a:bodyPr>
            <a:spAutoFit/>
          </a:bodyPr>
          <a:lstStyle/>
          <a:p>
            <a:endParaRPr lang="en-US" sz="2000" b="1" dirty="0" smtClean="0">
              <a:solidFill>
                <a:schemeClr val="bg1"/>
              </a:solidFill>
              <a:latin typeface="Arial Black" pitchFamily="34" charset="0"/>
            </a:endParaRPr>
          </a:p>
          <a:p>
            <a:r>
              <a:rPr lang="en-US" sz="2000" b="1" dirty="0" smtClean="0">
                <a:solidFill>
                  <a:schemeClr val="bg1"/>
                </a:solidFill>
                <a:latin typeface="Arial Black" pitchFamily="34" charset="0"/>
              </a:rPr>
              <a:t>The </a:t>
            </a:r>
            <a:r>
              <a:rPr lang="en-US" sz="2000" b="1" dirty="0">
                <a:solidFill>
                  <a:schemeClr val="bg1"/>
                </a:solidFill>
                <a:latin typeface="Arial Black" pitchFamily="34" charset="0"/>
              </a:rPr>
              <a:t>ability to read, write, type and publish in one's own language is one of the most critical needs for millions of people around the world</a:t>
            </a:r>
            <a:r>
              <a:rPr lang="en-US" sz="2000" b="1" dirty="0" smtClean="0">
                <a:solidFill>
                  <a:schemeClr val="bg1"/>
                </a:solidFill>
                <a:latin typeface="Arial Black" pitchFamily="34" charset="0"/>
              </a:rPr>
              <a:t>.</a:t>
            </a:r>
          </a:p>
          <a:p>
            <a:endParaRPr lang="en-US" sz="2400" b="1" dirty="0">
              <a:solidFill>
                <a:schemeClr val="bg1"/>
              </a:solidFill>
              <a:latin typeface="Arial Black" pitchFamily="34" charset="0"/>
            </a:endParaRPr>
          </a:p>
          <a:p>
            <a:r>
              <a:rPr lang="en-US" sz="2000" b="1" dirty="0" smtClean="0">
                <a:solidFill>
                  <a:schemeClr val="bg1"/>
                </a:solidFill>
                <a:latin typeface="Arial Black" pitchFamily="34" charset="0"/>
              </a:rPr>
              <a:t>This </a:t>
            </a:r>
            <a:r>
              <a:rPr lang="en-US" sz="2000" b="1" dirty="0">
                <a:solidFill>
                  <a:schemeClr val="bg1"/>
                </a:solidFill>
                <a:latin typeface="Arial Black" pitchFamily="34" charset="0"/>
              </a:rPr>
              <a:t>requires fonts that are widely available and support lesser-known languages. SIL develops - and encourages others to develop - a complete stack of writing systems implementation components available under open licenses.</a:t>
            </a:r>
            <a:r>
              <a:rPr lang="en-US" sz="1600" dirty="0">
                <a:latin typeface="Arial Black" pitchFamily="34" charset="0"/>
              </a:rPr>
              <a:t/>
            </a:r>
            <a:br>
              <a:rPr lang="en-US" sz="1600" dirty="0">
                <a:latin typeface="Arial Black" pitchFamily="34" charset="0"/>
              </a:rPr>
            </a:br>
            <a:endParaRPr lang="en-US" sz="1600" dirty="0">
              <a:latin typeface="Arial Black" pitchFamily="34" charset="0"/>
            </a:endParaRPr>
          </a:p>
        </p:txBody>
      </p:sp>
      <p:sp>
        <p:nvSpPr>
          <p:cNvPr id="5" name="Rectangle 4"/>
          <p:cNvSpPr/>
          <p:nvPr/>
        </p:nvSpPr>
        <p:spPr>
          <a:xfrm>
            <a:off x="1657565" y="307064"/>
            <a:ext cx="1471878" cy="646331"/>
          </a:xfrm>
          <a:prstGeom prst="rect">
            <a:avLst/>
          </a:prstGeom>
        </p:spPr>
        <p:txBody>
          <a:bodyPr wrap="none">
            <a:spAutoFit/>
          </a:bodyPr>
          <a:lstStyle/>
          <a:p>
            <a:r>
              <a:rPr lang="en-US" sz="3600" b="1" dirty="0" smtClean="0">
                <a:solidFill>
                  <a:schemeClr val="bg1"/>
                </a:solidFill>
                <a:latin typeface="Baskerville Old Face" pitchFamily="18" charset="0"/>
              </a:rPr>
              <a:t>Impact</a:t>
            </a:r>
            <a:endParaRPr lang="en-US" sz="2400" b="1" dirty="0">
              <a:solidFill>
                <a:schemeClr val="bg1"/>
              </a:solidFill>
              <a:latin typeface="Baskerville Old Face" pitchFamily="18" charset="0"/>
            </a:endParaRPr>
          </a:p>
        </p:txBody>
      </p:sp>
      <p:pic>
        <p:nvPicPr>
          <p:cNvPr id="4100" name="Picture 4" descr="Image result for thank you">
            <a:hlinkClick r:id="rId4"/>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Effect>
                      <a14:sharpenSoften amount="50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5148064" y="792932"/>
            <a:ext cx="3528392" cy="352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15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385</Words>
  <Application>Microsoft Office PowerPoint</Application>
  <PresentationFormat>On-screen Show (4:3)</PresentationFormat>
  <Paragraphs>30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SIL OPEN FONT LICENSE(OPL)</vt:lpstr>
      <vt:lpstr>PowerPoint Presentation</vt:lpstr>
      <vt:lpstr>HISTORY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dc:creator>
  <cp:lastModifiedBy>Niti</cp:lastModifiedBy>
  <cp:revision>14</cp:revision>
  <dcterms:created xsi:type="dcterms:W3CDTF">2018-08-23T18:01:47Z</dcterms:created>
  <dcterms:modified xsi:type="dcterms:W3CDTF">2018-08-24T01:31:43Z</dcterms:modified>
</cp:coreProperties>
</file>