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Catamaran"/>
      <p:regular r:id="rId41"/>
      <p:bold r:id="rId42"/>
    </p:embeddedFont>
    <p:embeddedFont>
      <p:font typeface="Catamaran Thin"/>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AFD230-7F13-43DF-ACD2-30E8D62C5BB4}">
  <a:tblStyle styleId="{87AFD230-7F13-43DF-ACD2-30E8D62C5B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atamaran-bold.fntdata"/><Relationship Id="rId41" Type="http://schemas.openxmlformats.org/officeDocument/2006/relationships/font" Target="fonts/Catamaran-regular.fntdata"/><Relationship Id="rId22" Type="http://schemas.openxmlformats.org/officeDocument/2006/relationships/slide" Target="slides/slide16.xml"/><Relationship Id="rId44" Type="http://schemas.openxmlformats.org/officeDocument/2006/relationships/font" Target="fonts/CatamaranThin-bold.fntdata"/><Relationship Id="rId21" Type="http://schemas.openxmlformats.org/officeDocument/2006/relationships/slide" Target="slides/slide15.xml"/><Relationship Id="rId43" Type="http://schemas.openxmlformats.org/officeDocument/2006/relationships/font" Target="fonts/CatamaranThin-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c8a22f2a0a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c8a22f2a0a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c8a22f2a0a_0_12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c8a22f2a0a_0_1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c8c5e775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c8c5e775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c8c5e775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c8c5e775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c8c5e7751d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gc8c5e7751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c8c5e7751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c8c5e7751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c8c5e7751d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gc8c5e7751d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c8c5e7751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c8c5e7751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dd555b5c2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dd555b5c2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b6a0f74a7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b6a0f74a7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dd1d9d05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dd1d9d05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8a22f2a0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c8a22f2a0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dd1d9d052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dd1d9d052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dd1d9d052f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dd1d9d052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face detection is done by Viola Jones [10]. The main</a:t>
            </a:r>
            <a:endParaRPr/>
          </a:p>
          <a:p>
            <a:pPr indent="0" lvl="0" marL="0" rtl="0" algn="l">
              <a:spcBef>
                <a:spcPts val="0"/>
              </a:spcBef>
              <a:spcAft>
                <a:spcPts val="0"/>
              </a:spcAft>
              <a:buClr>
                <a:schemeClr val="dk1"/>
              </a:buClr>
              <a:buSzPts val="1100"/>
              <a:buFont typeface="Arial"/>
              <a:buNone/>
            </a:pPr>
            <a:r>
              <a:rPr lang="en"/>
              <a:t>aim of face detection is to minimize the false detections in</a:t>
            </a:r>
            <a:endParaRPr/>
          </a:p>
          <a:p>
            <a:pPr indent="0" lvl="0" marL="0" rtl="0" algn="l">
              <a:spcBef>
                <a:spcPts val="0"/>
              </a:spcBef>
              <a:spcAft>
                <a:spcPts val="0"/>
              </a:spcAft>
              <a:buClr>
                <a:schemeClr val="dk1"/>
              </a:buClr>
              <a:buSzPts val="1100"/>
              <a:buFont typeface="Arial"/>
              <a:buNone/>
            </a:pPr>
            <a:r>
              <a:rPr lang="en"/>
              <a:t>identifying facial expressions. The importance of this part is to</a:t>
            </a:r>
            <a:endParaRPr/>
          </a:p>
          <a:p>
            <a:pPr indent="0" lvl="0" marL="0" rtl="0" algn="l">
              <a:spcBef>
                <a:spcPts val="0"/>
              </a:spcBef>
              <a:spcAft>
                <a:spcPts val="0"/>
              </a:spcAft>
              <a:buClr>
                <a:schemeClr val="dk1"/>
              </a:buClr>
              <a:buSzPts val="1100"/>
              <a:buFont typeface="Arial"/>
              <a:buNone/>
            </a:pPr>
            <a:r>
              <a:rPr lang="en"/>
              <a:t>accurately locate the position of the eyes and the mouth. Once</a:t>
            </a:r>
            <a:endParaRPr/>
          </a:p>
          <a:p>
            <a:pPr indent="0" lvl="0" marL="0" rtl="0" algn="l">
              <a:spcBef>
                <a:spcPts val="0"/>
              </a:spcBef>
              <a:spcAft>
                <a:spcPts val="0"/>
              </a:spcAft>
              <a:buClr>
                <a:schemeClr val="dk1"/>
              </a:buClr>
              <a:buSzPts val="1100"/>
              <a:buFont typeface="Arial"/>
              <a:buNone/>
            </a:pPr>
            <a:r>
              <a:rPr lang="en"/>
              <a:t>the face is detected, skin segmentation [11] is performed by</a:t>
            </a:r>
            <a:endParaRPr/>
          </a:p>
          <a:p>
            <a:pPr indent="0" lvl="0" marL="0" rtl="0" algn="l">
              <a:spcBef>
                <a:spcPts val="0"/>
              </a:spcBef>
              <a:spcAft>
                <a:spcPts val="0"/>
              </a:spcAft>
              <a:buClr>
                <a:schemeClr val="dk1"/>
              </a:buClr>
              <a:buSzPts val="1100"/>
              <a:buFont typeface="Arial"/>
              <a:buNone/>
            </a:pPr>
            <a:r>
              <a:rPr lang="en"/>
              <a:t>converting the image to YCbCr domain. The biggest</a:t>
            </a:r>
            <a:endParaRPr/>
          </a:p>
          <a:p>
            <a:pPr indent="0" lvl="0" marL="0" rtl="0" algn="l">
              <a:spcBef>
                <a:spcPts val="0"/>
              </a:spcBef>
              <a:spcAft>
                <a:spcPts val="0"/>
              </a:spcAft>
              <a:buClr>
                <a:schemeClr val="dk1"/>
              </a:buClr>
              <a:buSzPts val="1100"/>
              <a:buFont typeface="Arial"/>
              <a:buNone/>
            </a:pPr>
            <a:r>
              <a:rPr lang="en"/>
              <a:t>advantage of converting the image to the YCbCr domain is</a:t>
            </a:r>
            <a:endParaRPr/>
          </a:p>
          <a:p>
            <a:pPr indent="0" lvl="0" marL="0" rtl="0" algn="l">
              <a:spcBef>
                <a:spcPts val="0"/>
              </a:spcBef>
              <a:spcAft>
                <a:spcPts val="0"/>
              </a:spcAft>
              <a:buClr>
                <a:schemeClr val="dk1"/>
              </a:buClr>
              <a:buSzPts val="1100"/>
              <a:buFont typeface="Arial"/>
              <a:buNone/>
            </a:pPr>
            <a:r>
              <a:rPr lang="en"/>
              <a:t>that, the influence of luminosity can be eliminated by</a:t>
            </a:r>
            <a:endParaRPr/>
          </a:p>
          <a:p>
            <a:pPr indent="0" lvl="0" marL="0" rtl="0" algn="l">
              <a:spcBef>
                <a:spcPts val="0"/>
              </a:spcBef>
              <a:spcAft>
                <a:spcPts val="0"/>
              </a:spcAft>
              <a:buClr>
                <a:schemeClr val="dk1"/>
              </a:buClr>
              <a:buSzPts val="1100"/>
              <a:buFont typeface="Arial"/>
              <a:buNone/>
            </a:pPr>
            <a:r>
              <a:rPr lang="en"/>
              <a:t>considering only the chromatic components. In the RGB</a:t>
            </a:r>
            <a:endParaRPr/>
          </a:p>
          <a:p>
            <a:pPr indent="0" lvl="0" marL="0" rtl="0" algn="l">
              <a:spcBef>
                <a:spcPts val="0"/>
              </a:spcBef>
              <a:spcAft>
                <a:spcPts val="0"/>
              </a:spcAft>
              <a:buClr>
                <a:schemeClr val="dk1"/>
              </a:buClr>
              <a:buSzPts val="1100"/>
              <a:buFont typeface="Arial"/>
              <a:buNone/>
            </a:pPr>
            <a:r>
              <a:rPr lang="en"/>
              <a:t>domain, each component of the image i.e red, green and blue</a:t>
            </a:r>
            <a:endParaRPr/>
          </a:p>
          <a:p>
            <a:pPr indent="0" lvl="0" marL="0" rtl="0" algn="l">
              <a:spcBef>
                <a:spcPts val="0"/>
              </a:spcBef>
              <a:spcAft>
                <a:spcPts val="0"/>
              </a:spcAft>
              <a:buClr>
                <a:schemeClr val="dk1"/>
              </a:buClr>
              <a:buSzPts val="1100"/>
              <a:buFont typeface="Arial"/>
              <a:buNone/>
            </a:pPr>
            <a:r>
              <a:rPr lang="en"/>
              <a:t>has a different brightness. But, in the YCbCr domain all the</a:t>
            </a:r>
            <a:endParaRPr/>
          </a:p>
          <a:p>
            <a:pPr indent="0" lvl="0" marL="0" rtl="0" algn="l">
              <a:spcBef>
                <a:spcPts val="0"/>
              </a:spcBef>
              <a:spcAft>
                <a:spcPts val="0"/>
              </a:spcAft>
              <a:buClr>
                <a:schemeClr val="dk1"/>
              </a:buClr>
              <a:buSzPts val="1100"/>
              <a:buFont typeface="Arial"/>
              <a:buNone/>
            </a:pPr>
            <a:r>
              <a:rPr lang="en"/>
              <a:t>brightness information is given by the Y-component, since the</a:t>
            </a:r>
            <a:endParaRPr/>
          </a:p>
          <a:p>
            <a:pPr indent="0" lvl="0" marL="0" rtl="0" algn="l">
              <a:spcBef>
                <a:spcPts val="0"/>
              </a:spcBef>
              <a:spcAft>
                <a:spcPts val="0"/>
              </a:spcAft>
              <a:buClr>
                <a:schemeClr val="dk1"/>
              </a:buClr>
              <a:buSzPts val="1100"/>
              <a:buFont typeface="Arial"/>
              <a:buNone/>
            </a:pPr>
            <a:r>
              <a:rPr lang="en"/>
              <a:t>Cb (blue) and Cr (red) components are completely</a:t>
            </a:r>
            <a:endParaRPr/>
          </a:p>
          <a:p>
            <a:pPr indent="0" lvl="0" marL="0" rtl="0" algn="l">
              <a:spcBef>
                <a:spcPts val="0"/>
              </a:spcBef>
              <a:spcAft>
                <a:spcPts val="0"/>
              </a:spcAft>
              <a:buClr>
                <a:schemeClr val="dk1"/>
              </a:buClr>
              <a:buSzPts val="1100"/>
              <a:buFont typeface="Arial"/>
              <a:buNone/>
            </a:pPr>
            <a:r>
              <a:rPr lang="en"/>
              <a:t>independent of the luminosity. The domain conversions are</a:t>
            </a:r>
            <a:endParaRPr/>
          </a:p>
          <a:p>
            <a:pPr indent="0" lvl="0" marL="0" rtl="0" algn="l">
              <a:spcBef>
                <a:spcPts val="0"/>
              </a:spcBef>
              <a:spcAft>
                <a:spcPts val="0"/>
              </a:spcAft>
              <a:buClr>
                <a:schemeClr val="dk1"/>
              </a:buClr>
              <a:buSzPts val="1100"/>
              <a:buFont typeface="Arial"/>
              <a:buNone/>
            </a:pPr>
            <a:r>
              <a:rPr lang="en"/>
              <a:t>used to segment the RGB image into Y, Cb, Cr components.</a:t>
            </a:r>
            <a:endParaRPr/>
          </a:p>
          <a:p>
            <a:pPr indent="0" lvl="0" marL="0" rtl="0" algn="l">
              <a:spcBef>
                <a:spcPts val="0"/>
              </a:spcBef>
              <a:spcAft>
                <a:spcPts val="0"/>
              </a:spcAft>
              <a:buClr>
                <a:schemeClr val="dk1"/>
              </a:buClr>
              <a:buSzPts val="1100"/>
              <a:buFont typeface="Arial"/>
              <a:buNone/>
            </a:pPr>
            <a:r>
              <a:rPr lang="en"/>
              <a:t>Despite the fact that skin colors differ from person to person,</a:t>
            </a:r>
            <a:endParaRPr/>
          </a:p>
          <a:p>
            <a:pPr indent="0" lvl="0" marL="0" rtl="0" algn="l">
              <a:spcBef>
                <a:spcPts val="0"/>
              </a:spcBef>
              <a:spcAft>
                <a:spcPts val="0"/>
              </a:spcAft>
              <a:buClr>
                <a:schemeClr val="dk1"/>
              </a:buClr>
              <a:buSzPts val="1100"/>
              <a:buFont typeface="Arial"/>
              <a:buNone/>
            </a:pPr>
            <a:r>
              <a:rPr lang="en"/>
              <a:t>and race to race, it was found that [11] the color remains</a:t>
            </a:r>
            <a:endParaRPr/>
          </a:p>
          <a:p>
            <a:pPr indent="0" lvl="0" marL="0" rtl="0" algn="l">
              <a:spcBef>
                <a:spcPts val="0"/>
              </a:spcBef>
              <a:spcAft>
                <a:spcPts val="0"/>
              </a:spcAft>
              <a:buClr>
                <a:schemeClr val="dk1"/>
              </a:buClr>
              <a:buSzPts val="1100"/>
              <a:buFont typeface="Arial"/>
              <a:buNone/>
            </a:pPr>
            <a:r>
              <a:rPr lang="en"/>
              <a:t>distributed over a very tiny region in the chrominance plane.</a:t>
            </a:r>
            <a:endParaRPr/>
          </a:p>
          <a:p>
            <a:pPr indent="0" lvl="0" marL="0" rtl="0" algn="l">
              <a:spcBef>
                <a:spcPts val="0"/>
              </a:spcBef>
              <a:spcAft>
                <a:spcPts val="0"/>
              </a:spcAft>
              <a:buClr>
                <a:schemeClr val="dk1"/>
              </a:buClr>
              <a:buSzPts val="1100"/>
              <a:buFont typeface="Arial"/>
              <a:buNone/>
            </a:pPr>
            <a:r>
              <a:rPr lang="en"/>
              <a:t>This method detects skin regions over the entire face image</a:t>
            </a:r>
            <a:endParaRPr/>
          </a:p>
          <a:p>
            <a:pPr indent="0" lvl="0" marL="0" rtl="0" algn="l">
              <a:spcBef>
                <a:spcPts val="0"/>
              </a:spcBef>
              <a:spcAft>
                <a:spcPts val="0"/>
              </a:spcAft>
              <a:buClr>
                <a:schemeClr val="dk1"/>
              </a:buClr>
              <a:buSzPts val="1100"/>
              <a:buFont typeface="Arial"/>
              <a:buNone/>
            </a:pPr>
            <a:r>
              <a:rPr lang="en"/>
              <a:t>and rejects most of the non face image. Fig. 2 shows the</a:t>
            </a:r>
            <a:endParaRPr/>
          </a:p>
          <a:p>
            <a:pPr indent="0" lvl="0" marL="0" rtl="0" algn="l">
              <a:spcBef>
                <a:spcPts val="0"/>
              </a:spcBef>
              <a:spcAft>
                <a:spcPts val="0"/>
              </a:spcAft>
              <a:buClr>
                <a:schemeClr val="dk1"/>
              </a:buClr>
              <a:buSzPts val="1100"/>
              <a:buFont typeface="Arial"/>
              <a:buNone/>
            </a:pPr>
            <a:r>
              <a:rPr lang="en"/>
              <a:t>detected face and the corresponding skin</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dd1d9d052f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dd1d9d052f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dd1d9d052f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dd1d9d052f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dd1d9d052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dd1d9d052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dd1d9d052f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dd1d9d052f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dd1d9d052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dd1d9d052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dd1d9d05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dd1d9d05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dd1d9d052f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dd1d9d052f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c8c5e7751d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7" name="Google Shape;897;gc8c5e7751d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c8a22f2a0a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c8a22f2a0a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c8c5e7751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c8c5e7751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dd64714e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dd64714e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8c5e7751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8c5e7751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dd1d9d052f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dd1d9d052f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c8c5e7751d_0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gc8c5e7751d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c8ccf6f5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c8ccf6f5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c8a22f2a0a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c8a22f2a0a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c8a22f2a0a_0_1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c8a22f2a0a_0_1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c8a22f2a0a_0_1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c8a22f2a0a_0_1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c8a22f2a0a_0_1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gc8a22f2a0a_0_1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dd555b5c2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dd555b5c2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5300" y="1115325"/>
            <a:ext cx="7433400" cy="13506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SzPts val="4800"/>
              <a:buNone/>
              <a:defRPr sz="4800"/>
            </a:lvl1pPr>
            <a:lvl2pPr lvl="1" rtl="0" algn="ctr">
              <a:lnSpc>
                <a:spcPct val="90000"/>
              </a:lnSpc>
              <a:spcBef>
                <a:spcPts val="0"/>
              </a:spcBef>
              <a:spcAft>
                <a:spcPts val="0"/>
              </a:spcAft>
              <a:buSzPts val="4800"/>
              <a:buNone/>
              <a:defRPr sz="4800"/>
            </a:lvl2pPr>
            <a:lvl3pPr lvl="2" rtl="0" algn="ctr">
              <a:lnSpc>
                <a:spcPct val="90000"/>
              </a:lnSpc>
              <a:spcBef>
                <a:spcPts val="0"/>
              </a:spcBef>
              <a:spcAft>
                <a:spcPts val="0"/>
              </a:spcAft>
              <a:buSzPts val="4800"/>
              <a:buNone/>
              <a:defRPr sz="4800"/>
            </a:lvl3pPr>
            <a:lvl4pPr lvl="3" rtl="0" algn="ctr">
              <a:lnSpc>
                <a:spcPct val="90000"/>
              </a:lnSpc>
              <a:spcBef>
                <a:spcPts val="0"/>
              </a:spcBef>
              <a:spcAft>
                <a:spcPts val="0"/>
              </a:spcAft>
              <a:buSzPts val="4800"/>
              <a:buNone/>
              <a:defRPr sz="4800"/>
            </a:lvl4pPr>
            <a:lvl5pPr lvl="4" rtl="0" algn="ctr">
              <a:lnSpc>
                <a:spcPct val="90000"/>
              </a:lnSpc>
              <a:spcBef>
                <a:spcPts val="0"/>
              </a:spcBef>
              <a:spcAft>
                <a:spcPts val="0"/>
              </a:spcAft>
              <a:buSzPts val="4800"/>
              <a:buNone/>
              <a:defRPr sz="4800"/>
            </a:lvl5pPr>
            <a:lvl6pPr lvl="5" rtl="0" algn="ctr">
              <a:lnSpc>
                <a:spcPct val="90000"/>
              </a:lnSpc>
              <a:spcBef>
                <a:spcPts val="0"/>
              </a:spcBef>
              <a:spcAft>
                <a:spcPts val="0"/>
              </a:spcAft>
              <a:buSzPts val="4800"/>
              <a:buNone/>
              <a:defRPr sz="4800"/>
            </a:lvl6pPr>
            <a:lvl7pPr lvl="6" rtl="0" algn="ctr">
              <a:lnSpc>
                <a:spcPct val="90000"/>
              </a:lnSpc>
              <a:spcBef>
                <a:spcPts val="0"/>
              </a:spcBef>
              <a:spcAft>
                <a:spcPts val="0"/>
              </a:spcAft>
              <a:buSzPts val="4800"/>
              <a:buNone/>
              <a:defRPr sz="4800"/>
            </a:lvl7pPr>
            <a:lvl8pPr lvl="7" rtl="0" algn="ctr">
              <a:lnSpc>
                <a:spcPct val="90000"/>
              </a:lnSpc>
              <a:spcBef>
                <a:spcPts val="0"/>
              </a:spcBef>
              <a:spcAft>
                <a:spcPts val="0"/>
              </a:spcAft>
              <a:buSzPts val="4800"/>
              <a:buNone/>
              <a:defRPr sz="4800"/>
            </a:lvl8pPr>
            <a:lvl9pPr lvl="8" rtl="0" algn="ctr">
              <a:lnSpc>
                <a:spcPct val="90000"/>
              </a:lnSpc>
              <a:spcBef>
                <a:spcPts val="0"/>
              </a:spcBef>
              <a:spcAft>
                <a:spcPts val="0"/>
              </a:spcAft>
              <a:buSzPts val="4800"/>
              <a:buNone/>
              <a:defRPr sz="4800"/>
            </a:lvl9pPr>
          </a:lstStyle>
          <a:p/>
        </p:txBody>
      </p:sp>
      <p:grpSp>
        <p:nvGrpSpPr>
          <p:cNvPr id="11" name="Google Shape;11;p2"/>
          <p:cNvGrpSpPr/>
          <p:nvPr/>
        </p:nvGrpSpPr>
        <p:grpSpPr>
          <a:xfrm>
            <a:off x="0" y="2396973"/>
            <a:ext cx="9144000" cy="2463362"/>
            <a:chOff x="0" y="1786473"/>
            <a:chExt cx="9144000" cy="2463362"/>
          </a:xfrm>
        </p:grpSpPr>
        <p:sp>
          <p:nvSpPr>
            <p:cNvPr id="12" name="Google Shape;12;p2"/>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455961" y="3203339"/>
              <a:ext cx="1387696"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6347555" y="3203434"/>
              <a:ext cx="987314"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320790" y="408647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102225" y="4326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68650" y="440162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669290" y="465637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6085040" y="46563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6570650" y="44979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225425" y="32537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5755090" y="445142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3005325" y="3474830"/>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7109815" y="442067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8909050" y="46373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8733490" y="42806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7280975" y="282848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7446290" y="30729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5363775" y="34748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8526265" y="47336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135815" y="39755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509690" y="350812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3" name="Shape 593"/>
        <p:cNvGrpSpPr/>
        <p:nvPr/>
      </p:nvGrpSpPr>
      <p:grpSpPr>
        <a:xfrm>
          <a:off x="0" y="0"/>
          <a:ext cx="0" cy="0"/>
          <a:chOff x="0" y="0"/>
          <a:chExt cx="0" cy="0"/>
        </a:xfrm>
      </p:grpSpPr>
      <p:sp>
        <p:nvSpPr>
          <p:cNvPr id="594" name="Google Shape;594;p11"/>
          <p:cNvSpPr txBox="1"/>
          <p:nvPr>
            <p:ph idx="1" type="body"/>
          </p:nvPr>
        </p:nvSpPr>
        <p:spPr>
          <a:xfrm>
            <a:off x="855300" y="4253900"/>
            <a:ext cx="7433400" cy="276300"/>
          </a:xfrm>
          <a:prstGeom prst="rect">
            <a:avLst/>
          </a:prstGeom>
          <a:noFill/>
          <a:ln>
            <a:noFill/>
          </a:ln>
        </p:spPr>
        <p:txBody>
          <a:bodyPr anchorCtr="0" anchor="t" bIns="0" lIns="0" spcFirstLastPara="1" rIns="0" wrap="square" tIns="0">
            <a:noAutofit/>
          </a:bodyPr>
          <a:lstStyle>
            <a:lvl1pPr indent="-228600" lvl="0" marL="457200" rtl="0" algn="ctr">
              <a:lnSpc>
                <a:spcPct val="115000"/>
              </a:lnSpc>
              <a:spcBef>
                <a:spcPts val="0"/>
              </a:spcBef>
              <a:spcAft>
                <a:spcPts val="800"/>
              </a:spcAft>
              <a:buSzPts val="1700"/>
              <a:buNone/>
              <a:defRPr sz="1700"/>
            </a:lvl1pPr>
          </a:lstStyle>
          <a:p/>
        </p:txBody>
      </p:sp>
      <p:sp>
        <p:nvSpPr>
          <p:cNvPr id="595" name="Google Shape;595;p1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596" name="Google Shape;596;p11"/>
          <p:cNvGrpSpPr/>
          <p:nvPr/>
        </p:nvGrpSpPr>
        <p:grpSpPr>
          <a:xfrm>
            <a:off x="218" y="264561"/>
            <a:ext cx="9143346" cy="1231682"/>
            <a:chOff x="218" y="898161"/>
            <a:chExt cx="9143346" cy="1231682"/>
          </a:xfrm>
        </p:grpSpPr>
        <p:sp>
          <p:nvSpPr>
            <p:cNvPr id="597" name="Google Shape;597;p11"/>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11"/>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11"/>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11"/>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11"/>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11"/>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11"/>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11"/>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11"/>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11"/>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11"/>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11"/>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11"/>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11"/>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11"/>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11"/>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11"/>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11"/>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11"/>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11"/>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11"/>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11"/>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11"/>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11"/>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11"/>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11"/>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11"/>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11"/>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11"/>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11"/>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11"/>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11"/>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11"/>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11"/>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11"/>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11"/>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11"/>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11"/>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11"/>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11"/>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11"/>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11"/>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11"/>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11"/>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11"/>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42" name="Google Shape;642;p11"/>
          <p:cNvGrpSpPr/>
          <p:nvPr/>
        </p:nvGrpSpPr>
        <p:grpSpPr>
          <a:xfrm>
            <a:off x="138350" y="260325"/>
            <a:ext cx="8847940" cy="1250750"/>
            <a:chOff x="138350" y="260325"/>
            <a:chExt cx="8847940" cy="1250750"/>
          </a:xfrm>
        </p:grpSpPr>
        <p:sp>
          <p:nvSpPr>
            <p:cNvPr id="643" name="Google Shape;643;p11"/>
            <p:cNvSpPr/>
            <p:nvPr/>
          </p:nvSpPr>
          <p:spPr>
            <a:xfrm>
              <a:off x="1499675"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1"/>
            <p:cNvSpPr/>
            <p:nvPr/>
          </p:nvSpPr>
          <p:spPr>
            <a:xfrm>
              <a:off x="2661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1"/>
            <p:cNvSpPr/>
            <p:nvPr/>
          </p:nvSpPr>
          <p:spPr>
            <a:xfrm>
              <a:off x="964725" y="13648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1"/>
            <p:cNvSpPr/>
            <p:nvPr/>
          </p:nvSpPr>
          <p:spPr>
            <a:xfrm>
              <a:off x="2853765"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
            <p:cNvSpPr/>
            <p:nvPr/>
          </p:nvSpPr>
          <p:spPr>
            <a:xfrm>
              <a:off x="6511800" y="2603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1"/>
            <p:cNvSpPr/>
            <p:nvPr/>
          </p:nvSpPr>
          <p:spPr>
            <a:xfrm>
              <a:off x="9228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1"/>
            <p:cNvSpPr/>
            <p:nvPr/>
          </p:nvSpPr>
          <p:spPr>
            <a:xfrm>
              <a:off x="16693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
            <p:cNvSpPr/>
            <p:nvPr/>
          </p:nvSpPr>
          <p:spPr>
            <a:xfrm>
              <a:off x="138350" y="3663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
            <p:cNvSpPr/>
            <p:nvPr/>
          </p:nvSpPr>
          <p:spPr>
            <a:xfrm>
              <a:off x="5813290" y="108617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1"/>
            <p:cNvSpPr/>
            <p:nvPr/>
          </p:nvSpPr>
          <p:spPr>
            <a:xfrm>
              <a:off x="81922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1"/>
            <p:cNvSpPr/>
            <p:nvPr/>
          </p:nvSpPr>
          <p:spPr>
            <a:xfrm>
              <a:off x="3083050" y="5880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1"/>
            <p:cNvSpPr/>
            <p:nvPr/>
          </p:nvSpPr>
          <p:spPr>
            <a:xfrm>
              <a:off x="59053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1"/>
            <p:cNvSpPr/>
            <p:nvPr/>
          </p:nvSpPr>
          <p:spPr>
            <a:xfrm>
              <a:off x="3321725" y="1144805"/>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1"/>
            <p:cNvSpPr/>
            <p:nvPr/>
          </p:nvSpPr>
          <p:spPr>
            <a:xfrm>
              <a:off x="5550600"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1"/>
            <p:cNvSpPr/>
            <p:nvPr/>
          </p:nvSpPr>
          <p:spPr>
            <a:xfrm>
              <a:off x="7715565" y="1178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1"/>
            <p:cNvSpPr/>
            <p:nvPr/>
          </p:nvSpPr>
          <p:spPr>
            <a:xfrm>
              <a:off x="7255125" y="46268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1"/>
            <p:cNvSpPr/>
            <p:nvPr/>
          </p:nvSpPr>
          <p:spPr>
            <a:xfrm>
              <a:off x="8774600" y="14147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1"/>
            <p:cNvSpPr/>
            <p:nvPr/>
          </p:nvSpPr>
          <p:spPr>
            <a:xfrm>
              <a:off x="8928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1"/>
            <p:cNvSpPr/>
            <p:nvPr/>
          </p:nvSpPr>
          <p:spPr>
            <a:xfrm>
              <a:off x="7494550" y="13506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1"/>
            <p:cNvSpPr/>
            <p:nvPr/>
          </p:nvSpPr>
          <p:spPr>
            <a:xfrm>
              <a:off x="4147815" y="607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1"/>
            <p:cNvSpPr/>
            <p:nvPr/>
          </p:nvSpPr>
          <p:spPr>
            <a:xfrm>
              <a:off x="49013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1"/>
            <p:cNvSpPr/>
            <p:nvPr/>
          </p:nvSpPr>
          <p:spPr>
            <a:xfrm>
              <a:off x="5055300" y="4769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1"/>
            <p:cNvSpPr/>
            <p:nvPr/>
          </p:nvSpPr>
          <p:spPr>
            <a:xfrm>
              <a:off x="8316990" y="2603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1"/>
            <p:cNvSpPr/>
            <p:nvPr/>
          </p:nvSpPr>
          <p:spPr>
            <a:xfrm>
              <a:off x="364940"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1"/>
            <p:cNvSpPr/>
            <p:nvPr/>
          </p:nvSpPr>
          <p:spPr>
            <a:xfrm>
              <a:off x="194015"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3" name="Shape 63"/>
        <p:cNvGrpSpPr/>
        <p:nvPr/>
      </p:nvGrpSpPr>
      <p:grpSpPr>
        <a:xfrm>
          <a:off x="0" y="0"/>
          <a:ext cx="0" cy="0"/>
          <a:chOff x="0" y="0"/>
          <a:chExt cx="0" cy="0"/>
        </a:xfrm>
      </p:grpSpPr>
      <p:grpSp>
        <p:nvGrpSpPr>
          <p:cNvPr id="64" name="Google Shape;64;p3"/>
          <p:cNvGrpSpPr/>
          <p:nvPr/>
        </p:nvGrpSpPr>
        <p:grpSpPr>
          <a:xfrm>
            <a:off x="218" y="3708336"/>
            <a:ext cx="9143346" cy="1231682"/>
            <a:chOff x="218" y="898161"/>
            <a:chExt cx="9143346" cy="1231682"/>
          </a:xfrm>
        </p:grpSpPr>
        <p:sp>
          <p:nvSpPr>
            <p:cNvPr id="65" name="Google Shape;65;p3"/>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3"/>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3"/>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3"/>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3"/>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3"/>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3"/>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3"/>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3"/>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3"/>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3"/>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3"/>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3"/>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3"/>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3"/>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3"/>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3"/>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3"/>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3"/>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3"/>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3"/>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3"/>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3"/>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3"/>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3"/>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3"/>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3"/>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3"/>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3"/>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3"/>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3"/>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3"/>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3"/>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3"/>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3"/>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3"/>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3"/>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3"/>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3"/>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3"/>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3"/>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3"/>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3"/>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3"/>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3"/>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0" name="Google Shape;110;p3"/>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SzPts val="2000"/>
              <a:buNone/>
              <a:defRPr/>
            </a:lvl1pPr>
            <a:lvl2pPr lvl="1" rtl="0" algn="ctr">
              <a:lnSpc>
                <a:spcPct val="90000"/>
              </a:lnSpc>
              <a:spcBef>
                <a:spcPts val="0"/>
              </a:spcBef>
              <a:spcAft>
                <a:spcPts val="0"/>
              </a:spcAft>
              <a:buSzPts val="2000"/>
              <a:buNone/>
              <a:defRPr/>
            </a:lvl2pPr>
            <a:lvl3pPr lvl="2" rtl="0" algn="ctr">
              <a:lnSpc>
                <a:spcPct val="90000"/>
              </a:lnSpc>
              <a:spcBef>
                <a:spcPts val="0"/>
              </a:spcBef>
              <a:spcAft>
                <a:spcPts val="0"/>
              </a:spcAft>
              <a:buSzPts val="2000"/>
              <a:buNone/>
              <a:defRPr/>
            </a:lvl3pPr>
            <a:lvl4pPr lvl="3" rtl="0" algn="ctr">
              <a:lnSpc>
                <a:spcPct val="90000"/>
              </a:lnSpc>
              <a:spcBef>
                <a:spcPts val="0"/>
              </a:spcBef>
              <a:spcAft>
                <a:spcPts val="0"/>
              </a:spcAft>
              <a:buSzPts val="2000"/>
              <a:buNone/>
              <a:defRPr/>
            </a:lvl4pPr>
            <a:lvl5pPr lvl="4" rtl="0" algn="ctr">
              <a:lnSpc>
                <a:spcPct val="90000"/>
              </a:lnSpc>
              <a:spcBef>
                <a:spcPts val="0"/>
              </a:spcBef>
              <a:spcAft>
                <a:spcPts val="0"/>
              </a:spcAft>
              <a:buSzPts val="2000"/>
              <a:buNone/>
              <a:defRPr/>
            </a:lvl5pPr>
            <a:lvl6pPr lvl="5" rtl="0" algn="ctr">
              <a:lnSpc>
                <a:spcPct val="90000"/>
              </a:lnSpc>
              <a:spcBef>
                <a:spcPts val="0"/>
              </a:spcBef>
              <a:spcAft>
                <a:spcPts val="0"/>
              </a:spcAft>
              <a:buSzPts val="2000"/>
              <a:buNone/>
              <a:defRPr/>
            </a:lvl6pPr>
            <a:lvl7pPr lvl="6" rtl="0" algn="ctr">
              <a:lnSpc>
                <a:spcPct val="90000"/>
              </a:lnSpc>
              <a:spcBef>
                <a:spcPts val="0"/>
              </a:spcBef>
              <a:spcAft>
                <a:spcPts val="0"/>
              </a:spcAft>
              <a:buSzPts val="2000"/>
              <a:buNone/>
              <a:defRPr/>
            </a:lvl7pPr>
            <a:lvl8pPr lvl="7" rtl="0" algn="ctr">
              <a:lnSpc>
                <a:spcPct val="90000"/>
              </a:lnSpc>
              <a:spcBef>
                <a:spcPts val="0"/>
              </a:spcBef>
              <a:spcAft>
                <a:spcPts val="0"/>
              </a:spcAft>
              <a:buSzPts val="2000"/>
              <a:buNone/>
              <a:defRPr/>
            </a:lvl8pPr>
            <a:lvl9pPr lvl="8" rtl="0" algn="ctr">
              <a:lnSpc>
                <a:spcPct val="90000"/>
              </a:lnSpc>
              <a:spcBef>
                <a:spcPts val="0"/>
              </a:spcBef>
              <a:spcAft>
                <a:spcPts val="0"/>
              </a:spcAft>
              <a:buSzPts val="2000"/>
              <a:buNone/>
              <a:defRPr/>
            </a:lvl9pPr>
          </a:lstStyle>
          <a:p/>
        </p:txBody>
      </p:sp>
      <p:sp>
        <p:nvSpPr>
          <p:cNvPr id="111" name="Google Shape;111;p3"/>
          <p:cNvSpPr txBox="1"/>
          <p:nvPr>
            <p:ph idx="1" type="body"/>
          </p:nvPr>
        </p:nvSpPr>
        <p:spPr>
          <a:xfrm>
            <a:off x="1241825" y="1125350"/>
            <a:ext cx="3111900" cy="2734800"/>
          </a:xfrm>
          <a:prstGeom prst="rect">
            <a:avLst/>
          </a:prstGeom>
          <a:noFill/>
          <a:ln>
            <a:noFill/>
          </a:ln>
        </p:spPr>
        <p:txBody>
          <a:bodyPr anchorCtr="0" anchor="t" bIns="0" lIns="0" spcFirstLastPara="1" rIns="0" wrap="square" tIns="0">
            <a:noAutofit/>
          </a:bodyPr>
          <a:lstStyle>
            <a:lvl1pPr indent="-355600" lvl="0" marL="457200" rtl="0" algn="l">
              <a:lnSpc>
                <a:spcPct val="115000"/>
              </a:lnSpc>
              <a:spcBef>
                <a:spcPts val="0"/>
              </a:spcBef>
              <a:spcAft>
                <a:spcPts val="0"/>
              </a:spcAft>
              <a:buSzPts val="2000"/>
              <a:buChar char="▹"/>
              <a:defRPr sz="2000"/>
            </a:lvl1pPr>
            <a:lvl2pPr indent="-355600" lvl="1" marL="914400" rtl="0" algn="l">
              <a:lnSpc>
                <a:spcPct val="115000"/>
              </a:lnSpc>
              <a:spcBef>
                <a:spcPts val="800"/>
              </a:spcBef>
              <a:spcAft>
                <a:spcPts val="0"/>
              </a:spcAft>
              <a:buSzPts val="2000"/>
              <a:buChar char="▸"/>
              <a:defRPr sz="2000"/>
            </a:lvl2pPr>
            <a:lvl3pPr indent="-355600" lvl="2" marL="1371600" rtl="0" algn="l">
              <a:lnSpc>
                <a:spcPct val="115000"/>
              </a:lnSpc>
              <a:spcBef>
                <a:spcPts val="800"/>
              </a:spcBef>
              <a:spcAft>
                <a:spcPts val="0"/>
              </a:spcAft>
              <a:buSzPts val="2000"/>
              <a:buChar char="■"/>
              <a:defRPr sz="2000"/>
            </a:lvl3pPr>
            <a:lvl4pPr indent="-355600" lvl="3" marL="1828800" rtl="0" algn="l">
              <a:lnSpc>
                <a:spcPct val="115000"/>
              </a:lnSpc>
              <a:spcBef>
                <a:spcPts val="800"/>
              </a:spcBef>
              <a:spcAft>
                <a:spcPts val="0"/>
              </a:spcAft>
              <a:buSzPts val="2000"/>
              <a:buChar char="●"/>
              <a:defRPr sz="2000"/>
            </a:lvl4pPr>
            <a:lvl5pPr indent="-355600" lvl="4" marL="2286000" rtl="0" algn="l">
              <a:lnSpc>
                <a:spcPct val="115000"/>
              </a:lnSpc>
              <a:spcBef>
                <a:spcPts val="800"/>
              </a:spcBef>
              <a:spcAft>
                <a:spcPts val="0"/>
              </a:spcAft>
              <a:buSzPts val="2000"/>
              <a:buChar char="○"/>
              <a:defRPr sz="2000"/>
            </a:lvl5pPr>
            <a:lvl6pPr indent="-355600" lvl="5" marL="2743200" rtl="0" algn="l">
              <a:lnSpc>
                <a:spcPct val="115000"/>
              </a:lnSpc>
              <a:spcBef>
                <a:spcPts val="800"/>
              </a:spcBef>
              <a:spcAft>
                <a:spcPts val="0"/>
              </a:spcAft>
              <a:buSzPts val="2000"/>
              <a:buChar char="■"/>
              <a:defRPr sz="2000"/>
            </a:lvl6pPr>
            <a:lvl7pPr indent="-355600" lvl="6" marL="3200400" rtl="0" algn="l">
              <a:lnSpc>
                <a:spcPct val="115000"/>
              </a:lnSpc>
              <a:spcBef>
                <a:spcPts val="800"/>
              </a:spcBef>
              <a:spcAft>
                <a:spcPts val="0"/>
              </a:spcAft>
              <a:buSzPts val="2000"/>
              <a:buChar char="●"/>
              <a:defRPr sz="2000"/>
            </a:lvl7pPr>
            <a:lvl8pPr indent="-355600" lvl="7" marL="3657600" rtl="0" algn="l">
              <a:lnSpc>
                <a:spcPct val="115000"/>
              </a:lnSpc>
              <a:spcBef>
                <a:spcPts val="800"/>
              </a:spcBef>
              <a:spcAft>
                <a:spcPts val="0"/>
              </a:spcAft>
              <a:buSzPts val="2000"/>
              <a:buChar char="○"/>
              <a:defRPr sz="2000"/>
            </a:lvl8pPr>
            <a:lvl9pPr indent="-355600" lvl="8" marL="4114800" rtl="0" algn="l">
              <a:lnSpc>
                <a:spcPct val="115000"/>
              </a:lnSpc>
              <a:spcBef>
                <a:spcPts val="800"/>
              </a:spcBef>
              <a:spcAft>
                <a:spcPts val="800"/>
              </a:spcAft>
              <a:buSzPts val="2000"/>
              <a:buChar char="■"/>
              <a:defRPr sz="2000"/>
            </a:lvl9pPr>
          </a:lstStyle>
          <a:p/>
        </p:txBody>
      </p:sp>
      <p:sp>
        <p:nvSpPr>
          <p:cNvPr id="112" name="Google Shape;112;p3"/>
          <p:cNvSpPr txBox="1"/>
          <p:nvPr>
            <p:ph idx="2" type="body"/>
          </p:nvPr>
        </p:nvSpPr>
        <p:spPr>
          <a:xfrm>
            <a:off x="4790250" y="1125350"/>
            <a:ext cx="3111900" cy="2734800"/>
          </a:xfrm>
          <a:prstGeom prst="rect">
            <a:avLst/>
          </a:prstGeom>
          <a:noFill/>
          <a:ln>
            <a:noFill/>
          </a:ln>
        </p:spPr>
        <p:txBody>
          <a:bodyPr anchorCtr="0" anchor="t" bIns="0" lIns="0" spcFirstLastPara="1" rIns="0" wrap="square" tIns="0">
            <a:noAutofit/>
          </a:bodyPr>
          <a:lstStyle>
            <a:lvl1pPr indent="-355600" lvl="0" marL="457200" rtl="0" algn="l">
              <a:lnSpc>
                <a:spcPct val="115000"/>
              </a:lnSpc>
              <a:spcBef>
                <a:spcPts val="0"/>
              </a:spcBef>
              <a:spcAft>
                <a:spcPts val="0"/>
              </a:spcAft>
              <a:buSzPts val="2000"/>
              <a:buChar char="▹"/>
              <a:defRPr sz="2000"/>
            </a:lvl1pPr>
            <a:lvl2pPr indent="-355600" lvl="1" marL="914400" rtl="0" algn="l">
              <a:lnSpc>
                <a:spcPct val="115000"/>
              </a:lnSpc>
              <a:spcBef>
                <a:spcPts val="800"/>
              </a:spcBef>
              <a:spcAft>
                <a:spcPts val="0"/>
              </a:spcAft>
              <a:buSzPts val="2000"/>
              <a:buChar char="▸"/>
              <a:defRPr sz="2000"/>
            </a:lvl2pPr>
            <a:lvl3pPr indent="-355600" lvl="2" marL="1371600" rtl="0" algn="l">
              <a:lnSpc>
                <a:spcPct val="115000"/>
              </a:lnSpc>
              <a:spcBef>
                <a:spcPts val="800"/>
              </a:spcBef>
              <a:spcAft>
                <a:spcPts val="0"/>
              </a:spcAft>
              <a:buSzPts val="2000"/>
              <a:buChar char="■"/>
              <a:defRPr sz="2000"/>
            </a:lvl3pPr>
            <a:lvl4pPr indent="-355600" lvl="3" marL="1828800" rtl="0" algn="l">
              <a:lnSpc>
                <a:spcPct val="115000"/>
              </a:lnSpc>
              <a:spcBef>
                <a:spcPts val="800"/>
              </a:spcBef>
              <a:spcAft>
                <a:spcPts val="0"/>
              </a:spcAft>
              <a:buSzPts val="2000"/>
              <a:buChar char="●"/>
              <a:defRPr sz="2000"/>
            </a:lvl4pPr>
            <a:lvl5pPr indent="-355600" lvl="4" marL="2286000" rtl="0" algn="l">
              <a:lnSpc>
                <a:spcPct val="115000"/>
              </a:lnSpc>
              <a:spcBef>
                <a:spcPts val="800"/>
              </a:spcBef>
              <a:spcAft>
                <a:spcPts val="0"/>
              </a:spcAft>
              <a:buSzPts val="2000"/>
              <a:buChar char="○"/>
              <a:defRPr sz="2000"/>
            </a:lvl5pPr>
            <a:lvl6pPr indent="-355600" lvl="5" marL="2743200" rtl="0" algn="l">
              <a:lnSpc>
                <a:spcPct val="115000"/>
              </a:lnSpc>
              <a:spcBef>
                <a:spcPts val="800"/>
              </a:spcBef>
              <a:spcAft>
                <a:spcPts val="0"/>
              </a:spcAft>
              <a:buSzPts val="2000"/>
              <a:buChar char="■"/>
              <a:defRPr sz="2000"/>
            </a:lvl6pPr>
            <a:lvl7pPr indent="-355600" lvl="6" marL="3200400" rtl="0" algn="l">
              <a:lnSpc>
                <a:spcPct val="115000"/>
              </a:lnSpc>
              <a:spcBef>
                <a:spcPts val="800"/>
              </a:spcBef>
              <a:spcAft>
                <a:spcPts val="0"/>
              </a:spcAft>
              <a:buSzPts val="2000"/>
              <a:buChar char="●"/>
              <a:defRPr sz="2000"/>
            </a:lvl7pPr>
            <a:lvl8pPr indent="-355600" lvl="7" marL="3657600" rtl="0" algn="l">
              <a:lnSpc>
                <a:spcPct val="115000"/>
              </a:lnSpc>
              <a:spcBef>
                <a:spcPts val="800"/>
              </a:spcBef>
              <a:spcAft>
                <a:spcPts val="0"/>
              </a:spcAft>
              <a:buSzPts val="2000"/>
              <a:buChar char="○"/>
              <a:defRPr sz="2000"/>
            </a:lvl8pPr>
            <a:lvl9pPr indent="-355600" lvl="8" marL="4114800" rtl="0" algn="l">
              <a:lnSpc>
                <a:spcPct val="115000"/>
              </a:lnSpc>
              <a:spcBef>
                <a:spcPts val="800"/>
              </a:spcBef>
              <a:spcAft>
                <a:spcPts val="800"/>
              </a:spcAft>
              <a:buSzPts val="2000"/>
              <a:buChar char="■"/>
              <a:defRPr sz="2000"/>
            </a:lvl9pPr>
          </a:lstStyle>
          <a:p/>
        </p:txBody>
      </p:sp>
      <p:sp>
        <p:nvSpPr>
          <p:cNvPr id="113" name="Google Shape;113;p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114" name="Google Shape;114;p3"/>
          <p:cNvGrpSpPr/>
          <p:nvPr/>
        </p:nvGrpSpPr>
        <p:grpSpPr>
          <a:xfrm>
            <a:off x="138350" y="3775000"/>
            <a:ext cx="8847940" cy="1250750"/>
            <a:chOff x="138350" y="260325"/>
            <a:chExt cx="8847940" cy="1250750"/>
          </a:xfrm>
        </p:grpSpPr>
        <p:sp>
          <p:nvSpPr>
            <p:cNvPr id="115" name="Google Shape;115;p3"/>
            <p:cNvSpPr/>
            <p:nvPr/>
          </p:nvSpPr>
          <p:spPr>
            <a:xfrm>
              <a:off x="1499675"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2661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964725" y="13648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2853765"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6511800" y="2603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9228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16693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138350" y="3663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5813290" y="108617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81922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3083050" y="5880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59053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3321725" y="1144805"/>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5550600"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7715565" y="1178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7255125" y="46268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8774600" y="14147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8928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7494550" y="13506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4147815" y="607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49013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5055300" y="4769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8316990" y="2603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364940"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194015"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3"/>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3"/>
          <p:cNvSpPr txBox="1"/>
          <p:nvPr/>
        </p:nvSpPr>
        <p:spPr>
          <a:xfrm>
            <a:off x="3072025"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Drowsiness Detection For Road Safety</a:t>
            </a:r>
            <a:endParaRPr>
              <a:solidFill>
                <a:srgbClr val="FFFFFF"/>
              </a:solidFill>
              <a:latin typeface="Times New Roman"/>
              <a:ea typeface="Times New Roman"/>
              <a:cs typeface="Times New Roman"/>
              <a:sym typeface="Times New Roman"/>
            </a:endParaRPr>
          </a:p>
        </p:txBody>
      </p:sp>
      <p:sp>
        <p:nvSpPr>
          <p:cNvPr id="142" name="Google Shape;142;p3"/>
          <p:cNvSpPr txBox="1"/>
          <p:nvPr/>
        </p:nvSpPr>
        <p:spPr>
          <a:xfrm>
            <a:off x="0"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June</a:t>
            </a:r>
            <a:r>
              <a:rPr lang="en">
                <a:solidFill>
                  <a:srgbClr val="FFFFFF"/>
                </a:solidFill>
                <a:latin typeface="Times New Roman"/>
                <a:ea typeface="Times New Roman"/>
                <a:cs typeface="Times New Roman"/>
                <a:sym typeface="Times New Roman"/>
              </a:rPr>
              <a:t>,2021</a:t>
            </a:r>
            <a:endParaRPr>
              <a:solidFill>
                <a:srgbClr val="FFFFFF"/>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43" name="Shape 143"/>
        <p:cNvGrpSpPr/>
        <p:nvPr/>
      </p:nvGrpSpPr>
      <p:grpSpPr>
        <a:xfrm>
          <a:off x="0" y="0"/>
          <a:ext cx="0" cy="0"/>
          <a:chOff x="0" y="0"/>
          <a:chExt cx="0" cy="0"/>
        </a:xfrm>
      </p:grpSpPr>
      <p:sp>
        <p:nvSpPr>
          <p:cNvPr id="144" name="Google Shape;144;p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
        <p:nvSpPr>
          <p:cNvPr id="145" name="Google Shape;145;p4"/>
          <p:cNvSpPr txBox="1"/>
          <p:nvPr/>
        </p:nvSpPr>
        <p:spPr>
          <a:xfrm>
            <a:off x="64550"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12th June</a:t>
            </a:r>
            <a:r>
              <a:rPr lang="en">
                <a:solidFill>
                  <a:srgbClr val="FFFFFF"/>
                </a:solidFill>
                <a:latin typeface="Times New Roman"/>
                <a:ea typeface="Times New Roman"/>
                <a:cs typeface="Times New Roman"/>
                <a:sym typeface="Times New Roman"/>
              </a:rPr>
              <a:t>,2021</a:t>
            </a:r>
            <a:endParaRPr>
              <a:solidFill>
                <a:srgbClr val="FFFFFF"/>
              </a:solidFill>
              <a:latin typeface="Times New Roman"/>
              <a:ea typeface="Times New Roman"/>
              <a:cs typeface="Times New Roman"/>
              <a:sym typeface="Times New Roman"/>
            </a:endParaRPr>
          </a:p>
        </p:txBody>
      </p:sp>
      <p:sp>
        <p:nvSpPr>
          <p:cNvPr id="146" name="Google Shape;146;p4"/>
          <p:cNvSpPr txBox="1"/>
          <p:nvPr/>
        </p:nvSpPr>
        <p:spPr>
          <a:xfrm>
            <a:off x="3072000"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Drowsiness Detection For Road Safety</a:t>
            </a:r>
            <a:endParaRPr>
              <a:solidFill>
                <a:srgbClr val="FFFFFF"/>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dk1"/>
            </a:gs>
            <a:gs pos="49000">
              <a:schemeClr val="dk2"/>
            </a:gs>
            <a:gs pos="100000">
              <a:schemeClr val="dk2"/>
            </a:gs>
          </a:gsLst>
          <a:lin ang="5400012" scaled="0"/>
        </a:gradFill>
      </p:bgPr>
    </p:bg>
    <p:spTree>
      <p:nvGrpSpPr>
        <p:cNvPr id="147" name="Shape 147"/>
        <p:cNvGrpSpPr/>
        <p:nvPr/>
      </p:nvGrpSpPr>
      <p:grpSpPr>
        <a:xfrm>
          <a:off x="0" y="0"/>
          <a:ext cx="0" cy="0"/>
          <a:chOff x="0" y="0"/>
          <a:chExt cx="0" cy="0"/>
        </a:xfrm>
      </p:grpSpPr>
      <p:grpSp>
        <p:nvGrpSpPr>
          <p:cNvPr id="148" name="Google Shape;148;p5"/>
          <p:cNvGrpSpPr/>
          <p:nvPr/>
        </p:nvGrpSpPr>
        <p:grpSpPr>
          <a:xfrm>
            <a:off x="0" y="2396973"/>
            <a:ext cx="9144000" cy="2463362"/>
            <a:chOff x="0" y="1786473"/>
            <a:chExt cx="9144000" cy="2463362"/>
          </a:xfrm>
        </p:grpSpPr>
        <p:sp>
          <p:nvSpPr>
            <p:cNvPr id="149" name="Google Shape;149;p5"/>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5"/>
            <p:cNvSpPr/>
            <p:nvPr/>
          </p:nvSpPr>
          <p:spPr>
            <a:xfrm>
              <a:off x="455961" y="3203339"/>
              <a:ext cx="1387696"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5"/>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5"/>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5"/>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5"/>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5"/>
            <p:cNvSpPr/>
            <p:nvPr/>
          </p:nvSpPr>
          <p:spPr>
            <a:xfrm>
              <a:off x="6347555" y="3203434"/>
              <a:ext cx="987314"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5"/>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5"/>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5"/>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5"/>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5"/>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5"/>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5"/>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5"/>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5"/>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5"/>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5"/>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5"/>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5"/>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5"/>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5"/>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5"/>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2" name="Google Shape;172;p5"/>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lt1"/>
              </a:buClr>
              <a:buSzPts val="3600"/>
              <a:buNone/>
              <a:defRPr sz="3600">
                <a:solidFill>
                  <a:schemeClr val="lt1"/>
                </a:solidFill>
              </a:defRPr>
            </a:lvl1pPr>
            <a:lvl2pPr lvl="1" rtl="0" algn="ctr">
              <a:lnSpc>
                <a:spcPct val="90000"/>
              </a:lnSpc>
              <a:spcBef>
                <a:spcPts val="0"/>
              </a:spcBef>
              <a:spcAft>
                <a:spcPts val="0"/>
              </a:spcAft>
              <a:buClr>
                <a:schemeClr val="lt1"/>
              </a:buClr>
              <a:buSzPts val="3600"/>
              <a:buNone/>
              <a:defRPr sz="3600">
                <a:solidFill>
                  <a:schemeClr val="lt1"/>
                </a:solidFill>
              </a:defRPr>
            </a:lvl2pPr>
            <a:lvl3pPr lvl="2" rtl="0" algn="ctr">
              <a:lnSpc>
                <a:spcPct val="90000"/>
              </a:lnSpc>
              <a:spcBef>
                <a:spcPts val="0"/>
              </a:spcBef>
              <a:spcAft>
                <a:spcPts val="0"/>
              </a:spcAft>
              <a:buClr>
                <a:schemeClr val="lt1"/>
              </a:buClr>
              <a:buSzPts val="3600"/>
              <a:buNone/>
              <a:defRPr sz="3600">
                <a:solidFill>
                  <a:schemeClr val="lt1"/>
                </a:solidFill>
              </a:defRPr>
            </a:lvl3pPr>
            <a:lvl4pPr lvl="3" rtl="0" algn="ctr">
              <a:lnSpc>
                <a:spcPct val="90000"/>
              </a:lnSpc>
              <a:spcBef>
                <a:spcPts val="0"/>
              </a:spcBef>
              <a:spcAft>
                <a:spcPts val="0"/>
              </a:spcAft>
              <a:buClr>
                <a:schemeClr val="lt1"/>
              </a:buClr>
              <a:buSzPts val="3600"/>
              <a:buNone/>
              <a:defRPr sz="3600">
                <a:solidFill>
                  <a:schemeClr val="lt1"/>
                </a:solidFill>
              </a:defRPr>
            </a:lvl4pPr>
            <a:lvl5pPr lvl="4" rtl="0" algn="ctr">
              <a:lnSpc>
                <a:spcPct val="90000"/>
              </a:lnSpc>
              <a:spcBef>
                <a:spcPts val="0"/>
              </a:spcBef>
              <a:spcAft>
                <a:spcPts val="0"/>
              </a:spcAft>
              <a:buClr>
                <a:schemeClr val="lt1"/>
              </a:buClr>
              <a:buSzPts val="3600"/>
              <a:buNone/>
              <a:defRPr sz="3600">
                <a:solidFill>
                  <a:schemeClr val="lt1"/>
                </a:solidFill>
              </a:defRPr>
            </a:lvl5pPr>
            <a:lvl6pPr lvl="5" rtl="0" algn="ctr">
              <a:lnSpc>
                <a:spcPct val="90000"/>
              </a:lnSpc>
              <a:spcBef>
                <a:spcPts val="0"/>
              </a:spcBef>
              <a:spcAft>
                <a:spcPts val="0"/>
              </a:spcAft>
              <a:buClr>
                <a:schemeClr val="lt1"/>
              </a:buClr>
              <a:buSzPts val="3600"/>
              <a:buNone/>
              <a:defRPr sz="3600">
                <a:solidFill>
                  <a:schemeClr val="lt1"/>
                </a:solidFill>
              </a:defRPr>
            </a:lvl6pPr>
            <a:lvl7pPr lvl="6" rtl="0" algn="ctr">
              <a:lnSpc>
                <a:spcPct val="90000"/>
              </a:lnSpc>
              <a:spcBef>
                <a:spcPts val="0"/>
              </a:spcBef>
              <a:spcAft>
                <a:spcPts val="0"/>
              </a:spcAft>
              <a:buClr>
                <a:schemeClr val="lt1"/>
              </a:buClr>
              <a:buSzPts val="3600"/>
              <a:buNone/>
              <a:defRPr sz="3600">
                <a:solidFill>
                  <a:schemeClr val="lt1"/>
                </a:solidFill>
              </a:defRPr>
            </a:lvl7pPr>
            <a:lvl8pPr lvl="7" rtl="0" algn="ctr">
              <a:lnSpc>
                <a:spcPct val="90000"/>
              </a:lnSpc>
              <a:spcBef>
                <a:spcPts val="0"/>
              </a:spcBef>
              <a:spcAft>
                <a:spcPts val="0"/>
              </a:spcAft>
              <a:buClr>
                <a:schemeClr val="lt1"/>
              </a:buClr>
              <a:buSzPts val="3600"/>
              <a:buNone/>
              <a:defRPr sz="3600">
                <a:solidFill>
                  <a:schemeClr val="lt1"/>
                </a:solidFill>
              </a:defRPr>
            </a:lvl8pPr>
            <a:lvl9pPr lvl="8" rtl="0" algn="ctr">
              <a:lnSpc>
                <a:spcPct val="90000"/>
              </a:lnSpc>
              <a:spcBef>
                <a:spcPts val="0"/>
              </a:spcBef>
              <a:spcAft>
                <a:spcPts val="0"/>
              </a:spcAft>
              <a:buClr>
                <a:schemeClr val="lt1"/>
              </a:buClr>
              <a:buSzPts val="3600"/>
              <a:buNone/>
              <a:defRPr sz="3600">
                <a:solidFill>
                  <a:schemeClr val="lt1"/>
                </a:solidFill>
              </a:defRPr>
            </a:lvl9pPr>
          </a:lstStyle>
          <a:p/>
        </p:txBody>
      </p:sp>
      <p:sp>
        <p:nvSpPr>
          <p:cNvPr id="173" name="Google Shape;173;p5"/>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lvl1pPr lvl="0" rtl="0" algn="ctr">
              <a:lnSpc>
                <a:spcPct val="115000"/>
              </a:lnSpc>
              <a:spcBef>
                <a:spcPts val="0"/>
              </a:spcBef>
              <a:spcAft>
                <a:spcPts val="0"/>
              </a:spcAft>
              <a:buClr>
                <a:schemeClr val="lt2"/>
              </a:buClr>
              <a:buSzPts val="2000"/>
              <a:buNone/>
              <a:defRPr sz="2000">
                <a:solidFill>
                  <a:schemeClr val="lt2"/>
                </a:solidFill>
              </a:defRPr>
            </a:lvl1pPr>
            <a:lvl2pPr lvl="1" rtl="0" algn="ctr">
              <a:lnSpc>
                <a:spcPct val="115000"/>
              </a:lnSpc>
              <a:spcBef>
                <a:spcPts val="800"/>
              </a:spcBef>
              <a:spcAft>
                <a:spcPts val="0"/>
              </a:spcAft>
              <a:buClr>
                <a:schemeClr val="lt2"/>
              </a:buClr>
              <a:buSzPts val="2000"/>
              <a:buNone/>
              <a:defRPr sz="2000">
                <a:solidFill>
                  <a:schemeClr val="lt2"/>
                </a:solidFill>
              </a:defRPr>
            </a:lvl2pPr>
            <a:lvl3pPr lvl="2" rtl="0" algn="ctr">
              <a:lnSpc>
                <a:spcPct val="115000"/>
              </a:lnSpc>
              <a:spcBef>
                <a:spcPts val="800"/>
              </a:spcBef>
              <a:spcAft>
                <a:spcPts val="0"/>
              </a:spcAft>
              <a:buClr>
                <a:schemeClr val="lt2"/>
              </a:buClr>
              <a:buSzPts val="2000"/>
              <a:buNone/>
              <a:defRPr sz="2000">
                <a:solidFill>
                  <a:schemeClr val="lt2"/>
                </a:solidFill>
              </a:defRPr>
            </a:lvl3pPr>
            <a:lvl4pPr lvl="3" rtl="0" algn="ctr">
              <a:lnSpc>
                <a:spcPct val="115000"/>
              </a:lnSpc>
              <a:spcBef>
                <a:spcPts val="800"/>
              </a:spcBef>
              <a:spcAft>
                <a:spcPts val="0"/>
              </a:spcAft>
              <a:buClr>
                <a:schemeClr val="lt2"/>
              </a:buClr>
              <a:buSzPts val="2000"/>
              <a:buNone/>
              <a:defRPr sz="2000">
                <a:solidFill>
                  <a:schemeClr val="lt2"/>
                </a:solidFill>
              </a:defRPr>
            </a:lvl4pPr>
            <a:lvl5pPr lvl="4" rtl="0" algn="ctr">
              <a:lnSpc>
                <a:spcPct val="115000"/>
              </a:lnSpc>
              <a:spcBef>
                <a:spcPts val="800"/>
              </a:spcBef>
              <a:spcAft>
                <a:spcPts val="0"/>
              </a:spcAft>
              <a:buClr>
                <a:schemeClr val="lt2"/>
              </a:buClr>
              <a:buSzPts val="2000"/>
              <a:buNone/>
              <a:defRPr sz="2000">
                <a:solidFill>
                  <a:schemeClr val="lt2"/>
                </a:solidFill>
              </a:defRPr>
            </a:lvl5pPr>
            <a:lvl6pPr lvl="5" rtl="0" algn="ctr">
              <a:lnSpc>
                <a:spcPct val="115000"/>
              </a:lnSpc>
              <a:spcBef>
                <a:spcPts val="800"/>
              </a:spcBef>
              <a:spcAft>
                <a:spcPts val="0"/>
              </a:spcAft>
              <a:buClr>
                <a:schemeClr val="lt2"/>
              </a:buClr>
              <a:buSzPts val="2000"/>
              <a:buNone/>
              <a:defRPr sz="2000">
                <a:solidFill>
                  <a:schemeClr val="lt2"/>
                </a:solidFill>
              </a:defRPr>
            </a:lvl6pPr>
            <a:lvl7pPr lvl="6" rtl="0" algn="ctr">
              <a:lnSpc>
                <a:spcPct val="115000"/>
              </a:lnSpc>
              <a:spcBef>
                <a:spcPts val="800"/>
              </a:spcBef>
              <a:spcAft>
                <a:spcPts val="0"/>
              </a:spcAft>
              <a:buClr>
                <a:schemeClr val="lt2"/>
              </a:buClr>
              <a:buSzPts val="2000"/>
              <a:buNone/>
              <a:defRPr sz="2000">
                <a:solidFill>
                  <a:schemeClr val="lt2"/>
                </a:solidFill>
              </a:defRPr>
            </a:lvl7pPr>
            <a:lvl8pPr lvl="7" rtl="0" algn="ctr">
              <a:lnSpc>
                <a:spcPct val="115000"/>
              </a:lnSpc>
              <a:spcBef>
                <a:spcPts val="800"/>
              </a:spcBef>
              <a:spcAft>
                <a:spcPts val="0"/>
              </a:spcAft>
              <a:buClr>
                <a:schemeClr val="lt2"/>
              </a:buClr>
              <a:buSzPts val="2000"/>
              <a:buNone/>
              <a:defRPr sz="2000">
                <a:solidFill>
                  <a:schemeClr val="lt2"/>
                </a:solidFill>
              </a:defRPr>
            </a:lvl8pPr>
            <a:lvl9pPr lvl="8" rtl="0" algn="ctr">
              <a:lnSpc>
                <a:spcPct val="115000"/>
              </a:lnSpc>
              <a:spcBef>
                <a:spcPts val="800"/>
              </a:spcBef>
              <a:spcAft>
                <a:spcPts val="800"/>
              </a:spcAft>
              <a:buClr>
                <a:schemeClr val="lt2"/>
              </a:buClr>
              <a:buSzPts val="2000"/>
              <a:buNone/>
              <a:defRPr sz="2000">
                <a:solidFill>
                  <a:schemeClr val="lt2"/>
                </a:solidFill>
              </a:defRPr>
            </a:lvl9pPr>
          </a:lstStyle>
          <a:p/>
        </p:txBody>
      </p:sp>
      <p:grpSp>
        <p:nvGrpSpPr>
          <p:cNvPr id="174" name="Google Shape;174;p5"/>
          <p:cNvGrpSpPr/>
          <p:nvPr/>
        </p:nvGrpSpPr>
        <p:grpSpPr>
          <a:xfrm>
            <a:off x="135815" y="2828480"/>
            <a:ext cx="8869535" cy="2073345"/>
            <a:chOff x="135815" y="2828480"/>
            <a:chExt cx="8869535" cy="2073345"/>
          </a:xfrm>
        </p:grpSpPr>
        <p:sp>
          <p:nvSpPr>
            <p:cNvPr id="175" name="Google Shape;175;p5"/>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2320790" y="408647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2102225" y="432663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268650" y="4401625"/>
              <a:ext cx="96300" cy="96300"/>
            </a:xfrm>
            <a:prstGeom prst="donut">
              <a:avLst>
                <a:gd fmla="val 22068" name="adj"/>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1669290" y="4656377"/>
              <a:ext cx="58200" cy="58200"/>
            </a:xfrm>
            <a:prstGeom prst="ellipse">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6085040" y="46563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6570650" y="4497930"/>
              <a:ext cx="124800" cy="124800"/>
            </a:xfrm>
            <a:prstGeom prst="donut">
              <a:avLst>
                <a:gd fmla="val 13795"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3225425" y="32537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5755090" y="445142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3005325" y="3474830"/>
              <a:ext cx="124800" cy="124800"/>
            </a:xfrm>
            <a:prstGeom prst="donut">
              <a:avLst>
                <a:gd fmla="val 13795" name="adj"/>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7109815" y="44206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8909050" y="46373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8733490" y="42806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7280975" y="282848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7446290" y="30729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p:nvPr/>
          </p:nvSpPr>
          <p:spPr>
            <a:xfrm>
              <a:off x="5363775" y="3474825"/>
              <a:ext cx="96300" cy="96300"/>
            </a:xfrm>
            <a:prstGeom prst="donut">
              <a:avLst>
                <a:gd fmla="val 22068"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a:off x="8526265" y="47336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
            <p:cNvSpPr/>
            <p:nvPr/>
          </p:nvSpPr>
          <p:spPr>
            <a:xfrm>
              <a:off x="135815" y="39755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p:nvPr/>
          </p:nvSpPr>
          <p:spPr>
            <a:xfrm>
              <a:off x="509690" y="35081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5"/>
          <p:cNvSpPr txBox="1"/>
          <p:nvPr/>
        </p:nvSpPr>
        <p:spPr>
          <a:xfrm>
            <a:off x="3072000" y="4696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Drowsiness Detection For Road Safety</a:t>
            </a:r>
            <a:endParaRPr>
              <a:latin typeface="Times New Roman"/>
              <a:ea typeface="Times New Roman"/>
              <a:cs typeface="Times New Roman"/>
              <a:sym typeface="Times New Roman"/>
            </a:endParaRPr>
          </a:p>
        </p:txBody>
      </p:sp>
      <p:sp>
        <p:nvSpPr>
          <p:cNvPr id="203" name="Google Shape;203;p5"/>
          <p:cNvSpPr txBox="1"/>
          <p:nvPr/>
        </p:nvSpPr>
        <p:spPr>
          <a:xfrm>
            <a:off x="72000" y="4696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12th June</a:t>
            </a:r>
            <a:r>
              <a:rPr lang="en">
                <a:latin typeface="Times New Roman"/>
                <a:ea typeface="Times New Roman"/>
                <a:cs typeface="Times New Roman"/>
                <a:sym typeface="Times New Roman"/>
              </a:rPr>
              <a:t>,2021</a:t>
            </a:r>
            <a:endParaRPr>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4" name="Shape 204"/>
        <p:cNvGrpSpPr/>
        <p:nvPr/>
      </p:nvGrpSpPr>
      <p:grpSpPr>
        <a:xfrm>
          <a:off x="0" y="0"/>
          <a:ext cx="0" cy="0"/>
          <a:chOff x="0" y="0"/>
          <a:chExt cx="0" cy="0"/>
        </a:xfrm>
      </p:grpSpPr>
      <p:sp>
        <p:nvSpPr>
          <p:cNvPr id="205" name="Google Shape;205;p6"/>
          <p:cNvSpPr txBox="1"/>
          <p:nvPr>
            <p:ph idx="1" type="body"/>
          </p:nvPr>
        </p:nvSpPr>
        <p:spPr>
          <a:xfrm>
            <a:off x="1241875" y="1933200"/>
            <a:ext cx="6660300" cy="2480700"/>
          </a:xfrm>
          <a:prstGeom prst="rect">
            <a:avLst/>
          </a:prstGeom>
          <a:noFill/>
          <a:ln>
            <a:noFill/>
          </a:ln>
        </p:spPr>
        <p:txBody>
          <a:bodyPr anchorCtr="0" anchor="t" bIns="0" lIns="0" spcFirstLastPara="1" rIns="0" wrap="square" tIns="0">
            <a:noAutofit/>
          </a:bodyPr>
          <a:lstStyle>
            <a:lvl1pPr indent="-419100" lvl="0" marL="457200" rtl="0" algn="ctr">
              <a:lnSpc>
                <a:spcPct val="115000"/>
              </a:lnSpc>
              <a:spcBef>
                <a:spcPts val="0"/>
              </a:spcBef>
              <a:spcAft>
                <a:spcPts val="0"/>
              </a:spcAft>
              <a:buSzPts val="3000"/>
              <a:buChar char="▹"/>
              <a:defRPr sz="3000"/>
            </a:lvl1pPr>
            <a:lvl2pPr indent="-419100" lvl="1" marL="914400" rtl="0" algn="ctr">
              <a:lnSpc>
                <a:spcPct val="115000"/>
              </a:lnSpc>
              <a:spcBef>
                <a:spcPts val="800"/>
              </a:spcBef>
              <a:spcAft>
                <a:spcPts val="0"/>
              </a:spcAft>
              <a:buSzPts val="3000"/>
              <a:buChar char="▸"/>
              <a:defRPr sz="3000"/>
            </a:lvl2pPr>
            <a:lvl3pPr indent="-419100" lvl="2" marL="1371600" rtl="0" algn="ctr">
              <a:lnSpc>
                <a:spcPct val="115000"/>
              </a:lnSpc>
              <a:spcBef>
                <a:spcPts val="800"/>
              </a:spcBef>
              <a:spcAft>
                <a:spcPts val="0"/>
              </a:spcAft>
              <a:buSzPts val="3000"/>
              <a:buChar char="■"/>
              <a:defRPr sz="3000"/>
            </a:lvl3pPr>
            <a:lvl4pPr indent="-419100" lvl="3" marL="1828800" rtl="0" algn="ctr">
              <a:lnSpc>
                <a:spcPct val="115000"/>
              </a:lnSpc>
              <a:spcBef>
                <a:spcPts val="800"/>
              </a:spcBef>
              <a:spcAft>
                <a:spcPts val="0"/>
              </a:spcAft>
              <a:buSzPts val="3000"/>
              <a:buChar char="●"/>
              <a:defRPr sz="3000"/>
            </a:lvl4pPr>
            <a:lvl5pPr indent="-419100" lvl="4" marL="2286000" rtl="0" algn="ctr">
              <a:lnSpc>
                <a:spcPct val="115000"/>
              </a:lnSpc>
              <a:spcBef>
                <a:spcPts val="800"/>
              </a:spcBef>
              <a:spcAft>
                <a:spcPts val="0"/>
              </a:spcAft>
              <a:buSzPts val="3000"/>
              <a:buChar char="○"/>
              <a:defRPr sz="3000"/>
            </a:lvl5pPr>
            <a:lvl6pPr indent="-419100" lvl="5" marL="2743200" rtl="0" algn="ctr">
              <a:lnSpc>
                <a:spcPct val="115000"/>
              </a:lnSpc>
              <a:spcBef>
                <a:spcPts val="800"/>
              </a:spcBef>
              <a:spcAft>
                <a:spcPts val="0"/>
              </a:spcAft>
              <a:buSzPts val="3000"/>
              <a:buChar char="■"/>
              <a:defRPr sz="3000"/>
            </a:lvl6pPr>
            <a:lvl7pPr indent="-419100" lvl="6" marL="3200400" rtl="0" algn="ctr">
              <a:lnSpc>
                <a:spcPct val="115000"/>
              </a:lnSpc>
              <a:spcBef>
                <a:spcPts val="800"/>
              </a:spcBef>
              <a:spcAft>
                <a:spcPts val="0"/>
              </a:spcAft>
              <a:buSzPts val="3000"/>
              <a:buChar char="●"/>
              <a:defRPr sz="3000"/>
            </a:lvl7pPr>
            <a:lvl8pPr indent="-419100" lvl="7" marL="3657600" rtl="0" algn="ctr">
              <a:lnSpc>
                <a:spcPct val="115000"/>
              </a:lnSpc>
              <a:spcBef>
                <a:spcPts val="800"/>
              </a:spcBef>
              <a:spcAft>
                <a:spcPts val="0"/>
              </a:spcAft>
              <a:buSzPts val="3000"/>
              <a:buChar char="○"/>
              <a:defRPr sz="3000"/>
            </a:lvl8pPr>
            <a:lvl9pPr indent="-419100" lvl="8" marL="4114800" rtl="0" algn="ctr">
              <a:lnSpc>
                <a:spcPct val="115000"/>
              </a:lnSpc>
              <a:spcBef>
                <a:spcPts val="800"/>
              </a:spcBef>
              <a:spcAft>
                <a:spcPts val="800"/>
              </a:spcAft>
              <a:buSzPts val="3000"/>
              <a:buChar char="■"/>
              <a:defRPr sz="3000"/>
            </a:lvl9pPr>
          </a:lstStyle>
          <a:p/>
        </p:txBody>
      </p:sp>
      <p:sp>
        <p:nvSpPr>
          <p:cNvPr id="206" name="Google Shape;206;p6"/>
          <p:cNvSpPr txBox="1"/>
          <p:nvPr/>
        </p:nvSpPr>
        <p:spPr>
          <a:xfrm>
            <a:off x="3593400" y="1086169"/>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2"/>
                </a:solidFill>
                <a:latin typeface="Catamaran"/>
                <a:ea typeface="Catamaran"/>
                <a:cs typeface="Catamaran"/>
                <a:sym typeface="Catamaran"/>
              </a:rPr>
              <a:t>“</a:t>
            </a:r>
            <a:endParaRPr b="0" i="0" sz="9600" u="none" cap="none" strike="noStrike">
              <a:solidFill>
                <a:schemeClr val="accent2"/>
              </a:solidFill>
              <a:latin typeface="Catamaran"/>
              <a:ea typeface="Catamaran"/>
              <a:cs typeface="Catamaran"/>
              <a:sym typeface="Catamaran"/>
            </a:endParaRPr>
          </a:p>
        </p:txBody>
      </p:sp>
      <p:sp>
        <p:nvSpPr>
          <p:cNvPr id="207" name="Google Shape;207;p6"/>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208" name="Google Shape;208;p6"/>
          <p:cNvGrpSpPr/>
          <p:nvPr/>
        </p:nvGrpSpPr>
        <p:grpSpPr>
          <a:xfrm>
            <a:off x="218" y="260336"/>
            <a:ext cx="9143346" cy="1231682"/>
            <a:chOff x="218" y="898161"/>
            <a:chExt cx="9143346" cy="1231682"/>
          </a:xfrm>
        </p:grpSpPr>
        <p:sp>
          <p:nvSpPr>
            <p:cNvPr id="209" name="Google Shape;209;p6"/>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6"/>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6"/>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6"/>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6"/>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6"/>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6"/>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6"/>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6"/>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6"/>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6"/>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6"/>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6"/>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6"/>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6"/>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6"/>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6"/>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6"/>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6"/>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6"/>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6"/>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6"/>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6"/>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6"/>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6"/>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6"/>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6"/>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6"/>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6"/>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6"/>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6"/>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6"/>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6"/>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6"/>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6"/>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6"/>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6"/>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6"/>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6"/>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6"/>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6"/>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6"/>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6"/>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6"/>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6"/>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4" name="Google Shape;254;p6"/>
          <p:cNvGrpSpPr/>
          <p:nvPr/>
        </p:nvGrpSpPr>
        <p:grpSpPr>
          <a:xfrm>
            <a:off x="138350" y="260325"/>
            <a:ext cx="8847940" cy="1250750"/>
            <a:chOff x="138350" y="260325"/>
            <a:chExt cx="8847940" cy="1250750"/>
          </a:xfrm>
        </p:grpSpPr>
        <p:sp>
          <p:nvSpPr>
            <p:cNvPr id="255" name="Google Shape;255;p6"/>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80" name="Shape 280"/>
        <p:cNvGrpSpPr/>
        <p:nvPr/>
      </p:nvGrpSpPr>
      <p:grpSpPr>
        <a:xfrm>
          <a:off x="0" y="0"/>
          <a:ext cx="0" cy="0"/>
          <a:chOff x="0" y="0"/>
          <a:chExt cx="0" cy="0"/>
        </a:xfrm>
      </p:grpSpPr>
      <p:sp>
        <p:nvSpPr>
          <p:cNvPr id="281" name="Google Shape;281;p7"/>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1pPr>
            <a:lvl2pPr lvl="1"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2pPr>
            <a:lvl3pPr lvl="2"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3pPr>
            <a:lvl4pPr lvl="3"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4pPr>
            <a:lvl5pPr lvl="4"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5pPr>
            <a:lvl6pPr lvl="5"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6pPr>
            <a:lvl7pPr lvl="6"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7pPr>
            <a:lvl8pPr lvl="7"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8pPr>
            <a:lvl9pPr lvl="8" rtl="0" algn="ctr">
              <a:lnSpc>
                <a:spcPct val="90000"/>
              </a:lnSpc>
              <a:spcBef>
                <a:spcPts val="0"/>
              </a:spcBef>
              <a:spcAft>
                <a:spcPts val="0"/>
              </a:spcAft>
              <a:buSzPts val="2000"/>
              <a:buFont typeface="Times New Roman"/>
              <a:buNone/>
              <a:defRPr>
                <a:latin typeface="Times New Roman"/>
                <a:ea typeface="Times New Roman"/>
                <a:cs typeface="Times New Roman"/>
                <a:sym typeface="Times New Roman"/>
              </a:defRPr>
            </a:lvl9pPr>
          </a:lstStyle>
          <a:p/>
        </p:txBody>
      </p:sp>
      <p:sp>
        <p:nvSpPr>
          <p:cNvPr id="282" name="Google Shape;282;p7"/>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rtl="0" algn="l">
              <a:lnSpc>
                <a:spcPct val="115000"/>
              </a:lnSpc>
              <a:spcBef>
                <a:spcPts val="0"/>
              </a:spcBef>
              <a:spcAft>
                <a:spcPts val="0"/>
              </a:spcAft>
              <a:buSzPts val="2400"/>
              <a:buFont typeface="Times New Roman"/>
              <a:buChar char="▹"/>
              <a:defRPr>
                <a:latin typeface="Times New Roman"/>
                <a:ea typeface="Times New Roman"/>
                <a:cs typeface="Times New Roman"/>
                <a:sym typeface="Times New Roman"/>
              </a:defRPr>
            </a:lvl1pPr>
            <a:lvl2pPr indent="-381000" lvl="1" marL="914400" rtl="0" algn="l">
              <a:lnSpc>
                <a:spcPct val="115000"/>
              </a:lnSpc>
              <a:spcBef>
                <a:spcPts val="800"/>
              </a:spcBef>
              <a:spcAft>
                <a:spcPts val="0"/>
              </a:spcAft>
              <a:buSzPts val="2400"/>
              <a:buFont typeface="Times New Roman"/>
              <a:buChar char="▸"/>
              <a:defRPr>
                <a:latin typeface="Times New Roman"/>
                <a:ea typeface="Times New Roman"/>
                <a:cs typeface="Times New Roman"/>
                <a:sym typeface="Times New Roman"/>
              </a:defRPr>
            </a:lvl2pPr>
            <a:lvl3pPr indent="-381000" lvl="2" marL="1371600" rtl="0" algn="l">
              <a:lnSpc>
                <a:spcPct val="115000"/>
              </a:lnSpc>
              <a:spcBef>
                <a:spcPts val="800"/>
              </a:spcBef>
              <a:spcAft>
                <a:spcPts val="0"/>
              </a:spcAft>
              <a:buSzPts val="2400"/>
              <a:buFont typeface="Times New Roman"/>
              <a:buChar char="■"/>
              <a:defRPr>
                <a:latin typeface="Times New Roman"/>
                <a:ea typeface="Times New Roman"/>
                <a:cs typeface="Times New Roman"/>
                <a:sym typeface="Times New Roman"/>
              </a:defRPr>
            </a:lvl3pPr>
            <a:lvl4pPr indent="-381000" lvl="3" marL="1828800" rtl="0" algn="l">
              <a:lnSpc>
                <a:spcPct val="115000"/>
              </a:lnSpc>
              <a:spcBef>
                <a:spcPts val="800"/>
              </a:spcBef>
              <a:spcAft>
                <a:spcPts val="0"/>
              </a:spcAft>
              <a:buSzPts val="2400"/>
              <a:buFont typeface="Times New Roman"/>
              <a:buChar char="●"/>
              <a:defRPr>
                <a:latin typeface="Times New Roman"/>
                <a:ea typeface="Times New Roman"/>
                <a:cs typeface="Times New Roman"/>
                <a:sym typeface="Times New Roman"/>
              </a:defRPr>
            </a:lvl4pPr>
            <a:lvl5pPr indent="-381000" lvl="4" marL="2286000" rtl="0" algn="l">
              <a:lnSpc>
                <a:spcPct val="115000"/>
              </a:lnSpc>
              <a:spcBef>
                <a:spcPts val="800"/>
              </a:spcBef>
              <a:spcAft>
                <a:spcPts val="0"/>
              </a:spcAft>
              <a:buSzPts val="2400"/>
              <a:buFont typeface="Times New Roman"/>
              <a:buChar char="○"/>
              <a:defRPr>
                <a:latin typeface="Times New Roman"/>
                <a:ea typeface="Times New Roman"/>
                <a:cs typeface="Times New Roman"/>
                <a:sym typeface="Times New Roman"/>
              </a:defRPr>
            </a:lvl5pPr>
            <a:lvl6pPr indent="-381000" lvl="5" marL="2743200" rtl="0" algn="l">
              <a:lnSpc>
                <a:spcPct val="115000"/>
              </a:lnSpc>
              <a:spcBef>
                <a:spcPts val="800"/>
              </a:spcBef>
              <a:spcAft>
                <a:spcPts val="0"/>
              </a:spcAft>
              <a:buSzPts val="2400"/>
              <a:buFont typeface="Times New Roman"/>
              <a:buChar char="■"/>
              <a:defRPr>
                <a:latin typeface="Times New Roman"/>
                <a:ea typeface="Times New Roman"/>
                <a:cs typeface="Times New Roman"/>
                <a:sym typeface="Times New Roman"/>
              </a:defRPr>
            </a:lvl6pPr>
            <a:lvl7pPr indent="-381000" lvl="6" marL="3200400" rtl="0" algn="l">
              <a:lnSpc>
                <a:spcPct val="115000"/>
              </a:lnSpc>
              <a:spcBef>
                <a:spcPts val="800"/>
              </a:spcBef>
              <a:spcAft>
                <a:spcPts val="0"/>
              </a:spcAft>
              <a:buSzPts val="2400"/>
              <a:buFont typeface="Times New Roman"/>
              <a:buChar char="●"/>
              <a:defRPr>
                <a:latin typeface="Times New Roman"/>
                <a:ea typeface="Times New Roman"/>
                <a:cs typeface="Times New Roman"/>
                <a:sym typeface="Times New Roman"/>
              </a:defRPr>
            </a:lvl7pPr>
            <a:lvl8pPr indent="-381000" lvl="7" marL="3657600" rtl="0" algn="l">
              <a:lnSpc>
                <a:spcPct val="115000"/>
              </a:lnSpc>
              <a:spcBef>
                <a:spcPts val="800"/>
              </a:spcBef>
              <a:spcAft>
                <a:spcPts val="0"/>
              </a:spcAft>
              <a:buSzPts val="2400"/>
              <a:buFont typeface="Times New Roman"/>
              <a:buChar char="○"/>
              <a:defRPr>
                <a:latin typeface="Times New Roman"/>
                <a:ea typeface="Times New Roman"/>
                <a:cs typeface="Times New Roman"/>
                <a:sym typeface="Times New Roman"/>
              </a:defRPr>
            </a:lvl8pPr>
            <a:lvl9pPr indent="-381000" lvl="8" marL="4114800" rtl="0" algn="l">
              <a:lnSpc>
                <a:spcPct val="115000"/>
              </a:lnSpc>
              <a:spcBef>
                <a:spcPts val="800"/>
              </a:spcBef>
              <a:spcAft>
                <a:spcPts val="800"/>
              </a:spcAft>
              <a:buSzPts val="2400"/>
              <a:buFont typeface="Times New Roman"/>
              <a:buChar char="■"/>
              <a:defRPr>
                <a:latin typeface="Times New Roman"/>
                <a:ea typeface="Times New Roman"/>
                <a:cs typeface="Times New Roman"/>
                <a:sym typeface="Times New Roman"/>
              </a:defRPr>
            </a:lvl9pPr>
          </a:lstStyle>
          <a:p/>
        </p:txBody>
      </p:sp>
      <p:sp>
        <p:nvSpPr>
          <p:cNvPr id="283" name="Google Shape;283;p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284" name="Google Shape;284;p7"/>
          <p:cNvGrpSpPr/>
          <p:nvPr/>
        </p:nvGrpSpPr>
        <p:grpSpPr>
          <a:xfrm>
            <a:off x="218" y="3708336"/>
            <a:ext cx="9143346" cy="1231682"/>
            <a:chOff x="218" y="898161"/>
            <a:chExt cx="9143346" cy="1231682"/>
          </a:xfrm>
        </p:grpSpPr>
        <p:sp>
          <p:nvSpPr>
            <p:cNvPr id="285" name="Google Shape;285;p7"/>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7"/>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7"/>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7"/>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7"/>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7"/>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7"/>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7"/>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7"/>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7"/>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7"/>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7"/>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7"/>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7"/>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7"/>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7"/>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7"/>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7"/>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7"/>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7"/>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7"/>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7"/>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7"/>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7"/>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7"/>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7"/>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7"/>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7"/>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7"/>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7"/>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7"/>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7"/>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7"/>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7"/>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7"/>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7"/>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7"/>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7"/>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7"/>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7"/>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7"/>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7"/>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7"/>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7"/>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7"/>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30" name="Google Shape;330;p7"/>
          <p:cNvGrpSpPr/>
          <p:nvPr/>
        </p:nvGrpSpPr>
        <p:grpSpPr>
          <a:xfrm>
            <a:off x="138350" y="3775000"/>
            <a:ext cx="8847940" cy="1250750"/>
            <a:chOff x="138350" y="260325"/>
            <a:chExt cx="8847940" cy="1250750"/>
          </a:xfrm>
        </p:grpSpPr>
        <p:sp>
          <p:nvSpPr>
            <p:cNvPr id="331" name="Google Shape;331;p7"/>
            <p:cNvSpPr/>
            <p:nvPr/>
          </p:nvSpPr>
          <p:spPr>
            <a:xfrm>
              <a:off x="1499675"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2661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964725" y="13648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p:nvPr/>
          </p:nvSpPr>
          <p:spPr>
            <a:xfrm>
              <a:off x="2853765"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6511800" y="2603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9228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
            <p:cNvSpPr/>
            <p:nvPr/>
          </p:nvSpPr>
          <p:spPr>
            <a:xfrm>
              <a:off x="16693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p:nvPr/>
          </p:nvSpPr>
          <p:spPr>
            <a:xfrm>
              <a:off x="138350" y="3663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7"/>
            <p:cNvSpPr/>
            <p:nvPr/>
          </p:nvSpPr>
          <p:spPr>
            <a:xfrm>
              <a:off x="5813290" y="108617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
            <p:cNvSpPr/>
            <p:nvPr/>
          </p:nvSpPr>
          <p:spPr>
            <a:xfrm>
              <a:off x="81922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3083050" y="5880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59053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3321725" y="1144805"/>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5550600"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7715565" y="1178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p:nvPr/>
          </p:nvSpPr>
          <p:spPr>
            <a:xfrm>
              <a:off x="7255125" y="46268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p:nvPr/>
          </p:nvSpPr>
          <p:spPr>
            <a:xfrm>
              <a:off x="8774600" y="14147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8928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7494550" y="13506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
            <p:cNvSpPr/>
            <p:nvPr/>
          </p:nvSpPr>
          <p:spPr>
            <a:xfrm>
              <a:off x="4147815" y="607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
            <p:cNvSpPr/>
            <p:nvPr/>
          </p:nvSpPr>
          <p:spPr>
            <a:xfrm>
              <a:off x="49013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
            <p:cNvSpPr/>
            <p:nvPr/>
          </p:nvSpPr>
          <p:spPr>
            <a:xfrm>
              <a:off x="5055300" y="4769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
            <p:cNvSpPr/>
            <p:nvPr/>
          </p:nvSpPr>
          <p:spPr>
            <a:xfrm>
              <a:off x="8316990" y="2603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
            <p:cNvSpPr/>
            <p:nvPr/>
          </p:nvSpPr>
          <p:spPr>
            <a:xfrm>
              <a:off x="364940"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
            <p:cNvSpPr/>
            <p:nvPr/>
          </p:nvSpPr>
          <p:spPr>
            <a:xfrm>
              <a:off x="194015"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7"/>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7"/>
          <p:cNvSpPr txBox="1"/>
          <p:nvPr/>
        </p:nvSpPr>
        <p:spPr>
          <a:xfrm>
            <a:off x="2975175" y="4743200"/>
            <a:ext cx="31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Drowsiness Detection For Road Safety</a:t>
            </a:r>
            <a:endParaRPr>
              <a:solidFill>
                <a:srgbClr val="FFFFFF"/>
              </a:solidFill>
              <a:latin typeface="Times New Roman"/>
              <a:ea typeface="Times New Roman"/>
              <a:cs typeface="Times New Roman"/>
              <a:sym typeface="Times New Roman"/>
            </a:endParaRPr>
          </a:p>
        </p:txBody>
      </p:sp>
      <p:sp>
        <p:nvSpPr>
          <p:cNvPr id="358" name="Google Shape;358;p7"/>
          <p:cNvSpPr txBox="1"/>
          <p:nvPr/>
        </p:nvSpPr>
        <p:spPr>
          <a:xfrm>
            <a:off x="138350" y="4743200"/>
            <a:ext cx="14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12th June</a:t>
            </a:r>
            <a:r>
              <a:rPr lang="en">
                <a:solidFill>
                  <a:srgbClr val="FFFFFF"/>
                </a:solidFill>
                <a:latin typeface="Times New Roman"/>
                <a:ea typeface="Times New Roman"/>
                <a:cs typeface="Times New Roman"/>
                <a:sym typeface="Times New Roman"/>
              </a:rPr>
              <a:t>,2021</a:t>
            </a:r>
            <a:endParaRPr>
              <a:solidFill>
                <a:srgbClr val="FFFFFF"/>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9" name="Shape 359"/>
        <p:cNvGrpSpPr/>
        <p:nvPr/>
      </p:nvGrpSpPr>
      <p:grpSpPr>
        <a:xfrm>
          <a:off x="0" y="0"/>
          <a:ext cx="0" cy="0"/>
          <a:chOff x="0" y="0"/>
          <a:chExt cx="0" cy="0"/>
        </a:xfrm>
      </p:grpSpPr>
      <p:sp>
        <p:nvSpPr>
          <p:cNvPr id="360" name="Google Shape;360;p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361" name="Google Shape;361;p8"/>
          <p:cNvGrpSpPr/>
          <p:nvPr/>
        </p:nvGrpSpPr>
        <p:grpSpPr>
          <a:xfrm>
            <a:off x="218" y="3708336"/>
            <a:ext cx="9143346" cy="1231682"/>
            <a:chOff x="218" y="898161"/>
            <a:chExt cx="9143346" cy="1231682"/>
          </a:xfrm>
        </p:grpSpPr>
        <p:sp>
          <p:nvSpPr>
            <p:cNvPr id="362" name="Google Shape;362;p8"/>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8"/>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8"/>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8"/>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8"/>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8"/>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8"/>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8"/>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8"/>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8"/>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8"/>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8"/>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8"/>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8"/>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8"/>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8"/>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8"/>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8"/>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8"/>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8"/>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8"/>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8"/>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8"/>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8"/>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8"/>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8"/>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8"/>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8"/>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8"/>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8"/>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8"/>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8"/>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8"/>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8"/>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8"/>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8"/>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8"/>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8"/>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8"/>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8"/>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8"/>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8"/>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8"/>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8"/>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8"/>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07" name="Google Shape;407;p8"/>
          <p:cNvGrpSpPr/>
          <p:nvPr/>
        </p:nvGrpSpPr>
        <p:grpSpPr>
          <a:xfrm>
            <a:off x="138350" y="3775000"/>
            <a:ext cx="8847940" cy="1250750"/>
            <a:chOff x="138350" y="260325"/>
            <a:chExt cx="8847940" cy="1250750"/>
          </a:xfrm>
        </p:grpSpPr>
        <p:sp>
          <p:nvSpPr>
            <p:cNvPr id="408" name="Google Shape;408;p8"/>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8"/>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8"/>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8"/>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8"/>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8"/>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8"/>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8"/>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8"/>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3" name="Google Shape;433;p8"/>
          <p:cNvSpPr txBox="1"/>
          <p:nvPr/>
        </p:nvSpPr>
        <p:spPr>
          <a:xfrm>
            <a:off x="62325"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12th June</a:t>
            </a:r>
            <a:r>
              <a:rPr lang="en">
                <a:solidFill>
                  <a:srgbClr val="FFFFFF"/>
                </a:solidFill>
                <a:latin typeface="Times New Roman"/>
                <a:ea typeface="Times New Roman"/>
                <a:cs typeface="Times New Roman"/>
                <a:sym typeface="Times New Roman"/>
              </a:rPr>
              <a:t>,2021</a:t>
            </a:r>
            <a:endParaRPr>
              <a:solidFill>
                <a:srgbClr val="FFFFFF"/>
              </a:solidFill>
              <a:latin typeface="Times New Roman"/>
              <a:ea typeface="Times New Roman"/>
              <a:cs typeface="Times New Roman"/>
              <a:sym typeface="Times New Roman"/>
            </a:endParaRPr>
          </a:p>
        </p:txBody>
      </p:sp>
      <p:sp>
        <p:nvSpPr>
          <p:cNvPr id="434" name="Google Shape;434;p8"/>
          <p:cNvSpPr txBox="1"/>
          <p:nvPr/>
        </p:nvSpPr>
        <p:spPr>
          <a:xfrm>
            <a:off x="3062325"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Drowsiness Detection For Road Safety</a:t>
            </a:r>
            <a:endParaRPr>
              <a:solidFill>
                <a:srgbClr val="FFFFFF"/>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35" name="Shape 435"/>
        <p:cNvGrpSpPr/>
        <p:nvPr/>
      </p:nvGrpSpPr>
      <p:grpSpPr>
        <a:xfrm>
          <a:off x="0" y="0"/>
          <a:ext cx="0" cy="0"/>
          <a:chOff x="0" y="0"/>
          <a:chExt cx="0" cy="0"/>
        </a:xfrm>
      </p:grpSpPr>
      <p:grpSp>
        <p:nvGrpSpPr>
          <p:cNvPr id="436" name="Google Shape;436;p9"/>
          <p:cNvGrpSpPr/>
          <p:nvPr/>
        </p:nvGrpSpPr>
        <p:grpSpPr>
          <a:xfrm>
            <a:off x="218" y="3708336"/>
            <a:ext cx="9143346" cy="1231682"/>
            <a:chOff x="218" y="898161"/>
            <a:chExt cx="9143346" cy="1231682"/>
          </a:xfrm>
        </p:grpSpPr>
        <p:sp>
          <p:nvSpPr>
            <p:cNvPr id="437" name="Google Shape;437;p9"/>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9"/>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9"/>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9"/>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9"/>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9"/>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9"/>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9"/>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9"/>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9"/>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9"/>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9"/>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9"/>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9"/>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9"/>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9"/>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9"/>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9"/>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9"/>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9"/>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9"/>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9"/>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9"/>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9"/>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9"/>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9"/>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9"/>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9"/>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9"/>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9"/>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9"/>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9"/>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9"/>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9"/>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9"/>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9"/>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9"/>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9"/>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9"/>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9"/>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9"/>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9"/>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9"/>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9"/>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9"/>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2" name="Google Shape;482;p9"/>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SzPts val="2000"/>
              <a:buNone/>
              <a:defRPr/>
            </a:lvl1pPr>
            <a:lvl2pPr lvl="1" rtl="0" algn="ctr">
              <a:lnSpc>
                <a:spcPct val="90000"/>
              </a:lnSpc>
              <a:spcBef>
                <a:spcPts val="0"/>
              </a:spcBef>
              <a:spcAft>
                <a:spcPts val="0"/>
              </a:spcAft>
              <a:buSzPts val="2000"/>
              <a:buNone/>
              <a:defRPr/>
            </a:lvl2pPr>
            <a:lvl3pPr lvl="2" rtl="0" algn="ctr">
              <a:lnSpc>
                <a:spcPct val="90000"/>
              </a:lnSpc>
              <a:spcBef>
                <a:spcPts val="0"/>
              </a:spcBef>
              <a:spcAft>
                <a:spcPts val="0"/>
              </a:spcAft>
              <a:buSzPts val="2000"/>
              <a:buNone/>
              <a:defRPr/>
            </a:lvl3pPr>
            <a:lvl4pPr lvl="3" rtl="0" algn="ctr">
              <a:lnSpc>
                <a:spcPct val="90000"/>
              </a:lnSpc>
              <a:spcBef>
                <a:spcPts val="0"/>
              </a:spcBef>
              <a:spcAft>
                <a:spcPts val="0"/>
              </a:spcAft>
              <a:buSzPts val="2000"/>
              <a:buNone/>
              <a:defRPr/>
            </a:lvl4pPr>
            <a:lvl5pPr lvl="4" rtl="0" algn="ctr">
              <a:lnSpc>
                <a:spcPct val="90000"/>
              </a:lnSpc>
              <a:spcBef>
                <a:spcPts val="0"/>
              </a:spcBef>
              <a:spcAft>
                <a:spcPts val="0"/>
              </a:spcAft>
              <a:buSzPts val="2000"/>
              <a:buNone/>
              <a:defRPr/>
            </a:lvl5pPr>
            <a:lvl6pPr lvl="5" rtl="0" algn="ctr">
              <a:lnSpc>
                <a:spcPct val="90000"/>
              </a:lnSpc>
              <a:spcBef>
                <a:spcPts val="0"/>
              </a:spcBef>
              <a:spcAft>
                <a:spcPts val="0"/>
              </a:spcAft>
              <a:buSzPts val="2000"/>
              <a:buNone/>
              <a:defRPr/>
            </a:lvl6pPr>
            <a:lvl7pPr lvl="6" rtl="0" algn="ctr">
              <a:lnSpc>
                <a:spcPct val="90000"/>
              </a:lnSpc>
              <a:spcBef>
                <a:spcPts val="0"/>
              </a:spcBef>
              <a:spcAft>
                <a:spcPts val="0"/>
              </a:spcAft>
              <a:buSzPts val="2000"/>
              <a:buNone/>
              <a:defRPr/>
            </a:lvl7pPr>
            <a:lvl8pPr lvl="7" rtl="0" algn="ctr">
              <a:lnSpc>
                <a:spcPct val="90000"/>
              </a:lnSpc>
              <a:spcBef>
                <a:spcPts val="0"/>
              </a:spcBef>
              <a:spcAft>
                <a:spcPts val="0"/>
              </a:spcAft>
              <a:buSzPts val="2000"/>
              <a:buNone/>
              <a:defRPr/>
            </a:lvl8pPr>
            <a:lvl9pPr lvl="8" rtl="0" algn="ctr">
              <a:lnSpc>
                <a:spcPct val="90000"/>
              </a:lnSpc>
              <a:spcBef>
                <a:spcPts val="0"/>
              </a:spcBef>
              <a:spcAft>
                <a:spcPts val="0"/>
              </a:spcAft>
              <a:buSzPts val="2000"/>
              <a:buNone/>
              <a:defRPr/>
            </a:lvl9pPr>
          </a:lstStyle>
          <a:p/>
        </p:txBody>
      </p:sp>
      <p:sp>
        <p:nvSpPr>
          <p:cNvPr id="483" name="Google Shape;483;p9"/>
          <p:cNvSpPr txBox="1"/>
          <p:nvPr>
            <p:ph idx="1" type="body"/>
          </p:nvPr>
        </p:nvSpPr>
        <p:spPr>
          <a:xfrm>
            <a:off x="1241875" y="1125350"/>
            <a:ext cx="2074800" cy="2845500"/>
          </a:xfrm>
          <a:prstGeom prst="rect">
            <a:avLst/>
          </a:prstGeom>
          <a:noFill/>
          <a:ln>
            <a:noFill/>
          </a:ln>
        </p:spPr>
        <p:txBody>
          <a:bodyPr anchorCtr="0" anchor="t" bIns="0" lIns="0" spcFirstLastPara="1" rIns="0" wrap="square" tIns="0">
            <a:noAutofit/>
          </a:bodyPr>
          <a:lstStyle>
            <a:lvl1pPr indent="-342900" lvl="0" marL="457200" rtl="0" algn="l">
              <a:lnSpc>
                <a:spcPct val="115000"/>
              </a:lnSpc>
              <a:spcBef>
                <a:spcPts val="0"/>
              </a:spcBef>
              <a:spcAft>
                <a:spcPts val="0"/>
              </a:spcAft>
              <a:buSzPts val="1800"/>
              <a:buChar char="▹"/>
              <a:defRPr sz="1800"/>
            </a:lvl1pPr>
            <a:lvl2pPr indent="-342900" lvl="1" marL="914400" rtl="0" algn="l">
              <a:lnSpc>
                <a:spcPct val="115000"/>
              </a:lnSpc>
              <a:spcBef>
                <a:spcPts val="800"/>
              </a:spcBef>
              <a:spcAft>
                <a:spcPts val="0"/>
              </a:spcAft>
              <a:buSzPts val="1800"/>
              <a:buChar char="▸"/>
              <a:defRPr sz="1800"/>
            </a:lvl2pPr>
            <a:lvl3pPr indent="-342900" lvl="2" marL="1371600" rtl="0" algn="l">
              <a:lnSpc>
                <a:spcPct val="115000"/>
              </a:lnSpc>
              <a:spcBef>
                <a:spcPts val="800"/>
              </a:spcBef>
              <a:spcAft>
                <a:spcPts val="0"/>
              </a:spcAft>
              <a:buSzPts val="1800"/>
              <a:buChar char="■"/>
              <a:defRPr sz="1800"/>
            </a:lvl3pPr>
            <a:lvl4pPr indent="-342900" lvl="3" marL="1828800" rtl="0" algn="l">
              <a:lnSpc>
                <a:spcPct val="115000"/>
              </a:lnSpc>
              <a:spcBef>
                <a:spcPts val="800"/>
              </a:spcBef>
              <a:spcAft>
                <a:spcPts val="0"/>
              </a:spcAft>
              <a:buSzPts val="1800"/>
              <a:buChar char="●"/>
              <a:defRPr sz="1800"/>
            </a:lvl4pPr>
            <a:lvl5pPr indent="-342900" lvl="4" marL="2286000" rtl="0" algn="l">
              <a:lnSpc>
                <a:spcPct val="115000"/>
              </a:lnSpc>
              <a:spcBef>
                <a:spcPts val="800"/>
              </a:spcBef>
              <a:spcAft>
                <a:spcPts val="0"/>
              </a:spcAft>
              <a:buSzPts val="1800"/>
              <a:buChar char="○"/>
              <a:defRPr sz="1800"/>
            </a:lvl5pPr>
            <a:lvl6pPr indent="-342900" lvl="5" marL="2743200" rtl="0" algn="l">
              <a:lnSpc>
                <a:spcPct val="115000"/>
              </a:lnSpc>
              <a:spcBef>
                <a:spcPts val="800"/>
              </a:spcBef>
              <a:spcAft>
                <a:spcPts val="0"/>
              </a:spcAft>
              <a:buSzPts val="1800"/>
              <a:buChar char="■"/>
              <a:defRPr sz="1800"/>
            </a:lvl6pPr>
            <a:lvl7pPr indent="-342900" lvl="6" marL="3200400" rtl="0" algn="l">
              <a:lnSpc>
                <a:spcPct val="115000"/>
              </a:lnSpc>
              <a:spcBef>
                <a:spcPts val="800"/>
              </a:spcBef>
              <a:spcAft>
                <a:spcPts val="0"/>
              </a:spcAft>
              <a:buSzPts val="1800"/>
              <a:buChar char="●"/>
              <a:defRPr sz="1800"/>
            </a:lvl7pPr>
            <a:lvl8pPr indent="-342900" lvl="7" marL="3657600" rtl="0" algn="l">
              <a:lnSpc>
                <a:spcPct val="115000"/>
              </a:lnSpc>
              <a:spcBef>
                <a:spcPts val="800"/>
              </a:spcBef>
              <a:spcAft>
                <a:spcPts val="0"/>
              </a:spcAft>
              <a:buSzPts val="1800"/>
              <a:buChar char="○"/>
              <a:defRPr sz="1800"/>
            </a:lvl8pPr>
            <a:lvl9pPr indent="-342900" lvl="8" marL="4114800" rtl="0" algn="l">
              <a:lnSpc>
                <a:spcPct val="115000"/>
              </a:lnSpc>
              <a:spcBef>
                <a:spcPts val="800"/>
              </a:spcBef>
              <a:spcAft>
                <a:spcPts val="800"/>
              </a:spcAft>
              <a:buSzPts val="1800"/>
              <a:buChar char="■"/>
              <a:defRPr sz="1800"/>
            </a:lvl9pPr>
          </a:lstStyle>
          <a:p/>
        </p:txBody>
      </p:sp>
      <p:sp>
        <p:nvSpPr>
          <p:cNvPr id="484" name="Google Shape;484;p9"/>
          <p:cNvSpPr txBox="1"/>
          <p:nvPr>
            <p:ph idx="2" type="body"/>
          </p:nvPr>
        </p:nvSpPr>
        <p:spPr>
          <a:xfrm>
            <a:off x="3534626" y="1125350"/>
            <a:ext cx="2074800" cy="2845500"/>
          </a:xfrm>
          <a:prstGeom prst="rect">
            <a:avLst/>
          </a:prstGeom>
          <a:noFill/>
          <a:ln>
            <a:noFill/>
          </a:ln>
        </p:spPr>
        <p:txBody>
          <a:bodyPr anchorCtr="0" anchor="t" bIns="0" lIns="0" spcFirstLastPara="1" rIns="0" wrap="square" tIns="0">
            <a:noAutofit/>
          </a:bodyPr>
          <a:lstStyle>
            <a:lvl1pPr indent="-342900" lvl="0" marL="457200" rtl="0" algn="l">
              <a:lnSpc>
                <a:spcPct val="115000"/>
              </a:lnSpc>
              <a:spcBef>
                <a:spcPts val="0"/>
              </a:spcBef>
              <a:spcAft>
                <a:spcPts val="0"/>
              </a:spcAft>
              <a:buSzPts val="1800"/>
              <a:buChar char="▹"/>
              <a:defRPr sz="1800"/>
            </a:lvl1pPr>
            <a:lvl2pPr indent="-342900" lvl="1" marL="914400" rtl="0" algn="l">
              <a:lnSpc>
                <a:spcPct val="115000"/>
              </a:lnSpc>
              <a:spcBef>
                <a:spcPts val="800"/>
              </a:spcBef>
              <a:spcAft>
                <a:spcPts val="0"/>
              </a:spcAft>
              <a:buSzPts val="1800"/>
              <a:buChar char="▸"/>
              <a:defRPr sz="1800"/>
            </a:lvl2pPr>
            <a:lvl3pPr indent="-342900" lvl="2" marL="1371600" rtl="0" algn="l">
              <a:lnSpc>
                <a:spcPct val="115000"/>
              </a:lnSpc>
              <a:spcBef>
                <a:spcPts val="800"/>
              </a:spcBef>
              <a:spcAft>
                <a:spcPts val="0"/>
              </a:spcAft>
              <a:buSzPts val="1800"/>
              <a:buChar char="■"/>
              <a:defRPr sz="1800"/>
            </a:lvl3pPr>
            <a:lvl4pPr indent="-342900" lvl="3" marL="1828800" rtl="0" algn="l">
              <a:lnSpc>
                <a:spcPct val="115000"/>
              </a:lnSpc>
              <a:spcBef>
                <a:spcPts val="800"/>
              </a:spcBef>
              <a:spcAft>
                <a:spcPts val="0"/>
              </a:spcAft>
              <a:buSzPts val="1800"/>
              <a:buChar char="●"/>
              <a:defRPr sz="1800"/>
            </a:lvl4pPr>
            <a:lvl5pPr indent="-342900" lvl="4" marL="2286000" rtl="0" algn="l">
              <a:lnSpc>
                <a:spcPct val="115000"/>
              </a:lnSpc>
              <a:spcBef>
                <a:spcPts val="800"/>
              </a:spcBef>
              <a:spcAft>
                <a:spcPts val="0"/>
              </a:spcAft>
              <a:buSzPts val="1800"/>
              <a:buChar char="○"/>
              <a:defRPr sz="1800"/>
            </a:lvl5pPr>
            <a:lvl6pPr indent="-342900" lvl="5" marL="2743200" rtl="0" algn="l">
              <a:lnSpc>
                <a:spcPct val="115000"/>
              </a:lnSpc>
              <a:spcBef>
                <a:spcPts val="800"/>
              </a:spcBef>
              <a:spcAft>
                <a:spcPts val="0"/>
              </a:spcAft>
              <a:buSzPts val="1800"/>
              <a:buChar char="■"/>
              <a:defRPr sz="1800"/>
            </a:lvl6pPr>
            <a:lvl7pPr indent="-342900" lvl="6" marL="3200400" rtl="0" algn="l">
              <a:lnSpc>
                <a:spcPct val="115000"/>
              </a:lnSpc>
              <a:spcBef>
                <a:spcPts val="800"/>
              </a:spcBef>
              <a:spcAft>
                <a:spcPts val="0"/>
              </a:spcAft>
              <a:buSzPts val="1800"/>
              <a:buChar char="●"/>
              <a:defRPr sz="1800"/>
            </a:lvl7pPr>
            <a:lvl8pPr indent="-342900" lvl="7" marL="3657600" rtl="0" algn="l">
              <a:lnSpc>
                <a:spcPct val="115000"/>
              </a:lnSpc>
              <a:spcBef>
                <a:spcPts val="800"/>
              </a:spcBef>
              <a:spcAft>
                <a:spcPts val="0"/>
              </a:spcAft>
              <a:buSzPts val="1800"/>
              <a:buChar char="○"/>
              <a:defRPr sz="1800"/>
            </a:lvl8pPr>
            <a:lvl9pPr indent="-342900" lvl="8" marL="4114800" rtl="0" algn="l">
              <a:lnSpc>
                <a:spcPct val="115000"/>
              </a:lnSpc>
              <a:spcBef>
                <a:spcPts val="800"/>
              </a:spcBef>
              <a:spcAft>
                <a:spcPts val="800"/>
              </a:spcAft>
              <a:buSzPts val="1800"/>
              <a:buChar char="■"/>
              <a:defRPr sz="1800"/>
            </a:lvl9pPr>
          </a:lstStyle>
          <a:p/>
        </p:txBody>
      </p:sp>
      <p:sp>
        <p:nvSpPr>
          <p:cNvPr id="485" name="Google Shape;485;p9"/>
          <p:cNvSpPr txBox="1"/>
          <p:nvPr>
            <p:ph idx="3" type="body"/>
          </p:nvPr>
        </p:nvSpPr>
        <p:spPr>
          <a:xfrm>
            <a:off x="5827377" y="1125350"/>
            <a:ext cx="2074800" cy="2845500"/>
          </a:xfrm>
          <a:prstGeom prst="rect">
            <a:avLst/>
          </a:prstGeom>
          <a:noFill/>
          <a:ln>
            <a:noFill/>
          </a:ln>
        </p:spPr>
        <p:txBody>
          <a:bodyPr anchorCtr="0" anchor="t" bIns="0" lIns="0" spcFirstLastPara="1" rIns="0" wrap="square" tIns="0">
            <a:noAutofit/>
          </a:bodyPr>
          <a:lstStyle>
            <a:lvl1pPr indent="-342900" lvl="0" marL="457200" rtl="0" algn="l">
              <a:lnSpc>
                <a:spcPct val="115000"/>
              </a:lnSpc>
              <a:spcBef>
                <a:spcPts val="0"/>
              </a:spcBef>
              <a:spcAft>
                <a:spcPts val="0"/>
              </a:spcAft>
              <a:buSzPts val="1800"/>
              <a:buChar char="▹"/>
              <a:defRPr sz="1800"/>
            </a:lvl1pPr>
            <a:lvl2pPr indent="-342900" lvl="1" marL="914400" rtl="0" algn="l">
              <a:lnSpc>
                <a:spcPct val="115000"/>
              </a:lnSpc>
              <a:spcBef>
                <a:spcPts val="800"/>
              </a:spcBef>
              <a:spcAft>
                <a:spcPts val="0"/>
              </a:spcAft>
              <a:buSzPts val="1800"/>
              <a:buChar char="▸"/>
              <a:defRPr sz="1800"/>
            </a:lvl2pPr>
            <a:lvl3pPr indent="-342900" lvl="2" marL="1371600" rtl="0" algn="l">
              <a:lnSpc>
                <a:spcPct val="115000"/>
              </a:lnSpc>
              <a:spcBef>
                <a:spcPts val="800"/>
              </a:spcBef>
              <a:spcAft>
                <a:spcPts val="0"/>
              </a:spcAft>
              <a:buSzPts val="1800"/>
              <a:buChar char="■"/>
              <a:defRPr sz="1800"/>
            </a:lvl3pPr>
            <a:lvl4pPr indent="-342900" lvl="3" marL="1828800" rtl="0" algn="l">
              <a:lnSpc>
                <a:spcPct val="115000"/>
              </a:lnSpc>
              <a:spcBef>
                <a:spcPts val="800"/>
              </a:spcBef>
              <a:spcAft>
                <a:spcPts val="0"/>
              </a:spcAft>
              <a:buSzPts val="1800"/>
              <a:buChar char="●"/>
              <a:defRPr sz="1800"/>
            </a:lvl4pPr>
            <a:lvl5pPr indent="-342900" lvl="4" marL="2286000" rtl="0" algn="l">
              <a:lnSpc>
                <a:spcPct val="115000"/>
              </a:lnSpc>
              <a:spcBef>
                <a:spcPts val="800"/>
              </a:spcBef>
              <a:spcAft>
                <a:spcPts val="0"/>
              </a:spcAft>
              <a:buSzPts val="1800"/>
              <a:buChar char="○"/>
              <a:defRPr sz="1800"/>
            </a:lvl5pPr>
            <a:lvl6pPr indent="-342900" lvl="5" marL="2743200" rtl="0" algn="l">
              <a:lnSpc>
                <a:spcPct val="115000"/>
              </a:lnSpc>
              <a:spcBef>
                <a:spcPts val="800"/>
              </a:spcBef>
              <a:spcAft>
                <a:spcPts val="0"/>
              </a:spcAft>
              <a:buSzPts val="1800"/>
              <a:buChar char="■"/>
              <a:defRPr sz="1800"/>
            </a:lvl6pPr>
            <a:lvl7pPr indent="-342900" lvl="6" marL="3200400" rtl="0" algn="l">
              <a:lnSpc>
                <a:spcPct val="115000"/>
              </a:lnSpc>
              <a:spcBef>
                <a:spcPts val="800"/>
              </a:spcBef>
              <a:spcAft>
                <a:spcPts val="0"/>
              </a:spcAft>
              <a:buSzPts val="1800"/>
              <a:buChar char="●"/>
              <a:defRPr sz="1800"/>
            </a:lvl7pPr>
            <a:lvl8pPr indent="-342900" lvl="7" marL="3657600" rtl="0" algn="l">
              <a:lnSpc>
                <a:spcPct val="115000"/>
              </a:lnSpc>
              <a:spcBef>
                <a:spcPts val="800"/>
              </a:spcBef>
              <a:spcAft>
                <a:spcPts val="0"/>
              </a:spcAft>
              <a:buSzPts val="1800"/>
              <a:buChar char="○"/>
              <a:defRPr sz="1800"/>
            </a:lvl8pPr>
            <a:lvl9pPr indent="-342900" lvl="8" marL="4114800" rtl="0" algn="l">
              <a:lnSpc>
                <a:spcPct val="115000"/>
              </a:lnSpc>
              <a:spcBef>
                <a:spcPts val="800"/>
              </a:spcBef>
              <a:spcAft>
                <a:spcPts val="800"/>
              </a:spcAft>
              <a:buSzPts val="1800"/>
              <a:buChar char="■"/>
              <a:defRPr sz="1800"/>
            </a:lvl9pPr>
          </a:lstStyle>
          <a:p/>
        </p:txBody>
      </p:sp>
      <p:sp>
        <p:nvSpPr>
          <p:cNvPr id="486" name="Google Shape;486;p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487" name="Google Shape;487;p9"/>
          <p:cNvGrpSpPr/>
          <p:nvPr/>
        </p:nvGrpSpPr>
        <p:grpSpPr>
          <a:xfrm>
            <a:off x="138350" y="3775000"/>
            <a:ext cx="8847940" cy="1250750"/>
            <a:chOff x="138350" y="260325"/>
            <a:chExt cx="8847940" cy="1250750"/>
          </a:xfrm>
        </p:grpSpPr>
        <p:sp>
          <p:nvSpPr>
            <p:cNvPr id="488" name="Google Shape;488;p9"/>
            <p:cNvSpPr/>
            <p:nvPr/>
          </p:nvSpPr>
          <p:spPr>
            <a:xfrm>
              <a:off x="1499675"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2661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964725" y="13648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2853765"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6511800" y="2603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9"/>
            <p:cNvSpPr/>
            <p:nvPr/>
          </p:nvSpPr>
          <p:spPr>
            <a:xfrm>
              <a:off x="9228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9"/>
            <p:cNvSpPr/>
            <p:nvPr/>
          </p:nvSpPr>
          <p:spPr>
            <a:xfrm>
              <a:off x="16693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138350" y="3663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5813290" y="108617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9"/>
            <p:cNvSpPr/>
            <p:nvPr/>
          </p:nvSpPr>
          <p:spPr>
            <a:xfrm>
              <a:off x="81922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3083050" y="5880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59053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9"/>
            <p:cNvSpPr/>
            <p:nvPr/>
          </p:nvSpPr>
          <p:spPr>
            <a:xfrm>
              <a:off x="3321725" y="1144805"/>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9"/>
            <p:cNvSpPr/>
            <p:nvPr/>
          </p:nvSpPr>
          <p:spPr>
            <a:xfrm>
              <a:off x="5550600"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9"/>
            <p:cNvSpPr/>
            <p:nvPr/>
          </p:nvSpPr>
          <p:spPr>
            <a:xfrm>
              <a:off x="7715565" y="1178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9"/>
            <p:cNvSpPr/>
            <p:nvPr/>
          </p:nvSpPr>
          <p:spPr>
            <a:xfrm>
              <a:off x="7255125" y="46268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9"/>
            <p:cNvSpPr/>
            <p:nvPr/>
          </p:nvSpPr>
          <p:spPr>
            <a:xfrm>
              <a:off x="8774600" y="14147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9"/>
            <p:cNvSpPr/>
            <p:nvPr/>
          </p:nvSpPr>
          <p:spPr>
            <a:xfrm>
              <a:off x="8928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9"/>
            <p:cNvSpPr/>
            <p:nvPr/>
          </p:nvSpPr>
          <p:spPr>
            <a:xfrm>
              <a:off x="7494550" y="13506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9"/>
            <p:cNvSpPr/>
            <p:nvPr/>
          </p:nvSpPr>
          <p:spPr>
            <a:xfrm>
              <a:off x="4147815" y="607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9"/>
            <p:cNvSpPr/>
            <p:nvPr/>
          </p:nvSpPr>
          <p:spPr>
            <a:xfrm>
              <a:off x="49013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9"/>
            <p:cNvSpPr/>
            <p:nvPr/>
          </p:nvSpPr>
          <p:spPr>
            <a:xfrm>
              <a:off x="5055300" y="4769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9"/>
            <p:cNvSpPr/>
            <p:nvPr/>
          </p:nvSpPr>
          <p:spPr>
            <a:xfrm>
              <a:off x="8316990" y="2603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9"/>
            <p:cNvSpPr/>
            <p:nvPr/>
          </p:nvSpPr>
          <p:spPr>
            <a:xfrm>
              <a:off x="364940"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9"/>
            <p:cNvSpPr/>
            <p:nvPr/>
          </p:nvSpPr>
          <p:spPr>
            <a:xfrm>
              <a:off x="194015"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3" name="Google Shape;513;p9"/>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9"/>
          <p:cNvSpPr txBox="1"/>
          <p:nvPr/>
        </p:nvSpPr>
        <p:spPr>
          <a:xfrm>
            <a:off x="3072025" y="4743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Drowsiness Detection For Road Safety</a:t>
            </a:r>
            <a:endParaRPr>
              <a:solidFill>
                <a:srgbClr val="FFFFFF"/>
              </a:solidFill>
              <a:latin typeface="Times New Roman"/>
              <a:ea typeface="Times New Roman"/>
              <a:cs typeface="Times New Roman"/>
              <a:sym typeface="Times New Roman"/>
            </a:endParaRPr>
          </a:p>
        </p:txBody>
      </p:sp>
      <p:sp>
        <p:nvSpPr>
          <p:cNvPr id="515" name="Google Shape;515;p9"/>
          <p:cNvSpPr txBox="1"/>
          <p:nvPr/>
        </p:nvSpPr>
        <p:spPr>
          <a:xfrm>
            <a:off x="204700" y="4778325"/>
            <a:ext cx="17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12th June,2021</a:t>
            </a:r>
            <a:endParaRPr>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6" name="Shape 516"/>
        <p:cNvGrpSpPr/>
        <p:nvPr/>
      </p:nvGrpSpPr>
      <p:grpSpPr>
        <a:xfrm>
          <a:off x="0" y="0"/>
          <a:ext cx="0" cy="0"/>
          <a:chOff x="0" y="0"/>
          <a:chExt cx="0" cy="0"/>
        </a:xfrm>
      </p:grpSpPr>
      <p:grpSp>
        <p:nvGrpSpPr>
          <p:cNvPr id="517" name="Google Shape;517;p10"/>
          <p:cNvGrpSpPr/>
          <p:nvPr/>
        </p:nvGrpSpPr>
        <p:grpSpPr>
          <a:xfrm>
            <a:off x="218" y="3708336"/>
            <a:ext cx="9143346" cy="1231682"/>
            <a:chOff x="218" y="898161"/>
            <a:chExt cx="9143346" cy="1231682"/>
          </a:xfrm>
        </p:grpSpPr>
        <p:sp>
          <p:nvSpPr>
            <p:cNvPr id="518" name="Google Shape;518;p10"/>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10"/>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10"/>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10"/>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10"/>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10"/>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10"/>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10"/>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10"/>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10"/>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10"/>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10"/>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10"/>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10"/>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10"/>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10"/>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10"/>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10"/>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10"/>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10"/>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10"/>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10"/>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10"/>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10"/>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10"/>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10"/>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10"/>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10"/>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10"/>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10"/>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10"/>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10"/>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10"/>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10"/>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10"/>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10"/>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10"/>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10"/>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10"/>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10"/>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10"/>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10"/>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10"/>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10"/>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10"/>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63" name="Google Shape;563;p10"/>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SzPts val="2000"/>
              <a:buNone/>
              <a:defRPr/>
            </a:lvl1pPr>
            <a:lvl2pPr lvl="1" rtl="0" algn="ctr">
              <a:lnSpc>
                <a:spcPct val="90000"/>
              </a:lnSpc>
              <a:spcBef>
                <a:spcPts val="0"/>
              </a:spcBef>
              <a:spcAft>
                <a:spcPts val="0"/>
              </a:spcAft>
              <a:buSzPts val="2000"/>
              <a:buNone/>
              <a:defRPr/>
            </a:lvl2pPr>
            <a:lvl3pPr lvl="2" rtl="0" algn="ctr">
              <a:lnSpc>
                <a:spcPct val="90000"/>
              </a:lnSpc>
              <a:spcBef>
                <a:spcPts val="0"/>
              </a:spcBef>
              <a:spcAft>
                <a:spcPts val="0"/>
              </a:spcAft>
              <a:buSzPts val="2000"/>
              <a:buNone/>
              <a:defRPr/>
            </a:lvl3pPr>
            <a:lvl4pPr lvl="3" rtl="0" algn="ctr">
              <a:lnSpc>
                <a:spcPct val="90000"/>
              </a:lnSpc>
              <a:spcBef>
                <a:spcPts val="0"/>
              </a:spcBef>
              <a:spcAft>
                <a:spcPts val="0"/>
              </a:spcAft>
              <a:buSzPts val="2000"/>
              <a:buNone/>
              <a:defRPr/>
            </a:lvl4pPr>
            <a:lvl5pPr lvl="4" rtl="0" algn="ctr">
              <a:lnSpc>
                <a:spcPct val="90000"/>
              </a:lnSpc>
              <a:spcBef>
                <a:spcPts val="0"/>
              </a:spcBef>
              <a:spcAft>
                <a:spcPts val="0"/>
              </a:spcAft>
              <a:buSzPts val="2000"/>
              <a:buNone/>
              <a:defRPr/>
            </a:lvl5pPr>
            <a:lvl6pPr lvl="5" rtl="0" algn="ctr">
              <a:lnSpc>
                <a:spcPct val="90000"/>
              </a:lnSpc>
              <a:spcBef>
                <a:spcPts val="0"/>
              </a:spcBef>
              <a:spcAft>
                <a:spcPts val="0"/>
              </a:spcAft>
              <a:buSzPts val="2000"/>
              <a:buNone/>
              <a:defRPr/>
            </a:lvl6pPr>
            <a:lvl7pPr lvl="6" rtl="0" algn="ctr">
              <a:lnSpc>
                <a:spcPct val="90000"/>
              </a:lnSpc>
              <a:spcBef>
                <a:spcPts val="0"/>
              </a:spcBef>
              <a:spcAft>
                <a:spcPts val="0"/>
              </a:spcAft>
              <a:buSzPts val="2000"/>
              <a:buNone/>
              <a:defRPr/>
            </a:lvl7pPr>
            <a:lvl8pPr lvl="7" rtl="0" algn="ctr">
              <a:lnSpc>
                <a:spcPct val="90000"/>
              </a:lnSpc>
              <a:spcBef>
                <a:spcPts val="0"/>
              </a:spcBef>
              <a:spcAft>
                <a:spcPts val="0"/>
              </a:spcAft>
              <a:buSzPts val="2000"/>
              <a:buNone/>
              <a:defRPr/>
            </a:lvl8pPr>
            <a:lvl9pPr lvl="8" rtl="0" algn="ctr">
              <a:lnSpc>
                <a:spcPct val="90000"/>
              </a:lnSpc>
              <a:spcBef>
                <a:spcPts val="0"/>
              </a:spcBef>
              <a:spcAft>
                <a:spcPts val="0"/>
              </a:spcAft>
              <a:buSzPts val="2000"/>
              <a:buNone/>
              <a:defRPr/>
            </a:lvl9pPr>
          </a:lstStyle>
          <a:p/>
        </p:txBody>
      </p:sp>
      <p:sp>
        <p:nvSpPr>
          <p:cNvPr id="564" name="Google Shape;564;p10"/>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565" name="Google Shape;565;p10"/>
          <p:cNvGrpSpPr/>
          <p:nvPr/>
        </p:nvGrpSpPr>
        <p:grpSpPr>
          <a:xfrm>
            <a:off x="138350" y="3775000"/>
            <a:ext cx="8847940" cy="1250750"/>
            <a:chOff x="138350" y="260325"/>
            <a:chExt cx="8847940" cy="1250750"/>
          </a:xfrm>
        </p:grpSpPr>
        <p:sp>
          <p:nvSpPr>
            <p:cNvPr id="566" name="Google Shape;566;p10"/>
            <p:cNvSpPr/>
            <p:nvPr/>
          </p:nvSpPr>
          <p:spPr>
            <a:xfrm>
              <a:off x="1499675"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0"/>
            <p:cNvSpPr/>
            <p:nvPr/>
          </p:nvSpPr>
          <p:spPr>
            <a:xfrm>
              <a:off x="2661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0"/>
            <p:cNvSpPr/>
            <p:nvPr/>
          </p:nvSpPr>
          <p:spPr>
            <a:xfrm>
              <a:off x="964725" y="13648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0"/>
            <p:cNvSpPr/>
            <p:nvPr/>
          </p:nvSpPr>
          <p:spPr>
            <a:xfrm>
              <a:off x="2853765"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0"/>
            <p:cNvSpPr/>
            <p:nvPr/>
          </p:nvSpPr>
          <p:spPr>
            <a:xfrm>
              <a:off x="6511800" y="2603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0"/>
            <p:cNvSpPr/>
            <p:nvPr/>
          </p:nvSpPr>
          <p:spPr>
            <a:xfrm>
              <a:off x="9228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0"/>
            <p:cNvSpPr/>
            <p:nvPr/>
          </p:nvSpPr>
          <p:spPr>
            <a:xfrm>
              <a:off x="16693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0"/>
            <p:cNvSpPr/>
            <p:nvPr/>
          </p:nvSpPr>
          <p:spPr>
            <a:xfrm>
              <a:off x="138350" y="3663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0"/>
            <p:cNvSpPr/>
            <p:nvPr/>
          </p:nvSpPr>
          <p:spPr>
            <a:xfrm>
              <a:off x="5813290" y="108617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0"/>
            <p:cNvSpPr/>
            <p:nvPr/>
          </p:nvSpPr>
          <p:spPr>
            <a:xfrm>
              <a:off x="8192200" y="3521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0"/>
            <p:cNvSpPr/>
            <p:nvPr/>
          </p:nvSpPr>
          <p:spPr>
            <a:xfrm>
              <a:off x="3083050" y="5880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0"/>
            <p:cNvSpPr/>
            <p:nvPr/>
          </p:nvSpPr>
          <p:spPr>
            <a:xfrm>
              <a:off x="59053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0"/>
            <p:cNvSpPr/>
            <p:nvPr/>
          </p:nvSpPr>
          <p:spPr>
            <a:xfrm>
              <a:off x="3321725" y="1144805"/>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0"/>
            <p:cNvSpPr/>
            <p:nvPr/>
          </p:nvSpPr>
          <p:spPr>
            <a:xfrm>
              <a:off x="5550600" y="1250550"/>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0"/>
            <p:cNvSpPr/>
            <p:nvPr/>
          </p:nvSpPr>
          <p:spPr>
            <a:xfrm>
              <a:off x="7715565" y="1178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0"/>
            <p:cNvSpPr/>
            <p:nvPr/>
          </p:nvSpPr>
          <p:spPr>
            <a:xfrm>
              <a:off x="7255125" y="46268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0"/>
            <p:cNvSpPr/>
            <p:nvPr/>
          </p:nvSpPr>
          <p:spPr>
            <a:xfrm>
              <a:off x="8774600" y="141477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0"/>
            <p:cNvSpPr/>
            <p:nvPr/>
          </p:nvSpPr>
          <p:spPr>
            <a:xfrm>
              <a:off x="8928090"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0"/>
            <p:cNvSpPr/>
            <p:nvPr/>
          </p:nvSpPr>
          <p:spPr>
            <a:xfrm>
              <a:off x="7494550" y="1350630"/>
              <a:ext cx="124800" cy="124800"/>
            </a:xfrm>
            <a:prstGeom prst="donut">
              <a:avLst>
                <a:gd fmla="val 13795"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0"/>
            <p:cNvSpPr/>
            <p:nvPr/>
          </p:nvSpPr>
          <p:spPr>
            <a:xfrm>
              <a:off x="4147815" y="6071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0"/>
            <p:cNvSpPr/>
            <p:nvPr/>
          </p:nvSpPr>
          <p:spPr>
            <a:xfrm>
              <a:off x="4901365" y="3854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0"/>
            <p:cNvSpPr/>
            <p:nvPr/>
          </p:nvSpPr>
          <p:spPr>
            <a:xfrm>
              <a:off x="5055300" y="476925"/>
              <a:ext cx="96300" cy="96300"/>
            </a:xfrm>
            <a:prstGeom prst="donut">
              <a:avLst>
                <a:gd fmla="val 22068" name="adj"/>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0"/>
            <p:cNvSpPr/>
            <p:nvPr/>
          </p:nvSpPr>
          <p:spPr>
            <a:xfrm>
              <a:off x="8316990" y="2603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0"/>
            <p:cNvSpPr/>
            <p:nvPr/>
          </p:nvSpPr>
          <p:spPr>
            <a:xfrm>
              <a:off x="364940" y="1433827"/>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0"/>
            <p:cNvSpPr/>
            <p:nvPr/>
          </p:nvSpPr>
          <p:spPr>
            <a:xfrm>
              <a:off x="194015" y="1269602"/>
              <a:ext cx="58200" cy="58200"/>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1" name="Google Shape;591;p10"/>
          <p:cNvSpPr txBox="1"/>
          <p:nvPr/>
        </p:nvSpPr>
        <p:spPr>
          <a:xfrm>
            <a:off x="3062325"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Drowsiness Detection For Road Safety</a:t>
            </a:r>
            <a:endParaRPr>
              <a:solidFill>
                <a:srgbClr val="FFFFFF"/>
              </a:solidFill>
              <a:latin typeface="Times New Roman"/>
              <a:ea typeface="Times New Roman"/>
              <a:cs typeface="Times New Roman"/>
              <a:sym typeface="Times New Roman"/>
            </a:endParaRPr>
          </a:p>
        </p:txBody>
      </p:sp>
      <p:sp>
        <p:nvSpPr>
          <p:cNvPr id="592" name="Google Shape;592;p10"/>
          <p:cNvSpPr txBox="1"/>
          <p:nvPr/>
        </p:nvSpPr>
        <p:spPr>
          <a:xfrm>
            <a:off x="62325" y="474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12th June</a:t>
            </a:r>
            <a:r>
              <a:rPr lang="en">
                <a:solidFill>
                  <a:srgbClr val="FFFFFF"/>
                </a:solidFill>
                <a:latin typeface="Times New Roman"/>
                <a:ea typeface="Times New Roman"/>
                <a:cs typeface="Times New Roman"/>
                <a:sym typeface="Times New Roman"/>
              </a:rPr>
              <a:t>,2021</a:t>
            </a:r>
            <a:endParaRPr>
              <a:solidFill>
                <a:srgbClr val="FFFFFF"/>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43577"/>
            </a:gs>
            <a:gs pos="21000">
              <a:srgbClr val="062550"/>
            </a:gs>
            <a:gs pos="61000">
              <a:schemeClr val="lt1"/>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1pPr>
            <a:lvl2pPr lvl="1"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2pPr>
            <a:lvl3pPr lvl="2"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3pPr>
            <a:lvl4pPr lvl="3"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4pPr>
            <a:lvl5pPr lvl="4"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5pPr>
            <a:lvl6pPr lvl="5"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6pPr>
            <a:lvl7pPr lvl="6"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7pPr>
            <a:lvl8pPr lvl="7"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8pPr>
            <a:lvl9pPr lvl="8"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1pPr>
            <a:lvl2pPr indent="-381000" lvl="1" marL="914400" marR="0" rtl="0" algn="l">
              <a:lnSpc>
                <a:spcPct val="115000"/>
              </a:lnSpc>
              <a:spcBef>
                <a:spcPts val="80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2pPr>
            <a:lvl3pPr indent="-381000" lvl="2" marL="1371600" marR="0" rtl="0" algn="l">
              <a:lnSpc>
                <a:spcPct val="115000"/>
              </a:lnSpc>
              <a:spcBef>
                <a:spcPts val="80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3pPr>
            <a:lvl4pPr indent="-381000" lvl="3" marL="18288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4pPr>
            <a:lvl5pPr indent="-381000" lvl="4" marL="22860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5pPr>
            <a:lvl6pPr indent="-381000" lvl="5" marL="27432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6pPr>
            <a:lvl7pPr indent="-381000" lvl="6" marL="32004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7pPr>
            <a:lvl8pPr indent="-381000" lvl="7" marL="36576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8pPr>
            <a:lvl9pPr indent="-381000" lvl="8" marL="4114800" marR="0" rtl="0" algn="l">
              <a:lnSpc>
                <a:spcPct val="115000"/>
              </a:lnSpc>
              <a:spcBef>
                <a:spcPts val="800"/>
              </a:spcBef>
              <a:spcAft>
                <a:spcPts val="80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9pPr>
          </a:lstStyle>
          <a:p/>
        </p:txBody>
      </p:sp>
      <p:sp>
        <p:nvSpPr>
          <p:cNvPr id="8" name="Google Shape;8;p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2"/>
          <p:cNvSpPr txBox="1"/>
          <p:nvPr/>
        </p:nvSpPr>
        <p:spPr>
          <a:xfrm>
            <a:off x="0" y="0"/>
            <a:ext cx="9144000" cy="1797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lnSpc>
                <a:spcPct val="115000"/>
              </a:lnSpc>
              <a:spcBef>
                <a:spcPts val="0"/>
              </a:spcBef>
              <a:spcAft>
                <a:spcPts val="0"/>
              </a:spcAft>
              <a:buNone/>
            </a:pPr>
            <a:r>
              <a:rPr b="1" lang="en" sz="1800">
                <a:solidFill>
                  <a:schemeClr val="dk1"/>
                </a:solidFill>
              </a:rPr>
              <a:t>Hope Foundation’s</a:t>
            </a:r>
            <a:endParaRPr b="1" sz="1800">
              <a:solidFill>
                <a:schemeClr val="dk1"/>
              </a:solidFill>
            </a:endParaRPr>
          </a:p>
          <a:p>
            <a:pPr indent="0" lvl="0" marL="0" rtl="0" algn="ctr">
              <a:lnSpc>
                <a:spcPct val="115000"/>
              </a:lnSpc>
              <a:spcBef>
                <a:spcPts val="0"/>
              </a:spcBef>
              <a:spcAft>
                <a:spcPts val="0"/>
              </a:spcAft>
              <a:buNone/>
            </a:pPr>
            <a:r>
              <a:rPr b="1" lang="en" sz="2800">
                <a:solidFill>
                  <a:schemeClr val="dk1"/>
                </a:solidFill>
              </a:rPr>
              <a:t>         International Institute of Information Technology,</a:t>
            </a:r>
            <a:endParaRPr b="1" sz="2800">
              <a:solidFill>
                <a:schemeClr val="dk1"/>
              </a:solidFill>
            </a:endParaRPr>
          </a:p>
          <a:p>
            <a:pPr indent="0" lvl="0" marL="0" rtl="0" algn="ctr">
              <a:lnSpc>
                <a:spcPct val="115000"/>
              </a:lnSpc>
              <a:spcBef>
                <a:spcPts val="0"/>
              </a:spcBef>
              <a:spcAft>
                <a:spcPts val="0"/>
              </a:spcAft>
              <a:buNone/>
            </a:pPr>
            <a:r>
              <a:rPr b="1" lang="en" sz="2800">
                <a:solidFill>
                  <a:schemeClr val="dk1"/>
                </a:solidFill>
              </a:rPr>
              <a:t>Pune - 411057</a:t>
            </a:r>
            <a:endParaRPr b="1" sz="2800">
              <a:solidFill>
                <a:schemeClr val="dk1"/>
              </a:solidFill>
            </a:endParaRPr>
          </a:p>
          <a:p>
            <a:pPr indent="0" lvl="0" marL="0" rtl="0" algn="ctr">
              <a:lnSpc>
                <a:spcPct val="115000"/>
              </a:lnSpc>
              <a:spcBef>
                <a:spcPts val="0"/>
              </a:spcBef>
              <a:spcAft>
                <a:spcPts val="0"/>
              </a:spcAft>
              <a:buNone/>
            </a:pPr>
            <a:r>
              <a:rPr lang="en" sz="2000">
                <a:solidFill>
                  <a:schemeClr val="dk1"/>
                </a:solidFill>
              </a:rPr>
              <a:t>Academic Year 2020-21 (Sem-II)</a:t>
            </a:r>
            <a:endParaRPr sz="2000">
              <a:solidFill>
                <a:schemeClr val="dk1"/>
              </a:solidFill>
            </a:endParaRPr>
          </a:p>
          <a:p>
            <a:pPr indent="0" lvl="0" marL="0" rtl="0" algn="ctr">
              <a:lnSpc>
                <a:spcPct val="115000"/>
              </a:lnSpc>
              <a:spcBef>
                <a:spcPts val="0"/>
              </a:spcBef>
              <a:spcAft>
                <a:spcPts val="0"/>
              </a:spcAft>
              <a:buNone/>
            </a:pPr>
            <a:r>
              <a:rPr lang="en" sz="2200">
                <a:solidFill>
                  <a:schemeClr val="dk1"/>
                </a:solidFill>
              </a:rPr>
              <a:t>Department of Computer Engineering</a:t>
            </a:r>
            <a:endParaRPr sz="2200">
              <a:solidFill>
                <a:schemeClr val="dk1"/>
              </a:solidFill>
            </a:endParaRPr>
          </a:p>
          <a:p>
            <a:pPr indent="0" lvl="0" marL="0" rtl="0" algn="ctr">
              <a:lnSpc>
                <a:spcPct val="115000"/>
              </a:lnSpc>
              <a:spcBef>
                <a:spcPts val="0"/>
              </a:spcBef>
              <a:spcAft>
                <a:spcPts val="0"/>
              </a:spcAft>
              <a:buNone/>
            </a:pPr>
            <a:r>
              <a:rPr b="1" lang="en" sz="2200">
                <a:solidFill>
                  <a:schemeClr val="dk1"/>
                </a:solidFill>
              </a:rPr>
              <a:t>Course : - Seminar and Technical Communication </a:t>
            </a:r>
            <a:endParaRPr b="1" sz="2200">
              <a:solidFill>
                <a:schemeClr val="dk1"/>
              </a:solidFill>
            </a:endParaRPr>
          </a:p>
        </p:txBody>
      </p:sp>
      <p:pic>
        <p:nvPicPr>
          <p:cNvPr id="673" name="Google Shape;673;p12"/>
          <p:cNvPicPr preferRelativeResize="0"/>
          <p:nvPr/>
        </p:nvPicPr>
        <p:blipFill>
          <a:blip r:embed="rId3">
            <a:alphaModFix/>
          </a:blip>
          <a:stretch>
            <a:fillRect/>
          </a:stretch>
        </p:blipFill>
        <p:spPr>
          <a:xfrm>
            <a:off x="337850" y="308400"/>
            <a:ext cx="923925" cy="1181100"/>
          </a:xfrm>
          <a:prstGeom prst="rect">
            <a:avLst/>
          </a:prstGeom>
          <a:noFill/>
          <a:ln>
            <a:noFill/>
          </a:ln>
        </p:spPr>
      </p:pic>
      <p:sp>
        <p:nvSpPr>
          <p:cNvPr id="674" name="Google Shape;674;p12"/>
          <p:cNvSpPr txBox="1"/>
          <p:nvPr/>
        </p:nvSpPr>
        <p:spPr>
          <a:xfrm>
            <a:off x="337850" y="1797900"/>
            <a:ext cx="5647800" cy="9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FFFFFF"/>
                </a:solidFill>
              </a:rPr>
              <a:t>Drowsiness Detection For Road Safety.</a:t>
            </a:r>
            <a:endParaRPr sz="3500">
              <a:solidFill>
                <a:srgbClr val="FFFFFF"/>
              </a:solidFill>
            </a:endParaRPr>
          </a:p>
        </p:txBody>
      </p:sp>
      <p:sp>
        <p:nvSpPr>
          <p:cNvPr id="675" name="Google Shape;675;p12"/>
          <p:cNvSpPr txBox="1"/>
          <p:nvPr/>
        </p:nvSpPr>
        <p:spPr>
          <a:xfrm>
            <a:off x="5985650" y="1797900"/>
            <a:ext cx="30000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Presented by</a:t>
            </a:r>
            <a:endParaRPr sz="1800">
              <a:solidFill>
                <a:schemeClr val="dk1"/>
              </a:solidFill>
            </a:endParaRPr>
          </a:p>
          <a:p>
            <a:pPr indent="0" lvl="0" marL="0" rtl="0" algn="l">
              <a:lnSpc>
                <a:spcPct val="115000"/>
              </a:lnSpc>
              <a:spcBef>
                <a:spcPts val="0"/>
              </a:spcBef>
              <a:spcAft>
                <a:spcPts val="0"/>
              </a:spcAft>
              <a:buNone/>
            </a:pPr>
            <a:r>
              <a:rPr lang="en" sz="1800">
                <a:solidFill>
                  <a:schemeClr val="dk1"/>
                </a:solidFill>
              </a:rPr>
              <a:t>Name : Nachiket S Patil</a:t>
            </a:r>
            <a:endParaRPr sz="1800">
              <a:solidFill>
                <a:schemeClr val="dk1"/>
              </a:solidFill>
            </a:endParaRPr>
          </a:p>
          <a:p>
            <a:pPr indent="0" lvl="0" marL="0" rtl="0" algn="l">
              <a:lnSpc>
                <a:spcPct val="115000"/>
              </a:lnSpc>
              <a:spcBef>
                <a:spcPts val="0"/>
              </a:spcBef>
              <a:spcAft>
                <a:spcPts val="0"/>
              </a:spcAft>
              <a:buNone/>
            </a:pPr>
            <a:r>
              <a:rPr lang="en" sz="1800">
                <a:solidFill>
                  <a:schemeClr val="dk1"/>
                </a:solidFill>
              </a:rPr>
              <a:t>Class : T.E. (Computer Engineering)</a:t>
            </a:r>
            <a:endParaRPr sz="1800">
              <a:solidFill>
                <a:schemeClr val="dk1"/>
              </a:solidFill>
            </a:endParaRPr>
          </a:p>
          <a:p>
            <a:pPr indent="0" lvl="0" marL="0" rtl="0" algn="l">
              <a:lnSpc>
                <a:spcPct val="115000"/>
              </a:lnSpc>
              <a:spcBef>
                <a:spcPts val="0"/>
              </a:spcBef>
              <a:spcAft>
                <a:spcPts val="0"/>
              </a:spcAft>
              <a:buNone/>
            </a:pPr>
            <a:r>
              <a:rPr lang="en" sz="1800">
                <a:solidFill>
                  <a:schemeClr val="dk1"/>
                </a:solidFill>
              </a:rPr>
              <a:t>Roll No : TE020</a:t>
            </a:r>
            <a:endParaRPr sz="1800">
              <a:solidFill>
                <a:schemeClr val="dk1"/>
              </a:solidFill>
            </a:endParaRPr>
          </a:p>
          <a:p>
            <a:pPr indent="0" lvl="0" marL="0" rtl="0" algn="l">
              <a:lnSpc>
                <a:spcPct val="115000"/>
              </a:lnSpc>
              <a:spcBef>
                <a:spcPts val="0"/>
              </a:spcBef>
              <a:spcAft>
                <a:spcPts val="0"/>
              </a:spcAft>
              <a:buNone/>
            </a:pPr>
            <a:r>
              <a:rPr lang="en" sz="1800">
                <a:solidFill>
                  <a:schemeClr val="dk1"/>
                </a:solidFill>
              </a:rPr>
              <a:t>Review No. : 2 </a:t>
            </a:r>
            <a:endParaRPr sz="1800">
              <a:solidFill>
                <a:schemeClr val="dk1"/>
              </a:solidFill>
            </a:endParaRPr>
          </a:p>
        </p:txBody>
      </p:sp>
      <p:sp>
        <p:nvSpPr>
          <p:cNvPr id="676" name="Google Shape;676;p12"/>
          <p:cNvSpPr txBox="1"/>
          <p:nvPr/>
        </p:nvSpPr>
        <p:spPr>
          <a:xfrm>
            <a:off x="337850" y="3062700"/>
            <a:ext cx="325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Guided By:</a:t>
            </a:r>
            <a:endParaRPr sz="1800">
              <a:solidFill>
                <a:srgbClr val="FFFFFF"/>
              </a:solidFill>
            </a:endParaRPr>
          </a:p>
          <a:p>
            <a:pPr indent="0" lvl="0" marL="0" rtl="0" algn="l">
              <a:spcBef>
                <a:spcPts val="0"/>
              </a:spcBef>
              <a:spcAft>
                <a:spcPts val="0"/>
              </a:spcAft>
              <a:buNone/>
            </a:pPr>
            <a:r>
              <a:rPr lang="en" sz="1800">
                <a:solidFill>
                  <a:srgbClr val="FFFFFF"/>
                </a:solidFill>
              </a:rPr>
              <a:t>Name: Prof. Prashant Gadakh</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1"/>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600"/>
              <a:buNone/>
            </a:pPr>
            <a:r>
              <a:rPr lang="en">
                <a:solidFill>
                  <a:schemeClr val="accent1"/>
                </a:solidFill>
              </a:rPr>
              <a:t>1.Summary/Findings of Literature Survey.</a:t>
            </a:r>
            <a:endParaRPr/>
          </a:p>
        </p:txBody>
      </p:sp>
      <p:sp>
        <p:nvSpPr>
          <p:cNvPr id="742" name="Google Shape;742;p21"/>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800"/>
              </a:spcAft>
              <a:buSzPts val="2000"/>
              <a:buNone/>
            </a:pPr>
            <a:r>
              <a:rPr lang="en"/>
              <a:t>Let’s start with the survey..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22"/>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Literature Survey</a:t>
            </a:r>
            <a:endParaRPr/>
          </a:p>
        </p:txBody>
      </p:sp>
      <p:sp>
        <p:nvSpPr>
          <p:cNvPr id="748" name="Google Shape;748;p22"/>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Drowsiness is a physiological state with a tendency to fall asleep. Technically, drowsiness is different from the fatigue that is the lack of willingness to continue performing the same activity.</a:t>
            </a:r>
            <a:endParaRPr sz="1800"/>
          </a:p>
          <a:p>
            <a:pPr indent="-342900" lvl="0" marL="457200" rtl="0" algn="just">
              <a:spcBef>
                <a:spcPts val="0"/>
              </a:spcBef>
              <a:spcAft>
                <a:spcPts val="0"/>
              </a:spcAft>
              <a:buSzPts val="1800"/>
              <a:buChar char="▹"/>
            </a:pPr>
            <a:r>
              <a:rPr lang="en" sz="1800"/>
              <a:t>Fatigue occurs by performing tasks that are always performed in the same way using the same muscle groups, their repetition rate is high and are usually performed by adopting forced postures such as monitoring a screen</a:t>
            </a:r>
            <a:endParaRPr sz="1800"/>
          </a:p>
          <a:p>
            <a:pPr indent="-342900" lvl="0" marL="457200" rtl="0" algn="just">
              <a:spcBef>
                <a:spcPts val="0"/>
              </a:spcBef>
              <a:spcAft>
                <a:spcPts val="0"/>
              </a:spcAft>
              <a:buSzPts val="1800"/>
              <a:buChar char="▹"/>
            </a:pPr>
            <a:r>
              <a:rPr lang="en" sz="1800"/>
              <a:t>A person may be fatigued without being drowsy, but conditions that produce fatigue such as driving cars over great distances unmask the presence of physiological drowsiness, but do not cause fatigue.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3"/>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Literature Survey.</a:t>
            </a:r>
            <a:endParaRPr/>
          </a:p>
        </p:txBody>
      </p:sp>
      <p:sp>
        <p:nvSpPr>
          <p:cNvPr id="754" name="Google Shape;754;p23"/>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381000" lvl="0" marL="457200" rtl="0" algn="just">
              <a:spcBef>
                <a:spcPts val="0"/>
              </a:spcBef>
              <a:spcAft>
                <a:spcPts val="0"/>
              </a:spcAft>
              <a:buSzPts val="2400"/>
              <a:buChar char="▹"/>
            </a:pPr>
            <a:r>
              <a:rPr lang="en"/>
              <a:t>For </a:t>
            </a:r>
            <a:r>
              <a:rPr lang="en"/>
              <a:t>drowsiness</a:t>
            </a:r>
            <a:r>
              <a:rPr lang="en"/>
              <a:t> detection, the research paper(2) presents a new method which monitors the status of eyes and mouth and does not require sensors or wearables devices and works well under all illumination conditions.</a:t>
            </a:r>
            <a:endParaRPr/>
          </a:p>
          <a:p>
            <a:pPr indent="-381000" lvl="0" marL="457200" rtl="0" algn="just">
              <a:spcBef>
                <a:spcPts val="0"/>
              </a:spcBef>
              <a:spcAft>
                <a:spcPts val="0"/>
              </a:spcAft>
              <a:buSzPts val="2400"/>
              <a:buChar char="▹"/>
            </a:pPr>
            <a:r>
              <a:rPr lang="en"/>
              <a:t>Now we will see, useful features to detect whether the driver is </a:t>
            </a:r>
            <a:r>
              <a:rPr lang="en"/>
              <a:t>feeling</a:t>
            </a:r>
            <a:r>
              <a:rPr lang="en"/>
              <a:t> drowsy.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4"/>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t>Signs of Drowsiness</a:t>
            </a:r>
            <a:endParaRPr/>
          </a:p>
        </p:txBody>
      </p:sp>
      <p:sp>
        <p:nvSpPr>
          <p:cNvPr id="760" name="Google Shape;760;p2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761" name="Google Shape;761;p24"/>
          <p:cNvGrpSpPr/>
          <p:nvPr/>
        </p:nvGrpSpPr>
        <p:grpSpPr>
          <a:xfrm>
            <a:off x="2027966" y="829504"/>
            <a:ext cx="4036590" cy="3037973"/>
            <a:chOff x="2256566" y="677104"/>
            <a:chExt cx="4036590" cy="3037973"/>
          </a:xfrm>
        </p:grpSpPr>
        <p:sp>
          <p:nvSpPr>
            <p:cNvPr id="762" name="Google Shape;762;p24"/>
            <p:cNvSpPr/>
            <p:nvPr/>
          </p:nvSpPr>
          <p:spPr>
            <a:xfrm rot="-6599386">
              <a:off x="2318596" y="1407533"/>
              <a:ext cx="440541" cy="440541"/>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4"/>
            <p:cNvSpPr/>
            <p:nvPr/>
          </p:nvSpPr>
          <p:spPr>
            <a:xfrm rot="-6598839">
              <a:off x="2887641" y="2346983"/>
              <a:ext cx="1199287" cy="1199287"/>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4"/>
            <p:cNvSpPr/>
            <p:nvPr/>
          </p:nvSpPr>
          <p:spPr>
            <a:xfrm rot="-6598620">
              <a:off x="4374916" y="913763"/>
              <a:ext cx="1681581" cy="1681581"/>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4"/>
            <p:cNvSpPr/>
            <p:nvPr/>
          </p:nvSpPr>
          <p:spPr>
            <a:xfrm rot="-6597866">
              <a:off x="2661829" y="2208216"/>
              <a:ext cx="629106" cy="629106"/>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4"/>
            <p:cNvSpPr/>
            <p:nvPr/>
          </p:nvSpPr>
          <p:spPr>
            <a:xfrm rot="-6597701">
              <a:off x="3267625" y="1113818"/>
              <a:ext cx="274172" cy="274172"/>
            </a:xfrm>
            <a:prstGeom prst="ellipse">
              <a:avLst/>
            </a:prstGeom>
            <a:solidFill>
              <a:srgbClr val="4B77FF">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p24"/>
          <p:cNvGrpSpPr/>
          <p:nvPr/>
        </p:nvGrpSpPr>
        <p:grpSpPr>
          <a:xfrm>
            <a:off x="4218594" y="1968166"/>
            <a:ext cx="2440200" cy="2440200"/>
            <a:chOff x="4447194" y="1815766"/>
            <a:chExt cx="2440200" cy="2440200"/>
          </a:xfrm>
        </p:grpSpPr>
        <p:sp>
          <p:nvSpPr>
            <p:cNvPr id="768" name="Google Shape;768;p24"/>
            <p:cNvSpPr/>
            <p:nvPr/>
          </p:nvSpPr>
          <p:spPr>
            <a:xfrm>
              <a:off x="4447194" y="1815766"/>
              <a:ext cx="2440200" cy="2440200"/>
            </a:xfrm>
            <a:prstGeom prst="ellipse">
              <a:avLst/>
            </a:prstGeom>
            <a:gradFill>
              <a:gsLst>
                <a:gs pos="0">
                  <a:srgbClr val="FF826C"/>
                </a:gs>
                <a:gs pos="100000">
                  <a:srgbClr val="FF3E45"/>
                </a:gs>
              </a:gsLst>
              <a:lin ang="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769" name="Google Shape;769;p24"/>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2000">
                  <a:solidFill>
                    <a:schemeClr val="lt1"/>
                  </a:solidFill>
                  <a:latin typeface="Catamaran Thin"/>
                  <a:ea typeface="Catamaran Thin"/>
                  <a:cs typeface="Catamaran Thin"/>
                  <a:sym typeface="Catamaran Thin"/>
                </a:rPr>
                <a:t>Repeated Yawning</a:t>
              </a:r>
              <a:endParaRPr b="0" i="0" sz="2000" u="none" cap="none" strike="noStrike">
                <a:solidFill>
                  <a:schemeClr val="lt1"/>
                </a:solidFill>
                <a:latin typeface="Catamaran Thin"/>
                <a:ea typeface="Catamaran Thin"/>
                <a:cs typeface="Catamaran Thin"/>
                <a:sym typeface="Catamaran Thin"/>
              </a:endParaRPr>
            </a:p>
          </p:txBody>
        </p:sp>
      </p:grpSp>
      <p:grpSp>
        <p:nvGrpSpPr>
          <p:cNvPr id="770" name="Google Shape;770;p24"/>
          <p:cNvGrpSpPr/>
          <p:nvPr/>
        </p:nvGrpSpPr>
        <p:grpSpPr>
          <a:xfrm>
            <a:off x="3338337" y="1526453"/>
            <a:ext cx="1423800" cy="1423800"/>
            <a:chOff x="3490737" y="1374053"/>
            <a:chExt cx="1423800" cy="1423800"/>
          </a:xfrm>
        </p:grpSpPr>
        <p:sp>
          <p:nvSpPr>
            <p:cNvPr id="771" name="Google Shape;771;p24"/>
            <p:cNvSpPr/>
            <p:nvPr/>
          </p:nvSpPr>
          <p:spPr>
            <a:xfrm>
              <a:off x="3490737" y="1374053"/>
              <a:ext cx="1423800" cy="1423800"/>
            </a:xfrm>
            <a:prstGeom prst="ellipse">
              <a:avLst/>
            </a:prstGeom>
            <a:gradFill>
              <a:gsLst>
                <a:gs pos="0">
                  <a:srgbClr val="A54FA6"/>
                </a:gs>
                <a:gs pos="100000">
                  <a:srgbClr val="F702A2"/>
                </a:gs>
              </a:gsLst>
              <a:lin ang="540070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772" name="Google Shape;772;p24"/>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500">
                  <a:solidFill>
                    <a:schemeClr val="lt1"/>
                  </a:solidFill>
                  <a:latin typeface="Catamaran Thin"/>
                  <a:ea typeface="Catamaran Thin"/>
                  <a:cs typeface="Catamaran Thin"/>
                  <a:sym typeface="Catamaran Thin"/>
                </a:rPr>
                <a:t>Frequent Blinking</a:t>
              </a:r>
              <a:r>
                <a:rPr b="0" i="0" lang="en" sz="1000" u="none" cap="none" strike="noStrike">
                  <a:solidFill>
                    <a:schemeClr val="lt1"/>
                  </a:solidFill>
                  <a:latin typeface="Catamaran Thin"/>
                  <a:ea typeface="Catamaran Thin"/>
                  <a:cs typeface="Catamaran Thin"/>
                  <a:sym typeface="Catamaran Thin"/>
                </a:rPr>
                <a:t>s</a:t>
              </a:r>
              <a:endParaRPr b="0" i="0" sz="1000" u="none" cap="none" strike="noStrike">
                <a:solidFill>
                  <a:schemeClr val="lt1"/>
                </a:solidFill>
                <a:latin typeface="Catamaran Thin"/>
                <a:ea typeface="Catamaran Thin"/>
                <a:cs typeface="Catamaran Thin"/>
                <a:sym typeface="Catamaran Thin"/>
              </a:endParaRPr>
            </a:p>
          </p:txBody>
        </p:sp>
      </p:grpSp>
      <p:grpSp>
        <p:nvGrpSpPr>
          <p:cNvPr id="773" name="Google Shape;773;p24"/>
          <p:cNvGrpSpPr/>
          <p:nvPr/>
        </p:nvGrpSpPr>
        <p:grpSpPr>
          <a:xfrm>
            <a:off x="2997153" y="3090689"/>
            <a:ext cx="1498800" cy="1498800"/>
            <a:chOff x="644203" y="3718814"/>
            <a:chExt cx="1498800" cy="1498800"/>
          </a:xfrm>
        </p:grpSpPr>
        <p:sp>
          <p:nvSpPr>
            <p:cNvPr id="774" name="Google Shape;774;p24"/>
            <p:cNvSpPr/>
            <p:nvPr/>
          </p:nvSpPr>
          <p:spPr>
            <a:xfrm>
              <a:off x="644203" y="3718814"/>
              <a:ext cx="1498800" cy="1498800"/>
            </a:xfrm>
            <a:prstGeom prst="ellipse">
              <a:avLst/>
            </a:prstGeom>
            <a:gradFill>
              <a:gsLst>
                <a:gs pos="0">
                  <a:srgbClr val="3BE5CC"/>
                </a:gs>
                <a:gs pos="100000">
                  <a:srgbClr val="027196"/>
                </a:gs>
              </a:gsLst>
              <a:lin ang="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775" name="Google Shape;775;p24"/>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500">
                  <a:solidFill>
                    <a:schemeClr val="lt1"/>
                  </a:solidFill>
                  <a:latin typeface="Catamaran Thin"/>
                  <a:ea typeface="Catamaran Thin"/>
                  <a:cs typeface="Catamaran Thin"/>
                  <a:sym typeface="Catamaran Thin"/>
                </a:rPr>
                <a:t>Rubbing Eyes</a:t>
              </a:r>
              <a:endParaRPr b="0" i="0" sz="1500" u="none" cap="none" strike="noStrike">
                <a:solidFill>
                  <a:schemeClr val="lt1"/>
                </a:solidFill>
                <a:latin typeface="Catamaran Thin"/>
                <a:ea typeface="Catamaran Thin"/>
                <a:cs typeface="Catamaran Thin"/>
                <a:sym typeface="Catamaran Thin"/>
              </a:endParaRPr>
            </a:p>
          </p:txBody>
        </p:sp>
      </p:grpSp>
      <p:grpSp>
        <p:nvGrpSpPr>
          <p:cNvPr id="776" name="Google Shape;776;p24"/>
          <p:cNvGrpSpPr/>
          <p:nvPr/>
        </p:nvGrpSpPr>
        <p:grpSpPr>
          <a:xfrm>
            <a:off x="5658983" y="1342893"/>
            <a:ext cx="1030262" cy="1030262"/>
            <a:chOff x="3490737" y="1374053"/>
            <a:chExt cx="1423800" cy="1423800"/>
          </a:xfrm>
        </p:grpSpPr>
        <p:sp>
          <p:nvSpPr>
            <p:cNvPr id="777" name="Google Shape;777;p24"/>
            <p:cNvSpPr/>
            <p:nvPr/>
          </p:nvSpPr>
          <p:spPr>
            <a:xfrm>
              <a:off x="3490737" y="1374053"/>
              <a:ext cx="1423800" cy="1423800"/>
            </a:xfrm>
            <a:prstGeom prst="ellipse">
              <a:avLst/>
            </a:prstGeom>
            <a:gradFill>
              <a:gsLst>
                <a:gs pos="0">
                  <a:srgbClr val="BEF176"/>
                </a:gs>
                <a:gs pos="100000">
                  <a:srgbClr val="17A892"/>
                </a:gs>
              </a:gsLst>
              <a:lin ang="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778" name="Google Shape;778;p24"/>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500">
                  <a:solidFill>
                    <a:schemeClr val="lt1"/>
                  </a:solidFill>
                  <a:latin typeface="Catamaran Thin"/>
                  <a:ea typeface="Catamaran Thin"/>
                  <a:cs typeface="Catamaran Thin"/>
                  <a:sym typeface="Catamaran Thin"/>
                </a:rPr>
                <a:t>Head Tilt</a:t>
              </a:r>
              <a:endParaRPr b="0" i="0" sz="1500" u="none" cap="none" strike="noStrike">
                <a:solidFill>
                  <a:schemeClr val="lt1"/>
                </a:solidFill>
                <a:latin typeface="Catamaran Thin"/>
                <a:ea typeface="Catamaran Thin"/>
                <a:cs typeface="Catamaran Thin"/>
                <a:sym typeface="Catamaran Thin"/>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25"/>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latin typeface="Times New Roman"/>
                <a:ea typeface="Times New Roman"/>
                <a:cs typeface="Times New Roman"/>
                <a:sym typeface="Times New Roman"/>
              </a:rPr>
              <a:t>LET’S REVIEW SOME PARAMETERS TO DETECT DROWSINESS</a:t>
            </a:r>
            <a:endParaRPr>
              <a:latin typeface="Times New Roman"/>
              <a:ea typeface="Times New Roman"/>
              <a:cs typeface="Times New Roman"/>
              <a:sym typeface="Times New Roman"/>
            </a:endParaRPr>
          </a:p>
        </p:txBody>
      </p:sp>
      <p:sp>
        <p:nvSpPr>
          <p:cNvPr id="784" name="Google Shape;784;p25"/>
          <p:cNvSpPr txBox="1"/>
          <p:nvPr>
            <p:ph idx="1" type="body"/>
          </p:nvPr>
        </p:nvSpPr>
        <p:spPr>
          <a:xfrm>
            <a:off x="1241875" y="1125350"/>
            <a:ext cx="2074800" cy="132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
                <a:solidFill>
                  <a:schemeClr val="accent3"/>
                </a:solidFill>
                <a:latin typeface="Times New Roman"/>
                <a:ea typeface="Times New Roman"/>
                <a:cs typeface="Times New Roman"/>
                <a:sym typeface="Times New Roman"/>
              </a:rPr>
              <a:t>Yawn Detection</a:t>
            </a:r>
            <a:endParaRPr>
              <a:solidFill>
                <a:schemeClr val="accent3"/>
              </a:solidFill>
              <a:latin typeface="Times New Roman"/>
              <a:ea typeface="Times New Roman"/>
              <a:cs typeface="Times New Roman"/>
              <a:sym typeface="Times New Roman"/>
            </a:endParaRPr>
          </a:p>
          <a:p>
            <a:pPr indent="0" lvl="0" marL="0" rtl="0" algn="l">
              <a:lnSpc>
                <a:spcPct val="115000"/>
              </a:lnSpc>
              <a:spcBef>
                <a:spcPts val="800"/>
              </a:spcBef>
              <a:spcAft>
                <a:spcPts val="800"/>
              </a:spcAft>
              <a:buSzPts val="1800"/>
              <a:buNone/>
            </a:pPr>
            <a:r>
              <a:rPr lang="en" sz="1200">
                <a:latin typeface="Times New Roman"/>
                <a:ea typeface="Times New Roman"/>
                <a:cs typeface="Times New Roman"/>
                <a:sym typeface="Times New Roman"/>
              </a:rPr>
              <a:t>The opening of driver’s mouth is greater while yawning and thus the frequency of yawning is measured to detect drowsiness.</a:t>
            </a:r>
            <a:endParaRPr sz="1200">
              <a:latin typeface="Times New Roman"/>
              <a:ea typeface="Times New Roman"/>
              <a:cs typeface="Times New Roman"/>
              <a:sym typeface="Times New Roman"/>
            </a:endParaRPr>
          </a:p>
        </p:txBody>
      </p:sp>
      <p:sp>
        <p:nvSpPr>
          <p:cNvPr id="785" name="Google Shape;785;p25"/>
          <p:cNvSpPr txBox="1"/>
          <p:nvPr>
            <p:ph idx="2" type="body"/>
          </p:nvPr>
        </p:nvSpPr>
        <p:spPr>
          <a:xfrm>
            <a:off x="3534625" y="1125350"/>
            <a:ext cx="2074800" cy="132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
                <a:solidFill>
                  <a:schemeClr val="accent1"/>
                </a:solidFill>
                <a:latin typeface="Times New Roman"/>
                <a:ea typeface="Times New Roman"/>
                <a:cs typeface="Times New Roman"/>
                <a:sym typeface="Times New Roman"/>
              </a:rPr>
              <a:t>Eye detection</a:t>
            </a:r>
            <a:endParaRPr>
              <a:solidFill>
                <a:schemeClr val="accent1"/>
              </a:solidFill>
              <a:latin typeface="Times New Roman"/>
              <a:ea typeface="Times New Roman"/>
              <a:cs typeface="Times New Roman"/>
              <a:sym typeface="Times New Roman"/>
            </a:endParaRPr>
          </a:p>
          <a:p>
            <a:pPr indent="0" lvl="0" marL="0" rtl="0" algn="l">
              <a:lnSpc>
                <a:spcPct val="115000"/>
              </a:lnSpc>
              <a:spcBef>
                <a:spcPts val="800"/>
              </a:spcBef>
              <a:spcAft>
                <a:spcPts val="800"/>
              </a:spcAft>
              <a:buSzPts val="1800"/>
              <a:buNone/>
            </a:pPr>
            <a:r>
              <a:rPr lang="en" sz="1200">
                <a:latin typeface="Times New Roman"/>
                <a:ea typeface="Times New Roman"/>
                <a:cs typeface="Times New Roman"/>
                <a:sym typeface="Times New Roman"/>
              </a:rPr>
              <a:t>PERCLOS(Percent of time eyelids are closed) is used to detect drowsiness by measuring the eye blinking frequency and time interval of closing eyes.</a:t>
            </a:r>
            <a:endParaRPr sz="1200">
              <a:latin typeface="Times New Roman"/>
              <a:ea typeface="Times New Roman"/>
              <a:cs typeface="Times New Roman"/>
              <a:sym typeface="Times New Roman"/>
            </a:endParaRPr>
          </a:p>
        </p:txBody>
      </p:sp>
      <p:sp>
        <p:nvSpPr>
          <p:cNvPr id="786" name="Google Shape;786;p25"/>
          <p:cNvSpPr txBox="1"/>
          <p:nvPr>
            <p:ph idx="3" type="body"/>
          </p:nvPr>
        </p:nvSpPr>
        <p:spPr>
          <a:xfrm>
            <a:off x="5827376" y="1125350"/>
            <a:ext cx="2074800" cy="132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
                <a:solidFill>
                  <a:srgbClr val="FF3D47"/>
                </a:solidFill>
                <a:latin typeface="Times New Roman"/>
                <a:ea typeface="Times New Roman"/>
                <a:cs typeface="Times New Roman"/>
                <a:sym typeface="Times New Roman"/>
              </a:rPr>
              <a:t>Head tilt Detection</a:t>
            </a:r>
            <a:endParaRPr>
              <a:solidFill>
                <a:srgbClr val="FF3D47"/>
              </a:solidFill>
              <a:latin typeface="Times New Roman"/>
              <a:ea typeface="Times New Roman"/>
              <a:cs typeface="Times New Roman"/>
              <a:sym typeface="Times New Roman"/>
            </a:endParaRPr>
          </a:p>
          <a:p>
            <a:pPr indent="0" lvl="0" marL="0" rtl="0" algn="l">
              <a:lnSpc>
                <a:spcPct val="115000"/>
              </a:lnSpc>
              <a:spcBef>
                <a:spcPts val="800"/>
              </a:spcBef>
              <a:spcAft>
                <a:spcPts val="0"/>
              </a:spcAft>
              <a:buSzPts val="1800"/>
              <a:buNone/>
            </a:pPr>
            <a:r>
              <a:rPr lang="en" sz="1200">
                <a:latin typeface="Times New Roman"/>
                <a:ea typeface="Times New Roman"/>
                <a:cs typeface="Times New Roman"/>
                <a:sym typeface="Times New Roman"/>
              </a:rPr>
              <a:t>The head tilt while the driver is going asleep is also an important factor to detect drowsiness.</a:t>
            </a:r>
            <a:endParaRPr sz="1200">
              <a:latin typeface="Times New Roman"/>
              <a:ea typeface="Times New Roman"/>
              <a:cs typeface="Times New Roman"/>
              <a:sym typeface="Times New Roman"/>
            </a:endParaRPr>
          </a:p>
          <a:p>
            <a:pPr indent="0" lvl="0" marL="0" rtl="0" algn="l">
              <a:lnSpc>
                <a:spcPct val="115000"/>
              </a:lnSpc>
              <a:spcBef>
                <a:spcPts val="800"/>
              </a:spcBef>
              <a:spcAft>
                <a:spcPts val="800"/>
              </a:spcAft>
              <a:buSzPts val="1800"/>
              <a:buNone/>
            </a:pPr>
            <a:r>
              <a:t/>
            </a:r>
            <a:endParaRPr sz="1200">
              <a:latin typeface="Times New Roman"/>
              <a:ea typeface="Times New Roman"/>
              <a:cs typeface="Times New Roman"/>
              <a:sym typeface="Times New Roman"/>
            </a:endParaRPr>
          </a:p>
        </p:txBody>
      </p:sp>
      <p:sp>
        <p:nvSpPr>
          <p:cNvPr id="787" name="Google Shape;787;p25"/>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88" name="Google Shape;788;p25"/>
          <p:cNvSpPr txBox="1"/>
          <p:nvPr>
            <p:ph idx="1" type="body"/>
          </p:nvPr>
        </p:nvSpPr>
        <p:spPr>
          <a:xfrm>
            <a:off x="1241875" y="2573150"/>
            <a:ext cx="2074800" cy="132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
                <a:solidFill>
                  <a:schemeClr val="accent3"/>
                </a:solidFill>
                <a:latin typeface="Times New Roman"/>
                <a:ea typeface="Times New Roman"/>
                <a:cs typeface="Times New Roman"/>
                <a:sym typeface="Times New Roman"/>
              </a:rPr>
              <a:t>Pressure on Steering wheel.</a:t>
            </a:r>
            <a:endParaRPr>
              <a:solidFill>
                <a:schemeClr val="accent3"/>
              </a:solidFill>
              <a:latin typeface="Times New Roman"/>
              <a:ea typeface="Times New Roman"/>
              <a:cs typeface="Times New Roman"/>
              <a:sym typeface="Times New Roman"/>
            </a:endParaRPr>
          </a:p>
          <a:p>
            <a:pPr indent="0" lvl="0" marL="0" rtl="0" algn="l">
              <a:lnSpc>
                <a:spcPct val="115000"/>
              </a:lnSpc>
              <a:spcBef>
                <a:spcPts val="800"/>
              </a:spcBef>
              <a:spcAft>
                <a:spcPts val="800"/>
              </a:spcAft>
              <a:buSzPts val="1800"/>
              <a:buNone/>
            </a:pPr>
            <a:r>
              <a:rPr lang="en" sz="1200">
                <a:latin typeface="Times New Roman"/>
                <a:ea typeface="Times New Roman"/>
                <a:cs typeface="Times New Roman"/>
                <a:sym typeface="Times New Roman"/>
              </a:rPr>
              <a:t>By using pressure sensor on steering wheel.</a:t>
            </a:r>
            <a:endParaRPr sz="1200">
              <a:latin typeface="Times New Roman"/>
              <a:ea typeface="Times New Roman"/>
              <a:cs typeface="Times New Roman"/>
              <a:sym typeface="Times New Roman"/>
            </a:endParaRPr>
          </a:p>
        </p:txBody>
      </p:sp>
      <p:sp>
        <p:nvSpPr>
          <p:cNvPr id="789" name="Google Shape;789;p25"/>
          <p:cNvSpPr txBox="1"/>
          <p:nvPr>
            <p:ph idx="2" type="body"/>
          </p:nvPr>
        </p:nvSpPr>
        <p:spPr>
          <a:xfrm>
            <a:off x="3534625" y="2573150"/>
            <a:ext cx="2074800" cy="132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
                <a:solidFill>
                  <a:schemeClr val="accent1"/>
                </a:solidFill>
                <a:latin typeface="Times New Roman"/>
                <a:ea typeface="Times New Roman"/>
                <a:cs typeface="Times New Roman"/>
                <a:sym typeface="Times New Roman"/>
              </a:rPr>
              <a:t>Heart rate</a:t>
            </a:r>
            <a:endParaRPr>
              <a:solidFill>
                <a:schemeClr val="accent1"/>
              </a:solidFill>
              <a:latin typeface="Times New Roman"/>
              <a:ea typeface="Times New Roman"/>
              <a:cs typeface="Times New Roman"/>
              <a:sym typeface="Times New Roman"/>
            </a:endParaRPr>
          </a:p>
          <a:p>
            <a:pPr indent="0" lvl="0" marL="0" rtl="0" algn="l">
              <a:lnSpc>
                <a:spcPct val="115000"/>
              </a:lnSpc>
              <a:spcBef>
                <a:spcPts val="800"/>
              </a:spcBef>
              <a:spcAft>
                <a:spcPts val="800"/>
              </a:spcAft>
              <a:buSzPts val="1800"/>
              <a:buNone/>
            </a:pPr>
            <a:r>
              <a:rPr lang="en" sz="1200">
                <a:latin typeface="Times New Roman"/>
                <a:ea typeface="Times New Roman"/>
                <a:cs typeface="Times New Roman"/>
                <a:sym typeface="Times New Roman"/>
              </a:rPr>
              <a:t>By using watch which detects the heart rate and analyses the pattern to detect drowsiness.</a:t>
            </a:r>
            <a:endParaRPr sz="1200">
              <a:latin typeface="Times New Roman"/>
              <a:ea typeface="Times New Roman"/>
              <a:cs typeface="Times New Roman"/>
              <a:sym typeface="Times New Roman"/>
            </a:endParaRPr>
          </a:p>
        </p:txBody>
      </p:sp>
      <p:sp>
        <p:nvSpPr>
          <p:cNvPr id="790" name="Google Shape;790;p25"/>
          <p:cNvSpPr txBox="1"/>
          <p:nvPr>
            <p:ph idx="3" type="body"/>
          </p:nvPr>
        </p:nvSpPr>
        <p:spPr>
          <a:xfrm>
            <a:off x="5827376" y="2573150"/>
            <a:ext cx="2074800" cy="132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
                <a:solidFill>
                  <a:srgbClr val="FF3D47"/>
                </a:solidFill>
                <a:latin typeface="Times New Roman"/>
                <a:ea typeface="Times New Roman"/>
                <a:cs typeface="Times New Roman"/>
                <a:sym typeface="Times New Roman"/>
              </a:rPr>
              <a:t>Facial expressions</a:t>
            </a:r>
            <a:endParaRPr>
              <a:solidFill>
                <a:srgbClr val="FF3D47"/>
              </a:solidFill>
              <a:latin typeface="Times New Roman"/>
              <a:ea typeface="Times New Roman"/>
              <a:cs typeface="Times New Roman"/>
              <a:sym typeface="Times New Roman"/>
            </a:endParaRPr>
          </a:p>
          <a:p>
            <a:pPr indent="0" lvl="0" marL="0" rtl="0" algn="l">
              <a:lnSpc>
                <a:spcPct val="115000"/>
              </a:lnSpc>
              <a:spcBef>
                <a:spcPts val="800"/>
              </a:spcBef>
              <a:spcAft>
                <a:spcPts val="0"/>
              </a:spcAft>
              <a:buSzPts val="1800"/>
              <a:buNone/>
            </a:pPr>
            <a:r>
              <a:rPr lang="en" sz="1200">
                <a:latin typeface="Times New Roman"/>
                <a:ea typeface="Times New Roman"/>
                <a:cs typeface="Times New Roman"/>
                <a:sym typeface="Times New Roman"/>
              </a:rPr>
              <a:t>By detecting changes in the facial expression like smiling,etc and the movement of lips.</a:t>
            </a:r>
            <a:endParaRPr sz="1200">
              <a:latin typeface="Times New Roman"/>
              <a:ea typeface="Times New Roman"/>
              <a:cs typeface="Times New Roman"/>
              <a:sym typeface="Times New Roman"/>
            </a:endParaRPr>
          </a:p>
          <a:p>
            <a:pPr indent="0" lvl="0" marL="0" rtl="0" algn="l">
              <a:lnSpc>
                <a:spcPct val="115000"/>
              </a:lnSpc>
              <a:spcBef>
                <a:spcPts val="800"/>
              </a:spcBef>
              <a:spcAft>
                <a:spcPts val="800"/>
              </a:spcAft>
              <a:buSzPts val="1800"/>
              <a:buNone/>
            </a:pPr>
            <a:r>
              <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26"/>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600"/>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796" name="Google Shape;796;p26"/>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800"/>
              </a:spcAft>
              <a:buSzPts val="2000"/>
              <a:buNone/>
            </a:pPr>
            <a:r>
              <a:rPr lang="en">
                <a:latin typeface="Times New Roman"/>
                <a:ea typeface="Times New Roman"/>
                <a:cs typeface="Times New Roman"/>
                <a:sym typeface="Times New Roman"/>
              </a:rPr>
              <a:t>Let’s start with the objectives.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7"/>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OBJECTIVES</a:t>
            </a:r>
            <a:endParaRPr/>
          </a:p>
        </p:txBody>
      </p:sp>
      <p:sp>
        <p:nvSpPr>
          <p:cNvPr id="802" name="Google Shape;802;p27"/>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381000" lvl="0" marL="457200" rtl="0" algn="just">
              <a:spcBef>
                <a:spcPts val="0"/>
              </a:spcBef>
              <a:spcAft>
                <a:spcPts val="0"/>
              </a:spcAft>
              <a:buSzPts val="2400"/>
              <a:buChar char="▹"/>
            </a:pPr>
            <a:r>
              <a:rPr lang="en"/>
              <a:t>To alert the </a:t>
            </a:r>
            <a:r>
              <a:rPr lang="en"/>
              <a:t>driver by raising the alarm</a:t>
            </a:r>
            <a:r>
              <a:rPr lang="en"/>
              <a:t> instantly when the driver shows </a:t>
            </a:r>
            <a:r>
              <a:rPr lang="en"/>
              <a:t>symptoms</a:t>
            </a:r>
            <a:r>
              <a:rPr lang="en"/>
              <a:t> of drowsiness for some fixed period of time.</a:t>
            </a:r>
            <a:endParaRPr/>
          </a:p>
          <a:p>
            <a:pPr indent="-381000" lvl="0" marL="457200" rtl="0" algn="just">
              <a:spcBef>
                <a:spcPts val="0"/>
              </a:spcBef>
              <a:spcAft>
                <a:spcPts val="0"/>
              </a:spcAft>
              <a:buSzPts val="2400"/>
              <a:buChar char="▹"/>
            </a:pPr>
            <a:r>
              <a:rPr lang="en"/>
              <a:t>To attain good output even if the driver is </a:t>
            </a:r>
            <a:r>
              <a:rPr lang="en"/>
              <a:t>wearing</a:t>
            </a:r>
            <a:r>
              <a:rPr lang="en"/>
              <a:t> spectacles, cap,etc.</a:t>
            </a:r>
            <a:endParaRPr/>
          </a:p>
          <a:p>
            <a:pPr indent="-381000" lvl="0" marL="457200" rtl="0" algn="just">
              <a:spcBef>
                <a:spcPts val="0"/>
              </a:spcBef>
              <a:spcAft>
                <a:spcPts val="0"/>
              </a:spcAft>
              <a:buSzPts val="2400"/>
              <a:buChar char="▹"/>
            </a:pPr>
            <a:r>
              <a:rPr lang="en"/>
              <a:t>To attain good output even in case reflection, bright sunlight,and also in case of poor illumination.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28"/>
          <p:cNvSpPr txBox="1"/>
          <p:nvPr>
            <p:ph type="ctrTitle"/>
          </p:nvPr>
        </p:nvSpPr>
        <p:spPr>
          <a:xfrm>
            <a:off x="855300" y="1114800"/>
            <a:ext cx="7433400" cy="101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Architecture of System</a:t>
            </a:r>
            <a:endParaRPr/>
          </a:p>
        </p:txBody>
      </p:sp>
      <p:sp>
        <p:nvSpPr>
          <p:cNvPr id="808" name="Google Shape;808;p28"/>
          <p:cNvSpPr txBox="1"/>
          <p:nvPr>
            <p:ph idx="1" type="subTitle"/>
          </p:nvPr>
        </p:nvSpPr>
        <p:spPr>
          <a:xfrm>
            <a:off x="855300" y="2117602"/>
            <a:ext cx="7433400" cy="355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Let’s start </a:t>
            </a:r>
            <a:r>
              <a:rPr lang="en"/>
              <a:t>with</a:t>
            </a:r>
            <a:r>
              <a:rPr lang="en"/>
              <a:t> Architecture of the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29"/>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Architecture Diagram.</a:t>
            </a:r>
            <a:endParaRPr>
              <a:latin typeface="Times New Roman"/>
              <a:ea typeface="Times New Roman"/>
              <a:cs typeface="Times New Roman"/>
              <a:sym typeface="Times New Roman"/>
            </a:endParaRPr>
          </a:p>
        </p:txBody>
      </p:sp>
      <p:pic>
        <p:nvPicPr>
          <p:cNvPr id="814" name="Google Shape;814;p29"/>
          <p:cNvPicPr preferRelativeResize="0"/>
          <p:nvPr/>
        </p:nvPicPr>
        <p:blipFill>
          <a:blip r:embed="rId3">
            <a:alphaModFix/>
          </a:blip>
          <a:stretch>
            <a:fillRect/>
          </a:stretch>
        </p:blipFill>
        <p:spPr>
          <a:xfrm>
            <a:off x="868100" y="1040088"/>
            <a:ext cx="1419225" cy="3429000"/>
          </a:xfrm>
          <a:prstGeom prst="rect">
            <a:avLst/>
          </a:prstGeom>
          <a:noFill/>
          <a:ln>
            <a:noFill/>
          </a:ln>
        </p:spPr>
      </p:pic>
      <p:pic>
        <p:nvPicPr>
          <p:cNvPr id="815" name="Google Shape;815;p29"/>
          <p:cNvPicPr preferRelativeResize="0"/>
          <p:nvPr/>
        </p:nvPicPr>
        <p:blipFill>
          <a:blip r:embed="rId4">
            <a:alphaModFix/>
          </a:blip>
          <a:stretch>
            <a:fillRect/>
          </a:stretch>
        </p:blipFill>
        <p:spPr>
          <a:xfrm>
            <a:off x="3058400" y="1521288"/>
            <a:ext cx="6018101" cy="2466587"/>
          </a:xfrm>
          <a:prstGeom prst="rect">
            <a:avLst/>
          </a:prstGeom>
          <a:noFill/>
          <a:ln>
            <a:noFill/>
          </a:ln>
        </p:spPr>
      </p:pic>
      <p:sp>
        <p:nvSpPr>
          <p:cNvPr id="816" name="Google Shape;816;p29"/>
          <p:cNvSpPr txBox="1"/>
          <p:nvPr/>
        </p:nvSpPr>
        <p:spPr>
          <a:xfrm>
            <a:off x="758850" y="4469100"/>
            <a:ext cx="163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Method 1</a:t>
            </a:r>
            <a:endParaRPr>
              <a:solidFill>
                <a:srgbClr val="FFFFFF"/>
              </a:solidFill>
              <a:latin typeface="Times New Roman"/>
              <a:ea typeface="Times New Roman"/>
              <a:cs typeface="Times New Roman"/>
              <a:sym typeface="Times New Roman"/>
            </a:endParaRPr>
          </a:p>
        </p:txBody>
      </p:sp>
      <p:sp>
        <p:nvSpPr>
          <p:cNvPr id="817" name="Google Shape;817;p29"/>
          <p:cNvSpPr txBox="1"/>
          <p:nvPr/>
        </p:nvSpPr>
        <p:spPr>
          <a:xfrm>
            <a:off x="4690600" y="3987875"/>
            <a:ext cx="27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Method 2</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0"/>
          <p:cNvSpPr txBox="1"/>
          <p:nvPr>
            <p:ph type="ctrTitle"/>
          </p:nvPr>
        </p:nvSpPr>
        <p:spPr>
          <a:xfrm>
            <a:off x="855300" y="1114800"/>
            <a:ext cx="7433400" cy="101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Details of Design/Technology</a:t>
            </a:r>
            <a:endParaRPr>
              <a:latin typeface="Times New Roman"/>
              <a:ea typeface="Times New Roman"/>
              <a:cs typeface="Times New Roman"/>
              <a:sym typeface="Times New Roman"/>
            </a:endParaRPr>
          </a:p>
        </p:txBody>
      </p:sp>
      <p:sp>
        <p:nvSpPr>
          <p:cNvPr id="823" name="Google Shape;823;p30"/>
          <p:cNvSpPr txBox="1"/>
          <p:nvPr>
            <p:ph idx="1" type="subTitle"/>
          </p:nvPr>
        </p:nvSpPr>
        <p:spPr>
          <a:xfrm>
            <a:off x="855300" y="2117602"/>
            <a:ext cx="7433400" cy="355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Let’s get started!!</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3"/>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Contents</a:t>
            </a:r>
            <a:endParaRPr sz="3000"/>
          </a:p>
        </p:txBody>
      </p:sp>
      <p:sp>
        <p:nvSpPr>
          <p:cNvPr id="682" name="Google Shape;682;p13"/>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just">
              <a:lnSpc>
                <a:spcPct val="100000"/>
              </a:lnSpc>
              <a:spcBef>
                <a:spcPts val="800"/>
              </a:spcBef>
              <a:spcAft>
                <a:spcPts val="0"/>
              </a:spcAft>
              <a:buNone/>
            </a:pPr>
            <a:r>
              <a:rPr lang="en" sz="1800"/>
              <a:t>•Introduction</a:t>
            </a:r>
            <a:endParaRPr sz="1800"/>
          </a:p>
          <a:p>
            <a:pPr indent="0" lvl="0" marL="0" rtl="0" algn="just">
              <a:lnSpc>
                <a:spcPct val="100000"/>
              </a:lnSpc>
              <a:spcBef>
                <a:spcPts val="800"/>
              </a:spcBef>
              <a:spcAft>
                <a:spcPts val="0"/>
              </a:spcAft>
              <a:buNone/>
            </a:pPr>
            <a:r>
              <a:rPr lang="en" sz="1800"/>
              <a:t>•Motivation</a:t>
            </a:r>
            <a:endParaRPr sz="1800"/>
          </a:p>
          <a:p>
            <a:pPr indent="0" lvl="0" marL="0" rtl="0" algn="just">
              <a:lnSpc>
                <a:spcPct val="100000"/>
              </a:lnSpc>
              <a:spcBef>
                <a:spcPts val="800"/>
              </a:spcBef>
              <a:spcAft>
                <a:spcPts val="0"/>
              </a:spcAft>
              <a:buNone/>
            </a:pPr>
            <a:r>
              <a:rPr lang="en" sz="1800"/>
              <a:t>•Literature Survey</a:t>
            </a:r>
            <a:endParaRPr sz="1800"/>
          </a:p>
          <a:p>
            <a:pPr indent="0" lvl="0" marL="0" rtl="0" algn="just">
              <a:lnSpc>
                <a:spcPct val="100000"/>
              </a:lnSpc>
              <a:spcBef>
                <a:spcPts val="800"/>
              </a:spcBef>
              <a:spcAft>
                <a:spcPts val="0"/>
              </a:spcAft>
              <a:buNone/>
            </a:pPr>
            <a:r>
              <a:rPr lang="en" sz="1800"/>
              <a:t>•Summary/findings of Literature Survey</a:t>
            </a:r>
            <a:endParaRPr sz="1800"/>
          </a:p>
          <a:p>
            <a:pPr indent="0" lvl="0" marL="0" rtl="0" algn="just">
              <a:lnSpc>
                <a:spcPct val="100000"/>
              </a:lnSpc>
              <a:spcBef>
                <a:spcPts val="800"/>
              </a:spcBef>
              <a:spcAft>
                <a:spcPts val="0"/>
              </a:spcAft>
              <a:buNone/>
            </a:pPr>
            <a:r>
              <a:rPr lang="en" sz="1800"/>
              <a:t>•Objectives</a:t>
            </a:r>
            <a:endParaRPr sz="1800"/>
          </a:p>
          <a:p>
            <a:pPr indent="0" lvl="0" marL="0" rtl="0" algn="just">
              <a:lnSpc>
                <a:spcPct val="100000"/>
              </a:lnSpc>
              <a:spcBef>
                <a:spcPts val="800"/>
              </a:spcBef>
              <a:spcAft>
                <a:spcPts val="0"/>
              </a:spcAft>
              <a:buNone/>
            </a:pPr>
            <a:r>
              <a:rPr lang="en" sz="1800"/>
              <a:t>Architecture of System</a:t>
            </a:r>
            <a:endParaRPr sz="1800"/>
          </a:p>
          <a:p>
            <a:pPr indent="0" lvl="0" marL="0" rtl="0" algn="just">
              <a:lnSpc>
                <a:spcPct val="100000"/>
              </a:lnSpc>
              <a:spcBef>
                <a:spcPts val="600"/>
              </a:spcBef>
              <a:spcAft>
                <a:spcPts val="0"/>
              </a:spcAft>
              <a:buNone/>
            </a:pPr>
            <a:r>
              <a:rPr lang="en" sz="1800"/>
              <a:t>•Details of design/technology/analytical and/or experimental work</a:t>
            </a:r>
            <a:endParaRPr sz="1800"/>
          </a:p>
          <a:p>
            <a:pPr indent="0" lvl="0" marL="0" rtl="0" algn="just">
              <a:lnSpc>
                <a:spcPct val="100000"/>
              </a:lnSpc>
              <a:spcBef>
                <a:spcPts val="600"/>
              </a:spcBef>
              <a:spcAft>
                <a:spcPts val="0"/>
              </a:spcAft>
              <a:buNone/>
            </a:pPr>
            <a:r>
              <a:rPr lang="en" sz="1800"/>
              <a:t>•Advantages, Disadvantages/Limitations of System</a:t>
            </a:r>
            <a:endParaRPr sz="1800"/>
          </a:p>
          <a:p>
            <a:pPr indent="0" lvl="0" marL="0" rtl="0" algn="just">
              <a:lnSpc>
                <a:spcPct val="100000"/>
              </a:lnSpc>
              <a:spcBef>
                <a:spcPts val="800"/>
              </a:spcBef>
              <a:spcAft>
                <a:spcPts val="0"/>
              </a:spcAft>
              <a:buNone/>
            </a:pPr>
            <a:r>
              <a:rPr lang="en" sz="1800"/>
              <a:t>•Conclusion and Future work</a:t>
            </a:r>
            <a:endParaRPr sz="1800"/>
          </a:p>
          <a:p>
            <a:pPr indent="0" lvl="0" marL="0" rtl="0" algn="just">
              <a:lnSpc>
                <a:spcPct val="100000"/>
              </a:lnSpc>
              <a:spcBef>
                <a:spcPts val="800"/>
              </a:spcBef>
              <a:spcAft>
                <a:spcPts val="0"/>
              </a:spcAft>
              <a:buNone/>
            </a:pPr>
            <a:r>
              <a:rPr lang="en" sz="1800"/>
              <a:t>•References</a:t>
            </a:r>
            <a:endParaRPr sz="1800"/>
          </a:p>
        </p:txBody>
      </p:sp>
      <p:pic>
        <p:nvPicPr>
          <p:cNvPr id="683" name="Google Shape;683;p13"/>
          <p:cNvPicPr preferRelativeResize="0"/>
          <p:nvPr/>
        </p:nvPicPr>
        <p:blipFill>
          <a:blip r:embed="rId3">
            <a:alphaModFix/>
          </a:blip>
          <a:stretch>
            <a:fillRect/>
          </a:stretch>
        </p:blipFill>
        <p:spPr>
          <a:xfrm>
            <a:off x="5258325" y="1125350"/>
            <a:ext cx="3480699" cy="1740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1"/>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latin typeface="Catamaran"/>
                <a:ea typeface="Catamaran"/>
                <a:cs typeface="Catamaran"/>
                <a:sym typeface="Catamaran"/>
              </a:rPr>
              <a:t>Details of Design/Technology</a:t>
            </a:r>
            <a:endParaRPr/>
          </a:p>
        </p:txBody>
      </p:sp>
      <p:sp>
        <p:nvSpPr>
          <p:cNvPr id="829" name="Google Shape;829;p31"/>
          <p:cNvSpPr txBox="1"/>
          <p:nvPr>
            <p:ph idx="1" type="body"/>
          </p:nvPr>
        </p:nvSpPr>
        <p:spPr>
          <a:xfrm>
            <a:off x="598925" y="1085700"/>
            <a:ext cx="6660300" cy="2972100"/>
          </a:xfrm>
          <a:prstGeom prst="rect">
            <a:avLst/>
          </a:prstGeom>
        </p:spPr>
        <p:txBody>
          <a:bodyPr anchorCtr="0" anchor="t" bIns="0" lIns="0" spcFirstLastPara="1" rIns="0" wrap="square" tIns="0">
            <a:noAutofit/>
          </a:bodyPr>
          <a:lstStyle/>
          <a:p>
            <a:pPr indent="-381000" lvl="0" marL="457200" rtl="0" algn="just">
              <a:spcBef>
                <a:spcPts val="0"/>
              </a:spcBef>
              <a:spcAft>
                <a:spcPts val="0"/>
              </a:spcAft>
              <a:buSzPts val="2400"/>
              <a:buChar char="▹"/>
            </a:pPr>
            <a:r>
              <a:rPr lang="en"/>
              <a:t>Face Detection and Segmentation.</a:t>
            </a:r>
            <a:endParaRPr/>
          </a:p>
          <a:p>
            <a:pPr indent="-381000" lvl="0" marL="457200" rtl="0" algn="just">
              <a:spcBef>
                <a:spcPts val="0"/>
              </a:spcBef>
              <a:spcAft>
                <a:spcPts val="0"/>
              </a:spcAft>
              <a:buSzPts val="2400"/>
              <a:buChar char="▹"/>
            </a:pPr>
            <a:r>
              <a:rPr lang="en"/>
              <a:t>For eye tracking a robust CNN proposed by Viola-Jones is used.</a:t>
            </a:r>
            <a:endParaRPr/>
          </a:p>
          <a:p>
            <a:pPr indent="-381000" lvl="0" marL="457200" rtl="0" algn="just">
              <a:spcBef>
                <a:spcPts val="0"/>
              </a:spcBef>
              <a:spcAft>
                <a:spcPts val="0"/>
              </a:spcAft>
              <a:buSzPts val="2400"/>
              <a:buChar char="▹"/>
            </a:pPr>
            <a:r>
              <a:rPr lang="en"/>
              <a:t>K-Means Algorithm is used for Yawning Detection.</a:t>
            </a:r>
            <a:endParaRPr/>
          </a:p>
          <a:p>
            <a:pPr indent="-381000" lvl="0" marL="457200" rtl="0" algn="just">
              <a:spcBef>
                <a:spcPts val="0"/>
              </a:spcBef>
              <a:spcAft>
                <a:spcPts val="0"/>
              </a:spcAft>
              <a:buSzPts val="2400"/>
              <a:buChar char="▹"/>
            </a:pPr>
            <a:r>
              <a:rPr lang="en"/>
              <a:t>The output of all above algorithms is combined to find the final 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2"/>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Face Detection and Segmentation</a:t>
            </a:r>
            <a:endParaRPr sz="3000"/>
          </a:p>
        </p:txBody>
      </p:sp>
      <p:sp>
        <p:nvSpPr>
          <p:cNvPr id="835" name="Google Shape;835;p32"/>
          <p:cNvSpPr txBox="1"/>
          <p:nvPr>
            <p:ph idx="1" type="body"/>
          </p:nvPr>
        </p:nvSpPr>
        <p:spPr>
          <a:xfrm>
            <a:off x="577425" y="1085700"/>
            <a:ext cx="6660300" cy="29721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The face detection is done by Viola Jones. </a:t>
            </a:r>
            <a:endParaRPr sz="1800"/>
          </a:p>
          <a:p>
            <a:pPr indent="-342900" lvl="0" marL="457200" rtl="0" algn="just">
              <a:spcBef>
                <a:spcPts val="0"/>
              </a:spcBef>
              <a:spcAft>
                <a:spcPts val="0"/>
              </a:spcAft>
              <a:buSzPts val="1800"/>
              <a:buChar char="▹"/>
            </a:pPr>
            <a:r>
              <a:rPr lang="en" sz="1800"/>
              <a:t>The main aim of face detection is to minimize the false detections in identifying facial expressions.</a:t>
            </a:r>
            <a:endParaRPr sz="1800"/>
          </a:p>
          <a:p>
            <a:pPr indent="-342900" lvl="0" marL="457200" rtl="0" algn="just">
              <a:spcBef>
                <a:spcPts val="0"/>
              </a:spcBef>
              <a:spcAft>
                <a:spcPts val="0"/>
              </a:spcAft>
              <a:buSzPts val="1800"/>
              <a:buChar char="▹"/>
            </a:pPr>
            <a:r>
              <a:rPr lang="en" sz="1800"/>
              <a:t>The importance of this part is to accurately locate the position of the eyes and the mouth.</a:t>
            </a:r>
            <a:endParaRPr sz="1800"/>
          </a:p>
          <a:p>
            <a:pPr indent="-342900" lvl="0" marL="457200" rtl="0" algn="just">
              <a:spcBef>
                <a:spcPts val="0"/>
              </a:spcBef>
              <a:spcAft>
                <a:spcPts val="0"/>
              </a:spcAft>
              <a:buSzPts val="1800"/>
              <a:buChar char="▹"/>
            </a:pPr>
            <a:r>
              <a:rPr lang="en" sz="1800"/>
              <a:t>Once the face is detected, skin segmentation is performed by converting the image to YCbCr domain.</a:t>
            </a:r>
            <a:endParaRPr sz="1800"/>
          </a:p>
          <a:p>
            <a:pPr indent="-342900" lvl="0" marL="457200" rtl="0" algn="just">
              <a:spcBef>
                <a:spcPts val="0"/>
              </a:spcBef>
              <a:spcAft>
                <a:spcPts val="0"/>
              </a:spcAft>
              <a:buSzPts val="1800"/>
              <a:buChar char="▹"/>
            </a:pPr>
            <a:r>
              <a:rPr lang="en" sz="1800"/>
              <a:t>This method detects skin regions over the entire face image and rejects most of the non face image.</a:t>
            </a:r>
            <a:endParaRPr sz="1800"/>
          </a:p>
        </p:txBody>
      </p:sp>
      <p:pic>
        <p:nvPicPr>
          <p:cNvPr id="836" name="Google Shape;836;p32"/>
          <p:cNvPicPr preferRelativeResize="0"/>
          <p:nvPr/>
        </p:nvPicPr>
        <p:blipFill>
          <a:blip r:embed="rId3">
            <a:alphaModFix/>
          </a:blip>
          <a:stretch>
            <a:fillRect/>
          </a:stretch>
        </p:blipFill>
        <p:spPr>
          <a:xfrm>
            <a:off x="7728838" y="3031050"/>
            <a:ext cx="1415172" cy="1421975"/>
          </a:xfrm>
          <a:prstGeom prst="rect">
            <a:avLst/>
          </a:prstGeom>
          <a:noFill/>
          <a:ln>
            <a:noFill/>
          </a:ln>
        </p:spPr>
      </p:pic>
      <p:pic>
        <p:nvPicPr>
          <p:cNvPr id="837" name="Google Shape;837;p32"/>
          <p:cNvPicPr preferRelativeResize="0"/>
          <p:nvPr/>
        </p:nvPicPr>
        <p:blipFill>
          <a:blip r:embed="rId4">
            <a:alphaModFix/>
          </a:blip>
          <a:stretch>
            <a:fillRect/>
          </a:stretch>
        </p:blipFill>
        <p:spPr>
          <a:xfrm>
            <a:off x="7773369" y="1384169"/>
            <a:ext cx="1326100" cy="1421975"/>
          </a:xfrm>
          <a:prstGeom prst="rect">
            <a:avLst/>
          </a:prstGeom>
          <a:noFill/>
          <a:ln>
            <a:noFill/>
          </a:ln>
        </p:spPr>
      </p:pic>
      <p:sp>
        <p:nvSpPr>
          <p:cNvPr id="838" name="Google Shape;838;p32"/>
          <p:cNvSpPr txBox="1"/>
          <p:nvPr/>
        </p:nvSpPr>
        <p:spPr>
          <a:xfrm>
            <a:off x="5244400" y="3999825"/>
            <a:ext cx="251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tamaran Thin"/>
                <a:ea typeface="Catamaran Thin"/>
                <a:cs typeface="Catamaran Thin"/>
                <a:sym typeface="Catamaran Thin"/>
              </a:rPr>
              <a:t>Detected face and the corresponding skin regions</a:t>
            </a:r>
            <a:endParaRPr>
              <a:solidFill>
                <a:schemeClr val="dk1"/>
              </a:solidFill>
              <a:latin typeface="Catamaran Thin"/>
              <a:ea typeface="Catamaran Thin"/>
              <a:cs typeface="Catamaran Thin"/>
              <a:sym typeface="Catamaran Thin"/>
            </a:endParaRPr>
          </a:p>
        </p:txBody>
      </p:sp>
      <p:cxnSp>
        <p:nvCxnSpPr>
          <p:cNvPr id="839" name="Google Shape;839;p32"/>
          <p:cNvCxnSpPr/>
          <p:nvPr/>
        </p:nvCxnSpPr>
        <p:spPr>
          <a:xfrm flipH="1" rot="10800000">
            <a:off x="6964900" y="3827425"/>
            <a:ext cx="762900" cy="430800"/>
          </a:xfrm>
          <a:prstGeom prst="straightConnector1">
            <a:avLst/>
          </a:prstGeom>
          <a:noFill/>
          <a:ln cap="flat" cmpd="sng" w="9525">
            <a:solidFill>
              <a:schemeClr val="dk2"/>
            </a:solidFill>
            <a:prstDash val="solid"/>
            <a:round/>
            <a:headEnd len="med" w="med" type="none"/>
            <a:tailEnd len="med" w="med" type="triangle"/>
          </a:ln>
        </p:spPr>
      </p:cxnSp>
      <p:cxnSp>
        <p:nvCxnSpPr>
          <p:cNvPr id="840" name="Google Shape;840;p32"/>
          <p:cNvCxnSpPr/>
          <p:nvPr/>
        </p:nvCxnSpPr>
        <p:spPr>
          <a:xfrm flipH="1" rot="10800000">
            <a:off x="6952575" y="2584825"/>
            <a:ext cx="812100" cy="167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3"/>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Eye Tracking</a:t>
            </a:r>
            <a:endParaRPr sz="3000"/>
          </a:p>
        </p:txBody>
      </p:sp>
      <p:sp>
        <p:nvSpPr>
          <p:cNvPr id="846" name="Google Shape;846;p33"/>
          <p:cNvSpPr txBox="1"/>
          <p:nvPr>
            <p:ph idx="1" type="body"/>
          </p:nvPr>
        </p:nvSpPr>
        <p:spPr>
          <a:xfrm>
            <a:off x="726250" y="1125350"/>
            <a:ext cx="7727700" cy="29721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The most important factor which helps detect driver fatigue is the state of eyes, i.e. open or closed.</a:t>
            </a:r>
            <a:endParaRPr sz="1800"/>
          </a:p>
          <a:p>
            <a:pPr indent="-342900" lvl="0" marL="457200" rtl="0" algn="just">
              <a:spcBef>
                <a:spcPts val="0"/>
              </a:spcBef>
              <a:spcAft>
                <a:spcPts val="0"/>
              </a:spcAft>
              <a:buSzPts val="1800"/>
              <a:buChar char="▹"/>
            </a:pPr>
            <a:r>
              <a:rPr lang="en" sz="1800"/>
              <a:t>The position of the driver's eyes are determined by using Viola Jones.</a:t>
            </a:r>
            <a:endParaRPr sz="1800"/>
          </a:p>
          <a:p>
            <a:pPr indent="-342900" lvl="0" marL="457200" rtl="0" algn="just">
              <a:spcBef>
                <a:spcPts val="0"/>
              </a:spcBef>
              <a:spcAft>
                <a:spcPts val="0"/>
              </a:spcAft>
              <a:buSzPts val="1800"/>
              <a:buChar char="▹"/>
            </a:pPr>
            <a:r>
              <a:rPr lang="en" sz="1800"/>
              <a:t>If eyes are open then it is treated as the normal state during which the alarm is not set off. If eyes are closed then it is treated as the fatigue state during which the alarm is set on.</a:t>
            </a:r>
            <a:endParaRPr sz="1800"/>
          </a:p>
          <a:p>
            <a:pPr indent="-342900" lvl="0" marL="457200" rtl="0" algn="just">
              <a:spcBef>
                <a:spcPts val="0"/>
              </a:spcBef>
              <a:spcAft>
                <a:spcPts val="0"/>
              </a:spcAft>
              <a:buSzPts val="1800"/>
              <a:buChar char="▹"/>
            </a:pPr>
            <a:r>
              <a:rPr lang="en" sz="1800"/>
              <a:t>Edge detection can be viewed as the process of localizing pixel intensity transitions. There exist several edge detection methods such as Sobel for detecting transitions in the image.</a:t>
            </a:r>
            <a:endParaRPr sz="1800"/>
          </a:p>
          <a:p>
            <a:pPr indent="-342900" lvl="0" marL="457200" rtl="0" algn="just">
              <a:spcBef>
                <a:spcPts val="0"/>
              </a:spcBef>
              <a:spcAft>
                <a:spcPts val="0"/>
              </a:spcAft>
              <a:buSzPts val="1800"/>
              <a:buChar char="▹"/>
            </a:pPr>
            <a:r>
              <a:rPr lang="en" sz="1800"/>
              <a:t>The Sobel edge detection method is also used to detect the eyes’ precise and exact boundaries.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34"/>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Eye Tracking(Continued)</a:t>
            </a:r>
            <a:endParaRPr sz="3000"/>
          </a:p>
        </p:txBody>
      </p:sp>
      <p:sp>
        <p:nvSpPr>
          <p:cNvPr id="852" name="Google Shape;852;p34"/>
          <p:cNvSpPr txBox="1"/>
          <p:nvPr>
            <p:ph idx="1" type="body"/>
          </p:nvPr>
        </p:nvSpPr>
        <p:spPr>
          <a:xfrm>
            <a:off x="921950" y="1125350"/>
            <a:ext cx="2769900" cy="29721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The detected eyes are segmented from the image and are used to generate an eye template, by this means one can obtain a rather stable eye template for the status analyzing and also reduce the influence of light reflections.</a:t>
            </a:r>
            <a:endParaRPr sz="1800"/>
          </a:p>
          <a:p>
            <a:pPr indent="0" lvl="0" marL="457200" rtl="0" algn="just">
              <a:spcBef>
                <a:spcPts val="0"/>
              </a:spcBef>
              <a:spcAft>
                <a:spcPts val="0"/>
              </a:spcAft>
              <a:buNone/>
            </a:pPr>
            <a:r>
              <a:t/>
            </a:r>
            <a:endParaRPr sz="1800"/>
          </a:p>
        </p:txBody>
      </p:sp>
      <p:pic>
        <p:nvPicPr>
          <p:cNvPr id="853" name="Google Shape;853;p34"/>
          <p:cNvPicPr preferRelativeResize="0"/>
          <p:nvPr/>
        </p:nvPicPr>
        <p:blipFill>
          <a:blip r:embed="rId3">
            <a:alphaModFix/>
          </a:blip>
          <a:stretch>
            <a:fillRect/>
          </a:stretch>
        </p:blipFill>
        <p:spPr>
          <a:xfrm>
            <a:off x="4122925" y="1125350"/>
            <a:ext cx="4671325" cy="2972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5"/>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Yawning Detection</a:t>
            </a:r>
            <a:endParaRPr sz="3000"/>
          </a:p>
        </p:txBody>
      </p:sp>
      <p:sp>
        <p:nvSpPr>
          <p:cNvPr id="859" name="Google Shape;859;p35"/>
          <p:cNvSpPr txBox="1"/>
          <p:nvPr>
            <p:ph idx="1" type="body"/>
          </p:nvPr>
        </p:nvSpPr>
        <p:spPr>
          <a:xfrm>
            <a:off x="146725" y="1085700"/>
            <a:ext cx="6660300" cy="29721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Another distinct sign of fatigue during driving, which is manifested in a person’s face, is yawning that occurs due to body reflexes when a person is tired and is about to fall asleep.</a:t>
            </a:r>
            <a:endParaRPr sz="1800"/>
          </a:p>
          <a:p>
            <a:pPr indent="-342900" lvl="0" marL="457200" rtl="0" algn="just">
              <a:spcBef>
                <a:spcPts val="0"/>
              </a:spcBef>
              <a:spcAft>
                <a:spcPts val="0"/>
              </a:spcAft>
              <a:buSzPts val="1800"/>
              <a:buChar char="▹"/>
            </a:pPr>
            <a:r>
              <a:rPr lang="en" sz="1800"/>
              <a:t>Once the regions of mouth area are found using Viola Jones,the mouth region alone is segmented by K means clustering and tracked using correlation coefficient template matching.</a:t>
            </a:r>
            <a:endParaRPr sz="1800"/>
          </a:p>
          <a:p>
            <a:pPr indent="-342900" lvl="0" marL="457200" rtl="0" algn="just">
              <a:spcBef>
                <a:spcPts val="0"/>
              </a:spcBef>
              <a:spcAft>
                <a:spcPts val="0"/>
              </a:spcAft>
              <a:buSzPts val="1800"/>
              <a:buChar char="▹"/>
            </a:pPr>
            <a:r>
              <a:rPr lang="en" sz="1800"/>
              <a:t>The function K-means performs K-Means clustering, by using an iterative algorithm that assigns objects to each clusters so that the sum of distances from each object to its corresponding cluster centroid, over all K clusters, is a minimum.</a:t>
            </a:r>
            <a:endParaRPr sz="1800"/>
          </a:p>
          <a:p>
            <a:pPr indent="-342900" lvl="0" marL="457200" rtl="0" algn="just">
              <a:spcBef>
                <a:spcPts val="0"/>
              </a:spcBef>
              <a:spcAft>
                <a:spcPts val="0"/>
              </a:spcAft>
              <a:buSzPts val="1800"/>
              <a:buChar char="▹"/>
            </a:pPr>
            <a:r>
              <a:t/>
            </a:r>
            <a:endParaRPr sz="1800"/>
          </a:p>
          <a:p>
            <a:pPr indent="-342900" lvl="0" marL="457200" rtl="0" algn="just">
              <a:spcBef>
                <a:spcPts val="0"/>
              </a:spcBef>
              <a:spcAft>
                <a:spcPts val="0"/>
              </a:spcAft>
              <a:buSzPts val="1800"/>
              <a:buChar char="▹"/>
            </a:pPr>
            <a:r>
              <a:t/>
            </a:r>
            <a:endParaRPr sz="1800"/>
          </a:p>
          <a:p>
            <a:pPr indent="-342900" lvl="0" marL="457200" rtl="0" algn="just">
              <a:spcBef>
                <a:spcPts val="0"/>
              </a:spcBef>
              <a:spcAft>
                <a:spcPts val="0"/>
              </a:spcAft>
              <a:buSzPts val="1800"/>
              <a:buChar char="▹"/>
            </a:pPr>
            <a:r>
              <a:t/>
            </a:r>
            <a:endParaRPr sz="1800"/>
          </a:p>
        </p:txBody>
      </p:sp>
      <p:pic>
        <p:nvPicPr>
          <p:cNvPr id="860" name="Google Shape;860;p35"/>
          <p:cNvPicPr preferRelativeResize="0"/>
          <p:nvPr/>
        </p:nvPicPr>
        <p:blipFill>
          <a:blip r:embed="rId3">
            <a:alphaModFix/>
          </a:blip>
          <a:stretch>
            <a:fillRect/>
          </a:stretch>
        </p:blipFill>
        <p:spPr>
          <a:xfrm>
            <a:off x="7230150" y="208900"/>
            <a:ext cx="1149825" cy="1503125"/>
          </a:xfrm>
          <a:prstGeom prst="rect">
            <a:avLst/>
          </a:prstGeom>
          <a:noFill/>
          <a:ln>
            <a:noFill/>
          </a:ln>
        </p:spPr>
      </p:pic>
      <p:pic>
        <p:nvPicPr>
          <p:cNvPr id="861" name="Google Shape;861;p35"/>
          <p:cNvPicPr preferRelativeResize="0"/>
          <p:nvPr/>
        </p:nvPicPr>
        <p:blipFill>
          <a:blip r:embed="rId4">
            <a:alphaModFix/>
          </a:blip>
          <a:stretch>
            <a:fillRect/>
          </a:stretch>
        </p:blipFill>
        <p:spPr>
          <a:xfrm>
            <a:off x="7180938" y="1846800"/>
            <a:ext cx="1248250" cy="1449900"/>
          </a:xfrm>
          <a:prstGeom prst="rect">
            <a:avLst/>
          </a:prstGeom>
          <a:noFill/>
          <a:ln>
            <a:noFill/>
          </a:ln>
        </p:spPr>
      </p:pic>
      <p:pic>
        <p:nvPicPr>
          <p:cNvPr id="862" name="Google Shape;862;p35"/>
          <p:cNvPicPr preferRelativeResize="0"/>
          <p:nvPr/>
        </p:nvPicPr>
        <p:blipFill>
          <a:blip r:embed="rId5">
            <a:alphaModFix/>
          </a:blip>
          <a:stretch>
            <a:fillRect/>
          </a:stretch>
        </p:blipFill>
        <p:spPr>
          <a:xfrm>
            <a:off x="7230149" y="3483000"/>
            <a:ext cx="1149825" cy="1212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6"/>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Results</a:t>
            </a:r>
            <a:endParaRPr/>
          </a:p>
        </p:txBody>
      </p:sp>
      <p:pic>
        <p:nvPicPr>
          <p:cNvPr id="868" name="Google Shape;868;p36"/>
          <p:cNvPicPr preferRelativeResize="0"/>
          <p:nvPr/>
        </p:nvPicPr>
        <p:blipFill>
          <a:blip r:embed="rId3">
            <a:alphaModFix/>
          </a:blip>
          <a:stretch>
            <a:fillRect/>
          </a:stretch>
        </p:blipFill>
        <p:spPr>
          <a:xfrm>
            <a:off x="222075" y="1360525"/>
            <a:ext cx="5659975" cy="3048000"/>
          </a:xfrm>
          <a:prstGeom prst="rect">
            <a:avLst/>
          </a:prstGeom>
          <a:noFill/>
          <a:ln>
            <a:noFill/>
          </a:ln>
        </p:spPr>
      </p:pic>
      <p:sp>
        <p:nvSpPr>
          <p:cNvPr id="869" name="Google Shape;869;p36"/>
          <p:cNvSpPr txBox="1"/>
          <p:nvPr/>
        </p:nvSpPr>
        <p:spPr>
          <a:xfrm>
            <a:off x="6275800" y="1366550"/>
            <a:ext cx="2448600" cy="3632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Average accuracy (AAC),</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Detection rate (DR)</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False alarm rate (FAR)</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Where NTP, NTN , NFP and NFN are number of frames in which fatigue has been detected, failed to detect fatigue, no sign of fatigue and the algorithm has not detected any by mistake and no sign of fatigue but the algorithm has detected some by mistake respectively.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7"/>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OUTCOMES</a:t>
            </a:r>
            <a:endParaRPr>
              <a:latin typeface="Times New Roman"/>
              <a:ea typeface="Times New Roman"/>
              <a:cs typeface="Times New Roman"/>
              <a:sym typeface="Times New Roman"/>
            </a:endParaRPr>
          </a:p>
        </p:txBody>
      </p:sp>
      <p:pic>
        <p:nvPicPr>
          <p:cNvPr id="875" name="Google Shape;875;p37"/>
          <p:cNvPicPr preferRelativeResize="0"/>
          <p:nvPr/>
        </p:nvPicPr>
        <p:blipFill>
          <a:blip r:embed="rId3">
            <a:alphaModFix/>
          </a:blip>
          <a:stretch>
            <a:fillRect/>
          </a:stretch>
        </p:blipFill>
        <p:spPr>
          <a:xfrm>
            <a:off x="152400" y="1003700"/>
            <a:ext cx="2301075" cy="3720351"/>
          </a:xfrm>
          <a:prstGeom prst="rect">
            <a:avLst/>
          </a:prstGeom>
          <a:noFill/>
          <a:ln>
            <a:noFill/>
          </a:ln>
        </p:spPr>
      </p:pic>
      <p:pic>
        <p:nvPicPr>
          <p:cNvPr id="876" name="Google Shape;876;p37"/>
          <p:cNvPicPr preferRelativeResize="0"/>
          <p:nvPr/>
        </p:nvPicPr>
        <p:blipFill>
          <a:blip r:embed="rId4">
            <a:alphaModFix/>
          </a:blip>
          <a:stretch>
            <a:fillRect/>
          </a:stretch>
        </p:blipFill>
        <p:spPr>
          <a:xfrm>
            <a:off x="3677875" y="1003700"/>
            <a:ext cx="1981200" cy="1990725"/>
          </a:xfrm>
          <a:prstGeom prst="rect">
            <a:avLst/>
          </a:prstGeom>
          <a:noFill/>
          <a:ln>
            <a:noFill/>
          </a:ln>
        </p:spPr>
      </p:pic>
      <p:pic>
        <p:nvPicPr>
          <p:cNvPr id="877" name="Google Shape;877;p37"/>
          <p:cNvPicPr preferRelativeResize="0"/>
          <p:nvPr/>
        </p:nvPicPr>
        <p:blipFill>
          <a:blip r:embed="rId5">
            <a:alphaModFix/>
          </a:blip>
          <a:stretch>
            <a:fillRect/>
          </a:stretch>
        </p:blipFill>
        <p:spPr>
          <a:xfrm>
            <a:off x="6261125" y="1003700"/>
            <a:ext cx="1981200" cy="1990725"/>
          </a:xfrm>
          <a:prstGeom prst="rect">
            <a:avLst/>
          </a:prstGeom>
          <a:noFill/>
          <a:ln>
            <a:noFill/>
          </a:ln>
        </p:spPr>
      </p:pic>
      <p:sp>
        <p:nvSpPr>
          <p:cNvPr id="878" name="Google Shape;878;p37"/>
          <p:cNvSpPr txBox="1"/>
          <p:nvPr/>
        </p:nvSpPr>
        <p:spPr>
          <a:xfrm>
            <a:off x="2886400" y="4031225"/>
            <a:ext cx="222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Catamaran Thin"/>
                <a:ea typeface="Catamaran Thin"/>
                <a:cs typeface="Catamaran Thin"/>
                <a:sym typeface="Catamaran Thin"/>
              </a:rPr>
              <a:t>Method 1</a:t>
            </a:r>
            <a:endParaRPr sz="2000">
              <a:solidFill>
                <a:srgbClr val="FFFFFF"/>
              </a:solidFill>
              <a:latin typeface="Catamaran Thin"/>
              <a:ea typeface="Catamaran Thin"/>
              <a:cs typeface="Catamaran Thin"/>
              <a:sym typeface="Catamaran Thin"/>
            </a:endParaRPr>
          </a:p>
        </p:txBody>
      </p:sp>
      <p:sp>
        <p:nvSpPr>
          <p:cNvPr id="879" name="Google Shape;879;p37"/>
          <p:cNvSpPr txBox="1"/>
          <p:nvPr/>
        </p:nvSpPr>
        <p:spPr>
          <a:xfrm>
            <a:off x="5380850" y="3330300"/>
            <a:ext cx="185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Catamaran Thin"/>
                <a:ea typeface="Catamaran Thin"/>
                <a:cs typeface="Catamaran Thin"/>
                <a:sym typeface="Catamaran Thin"/>
              </a:rPr>
              <a:t>Method 2</a:t>
            </a:r>
            <a:endParaRPr sz="2000">
              <a:solidFill>
                <a:srgbClr val="FFFFFF"/>
              </a:solidFill>
              <a:latin typeface="Catamaran Thin"/>
              <a:ea typeface="Catamaran Thin"/>
              <a:cs typeface="Catamaran Thin"/>
              <a:sym typeface="Catamaran Thin"/>
            </a:endParaRPr>
          </a:p>
        </p:txBody>
      </p:sp>
      <p:cxnSp>
        <p:nvCxnSpPr>
          <p:cNvPr id="880" name="Google Shape;880;p37"/>
          <p:cNvCxnSpPr>
            <a:stCxn id="878" idx="1"/>
          </p:cNvCxnSpPr>
          <p:nvPr/>
        </p:nvCxnSpPr>
        <p:spPr>
          <a:xfrm rot="10800000">
            <a:off x="2505100" y="4258025"/>
            <a:ext cx="381300" cy="19500"/>
          </a:xfrm>
          <a:prstGeom prst="straightConnector1">
            <a:avLst/>
          </a:prstGeom>
          <a:noFill/>
          <a:ln cap="flat" cmpd="sng" w="9525">
            <a:solidFill>
              <a:schemeClr val="dk2"/>
            </a:solidFill>
            <a:prstDash val="solid"/>
            <a:round/>
            <a:headEnd len="med" w="med" type="none"/>
            <a:tailEnd len="med" w="med" type="triangle"/>
          </a:ln>
        </p:spPr>
      </p:cxnSp>
      <p:cxnSp>
        <p:nvCxnSpPr>
          <p:cNvPr id="881" name="Google Shape;881;p37"/>
          <p:cNvCxnSpPr/>
          <p:nvPr/>
        </p:nvCxnSpPr>
        <p:spPr>
          <a:xfrm rot="10800000">
            <a:off x="5030525" y="3062425"/>
            <a:ext cx="876000" cy="443100"/>
          </a:xfrm>
          <a:prstGeom prst="straightConnector1">
            <a:avLst/>
          </a:prstGeom>
          <a:noFill/>
          <a:ln cap="flat" cmpd="sng" w="9525">
            <a:solidFill>
              <a:schemeClr val="dk2"/>
            </a:solidFill>
            <a:prstDash val="solid"/>
            <a:round/>
            <a:headEnd len="med" w="med" type="none"/>
            <a:tailEnd len="med" w="med" type="triangle"/>
          </a:ln>
        </p:spPr>
      </p:cxnSp>
      <p:cxnSp>
        <p:nvCxnSpPr>
          <p:cNvPr id="882" name="Google Shape;882;p37"/>
          <p:cNvCxnSpPr/>
          <p:nvPr/>
        </p:nvCxnSpPr>
        <p:spPr>
          <a:xfrm flipH="1" rot="10800000">
            <a:off x="5885925" y="3062425"/>
            <a:ext cx="814200" cy="44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8"/>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Advantages and Disadvantages</a:t>
            </a:r>
            <a:endParaRPr sz="3000"/>
          </a:p>
        </p:txBody>
      </p:sp>
      <p:sp>
        <p:nvSpPr>
          <p:cNvPr id="888" name="Google Shape;888;p38"/>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Advantages:</a:t>
            </a:r>
            <a:endParaRPr sz="1800"/>
          </a:p>
          <a:p>
            <a:pPr indent="-342900" lvl="0" marL="457200" rtl="0" algn="just">
              <a:spcBef>
                <a:spcPts val="0"/>
              </a:spcBef>
              <a:spcAft>
                <a:spcPts val="0"/>
              </a:spcAft>
              <a:buSzPts val="1800"/>
              <a:buChar char="▹"/>
            </a:pPr>
            <a:r>
              <a:rPr lang="en" sz="1800"/>
              <a:t>T</a:t>
            </a:r>
            <a:r>
              <a:rPr lang="en" sz="1800"/>
              <a:t>he real time implementation of drowsiness detection which is invariant to illumination and performs well under various lighting conditions.</a:t>
            </a:r>
            <a:endParaRPr sz="1800"/>
          </a:p>
          <a:p>
            <a:pPr indent="-342900" lvl="0" marL="457200" rtl="0" algn="just">
              <a:spcBef>
                <a:spcPts val="0"/>
              </a:spcBef>
              <a:spcAft>
                <a:spcPts val="0"/>
              </a:spcAft>
              <a:buSzPts val="1800"/>
              <a:buChar char="▹"/>
            </a:pPr>
            <a:r>
              <a:rPr lang="en" sz="1800"/>
              <a:t>Correlation coefficient template matching provides a super-fast way to track the eyes and mouth.</a:t>
            </a:r>
            <a:endParaRPr sz="1800"/>
          </a:p>
          <a:p>
            <a:pPr indent="-342900" lvl="0" marL="457200" rtl="0" algn="just">
              <a:spcBef>
                <a:spcPts val="0"/>
              </a:spcBef>
              <a:spcAft>
                <a:spcPts val="0"/>
              </a:spcAft>
              <a:buSzPts val="1800"/>
              <a:buChar char="▹"/>
            </a:pPr>
            <a:r>
              <a:rPr lang="en" sz="1800"/>
              <a:t>The proposed system achieves an overall accuracy of 94.58% in four test cases, which is highest in comparison to the recent methods.</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9"/>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Advantages and Disadvantages</a:t>
            </a:r>
            <a:endParaRPr sz="3000"/>
          </a:p>
        </p:txBody>
      </p:sp>
      <p:sp>
        <p:nvSpPr>
          <p:cNvPr id="894" name="Google Shape;894;p39"/>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Disadvantages:</a:t>
            </a:r>
            <a:endParaRPr sz="1800"/>
          </a:p>
          <a:p>
            <a:pPr indent="-342900" lvl="0" marL="457200" rtl="0" algn="just">
              <a:spcBef>
                <a:spcPts val="0"/>
              </a:spcBef>
              <a:spcAft>
                <a:spcPts val="0"/>
              </a:spcAft>
              <a:buSzPts val="1800"/>
              <a:buChar char="▹"/>
            </a:pPr>
            <a:r>
              <a:rPr lang="en" sz="1800"/>
              <a:t>Despite the highly satisfactory performance, the </a:t>
            </a:r>
            <a:r>
              <a:rPr lang="en" sz="1800"/>
              <a:t>s</a:t>
            </a:r>
            <a:r>
              <a:rPr lang="en" sz="1800"/>
              <a:t>ystem was unable to predict drowsiness when the head was tilted towards right or left. </a:t>
            </a:r>
            <a:endParaRPr sz="1800"/>
          </a:p>
          <a:p>
            <a:pPr indent="-342900" lvl="0" marL="457200" rtl="0" algn="just">
              <a:spcBef>
                <a:spcPts val="0"/>
              </a:spcBef>
              <a:spcAft>
                <a:spcPts val="0"/>
              </a:spcAft>
              <a:buSzPts val="1800"/>
              <a:buChar char="▹"/>
            </a:pPr>
            <a:r>
              <a:rPr lang="en" sz="1800"/>
              <a:t>Head lowering prediction is also to be included with a threshold.</a:t>
            </a:r>
            <a:endParaRPr sz="1800"/>
          </a:p>
          <a:p>
            <a:pPr indent="-342900" lvl="0" marL="457200" rtl="0" algn="just">
              <a:spcBef>
                <a:spcPts val="0"/>
              </a:spcBef>
              <a:spcAft>
                <a:spcPts val="0"/>
              </a:spcAft>
              <a:buSzPts val="1800"/>
              <a:buChar char="▹"/>
            </a:pPr>
            <a:r>
              <a:rPr lang="en" sz="1800"/>
              <a:t> The accuracy drops by 8% with spectacles.</a:t>
            </a:r>
            <a:endParaRPr sz="1800"/>
          </a:p>
          <a:p>
            <a:pPr indent="-342900" lvl="0" marL="457200" rtl="0" algn="just">
              <a:spcBef>
                <a:spcPts val="0"/>
              </a:spcBef>
              <a:spcAft>
                <a:spcPts val="0"/>
              </a:spcAft>
              <a:buSzPts val="1800"/>
              <a:buChar char="▹"/>
            </a:pPr>
            <a:r>
              <a:rPr lang="en" sz="1800"/>
              <a:t> In the future, efforts will be made to make the system rotation invariant.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0"/>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600"/>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00" name="Google Shape;900;p40"/>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800"/>
              </a:spcAft>
              <a:buSzPts val="2000"/>
              <a:buNone/>
            </a:pPr>
            <a:r>
              <a:rPr lang="en">
                <a:latin typeface="Times New Roman"/>
                <a:ea typeface="Times New Roman"/>
                <a:cs typeface="Times New Roman"/>
                <a:sym typeface="Times New Roman"/>
              </a:rPr>
              <a:t>Let’s start with the conclusion.</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4"/>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Introduction</a:t>
            </a:r>
            <a:endParaRPr/>
          </a:p>
        </p:txBody>
      </p:sp>
      <p:sp>
        <p:nvSpPr>
          <p:cNvPr id="689" name="Google Shape;689;p14"/>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Drowsy driving is the dangerous combination of driving and sleepiness or fatigue. This usually happens when a driver has not slept enough, but it can also happen because of untreated sleep disorders, medications, drinking alcohol, or shift work.</a:t>
            </a:r>
            <a:endParaRPr sz="1800">
              <a:solidFill>
                <a:srgbClr val="FFFFFF"/>
              </a:solidFill>
              <a:latin typeface="Times New Roman"/>
              <a:ea typeface="Times New Roman"/>
              <a:cs typeface="Times New Roman"/>
              <a:sym typeface="Times New Roman"/>
            </a:endParaRPr>
          </a:p>
          <a:p>
            <a:pPr indent="-342900" lvl="0" marL="457200" rtl="0" algn="just">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Every year thousands of people in India lose their lives due to traffic accidents. The role of human factor plays a key role in the accidents. In general, the driver fatigue alone accounts for around 25 percent of the road accidents and up to 60 percent of road accidents  result in death or serious injury </a:t>
            </a:r>
            <a:r>
              <a:rPr lang="en" sz="1800">
                <a:solidFill>
                  <a:srgbClr val="FFFFFF"/>
                </a:solidFill>
                <a:latin typeface="Times New Roman"/>
                <a:ea typeface="Times New Roman"/>
                <a:cs typeface="Times New Roman"/>
                <a:sym typeface="Times New Roman"/>
              </a:rPr>
              <a:t>[1]</a:t>
            </a:r>
            <a:r>
              <a:rPr lang="en" sz="1800">
                <a:solidFill>
                  <a:srgbClr val="FFFFFF"/>
                </a:solidFill>
                <a:latin typeface="Times New Roman"/>
                <a:ea typeface="Times New Roman"/>
                <a:cs typeface="Times New Roman"/>
                <a:sym typeface="Times New Roman"/>
              </a:rPr>
              <a:t>.</a:t>
            </a:r>
            <a:endParaRPr sz="1800">
              <a:solidFill>
                <a:srgbClr val="FFFFFF"/>
              </a:solidFill>
              <a:latin typeface="Times New Roman"/>
              <a:ea typeface="Times New Roman"/>
              <a:cs typeface="Times New Roman"/>
              <a:sym typeface="Times New Roman"/>
            </a:endParaRPr>
          </a:p>
          <a:p>
            <a:pPr indent="-342900" lvl="0" marL="457200" rtl="0" algn="just">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So a drivers' drowsiness state is a major factor in severe road accidents that claims thousands of lives every year.</a:t>
            </a:r>
            <a:endParaRPr sz="1800">
              <a:solidFill>
                <a:srgbClr val="FFFFFF"/>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1"/>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CONCLUSION</a:t>
            </a:r>
            <a:endParaRPr/>
          </a:p>
        </p:txBody>
      </p:sp>
      <p:sp>
        <p:nvSpPr>
          <p:cNvPr id="906" name="Google Shape;906;p41"/>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381000" lvl="0" marL="457200" rtl="0" algn="just">
              <a:spcBef>
                <a:spcPts val="0"/>
              </a:spcBef>
              <a:spcAft>
                <a:spcPts val="0"/>
              </a:spcAft>
              <a:buSzPts val="2400"/>
              <a:buChar char="▹"/>
            </a:pPr>
            <a:r>
              <a:rPr lang="en"/>
              <a:t>So,I have learnt about the parameters to be considered to detect the drowsiness of the driver.</a:t>
            </a:r>
            <a:endParaRPr/>
          </a:p>
          <a:p>
            <a:pPr indent="-381000" lvl="0" marL="457200" rtl="0" algn="just">
              <a:spcBef>
                <a:spcPts val="0"/>
              </a:spcBef>
              <a:spcAft>
                <a:spcPts val="0"/>
              </a:spcAft>
              <a:buSzPts val="2400"/>
              <a:buChar char="▹"/>
            </a:pPr>
            <a:r>
              <a:rPr lang="en"/>
              <a:t>Also, I have learnt the various techniques to determine the various parameters.</a:t>
            </a:r>
            <a:endParaRPr/>
          </a:p>
          <a:p>
            <a:pPr indent="-381000" lvl="0" marL="457200" rtl="0" algn="just">
              <a:spcBef>
                <a:spcPts val="0"/>
              </a:spcBef>
              <a:spcAft>
                <a:spcPts val="0"/>
              </a:spcAft>
              <a:buSzPts val="2400"/>
              <a:buChar char="▹"/>
            </a:pPr>
            <a:r>
              <a:rPr lang="en"/>
              <a:t>Also, I learnt about the previous research done to solve this problem.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2"/>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Future Work</a:t>
            </a:r>
            <a:endParaRPr/>
          </a:p>
        </p:txBody>
      </p:sp>
      <p:sp>
        <p:nvSpPr>
          <p:cNvPr id="912" name="Google Shape;912;p42"/>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355600" lvl="0" marL="457200" rtl="0" algn="just">
              <a:spcBef>
                <a:spcPts val="0"/>
              </a:spcBef>
              <a:spcAft>
                <a:spcPts val="0"/>
              </a:spcAft>
              <a:buSzPts val="2000"/>
              <a:buChar char="▹"/>
            </a:pPr>
            <a:r>
              <a:rPr lang="en" sz="2000"/>
              <a:t>To store the time,frequency and how many times a driver shows drowsiness in a database.</a:t>
            </a:r>
            <a:endParaRPr sz="2000"/>
          </a:p>
          <a:p>
            <a:pPr indent="-355600" lvl="0" marL="457200" rtl="0" algn="just">
              <a:spcBef>
                <a:spcPts val="0"/>
              </a:spcBef>
              <a:spcAft>
                <a:spcPts val="0"/>
              </a:spcAft>
              <a:buSzPts val="2000"/>
              <a:buChar char="▹"/>
            </a:pPr>
            <a:r>
              <a:rPr lang="en" sz="2000"/>
              <a:t>To analyse this dataset and generate a detailed analysis for organizational uses.</a:t>
            </a:r>
            <a:endParaRPr sz="2000"/>
          </a:p>
          <a:p>
            <a:pPr indent="-355600" lvl="0" marL="457200" rtl="0" algn="just">
              <a:spcBef>
                <a:spcPts val="0"/>
              </a:spcBef>
              <a:spcAft>
                <a:spcPts val="0"/>
              </a:spcAft>
              <a:buSzPts val="2000"/>
              <a:buChar char="▹"/>
            </a:pPr>
            <a:r>
              <a:rPr lang="en" sz="2000"/>
              <a:t>To create a complete software product which can be used by transportation and logistic firms.</a:t>
            </a:r>
            <a:endParaRPr sz="2000"/>
          </a:p>
          <a:p>
            <a:pPr indent="-355600" lvl="0" marL="457200" rtl="0" algn="just">
              <a:spcBef>
                <a:spcPts val="0"/>
              </a:spcBef>
              <a:spcAft>
                <a:spcPts val="0"/>
              </a:spcAft>
              <a:buSzPts val="2000"/>
              <a:buChar char="▹"/>
            </a:pPr>
            <a:r>
              <a:rPr lang="en" sz="2000"/>
              <a:t>To provide separate login id for each user and admin.</a:t>
            </a:r>
            <a:endParaRPr sz="2000"/>
          </a:p>
          <a:p>
            <a:pPr indent="-355600" lvl="0" marL="457200" rtl="0" algn="just">
              <a:spcBef>
                <a:spcPts val="0"/>
              </a:spcBef>
              <a:spcAft>
                <a:spcPts val="0"/>
              </a:spcAft>
              <a:buSzPts val="2000"/>
              <a:buChar char="▹"/>
            </a:pPr>
            <a:r>
              <a:rPr lang="en" sz="2000"/>
              <a:t>The admin can get the detailed review of each employee by using these system.</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43"/>
          <p:cNvSpPr txBox="1"/>
          <p:nvPr>
            <p:ph type="title"/>
          </p:nvPr>
        </p:nvSpPr>
        <p:spPr>
          <a:xfrm>
            <a:off x="1241850" y="16385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FFFFFF"/>
                </a:solidFill>
              </a:rPr>
              <a:t>REFERENCES</a:t>
            </a:r>
            <a:endParaRPr>
              <a:solidFill>
                <a:srgbClr val="FFFFFF"/>
              </a:solidFill>
            </a:endParaRPr>
          </a:p>
        </p:txBody>
      </p:sp>
      <p:graphicFrame>
        <p:nvGraphicFramePr>
          <p:cNvPr id="918" name="Google Shape;918;p43"/>
          <p:cNvGraphicFramePr/>
          <p:nvPr/>
        </p:nvGraphicFramePr>
        <p:xfrm>
          <a:off x="952500" y="652075"/>
          <a:ext cx="3000000" cy="3000000"/>
        </p:xfrm>
        <a:graphic>
          <a:graphicData uri="http://schemas.openxmlformats.org/drawingml/2006/table">
            <a:tbl>
              <a:tblPr>
                <a:noFill/>
                <a:tableStyleId>{87AFD230-7F13-43DF-ACD2-30E8D62C5BB4}</a:tableStyleId>
              </a:tblPr>
              <a:tblGrid>
                <a:gridCol w="1059875"/>
                <a:gridCol w="6179125"/>
              </a:tblGrid>
              <a:tr h="344625">
                <a:tc>
                  <a:txBody>
                    <a:bodyPr/>
                    <a:lstStyle/>
                    <a:p>
                      <a:pPr indent="0" lvl="0" marL="0" rtl="0" algn="l">
                        <a:spcBef>
                          <a:spcPts val="0"/>
                        </a:spcBef>
                        <a:spcAft>
                          <a:spcPts val="0"/>
                        </a:spcAft>
                        <a:buNone/>
                      </a:pPr>
                      <a:r>
                        <a:rPr lang="en">
                          <a:solidFill>
                            <a:srgbClr val="FFFFFF"/>
                          </a:solidFill>
                        </a:rPr>
                        <a:t>SR no.</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References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E. E. Galarza, F. D. Egas, F. M. Silva, P. M. Velasco, and E. D. Galarza, “Real time driver drowsiness detection based on driver’s face image behavior using a system of human computer interaction implemented in a smartphone,” in </a:t>
                      </a:r>
                      <a:r>
                        <a:rPr i="1" lang="en" sz="1200">
                          <a:solidFill>
                            <a:srgbClr val="FFFFFF"/>
                          </a:solidFill>
                        </a:rPr>
                        <a:t>Proceedings of the International Conference on Information Technology &amp; Systems (ICITS 2018)</a:t>
                      </a:r>
                      <a:r>
                        <a:rPr lang="en" sz="1200">
                          <a:solidFill>
                            <a:srgbClr val="FFFFFF"/>
                          </a:solidFill>
                        </a:rPr>
                        <a:t>, Cham: Springer International Publishing, 2018, pp. 563–572.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B. N. Manu, “Facial features monitoring for real time drowsiness detection,” in </a:t>
                      </a:r>
                      <a:r>
                        <a:rPr i="1" lang="en" sz="1200">
                          <a:solidFill>
                            <a:srgbClr val="FFFFFF"/>
                          </a:solidFill>
                        </a:rPr>
                        <a:t>2016 12th International Conference on Innovations in Information Technology (IIT)</a:t>
                      </a:r>
                      <a:r>
                        <a:rPr lang="en" sz="1200">
                          <a:solidFill>
                            <a:srgbClr val="FFFFFF"/>
                          </a:solidFill>
                        </a:rPr>
                        <a:t>, 2016.</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A. Rahman, M. Sirshar, and A. Khan, “Real time drowsiness detection using eye blink monitoring,” in </a:t>
                      </a:r>
                      <a:r>
                        <a:rPr i="1" lang="en" sz="1200">
                          <a:solidFill>
                            <a:srgbClr val="FFFFFF"/>
                          </a:solidFill>
                        </a:rPr>
                        <a:t>2015 National Software Engineering Conference (NSEC)</a:t>
                      </a:r>
                      <a:r>
                        <a:rPr lang="en" sz="1200">
                          <a:solidFill>
                            <a:srgbClr val="FFFFFF"/>
                          </a:solidFill>
                        </a:rPr>
                        <a:t>, 2015</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Fouzia, R. Roopalakshmi, J. A. Rathod, A. S. Shetty, and K. Supriya, “Driver drowsiness detection system based on visual features,” in </a:t>
                      </a:r>
                      <a:r>
                        <a:rPr i="1" lang="en" sz="1200">
                          <a:solidFill>
                            <a:srgbClr val="FFFFFF"/>
                          </a:solidFill>
                        </a:rPr>
                        <a:t>2018 Second International Conference on Inventive Communication and Computational Technologies (ICICCT)</a:t>
                      </a:r>
                      <a:r>
                        <a:rPr lang="en" sz="1200">
                          <a:solidFill>
                            <a:srgbClr val="FFFFFF"/>
                          </a:solidFill>
                        </a:rPr>
                        <a:t>, 2018.</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a:t>
                      </a:r>
                      <a:r>
                        <a:rPr lang="en" sz="1200">
                          <a:solidFill>
                            <a:srgbClr val="FFFFFF"/>
                          </a:solidFill>
                        </a:rPr>
                        <a:t>M. Kahlon and S. Ganesan, “Driver drowsiness detection system based on binary eyes image data,” in </a:t>
                      </a:r>
                      <a:r>
                        <a:rPr i="1" lang="en" sz="1200">
                          <a:solidFill>
                            <a:srgbClr val="FFFFFF"/>
                          </a:solidFill>
                        </a:rPr>
                        <a:t>2018 IEEE International Conference on Electro/Information Technology (EIT)</a:t>
                      </a:r>
                      <a:r>
                        <a:rPr lang="en" sz="1200">
                          <a:solidFill>
                            <a:srgbClr val="FFFFFF"/>
                          </a:solidFill>
                        </a:rPr>
                        <a:t>, 2018.</a:t>
                      </a:r>
                      <a:endParaRPr>
                        <a:solidFill>
                          <a:srgbClr val="FFFFFF"/>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4"/>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References(Continued)</a:t>
            </a:r>
            <a:endParaRPr/>
          </a:p>
        </p:txBody>
      </p:sp>
      <p:graphicFrame>
        <p:nvGraphicFramePr>
          <p:cNvPr id="924" name="Google Shape;924;p44"/>
          <p:cNvGraphicFramePr/>
          <p:nvPr/>
        </p:nvGraphicFramePr>
        <p:xfrm>
          <a:off x="952500" y="1090550"/>
          <a:ext cx="3000000" cy="3000000"/>
        </p:xfrm>
        <a:graphic>
          <a:graphicData uri="http://schemas.openxmlformats.org/drawingml/2006/table">
            <a:tbl>
              <a:tblPr>
                <a:noFill/>
                <a:tableStyleId>{87AFD230-7F13-43DF-ACD2-30E8D62C5BB4}</a:tableStyleId>
              </a:tblPr>
              <a:tblGrid>
                <a:gridCol w="773750"/>
                <a:gridCol w="6465250"/>
              </a:tblGrid>
              <a:tr h="366950">
                <a:tc>
                  <a:txBody>
                    <a:bodyPr/>
                    <a:lstStyle/>
                    <a:p>
                      <a:pPr indent="0" lvl="0" marL="0" rtl="0" algn="l">
                        <a:spcBef>
                          <a:spcPts val="0"/>
                        </a:spcBef>
                        <a:spcAft>
                          <a:spcPts val="0"/>
                        </a:spcAft>
                        <a:buNone/>
                      </a:pPr>
                      <a:r>
                        <a:rPr lang="en">
                          <a:solidFill>
                            <a:schemeClr val="dk1"/>
                          </a:solidFill>
                        </a:rPr>
                        <a:t>Sr. no.</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References</a:t>
                      </a:r>
                      <a:endParaRPr>
                        <a:solidFill>
                          <a:schemeClr val="dk1"/>
                        </a:solidFill>
                      </a:endParaRPr>
                    </a:p>
                  </a:txBody>
                  <a:tcPr marT="91425" marB="91425" marR="91425" marL="91425"/>
                </a:tc>
              </a:tr>
              <a:tr h="827075">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rPr>
                        <a:t>R. Jabbar, K. Al-Khalifa, M. Kharbeche, W. Alhajyaseen, M. Jafari and S. Jiang, "Real-time Driver Drowsiness Detection for Android Application Using Deep Neural Networks Techniques", </a:t>
                      </a:r>
                      <a:r>
                        <a:rPr i="1" lang="en" sz="1200">
                          <a:solidFill>
                            <a:schemeClr val="dk1"/>
                          </a:solidFill>
                          <a:highlight>
                            <a:schemeClr val="lt1"/>
                          </a:highlight>
                        </a:rPr>
                        <a:t>Procedia Computer Science</a:t>
                      </a:r>
                      <a:r>
                        <a:rPr lang="en" sz="1200">
                          <a:solidFill>
                            <a:schemeClr val="dk1"/>
                          </a:solidFill>
                          <a:highlight>
                            <a:schemeClr val="lt1"/>
                          </a:highlight>
                        </a:rPr>
                        <a:t>, vol. 130, pp. 400-407, 2018. Available: 10.1016/j.procs.2018.04.060.</a:t>
                      </a:r>
                      <a:endParaRPr sz="1200">
                        <a:solidFill>
                          <a:schemeClr val="dk1"/>
                        </a:solidFill>
                        <a:highlight>
                          <a:schemeClr val="lt1"/>
                        </a:highlight>
                      </a:endParaRPr>
                    </a:p>
                  </a:txBody>
                  <a:tcPr marT="91425" marB="91425" marR="91425" marL="91425"/>
                </a:tc>
              </a:tr>
              <a:tr h="827075">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rPr>
                        <a:t>W. Deng and R. Wu, "Real-Time Driver-Drowsiness Detection System Using Facial Features", </a:t>
                      </a:r>
                      <a:r>
                        <a:rPr i="1" lang="en" sz="1200">
                          <a:solidFill>
                            <a:schemeClr val="dk1"/>
                          </a:solidFill>
                          <a:highlight>
                            <a:schemeClr val="lt1"/>
                          </a:highlight>
                        </a:rPr>
                        <a:t>IEEE Access</a:t>
                      </a:r>
                      <a:r>
                        <a:rPr lang="en" sz="1200">
                          <a:solidFill>
                            <a:schemeClr val="dk1"/>
                          </a:solidFill>
                          <a:highlight>
                            <a:schemeClr val="lt1"/>
                          </a:highlight>
                        </a:rPr>
                        <a:t>, vol. 7, pp. 118727-118738, 2019. Available: 10.1109/access.2019.2936663.</a:t>
                      </a:r>
                      <a:endParaRPr sz="1200">
                        <a:solidFill>
                          <a:schemeClr val="dk1"/>
                        </a:solidFill>
                        <a:highlight>
                          <a:schemeClr val="lt1"/>
                        </a:highlight>
                      </a:endParaRPr>
                    </a:p>
                  </a:txBody>
                  <a:tcPr marT="91425" marB="91425" marR="91425" marL="91425"/>
                </a:tc>
              </a:tr>
              <a:tr h="827075">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rPr>
                        <a:t>S. Mehta, S. Dadhich, S. Gumber and A. Jadhav Bhatt, "Real-Time Driver Drowsiness Detection System Using Eye Aspect Ratio and Eye Closure Ratio", </a:t>
                      </a:r>
                      <a:r>
                        <a:rPr i="1" lang="en" sz="1200">
                          <a:solidFill>
                            <a:schemeClr val="dk1"/>
                          </a:solidFill>
                          <a:highlight>
                            <a:schemeClr val="lt1"/>
                          </a:highlight>
                        </a:rPr>
                        <a:t>SSRN Electronic Journal</a:t>
                      </a:r>
                      <a:r>
                        <a:rPr lang="en" sz="1200">
                          <a:solidFill>
                            <a:schemeClr val="dk1"/>
                          </a:solidFill>
                          <a:highlight>
                            <a:schemeClr val="lt1"/>
                          </a:highlight>
                        </a:rPr>
                        <a:t>, 2019. Available: 10.2139/ssrn.3356401.</a:t>
                      </a:r>
                      <a:endParaRPr sz="1200">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pSp>
        <p:nvGrpSpPr>
          <p:cNvPr id="929" name="Google Shape;929;p45"/>
          <p:cNvGrpSpPr/>
          <p:nvPr/>
        </p:nvGrpSpPr>
        <p:grpSpPr>
          <a:xfrm>
            <a:off x="218" y="1955909"/>
            <a:ext cx="9143346" cy="1231682"/>
            <a:chOff x="218" y="898161"/>
            <a:chExt cx="9143346" cy="1231682"/>
          </a:xfrm>
        </p:grpSpPr>
        <p:sp>
          <p:nvSpPr>
            <p:cNvPr id="930" name="Google Shape;930;p45"/>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1" name="Google Shape;931;p45"/>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2" name="Google Shape;932;p45"/>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3" name="Google Shape;933;p45"/>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4" name="Google Shape;934;p45"/>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5" name="Google Shape;935;p45"/>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6" name="Google Shape;936;p45"/>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7" name="Google Shape;937;p45"/>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8" name="Google Shape;938;p45"/>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39" name="Google Shape;939;p45"/>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0" name="Google Shape;940;p45"/>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1" name="Google Shape;941;p45"/>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2" name="Google Shape;942;p45"/>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3" name="Google Shape;943;p45"/>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4" name="Google Shape;944;p45"/>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5" name="Google Shape;945;p45"/>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6" name="Google Shape;946;p45"/>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7" name="Google Shape;947;p45"/>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8" name="Google Shape;948;p45"/>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49" name="Google Shape;949;p45"/>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0" name="Google Shape;950;p45"/>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1" name="Google Shape;951;p45"/>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2" name="Google Shape;952;p45"/>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3" name="Google Shape;953;p45"/>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4" name="Google Shape;954;p45"/>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5" name="Google Shape;955;p45"/>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6" name="Google Shape;956;p45"/>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7" name="Google Shape;957;p45"/>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8" name="Google Shape;958;p45"/>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59" name="Google Shape;959;p45"/>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0" name="Google Shape;960;p45"/>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1" name="Google Shape;961;p45"/>
            <p:cNvSpPr/>
            <p:nvPr/>
          </p:nvSpPr>
          <p:spPr>
            <a:xfrm flipH="1">
              <a:off x="3227766"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2" name="Google Shape;962;p45"/>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3" name="Google Shape;963;p45"/>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4" name="Google Shape;964;p45"/>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5" name="Google Shape;965;p45"/>
            <p:cNvSpPr/>
            <p:nvPr/>
          </p:nvSpPr>
          <p:spPr>
            <a:xfrm flipH="1">
              <a:off x="189648"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6" name="Google Shape;966;p45"/>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7" name="Google Shape;967;p45"/>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8" name="Google Shape;968;p45"/>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69" name="Google Shape;969;p45"/>
            <p:cNvSpPr/>
            <p:nvPr/>
          </p:nvSpPr>
          <p:spPr>
            <a:xfrm flipH="1">
              <a:off x="3650389"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70" name="Google Shape;970;p45"/>
            <p:cNvSpPr/>
            <p:nvPr/>
          </p:nvSpPr>
          <p:spPr>
            <a:xfrm>
              <a:off x="4799544" y="1606595"/>
              <a:ext cx="693848" cy="513617"/>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71" name="Google Shape;971;p45"/>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72" name="Google Shape;972;p45"/>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73" name="Google Shape;973;p45"/>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974" name="Google Shape;974;p45"/>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grpSp>
      <p:sp>
        <p:nvSpPr>
          <p:cNvPr id="975" name="Google Shape;975;p45"/>
          <p:cNvSpPr/>
          <p:nvPr/>
        </p:nvSpPr>
        <p:spPr>
          <a:xfrm>
            <a:off x="3641050" y="1640725"/>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rotWithShape="0" algn="bl">
              <a:schemeClr val="lt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976" name="Google Shape;976;p45"/>
          <p:cNvSpPr txBox="1"/>
          <p:nvPr>
            <p:ph idx="4294967295" type="ctrTitle"/>
          </p:nvPr>
        </p:nvSpPr>
        <p:spPr>
          <a:xfrm>
            <a:off x="1439400" y="978575"/>
            <a:ext cx="6265200" cy="4728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atamaran"/>
              <a:buNone/>
            </a:pPr>
            <a:r>
              <a:rPr i="0" lang="en" sz="3000" u="none" cap="none" strike="noStrike">
                <a:solidFill>
                  <a:srgbClr val="BEF176"/>
                </a:solidFill>
                <a:latin typeface="Times New Roman"/>
                <a:ea typeface="Times New Roman"/>
                <a:cs typeface="Times New Roman"/>
                <a:sym typeface="Times New Roman"/>
              </a:rPr>
              <a:t>THANKS!</a:t>
            </a:r>
            <a:endParaRPr i="0" sz="3000" u="none" cap="none" strike="noStrike">
              <a:solidFill>
                <a:srgbClr val="BEF176"/>
              </a:solidFill>
              <a:latin typeface="Times New Roman"/>
              <a:ea typeface="Times New Roman"/>
              <a:cs typeface="Times New Roman"/>
              <a:sym typeface="Times New Roman"/>
            </a:endParaRPr>
          </a:p>
        </p:txBody>
      </p:sp>
      <p:sp>
        <p:nvSpPr>
          <p:cNvPr id="977" name="Google Shape;977;p45"/>
          <p:cNvSpPr txBox="1"/>
          <p:nvPr>
            <p:ph idx="4294967295" type="subTitle"/>
          </p:nvPr>
        </p:nvSpPr>
        <p:spPr>
          <a:xfrm>
            <a:off x="952875" y="3706325"/>
            <a:ext cx="7238400" cy="601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1"/>
              </a:buClr>
              <a:buSzPts val="2400"/>
              <a:buFont typeface="Catamaran Thin"/>
              <a:buNone/>
            </a:pPr>
            <a:r>
              <a:rPr b="1" i="0" lang="en" sz="1800" u="none" cap="none" strike="noStrike">
                <a:solidFill>
                  <a:srgbClr val="AF9FFF"/>
                </a:solidFill>
                <a:latin typeface="Times New Roman"/>
                <a:ea typeface="Times New Roman"/>
                <a:cs typeface="Times New Roman"/>
                <a:sym typeface="Times New Roman"/>
              </a:rPr>
              <a:t>Any questions?</a:t>
            </a:r>
            <a:endParaRPr b="1" i="0" sz="1800" u="none" cap="none" strike="noStrike">
              <a:solidFill>
                <a:srgbClr val="AF9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i="0" lang="en" sz="1800" u="none" cap="none" strike="noStrike">
                <a:solidFill>
                  <a:srgbClr val="AF9FFF"/>
                </a:solidFill>
                <a:latin typeface="Times New Roman"/>
                <a:ea typeface="Times New Roman"/>
                <a:cs typeface="Times New Roman"/>
                <a:sym typeface="Times New Roman"/>
              </a:rPr>
              <a:t>You can find me at @</a:t>
            </a:r>
            <a:r>
              <a:rPr lang="en" sz="1800">
                <a:solidFill>
                  <a:srgbClr val="AF9FFF"/>
                </a:solidFill>
                <a:latin typeface="Times New Roman"/>
                <a:ea typeface="Times New Roman"/>
                <a:cs typeface="Times New Roman"/>
                <a:sym typeface="Times New Roman"/>
              </a:rPr>
              <a:t>npatil2592000</a:t>
            </a:r>
            <a:r>
              <a:rPr i="0" lang="en" sz="1800" u="none" cap="none" strike="noStrike">
                <a:solidFill>
                  <a:srgbClr val="AF9FFF"/>
                </a:solidFill>
                <a:latin typeface="Times New Roman"/>
                <a:ea typeface="Times New Roman"/>
                <a:cs typeface="Times New Roman"/>
                <a:sym typeface="Times New Roman"/>
              </a:rPr>
              <a:t> &amp; </a:t>
            </a:r>
            <a:r>
              <a:rPr lang="en" sz="1800">
                <a:solidFill>
                  <a:srgbClr val="AF9FFF"/>
                </a:solidFill>
                <a:latin typeface="Times New Roman"/>
                <a:ea typeface="Times New Roman"/>
                <a:cs typeface="Times New Roman"/>
                <a:sym typeface="Times New Roman"/>
              </a:rPr>
              <a:t>npatil2592000@gmail.com</a:t>
            </a:r>
            <a:endParaRPr i="0" sz="1800" u="none" cap="none" strike="noStrike">
              <a:solidFill>
                <a:srgbClr val="AF9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accent1"/>
              </a:buClr>
              <a:buSzPts val="2400"/>
              <a:buFont typeface="Catamaran Thin"/>
              <a:buNone/>
            </a:pPr>
            <a:r>
              <a:t/>
            </a:r>
            <a:endParaRPr i="0" sz="1800" u="none" cap="none" strike="noStrike">
              <a:solidFill>
                <a:srgbClr val="AF9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i="0" sz="1800" u="none" cap="none" strike="noStrike">
              <a:solidFill>
                <a:srgbClr val="AF9FFF"/>
              </a:solidFill>
              <a:latin typeface="Times New Roman"/>
              <a:ea typeface="Times New Roman"/>
              <a:cs typeface="Times New Roman"/>
              <a:sym typeface="Times New Roman"/>
            </a:endParaRPr>
          </a:p>
        </p:txBody>
      </p:sp>
      <p:sp>
        <p:nvSpPr>
          <p:cNvPr id="978" name="Google Shape;978;p45"/>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pSp>
        <p:nvGrpSpPr>
          <p:cNvPr id="979" name="Google Shape;979;p45"/>
          <p:cNvGrpSpPr/>
          <p:nvPr/>
        </p:nvGrpSpPr>
        <p:grpSpPr>
          <a:xfrm>
            <a:off x="4096175" y="2124105"/>
            <a:ext cx="951348" cy="895031"/>
            <a:chOff x="5972700" y="2330200"/>
            <a:chExt cx="411625" cy="387275"/>
          </a:xfrm>
        </p:grpSpPr>
        <p:sp>
          <p:nvSpPr>
            <p:cNvPr id="980" name="Google Shape;980;p4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981" name="Google Shape;981;p4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5"/>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INTERESTING FACT</a:t>
            </a:r>
            <a:endParaRPr>
              <a:latin typeface="Times New Roman"/>
              <a:ea typeface="Times New Roman"/>
              <a:cs typeface="Times New Roman"/>
              <a:sym typeface="Times New Roman"/>
            </a:endParaRPr>
          </a:p>
        </p:txBody>
      </p:sp>
      <p:pic>
        <p:nvPicPr>
          <p:cNvPr id="695" name="Google Shape;695;p15"/>
          <p:cNvPicPr preferRelativeResize="0"/>
          <p:nvPr/>
        </p:nvPicPr>
        <p:blipFill>
          <a:blip r:embed="rId3">
            <a:alphaModFix/>
          </a:blip>
          <a:stretch>
            <a:fillRect/>
          </a:stretch>
        </p:blipFill>
        <p:spPr>
          <a:xfrm>
            <a:off x="1619275" y="1075850"/>
            <a:ext cx="5905500" cy="332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6"/>
          <p:cNvSpPr txBox="1"/>
          <p:nvPr/>
        </p:nvSpPr>
        <p:spPr>
          <a:xfrm>
            <a:off x="-520100" y="2094600"/>
            <a:ext cx="5796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FF00"/>
                </a:solidFill>
                <a:latin typeface="Times New Roman"/>
                <a:ea typeface="Times New Roman"/>
                <a:cs typeface="Times New Roman"/>
                <a:sym typeface="Times New Roman"/>
              </a:rPr>
              <a:t>Motivation!!</a:t>
            </a:r>
            <a:endParaRPr sz="5000">
              <a:solidFill>
                <a:srgbClr val="FFFF00"/>
              </a:solidFill>
              <a:latin typeface="Times New Roman"/>
              <a:ea typeface="Times New Roman"/>
              <a:cs typeface="Times New Roman"/>
              <a:sym typeface="Times New Roman"/>
            </a:endParaRPr>
          </a:p>
        </p:txBody>
      </p:sp>
      <p:pic>
        <p:nvPicPr>
          <p:cNvPr id="701" name="Google Shape;701;p16"/>
          <p:cNvPicPr preferRelativeResize="0"/>
          <p:nvPr/>
        </p:nvPicPr>
        <p:blipFill>
          <a:blip r:embed="rId3">
            <a:alphaModFix/>
          </a:blip>
          <a:stretch>
            <a:fillRect/>
          </a:stretch>
        </p:blipFill>
        <p:spPr>
          <a:xfrm>
            <a:off x="4236125" y="666300"/>
            <a:ext cx="4463850" cy="390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7"/>
          <p:cNvSpPr txBox="1"/>
          <p:nvPr>
            <p:ph idx="4294967295" type="ctrTitle"/>
          </p:nvPr>
        </p:nvSpPr>
        <p:spPr>
          <a:xfrm>
            <a:off x="855300" y="40500"/>
            <a:ext cx="7433400" cy="8949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atamaran"/>
              <a:buNone/>
            </a:pPr>
            <a:r>
              <a:rPr lang="en" sz="4000">
                <a:solidFill>
                  <a:schemeClr val="accent3"/>
                </a:solidFill>
                <a:latin typeface="Times New Roman"/>
                <a:ea typeface="Times New Roman"/>
                <a:cs typeface="Times New Roman"/>
                <a:sym typeface="Times New Roman"/>
              </a:rPr>
              <a:t>72,0000</a:t>
            </a:r>
            <a:endParaRPr i="0" sz="4000" u="none" cap="none" strike="noStrike">
              <a:solidFill>
                <a:schemeClr val="accent3"/>
              </a:solidFill>
              <a:latin typeface="Times New Roman"/>
              <a:ea typeface="Times New Roman"/>
              <a:cs typeface="Times New Roman"/>
              <a:sym typeface="Times New Roman"/>
            </a:endParaRPr>
          </a:p>
        </p:txBody>
      </p:sp>
      <p:sp>
        <p:nvSpPr>
          <p:cNvPr id="707" name="Google Shape;707;p17"/>
          <p:cNvSpPr txBox="1"/>
          <p:nvPr>
            <p:ph idx="4294967295" type="subTitle"/>
          </p:nvPr>
        </p:nvSpPr>
        <p:spPr>
          <a:xfrm>
            <a:off x="855300" y="880008"/>
            <a:ext cx="7433400" cy="463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1"/>
              </a:buClr>
              <a:buSzPts val="2400"/>
              <a:buFont typeface="Catamaran Thin"/>
              <a:buNone/>
            </a:pPr>
            <a:r>
              <a:rPr lang="en" sz="2000">
                <a:latin typeface="Times New Roman"/>
                <a:ea typeface="Times New Roman"/>
                <a:cs typeface="Times New Roman"/>
                <a:sym typeface="Times New Roman"/>
              </a:rPr>
              <a:t>Number of Accidents </a:t>
            </a:r>
            <a:endParaRPr sz="2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accent1"/>
              </a:buClr>
              <a:buSzPts val="2400"/>
              <a:buFont typeface="Catamaran Thin"/>
              <a:buNone/>
            </a:pPr>
            <a:r>
              <a:rPr lang="en" sz="2000">
                <a:latin typeface="Times New Roman"/>
                <a:ea typeface="Times New Roman"/>
                <a:cs typeface="Times New Roman"/>
                <a:sym typeface="Times New Roman"/>
              </a:rPr>
              <a:t>due to Drowsiness</a:t>
            </a:r>
            <a:endParaRPr i="0" sz="2000" u="none" cap="none" strike="noStrike">
              <a:solidFill>
                <a:schemeClr val="dk1"/>
              </a:solidFill>
              <a:latin typeface="Times New Roman"/>
              <a:ea typeface="Times New Roman"/>
              <a:cs typeface="Times New Roman"/>
              <a:sym typeface="Times New Roman"/>
            </a:endParaRPr>
          </a:p>
        </p:txBody>
      </p:sp>
      <p:sp>
        <p:nvSpPr>
          <p:cNvPr id="708" name="Google Shape;708;p17"/>
          <p:cNvSpPr txBox="1"/>
          <p:nvPr>
            <p:ph idx="4294967295" type="ctrTitle"/>
          </p:nvPr>
        </p:nvSpPr>
        <p:spPr>
          <a:xfrm>
            <a:off x="855300" y="2669393"/>
            <a:ext cx="7433400" cy="8949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atamaran"/>
              <a:buNone/>
            </a:pPr>
            <a:r>
              <a:rPr lang="en" sz="4000">
                <a:solidFill>
                  <a:schemeClr val="accent6"/>
                </a:solidFill>
                <a:latin typeface="Times New Roman"/>
                <a:ea typeface="Times New Roman"/>
                <a:cs typeface="Times New Roman"/>
                <a:sym typeface="Times New Roman"/>
              </a:rPr>
              <a:t>800</a:t>
            </a:r>
            <a:endParaRPr i="0" sz="4000" u="none" cap="none" strike="noStrike">
              <a:solidFill>
                <a:schemeClr val="accent6"/>
              </a:solidFill>
              <a:latin typeface="Times New Roman"/>
              <a:ea typeface="Times New Roman"/>
              <a:cs typeface="Times New Roman"/>
              <a:sym typeface="Times New Roman"/>
            </a:endParaRPr>
          </a:p>
        </p:txBody>
      </p:sp>
      <p:sp>
        <p:nvSpPr>
          <p:cNvPr id="709" name="Google Shape;709;p17"/>
          <p:cNvSpPr txBox="1"/>
          <p:nvPr>
            <p:ph idx="4294967295" type="subTitle"/>
          </p:nvPr>
        </p:nvSpPr>
        <p:spPr>
          <a:xfrm>
            <a:off x="855300" y="3508901"/>
            <a:ext cx="7433400" cy="4632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800"/>
              </a:spcAft>
              <a:buClr>
                <a:schemeClr val="accent1"/>
              </a:buClr>
              <a:buSzPts val="2400"/>
              <a:buFont typeface="Catamaran Thin"/>
              <a:buNone/>
            </a:pPr>
            <a:r>
              <a:rPr lang="en" sz="2000">
                <a:latin typeface="Times New Roman"/>
                <a:ea typeface="Times New Roman"/>
                <a:cs typeface="Times New Roman"/>
                <a:sym typeface="Times New Roman"/>
              </a:rPr>
              <a:t>Deaths</a:t>
            </a:r>
            <a:endParaRPr i="0" sz="2000" u="none" cap="none" strike="noStrike">
              <a:solidFill>
                <a:schemeClr val="dk1"/>
              </a:solidFill>
              <a:latin typeface="Times New Roman"/>
              <a:ea typeface="Times New Roman"/>
              <a:cs typeface="Times New Roman"/>
              <a:sym typeface="Times New Roman"/>
            </a:endParaRPr>
          </a:p>
        </p:txBody>
      </p:sp>
      <p:sp>
        <p:nvSpPr>
          <p:cNvPr id="710" name="Google Shape;710;p17"/>
          <p:cNvSpPr txBox="1"/>
          <p:nvPr>
            <p:ph idx="4294967295" type="ctrTitle"/>
          </p:nvPr>
        </p:nvSpPr>
        <p:spPr>
          <a:xfrm>
            <a:off x="855300" y="1354947"/>
            <a:ext cx="7433400" cy="8949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atamaran"/>
              <a:buNone/>
            </a:pPr>
            <a:r>
              <a:rPr lang="en" sz="4000">
                <a:solidFill>
                  <a:schemeClr val="accent4"/>
                </a:solidFill>
                <a:latin typeface="Times New Roman"/>
                <a:ea typeface="Times New Roman"/>
                <a:cs typeface="Times New Roman"/>
                <a:sym typeface="Times New Roman"/>
              </a:rPr>
              <a:t>44,000</a:t>
            </a:r>
            <a:endParaRPr i="0" sz="4000" u="none" cap="none" strike="noStrike">
              <a:solidFill>
                <a:schemeClr val="accent4"/>
              </a:solidFill>
              <a:latin typeface="Times New Roman"/>
              <a:ea typeface="Times New Roman"/>
              <a:cs typeface="Times New Roman"/>
              <a:sym typeface="Times New Roman"/>
            </a:endParaRPr>
          </a:p>
        </p:txBody>
      </p:sp>
      <p:sp>
        <p:nvSpPr>
          <p:cNvPr id="711" name="Google Shape;711;p17"/>
          <p:cNvSpPr txBox="1"/>
          <p:nvPr>
            <p:ph idx="4294967295" type="subTitle"/>
          </p:nvPr>
        </p:nvSpPr>
        <p:spPr>
          <a:xfrm>
            <a:off x="855300" y="2194455"/>
            <a:ext cx="7433400" cy="4632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800"/>
              </a:spcAft>
              <a:buClr>
                <a:schemeClr val="accent1"/>
              </a:buClr>
              <a:buSzPts val="2400"/>
              <a:buFont typeface="Catamaran Thin"/>
              <a:buNone/>
            </a:pPr>
            <a:r>
              <a:rPr lang="en" sz="2000">
                <a:latin typeface="Times New Roman"/>
                <a:ea typeface="Times New Roman"/>
                <a:cs typeface="Times New Roman"/>
                <a:sym typeface="Times New Roman"/>
              </a:rPr>
              <a:t>Injuries Due to these Accidents</a:t>
            </a:r>
            <a:endParaRPr i="0" sz="2000" u="none" cap="none" strike="noStrike">
              <a:solidFill>
                <a:schemeClr val="dk1"/>
              </a:solidFill>
              <a:latin typeface="Times New Roman"/>
              <a:ea typeface="Times New Roman"/>
              <a:cs typeface="Times New Roman"/>
              <a:sym typeface="Times New Roman"/>
            </a:endParaRPr>
          </a:p>
        </p:txBody>
      </p:sp>
      <p:sp>
        <p:nvSpPr>
          <p:cNvPr id="712" name="Google Shape;712;p1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13" name="Google Shape;713;p17"/>
          <p:cNvSpPr txBox="1"/>
          <p:nvPr/>
        </p:nvSpPr>
        <p:spPr>
          <a:xfrm>
            <a:off x="157625" y="40500"/>
            <a:ext cx="327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National Highway Traffic Safety Administration reported that in 2013</a:t>
            </a:r>
            <a:endParaRPr>
              <a:solidFill>
                <a:srgbClr val="FFFFFF"/>
              </a:solidFill>
              <a:latin typeface="Times New Roman"/>
              <a:ea typeface="Times New Roman"/>
              <a:cs typeface="Times New Roman"/>
              <a:sym typeface="Times New Roman"/>
            </a:endParaRPr>
          </a:p>
        </p:txBody>
      </p:sp>
      <p:pic>
        <p:nvPicPr>
          <p:cNvPr id="714" name="Google Shape;714;p17"/>
          <p:cNvPicPr preferRelativeResize="0"/>
          <p:nvPr/>
        </p:nvPicPr>
        <p:blipFill>
          <a:blip r:embed="rId3">
            <a:alphaModFix/>
          </a:blip>
          <a:stretch>
            <a:fillRect/>
          </a:stretch>
        </p:blipFill>
        <p:spPr>
          <a:xfrm>
            <a:off x="6493688" y="2194438"/>
            <a:ext cx="2295525" cy="1990725"/>
          </a:xfrm>
          <a:prstGeom prst="rect">
            <a:avLst/>
          </a:prstGeom>
          <a:noFill/>
          <a:ln>
            <a:noFill/>
          </a:ln>
        </p:spPr>
      </p:pic>
      <p:pic>
        <p:nvPicPr>
          <p:cNvPr id="715" name="Google Shape;715;p17"/>
          <p:cNvPicPr preferRelativeResize="0"/>
          <p:nvPr/>
        </p:nvPicPr>
        <p:blipFill>
          <a:blip r:embed="rId4">
            <a:alphaModFix/>
          </a:blip>
          <a:stretch>
            <a:fillRect/>
          </a:stretch>
        </p:blipFill>
        <p:spPr>
          <a:xfrm>
            <a:off x="278349" y="656100"/>
            <a:ext cx="2254150" cy="194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8"/>
          <p:cNvSpPr txBox="1"/>
          <p:nvPr>
            <p:ph idx="1" type="body"/>
          </p:nvPr>
        </p:nvSpPr>
        <p:spPr>
          <a:xfrm>
            <a:off x="1241825" y="1125350"/>
            <a:ext cx="3111900" cy="27912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SzPts val="2000"/>
              <a:buNone/>
            </a:pPr>
            <a:r>
              <a:rPr lang="en">
                <a:latin typeface="Times New Roman"/>
                <a:ea typeface="Times New Roman"/>
                <a:cs typeface="Times New Roman"/>
                <a:sym typeface="Times New Roman"/>
              </a:rPr>
              <a:t>Advancement in Technology.</a:t>
            </a:r>
            <a:endParaRPr>
              <a:latin typeface="Times New Roman"/>
              <a:ea typeface="Times New Roman"/>
              <a:cs typeface="Times New Roman"/>
              <a:sym typeface="Times New Roman"/>
            </a:endParaRPr>
          </a:p>
          <a:p>
            <a:pPr indent="0" lvl="0" marL="0" rtl="0" algn="just">
              <a:lnSpc>
                <a:spcPct val="115000"/>
              </a:lnSpc>
              <a:spcBef>
                <a:spcPts val="800"/>
              </a:spcBef>
              <a:spcAft>
                <a:spcPts val="0"/>
              </a:spcAft>
              <a:buNone/>
            </a:pPr>
            <a:r>
              <a:rPr lang="en" sz="1600">
                <a:latin typeface="Times New Roman"/>
                <a:ea typeface="Times New Roman"/>
                <a:cs typeface="Times New Roman"/>
                <a:sym typeface="Times New Roman"/>
              </a:rPr>
              <a:t>In the recent years, use of intelligent algorithms in cars has developed considerably. These systems use WSNs to monitor and transmit the condition of the car and the driver. Smart cars that use software techniques to control engine speed, steering, transmission, brake etc. has improved the quality of driving significantly.</a:t>
            </a:r>
            <a:endParaRPr sz="1600">
              <a:latin typeface="Times New Roman"/>
              <a:ea typeface="Times New Roman"/>
              <a:cs typeface="Times New Roman"/>
              <a:sym typeface="Times New Roman"/>
            </a:endParaRPr>
          </a:p>
          <a:p>
            <a:pPr indent="0" lvl="0" marL="0" rtl="0" algn="just">
              <a:lnSpc>
                <a:spcPct val="115000"/>
              </a:lnSpc>
              <a:spcBef>
                <a:spcPts val="800"/>
              </a:spcBef>
              <a:spcAft>
                <a:spcPts val="800"/>
              </a:spcAft>
              <a:buSzPts val="2000"/>
              <a:buNone/>
            </a:pPr>
            <a:r>
              <a:t/>
            </a:r>
            <a:endParaRPr>
              <a:latin typeface="Times New Roman"/>
              <a:ea typeface="Times New Roman"/>
              <a:cs typeface="Times New Roman"/>
              <a:sym typeface="Times New Roman"/>
            </a:endParaRPr>
          </a:p>
        </p:txBody>
      </p:sp>
      <p:sp>
        <p:nvSpPr>
          <p:cNvPr id="721" name="Google Shape;721;p1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sz="3000">
                <a:latin typeface="Times New Roman"/>
                <a:ea typeface="Times New Roman"/>
                <a:cs typeface="Times New Roman"/>
                <a:sym typeface="Times New Roman"/>
              </a:rPr>
              <a:t>Motivation For Selecting Topic</a:t>
            </a:r>
            <a:endParaRPr sz="3000">
              <a:latin typeface="Times New Roman"/>
              <a:ea typeface="Times New Roman"/>
              <a:cs typeface="Times New Roman"/>
              <a:sym typeface="Times New Roman"/>
            </a:endParaRPr>
          </a:p>
        </p:txBody>
      </p:sp>
      <p:sp>
        <p:nvSpPr>
          <p:cNvPr id="722" name="Google Shape;722;p18"/>
          <p:cNvSpPr txBox="1"/>
          <p:nvPr>
            <p:ph idx="2" type="body"/>
          </p:nvPr>
        </p:nvSpPr>
        <p:spPr>
          <a:xfrm>
            <a:off x="4790250" y="1125350"/>
            <a:ext cx="3111900" cy="27348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SzPts val="2000"/>
              <a:buNone/>
            </a:pPr>
            <a:r>
              <a:rPr lang="en">
                <a:latin typeface="Times New Roman"/>
                <a:ea typeface="Times New Roman"/>
                <a:cs typeface="Times New Roman"/>
                <a:sym typeface="Times New Roman"/>
              </a:rPr>
              <a:t>Improvement in Safety.</a:t>
            </a:r>
            <a:endParaRPr>
              <a:latin typeface="Times New Roman"/>
              <a:ea typeface="Times New Roman"/>
              <a:cs typeface="Times New Roman"/>
              <a:sym typeface="Times New Roman"/>
            </a:endParaRPr>
          </a:p>
          <a:p>
            <a:pPr indent="0" lvl="0" marL="0" rtl="0" algn="just">
              <a:lnSpc>
                <a:spcPct val="115000"/>
              </a:lnSpc>
              <a:spcBef>
                <a:spcPts val="800"/>
              </a:spcBef>
              <a:spcAft>
                <a:spcPts val="800"/>
              </a:spcAft>
              <a:buSzPts val="2000"/>
              <a:buNone/>
            </a:pPr>
            <a:r>
              <a:rPr lang="en" sz="1600">
                <a:latin typeface="Times New Roman"/>
                <a:ea typeface="Times New Roman"/>
                <a:cs typeface="Times New Roman"/>
                <a:sym typeface="Times New Roman"/>
              </a:rPr>
              <a:t>So, in order to solve this problem, an idea came up to create a software product which will raise a alarm when the driver is feeling drowsy using machine learning and artificial intelligence.</a:t>
            </a:r>
            <a:endParaRPr sz="1600">
              <a:latin typeface="Times New Roman"/>
              <a:ea typeface="Times New Roman"/>
              <a:cs typeface="Times New Roman"/>
              <a:sym typeface="Times New Roman"/>
            </a:endParaRPr>
          </a:p>
        </p:txBody>
      </p:sp>
      <p:sp>
        <p:nvSpPr>
          <p:cNvPr id="723" name="Google Shape;723;p1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9"/>
          <p:cNvSpPr txBox="1"/>
          <p:nvPr>
            <p:ph type="title"/>
          </p:nvPr>
        </p:nvSpPr>
        <p:spPr>
          <a:xfrm>
            <a:off x="1169725" y="228225"/>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sz="3000">
                <a:latin typeface="Times New Roman"/>
                <a:ea typeface="Times New Roman"/>
                <a:cs typeface="Times New Roman"/>
                <a:sym typeface="Times New Roman"/>
              </a:rPr>
              <a:t>Literature Survey</a:t>
            </a:r>
            <a:endParaRPr sz="3000">
              <a:latin typeface="Times New Roman"/>
              <a:ea typeface="Times New Roman"/>
              <a:cs typeface="Times New Roman"/>
              <a:sym typeface="Times New Roman"/>
            </a:endParaRPr>
          </a:p>
        </p:txBody>
      </p:sp>
      <p:sp>
        <p:nvSpPr>
          <p:cNvPr id="729" name="Google Shape;729;p1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730" name="Google Shape;730;p19"/>
          <p:cNvGraphicFramePr/>
          <p:nvPr/>
        </p:nvGraphicFramePr>
        <p:xfrm>
          <a:off x="89813" y="907075"/>
          <a:ext cx="3000000" cy="3000000"/>
        </p:xfrm>
        <a:graphic>
          <a:graphicData uri="http://schemas.openxmlformats.org/drawingml/2006/table">
            <a:tbl>
              <a:tblPr>
                <a:noFill/>
                <a:tableStyleId>{87AFD230-7F13-43DF-ACD2-30E8D62C5BB4}</a:tableStyleId>
              </a:tblPr>
              <a:tblGrid>
                <a:gridCol w="529475"/>
                <a:gridCol w="3641475"/>
                <a:gridCol w="1827875"/>
                <a:gridCol w="1325925"/>
                <a:gridCol w="1639625"/>
              </a:tblGrid>
              <a:tr h="851425">
                <a:tc>
                  <a:txBody>
                    <a:bodyPr/>
                    <a:lstStyle/>
                    <a:p>
                      <a:pPr indent="0" lvl="0" marL="0" rtl="0" algn="ctr">
                        <a:lnSpc>
                          <a:spcPct val="115000"/>
                        </a:lnSpc>
                        <a:spcBef>
                          <a:spcPts val="0"/>
                        </a:spcBef>
                        <a:spcAft>
                          <a:spcPts val="0"/>
                        </a:spcAft>
                        <a:buNone/>
                      </a:pPr>
                      <a:r>
                        <a:rPr b="1" lang="en" sz="1500">
                          <a:solidFill>
                            <a:srgbClr val="FFFFFF"/>
                          </a:solidFill>
                          <a:latin typeface="Times New Roman"/>
                          <a:ea typeface="Times New Roman"/>
                          <a:cs typeface="Times New Roman"/>
                          <a:sym typeface="Times New Roman"/>
                        </a:rPr>
                        <a:t>S.N.</a:t>
                      </a:r>
                      <a:endParaRPr b="1" sz="15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500">
                          <a:solidFill>
                            <a:srgbClr val="FFFFFF"/>
                          </a:solidFill>
                          <a:latin typeface="Times New Roman"/>
                          <a:ea typeface="Times New Roman"/>
                          <a:cs typeface="Times New Roman"/>
                          <a:sym typeface="Times New Roman"/>
                        </a:rPr>
                        <a:t>Title of Paper</a:t>
                      </a:r>
                      <a:endParaRPr b="1" sz="15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500">
                          <a:solidFill>
                            <a:srgbClr val="FFFFFF"/>
                          </a:solidFill>
                          <a:latin typeface="Times New Roman"/>
                          <a:ea typeface="Times New Roman"/>
                          <a:cs typeface="Times New Roman"/>
                          <a:sym typeface="Times New Roman"/>
                        </a:rPr>
                        <a:t>Journal/Conference  Name/Year of publication</a:t>
                      </a:r>
                      <a:endParaRPr b="1" sz="15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500">
                          <a:solidFill>
                            <a:srgbClr val="FFFFFF"/>
                          </a:solidFill>
                          <a:latin typeface="Times New Roman"/>
                          <a:ea typeface="Times New Roman"/>
                          <a:cs typeface="Times New Roman"/>
                          <a:sym typeface="Times New Roman"/>
                        </a:rPr>
                        <a:t>Author Names</a:t>
                      </a:r>
                      <a:endParaRPr b="1" sz="15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500">
                          <a:solidFill>
                            <a:srgbClr val="FFFFFF"/>
                          </a:solidFill>
                          <a:latin typeface="Times New Roman"/>
                          <a:ea typeface="Times New Roman"/>
                          <a:cs typeface="Times New Roman"/>
                          <a:sym typeface="Times New Roman"/>
                        </a:rPr>
                        <a:t>Summary of Paper</a:t>
                      </a:r>
                      <a:endParaRPr b="1" sz="1500">
                        <a:solidFill>
                          <a:srgbClr val="FFFFFF"/>
                        </a:solidFill>
                        <a:latin typeface="Times New Roman"/>
                        <a:ea typeface="Times New Roman"/>
                        <a:cs typeface="Times New Roman"/>
                        <a:sym typeface="Times New Roman"/>
                      </a:endParaRPr>
                    </a:p>
                  </a:txBody>
                  <a:tcPr marT="91425" marB="91425" marR="91425" marL="91425"/>
                </a:tc>
              </a:tr>
              <a:tr h="1198175">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1</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Real Time Driver Drowsiness Detection Based on Driver’s Face Image Behavior Using a System of Human Computer Interaction Implemented in a Smartphone.</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Advances in Intelligent Systems and Computing · January 2018</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Franklin Silva,</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Eddie Galarza</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Surveillance</a:t>
                      </a:r>
                      <a:r>
                        <a:rPr lang="en" sz="1200">
                          <a:solidFill>
                            <a:srgbClr val="FFFFFF"/>
                          </a:solidFill>
                          <a:latin typeface="Times New Roman"/>
                          <a:ea typeface="Times New Roman"/>
                          <a:cs typeface="Times New Roman"/>
                          <a:sym typeface="Times New Roman"/>
                        </a:rPr>
                        <a:t> System to detect and alert the driver about the presence of drowsiness.</a:t>
                      </a:r>
                      <a:endParaRPr sz="1200">
                        <a:solidFill>
                          <a:srgbClr val="FFFFFF"/>
                        </a:solidFill>
                        <a:latin typeface="Times New Roman"/>
                        <a:ea typeface="Times New Roman"/>
                        <a:cs typeface="Times New Roman"/>
                        <a:sym typeface="Times New Roman"/>
                      </a:endParaRPr>
                    </a:p>
                  </a:txBody>
                  <a:tcPr marT="91425" marB="91425" marR="91425" marL="91425"/>
                </a:tc>
              </a:tr>
              <a:tr h="1547650">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2</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Facial Features Monitoring for Real Time Drowsiness</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Detection.</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2016 12th International Conference on Innovations in Information Technology (IIT)</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Manu B.N</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This paper describes an efficient method for drowsiness detection by three well defined phases.</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0"/>
          <p:cNvSpPr txBox="1"/>
          <p:nvPr>
            <p:ph type="title"/>
          </p:nvPr>
        </p:nvSpPr>
        <p:spPr>
          <a:xfrm>
            <a:off x="1241850" y="7665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Literature Survey</a:t>
            </a:r>
            <a:endParaRPr sz="3000">
              <a:latin typeface="Times New Roman"/>
              <a:ea typeface="Times New Roman"/>
              <a:cs typeface="Times New Roman"/>
              <a:sym typeface="Times New Roman"/>
            </a:endParaRPr>
          </a:p>
        </p:txBody>
      </p:sp>
      <p:graphicFrame>
        <p:nvGraphicFramePr>
          <p:cNvPr id="736" name="Google Shape;736;p20"/>
          <p:cNvGraphicFramePr/>
          <p:nvPr/>
        </p:nvGraphicFramePr>
        <p:xfrm>
          <a:off x="555275" y="533600"/>
          <a:ext cx="3000000" cy="3000000"/>
        </p:xfrm>
        <a:graphic>
          <a:graphicData uri="http://schemas.openxmlformats.org/drawingml/2006/table">
            <a:tbl>
              <a:tblPr>
                <a:noFill/>
                <a:tableStyleId>{87AFD230-7F13-43DF-ACD2-30E8D62C5BB4}</a:tableStyleId>
              </a:tblPr>
              <a:tblGrid>
                <a:gridCol w="540725"/>
                <a:gridCol w="2022900"/>
                <a:gridCol w="2533575"/>
                <a:gridCol w="1515500"/>
                <a:gridCol w="1653175"/>
              </a:tblGrid>
              <a:tr h="543725">
                <a:tc>
                  <a:txBody>
                    <a:bodyPr/>
                    <a:lstStyle/>
                    <a:p>
                      <a:pPr indent="0" lvl="0" marL="0" rtl="0" algn="ctr">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S.N.</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Title of Paper</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Journal/Conference  Name/Year of publication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Author Names</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Summary of Paper</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r>
              <a:tr h="1076375">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3.</a:t>
                      </a:r>
                      <a:endParaRPr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Real-time Driver Drowsiness Detection for Android Application</a:t>
                      </a:r>
                      <a:endParaRPr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The 9th International Conference on mbient Systems, Networks, and Technologies (ANT 2018)</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Rateb Jabbara*, Khalifa Al-Khalifaa,b, Mohamed Kharbechea, Wael Alhajyaseena,</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Mohsen Jafaric, Shan Jiangc</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This approach is based on a deep learning method that can be implemented on Android</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applications with high accuracy.</a:t>
                      </a:r>
                      <a:endParaRPr sz="1000">
                        <a:solidFill>
                          <a:schemeClr val="dk1"/>
                        </a:solidFill>
                        <a:latin typeface="Times New Roman"/>
                        <a:ea typeface="Times New Roman"/>
                        <a:cs typeface="Times New Roman"/>
                        <a:sym typeface="Times New Roman"/>
                      </a:endParaRPr>
                    </a:p>
                  </a:txBody>
                  <a:tcPr marT="91425" marB="91425" marR="91425" marL="91425"/>
                </a:tc>
              </a:tr>
              <a:tr h="807275">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4.</a:t>
                      </a:r>
                      <a:endParaRPr sz="1000">
                        <a:solidFill>
                          <a:schemeClr val="dk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Real-Time Driver-Drowsiness Detection</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System Using Facial Features</a:t>
                      </a:r>
                      <a:endParaRPr sz="1000">
                        <a:solidFill>
                          <a:schemeClr val="dk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Accepted by IEEE and to be published in future issue.</a:t>
                      </a:r>
                      <a:endParaRPr sz="1000">
                        <a:solidFill>
                          <a:schemeClr val="dk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WANGHUA DENG1 RUOXUE WU12</a:t>
                      </a:r>
                      <a:endParaRPr sz="1000">
                        <a:solidFill>
                          <a:schemeClr val="dk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New detection model for facial features with 68 key points and by combining the features of eyes and mouth.</a:t>
                      </a:r>
                      <a:endParaRPr sz="1000">
                        <a:solidFill>
                          <a:schemeClr val="dk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1341775">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5.</a:t>
                      </a:r>
                      <a:endParaRPr sz="1000">
                        <a:solidFill>
                          <a:schemeClr val="dk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Real Time Drowsiness Detection using Eye Blink</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Monitoring</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2015 National Software Engineering Conference (NSEC 2015)</a:t>
                      </a:r>
                      <a:endParaRPr sz="1000">
                        <a:solidFill>
                          <a:schemeClr val="dk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Amna Rahman</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Mehreen Sirshar</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Aliya Khan</a:t>
                      </a:r>
                      <a:endParaRPr sz="1000">
                        <a:solidFill>
                          <a:schemeClr val="dk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An eye blink</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monitoring algorithm that uses eye feature points to determine the open or closed state of the eye and activate an alarm if the driver is drowsy.</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