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sldIdLst>
    <p:sldId id="344" r:id="rId2"/>
    <p:sldId id="282" r:id="rId3"/>
    <p:sldId id="354" r:id="rId4"/>
    <p:sldId id="355" r:id="rId5"/>
    <p:sldId id="262" r:id="rId6"/>
    <p:sldId id="283" r:id="rId7"/>
    <p:sldId id="335" r:id="rId8"/>
    <p:sldId id="353" r:id="rId9"/>
    <p:sldId id="336" r:id="rId10"/>
    <p:sldId id="337" r:id="rId11"/>
    <p:sldId id="299" r:id="rId12"/>
    <p:sldId id="260" r:id="rId13"/>
    <p:sldId id="300" r:id="rId14"/>
    <p:sldId id="301" r:id="rId15"/>
    <p:sldId id="302" r:id="rId16"/>
    <p:sldId id="303" r:id="rId17"/>
    <p:sldId id="304" r:id="rId18"/>
    <p:sldId id="305" r:id="rId19"/>
    <p:sldId id="306" r:id="rId20"/>
    <p:sldId id="307" r:id="rId21"/>
    <p:sldId id="310" r:id="rId22"/>
    <p:sldId id="308" r:id="rId23"/>
    <p:sldId id="309" r:id="rId24"/>
    <p:sldId id="311" r:id="rId25"/>
    <p:sldId id="312" r:id="rId26"/>
    <p:sldId id="339" r:id="rId27"/>
    <p:sldId id="313" r:id="rId28"/>
    <p:sldId id="345" r:id="rId29"/>
    <p:sldId id="346" r:id="rId30"/>
    <p:sldId id="342" r:id="rId31"/>
    <p:sldId id="347" r:id="rId32"/>
    <p:sldId id="357" r:id="rId33"/>
    <p:sldId id="349" r:id="rId34"/>
    <p:sldId id="348" r:id="rId35"/>
    <p:sldId id="350" r:id="rId36"/>
    <p:sldId id="329" r:id="rId37"/>
    <p:sldId id="358" r:id="rId38"/>
    <p:sldId id="352"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FC214E-4A46-4F5E-9102-6745782F6B0F}" v="1" dt="2025-08-11T11:59:04.699"/>
  </p1510:revLst>
</p1510:revInfo>
</file>

<file path=ppt/tableStyles.xml><?xml version="1.0" encoding="utf-8"?>
<a:tblStyleLst xmlns:a="http://schemas.openxmlformats.org/drawingml/2006/main" def="{3E907F13-8B63-4681-A369-53EFA1405683}">
  <a:tblStyle styleId="{3E907F13-8B63-4681-A369-53EFA140568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3" autoAdjust="0"/>
    <p:restoredTop sz="90859" autoAdjust="0"/>
  </p:normalViewPr>
  <p:slideViewPr>
    <p:cSldViewPr snapToGrid="0">
      <p:cViewPr varScale="1">
        <p:scale>
          <a:sx n="70" d="100"/>
          <a:sy n="70" d="100"/>
        </p:scale>
        <p:origin x="1531" y="86"/>
      </p:cViewPr>
      <p:guideLst>
        <p:guide orient="horz" pos="216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ITA SUBBAREDDY" userId="2f349c0679979ba5" providerId="LiveId" clId="{A0FC214E-4A46-4F5E-9102-6745782F6B0F}"/>
    <pc:docChg chg="undo custSel modSld">
      <pc:chgData name="CHIITA SUBBAREDDY" userId="2f349c0679979ba5" providerId="LiveId" clId="{A0FC214E-4A46-4F5E-9102-6745782F6B0F}" dt="2025-08-11T11:59:12.511" v="10" actId="20577"/>
      <pc:docMkLst>
        <pc:docMk/>
      </pc:docMkLst>
      <pc:sldChg chg="modSp mod">
        <pc:chgData name="CHIITA SUBBAREDDY" userId="2f349c0679979ba5" providerId="LiveId" clId="{A0FC214E-4A46-4F5E-9102-6745782F6B0F}" dt="2025-08-11T11:59:12.511" v="10" actId="20577"/>
        <pc:sldMkLst>
          <pc:docMk/>
          <pc:sldMk cId="1947144713" sldId="329"/>
        </pc:sldMkLst>
        <pc:spChg chg="mod">
          <ac:chgData name="CHIITA SUBBAREDDY" userId="2f349c0679979ba5" providerId="LiveId" clId="{A0FC214E-4A46-4F5E-9102-6745782F6B0F}" dt="2025-08-11T11:59:12.511" v="10" actId="20577"/>
          <ac:spMkLst>
            <pc:docMk/>
            <pc:sldMk cId="1947144713" sldId="329"/>
            <ac:spMk id="3" creationId="{00000000-0000-0000-0000-000000000000}"/>
          </ac:spMkLst>
        </pc:spChg>
      </pc:sldChg>
      <pc:sldChg chg="modSp mod">
        <pc:chgData name="CHIITA SUBBAREDDY" userId="2f349c0679979ba5" providerId="LiveId" clId="{A0FC214E-4A46-4F5E-9102-6745782F6B0F}" dt="2025-08-11T11:54:35.148" v="5" actId="207"/>
        <pc:sldMkLst>
          <pc:docMk/>
          <pc:sldMk cId="136604897" sldId="357"/>
        </pc:sldMkLst>
        <pc:spChg chg="mod">
          <ac:chgData name="CHIITA SUBBAREDDY" userId="2f349c0679979ba5" providerId="LiveId" clId="{A0FC214E-4A46-4F5E-9102-6745782F6B0F}" dt="2025-08-11T11:54:17.429" v="3" actId="20577"/>
          <ac:spMkLst>
            <pc:docMk/>
            <pc:sldMk cId="136604897" sldId="357"/>
            <ac:spMk id="3" creationId="{0106D177-8C92-2F76-C940-F24C5EB75680}"/>
          </ac:spMkLst>
        </pc:spChg>
        <pc:spChg chg="mod">
          <ac:chgData name="CHIITA SUBBAREDDY" userId="2f349c0679979ba5" providerId="LiveId" clId="{A0FC214E-4A46-4F5E-9102-6745782F6B0F}" dt="2025-08-11T11:54:29.546" v="4" actId="207"/>
          <ac:spMkLst>
            <pc:docMk/>
            <pc:sldMk cId="136604897" sldId="357"/>
            <ac:spMk id="4" creationId="{4D91DA60-3AD0-E376-5C2E-F8A52FBA19D9}"/>
          </ac:spMkLst>
        </pc:spChg>
        <pc:spChg chg="mod">
          <ac:chgData name="CHIITA SUBBAREDDY" userId="2f349c0679979ba5" providerId="LiveId" clId="{A0FC214E-4A46-4F5E-9102-6745782F6B0F}" dt="2025-08-11T11:54:35.148" v="5" actId="207"/>
          <ac:spMkLst>
            <pc:docMk/>
            <pc:sldMk cId="136604897" sldId="357"/>
            <ac:spMk id="5" creationId="{D5F010C2-9408-0CEA-7BA5-F99D438A04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526928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6FEB556-050F-4FCD-92AC-CD1E9E5804B3}" type="slidenum">
              <a:rPr lang="en-IN" smtClean="0"/>
              <a:t>1</a:t>
            </a:fld>
            <a:endParaRPr lang="en-IN"/>
          </a:p>
        </p:txBody>
      </p:sp>
    </p:spTree>
    <p:extLst>
      <p:ext uri="{BB962C8B-B14F-4D97-AF65-F5344CB8AC3E}">
        <p14:creationId xmlns:p14="http://schemas.microsoft.com/office/powerpoint/2010/main" val="1675187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40907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8750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15565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6FEB556-050F-4FCD-92AC-CD1E9E5804B3}" type="slidenum">
              <a:rPr lang="en-IN" smtClean="0"/>
              <a:t>36</a:t>
            </a:fld>
            <a:endParaRPr lang="en-IN"/>
          </a:p>
        </p:txBody>
      </p:sp>
    </p:spTree>
    <p:extLst>
      <p:ext uri="{BB962C8B-B14F-4D97-AF65-F5344CB8AC3E}">
        <p14:creationId xmlns:p14="http://schemas.microsoft.com/office/powerpoint/2010/main" val="2205535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0FE33-5B1B-B265-7298-FAAC636596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B4FCF1-5584-D8C8-D82A-9ED9ADED27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23E067-17A4-2130-1351-DDB796F6596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043FE3C-8567-3999-92D0-461678F87376}"/>
              </a:ext>
            </a:extLst>
          </p:cNvPr>
          <p:cNvSpPr>
            <a:spLocks noGrp="1"/>
          </p:cNvSpPr>
          <p:nvPr>
            <p:ph type="sldNum" sz="quarter" idx="10"/>
          </p:nvPr>
        </p:nvSpPr>
        <p:spPr/>
        <p:txBody>
          <a:bodyPr/>
          <a:lstStyle/>
          <a:p>
            <a:fld id="{E6FEB556-050F-4FCD-92AC-CD1E9E5804B3}" type="slidenum">
              <a:rPr lang="en-IN" smtClean="0"/>
              <a:t>37</a:t>
            </a:fld>
            <a:endParaRPr lang="en-IN"/>
          </a:p>
        </p:txBody>
      </p:sp>
    </p:spTree>
    <p:extLst>
      <p:ext uri="{BB962C8B-B14F-4D97-AF65-F5344CB8AC3E}">
        <p14:creationId xmlns:p14="http://schemas.microsoft.com/office/powerpoint/2010/main" val="2737448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6FEB556-050F-4FCD-92AC-CD1E9E5804B3}" type="slidenum">
              <a:rPr lang="en-IN" smtClean="0"/>
              <a:t>38</a:t>
            </a:fld>
            <a:endParaRPr lang="en-IN"/>
          </a:p>
        </p:txBody>
      </p:sp>
    </p:spTree>
    <p:extLst>
      <p:ext uri="{BB962C8B-B14F-4D97-AF65-F5344CB8AC3E}">
        <p14:creationId xmlns:p14="http://schemas.microsoft.com/office/powerpoint/2010/main" val="70341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6FEB556-050F-4FCD-92AC-CD1E9E5804B3}" type="slidenum">
              <a:rPr lang="en-IN" smtClean="0"/>
              <a:t>2</a:t>
            </a:fld>
            <a:endParaRPr lang="en-IN"/>
          </a:p>
        </p:txBody>
      </p:sp>
    </p:spTree>
    <p:extLst>
      <p:ext uri="{BB962C8B-B14F-4D97-AF65-F5344CB8AC3E}">
        <p14:creationId xmlns:p14="http://schemas.microsoft.com/office/powerpoint/2010/main" val="1634054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0510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68808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68808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66139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1" y="1122363"/>
            <a:ext cx="9144001"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1" y="3602038"/>
            <a:ext cx="9144001"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9C4AF4B-C72B-4690-9099-94586ACA8D82}" type="datetime1">
              <a:rPr lang="en-US" smtClean="0"/>
              <a:t>8/12/2025</a:t>
            </a:fld>
            <a:endParaRPr/>
          </a:p>
        </p:txBody>
      </p:sp>
      <p:sp>
        <p:nvSpPr>
          <p:cNvPr id="15" name="Google Shape;15;p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1"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686E076-3689-4A62-94F2-09137C2B5FAE}" type="datetime1">
              <a:rPr lang="en-US" smtClean="0"/>
              <a:t>8/12/2025</a:t>
            </a:fld>
            <a:endParaRPr/>
          </a:p>
        </p:txBody>
      </p:sp>
      <p:sp>
        <p:nvSpPr>
          <p:cNvPr id="21" name="Google Shape;21;p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40"/>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5"/>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F189714-C288-486D-B2C1-0C128F63C28C}" type="datetime1">
              <a:rPr lang="en-US" smtClean="0"/>
              <a:t>8/12/2025</a:t>
            </a:fld>
            <a:endParaRPr/>
          </a:p>
        </p:txBody>
      </p:sp>
      <p:sp>
        <p:nvSpPr>
          <p:cNvPr id="27" name="Google Shape;27;p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1"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1"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2997A83-9159-4CF7-B52F-75037002B4D4}" type="datetime1">
              <a:rPr lang="en-US" smtClean="0"/>
              <a:t>8/12/2025</a:t>
            </a:fld>
            <a:endParaRPr/>
          </a:p>
        </p:txBody>
      </p:sp>
      <p:sp>
        <p:nvSpPr>
          <p:cNvPr id="34" name="Google Shape;34;p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F397DD6-C7EF-4012-9304-C2A60D60F3F8}" type="datetime1">
              <a:rPr lang="en-US" smtClean="0"/>
              <a:t>8/12/2025</a:t>
            </a:fld>
            <a:endParaRPr/>
          </a:p>
        </p:txBody>
      </p:sp>
      <p:sp>
        <p:nvSpPr>
          <p:cNvPr id="52" name="Google Shape;52;p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9"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6785A00-595B-4EE4-9D91-D8DF9EACE68E}" type="datetime1">
              <a:rPr lang="en-US" smtClean="0"/>
              <a:t>8/12/2025</a:t>
            </a:fld>
            <a:endParaRPr/>
          </a:p>
        </p:txBody>
      </p:sp>
      <p:sp>
        <p:nvSpPr>
          <p:cNvPr id="59" name="Google Shape;59;p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7"/>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9"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9D24D30-E768-4FA0-8590-04456A3C3A36}" type="datetime1">
              <a:rPr lang="en-US" smtClean="0"/>
              <a:t>8/12/2025</a:t>
            </a:fld>
            <a:endParaRPr/>
          </a:p>
        </p:txBody>
      </p:sp>
      <p:sp>
        <p:nvSpPr>
          <p:cNvPr id="66" name="Google Shape;66;p1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1"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D543163-E1D5-42B2-8CD1-823B2E54A99E}" type="datetime1">
              <a:rPr lang="en-US" smtClean="0"/>
              <a:t>8/12/2025</a:t>
            </a:fld>
            <a:endParaRPr/>
          </a:p>
        </p:txBody>
      </p:sp>
      <p:sp>
        <p:nvSpPr>
          <p:cNvPr id="72" name="Google Shape;72;p1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6560F63-AA9E-4F60-BB1E-56FD309E0BA7}" type="datetime1">
              <a:rPr lang="en-US" smtClean="0"/>
              <a:t>8/12/2025</a:t>
            </a:fld>
            <a:endParaRPr/>
          </a:p>
        </p:txBody>
      </p:sp>
      <p:sp>
        <p:nvSpPr>
          <p:cNvPr id="78" name="Google Shape;78;p1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1" y="365127"/>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6B09F8D5-D803-49D1-B253-568B45ABA88B}" type="datetime1">
              <a:rPr lang="en-US" smtClean="0"/>
              <a:t>8/12/2025</a:t>
            </a:fld>
            <a:endParaRPr/>
          </a:p>
        </p:txBody>
      </p:sp>
      <p:sp>
        <p:nvSpPr>
          <p:cNvPr id="9" name="Google Shape;9;p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7" r:id="rId8"/>
    <p:sldLayoutId id="2147483658" r:id="rId9"/>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hyperlink" Target="https://drdo.gov.in/drdo/labs-and-establishments/defence-research-development-laboratory-drdl" TargetMode="External"/><Relationship Id="rId3" Type="http://schemas.openxmlformats.org/officeDocument/2006/relationships/image" Target="../media/image2.png"/><Relationship Id="rId7" Type="http://schemas.openxmlformats.org/officeDocument/2006/relationships/hyperlink" Target="https://www.defense.gov/Multimedia/Photos/igphoto/2002174436/?utm_source=chatgpt.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defense.gov/Multimedia/Photos/igphoto/2002174436/?utm_source=chatgpt.com" TargetMode="Externa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hyperlink" Target="https://drdo.gov.in/drdo/labs-and-establishments/defence-research-development-laboratory-drd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403" y="345173"/>
            <a:ext cx="11035146" cy="1756626"/>
          </a:xfrm>
        </p:spPr>
        <p:txBody>
          <a:bodyPr>
            <a:normAutofit/>
          </a:bodyPr>
          <a:lstStyle/>
          <a:p>
            <a:pPr algn="ctr"/>
            <a:r>
              <a:rPr lang="en-US" sz="4000" b="1" dirty="0">
                <a:solidFill>
                  <a:schemeClr val="accent2">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Bio-Inspired Optimization of LQR Controllers for Feedback-linearized Cruise Missiles</a:t>
            </a:r>
            <a:br>
              <a:rPr lang="en-US" sz="4000" b="1" dirty="0">
                <a:solidFill>
                  <a:srgbClr val="7030A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br>
            <a:r>
              <a:rPr lang="en-US" sz="4000" b="1" dirty="0">
                <a:solidFill>
                  <a:srgbClr val="FFC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(Paper ID ICISC-130)</a:t>
            </a:r>
            <a:endParaRPr lang="en-IN" sz="4000" b="1" dirty="0">
              <a:solidFill>
                <a:srgbClr val="FFC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817717" y="4817326"/>
            <a:ext cx="5374283" cy="1644219"/>
          </a:xfrm>
        </p:spPr>
        <p:txBody>
          <a:bodyPr>
            <a:normAutofit fontScale="62500" lnSpcReduction="20000"/>
          </a:bodyPr>
          <a:lstStyle/>
          <a:p>
            <a:pPr marL="0" indent="0">
              <a:buNone/>
            </a:pPr>
            <a:r>
              <a:rPr lang="en-US" sz="3400" dirty="0">
                <a:solidFill>
                  <a:srgbClr val="0070C0"/>
                </a:solidFill>
                <a:latin typeface="Calibri" panose="020F0502020204030204" pitchFamily="34" charset="0"/>
                <a:ea typeface="Calibri" panose="020F0502020204030204" pitchFamily="34" charset="0"/>
                <a:cs typeface="Calibri" panose="020F0502020204030204" pitchFamily="34" charset="0"/>
              </a:rPr>
              <a:t>Presented By :</a:t>
            </a:r>
          </a:p>
          <a:p>
            <a:pPr marL="0" indent="0">
              <a:buNone/>
            </a:pPr>
            <a:r>
              <a:rPr lang="en-US" sz="3400" dirty="0">
                <a:solidFill>
                  <a:srgbClr val="FF0000"/>
                </a:solidFill>
                <a:latin typeface="Calibri" panose="020F0502020204030204" pitchFamily="34" charset="0"/>
                <a:ea typeface="Calibri" panose="020F0502020204030204" pitchFamily="34" charset="0"/>
                <a:cs typeface="Calibri" panose="020F0502020204030204" pitchFamily="34" charset="0"/>
              </a:rPr>
              <a:t>Subbareddy Chitta, Shreehan Santosh Kate</a:t>
            </a:r>
          </a:p>
          <a:p>
            <a:pPr marL="0" indent="0">
              <a:buNone/>
            </a:pPr>
            <a:r>
              <a:rPr lang="en-US" sz="3400" dirty="0">
                <a:solidFill>
                  <a:srgbClr val="FF0000"/>
                </a:solidFill>
                <a:latin typeface="Calibri" panose="020F0502020204030204" pitchFamily="34" charset="0"/>
                <a:ea typeface="Calibri" panose="020F0502020204030204" pitchFamily="34" charset="0"/>
                <a:cs typeface="Calibri" panose="020F0502020204030204" pitchFamily="34" charset="0"/>
              </a:rPr>
              <a:t>National Institute of Technology, </a:t>
            </a:r>
          </a:p>
          <a:p>
            <a:pPr marL="0" indent="0">
              <a:buNone/>
            </a:pPr>
            <a:r>
              <a:rPr lang="en-US" sz="3400" dirty="0">
                <a:solidFill>
                  <a:srgbClr val="FF0000"/>
                </a:solidFill>
                <a:latin typeface="Calibri" panose="020F0502020204030204" pitchFamily="34" charset="0"/>
                <a:ea typeface="Calibri" panose="020F0502020204030204" pitchFamily="34" charset="0"/>
                <a:cs typeface="Calibri" panose="020F0502020204030204" pitchFamily="34" charset="0"/>
              </a:rPr>
              <a:t>Tiruchirappalli</a:t>
            </a:r>
          </a:p>
          <a:p>
            <a:pPr marL="0" indent="0">
              <a:buNone/>
            </a:pPr>
            <a:endParaRPr lang="en-US" u="sng" dirty="0">
              <a:solidFill>
                <a:srgbClr val="7030A0"/>
              </a:solidFill>
              <a:latin typeface="Arial" panose="020B0604020202020204" pitchFamily="34" charset="0"/>
              <a:cs typeface="Arial" panose="020B0604020202020204" pitchFamily="34" charset="0"/>
            </a:endParaRPr>
          </a:p>
          <a:p>
            <a:pPr marL="0" indent="0">
              <a:buNone/>
            </a:pPr>
            <a:endParaRPr lang="en-US" dirty="0"/>
          </a:p>
          <a:p>
            <a:pPr marL="0" indent="0">
              <a:buNone/>
            </a:pPr>
            <a:endParaRPr lang="en-IN" dirty="0"/>
          </a:p>
        </p:txBody>
      </p:sp>
      <p:sp>
        <p:nvSpPr>
          <p:cNvPr id="6" name="Slide Number Placeholder 5"/>
          <p:cNvSpPr>
            <a:spLocks noGrp="1"/>
          </p:cNvSpPr>
          <p:nvPr>
            <p:ph type="sldNum" sz="quarter" idx="12"/>
          </p:nvPr>
        </p:nvSpPr>
        <p:spPr/>
        <p:txBody>
          <a:bodyPr/>
          <a:lstStyle/>
          <a:p>
            <a:fld id="{C17351C9-C0D4-4035-AC7C-B7E18C9B4358}" type="slidenum">
              <a:rPr lang="en-US" smtClean="0">
                <a:solidFill>
                  <a:schemeClr val="tx1"/>
                </a:solidFill>
              </a:rPr>
              <a:pPr/>
              <a:t>1</a:t>
            </a:fld>
            <a:endParaRPr lang="en-US" dirty="0">
              <a:solidFill>
                <a:schemeClr val="tx1"/>
              </a:solidFill>
            </a:endParaRPr>
          </a:p>
        </p:txBody>
      </p:sp>
      <p:sp>
        <p:nvSpPr>
          <p:cNvPr id="9" name="TextBox 8"/>
          <p:cNvSpPr txBox="1"/>
          <p:nvPr/>
        </p:nvSpPr>
        <p:spPr>
          <a:xfrm>
            <a:off x="1669195" y="2290412"/>
            <a:ext cx="8563562" cy="461665"/>
          </a:xfrm>
          <a:prstGeom prst="rect">
            <a:avLst/>
          </a:prstGeom>
          <a:noFill/>
        </p:spPr>
        <p:txBody>
          <a:bodyPr wrap="none" rtlCol="0">
            <a:spAutoFit/>
          </a:bodyPr>
          <a:lstStyle/>
          <a:p>
            <a:pPr algn="ctr"/>
            <a:r>
              <a:rPr lang="en-IN" sz="2400" b="1" dirty="0">
                <a:solidFill>
                  <a:srgbClr val="00B050"/>
                </a:solidFill>
                <a:latin typeface="Calibri" panose="020F0502020204030204" pitchFamily="34" charset="0"/>
                <a:ea typeface="Calibri" panose="020F0502020204030204" pitchFamily="34" charset="0"/>
                <a:cs typeface="Calibri" panose="020F0502020204030204" pitchFamily="34" charset="0"/>
              </a:rPr>
              <a:t>Subbareddy Chitta, Ramakalyan Ayyagari, Shreehan Santosh Kate</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1878" y="2857273"/>
            <a:ext cx="2080217" cy="1854857"/>
          </a:xfrm>
          <a:prstGeom prst="rect">
            <a:avLst/>
          </a:prstGeom>
        </p:spPr>
      </p:pic>
      <p:sp>
        <p:nvSpPr>
          <p:cNvPr id="4" name="Date Placeholder 2">
            <a:extLst>
              <a:ext uri="{FF2B5EF4-FFF2-40B4-BE49-F238E27FC236}">
                <a16:creationId xmlns:a16="http://schemas.microsoft.com/office/drawing/2014/main" id="{81280C3F-A584-F0E9-745C-929D853F2F81}"/>
              </a:ext>
            </a:extLst>
          </p:cNvPr>
          <p:cNvSpPr>
            <a:spLocks noGrp="1"/>
          </p:cNvSpPr>
          <p:nvPr>
            <p:ph type="dt" sz="half" idx="10"/>
          </p:nvPr>
        </p:nvSpPr>
        <p:spPr>
          <a:xfrm>
            <a:off x="838200" y="6356352"/>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Tree>
    <p:extLst>
      <p:ext uri="{BB962C8B-B14F-4D97-AF65-F5344CB8AC3E}">
        <p14:creationId xmlns:p14="http://schemas.microsoft.com/office/powerpoint/2010/main" val="4268481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A3897-3FD6-496A-CC08-CE4E4A5E0554}"/>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A7347551-1F1F-65C2-AE3E-32A640A15D95}"/>
              </a:ext>
            </a:extLst>
          </p:cNvPr>
          <p:cNvSpPr>
            <a:spLocks noGrp="1"/>
          </p:cNvSpPr>
          <p:nvPr>
            <p:ph type="dt" idx="10"/>
          </p:nvPr>
        </p:nvSpPr>
        <p:spPr/>
        <p:txBody>
          <a:bodyPr/>
          <a:lstStyle/>
          <a:p>
            <a:fld id="{1686E076-3689-4A62-94F2-09137C2B5FAE}" type="datetime1">
              <a:rPr lang="en-US" smtClean="0">
                <a:solidFill>
                  <a:schemeClr val="tx1"/>
                </a:solidFill>
              </a:rPr>
              <a:t>8/12/2025</a:t>
            </a:fld>
            <a:endParaRPr lang="en-US" dirty="0">
              <a:solidFill>
                <a:schemeClr val="tx1"/>
              </a:solidFill>
            </a:endParaRPr>
          </a:p>
        </p:txBody>
      </p:sp>
      <p:sp>
        <p:nvSpPr>
          <p:cNvPr id="5" name="Slide Number Placeholder 4">
            <a:extLst>
              <a:ext uri="{FF2B5EF4-FFF2-40B4-BE49-F238E27FC236}">
                <a16:creationId xmlns:a16="http://schemas.microsoft.com/office/drawing/2014/main" id="{EDC4B506-1D04-F98B-EF6E-F64AD033F3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10</a:t>
            </a:fld>
            <a:endParaRPr lang="en-US" dirty="0">
              <a:solidFill>
                <a:schemeClr val="tx1"/>
              </a:solidFill>
            </a:endParaRPr>
          </a:p>
        </p:txBody>
      </p:sp>
      <p:sp>
        <p:nvSpPr>
          <p:cNvPr id="9" name="Title 1">
            <a:extLst>
              <a:ext uri="{FF2B5EF4-FFF2-40B4-BE49-F238E27FC236}">
                <a16:creationId xmlns:a16="http://schemas.microsoft.com/office/drawing/2014/main" id="{D137A9C0-EE59-F43B-FC46-A49A50D0529B}"/>
              </a:ext>
            </a:extLst>
          </p:cNvPr>
          <p:cNvSpPr>
            <a:spLocks noGrp="1"/>
          </p:cNvSpPr>
          <p:nvPr>
            <p:ph type="title"/>
          </p:nvPr>
        </p:nvSpPr>
        <p:spPr>
          <a:xfrm>
            <a:off x="199118" y="0"/>
            <a:ext cx="11992882" cy="915334"/>
          </a:xfrm>
        </p:spPr>
        <p:txBody>
          <a:bodyPr>
            <a:normAutofit/>
          </a:bodyPr>
          <a:lstStyle/>
          <a:p>
            <a:pPr algn="ctr"/>
            <a:r>
              <a:rPr lang="en-US" sz="3200" b="1" dirty="0">
                <a:cs typeface="Calibri" pitchFamily="34" charset="0"/>
              </a:rPr>
              <a:t>Objectives</a:t>
            </a:r>
          </a:p>
        </p:txBody>
      </p:sp>
      <mc:AlternateContent xmlns:mc="http://schemas.openxmlformats.org/markup-compatibility/2006" xmlns:a14="http://schemas.microsoft.com/office/drawing/2010/main">
        <mc:Choice Requires="a14">
          <p:sp>
            <p:nvSpPr>
              <p:cNvPr id="6" name="Rectangle 2">
                <a:extLst>
                  <a:ext uri="{FF2B5EF4-FFF2-40B4-BE49-F238E27FC236}">
                    <a16:creationId xmlns:a16="http://schemas.microsoft.com/office/drawing/2014/main" id="{4AA72619-3D69-A9AB-32B7-D60B1A9F9188}"/>
                  </a:ext>
                </a:extLst>
              </p:cNvPr>
              <p:cNvSpPr>
                <a:spLocks noGrp="1" noChangeArrowheads="1"/>
              </p:cNvSpPr>
              <p:nvPr>
                <p:ph type="body" idx="1"/>
              </p:nvPr>
            </p:nvSpPr>
            <p:spPr bwMode="auto">
              <a:xfrm>
                <a:off x="320902" y="1335414"/>
                <a:ext cx="11550195" cy="378565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To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enhance the control design of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nonlinear missile models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using the </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feedback linearization (FL)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technique.</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design the</a:t>
                </a:r>
                <a:r>
                  <a:rPr kumimoji="0" lang="en-US" altLang="en-US" sz="2000" b="0"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optimal state feedback controller (v</a:t>
                </a:r>
                <a14:m>
                  <m:oMath xmlns:m="http://schemas.openxmlformats.org/officeDocument/2006/math">
                    <m:r>
                      <a:rPr kumimoji="0" lang="en-IN" altLang="en-US" sz="2000" b="1" i="1" u="none" strike="noStrike" cap="none" normalizeH="0" baseline="0" smtClean="0">
                        <a:ln>
                          <a:noFill/>
                        </a:ln>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r>
                      <a:rPr kumimoji="0" lang="en-IN" altLang="en-US" sz="2000" b="1" i="1" u="none" strike="noStrike" cap="none" normalizeH="0" baseline="0" smtClean="0">
                        <a:ln>
                          <a:noFill/>
                        </a:ln>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𝑲𝒛</m:t>
                    </m:r>
                  </m:oMath>
                </a14:m>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using the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Linear Quadratic Regulator (LQR)</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framework.</a:t>
                </a: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dirty="0">
                    <a:latin typeface="Calibri" panose="020F0502020204030204" pitchFamily="34" charset="0"/>
                    <a:ea typeface="Calibri" panose="020F0502020204030204" pitchFamily="34" charset="0"/>
                    <a:cs typeface="Calibri" panose="020F0502020204030204" pitchFamily="34" charset="0"/>
                  </a:rPr>
                  <a:t>To develop a tuning technique, leveraging </a:t>
                </a:r>
                <a:r>
                  <a:rPr lang="en-US" altLang="en-US" sz="2000" b="1" dirty="0">
                    <a:latin typeface="Calibri" panose="020F0502020204030204" pitchFamily="34" charset="0"/>
                    <a:ea typeface="Calibri" panose="020F0502020204030204" pitchFamily="34" charset="0"/>
                    <a:cs typeface="Calibri" panose="020F0502020204030204" pitchFamily="34" charset="0"/>
                  </a:rPr>
                  <a:t>metaheuristic algorithms </a:t>
                </a:r>
                <a:r>
                  <a:rPr lang="en-US" altLang="en-US" sz="2000" dirty="0">
                    <a:latin typeface="Calibri" panose="020F0502020204030204" pitchFamily="34" charset="0"/>
                    <a:ea typeface="Calibri" panose="020F0502020204030204" pitchFamily="34" charset="0"/>
                    <a:cs typeface="Calibri" panose="020F0502020204030204" pitchFamily="34" charset="0"/>
                  </a:rPr>
                  <a:t>such as </a:t>
                </a:r>
                <a:r>
                  <a:rPr lang="en-US" altLang="en-US" sz="2000" b="1" dirty="0">
                    <a:latin typeface="Calibri" panose="020F0502020204030204" pitchFamily="34" charset="0"/>
                    <a:ea typeface="Calibri" panose="020F0502020204030204" pitchFamily="34" charset="0"/>
                    <a:cs typeface="Calibri" panose="020F0502020204030204" pitchFamily="34" charset="0"/>
                  </a:rPr>
                  <a:t>GA and PSO</a:t>
                </a:r>
                <a:r>
                  <a:rPr lang="en-US" altLang="en-US" sz="2000" dirty="0">
                    <a:latin typeface="Calibri" panose="020F0502020204030204" pitchFamily="34" charset="0"/>
                    <a:ea typeface="Calibri" panose="020F0502020204030204" pitchFamily="34" charset="0"/>
                    <a:cs typeface="Calibri" panose="020F0502020204030204" pitchFamily="34" charset="0"/>
                  </a:rPr>
                  <a:t> to compute optimal Q and R matrices.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dirty="0">
                    <a:latin typeface="Calibri" panose="020F0502020204030204" pitchFamily="34" charset="0"/>
                    <a:ea typeface="Calibri" panose="020F0502020204030204" pitchFamily="34" charset="0"/>
                    <a:cs typeface="Calibri" panose="020F0502020204030204" pitchFamily="34" charset="0"/>
                  </a:rPr>
                  <a:t>To evaluate the performance of the performance resulted out of the proposed metaheuristic tuning approach with analytical or expertise-based methods</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 name="Rectangle 2">
                <a:extLst>
                  <a:ext uri="{FF2B5EF4-FFF2-40B4-BE49-F238E27FC236}">
                    <a16:creationId xmlns:a16="http://schemas.microsoft.com/office/drawing/2014/main" id="{4AA72619-3D69-A9AB-32B7-D60B1A9F9188}"/>
                  </a:ext>
                </a:extLst>
              </p:cNvPr>
              <p:cNvSpPr>
                <a:spLocks noGrp="1" noRot="1" noChangeAspect="1" noMove="1" noResize="1" noEditPoints="1" noAdjustHandles="1" noChangeArrowheads="1" noChangeShapeType="1" noTextEdit="1"/>
              </p:cNvSpPr>
              <p:nvPr>
                <p:ph type="body" idx="1"/>
              </p:nvPr>
            </p:nvSpPr>
            <p:spPr bwMode="auto">
              <a:xfrm>
                <a:off x="320902" y="1335414"/>
                <a:ext cx="11550195" cy="3785652"/>
              </a:xfrm>
              <a:prstGeom prst="rect">
                <a:avLst/>
              </a:prstGeom>
              <a:blipFill>
                <a:blip r:embed="rId2"/>
                <a:stretch>
                  <a:fillRect l="-475" t="-322" r="-58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376892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ctrTitle" idx="4294967295"/>
          </p:nvPr>
        </p:nvSpPr>
        <p:spPr>
          <a:xfrm>
            <a:off x="154326" y="274837"/>
            <a:ext cx="11769706" cy="611751"/>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3F3F3F"/>
              </a:buClr>
              <a:buSzPts val="3600"/>
              <a:buFont typeface="Times New Roman"/>
              <a:buNone/>
            </a:pPr>
            <a:r>
              <a:rPr lang="en-US" sz="3200" b="1" i="0" u="none" strike="noStrike" cap="none" dirty="0">
                <a:solidFill>
                  <a:srgbClr val="3F3F3F"/>
                </a:solidFill>
                <a:latin typeface="Calibri" panose="020F0502020204030204" pitchFamily="34" charset="0"/>
                <a:ea typeface="Calibri" panose="020F0502020204030204" pitchFamily="34" charset="0"/>
                <a:cs typeface="Calibri" panose="020F0502020204030204" pitchFamily="34" charset="0"/>
                <a:sym typeface="Times New Roman"/>
              </a:rPr>
              <a:t>6-DOF of a Class of Cruise Missiles</a:t>
            </a:r>
            <a:endParaRPr sz="3200" b="1" i="0" u="none" strike="noStrike" cap="none" dirty="0">
              <a:solidFill>
                <a:srgbClr val="3F3F3F"/>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21" name="Google Shape;121;p4"/>
          <p:cNvSpPr txBox="1"/>
          <p:nvPr/>
        </p:nvSpPr>
        <p:spPr>
          <a:xfrm>
            <a:off x="232376" y="1160776"/>
            <a:ext cx="6118896" cy="470894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Wingdings" panose="05000000000000000000" pitchFamily="2" charset="2"/>
              <a:buChar char="Ø"/>
            </a:pPr>
            <a:r>
              <a:rPr lang="en-US" sz="20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T</a:t>
            </a:r>
            <a:r>
              <a:rPr lang="en-US" sz="2000" b="0"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he body axis system, denoted by (</a:t>
            </a:r>
            <a:r>
              <a:rPr lang="en-US" sz="2000" b="0" i="1"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X</a:t>
            </a:r>
            <a:r>
              <a:rPr lang="en-US" sz="2000" i="1" baseline="-250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B</a:t>
            </a:r>
            <a:r>
              <a:rPr lang="en-US" sz="2000" b="0"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b="0" i="1"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Y</a:t>
            </a:r>
            <a:r>
              <a:rPr lang="en-US" sz="2000" b="0" i="1" u="none" strike="noStrike" baseline="-250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B</a:t>
            </a:r>
            <a:r>
              <a:rPr lang="en-US" sz="2000" b="0"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b="0" i="1"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Z</a:t>
            </a:r>
            <a:r>
              <a:rPr lang="en-US" sz="2000" i="1" u="none" strike="noStrike" baseline="-250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B</a:t>
            </a:r>
            <a:r>
              <a:rPr lang="en-US" sz="2000" b="0"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is fixed with respect to the cruise missile, and thus moves with the cruise missile. </a:t>
            </a:r>
          </a:p>
          <a:p>
            <a:pPr marL="342900" marR="0" lvl="0" indent="-342900" algn="l" rtl="0">
              <a:spcBef>
                <a:spcPts val="0"/>
              </a:spcBef>
              <a:spcAft>
                <a:spcPts val="0"/>
              </a:spcAft>
              <a:buClr>
                <a:schemeClr val="dk1"/>
              </a:buClr>
              <a:buSzPts val="2000"/>
              <a:buFont typeface="Wingdings" panose="05000000000000000000" pitchFamily="2" charset="2"/>
              <a:buChar char="Ø"/>
            </a:pPr>
            <a:endParaRPr sz="20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spcBef>
                <a:spcPts val="0"/>
              </a:spcBef>
              <a:spcAft>
                <a:spcPts val="0"/>
              </a:spcAft>
              <a:buClr>
                <a:schemeClr val="dk1"/>
              </a:buClr>
              <a:buSzPts val="2000"/>
              <a:buFont typeface="Wingdings" panose="05000000000000000000" pitchFamily="2" charset="2"/>
              <a:buChar char="Ø"/>
            </a:pPr>
            <a:r>
              <a:rPr lang="en-US" sz="2000" b="0"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The positive </a:t>
            </a:r>
            <a:r>
              <a:rPr lang="en-US" sz="2000" b="0" i="1"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X</a:t>
            </a:r>
            <a:r>
              <a:rPr lang="en-US" sz="2000" b="0" i="1" u="none" strike="noStrike" baseline="-250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B</a:t>
            </a:r>
            <a:r>
              <a:rPr lang="en-US" sz="2000" b="0"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-axis coincides with the cruise missile’s center line (or longitudinal axis) or forward direction.</a:t>
            </a:r>
          </a:p>
          <a:p>
            <a:pPr marR="0" lvl="0" algn="l" rtl="0">
              <a:spcBef>
                <a:spcPts val="0"/>
              </a:spcBef>
              <a:spcAft>
                <a:spcPts val="0"/>
              </a:spcAft>
              <a:buClr>
                <a:schemeClr val="dk1"/>
              </a:buClr>
              <a:buSzPts val="2000"/>
            </a:pPr>
            <a:r>
              <a:rPr lang="en-US" sz="2000" b="0"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a:t>
            </a:r>
            <a:endParaRPr sz="20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spcBef>
                <a:spcPts val="0"/>
              </a:spcBef>
              <a:spcAft>
                <a:spcPts val="0"/>
              </a:spcAft>
              <a:buClr>
                <a:schemeClr val="dk1"/>
              </a:buClr>
              <a:buSzPts val="2000"/>
              <a:buFont typeface="Wingdings" panose="05000000000000000000" pitchFamily="2" charset="2"/>
              <a:buChar char="Ø"/>
            </a:pPr>
            <a:r>
              <a:rPr lang="en-US" sz="2000" b="0"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The positive </a:t>
            </a:r>
            <a:r>
              <a:rPr lang="en-US" sz="2000" i="1"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Y</a:t>
            </a:r>
            <a:r>
              <a:rPr lang="en-US" sz="2000" i="1" u="none" strike="noStrike" baseline="-250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B</a:t>
            </a:r>
            <a:r>
              <a:rPr lang="en-US" sz="2000"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-axis</a:t>
            </a:r>
            <a:r>
              <a:rPr lang="en-US" sz="2000" b="0"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is to the right of the </a:t>
            </a:r>
            <a:r>
              <a:rPr lang="en-US" sz="2000" b="0" i="1"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X</a:t>
            </a:r>
            <a:r>
              <a:rPr lang="en-US" sz="2000" b="0" i="1" u="none" strike="noStrike" baseline="-250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B</a:t>
            </a:r>
            <a:r>
              <a:rPr lang="en-US" sz="2000" b="0"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-axis in the horizontal plane and is designated as the pitch axis. </a:t>
            </a:r>
          </a:p>
          <a:p>
            <a:pPr marR="0" lvl="0" algn="l" rtl="0">
              <a:spcBef>
                <a:spcPts val="0"/>
              </a:spcBef>
              <a:spcAft>
                <a:spcPts val="0"/>
              </a:spcAft>
              <a:buClr>
                <a:schemeClr val="dk1"/>
              </a:buClr>
              <a:buSzPts val="2000"/>
            </a:pPr>
            <a:endParaRPr sz="20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spcBef>
                <a:spcPts val="0"/>
              </a:spcBef>
              <a:spcAft>
                <a:spcPts val="0"/>
              </a:spcAft>
              <a:buClr>
                <a:schemeClr val="dk1"/>
              </a:buClr>
              <a:buSzPts val="2000"/>
              <a:buFont typeface="Wingdings" panose="05000000000000000000" pitchFamily="2" charset="2"/>
              <a:buChar char="Ø"/>
            </a:pPr>
            <a:r>
              <a:rPr lang="en-US" sz="2000" b="0"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The positive </a:t>
            </a:r>
            <a:r>
              <a:rPr lang="en-US" sz="2000" b="0" i="1"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Z</a:t>
            </a:r>
            <a:r>
              <a:rPr lang="en-US" sz="2000" b="0" i="1" u="none" strike="noStrike" baseline="-250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B</a:t>
            </a:r>
            <a:r>
              <a:rPr lang="en-US" sz="2000" b="0"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-axis is the yaw axis and points down.</a:t>
            </a:r>
          </a:p>
          <a:p>
            <a:pPr marR="0" lvl="0" algn="l" rtl="0">
              <a:spcBef>
                <a:spcPts val="0"/>
              </a:spcBef>
              <a:spcAft>
                <a:spcPts val="0"/>
              </a:spcAft>
              <a:buClr>
                <a:schemeClr val="dk1"/>
              </a:buClr>
              <a:buSzPts val="2000"/>
            </a:pPr>
            <a:endParaRPr sz="20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spcBef>
                <a:spcPts val="0"/>
              </a:spcBef>
              <a:spcAft>
                <a:spcPts val="0"/>
              </a:spcAft>
              <a:buClr>
                <a:schemeClr val="dk1"/>
              </a:buClr>
              <a:buSzPts val="2000"/>
              <a:buFont typeface="Wingdings" panose="05000000000000000000" pitchFamily="2" charset="2"/>
              <a:buChar char="Ø"/>
            </a:pPr>
            <a:r>
              <a:rPr lang="en-US" sz="2000" b="0"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The Euler angles  (ψ, θ, φ)  are </a:t>
            </a:r>
            <a:r>
              <a:rPr lang="en-US" sz="2000" b="0" i="1"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yaw</a:t>
            </a:r>
            <a:r>
              <a:rPr lang="en-US" sz="2000" b="0"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b="0" i="1"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pitch</a:t>
            </a:r>
            <a:r>
              <a:rPr lang="en-US" sz="2000" b="0"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and </a:t>
            </a:r>
            <a:r>
              <a:rPr lang="en-US" sz="2000" b="0" i="1"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roll </a:t>
            </a:r>
            <a:r>
              <a:rPr lang="en-US" sz="2000" b="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respectively</a:t>
            </a:r>
            <a:r>
              <a:rPr lang="en-US" sz="2000"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 and the order of rotation is the same.</a:t>
            </a:r>
            <a:endParaRPr sz="2000" dirty="0">
              <a:latin typeface="Calibri" panose="020F0502020204030204" pitchFamily="34" charset="0"/>
              <a:ea typeface="Calibri" panose="020F0502020204030204" pitchFamily="34" charset="0"/>
              <a:cs typeface="Calibri" panose="020F0502020204030204" pitchFamily="34" charset="0"/>
            </a:endParaRPr>
          </a:p>
          <a:p>
            <a:pPr marL="285750" marR="0" lvl="0" indent="-158750" algn="l" rtl="0">
              <a:spcBef>
                <a:spcPts val="0"/>
              </a:spcBef>
              <a:spcAft>
                <a:spcPts val="0"/>
              </a:spcAft>
              <a:buClr>
                <a:schemeClr val="dk1"/>
              </a:buClr>
              <a:buSzPts val="2000"/>
              <a:buFont typeface="Arial"/>
              <a:buNone/>
            </a:pPr>
            <a:endParaRPr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122" name="Google Shape;122;p4"/>
          <p:cNvPicPr preferRelativeResize="0"/>
          <p:nvPr/>
        </p:nvPicPr>
        <p:blipFill rotWithShape="1">
          <a:blip r:embed="rId3">
            <a:alphaModFix/>
          </a:blip>
          <a:srcRect/>
          <a:stretch/>
        </p:blipFill>
        <p:spPr>
          <a:xfrm>
            <a:off x="6351272" y="772886"/>
            <a:ext cx="5572760" cy="4386944"/>
          </a:xfrm>
          <a:prstGeom prst="rect">
            <a:avLst/>
          </a:prstGeom>
          <a:noFill/>
          <a:ln>
            <a:noFill/>
          </a:ln>
        </p:spPr>
      </p:pic>
      <p:sp>
        <p:nvSpPr>
          <p:cNvPr id="123" name="Google Shape;123;p4"/>
          <p:cNvSpPr txBox="1"/>
          <p:nvPr/>
        </p:nvSpPr>
        <p:spPr>
          <a:xfrm>
            <a:off x="6771091" y="5469648"/>
            <a:ext cx="5035826"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a:rPr>
              <a:t>Fig. 1. Orientation of the cruise missile axes</a:t>
            </a:r>
            <a:endParaRPr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 name="Slide Number Placeholder 2">
            <a:extLst>
              <a:ext uri="{FF2B5EF4-FFF2-40B4-BE49-F238E27FC236}">
                <a16:creationId xmlns:a16="http://schemas.microsoft.com/office/drawing/2014/main" id="{84B0A0CC-F6C5-077E-15D6-DB2FD627383D}"/>
              </a:ext>
            </a:extLst>
          </p:cNvPr>
          <p:cNvSpPr>
            <a:spLocks noGrp="1"/>
          </p:cNvSpPr>
          <p:nvPr>
            <p:ph type="sldNum" idx="12"/>
          </p:nvPr>
        </p:nvSpPr>
        <p:spPr>
          <a:xfrm>
            <a:off x="8610600" y="6356352"/>
            <a:ext cx="2743200" cy="365125"/>
          </a:xfrm>
        </p:spPr>
        <p:txBody>
          <a:bodyPr/>
          <a:lstStyle/>
          <a:p>
            <a:pPr marL="0" lvl="0" indent="0" algn="r" rtl="0">
              <a:spcBef>
                <a:spcPts val="0"/>
              </a:spcBef>
              <a:spcAft>
                <a:spcPts val="0"/>
              </a:spcAft>
              <a:buNone/>
            </a:pPr>
            <a:fld id="{00000000-1234-1234-1234-123412341234}" type="slidenum">
              <a:rPr lang="en-US" smtClean="0">
                <a:solidFill>
                  <a:schemeClr val="tx1"/>
                </a:solidFill>
              </a:rPr>
              <a:t>11</a:t>
            </a:fld>
            <a:endParaRPr lang="en-US" dirty="0">
              <a:solidFill>
                <a:schemeClr val="tx1"/>
              </a:solidFill>
            </a:endParaRPr>
          </a:p>
        </p:txBody>
      </p:sp>
      <p:sp>
        <p:nvSpPr>
          <p:cNvPr id="3" name="Date Placeholder 2">
            <a:extLst>
              <a:ext uri="{FF2B5EF4-FFF2-40B4-BE49-F238E27FC236}">
                <a16:creationId xmlns:a16="http://schemas.microsoft.com/office/drawing/2014/main" id="{8A53830E-FB61-CEEE-E686-5EEC4153954B}"/>
              </a:ext>
            </a:extLst>
          </p:cNvPr>
          <p:cNvSpPr>
            <a:spLocks noGrp="1"/>
          </p:cNvSpPr>
          <p:nvPr>
            <p:ph type="dt" sz="half" idx="10"/>
          </p:nvPr>
        </p:nvSpPr>
        <p:spPr>
          <a:xfrm>
            <a:off x="838200" y="6356352"/>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a:spLocks noGrp="1"/>
          </p:cNvSpPr>
          <p:nvPr>
            <p:ph type="ctrTitle" idx="4294967295"/>
          </p:nvPr>
        </p:nvSpPr>
        <p:spPr>
          <a:xfrm>
            <a:off x="174171" y="192047"/>
            <a:ext cx="12017829" cy="611751"/>
          </a:xfrm>
          <a:prstGeom prst="rect">
            <a:avLst/>
          </a:prstGeom>
          <a:noFill/>
          <a:ln>
            <a:noFill/>
          </a:ln>
        </p:spPr>
        <p:txBody>
          <a:bodyPr spcFirstLastPara="1" wrap="square" lIns="91425" tIns="45700" rIns="91425" bIns="45700" anchor="b" anchorCtr="0">
            <a:noAutofit/>
          </a:bodyPr>
          <a:lstStyle/>
          <a:p>
            <a:pPr marL="0" marR="0" lvl="0" indent="0" algn="ctr" rtl="0">
              <a:lnSpc>
                <a:spcPct val="85000"/>
              </a:lnSpc>
              <a:spcBef>
                <a:spcPts val="0"/>
              </a:spcBef>
              <a:spcAft>
                <a:spcPts val="0"/>
              </a:spcAft>
              <a:buClr>
                <a:srgbClr val="3F3F3F"/>
              </a:buClr>
              <a:buSzPts val="2800"/>
              <a:buFont typeface="Times New Roman"/>
              <a:buNone/>
            </a:pPr>
            <a:r>
              <a:rPr lang="en-US" sz="3200" b="1" i="0" u="none" strike="noStrike" cap="none" dirty="0">
                <a:solidFill>
                  <a:srgbClr val="3F3F3F"/>
                </a:solidFill>
                <a:latin typeface="Calibri" panose="020F0502020204030204" pitchFamily="34" charset="0"/>
                <a:ea typeface="Calibri" panose="020F0502020204030204" pitchFamily="34" charset="0"/>
                <a:cs typeface="Calibri" panose="020F0502020204030204" pitchFamily="34" charset="0"/>
                <a:sym typeface="Times New Roman"/>
              </a:rPr>
              <a:t>Rigid Body Equations based on Newton’s Second Law</a:t>
            </a:r>
            <a:endParaRPr sz="3200" b="1" i="0" u="none" strike="noStrike" cap="none" dirty="0">
              <a:solidFill>
                <a:srgbClr val="3F3F3F"/>
              </a:solidFill>
              <a:latin typeface="Calibri" panose="020F0502020204030204" pitchFamily="34" charset="0"/>
              <a:ea typeface="Calibri" panose="020F0502020204030204" pitchFamily="34" charset="0"/>
              <a:cs typeface="Calibri" panose="020F0502020204030204" pitchFamily="34" charset="0"/>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174D1A6-DA99-7623-7EB6-700652848D2A}"/>
                  </a:ext>
                </a:extLst>
              </p:cNvPr>
              <p:cNvSpPr txBox="1"/>
              <p:nvPr/>
            </p:nvSpPr>
            <p:spPr>
              <a:xfrm>
                <a:off x="199320" y="897163"/>
                <a:ext cx="11619187" cy="5166607"/>
              </a:xfrm>
              <a:prstGeom prst="rect">
                <a:avLst/>
              </a:prstGeom>
              <a:noFill/>
            </p:spPr>
            <p:txBody>
              <a:bodyPr wrap="square">
                <a:spAutoFit/>
              </a:bodyPr>
              <a:lstStyle/>
              <a:p>
                <a:pPr marL="342900" indent="-342900">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The </a:t>
                </a:r>
                <a:r>
                  <a:rPr lang="en-IN" sz="2000" b="1" dirty="0">
                    <a:effectLst/>
                    <a:latin typeface="Calibri" panose="020F0502020204030204" pitchFamily="34" charset="0"/>
                    <a:ea typeface="Calibri" panose="020F0502020204030204" pitchFamily="34" charset="0"/>
                    <a:cs typeface="Calibri" panose="020F0502020204030204" pitchFamily="34" charset="0"/>
                  </a:rPr>
                  <a:t>cruise missile </a:t>
                </a:r>
                <a:r>
                  <a:rPr lang="en-IN" sz="2000" dirty="0">
                    <a:effectLst/>
                    <a:latin typeface="Calibri" panose="020F0502020204030204" pitchFamily="34" charset="0"/>
                    <a:ea typeface="Calibri" panose="020F0502020204030204" pitchFamily="34" charset="0"/>
                    <a:cs typeface="Calibri" panose="020F0502020204030204" pitchFamily="34" charset="0"/>
                  </a:rPr>
                  <a:t>plant is described by a set of six nonlinear differential equations, which take into consideration the aerodynamics, propulsion, and control surface deflections.</a:t>
                </a:r>
              </a:p>
              <a:p>
                <a:pPr marL="342900" indent="-342900">
                  <a:buFont typeface="Wingdings" panose="05000000000000000000" pitchFamily="2" charset="2"/>
                  <a:buChar char="Ø"/>
                </a:pP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 In the present configuration, we consider the missile with six degrees of freedom (6-DOF). It consists of (1) three translations, and (2) three rotations, along and about the cruise missile (X</a:t>
                </a:r>
                <a:r>
                  <a:rPr lang="en-IN" sz="2000" baseline="-25000" dirty="0">
                    <a:effectLst/>
                    <a:latin typeface="Calibri" panose="020F0502020204030204" pitchFamily="34" charset="0"/>
                    <a:ea typeface="Calibri" panose="020F0502020204030204" pitchFamily="34" charset="0"/>
                    <a:cs typeface="Calibri" panose="020F0502020204030204" pitchFamily="34" charset="0"/>
                  </a:rPr>
                  <a:t>B</a:t>
                </a:r>
                <a:r>
                  <a:rPr lang="en-IN" sz="2000" dirty="0">
                    <a:effectLst/>
                    <a:latin typeface="Calibri" panose="020F0502020204030204" pitchFamily="34" charset="0"/>
                    <a:ea typeface="Calibri" panose="020F0502020204030204" pitchFamily="34" charset="0"/>
                    <a:cs typeface="Calibri" panose="020F0502020204030204" pitchFamily="34" charset="0"/>
                  </a:rPr>
                  <a:t>, Y</a:t>
                </a:r>
                <a:r>
                  <a:rPr lang="en-IN" sz="2000" baseline="-25000" dirty="0">
                    <a:effectLst/>
                    <a:latin typeface="Calibri" panose="020F0502020204030204" pitchFamily="34" charset="0"/>
                    <a:ea typeface="Calibri" panose="020F0502020204030204" pitchFamily="34" charset="0"/>
                    <a:cs typeface="Calibri" panose="020F0502020204030204" pitchFamily="34" charset="0"/>
                  </a:rPr>
                  <a:t>B</a:t>
                </a:r>
                <a:r>
                  <a:rPr lang="en-IN" sz="2000" dirty="0">
                    <a:effectLst/>
                    <a:latin typeface="Calibri" panose="020F0502020204030204" pitchFamily="34" charset="0"/>
                    <a:ea typeface="Calibri" panose="020F0502020204030204" pitchFamily="34" charset="0"/>
                    <a:cs typeface="Calibri" panose="020F0502020204030204" pitchFamily="34" charset="0"/>
                  </a:rPr>
                  <a:t>, Z</a:t>
                </a:r>
                <a:r>
                  <a:rPr lang="en-IN" sz="2000" baseline="-25000" dirty="0">
                    <a:effectLst/>
                    <a:latin typeface="Calibri" panose="020F0502020204030204" pitchFamily="34" charset="0"/>
                    <a:ea typeface="Calibri" panose="020F0502020204030204" pitchFamily="34" charset="0"/>
                    <a:cs typeface="Calibri" panose="020F0502020204030204" pitchFamily="34" charset="0"/>
                  </a:rPr>
                  <a:t>B</a:t>
                </a:r>
                <a:r>
                  <a:rPr lang="en-IN" sz="2000" dirty="0">
                    <a:effectLst/>
                    <a:latin typeface="Calibri" panose="020F0502020204030204" pitchFamily="34" charset="0"/>
                    <a:ea typeface="Calibri" panose="020F0502020204030204" pitchFamily="34" charset="0"/>
                    <a:cs typeface="Calibri" panose="020F0502020204030204" pitchFamily="34" charset="0"/>
                  </a:rPr>
                  <a:t>) axes as illustrated in Fig. 1.</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Translation : </a:t>
                </a:r>
                <a14:m>
                  <m:oMath xmlns:m="http://schemas.openxmlformats.org/officeDocument/2006/math">
                    <m:nary>
                      <m:naryPr>
                        <m:chr m:val="∑"/>
                        <m:subHide m:val="on"/>
                        <m:supHide m:val="on"/>
                        <m:ctrlPr>
                          <a:rPr lang="en-US" sz="2000" b="1" i="1" smtClean="0">
                            <a:latin typeface="Cambria Math" panose="02040503050406030204" pitchFamily="18" charset="0"/>
                            <a:cs typeface="Times New Roman" panose="02020603050405020304" pitchFamily="18" charset="0"/>
                          </a:rPr>
                        </m:ctrlPr>
                      </m:naryPr>
                      <m:sub/>
                      <m:sup/>
                      <m:e>
                        <m:r>
                          <a:rPr lang="en-US" sz="2000" b="1" i="1" smtClean="0">
                            <a:latin typeface="Cambria Math" panose="02040503050406030204" pitchFamily="18" charset="0"/>
                            <a:cs typeface="Times New Roman" panose="02020603050405020304" pitchFamily="18" charset="0"/>
                          </a:rPr>
                          <m:t>𝑭</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𝒎𝒂</m:t>
                        </m:r>
                      </m:e>
                    </m:nary>
                  </m:oMath>
                </a14:m>
                <a:endParaRPr lang="en-US" sz="20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Rotation :      </a:t>
                </a:r>
                <a14:m>
                  <m:oMath xmlns:m="http://schemas.openxmlformats.org/officeDocument/2006/math">
                    <m:nary>
                      <m:naryPr>
                        <m:chr m:val="∑"/>
                        <m:subHide m:val="on"/>
                        <m:supHide m:val="on"/>
                        <m:ctrlPr>
                          <a:rPr lang="en-US" sz="2000" b="1" i="1" smtClean="0">
                            <a:latin typeface="Cambria Math" panose="02040503050406030204" pitchFamily="18" charset="0"/>
                            <a:cs typeface="Times New Roman" panose="02020603050405020304" pitchFamily="18" charset="0"/>
                          </a:rPr>
                        </m:ctrlPr>
                      </m:naryPr>
                      <m:sub/>
                      <m:sup/>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𝝉</m:t>
                        </m:r>
                      </m:e>
                    </m:nary>
                  </m:oMath>
                </a14:m>
                <a:r>
                  <a:rPr lang="en-US" sz="2000" b="1" dirty="0">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𝒅</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𝒓</m:t>
                        </m:r>
                        <m:r>
                          <a:rPr lang="en-US" sz="2000" b="1" i="1" smtClean="0">
                            <a:latin typeface="Cambria Math" panose="02040503050406030204" pitchFamily="18" charset="0"/>
                            <a:cs typeface="Times New Roman" panose="02020603050405020304" pitchFamily="18" charset="0"/>
                          </a:rPr>
                          <m:t> × </m:t>
                        </m:r>
                        <m:r>
                          <a:rPr lang="en-US" sz="2000" b="1" i="1" smtClean="0">
                            <a:latin typeface="Cambria Math" panose="02040503050406030204" pitchFamily="18" charset="0"/>
                            <a:cs typeface="Times New Roman" panose="02020603050405020304" pitchFamily="18" charset="0"/>
                          </a:rPr>
                          <m:t>𝒎𝑽</m:t>
                        </m:r>
                        <m:r>
                          <a:rPr lang="en-US" sz="2000" b="1" i="1" smtClean="0">
                            <a:latin typeface="Cambria Math" panose="02040503050406030204" pitchFamily="18" charset="0"/>
                            <a:cs typeface="Times New Roman" panose="02020603050405020304" pitchFamily="18" charset="0"/>
                          </a:rPr>
                          <m:t>)</m:t>
                        </m:r>
                      </m:num>
                      <m:den>
                        <m:r>
                          <a:rPr lang="en-US" sz="2000" b="1" i="1" smtClean="0">
                            <a:latin typeface="Cambria Math" panose="02040503050406030204" pitchFamily="18" charset="0"/>
                            <a:cs typeface="Times New Roman" panose="02020603050405020304" pitchFamily="18" charset="0"/>
                          </a:rPr>
                          <m:t>𝒅𝒕</m:t>
                        </m:r>
                      </m:den>
                    </m:f>
                  </m:oMath>
                </a14:m>
                <a:endParaRPr lang="en-IN" sz="20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The m</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issile translation vector velocity, </a:t>
                </a:r>
                <a:r>
                  <a:rPr lang="en-IN" sz="2000" b="1" i="1" dirty="0">
                    <a:latin typeface="Calibri" panose="020F0502020204030204" pitchFamily="34" charset="0"/>
                    <a:ea typeface="Calibri" panose="020F0502020204030204" pitchFamily="34" charset="0"/>
                    <a:cs typeface="Calibri" panose="020F0502020204030204" pitchFamily="34" charset="0"/>
                  </a:rPr>
                  <a:t>V</a:t>
                </a:r>
                <a:r>
                  <a:rPr lang="en-US" sz="2000" b="0" i="1" u="none" strike="noStrike" baseline="-25000" dirty="0">
                    <a:latin typeface="Calibri" panose="020F0502020204030204" pitchFamily="34" charset="0"/>
                    <a:ea typeface="Calibri" panose="020F0502020204030204" pitchFamily="34" charset="0"/>
                    <a:cs typeface="Calibri" panose="020F0502020204030204" pitchFamily="34" charset="0"/>
                  </a:rPr>
                  <a:t> </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in terms of the components as :</a:t>
                </a:r>
              </a:p>
              <a:p>
                <a:r>
                  <a:rPr lang="en-US"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IN" sz="2000" b="1" i="1" u="none" strike="noStrike" baseline="0" smtClean="0">
                        <a:latin typeface="Cambria Math" panose="02040503050406030204" pitchFamily="18" charset="0"/>
                      </a:rPr>
                      <m:t> </m:t>
                    </m:r>
                    <m:r>
                      <a:rPr lang="en-IN" sz="2000" b="1" i="1" u="none" strike="noStrike" baseline="0" smtClean="0">
                        <a:latin typeface="Cambria Math" panose="02040503050406030204" pitchFamily="18" charset="0"/>
                      </a:rPr>
                      <m:t>𝑽</m:t>
                    </m:r>
                    <m:r>
                      <a:rPr lang="en-IN" sz="2000" b="1" i="1" u="none" strike="noStrike" baseline="0" smtClean="0">
                        <a:latin typeface="Cambria Math" panose="02040503050406030204" pitchFamily="18" charset="0"/>
                      </a:rPr>
                      <m:t> =</m:t>
                    </m:r>
                    <m:r>
                      <a:rPr lang="en-US" sz="2000" b="1" i="1" u="none" strike="noStrike" baseline="0" smtClean="0">
                        <a:latin typeface="Cambria Math" panose="02040503050406030204" pitchFamily="18" charset="0"/>
                      </a:rPr>
                      <m:t>𝒖𝒊</m:t>
                    </m:r>
                    <m:r>
                      <a:rPr lang="en-US" sz="2000" b="1" i="1" u="none" strike="noStrike" baseline="0" smtClean="0">
                        <a:latin typeface="Cambria Math" panose="02040503050406030204" pitchFamily="18" charset="0"/>
                      </a:rPr>
                      <m:t>+</m:t>
                    </m:r>
                    <m:r>
                      <a:rPr lang="en-US" sz="2000" b="1" i="1" u="none" strike="noStrike" baseline="0" smtClean="0">
                        <a:latin typeface="Cambria Math" panose="02040503050406030204" pitchFamily="18" charset="0"/>
                      </a:rPr>
                      <m:t>𝒗𝒋</m:t>
                    </m:r>
                    <m:r>
                      <a:rPr lang="en-US" sz="2000" b="1" i="1" u="none" strike="noStrike" baseline="0" smtClean="0">
                        <a:latin typeface="Cambria Math" panose="02040503050406030204" pitchFamily="18" charset="0"/>
                      </a:rPr>
                      <m:t>+</m:t>
                    </m:r>
                    <m:r>
                      <a:rPr lang="en-US" sz="2000" b="1" i="1" u="none" strike="noStrike" baseline="0" smtClean="0">
                        <a:latin typeface="Cambria Math" panose="02040503050406030204" pitchFamily="18" charset="0"/>
                      </a:rPr>
                      <m:t>𝒌𝒘</m:t>
                    </m:r>
                  </m:oMath>
                </a14:m>
                <a:r>
                  <a:rPr lang="en-US" sz="2000" b="1" i="0" u="none" strike="noStrike" baseline="0" dirty="0">
                    <a:latin typeface="Calibri" panose="020F0502020204030204" pitchFamily="34" charset="0"/>
                    <a:ea typeface="Calibri" panose="020F0502020204030204" pitchFamily="34" charset="0"/>
                    <a:cs typeface="Calibri" panose="020F0502020204030204" pitchFamily="34" charset="0"/>
                  </a:rPr>
                  <a:t> </a:t>
                </a:r>
              </a:p>
              <a:p>
                <a:r>
                  <a:rPr lang="en-IN" sz="2000" b="1"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p>
                      <m:sSupPr>
                        <m:ctrlPr>
                          <a:rPr lang="en-IN" sz="2000" b="1" i="1" smtClean="0">
                            <a:latin typeface="Cambria Math" panose="02040503050406030204" pitchFamily="18" charset="0"/>
                            <a:cs typeface="Times New Roman" panose="02020603050405020304" pitchFamily="18" charset="0"/>
                          </a:rPr>
                        </m:ctrlPr>
                      </m:sSupPr>
                      <m:e>
                        <m:r>
                          <a:rPr lang="en-IN" sz="2000" b="1" i="1" smtClean="0">
                            <a:latin typeface="Cambria Math" panose="02040503050406030204" pitchFamily="18" charset="0"/>
                            <a:cs typeface="Times New Roman" panose="02020603050405020304" pitchFamily="18" charset="0"/>
                          </a:rPr>
                          <m:t>𝑽</m:t>
                        </m:r>
                      </m:e>
                      <m:sup>
                        <m:r>
                          <a:rPr lang="en-US" sz="2000" b="1" i="1" smtClean="0">
                            <a:latin typeface="Cambria Math" panose="02040503050406030204" pitchFamily="18" charset="0"/>
                            <a:cs typeface="Times New Roman" panose="02020603050405020304" pitchFamily="18" charset="0"/>
                          </a:rPr>
                          <m:t>𝟐</m:t>
                        </m:r>
                      </m:sup>
                    </m:sSup>
                    <m:r>
                      <a:rPr lang="en-US" sz="2000" b="1" i="1" smtClean="0">
                        <a:latin typeface="Cambria Math" panose="02040503050406030204" pitchFamily="18" charset="0"/>
                        <a:cs typeface="Times New Roman" panose="02020603050405020304" pitchFamily="18" charset="0"/>
                      </a:rPr>
                      <m:t>=</m:t>
                    </m:r>
                    <m:sSup>
                      <m:sSupPr>
                        <m:ctrlPr>
                          <a:rPr lang="en-US" sz="2000" b="1" i="1" smtClean="0">
                            <a:latin typeface="Cambria Math" panose="02040503050406030204" pitchFamily="18" charset="0"/>
                            <a:cs typeface="Times New Roman" panose="02020603050405020304" pitchFamily="18" charset="0"/>
                          </a:rPr>
                        </m:ctrlPr>
                      </m:sSupPr>
                      <m:e>
                        <m:r>
                          <a:rPr lang="en-US" sz="2000" b="1" i="1" smtClean="0">
                            <a:latin typeface="Cambria Math" panose="02040503050406030204" pitchFamily="18" charset="0"/>
                            <a:cs typeface="Times New Roman" panose="02020603050405020304" pitchFamily="18" charset="0"/>
                          </a:rPr>
                          <m:t>𝒖</m:t>
                        </m:r>
                      </m:e>
                      <m:sup>
                        <m:r>
                          <a:rPr lang="en-US" sz="2000" b="1" i="1" smtClean="0">
                            <a:latin typeface="Cambria Math" panose="02040503050406030204" pitchFamily="18" charset="0"/>
                            <a:cs typeface="Times New Roman" panose="02020603050405020304" pitchFamily="18" charset="0"/>
                          </a:rPr>
                          <m:t>𝟐</m:t>
                        </m:r>
                      </m:sup>
                    </m:sSup>
                    <m:r>
                      <a:rPr lang="en-US" sz="2000" b="1" i="1" smtClean="0">
                        <a:latin typeface="Cambria Math" panose="02040503050406030204" pitchFamily="18" charset="0"/>
                        <a:cs typeface="Times New Roman" panose="02020603050405020304" pitchFamily="18" charset="0"/>
                      </a:rPr>
                      <m:t>+</m:t>
                    </m:r>
                    <m:sSup>
                      <m:sSupPr>
                        <m:ctrlPr>
                          <a:rPr lang="en-US" sz="2000" b="1" i="1" smtClean="0">
                            <a:latin typeface="Cambria Math" panose="02040503050406030204" pitchFamily="18" charset="0"/>
                            <a:cs typeface="Times New Roman" panose="02020603050405020304" pitchFamily="18" charset="0"/>
                          </a:rPr>
                        </m:ctrlPr>
                      </m:sSupPr>
                      <m:e>
                        <m:r>
                          <a:rPr lang="en-US" sz="2000" b="1" i="1" smtClean="0">
                            <a:latin typeface="Cambria Math" panose="02040503050406030204" pitchFamily="18" charset="0"/>
                            <a:cs typeface="Times New Roman" panose="02020603050405020304" pitchFamily="18" charset="0"/>
                          </a:rPr>
                          <m:t>𝒗</m:t>
                        </m:r>
                      </m:e>
                      <m:sup>
                        <m:r>
                          <a:rPr lang="en-US" sz="2000" b="1" i="1" smtClean="0">
                            <a:latin typeface="Cambria Math" panose="02040503050406030204" pitchFamily="18" charset="0"/>
                            <a:cs typeface="Times New Roman" panose="02020603050405020304" pitchFamily="18" charset="0"/>
                          </a:rPr>
                          <m:t>𝟐</m:t>
                        </m:r>
                      </m:sup>
                    </m:sSup>
                    <m:r>
                      <a:rPr lang="en-US" sz="2000" b="1" i="1" smtClean="0">
                        <a:latin typeface="Cambria Math" panose="02040503050406030204" pitchFamily="18" charset="0"/>
                        <a:cs typeface="Times New Roman" panose="02020603050405020304" pitchFamily="18" charset="0"/>
                      </a:rPr>
                      <m:t>+</m:t>
                    </m:r>
                    <m:sSup>
                      <m:sSupPr>
                        <m:ctrlPr>
                          <a:rPr lang="en-US" sz="2000" b="1" i="1" smtClean="0">
                            <a:latin typeface="Cambria Math" panose="02040503050406030204" pitchFamily="18" charset="0"/>
                            <a:cs typeface="Times New Roman" panose="02020603050405020304" pitchFamily="18" charset="0"/>
                          </a:rPr>
                        </m:ctrlPr>
                      </m:sSupPr>
                      <m:e>
                        <m:r>
                          <a:rPr lang="en-US" sz="2000" b="1" i="1" smtClean="0">
                            <a:latin typeface="Cambria Math" panose="02040503050406030204" pitchFamily="18" charset="0"/>
                            <a:cs typeface="Times New Roman" panose="02020603050405020304" pitchFamily="18" charset="0"/>
                          </a:rPr>
                          <m:t>𝒘</m:t>
                        </m:r>
                      </m:e>
                      <m:sup>
                        <m:r>
                          <a:rPr lang="en-US" sz="2000" b="1" i="1" smtClean="0">
                            <a:latin typeface="Cambria Math" panose="02040503050406030204" pitchFamily="18" charset="0"/>
                            <a:cs typeface="Times New Roman" panose="02020603050405020304" pitchFamily="18" charset="0"/>
                          </a:rPr>
                          <m:t>𝟐</m:t>
                        </m:r>
                      </m:sup>
                    </m:sSup>
                  </m:oMath>
                </a14:m>
                <a:endParaRPr lang="en-US" sz="20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T</a:t>
                </a:r>
                <a:r>
                  <a:rPr lang="en-US" sz="2000" dirty="0">
                    <a:latin typeface="Calibri" panose="020F0502020204030204" pitchFamily="34" charset="0"/>
                    <a:ea typeface="Calibri" panose="020F0502020204030204" pitchFamily="34" charset="0"/>
                    <a:cs typeface="Calibri" panose="020F0502020204030204" pitchFamily="34" charset="0"/>
                    <a:sym typeface="Times New Roman"/>
                  </a:rPr>
                  <a:t>he missile angular velocity vector ω can be broken up into the components p, q, and r about the (X</a:t>
                </a:r>
                <a:r>
                  <a:rPr lang="en-US" sz="2000" baseline="-25000" dirty="0">
                    <a:latin typeface="Calibri" panose="020F0502020204030204" pitchFamily="34" charset="0"/>
                    <a:ea typeface="Calibri" panose="020F0502020204030204" pitchFamily="34" charset="0"/>
                    <a:cs typeface="Calibri" panose="020F0502020204030204" pitchFamily="34" charset="0"/>
                    <a:sym typeface="Times New Roman"/>
                  </a:rPr>
                  <a:t>B</a:t>
                </a:r>
                <a:r>
                  <a:rPr lang="en-US" sz="2000" dirty="0">
                    <a:latin typeface="Calibri" panose="020F0502020204030204" pitchFamily="34" charset="0"/>
                    <a:ea typeface="Calibri" panose="020F0502020204030204" pitchFamily="34" charset="0"/>
                    <a:cs typeface="Calibri" panose="020F0502020204030204" pitchFamily="34" charset="0"/>
                    <a:sym typeface="Times New Roman"/>
                  </a:rPr>
                  <a:t>, Y</a:t>
                </a:r>
                <a:r>
                  <a:rPr lang="en-US" sz="2000" baseline="-25000" dirty="0">
                    <a:latin typeface="Calibri" panose="020F0502020204030204" pitchFamily="34" charset="0"/>
                    <a:ea typeface="Calibri" panose="020F0502020204030204" pitchFamily="34" charset="0"/>
                    <a:cs typeface="Calibri" panose="020F0502020204030204" pitchFamily="34" charset="0"/>
                    <a:sym typeface="Times New Roman"/>
                  </a:rPr>
                  <a:t>B</a:t>
                </a:r>
                <a:r>
                  <a:rPr lang="en-US" sz="2000" dirty="0">
                    <a:latin typeface="Calibri" panose="020F0502020204030204" pitchFamily="34" charset="0"/>
                    <a:ea typeface="Calibri" panose="020F0502020204030204" pitchFamily="34" charset="0"/>
                    <a:cs typeface="Calibri" panose="020F0502020204030204" pitchFamily="34" charset="0"/>
                    <a:sym typeface="Times New Roman"/>
                  </a:rPr>
                  <a:t>, Z</a:t>
                </a:r>
                <a:r>
                  <a:rPr lang="en-US" sz="2000" baseline="-25000" dirty="0">
                    <a:latin typeface="Calibri" panose="020F0502020204030204" pitchFamily="34" charset="0"/>
                    <a:ea typeface="Calibri" panose="020F0502020204030204" pitchFamily="34" charset="0"/>
                    <a:cs typeface="Calibri" panose="020F0502020204030204" pitchFamily="34" charset="0"/>
                    <a:sym typeface="Times New Roman"/>
                  </a:rPr>
                  <a:t>B</a:t>
                </a:r>
                <a:r>
                  <a:rPr lang="en-US" sz="2000" dirty="0">
                    <a:latin typeface="Calibri" panose="020F0502020204030204" pitchFamily="34" charset="0"/>
                    <a:ea typeface="Calibri" panose="020F0502020204030204" pitchFamily="34" charset="0"/>
                    <a:cs typeface="Calibri" panose="020F0502020204030204" pitchFamily="34" charset="0"/>
                    <a:sym typeface="Times New Roman"/>
                  </a:rPr>
                  <a:t>) axes, respectively:   </a:t>
                </a:r>
              </a:p>
              <a:p>
                <a:r>
                  <a:rPr lang="en-US" sz="2000" b="1" dirty="0">
                    <a:latin typeface="Calibri" panose="020F0502020204030204" pitchFamily="34" charset="0"/>
                    <a:ea typeface="Calibri" panose="020F0502020204030204" pitchFamily="34" charset="0"/>
                    <a:cs typeface="Calibri" panose="020F0502020204030204" pitchFamily="34" charset="0"/>
                    <a:sym typeface="Times New Roman"/>
                  </a:rPr>
                  <a:t>			ω = pi + qj + rk</a:t>
                </a:r>
              </a:p>
              <a:p>
                <a:r>
                  <a:rPr lang="en-US" sz="2000" b="1"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000" dirty="0">
                    <a:latin typeface="Calibri" panose="020F0502020204030204" pitchFamily="34" charset="0"/>
                    <a:ea typeface="Calibri" panose="020F0502020204030204" pitchFamily="34" charset="0"/>
                    <a:cs typeface="Calibri" panose="020F0502020204030204" pitchFamily="34" charset="0"/>
                    <a:sym typeface="Times New Roman"/>
                  </a:rPr>
                  <a:t>where </a:t>
                </a:r>
                <a:r>
                  <a:rPr lang="en-US" sz="2000" b="1" dirty="0">
                    <a:latin typeface="Calibri" panose="020F0502020204030204" pitchFamily="34" charset="0"/>
                    <a:ea typeface="Calibri" panose="020F0502020204030204" pitchFamily="34" charset="0"/>
                    <a:cs typeface="Calibri" panose="020F0502020204030204" pitchFamily="34" charset="0"/>
                    <a:sym typeface="Times New Roman"/>
                  </a:rPr>
                  <a:t>p</a:t>
                </a:r>
                <a:r>
                  <a:rPr lang="en-US" sz="2000" dirty="0">
                    <a:latin typeface="Calibri" panose="020F0502020204030204" pitchFamily="34" charset="0"/>
                    <a:ea typeface="Calibri" panose="020F0502020204030204" pitchFamily="34" charset="0"/>
                    <a:cs typeface="Calibri" panose="020F0502020204030204" pitchFamily="34" charset="0"/>
                    <a:sym typeface="Times New Roman"/>
                  </a:rPr>
                  <a:t> is the roll rate, </a:t>
                </a:r>
                <a:r>
                  <a:rPr lang="en-US" sz="2000" b="1" dirty="0">
                    <a:latin typeface="Calibri" panose="020F0502020204030204" pitchFamily="34" charset="0"/>
                    <a:ea typeface="Calibri" panose="020F0502020204030204" pitchFamily="34" charset="0"/>
                    <a:cs typeface="Calibri" panose="020F0502020204030204" pitchFamily="34" charset="0"/>
                    <a:sym typeface="Times New Roman"/>
                  </a:rPr>
                  <a:t>q</a:t>
                </a:r>
                <a:r>
                  <a:rPr lang="en-US" sz="2000" dirty="0">
                    <a:latin typeface="Calibri" panose="020F0502020204030204" pitchFamily="34" charset="0"/>
                    <a:ea typeface="Calibri" panose="020F0502020204030204" pitchFamily="34" charset="0"/>
                    <a:cs typeface="Calibri" panose="020F0502020204030204" pitchFamily="34" charset="0"/>
                    <a:sym typeface="Times New Roman"/>
                  </a:rPr>
                  <a:t> is the pitch rate, and </a:t>
                </a:r>
                <a:r>
                  <a:rPr lang="en-US" sz="2000" b="1" dirty="0">
                    <a:latin typeface="Calibri" panose="020F0502020204030204" pitchFamily="34" charset="0"/>
                    <a:ea typeface="Calibri" panose="020F0502020204030204" pitchFamily="34" charset="0"/>
                    <a:cs typeface="Calibri" panose="020F0502020204030204" pitchFamily="34" charset="0"/>
                    <a:sym typeface="Times New Roman"/>
                  </a:rPr>
                  <a:t>r</a:t>
                </a:r>
                <a:r>
                  <a:rPr lang="en-US" sz="2000" dirty="0">
                    <a:latin typeface="Calibri" panose="020F0502020204030204" pitchFamily="34" charset="0"/>
                    <a:ea typeface="Calibri" panose="020F0502020204030204" pitchFamily="34" charset="0"/>
                    <a:cs typeface="Calibri" panose="020F0502020204030204" pitchFamily="34" charset="0"/>
                    <a:sym typeface="Times New Roman"/>
                  </a:rPr>
                  <a:t> is the yaw rate.</a:t>
                </a:r>
              </a:p>
            </p:txBody>
          </p:sp>
        </mc:Choice>
        <mc:Fallback xmlns="">
          <p:sp>
            <p:nvSpPr>
              <p:cNvPr id="4" name="TextBox 3">
                <a:extLst>
                  <a:ext uri="{FF2B5EF4-FFF2-40B4-BE49-F238E27FC236}">
                    <a16:creationId xmlns:a16="http://schemas.microsoft.com/office/drawing/2014/main" id="{B174D1A6-DA99-7623-7EB6-700652848D2A}"/>
                  </a:ext>
                </a:extLst>
              </p:cNvPr>
              <p:cNvSpPr txBox="1">
                <a:spLocks noRot="1" noChangeAspect="1" noMove="1" noResize="1" noEditPoints="1" noAdjustHandles="1" noChangeArrowheads="1" noChangeShapeType="1" noTextEdit="1"/>
              </p:cNvSpPr>
              <p:nvPr/>
            </p:nvSpPr>
            <p:spPr>
              <a:xfrm>
                <a:off x="199320" y="897163"/>
                <a:ext cx="11619187" cy="5166607"/>
              </a:xfrm>
              <a:prstGeom prst="rect">
                <a:avLst/>
              </a:prstGeom>
              <a:blipFill>
                <a:blip r:embed="rId3"/>
                <a:stretch>
                  <a:fillRect l="-472" t="-590" r="-577" b="-1061"/>
                </a:stretch>
              </a:blipFill>
            </p:spPr>
            <p:txBody>
              <a:bodyPr/>
              <a:lstStyle/>
              <a:p>
                <a:r>
                  <a:rPr lang="en-IN">
                    <a:noFill/>
                  </a:rPr>
                  <a:t> </a:t>
                </a:r>
              </a:p>
            </p:txBody>
          </p:sp>
        </mc:Fallback>
      </mc:AlternateContent>
      <p:sp>
        <p:nvSpPr>
          <p:cNvPr id="2" name="Slide Number Placeholder 2">
            <a:extLst>
              <a:ext uri="{FF2B5EF4-FFF2-40B4-BE49-F238E27FC236}">
                <a16:creationId xmlns:a16="http://schemas.microsoft.com/office/drawing/2014/main" id="{60773991-2B16-DC7E-A61F-320936DA9ECE}"/>
              </a:ext>
            </a:extLst>
          </p:cNvPr>
          <p:cNvSpPr>
            <a:spLocks noGrp="1"/>
          </p:cNvSpPr>
          <p:nvPr>
            <p:ph type="sldNum" idx="12"/>
          </p:nvPr>
        </p:nvSpPr>
        <p:spPr>
          <a:xfrm>
            <a:off x="8610600" y="6356352"/>
            <a:ext cx="2743200" cy="365125"/>
          </a:xfrm>
        </p:spPr>
        <p:txBody>
          <a:bodyPr/>
          <a:lstStyle/>
          <a:p>
            <a:pPr marL="0" lvl="0" indent="0" algn="r" rtl="0">
              <a:spcBef>
                <a:spcPts val="0"/>
              </a:spcBef>
              <a:spcAft>
                <a:spcPts val="0"/>
              </a:spcAft>
              <a:buNone/>
            </a:pPr>
            <a:fld id="{00000000-1234-1234-1234-123412341234}" type="slidenum">
              <a:rPr lang="en-US" smtClean="0">
                <a:solidFill>
                  <a:schemeClr val="tx1"/>
                </a:solidFill>
              </a:rPr>
              <a:t>12</a:t>
            </a:fld>
            <a:endParaRPr lang="en-US" dirty="0">
              <a:solidFill>
                <a:schemeClr val="tx1"/>
              </a:solidFill>
            </a:endParaRPr>
          </a:p>
        </p:txBody>
      </p:sp>
      <p:sp>
        <p:nvSpPr>
          <p:cNvPr id="3" name="Date Placeholder 2">
            <a:extLst>
              <a:ext uri="{FF2B5EF4-FFF2-40B4-BE49-F238E27FC236}">
                <a16:creationId xmlns:a16="http://schemas.microsoft.com/office/drawing/2014/main" id="{78B0EEA2-5B2C-AD1A-EFEB-E273A5FFEE1C}"/>
              </a:ext>
            </a:extLst>
          </p:cNvPr>
          <p:cNvSpPr>
            <a:spLocks noGrp="1"/>
          </p:cNvSpPr>
          <p:nvPr>
            <p:ph type="dt" sz="half" idx="10"/>
          </p:nvPr>
        </p:nvSpPr>
        <p:spPr>
          <a:xfrm>
            <a:off x="838200" y="6356352"/>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17A62E-CB0E-93A2-3D33-BC4CE4C0C099}"/>
              </a:ext>
            </a:extLst>
          </p:cNvPr>
          <p:cNvSpPr>
            <a:spLocks noGrp="1"/>
          </p:cNvSpPr>
          <p:nvPr>
            <p:ph type="dt" idx="10"/>
          </p:nvPr>
        </p:nvSpPr>
        <p:spPr/>
        <p:txBody>
          <a:bodyPr/>
          <a:lstStyle/>
          <a:p>
            <a:fld id="{BF397DD6-C7EF-4012-9304-C2A60D60F3F8}" type="datetime1">
              <a:rPr lang="en-US" smtClean="0">
                <a:solidFill>
                  <a:schemeClr val="tx1"/>
                </a:solidFill>
              </a:rPr>
              <a:t>8/12/2025</a:t>
            </a:fld>
            <a:endParaRPr lang="en-US" dirty="0">
              <a:solidFill>
                <a:schemeClr val="tx1"/>
              </a:solidFill>
            </a:endParaRPr>
          </a:p>
        </p:txBody>
      </p:sp>
      <p:sp>
        <p:nvSpPr>
          <p:cNvPr id="3" name="Slide Number Placeholder 2">
            <a:extLst>
              <a:ext uri="{FF2B5EF4-FFF2-40B4-BE49-F238E27FC236}">
                <a16:creationId xmlns:a16="http://schemas.microsoft.com/office/drawing/2014/main" id="{58373AED-53BB-CCC5-3694-DFCD1892EE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13</a:t>
            </a:fld>
            <a:endParaRPr lang="en-US" dirty="0">
              <a:solidFill>
                <a:schemeClr val="tx1"/>
              </a:solidFill>
            </a:endParaRPr>
          </a:p>
        </p:txBody>
      </p:sp>
      <p:sp>
        <p:nvSpPr>
          <p:cNvPr id="4" name="Google Shape;136;p6">
            <a:extLst>
              <a:ext uri="{FF2B5EF4-FFF2-40B4-BE49-F238E27FC236}">
                <a16:creationId xmlns:a16="http://schemas.microsoft.com/office/drawing/2014/main" id="{579EEBAB-D874-D4AC-B333-F397C8A552D3}"/>
              </a:ext>
            </a:extLst>
          </p:cNvPr>
          <p:cNvSpPr txBox="1">
            <a:spLocks/>
          </p:cNvSpPr>
          <p:nvPr/>
        </p:nvSpPr>
        <p:spPr>
          <a:xfrm>
            <a:off x="252297" y="136523"/>
            <a:ext cx="11847512"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3600"/>
              <a:buFont typeface="Times New Roman"/>
              <a:buNone/>
            </a:pP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Rigid Body Translation Equations </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6FF46F-CB25-EAE0-157A-79635690D0D7}"/>
                  </a:ext>
                </a:extLst>
              </p:cNvPr>
              <p:cNvSpPr txBox="1"/>
              <p:nvPr/>
            </p:nvSpPr>
            <p:spPr>
              <a:xfrm>
                <a:off x="252297" y="1004393"/>
                <a:ext cx="10515600" cy="4993162"/>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The missile translational equations of motion are:</a:t>
                </a:r>
              </a:p>
              <a:p>
                <a:pPr>
                  <a:lnSpc>
                    <a:spcPct val="107000"/>
                  </a:lnSpc>
                  <a:spcAft>
                    <a:spcPts val="800"/>
                  </a:spcAft>
                </a:pPr>
                <a:r>
                  <a:rPr lang="en-IN"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acc>
                      <m:accPr>
                        <m:chr m:val="̇"/>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𝒖</m:t>
                        </m:r>
                      </m:e>
                    </m:acc>
                    <m:r>
                      <a:rPr lang="en-IN" sz="2000" b="1" i="1">
                        <a:effectLst/>
                        <a:latin typeface="Cambria Math" panose="02040503050406030204" pitchFamily="18" charset="0"/>
                        <a:ea typeface="Calibri" panose="020F0502020204030204" pitchFamily="34" charset="0"/>
                        <a:cs typeface="Times New Roman" panose="02020603050405020304" pitchFamily="18" charset="0"/>
                      </a:rPr>
                      <m:t> = </m:t>
                    </m:r>
                    <m:r>
                      <a:rPr lang="en-IN" sz="2000" b="1" i="1">
                        <a:effectLst/>
                        <a:latin typeface="Cambria Math" panose="02040503050406030204" pitchFamily="18" charset="0"/>
                        <a:ea typeface="Calibri" panose="020F0502020204030204" pitchFamily="34" charset="0"/>
                        <a:cs typeface="Times New Roman" panose="02020603050405020304" pitchFamily="18" charset="0"/>
                      </a:rPr>
                      <m:t>𝒓𝒗</m:t>
                    </m:r>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r>
                      <a:rPr lang="en-IN" sz="2000" b="1" i="1">
                        <a:effectLst/>
                        <a:latin typeface="Cambria Math" panose="02040503050406030204" pitchFamily="18" charset="0"/>
                        <a:ea typeface="Calibri" panose="020F0502020204030204" pitchFamily="34" charset="0"/>
                        <a:cs typeface="Times New Roman" panose="02020603050405020304" pitchFamily="18" charset="0"/>
                      </a:rPr>
                      <m:t>𝒒𝒘</m:t>
                    </m:r>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𝑭</m:t>
                            </m:r>
                          </m:e>
                          <m:sub>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𝑩</m:t>
                                </m:r>
                              </m:sub>
                            </m:sSub>
                          </m:sub>
                        </m:sSub>
                      </m:num>
                      <m:den>
                        <m:r>
                          <a:rPr lang="en-IN" sz="2000" b="1" i="1">
                            <a:effectLst/>
                            <a:latin typeface="Cambria Math" panose="02040503050406030204" pitchFamily="18" charset="0"/>
                            <a:ea typeface="Calibri" panose="020F0502020204030204" pitchFamily="34" charset="0"/>
                            <a:cs typeface="Times New Roman" panose="02020603050405020304" pitchFamily="18" charset="0"/>
                          </a:rPr>
                          <m:t>𝒎</m:t>
                        </m:r>
                      </m:den>
                    </m:f>
                  </m:oMath>
                </a14:m>
                <a:endParaRPr lang="en-IN" sz="2000" b="1"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buNone/>
                </a:pPr>
                <a:r>
                  <a:rPr lang="en-IN" sz="2000" b="1" dirty="0">
                    <a:effectLst/>
                    <a:ea typeface="Calibri" panose="020F0502020204030204" pitchFamily="34" charset="0"/>
                    <a:cs typeface="Times New Roman" panose="02020603050405020304" pitchFamily="18" charset="0"/>
                  </a:rPr>
                  <a:t>				</a:t>
                </a:r>
                <a14:m>
                  <m:oMath xmlns:m="http://schemas.openxmlformats.org/officeDocument/2006/math">
                    <m:acc>
                      <m:accPr>
                        <m:chr m:val="̇"/>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𝒗</m:t>
                        </m:r>
                      </m:e>
                    </m:acc>
                    <m:r>
                      <a:rPr lang="en-IN" sz="2000" b="1" i="1">
                        <a:effectLst/>
                        <a:latin typeface="Cambria Math" panose="02040503050406030204" pitchFamily="18" charset="0"/>
                        <a:ea typeface="Calibri" panose="020F0502020204030204" pitchFamily="34" charset="0"/>
                        <a:cs typeface="Times New Roman" panose="02020603050405020304" pitchFamily="18" charset="0"/>
                      </a:rPr>
                      <m:t> = </m:t>
                    </m:r>
                    <m:r>
                      <a:rPr lang="en-IN" sz="2000" b="1" i="1">
                        <a:effectLst/>
                        <a:latin typeface="Cambria Math" panose="02040503050406030204" pitchFamily="18" charset="0"/>
                        <a:ea typeface="Calibri" panose="020F0502020204030204" pitchFamily="34" charset="0"/>
                        <a:cs typeface="Times New Roman" panose="02020603050405020304" pitchFamily="18" charset="0"/>
                      </a:rPr>
                      <m:t>𝒑𝒘</m:t>
                    </m:r>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r>
                      <a:rPr lang="en-IN" sz="2000" b="1" i="1">
                        <a:effectLst/>
                        <a:latin typeface="Cambria Math" panose="02040503050406030204" pitchFamily="18" charset="0"/>
                        <a:ea typeface="Calibri" panose="020F0502020204030204" pitchFamily="34" charset="0"/>
                        <a:cs typeface="Times New Roman" panose="02020603050405020304" pitchFamily="18" charset="0"/>
                      </a:rPr>
                      <m:t>𝒓𝒖</m:t>
                    </m:r>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𝑭</m:t>
                            </m:r>
                          </m:e>
                          <m:sub>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𝒀</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𝑩</m:t>
                                </m:r>
                              </m:sub>
                            </m:sSub>
                          </m:sub>
                        </m:sSub>
                      </m:num>
                      <m:den>
                        <m:r>
                          <a:rPr lang="en-IN" sz="2000" b="1" i="1">
                            <a:effectLst/>
                            <a:latin typeface="Cambria Math" panose="02040503050406030204" pitchFamily="18" charset="0"/>
                            <a:ea typeface="Calibri" panose="020F0502020204030204" pitchFamily="34" charset="0"/>
                            <a:cs typeface="Times New Roman" panose="02020603050405020304" pitchFamily="18" charset="0"/>
                          </a:rPr>
                          <m:t>𝒎</m:t>
                        </m:r>
                      </m:den>
                    </m:f>
                  </m:oMath>
                </a14:m>
                <a:endParaRPr lang="en-IN" sz="2000" b="1" i="1" dirty="0">
                  <a:effectLst/>
                  <a:latin typeface="Cambria Math"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buNone/>
                </a:pPr>
                <a:r>
                  <a:rPr lang="en-IN" sz="2000" b="1" dirty="0">
                    <a:effectLst/>
                    <a:ea typeface="Calibri" panose="020F0502020204030204" pitchFamily="34" charset="0"/>
                    <a:cs typeface="Times New Roman" panose="02020603050405020304" pitchFamily="18" charset="0"/>
                  </a:rPr>
                  <a:t>				</a:t>
                </a:r>
                <a14:m>
                  <m:oMath xmlns:m="http://schemas.openxmlformats.org/officeDocument/2006/math">
                    <m:acc>
                      <m:accPr>
                        <m:chr m:val="̇"/>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𝒘</m:t>
                        </m:r>
                      </m:e>
                    </m:acc>
                    <m:r>
                      <a:rPr lang="en-IN" sz="2000" b="1" i="1">
                        <a:effectLst/>
                        <a:latin typeface="Cambria Math" panose="02040503050406030204" pitchFamily="18" charset="0"/>
                        <a:ea typeface="Calibri" panose="020F0502020204030204" pitchFamily="34" charset="0"/>
                        <a:cs typeface="Times New Roman" panose="02020603050405020304" pitchFamily="18" charset="0"/>
                      </a:rPr>
                      <m:t> = </m:t>
                    </m:r>
                    <m:r>
                      <a:rPr lang="en-IN" sz="2000" b="1" i="1">
                        <a:effectLst/>
                        <a:latin typeface="Cambria Math" panose="02040503050406030204" pitchFamily="18" charset="0"/>
                        <a:ea typeface="Calibri" panose="020F0502020204030204" pitchFamily="34" charset="0"/>
                        <a:cs typeface="Times New Roman" panose="02020603050405020304" pitchFamily="18" charset="0"/>
                      </a:rPr>
                      <m:t>𝒒𝒖</m:t>
                    </m:r>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r>
                      <a:rPr lang="en-IN" sz="2000" b="1" i="1">
                        <a:effectLst/>
                        <a:latin typeface="Cambria Math" panose="02040503050406030204" pitchFamily="18" charset="0"/>
                        <a:ea typeface="Calibri" panose="020F0502020204030204" pitchFamily="34" charset="0"/>
                        <a:cs typeface="Times New Roman" panose="02020603050405020304" pitchFamily="18" charset="0"/>
                      </a:rPr>
                      <m:t>𝒑𝒗</m:t>
                    </m:r>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𝑭</m:t>
                        </m:r>
                      </m:e>
                      <m:sub>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𝒁</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𝑩</m:t>
                            </m:r>
                          </m:sub>
                        </m:sSub>
                      </m:sub>
                    </m:sSub>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r>
                      <a:rPr lang="en-IN" sz="2000" b="1" i="1">
                        <a:effectLst/>
                        <a:latin typeface="Cambria Math" panose="02040503050406030204" pitchFamily="18" charset="0"/>
                        <a:ea typeface="Calibri" panose="020F0502020204030204" pitchFamily="34" charset="0"/>
                        <a:cs typeface="Times New Roman" panose="02020603050405020304" pitchFamily="18" charset="0"/>
                      </a:rPr>
                      <m:t>𝒎</m:t>
                    </m:r>
                  </m:oMath>
                </a14:m>
                <a:r>
                  <a:rPr lang="en-IN" sz="2000" b="1" dirty="0">
                    <a:effectLst/>
                    <a:latin typeface="Calibri" panose="020F0502020204030204" pitchFamily="34" charset="0"/>
                    <a:ea typeface="Calibri" panose="020F0502020204030204" pitchFamily="34" charset="0"/>
                    <a:cs typeface="Calibri" panose="020F0502020204030204" pitchFamily="34" charset="0"/>
                  </a:rPr>
                  <a:t> </a:t>
                </a:r>
                <a:r>
                  <a:rPr lang="en-IN" sz="2000" dirty="0">
                    <a:effectLst/>
                    <a:latin typeface="Calibri" panose="020F0502020204030204" pitchFamily="34" charset="0"/>
                    <a:ea typeface="Calibri" panose="020F0502020204030204" pitchFamily="34" charset="0"/>
                    <a:cs typeface="Calibri" panose="020F0502020204030204" pitchFamily="34" charset="0"/>
                  </a:rPr>
                  <a:t>				</a:t>
                </a:r>
                <a:r>
                  <a:rPr lang="en-IN" sz="2000" b="1" dirty="0">
                    <a:effectLst/>
                    <a:latin typeface="Calibri" panose="020F0502020204030204" pitchFamily="34" charset="0"/>
                    <a:ea typeface="Calibri" panose="020F0502020204030204" pitchFamily="34" charset="0"/>
                    <a:cs typeface="Calibri" panose="020F0502020204030204" pitchFamily="34" charset="0"/>
                  </a:rPr>
                  <a:t>(1)</a:t>
                </a:r>
              </a:p>
              <a:p>
                <a:pPr indent="457200">
                  <a:lnSpc>
                    <a:spcPct val="107000"/>
                  </a:lnSpc>
                  <a:spcAft>
                    <a:spcPts val="800"/>
                  </a:spcAft>
                  <a:buNone/>
                </a:pP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07000"/>
                  </a:lnSpc>
                  <a:spcAft>
                    <a:spcPts val="800"/>
                  </a:spcAf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The equations of motion (EoM) can also be expressed in terms of disturbing forces due to </a:t>
                </a:r>
                <a:r>
                  <a:rPr lang="en-IN" sz="2000" dirty="0" err="1">
                    <a:effectLst/>
                    <a:latin typeface="Calibri" panose="020F0502020204030204" pitchFamily="34" charset="0"/>
                    <a:ea typeface="Calibri" panose="020F0502020204030204" pitchFamily="34" charset="0"/>
                    <a:cs typeface="Calibri" panose="020F0502020204030204" pitchFamily="34" charset="0"/>
                  </a:rPr>
                  <a:t>i</a:t>
                </a:r>
                <a:r>
                  <a:rPr lang="en-IN" sz="2000" dirty="0">
                    <a:effectLst/>
                    <a:latin typeface="Calibri" panose="020F0502020204030204" pitchFamily="34" charset="0"/>
                    <a:ea typeface="Calibri" panose="020F0502020204030204" pitchFamily="34" charset="0"/>
                    <a:cs typeface="Calibri" panose="020F0502020204030204" pitchFamily="34" charset="0"/>
                  </a:rPr>
                  <a:t>) aerodynamic effects, ii) gravitational effects, iii) deflections of aerodynamic controls, iv) power effects, and v) effects of atmospheric disturbances.</a:t>
                </a:r>
              </a:p>
              <a:p>
                <a:pPr indent="457200">
                  <a:lnSpc>
                    <a:spcPct val="107000"/>
                  </a:lnSpc>
                  <a:spcAft>
                    <a:spcPts val="800"/>
                  </a:spcAft>
                  <a:buNone/>
                </a:pPr>
                <a:r>
                  <a:rPr lang="en-IN" sz="20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𝑭</m:t>
                        </m:r>
                      </m:e>
                      <m:sub>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𝑩</m:t>
                            </m:r>
                          </m:sub>
                        </m:sSub>
                      </m:sub>
                    </m:sSub>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𝒂𝒆𝒓𝒐</m:t>
                        </m:r>
                      </m:sub>
                    </m:sSub>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𝒈𝒓</m:t>
                        </m:r>
                      </m:sub>
                    </m:sSub>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𝒄𝒐𝒏</m:t>
                        </m:r>
                      </m:sub>
                    </m:sSub>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𝒑𝒐</m:t>
                        </m:r>
                      </m:sub>
                    </m:sSub>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𝒅𝒊𝒔</m:t>
                        </m:r>
                      </m:sub>
                    </m:sSub>
                  </m:oMath>
                </a14:m>
                <a:endParaRPr lang="en-IN" sz="2000" b="1" dirty="0">
                  <a:effectLst/>
                  <a:latin typeface="Calibri" panose="020F0502020204030204" pitchFamily="34" charset="0"/>
                  <a:ea typeface="Calibri" panose="020F0502020204030204" pitchFamily="34" charset="0"/>
                  <a:cs typeface="Calibri" panose="020F0502020204030204" pitchFamily="34" charset="0"/>
                </a:endParaRPr>
              </a:p>
              <a:p>
                <a:pPr indent="457200">
                  <a:lnSpc>
                    <a:spcPct val="107000"/>
                  </a:lnSpc>
                  <a:spcAft>
                    <a:spcPts val="800"/>
                  </a:spcAft>
                  <a:buNone/>
                </a:pPr>
                <a:r>
                  <a:rPr lang="en-IN" sz="2000" b="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𝑭</m:t>
                        </m:r>
                      </m:e>
                      <m:sub>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𝒀</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𝑩</m:t>
                            </m:r>
                          </m:sub>
                        </m:sSub>
                      </m:sub>
                    </m:sSub>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𝒀</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𝒂𝒆𝒓𝒐</m:t>
                        </m:r>
                      </m:sub>
                    </m:sSub>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𝒀</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𝒈𝒓</m:t>
                        </m:r>
                      </m:sub>
                    </m:sSub>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𝒀</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𝒄𝒐𝒏</m:t>
                        </m:r>
                      </m:sub>
                    </m:sSub>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𝒀</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𝒑𝒐</m:t>
                        </m:r>
                      </m:sub>
                    </m:sSub>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𝒀</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𝒅𝒊𝒔</m:t>
                        </m:r>
                      </m:sub>
                    </m:sSub>
                  </m:oMath>
                </a14:m>
                <a:endParaRPr lang="en-IN" sz="2000" b="1" dirty="0">
                  <a:effectLst/>
                  <a:latin typeface="Calibri" panose="020F0502020204030204" pitchFamily="34" charset="0"/>
                  <a:ea typeface="Calibri" panose="020F0502020204030204" pitchFamily="34" charset="0"/>
                  <a:cs typeface="Calibri" panose="020F0502020204030204" pitchFamily="34" charset="0"/>
                </a:endParaRPr>
              </a:p>
              <a:p>
                <a:pPr indent="457200">
                  <a:lnSpc>
                    <a:spcPct val="107000"/>
                  </a:lnSpc>
                  <a:spcAft>
                    <a:spcPts val="800"/>
                  </a:spcAft>
                </a:pPr>
                <a:r>
                  <a:rPr lang="en-IN" sz="2000" b="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𝑭</m:t>
                        </m:r>
                      </m:e>
                      <m:sub>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𝑩</m:t>
                            </m:r>
                          </m:sub>
                        </m:sSub>
                      </m:sub>
                    </m:sSub>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𝒁</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𝒂𝒆𝒓𝒐</m:t>
                        </m:r>
                      </m:sub>
                    </m:sSub>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𝒁</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𝒈𝒓</m:t>
                        </m:r>
                      </m:sub>
                    </m:sSub>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𝒁</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𝒄𝒐𝒏</m:t>
                        </m:r>
                      </m:sub>
                    </m:sSub>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𝒁</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𝒑𝒐</m:t>
                        </m:r>
                      </m:sub>
                    </m:sSub>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𝒁</m:t>
                        </m:r>
                      </m:e>
                      <m:sub>
                        <m:r>
                          <a:rPr lang="en-IN" sz="2000" b="1" i="1">
                            <a:effectLst/>
                            <a:latin typeface="Cambria Math" panose="02040503050406030204" pitchFamily="18" charset="0"/>
                            <a:ea typeface="Calibri" panose="020F0502020204030204" pitchFamily="34" charset="0"/>
                            <a:cs typeface="Times New Roman" panose="02020603050405020304" pitchFamily="18" charset="0"/>
                          </a:rPr>
                          <m:t>𝒅𝒊𝒔</m:t>
                        </m:r>
                      </m:sub>
                    </m:sSub>
                  </m:oMath>
                </a14:m>
                <a:r>
                  <a:rPr lang="en-IN" sz="2000" dirty="0">
                    <a:effectLst/>
                    <a:latin typeface="Calibri" panose="020F0502020204030204" pitchFamily="34" charset="0"/>
                    <a:ea typeface="Calibri" panose="020F0502020204030204" pitchFamily="34" charset="0"/>
                    <a:cs typeface="Calibri" panose="020F0502020204030204" pitchFamily="34" charset="0"/>
                  </a:rPr>
                  <a:t>			</a:t>
                </a:r>
                <a:r>
                  <a:rPr lang="en-IN" sz="2000" b="1" dirty="0">
                    <a:effectLst/>
                    <a:latin typeface="Calibri" panose="020F0502020204030204" pitchFamily="34" charset="0"/>
                    <a:ea typeface="Calibri" panose="020F0502020204030204" pitchFamily="34" charset="0"/>
                    <a:cs typeface="Calibri" panose="020F0502020204030204" pitchFamily="34" charset="0"/>
                  </a:rPr>
                  <a:t>(2)</a:t>
                </a:r>
              </a:p>
            </p:txBody>
          </p:sp>
        </mc:Choice>
        <mc:Fallback xmlns="">
          <p:sp>
            <p:nvSpPr>
              <p:cNvPr id="8" name="TextBox 7">
                <a:extLst>
                  <a:ext uri="{FF2B5EF4-FFF2-40B4-BE49-F238E27FC236}">
                    <a16:creationId xmlns:a16="http://schemas.microsoft.com/office/drawing/2014/main" id="{F66FF46F-CB25-EAE0-157A-79635690D0D7}"/>
                  </a:ext>
                </a:extLst>
              </p:cNvPr>
              <p:cNvSpPr txBox="1">
                <a:spLocks noRot="1" noChangeAspect="1" noMove="1" noResize="1" noEditPoints="1" noAdjustHandles="1" noChangeArrowheads="1" noChangeShapeType="1" noTextEdit="1"/>
              </p:cNvSpPr>
              <p:nvPr/>
            </p:nvSpPr>
            <p:spPr>
              <a:xfrm>
                <a:off x="252297" y="1004393"/>
                <a:ext cx="10515600" cy="4993162"/>
              </a:xfrm>
              <a:prstGeom prst="rect">
                <a:avLst/>
              </a:prstGeom>
              <a:blipFill>
                <a:blip r:embed="rId2"/>
                <a:stretch>
                  <a:fillRect l="-522" t="-611" r="-638" b="-1221"/>
                </a:stretch>
              </a:blipFill>
            </p:spPr>
            <p:txBody>
              <a:bodyPr/>
              <a:lstStyle/>
              <a:p>
                <a:r>
                  <a:rPr lang="en-IN">
                    <a:noFill/>
                  </a:rPr>
                  <a:t> </a:t>
                </a:r>
              </a:p>
            </p:txBody>
          </p:sp>
        </mc:Fallback>
      </mc:AlternateContent>
    </p:spTree>
    <p:extLst>
      <p:ext uri="{BB962C8B-B14F-4D97-AF65-F5344CB8AC3E}">
        <p14:creationId xmlns:p14="http://schemas.microsoft.com/office/powerpoint/2010/main" val="2576927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6DAEA-C6ED-3497-CDA5-C1DFF72D83FB}"/>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47EE490A-287B-6E30-420B-6D926F2D86BE}"/>
              </a:ext>
            </a:extLst>
          </p:cNvPr>
          <p:cNvSpPr>
            <a:spLocks noGrp="1"/>
          </p:cNvSpPr>
          <p:nvPr>
            <p:ph type="dt" idx="10"/>
          </p:nvPr>
        </p:nvSpPr>
        <p:spPr/>
        <p:txBody>
          <a:bodyPr/>
          <a:lstStyle/>
          <a:p>
            <a:fld id="{BF397DD6-C7EF-4012-9304-C2A60D60F3F8}" type="datetime1">
              <a:rPr lang="en-US" smtClean="0">
                <a:solidFill>
                  <a:schemeClr val="tx1"/>
                </a:solidFill>
              </a:rPr>
              <a:t>8/12/2025</a:t>
            </a:fld>
            <a:endParaRPr lang="en-US" dirty="0">
              <a:solidFill>
                <a:schemeClr val="tx1"/>
              </a:solidFill>
            </a:endParaRPr>
          </a:p>
        </p:txBody>
      </p:sp>
      <p:sp>
        <p:nvSpPr>
          <p:cNvPr id="3" name="Slide Number Placeholder 2">
            <a:extLst>
              <a:ext uri="{FF2B5EF4-FFF2-40B4-BE49-F238E27FC236}">
                <a16:creationId xmlns:a16="http://schemas.microsoft.com/office/drawing/2014/main" id="{ACA6B89C-7F67-03B4-1D5C-85561AFE3C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14</a:t>
            </a:fld>
            <a:endParaRPr lang="en-US" dirty="0">
              <a:solidFill>
                <a:schemeClr val="tx1"/>
              </a:solidFill>
            </a:endParaRPr>
          </a:p>
        </p:txBody>
      </p:sp>
      <p:sp>
        <p:nvSpPr>
          <p:cNvPr id="4" name="Google Shape;136;p6">
            <a:extLst>
              <a:ext uri="{FF2B5EF4-FFF2-40B4-BE49-F238E27FC236}">
                <a16:creationId xmlns:a16="http://schemas.microsoft.com/office/drawing/2014/main" id="{B6496869-9DEB-4D50-1698-4F535404E3F3}"/>
              </a:ext>
            </a:extLst>
          </p:cNvPr>
          <p:cNvSpPr txBox="1">
            <a:spLocks/>
          </p:cNvSpPr>
          <p:nvPr/>
        </p:nvSpPr>
        <p:spPr>
          <a:xfrm>
            <a:off x="172244" y="178453"/>
            <a:ext cx="11847512"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3600"/>
              <a:buFont typeface="Times New Roman"/>
              <a:buNone/>
            </a:pP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Rigid Body Rotational Equations </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7F810A-F4BD-504B-2133-4CE57B1DCB43}"/>
                  </a:ext>
                </a:extLst>
              </p:cNvPr>
              <p:cNvSpPr txBox="1"/>
              <p:nvPr/>
            </p:nvSpPr>
            <p:spPr>
              <a:xfrm>
                <a:off x="172244" y="892625"/>
                <a:ext cx="11994657" cy="5646289"/>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The missile rotational equations of motion are:</a:t>
                </a:r>
              </a:p>
              <a:p>
                <a:pPr>
                  <a:lnSpc>
                    <a:spcPct val="107000"/>
                  </a:lnSpc>
                  <a:spcAft>
                    <a:spcPts val="800"/>
                  </a:spcAft>
                  <a:buNone/>
                </a:pPr>
                <a:r>
                  <a:rPr lang="en-IN" sz="1800" dirty="0">
                    <a:effectLst/>
                    <a:ea typeface="Calibri" panose="020F0502020204030204" pitchFamily="34" charset="0"/>
                    <a:cs typeface="Times New Roman" panose="02020603050405020304" pitchFamily="18" charset="0"/>
                  </a:rPr>
                  <a:t>		</a:t>
                </a:r>
                <a14:m>
                  <m:oMath xmlns:m="http://schemas.openxmlformats.org/officeDocument/2006/math">
                    <m:acc>
                      <m:accPr>
                        <m: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accPr>
                      <m:e>
                        <m:r>
                          <m:rPr>
                            <m:nor/>
                          </m:rPr>
                          <a:rPr lang="en-IN" sz="1800" b="1">
                            <a:effectLst/>
                            <a:latin typeface="Calibri" panose="020F0502020204030204" pitchFamily="34" charset="0"/>
                            <a:ea typeface="Calibri" panose="020F0502020204030204" pitchFamily="34" charset="0"/>
                            <a:cs typeface="Calibri" panose="020F0502020204030204" pitchFamily="34" charset="0"/>
                          </a:rPr>
                          <m:t>p</m:t>
                        </m:r>
                      </m:e>
                    </m:acc>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num>
                      <m:den>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sub>
                        </m:sSub>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𝒙𝒛</m:t>
                                </m:r>
                              </m:sub>
                            </m:sSub>
                          </m:e>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sup>
                        </m:sSup>
                      </m:den>
                    </m:f>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𝑳</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𝒙𝒛</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𝑵</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sub>
                        </m:sSub>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𝒚</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sub>
                            </m:sSub>
                          </m:e>
                        </m:d>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𝒙𝒛</m:t>
                            </m:r>
                          </m:sub>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sup>
                        </m:sSubSup>
                      </m:e>
                    </m:d>
                    <m:r>
                      <m:rPr>
                        <m:nor/>
                      </m:rPr>
                      <a:rPr lang="en-IN" sz="1800" b="1">
                        <a:effectLst/>
                        <a:latin typeface="Calibri" panose="020F0502020204030204" pitchFamily="34" charset="0"/>
                        <a:ea typeface="Calibri" panose="020F0502020204030204" pitchFamily="34" charset="0"/>
                        <a:cs typeface="Calibri" panose="020F0502020204030204" pitchFamily="34" charset="0"/>
                      </a:rPr>
                      <m:t>qr</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𝒙𝒛</m:t>
                        </m:r>
                      </m:sub>
                    </m:sSub>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𝒚</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sub>
                        </m:sSub>
                      </m:e>
                    </m:d>
                    <m:r>
                      <m:rPr>
                        <m:nor/>
                      </m:rPr>
                      <a:rPr lang="en-IN" sz="1800" b="1">
                        <a:effectLst/>
                        <a:latin typeface="Calibri" panose="020F0502020204030204" pitchFamily="34" charset="0"/>
                        <a:ea typeface="Calibri" panose="020F0502020204030204" pitchFamily="34" charset="0"/>
                        <a:cs typeface="Calibri" panose="020F0502020204030204" pitchFamily="34" charset="0"/>
                      </a:rPr>
                      <m:t>pq</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IN" sz="1800" b="1"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tabLst>
                    <a:tab pos="1849120" algn="l"/>
                  </a:tabLst>
                </a:pPr>
                <a:r>
                  <a:rPr lang="en-IN" sz="1800" b="1" dirty="0">
                    <a:effectLst/>
                    <a:ea typeface="Calibri" panose="020F0502020204030204" pitchFamily="34" charset="0"/>
                    <a:cs typeface="Times New Roman" panose="02020603050405020304" pitchFamily="18" charset="0"/>
                  </a:rPr>
                  <a:t>	</a:t>
                </a:r>
                <a14:m>
                  <m:oMath xmlns:m="http://schemas.openxmlformats.org/officeDocument/2006/math">
                    <m:acc>
                      <m:accPr>
                        <m: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accPr>
                      <m:e>
                        <m:r>
                          <m:rPr>
                            <m:nor/>
                          </m:rPr>
                          <a:rPr lang="en-IN" sz="1800" b="1">
                            <a:effectLst/>
                            <a:latin typeface="Calibri" panose="020F0502020204030204" pitchFamily="34" charset="0"/>
                            <a:ea typeface="Calibri" panose="020F0502020204030204" pitchFamily="34" charset="0"/>
                            <a:cs typeface="Calibri" panose="020F0502020204030204" pitchFamily="34" charset="0"/>
                          </a:rPr>
                          <m:t>q</m:t>
                        </m:r>
                      </m:e>
                    </m:acc>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num>
                      <m:den>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𝒚</m:t>
                            </m:r>
                          </m:sub>
                        </m:sSub>
                      </m:den>
                    </m:f>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𝑴</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sub>
                        </m:sSub>
                      </m:e>
                    </m:d>
                    <m:r>
                      <m:rPr>
                        <m:nor/>
                      </m:rPr>
                      <a:rPr lang="en-IN" sz="1800" b="1">
                        <a:effectLst/>
                        <a:latin typeface="Calibri" panose="020F0502020204030204" pitchFamily="34" charset="0"/>
                        <a:ea typeface="Calibri" panose="020F0502020204030204" pitchFamily="34" charset="0"/>
                        <a:cs typeface="Calibri" panose="020F0502020204030204" pitchFamily="34" charset="0"/>
                      </a:rPr>
                      <m:t>pr</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𝒙𝒛</m:t>
                        </m:r>
                      </m:sub>
                    </m:sSub>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pPr>
                          <m:e>
                            <m:r>
                              <m:rPr>
                                <m:nor/>
                              </m:rPr>
                              <a:rPr lang="en-IN" sz="1800" b="1">
                                <a:effectLst/>
                                <a:latin typeface="Calibri" panose="020F0502020204030204" pitchFamily="34" charset="0"/>
                                <a:ea typeface="Calibri" panose="020F0502020204030204" pitchFamily="34" charset="0"/>
                                <a:cs typeface="Calibri" panose="020F0502020204030204" pitchFamily="34" charset="0"/>
                              </a:rPr>
                              <m:t>p</m:t>
                            </m:r>
                          </m:e>
                          <m:sup>
                            <m:r>
                              <m:rPr>
                                <m:nor/>
                              </m:rPr>
                              <a:rPr lang="en-IN" sz="1800" b="1">
                                <a:effectLst/>
                                <a:latin typeface="Calibri" panose="020F0502020204030204" pitchFamily="34" charset="0"/>
                                <a:ea typeface="Calibri" panose="020F0502020204030204" pitchFamily="34" charset="0"/>
                                <a:cs typeface="Calibri" panose="020F0502020204030204" pitchFamily="34" charset="0"/>
                              </a:rPr>
                              <m:t>2</m:t>
                            </m:r>
                          </m:sup>
                        </m:sSup>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pPr>
                          <m:e>
                            <m:r>
                              <m:rPr>
                                <m:nor/>
                              </m:rPr>
                              <a:rPr lang="en-IN" sz="1800" b="1">
                                <a:effectLst/>
                                <a:latin typeface="Calibri" panose="020F0502020204030204" pitchFamily="34" charset="0"/>
                                <a:ea typeface="Calibri" panose="020F0502020204030204" pitchFamily="34" charset="0"/>
                                <a:cs typeface="Calibri" panose="020F0502020204030204" pitchFamily="34" charset="0"/>
                              </a:rPr>
                              <m:t>r</m:t>
                            </m:r>
                          </m:e>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sup>
                        </m:sSup>
                      </m:e>
                    </m:d>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oMath>
                </a14:m>
                <a:br>
                  <a:rPr lang="en-IN" sz="1800" b="1" i="1" dirty="0">
                    <a:effectLst/>
                    <a:latin typeface="Cambria Math" panose="02040503050406030204" pitchFamily="18" charset="0"/>
                    <a:ea typeface="Calibri" panose="020F0502020204030204" pitchFamily="34" charset="0"/>
                    <a:cs typeface="Times New Roman" panose="02020603050405020304" pitchFamily="18" charset="0"/>
                  </a:rPr>
                </a:br>
                <a:r>
                  <a:rPr lang="en-IN" sz="1800" b="1" i="1" dirty="0">
                    <a:effectLst/>
                    <a:latin typeface="Cambria Math" panose="020405030504060302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accPr>
                      <m:e>
                        <m:r>
                          <m:rPr>
                            <m:nor/>
                          </m:rPr>
                          <a:rPr lang="en-IN" sz="1800" b="1">
                            <a:effectLst/>
                            <a:latin typeface="Calibri" panose="020F0502020204030204" pitchFamily="34" charset="0"/>
                            <a:ea typeface="Calibri" panose="020F0502020204030204" pitchFamily="34" charset="0"/>
                            <a:cs typeface="Calibri" panose="020F0502020204030204" pitchFamily="34" charset="0"/>
                          </a:rPr>
                          <m:t>r</m:t>
                        </m:r>
                      </m:e>
                    </m:acc>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num>
                      <m:den>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sub>
                        </m:sSub>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𝒙𝒛</m:t>
                                </m:r>
                              </m:sub>
                            </m:sSub>
                          </m:e>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sup>
                        </m:sSup>
                      </m:den>
                    </m:f>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𝒙𝒛</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𝑳</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𝑵</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sub>
                        </m:sSub>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𝒚</m:t>
                                </m:r>
                              </m:sub>
                            </m:sSub>
                          </m:e>
                        </m:d>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𝒙𝒛</m:t>
                            </m:r>
                          </m:sub>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sup>
                        </m:sSubSup>
                      </m:e>
                    </m:d>
                    <m:r>
                      <m:rPr>
                        <m:nor/>
                      </m:rPr>
                      <a:rPr lang="en-IN" sz="1800" b="1">
                        <a:effectLst/>
                        <a:latin typeface="Calibri" panose="020F0502020204030204" pitchFamily="34" charset="0"/>
                        <a:ea typeface="Calibri" panose="020F0502020204030204" pitchFamily="34" charset="0"/>
                        <a:cs typeface="Calibri" panose="020F0502020204030204" pitchFamily="34" charset="0"/>
                      </a:rPr>
                      <m:t>pq</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𝒙𝒛</m:t>
                        </m:r>
                      </m:sub>
                    </m:sSub>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𝒚</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sub>
                        </m:sSub>
                      </m:e>
                    </m:d>
                    <m:r>
                      <m:rPr>
                        <m:nor/>
                      </m:rPr>
                      <a:rPr lang="en-IN" sz="1800" b="1">
                        <a:effectLst/>
                        <a:latin typeface="Calibri" panose="020F0502020204030204" pitchFamily="34" charset="0"/>
                        <a:ea typeface="Calibri" panose="020F0502020204030204" pitchFamily="34" charset="0"/>
                        <a:cs typeface="Calibri" panose="020F0502020204030204" pitchFamily="34" charset="0"/>
                      </a:rPr>
                      <m:t>qr</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800" b="1" dirty="0">
                    <a:latin typeface="Calibri" panose="020F0502020204030204" pitchFamily="34" charset="0"/>
                    <a:ea typeface="Calibri" panose="020F0502020204030204" pitchFamily="34" charset="0"/>
                    <a:cs typeface="Calibri" panose="020F0502020204030204" pitchFamily="34" charset="0"/>
                  </a:rPr>
                  <a:t>		(3)</a:t>
                </a:r>
              </a:p>
              <a:p>
                <a:pPr marL="285750" indent="-285750">
                  <a:lnSpc>
                    <a:spcPct val="107000"/>
                  </a:lnSpc>
                  <a:spcAft>
                    <a:spcPts val="800"/>
                  </a:spcAft>
                  <a:buFont typeface="Wingdings" panose="05000000000000000000" pitchFamily="2" charset="2"/>
                  <a:buChar char="Ø"/>
                  <a:tabLst>
                    <a:tab pos="1849120" algn="l"/>
                  </a:tabLst>
                </a:pPr>
                <a:r>
                  <a:rPr lang="en-IN" sz="1800" dirty="0">
                    <a:latin typeface="Calibri" panose="020F0502020204030204" pitchFamily="34" charset="0"/>
                    <a:ea typeface="Calibri" panose="020F0502020204030204" pitchFamily="34" charset="0"/>
                    <a:cs typeface="Calibri" panose="020F0502020204030204" pitchFamily="34" charset="0"/>
                  </a:rPr>
                  <a:t>F</a:t>
                </a:r>
                <a:r>
                  <a:rPr lang="en-IN" sz="1800" dirty="0">
                    <a:effectLst/>
                    <a:latin typeface="Calibri" panose="020F0502020204030204" pitchFamily="34" charset="0"/>
                    <a:ea typeface="Calibri" panose="020F0502020204030204" pitchFamily="34" charset="0"/>
                    <a:cs typeface="Calibri" panose="020F0502020204030204" pitchFamily="34" charset="0"/>
                  </a:rPr>
                  <a:t>or cruciform  missile with rotational symmetry (</a:t>
                </a:r>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𝐼</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𝑥𝑧</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=0 </m:t>
                    </m:r>
                  </m:oMath>
                </a14:m>
                <a:r>
                  <a:rPr lang="en-IN" sz="1800" dirty="0">
                    <a:effectLst/>
                    <a:latin typeface="Calibri" panose="020F0502020204030204" pitchFamily="34" charset="0"/>
                    <a:ea typeface="Calibri" panose="020F0502020204030204" pitchFamily="34" charset="0"/>
                    <a:cs typeface="Calibri" panose="020F0502020204030204" pitchFamily="34" charset="0"/>
                  </a:rPr>
                  <a:t>and</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𝐼</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𝑦</m:t>
                        </m:r>
                      </m:sub>
                    </m:sSub>
                    <m:r>
                      <a:rPr lang="en-IN"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𝐼</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𝑧</m:t>
                        </m:r>
                      </m:sub>
                    </m:sSub>
                  </m:oMath>
                </a14:m>
                <a:r>
                  <a:rPr lang="en-IN" sz="1800" dirty="0">
                    <a:effectLst/>
                    <a:latin typeface="Calibri" panose="020F0502020204030204" pitchFamily="34" charset="0"/>
                    <a:ea typeface="Calibri" panose="020F0502020204030204" pitchFamily="34" charset="0"/>
                    <a:cs typeface="Calibri" panose="020F0502020204030204" pitchFamily="34" charset="0"/>
                  </a:rPr>
                  <a:t> ), the rotational equations of motion are greatly simplified</a:t>
                </a:r>
                <a:r>
                  <a:rPr lang="en-IN"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acc>
                      <m:accPr>
                        <m: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accPr>
                      <m:e>
                        <m:r>
                          <m:rPr>
                            <m:nor/>
                          </m:rPr>
                          <a:rPr lang="en-IN" sz="1800" b="1">
                            <a:effectLst/>
                            <a:latin typeface="Calibri" panose="020F0502020204030204" pitchFamily="34" charset="0"/>
                            <a:ea typeface="Calibri" panose="020F0502020204030204" pitchFamily="34" charset="0"/>
                            <a:cs typeface="Calibri" panose="020F0502020204030204" pitchFamily="34" charset="0"/>
                          </a:rPr>
                          <m:t>p</m:t>
                        </m:r>
                      </m:e>
                    </m:acc>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𝑳</m:t>
                        </m:r>
                      </m:num>
                      <m:den>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sub>
                        </m:sSub>
                      </m:den>
                    </m:f>
                  </m:oMath>
                </a14:m>
                <a:endParaRPr lang="en-IN" sz="1800" b="1" i="1"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tabLst>
                    <a:tab pos="1849120" algn="l"/>
                  </a:tabLst>
                </a:pPr>
                <a:r>
                  <a:rPr lang="en-IN" sz="1800" b="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acc>
                      <m:accPr>
                        <m: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accPr>
                      <m:e>
                        <m:r>
                          <m:rPr>
                            <m:nor/>
                          </m:rPr>
                          <a:rPr lang="en-IN" sz="1800" b="1">
                            <a:effectLst/>
                            <a:latin typeface="Calibri" panose="020F0502020204030204" pitchFamily="34" charset="0"/>
                            <a:ea typeface="Calibri" panose="020F0502020204030204" pitchFamily="34" charset="0"/>
                            <a:cs typeface="Calibri" panose="020F0502020204030204" pitchFamily="34" charset="0"/>
                          </a:rPr>
                          <m:t>q</m:t>
                        </m:r>
                      </m:e>
                    </m:acc>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num>
                      <m:den>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𝒚</m:t>
                            </m:r>
                          </m:sub>
                        </m:sSub>
                      </m:den>
                    </m:f>
                    <m:d>
                      <m:dPr>
                        <m:begChr m:val="{"/>
                        <m:end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𝑴</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sub>
                            </m:sSub>
                          </m:e>
                        </m:d>
                        <m:r>
                          <m:rPr>
                            <m:nor/>
                          </m:rPr>
                          <a:rPr lang="en-IN" sz="1800" b="1">
                            <a:effectLst/>
                            <a:latin typeface="Calibri" panose="020F0502020204030204" pitchFamily="34" charset="0"/>
                            <a:ea typeface="Calibri" panose="020F0502020204030204" pitchFamily="34" charset="0"/>
                            <a:cs typeface="Calibri" panose="020F0502020204030204" pitchFamily="34" charset="0"/>
                          </a:rPr>
                          <m:t>pr</m:t>
                        </m:r>
                      </m:e>
                    </m:d>
                  </m:oMath>
                </a14:m>
                <a:endParaRPr lang="en-IN" sz="1800" b="1" i="1"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tabLst>
                    <a:tab pos="1849120" algn="l"/>
                  </a:tabLst>
                </a:pPr>
                <a:r>
                  <a:rPr lang="en-IN" sz="1800" b="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acc>
                      <m:accPr>
                        <m: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accPr>
                      <m:e>
                        <m:r>
                          <m:rPr>
                            <m:nor/>
                          </m:rPr>
                          <a:rPr lang="en-IN" sz="1800" b="1">
                            <a:effectLst/>
                            <a:latin typeface="Calibri" panose="020F0502020204030204" pitchFamily="34" charset="0"/>
                            <a:ea typeface="Calibri" panose="020F0502020204030204" pitchFamily="34" charset="0"/>
                            <a:cs typeface="Calibri" panose="020F0502020204030204" pitchFamily="34" charset="0"/>
                          </a:rPr>
                          <m:t>r</m:t>
                        </m:r>
                      </m:e>
                    </m:acc>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num>
                      <m:den>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sub>
                        </m:sSub>
                      </m:den>
                    </m:f>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𝑵</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𝒚</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𝒙</m:t>
                            </m:r>
                          </m:sub>
                        </m:sSub>
                      </m:e>
                    </m:d>
                    <m:r>
                      <m:rPr>
                        <m:nor/>
                      </m:rPr>
                      <a:rPr lang="en-IN" sz="1800" b="1">
                        <a:effectLst/>
                        <a:latin typeface="Calibri" panose="020F0502020204030204" pitchFamily="34" charset="0"/>
                        <a:ea typeface="Calibri" panose="020F0502020204030204" pitchFamily="34" charset="0"/>
                        <a:cs typeface="Calibri" panose="020F0502020204030204" pitchFamily="34" charset="0"/>
                      </a:rPr>
                      <m:t>pq</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800" b="1" dirty="0">
                    <a:effectLst/>
                    <a:latin typeface="Calibri" panose="020F0502020204030204" pitchFamily="34" charset="0"/>
                    <a:ea typeface="Calibri" panose="020F0502020204030204" pitchFamily="34" charset="0"/>
                    <a:cs typeface="Calibri" panose="020F0502020204030204" pitchFamily="34" charset="0"/>
                  </a:rPr>
                  <a:t> 						(4)</a:t>
                </a:r>
              </a:p>
              <a:p>
                <a:pPr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 	Where	</a:t>
                </a:r>
                <a:r>
                  <a:rPr lang="en-IN" sz="1800" b="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IN" sz="1800" b="1" i="1">
                        <a:effectLst/>
                        <a:latin typeface="Cambria Math" panose="02040503050406030204" pitchFamily="18" charset="0"/>
                        <a:ea typeface="Calibri" panose="020F0502020204030204" pitchFamily="34" charset="0"/>
                        <a:cs typeface="Times New Roman" panose="02020603050405020304" pitchFamily="18" charset="0"/>
                      </a:rPr>
                      <m:t>𝑳</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𝑳</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𝒂𝒆𝒓𝒐</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𝑳</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𝒈𝒓</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𝑳</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𝒄𝒐𝒏</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𝑳</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𝒑𝒐</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𝑳</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𝒅𝒊𝒔</m:t>
                        </m:r>
                      </m:sub>
                    </m:sSub>
                  </m:oMath>
                </a14:m>
                <a:endParaRPr lang="en-IN" sz="1800" b="1"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IN" sz="1800" b="1" i="1">
                        <a:effectLst/>
                        <a:latin typeface="Cambria Math" panose="02040503050406030204" pitchFamily="18" charset="0"/>
                        <a:ea typeface="Calibri" panose="020F0502020204030204" pitchFamily="34" charset="0"/>
                        <a:cs typeface="Times New Roman" panose="02020603050405020304" pitchFamily="18" charset="0"/>
                      </a:rPr>
                      <m:t>𝑴</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𝑴</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𝒂𝒆𝒓𝒐</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𝑴</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𝒈𝒓</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𝑴</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𝒄𝒐𝒏</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𝑴</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𝒑𝒐</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𝑴</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𝒅𝒊𝒔</m:t>
                        </m:r>
                      </m:sub>
                    </m:sSub>
                  </m:oMath>
                </a14:m>
                <a:endParaRPr lang="en-IN" sz="1800" b="1" dirty="0">
                  <a:effectLst/>
                  <a:latin typeface="Calibri" panose="020F0502020204030204" pitchFamily="34" charset="0"/>
                  <a:ea typeface="Calibri" panose="020F0502020204030204" pitchFamily="34" charset="0"/>
                  <a:cs typeface="Calibri" panose="020F0502020204030204" pitchFamily="34" charset="0"/>
                </a:endParaRPr>
              </a:p>
              <a:p>
                <a:pPr lvl="2" algn="just">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IN" sz="1800" b="1" i="1">
                        <a:effectLst/>
                        <a:latin typeface="Cambria Math" panose="02040503050406030204" pitchFamily="18" charset="0"/>
                        <a:ea typeface="Calibri" panose="020F0502020204030204" pitchFamily="34" charset="0"/>
                        <a:cs typeface="Times New Roman" panose="02020603050405020304" pitchFamily="18" charset="0"/>
                      </a:rPr>
                      <m:t>𝑵</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𝑵</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𝒂𝒆𝒓𝒐</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𝑵</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𝒈𝒓</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𝑵</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𝒄𝒐𝒏</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𝑵</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𝒑𝒐</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𝑵</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𝒅𝒊𝒔</m:t>
                        </m:r>
                      </m:sub>
                    </m:sSub>
                  </m:oMath>
                </a14:m>
                <a:r>
                  <a:rPr lang="en-IN" sz="1800" b="1" dirty="0">
                    <a:effectLst/>
                    <a:latin typeface="Calibri" panose="020F0502020204030204" pitchFamily="34" charset="0"/>
                    <a:ea typeface="Calibri" panose="020F0502020204030204" pitchFamily="34" charset="0"/>
                    <a:cs typeface="Calibri" panose="020F0502020204030204" pitchFamily="34" charset="0"/>
                  </a:rPr>
                  <a:t>					(5)</a:t>
                </a:r>
              </a:p>
              <a:p>
                <a:pPr>
                  <a:lnSpc>
                    <a:spcPct val="107000"/>
                  </a:lnSpc>
                  <a:spcAft>
                    <a:spcPts val="800"/>
                  </a:spcAft>
                  <a:tabLst>
                    <a:tab pos="1849120"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147F810A-F4BD-504B-2133-4CE57B1DCB43}"/>
                  </a:ext>
                </a:extLst>
              </p:cNvPr>
              <p:cNvSpPr txBox="1">
                <a:spLocks noRot="1" noChangeAspect="1" noMove="1" noResize="1" noEditPoints="1" noAdjustHandles="1" noChangeArrowheads="1" noChangeShapeType="1" noTextEdit="1"/>
              </p:cNvSpPr>
              <p:nvPr/>
            </p:nvSpPr>
            <p:spPr>
              <a:xfrm>
                <a:off x="172244" y="892625"/>
                <a:ext cx="11994657" cy="5646289"/>
              </a:xfrm>
              <a:prstGeom prst="rect">
                <a:avLst/>
              </a:prstGeom>
              <a:blipFill>
                <a:blip r:embed="rId2"/>
                <a:stretch>
                  <a:fillRect l="-305" t="-431"/>
                </a:stretch>
              </a:blipFill>
            </p:spPr>
            <p:txBody>
              <a:bodyPr/>
              <a:lstStyle/>
              <a:p>
                <a:r>
                  <a:rPr lang="en-IN">
                    <a:noFill/>
                  </a:rPr>
                  <a:t> </a:t>
                </a:r>
              </a:p>
            </p:txBody>
          </p:sp>
        </mc:Fallback>
      </mc:AlternateContent>
    </p:spTree>
    <p:extLst>
      <p:ext uri="{BB962C8B-B14F-4D97-AF65-F5344CB8AC3E}">
        <p14:creationId xmlns:p14="http://schemas.microsoft.com/office/powerpoint/2010/main" val="171167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1"/>
          <p:cNvSpPr txBox="1">
            <a:spLocks noGrp="1"/>
          </p:cNvSpPr>
          <p:nvPr>
            <p:ph type="ctrTitle" idx="4294967295"/>
          </p:nvPr>
        </p:nvSpPr>
        <p:spPr>
          <a:xfrm>
            <a:off x="172244" y="186864"/>
            <a:ext cx="11847512" cy="611751"/>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3F3F3F"/>
              </a:buClr>
              <a:buSzPts val="3600"/>
              <a:buFont typeface="Times New Roman"/>
              <a:buNone/>
            </a:pP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Longitudinal Dynamics of a Class of Cruise Missiles</a:t>
            </a:r>
            <a:endParaRPr sz="32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p:txBody>
      </p:sp>
      <mc:AlternateContent xmlns:mc="http://schemas.openxmlformats.org/markup-compatibility/2006" xmlns:a14="http://schemas.microsoft.com/office/drawing/2010/main">
        <mc:Choice Requires="a14">
          <p:sp>
            <p:nvSpPr>
              <p:cNvPr id="183" name="Google Shape;183;p11"/>
              <p:cNvSpPr txBox="1"/>
              <p:nvPr/>
            </p:nvSpPr>
            <p:spPr>
              <a:xfrm>
                <a:off x="172244" y="916128"/>
                <a:ext cx="11847512" cy="539489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Font typeface="Wingdings" panose="05000000000000000000" pitchFamily="2" charset="2"/>
                  <a:buChar char="Ø"/>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In this research, we focused on developing the longitudinal autopilot for a tail–controlled missile, and we considered constant mass, no roll rate, zero roll angle, no side slip, and no yaw rate. Substituting these conditions in Rigid body equations we get the below  equations:</a:t>
                </a:r>
              </a:p>
              <a:p>
                <a:pPr marR="0" lvl="0" algn="just" rtl="0">
                  <a:spcBef>
                    <a:spcPts val="0"/>
                  </a:spcBef>
                  <a:spcAft>
                    <a:spcPts val="0"/>
                  </a:spcAft>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a:t>
                </a:r>
                <a14:m>
                  <m:oMath xmlns:m="http://schemas.openxmlformats.org/officeDocument/2006/math">
                    <m:acc>
                      <m:accPr>
                        <m:chr m:val="̇"/>
                        <m:ctrlPr>
                          <a:rPr lang="en-IN" sz="1800" b="1" i="1" smtClean="0">
                            <a:latin typeface="Cambria Math" panose="02040503050406030204" pitchFamily="18" charset="0"/>
                          </a:rPr>
                        </m:ctrlPr>
                      </m:accPr>
                      <m:e>
                        <m:r>
                          <a:rPr lang="en-IN" sz="1800" b="1" i="1" smtClean="0">
                            <a:latin typeface="Cambria Math" panose="02040503050406030204" pitchFamily="18" charset="0"/>
                          </a:rPr>
                          <m:t>𝒖</m:t>
                        </m:r>
                      </m:e>
                    </m:acc>
                    <m:r>
                      <a:rPr lang="en-US" sz="1800" b="1" i="1" smtClean="0">
                        <a:latin typeface="Cambria Math" panose="02040503050406030204" pitchFamily="18" charset="0"/>
                      </a:rPr>
                      <m:t>+</m:t>
                    </m:r>
                    <m:r>
                      <a:rPr lang="en-IN" sz="1800" b="1" i="1" smtClean="0">
                        <a:latin typeface="Cambria Math" panose="02040503050406030204" pitchFamily="18" charset="0"/>
                      </a:rPr>
                      <m:t>𝒒𝒘</m:t>
                    </m:r>
                    <m:r>
                      <a:rPr lang="en-US" sz="1800" b="1" i="1" smtClean="0">
                        <a:latin typeface="Cambria Math" panose="02040503050406030204" pitchFamily="18" charset="0"/>
                      </a:rPr>
                      <m:t>=</m:t>
                    </m:r>
                    <m:f>
                      <m:fPr>
                        <m:ctrlPr>
                          <a:rPr lang="en-IN" sz="1800" b="1" i="1">
                            <a:latin typeface="Cambria Math" panose="02040503050406030204" pitchFamily="18" charset="0"/>
                          </a:rPr>
                        </m:ctrlPr>
                      </m:fPr>
                      <m:num>
                        <m:sSub>
                          <m:sSubPr>
                            <m:ctrlPr>
                              <a:rPr lang="en-IN" sz="1800" b="1" i="1">
                                <a:latin typeface="Cambria Math" panose="02040503050406030204" pitchFamily="18" charset="0"/>
                              </a:rPr>
                            </m:ctrlPr>
                          </m:sSubPr>
                          <m:e>
                            <m:r>
                              <a:rPr lang="en-US" sz="1800" b="1" i="1">
                                <a:latin typeface="Cambria Math" panose="02040503050406030204" pitchFamily="18" charset="0"/>
                              </a:rPr>
                              <m:t>𝑭</m:t>
                            </m:r>
                          </m:e>
                          <m:sub>
                            <m:sSub>
                              <m:sSubPr>
                                <m:ctrlPr>
                                  <a:rPr lang="en-US" sz="1800" b="1" i="1" smtClean="0">
                                    <a:latin typeface="Cambria Math" panose="02040503050406030204" pitchFamily="18" charset="0"/>
                                  </a:rPr>
                                </m:ctrlPr>
                              </m:sSubPr>
                              <m:e>
                                <m:r>
                                  <a:rPr lang="en-IN" sz="1800" b="1" i="1" smtClean="0">
                                    <a:latin typeface="Cambria Math" panose="02040503050406030204" pitchFamily="18" charset="0"/>
                                  </a:rPr>
                                  <m:t>𝑿</m:t>
                                </m:r>
                              </m:e>
                              <m:sub>
                                <m:r>
                                  <a:rPr lang="en-IN" sz="1800" b="1" i="1" smtClean="0">
                                    <a:latin typeface="Cambria Math" panose="02040503050406030204" pitchFamily="18" charset="0"/>
                                  </a:rPr>
                                  <m:t>𝑩</m:t>
                                </m:r>
                              </m:sub>
                            </m:sSub>
                          </m:sub>
                        </m:sSub>
                      </m:num>
                      <m:den>
                        <m:r>
                          <a:rPr lang="en-US" sz="1800" b="1" i="1">
                            <a:latin typeface="Cambria Math" panose="02040503050406030204" pitchFamily="18" charset="0"/>
                          </a:rPr>
                          <m:t>𝒎</m:t>
                        </m:r>
                      </m:den>
                    </m:f>
                  </m:oMath>
                </a14:m>
                <a:endPar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r>
                  <a:rPr lang="en-IN" sz="1800" b="1"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acc>
                      <m:accPr>
                        <m:chr m:val="̇"/>
                        <m:ctrlPr>
                          <a:rPr lang="en-IN" sz="1800" b="1" i="1" smtClean="0">
                            <a:latin typeface="Cambria Math" panose="02040503050406030204" pitchFamily="18" charset="0"/>
                          </a:rPr>
                        </m:ctrlPr>
                      </m:accPr>
                      <m:e>
                        <m:r>
                          <a:rPr lang="en-IN" sz="1800" b="1" i="1" smtClean="0">
                            <a:latin typeface="Cambria Math" panose="02040503050406030204" pitchFamily="18" charset="0"/>
                          </a:rPr>
                          <m:t>𝒘</m:t>
                        </m:r>
                      </m:e>
                    </m:acc>
                    <m:r>
                      <a:rPr lang="en-US" sz="1800" b="1" i="1" smtClean="0">
                        <a:latin typeface="Cambria Math" panose="02040503050406030204" pitchFamily="18" charset="0"/>
                      </a:rPr>
                      <m:t>−</m:t>
                    </m:r>
                    <m:r>
                      <a:rPr lang="en-IN" sz="1800" b="1" i="1" smtClean="0">
                        <a:latin typeface="Cambria Math" panose="02040503050406030204" pitchFamily="18" charset="0"/>
                      </a:rPr>
                      <m:t>𝒒𝒖</m:t>
                    </m:r>
                    <m:r>
                      <a:rPr lang="en-US" sz="1800" b="1" i="1" smtClean="0">
                        <a:latin typeface="Cambria Math" panose="02040503050406030204" pitchFamily="18" charset="0"/>
                      </a:rPr>
                      <m:t>=</m:t>
                    </m:r>
                    <m:nary>
                      <m:naryPr>
                        <m:chr m:val="∑"/>
                        <m:subHide m:val="on"/>
                        <m:supHide m:val="on"/>
                        <m:ctrlPr>
                          <a:rPr lang="en-IN" sz="1800" b="1" i="1" smtClean="0">
                            <a:latin typeface="Cambria Math" panose="02040503050406030204" pitchFamily="18" charset="0"/>
                          </a:rPr>
                        </m:ctrlPr>
                      </m:naryPr>
                      <m:sub/>
                      <m:sup/>
                      <m:e>
                        <m:f>
                          <m:fPr>
                            <m:ctrlPr>
                              <a:rPr lang="en-IN" sz="1800" b="1" i="1" smtClean="0">
                                <a:latin typeface="Cambria Math" panose="02040503050406030204" pitchFamily="18" charset="0"/>
                              </a:rPr>
                            </m:ctrlPr>
                          </m:fPr>
                          <m:num>
                            <m:sSub>
                              <m:sSubPr>
                                <m:ctrlPr>
                                  <a:rPr lang="en-IN" sz="1800" b="1" i="1" smtClean="0">
                                    <a:latin typeface="Cambria Math" panose="02040503050406030204" pitchFamily="18" charset="0"/>
                                  </a:rPr>
                                </m:ctrlPr>
                              </m:sSubPr>
                              <m:e>
                                <m:r>
                                  <a:rPr lang="en-US" sz="1800" b="1" i="1" smtClean="0">
                                    <a:latin typeface="Cambria Math" panose="02040503050406030204" pitchFamily="18" charset="0"/>
                                  </a:rPr>
                                  <m:t>𝑭</m:t>
                                </m:r>
                              </m:e>
                              <m:sub>
                                <m:sSub>
                                  <m:sSubPr>
                                    <m:ctrlPr>
                                      <a:rPr lang="en-US" sz="1800" b="1" i="1" smtClean="0">
                                        <a:latin typeface="Cambria Math" panose="02040503050406030204" pitchFamily="18" charset="0"/>
                                      </a:rPr>
                                    </m:ctrlPr>
                                  </m:sSubPr>
                                  <m:e>
                                    <m:r>
                                      <a:rPr lang="en-IN" sz="1800" b="1" i="1" smtClean="0">
                                        <a:latin typeface="Cambria Math" panose="02040503050406030204" pitchFamily="18" charset="0"/>
                                      </a:rPr>
                                      <m:t>𝒀</m:t>
                                    </m:r>
                                  </m:e>
                                  <m:sub>
                                    <m:r>
                                      <a:rPr lang="en-IN" sz="1800" b="1" i="1" smtClean="0">
                                        <a:latin typeface="Cambria Math" panose="02040503050406030204" pitchFamily="18" charset="0"/>
                                      </a:rPr>
                                      <m:t>𝑩</m:t>
                                    </m:r>
                                  </m:sub>
                                </m:sSub>
                              </m:sub>
                            </m:sSub>
                          </m:num>
                          <m:den>
                            <m:r>
                              <a:rPr lang="en-US" sz="1800" b="1" i="1" smtClean="0">
                                <a:latin typeface="Cambria Math" panose="02040503050406030204" pitchFamily="18" charset="0"/>
                              </a:rPr>
                              <m:t>𝒎</m:t>
                            </m:r>
                          </m:den>
                        </m:f>
                      </m:e>
                    </m:nary>
                  </m:oMath>
                </a14:m>
                <a:endParaRPr lang="en-IN" sz="1800" b="1" dirty="0">
                  <a:latin typeface="Calibri" panose="020F0502020204030204" pitchFamily="34" charset="0"/>
                  <a:ea typeface="Calibri" panose="020F0502020204030204" pitchFamily="34" charset="0"/>
                  <a:cs typeface="Calibri" panose="020F0502020204030204" pitchFamily="34" charset="0"/>
                </a:endParaRPr>
              </a:p>
              <a:p>
                <a:r>
                  <a:rPr lang="en-IN" sz="1800" b="1"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acc>
                      <m:accPr>
                        <m:chr m:val="̇"/>
                        <m:ctrlPr>
                          <a:rPr lang="en-IN" sz="1800" b="1" i="1" smtClean="0">
                            <a:latin typeface="Cambria Math" panose="02040503050406030204" pitchFamily="18" charset="0"/>
                          </a:rPr>
                        </m:ctrlPr>
                      </m:accPr>
                      <m:e>
                        <m:r>
                          <a:rPr lang="en-IN" sz="1800" b="1" i="1" smtClean="0">
                            <a:latin typeface="Cambria Math" panose="02040503050406030204" pitchFamily="18" charset="0"/>
                          </a:rPr>
                          <m:t>𝒒</m:t>
                        </m:r>
                      </m:e>
                    </m:acc>
                    <m:r>
                      <a:rPr lang="en-US" sz="1800" b="1" i="1" smtClean="0">
                        <a:latin typeface="Cambria Math" panose="02040503050406030204" pitchFamily="18" charset="0"/>
                      </a:rPr>
                      <m:t>=</m:t>
                    </m:r>
                    <m:nary>
                      <m:naryPr>
                        <m:chr m:val="∑"/>
                        <m:subHide m:val="on"/>
                        <m:supHide m:val="on"/>
                        <m:ctrlPr>
                          <a:rPr lang="en-US" sz="1800" b="1" i="1" smtClean="0">
                            <a:latin typeface="Cambria Math" panose="02040503050406030204" pitchFamily="18" charset="0"/>
                          </a:rPr>
                        </m:ctrlPr>
                      </m:naryPr>
                      <m:sub/>
                      <m:sup/>
                      <m:e>
                        <m:f>
                          <m:fPr>
                            <m:ctrlPr>
                              <a:rPr lang="en-US" sz="1800" b="1" i="1" smtClean="0">
                                <a:latin typeface="Cambria Math" panose="02040503050406030204" pitchFamily="18" charset="0"/>
                              </a:rPr>
                            </m:ctrlPr>
                          </m:fPr>
                          <m:num>
                            <m:r>
                              <a:rPr lang="en-IN" sz="1800" b="1" i="1" smtClean="0">
                                <a:latin typeface="Cambria Math" panose="02040503050406030204" pitchFamily="18" charset="0"/>
                              </a:rPr>
                              <m:t>𝑴</m:t>
                            </m:r>
                          </m:num>
                          <m:den>
                            <m:sSub>
                              <m:sSubPr>
                                <m:ctrlPr>
                                  <a:rPr lang="en-US" sz="1800" b="1" i="1" smtClean="0">
                                    <a:latin typeface="Cambria Math" panose="02040503050406030204" pitchFamily="18" charset="0"/>
                                  </a:rPr>
                                </m:ctrlPr>
                              </m:sSubPr>
                              <m:e>
                                <m:r>
                                  <a:rPr lang="en-IN" sz="1800" b="1" i="1" smtClean="0">
                                    <a:latin typeface="Cambria Math" panose="02040503050406030204" pitchFamily="18" charset="0"/>
                                  </a:rPr>
                                  <m:t>𝑰</m:t>
                                </m:r>
                              </m:e>
                              <m:sub>
                                <m:r>
                                  <a:rPr lang="en-IN" sz="1800" b="1" i="1" smtClean="0">
                                    <a:latin typeface="Cambria Math" panose="02040503050406030204" pitchFamily="18" charset="0"/>
                                  </a:rPr>
                                  <m:t>𝒚</m:t>
                                </m:r>
                              </m:sub>
                            </m:sSub>
                          </m:den>
                        </m:f>
                      </m:e>
                    </m:nary>
                  </m:oMath>
                </a14:m>
                <a:endParaRPr lang="en-IN" sz="1800" b="1" dirty="0">
                  <a:latin typeface="Calibri" panose="020F0502020204030204" pitchFamily="34" charset="0"/>
                  <a:ea typeface="Calibri" panose="020F0502020204030204" pitchFamily="34" charset="0"/>
                  <a:cs typeface="Calibri" panose="020F0502020204030204" pitchFamily="34" charset="0"/>
                </a:endParaRPr>
              </a:p>
              <a:p>
                <a:r>
                  <a:rPr lang="en-IN" sz="1800" b="1"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acc>
                      <m:accPr>
                        <m:chr m:val="̇"/>
                        <m:ctrlPr>
                          <a:rPr lang="en-IN" sz="1800" b="1" i="1" smtClean="0">
                            <a:latin typeface="Cambria Math" panose="02040503050406030204" pitchFamily="18" charset="0"/>
                          </a:rPr>
                        </m:ctrlPr>
                      </m:accPr>
                      <m:e>
                        <m:r>
                          <a:rPr lang="en-IN" sz="1800" b="1" i="1">
                            <a:latin typeface="Cambria Math" panose="02040503050406030204" pitchFamily="18" charset="0"/>
                            <a:ea typeface="Cambria Math" panose="02040503050406030204" pitchFamily="18" charset="0"/>
                          </a:rPr>
                          <m:t>𝜽</m:t>
                        </m:r>
                      </m:e>
                    </m:acc>
                    <m:r>
                      <a:rPr lang="en-US" sz="1800" b="1" i="1" smtClean="0">
                        <a:latin typeface="Cambria Math" panose="02040503050406030204" pitchFamily="18" charset="0"/>
                      </a:rPr>
                      <m:t>=</m:t>
                    </m:r>
                    <m:r>
                      <a:rPr lang="en-IN" sz="1800" b="1" i="1" smtClean="0">
                        <a:latin typeface="Cambria Math" panose="02040503050406030204" pitchFamily="18" charset="0"/>
                      </a:rPr>
                      <m:t>𝒒</m:t>
                    </m:r>
                  </m:oMath>
                </a14:m>
                <a:r>
                  <a:rPr lang="en-IN" sz="1800" b="1" dirty="0">
                    <a:latin typeface="Calibri" panose="020F0502020204030204" pitchFamily="34" charset="0"/>
                    <a:ea typeface="Calibri" panose="020F0502020204030204" pitchFamily="34" charset="0"/>
                    <a:cs typeface="Calibri" panose="020F0502020204030204" pitchFamily="34" charset="0"/>
                  </a:rPr>
                  <a:t>							(6)</a:t>
                </a:r>
              </a:p>
              <a:p>
                <a:pPr marL="285750" indent="-28575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Calibri" panose="020F0502020204030204" pitchFamily="34" charset="0"/>
                  </a:rPr>
                  <a:t>After resolving the components of aerodynamic forces and gravitational forces acting upon the missile along X and Z directions can be written as: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sz="1800" b="1" i="1" smtClean="0">
                            <a:latin typeface="Cambria Math" panose="02040503050406030204" pitchFamily="18" charset="0"/>
                          </a:rPr>
                        </m:ctrlPr>
                      </m:sSubPr>
                      <m:e>
                        <m:r>
                          <a:rPr lang="en-US" sz="1800" b="1" i="0" smtClean="0">
                            <a:latin typeface="Cambria Math" panose="02040503050406030204" pitchFamily="18" charset="0"/>
                          </a:rPr>
                          <m:t>𝐅</m:t>
                        </m:r>
                      </m:e>
                      <m:sub>
                        <m:sSub>
                          <m:sSubPr>
                            <m:ctrlPr>
                              <a:rPr lang="en-IN" sz="1800" b="1" i="1" smtClean="0">
                                <a:latin typeface="Cambria Math" panose="02040503050406030204" pitchFamily="18" charset="0"/>
                              </a:rPr>
                            </m:ctrlPr>
                          </m:sSubPr>
                          <m:e>
                            <m:r>
                              <a:rPr lang="en-IN" sz="1800" b="1" i="0" smtClean="0">
                                <a:latin typeface="Cambria Math" panose="02040503050406030204" pitchFamily="18" charset="0"/>
                              </a:rPr>
                              <m:t>𝐗</m:t>
                            </m:r>
                          </m:e>
                          <m:sub>
                            <m:r>
                              <a:rPr lang="en-IN" sz="1800" b="1" i="0" smtClean="0">
                                <a:latin typeface="Cambria Math" panose="02040503050406030204" pitchFamily="18" charset="0"/>
                              </a:rPr>
                              <m:t>𝐁</m:t>
                            </m:r>
                          </m:sub>
                        </m:sSub>
                      </m:sub>
                    </m:sSub>
                    <m:r>
                      <a:rPr lang="en-US" sz="1800" b="1" i="0" smtClean="0">
                        <a:latin typeface="Cambria Math" panose="02040503050406030204" pitchFamily="18" charset="0"/>
                      </a:rPr>
                      <m:t> </m:t>
                    </m:r>
                  </m:oMath>
                </a14:m>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err="1">
                    <a:latin typeface="Calibri" panose="020F0502020204030204" pitchFamily="34" charset="0"/>
                    <a:ea typeface="Calibri" panose="020F0502020204030204" pitchFamily="34" charset="0"/>
                    <a:cs typeface="Calibri" panose="020F0502020204030204" pitchFamily="34" charset="0"/>
                  </a:rPr>
                  <a:t>Lsin</a:t>
                </a:r>
                <a:r>
                  <a:rPr lang="el-GR" sz="1800" b="1" dirty="0">
                    <a:latin typeface="Calibri" panose="020F0502020204030204" pitchFamily="34" charset="0"/>
                    <a:ea typeface="Calibri" panose="020F0502020204030204" pitchFamily="34" charset="0"/>
                    <a:cs typeface="Calibri" panose="020F0502020204030204" pitchFamily="34" charset="0"/>
                  </a:rPr>
                  <a:t>α − </a:t>
                </a:r>
                <a:r>
                  <a:rPr lang="en-IN" sz="1800" b="1" dirty="0">
                    <a:latin typeface="Calibri" panose="020F0502020204030204" pitchFamily="34" charset="0"/>
                    <a:ea typeface="Calibri" panose="020F0502020204030204" pitchFamily="34" charset="0"/>
                    <a:cs typeface="Calibri" panose="020F0502020204030204" pitchFamily="34" charset="0"/>
                  </a:rPr>
                  <a:t>D cos </a:t>
                </a:r>
                <a:r>
                  <a:rPr lang="el-GR" sz="1800" b="1" dirty="0">
                    <a:latin typeface="Calibri" panose="020F0502020204030204" pitchFamily="34" charset="0"/>
                    <a:ea typeface="Calibri" panose="020F0502020204030204" pitchFamily="34" charset="0"/>
                    <a:cs typeface="Calibri" panose="020F0502020204030204" pitchFamily="34" charset="0"/>
                  </a:rPr>
                  <a:t>α − </a:t>
                </a:r>
                <a:r>
                  <a:rPr lang="en-IN" sz="1800" b="1" dirty="0">
                    <a:latin typeface="Calibri" panose="020F0502020204030204" pitchFamily="34" charset="0"/>
                    <a:ea typeface="Calibri" panose="020F0502020204030204" pitchFamily="34" charset="0"/>
                    <a:cs typeface="Calibri" panose="020F0502020204030204" pitchFamily="34" charset="0"/>
                  </a:rPr>
                  <a:t>mg sin </a:t>
                </a:r>
                <a:r>
                  <a:rPr lang="el-GR" sz="1800" b="1" dirty="0">
                    <a:latin typeface="Calibri" panose="020F0502020204030204" pitchFamily="34" charset="0"/>
                    <a:ea typeface="Calibri" panose="020F0502020204030204" pitchFamily="34" charset="0"/>
                    <a:cs typeface="Calibri" panose="020F0502020204030204" pitchFamily="34" charset="0"/>
                  </a:rPr>
                  <a:t>θ </a:t>
                </a:r>
                <a:endParaRPr lang="en-US" sz="1800" b="1" dirty="0">
                  <a:latin typeface="Calibri" panose="020F0502020204030204" pitchFamily="34" charset="0"/>
                  <a:ea typeface="Calibri" panose="020F0502020204030204" pitchFamily="34" charset="0"/>
                  <a:cs typeface="Calibri" panose="020F0502020204030204" pitchFamily="34" charset="0"/>
                </a:endParaRPr>
              </a:p>
              <a:p>
                <a:r>
                  <a:rPr lang="en-IN" sz="1800" b="1"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sz="1800" b="1" i="1" smtClean="0">
                            <a:latin typeface="Cambria Math" panose="02040503050406030204" pitchFamily="18" charset="0"/>
                          </a:rPr>
                        </m:ctrlPr>
                      </m:sSubPr>
                      <m:e>
                        <m:r>
                          <a:rPr lang="en-US" sz="1800" b="1" i="0" smtClean="0">
                            <a:latin typeface="Cambria Math" panose="02040503050406030204" pitchFamily="18" charset="0"/>
                          </a:rPr>
                          <m:t>𝐅</m:t>
                        </m:r>
                      </m:e>
                      <m:sub>
                        <m:sSub>
                          <m:sSubPr>
                            <m:ctrlPr>
                              <a:rPr lang="en-IN" sz="1800" b="1" i="1" smtClean="0">
                                <a:latin typeface="Cambria Math" panose="02040503050406030204" pitchFamily="18" charset="0"/>
                              </a:rPr>
                            </m:ctrlPr>
                          </m:sSubPr>
                          <m:e>
                            <m:r>
                              <a:rPr lang="en-IN" sz="1800" b="1" i="0" smtClean="0">
                                <a:latin typeface="Cambria Math" panose="02040503050406030204" pitchFamily="18" charset="0"/>
                              </a:rPr>
                              <m:t>𝐙</m:t>
                            </m:r>
                          </m:e>
                          <m:sub>
                            <m:r>
                              <a:rPr lang="en-IN" sz="1800" b="1" i="0" smtClean="0">
                                <a:latin typeface="Cambria Math" panose="02040503050406030204" pitchFamily="18" charset="0"/>
                              </a:rPr>
                              <m:t>𝐁</m:t>
                            </m:r>
                          </m:sub>
                        </m:sSub>
                      </m:sub>
                    </m:sSub>
                  </m:oMath>
                </a14:m>
                <a:r>
                  <a:rPr lang="en-IN" sz="1800" b="1" dirty="0">
                    <a:latin typeface="Calibri" panose="020F0502020204030204" pitchFamily="34" charset="0"/>
                    <a:ea typeface="Calibri" panose="020F0502020204030204" pitchFamily="34" charset="0"/>
                    <a:cs typeface="Calibri" panose="020F0502020204030204" pitchFamily="34" charset="0"/>
                  </a:rPr>
                  <a:t> = −</a:t>
                </a:r>
                <a:r>
                  <a:rPr lang="en-IN" sz="1800" b="1" dirty="0" err="1">
                    <a:latin typeface="Calibri" panose="020F0502020204030204" pitchFamily="34" charset="0"/>
                    <a:ea typeface="Calibri" panose="020F0502020204030204" pitchFamily="34" charset="0"/>
                    <a:cs typeface="Calibri" panose="020F0502020204030204" pitchFamily="34" charset="0"/>
                  </a:rPr>
                  <a:t>Lcos</a:t>
                </a:r>
                <a:r>
                  <a:rPr lang="en-IN" sz="1800" b="1" dirty="0">
                    <a:latin typeface="Calibri" panose="020F0502020204030204" pitchFamily="34" charset="0"/>
                    <a:ea typeface="Calibri" panose="020F0502020204030204" pitchFamily="34" charset="0"/>
                    <a:cs typeface="Calibri" panose="020F0502020204030204" pitchFamily="34" charset="0"/>
                  </a:rPr>
                  <a:t> </a:t>
                </a:r>
                <a:r>
                  <a:rPr lang="el-GR" sz="1800" b="1" dirty="0">
                    <a:latin typeface="Calibri" panose="020F0502020204030204" pitchFamily="34" charset="0"/>
                    <a:ea typeface="Calibri" panose="020F0502020204030204" pitchFamily="34" charset="0"/>
                    <a:cs typeface="Calibri" panose="020F0502020204030204" pitchFamily="34" charset="0"/>
                  </a:rPr>
                  <a:t>α − </a:t>
                </a:r>
                <a:r>
                  <a:rPr lang="en-IN" sz="1800" b="1" dirty="0">
                    <a:latin typeface="Calibri" panose="020F0502020204030204" pitchFamily="34" charset="0"/>
                    <a:ea typeface="Calibri" panose="020F0502020204030204" pitchFamily="34" charset="0"/>
                    <a:cs typeface="Calibri" panose="020F0502020204030204" pitchFamily="34" charset="0"/>
                  </a:rPr>
                  <a:t>D sin</a:t>
                </a:r>
                <a:r>
                  <a:rPr lang="el-GR" sz="1800" b="1" dirty="0">
                    <a:latin typeface="Calibri" panose="020F0502020204030204" pitchFamily="34" charset="0"/>
                    <a:ea typeface="Calibri" panose="020F0502020204030204" pitchFamily="34" charset="0"/>
                    <a:cs typeface="Calibri" panose="020F0502020204030204" pitchFamily="34" charset="0"/>
                  </a:rPr>
                  <a:t>α + </a:t>
                </a:r>
                <a:r>
                  <a:rPr lang="en-IN" sz="1800" b="1" dirty="0">
                    <a:latin typeface="Calibri" panose="020F0502020204030204" pitchFamily="34" charset="0"/>
                    <a:ea typeface="Calibri" panose="020F0502020204030204" pitchFamily="34" charset="0"/>
                    <a:cs typeface="Calibri" panose="020F0502020204030204" pitchFamily="34" charset="0"/>
                  </a:rPr>
                  <a:t>mg cos </a:t>
                </a:r>
                <a:r>
                  <a:rPr lang="el-GR" sz="1800" b="1" dirty="0">
                    <a:latin typeface="Calibri" panose="020F0502020204030204" pitchFamily="34" charset="0"/>
                    <a:ea typeface="Calibri" panose="020F0502020204030204" pitchFamily="34" charset="0"/>
                    <a:cs typeface="Calibri" panose="020F0502020204030204" pitchFamily="34" charset="0"/>
                  </a:rPr>
                  <a:t>θ </a:t>
                </a:r>
                <a:r>
                  <a:rPr lang="en-IN" sz="1800" b="1" dirty="0">
                    <a:latin typeface="Calibri" panose="020F0502020204030204" pitchFamily="34" charset="0"/>
                    <a:ea typeface="Calibri" panose="020F0502020204030204" pitchFamily="34" charset="0"/>
                    <a:cs typeface="Calibri" panose="020F0502020204030204" pitchFamily="34" charset="0"/>
                  </a:rPr>
                  <a:t>				(7)</a:t>
                </a:r>
              </a:p>
              <a:p>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Calibri" panose="020F0502020204030204" pitchFamily="34" charset="0"/>
                  </a:rPr>
                  <a:t>Lift, drag, and pitching moment are proportional to the dynamic pressure </a:t>
                </a:r>
                <a14:m>
                  <m:oMath xmlns:m="http://schemas.openxmlformats.org/officeDocument/2006/math">
                    <m:r>
                      <a:rPr lang="en-US" sz="1800" b="1" i="1" smtClean="0">
                        <a:effectLst/>
                        <a:latin typeface="Cambria Math" panose="02040503050406030204" pitchFamily="18" charset="0"/>
                        <a:ea typeface="Times New Roman" panose="02020603050405020304" pitchFamily="18" charset="0"/>
                      </a:rPr>
                      <m:t>𝝆</m:t>
                    </m:r>
                  </m:oMath>
                </a14:m>
                <a:r>
                  <a:rPr lang="en-US" sz="1800" dirty="0">
                    <a:effectLst/>
                    <a:latin typeface="Calibri" panose="020F0502020204030204" pitchFamily="34" charset="0"/>
                    <a:ea typeface="Calibri" panose="020F0502020204030204" pitchFamily="34" charset="0"/>
                    <a:cs typeface="Calibri" panose="020F0502020204030204" pitchFamily="34" charset="0"/>
                  </a:rPr>
                  <a:t> on the missile </a:t>
                </a:r>
                <a:r>
                  <a:rPr lang="en-US" sz="1800" dirty="0">
                    <a:latin typeface="Calibri" panose="020F0502020204030204" pitchFamily="34" charset="0"/>
                    <a:ea typeface="Calibri" panose="020F0502020204030204" pitchFamily="34" charset="0"/>
                    <a:cs typeface="Calibri" panose="020F0502020204030204" pitchFamily="34" charset="0"/>
                  </a:rPr>
                  <a:t>a</a:t>
                </a:r>
                <a:r>
                  <a:rPr lang="en-US" sz="1800" dirty="0">
                    <a:effectLst/>
                    <a:latin typeface="Calibri" panose="020F0502020204030204" pitchFamily="34" charset="0"/>
                    <a:ea typeface="Calibri" panose="020F0502020204030204" pitchFamily="34" charset="0"/>
                    <a:cs typeface="Calibri" panose="020F0502020204030204" pitchFamily="34" charset="0"/>
                  </a:rPr>
                  <a:t>nd they can formulated as:</a:t>
                </a:r>
                <a:endParaRPr lang="en-IN" sz="1800" i="1" dirty="0">
                  <a:latin typeface="Calibri" panose="020F0502020204030204" pitchFamily="34" charset="0"/>
                  <a:ea typeface="Calibri" panose="020F0502020204030204" pitchFamily="34" charset="0"/>
                  <a:cs typeface="Calibri" panose="020F0502020204030204" pitchFamily="34" charset="0"/>
                </a:endParaRPr>
              </a:p>
              <a:p>
                <a:r>
                  <a:rPr lang="en-IN" sz="1800" i="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1800" b="1" i="1" smtClean="0">
                        <a:effectLst/>
                        <a:latin typeface="Cambria Math" panose="02040503050406030204" pitchFamily="18" charset="0"/>
                        <a:ea typeface="Times New Roman" panose="02020603050405020304" pitchFamily="18" charset="0"/>
                      </a:rPr>
                      <m:t>𝑳</m:t>
                    </m:r>
                    <m:r>
                      <a:rPr lang="en-US" sz="1800" b="1" i="1" smtClean="0">
                        <a:effectLst/>
                        <a:latin typeface="Cambria Math" panose="02040503050406030204" pitchFamily="18" charset="0"/>
                        <a:ea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rPr>
                          <m:t>𝟏</m:t>
                        </m:r>
                      </m:num>
                      <m:den>
                        <m:r>
                          <a:rPr lang="en-US" sz="1800" b="1" i="1">
                            <a:effectLst/>
                            <a:latin typeface="Cambria Math" panose="02040503050406030204" pitchFamily="18" charset="0"/>
                            <a:ea typeface="Times New Roman" panose="02020603050405020304" pitchFamily="18" charset="0"/>
                          </a:rPr>
                          <m:t>𝟐</m:t>
                        </m:r>
                      </m:den>
                    </m:f>
                    <m:r>
                      <a:rPr lang="en-US" sz="1800" b="1" i="1">
                        <a:effectLst/>
                        <a:latin typeface="Cambria Math" panose="02040503050406030204" pitchFamily="18" charset="0"/>
                        <a:ea typeface="Times New Roman" panose="02020603050405020304" pitchFamily="18" charset="0"/>
                      </a:rPr>
                      <m:t>𝝆</m:t>
                    </m:r>
                    <m:sSup>
                      <m:sSupPr>
                        <m:ctrlPr>
                          <a:rPr lang="en-IN" sz="1800" b="1" i="1">
                            <a:effectLst/>
                            <a:latin typeface="Cambria Math" panose="02040503050406030204" pitchFamily="18" charset="0"/>
                            <a:ea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rPr>
                          <m:t>𝑽</m:t>
                        </m:r>
                      </m:e>
                      <m:sup>
                        <m:r>
                          <a:rPr lang="en-US" sz="1800" b="1" i="1">
                            <a:effectLst/>
                            <a:latin typeface="Cambria Math" panose="02040503050406030204" pitchFamily="18" charset="0"/>
                            <a:ea typeface="Times New Roman" panose="02020603050405020304" pitchFamily="18" charset="0"/>
                          </a:rPr>
                          <m:t>𝟐</m:t>
                        </m:r>
                      </m:sup>
                    </m:sSup>
                    <m:r>
                      <a:rPr lang="en-US" sz="1800" b="1" i="1">
                        <a:effectLst/>
                        <a:latin typeface="Cambria Math" panose="02040503050406030204" pitchFamily="18" charset="0"/>
                        <a:ea typeface="Times New Roman" panose="02020603050405020304" pitchFamily="18" charset="0"/>
                      </a:rPr>
                      <m:t>𝑺</m:t>
                    </m:r>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𝑪</m:t>
                        </m:r>
                      </m:e>
                      <m:sub>
                        <m:r>
                          <a:rPr lang="en-US" sz="1800" b="1" i="1">
                            <a:effectLst/>
                            <a:latin typeface="Cambria Math" panose="02040503050406030204" pitchFamily="18" charset="0"/>
                            <a:ea typeface="Times New Roman" panose="02020603050405020304" pitchFamily="18" charset="0"/>
                          </a:rPr>
                          <m:t>𝑳</m:t>
                        </m:r>
                      </m:sub>
                    </m:sSub>
                  </m:oMath>
                </a14:m>
                <a:endParaRPr lang="en-IN" sz="1800" b="1" i="1" dirty="0">
                  <a:effectLst/>
                  <a:latin typeface="Calibri" panose="020F0502020204030204" pitchFamily="34" charset="0"/>
                  <a:ea typeface="Calibri" panose="020F0502020204030204" pitchFamily="34" charset="0"/>
                  <a:cs typeface="Calibri" panose="020F0502020204030204" pitchFamily="34" charset="0"/>
                </a:endParaRPr>
              </a:p>
              <a:p>
                <a:r>
                  <a:rPr lang="en-US" sz="1800" b="1" dirty="0">
                    <a:effectLst/>
                    <a:ea typeface="Times New Roman" panose="02020603050405020304" pitchFamily="18" charset="0"/>
                  </a:rPr>
                  <a:t>				</a:t>
                </a:r>
                <a14:m>
                  <m:oMath xmlns:m="http://schemas.openxmlformats.org/officeDocument/2006/math">
                    <m:r>
                      <a:rPr lang="en-US" sz="1800" b="1" i="1">
                        <a:effectLst/>
                        <a:latin typeface="Cambria Math" panose="02040503050406030204" pitchFamily="18" charset="0"/>
                        <a:ea typeface="Times New Roman" panose="02020603050405020304" pitchFamily="18" charset="0"/>
                      </a:rPr>
                      <m:t>𝑫</m:t>
                    </m:r>
                    <m:r>
                      <a:rPr lang="en-US" sz="1800" b="1" i="1">
                        <a:effectLst/>
                        <a:latin typeface="Cambria Math" panose="02040503050406030204" pitchFamily="18" charset="0"/>
                        <a:ea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rPr>
                          <m:t>𝟏</m:t>
                        </m:r>
                      </m:num>
                      <m:den>
                        <m:r>
                          <a:rPr lang="en-US" sz="1800" b="1" i="1">
                            <a:effectLst/>
                            <a:latin typeface="Cambria Math" panose="02040503050406030204" pitchFamily="18" charset="0"/>
                            <a:ea typeface="Times New Roman" panose="02020603050405020304" pitchFamily="18" charset="0"/>
                          </a:rPr>
                          <m:t>𝟐</m:t>
                        </m:r>
                      </m:den>
                    </m:f>
                    <m:r>
                      <a:rPr lang="en-US" sz="1800" b="1" i="1">
                        <a:effectLst/>
                        <a:latin typeface="Cambria Math" panose="02040503050406030204" pitchFamily="18" charset="0"/>
                        <a:ea typeface="Times New Roman" panose="02020603050405020304" pitchFamily="18" charset="0"/>
                      </a:rPr>
                      <m:t>𝝆</m:t>
                    </m:r>
                    <m:sSup>
                      <m:sSupPr>
                        <m:ctrlPr>
                          <a:rPr lang="en-IN" sz="1800" b="1" i="1">
                            <a:effectLst/>
                            <a:latin typeface="Cambria Math" panose="02040503050406030204" pitchFamily="18" charset="0"/>
                            <a:ea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rPr>
                          <m:t>𝑽</m:t>
                        </m:r>
                      </m:e>
                      <m:sup>
                        <m:r>
                          <a:rPr lang="en-US" sz="1800" b="1" i="1">
                            <a:effectLst/>
                            <a:latin typeface="Cambria Math" panose="02040503050406030204" pitchFamily="18" charset="0"/>
                            <a:ea typeface="Times New Roman" panose="02020603050405020304" pitchFamily="18" charset="0"/>
                          </a:rPr>
                          <m:t>𝟐</m:t>
                        </m:r>
                      </m:sup>
                    </m:sSup>
                    <m:r>
                      <a:rPr lang="en-US" sz="1800" b="1" i="1">
                        <a:effectLst/>
                        <a:latin typeface="Cambria Math" panose="02040503050406030204" pitchFamily="18" charset="0"/>
                        <a:ea typeface="Times New Roman" panose="02020603050405020304" pitchFamily="18" charset="0"/>
                      </a:rPr>
                      <m:t>𝑺</m:t>
                    </m:r>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𝑪</m:t>
                        </m:r>
                      </m:e>
                      <m:sub>
                        <m:r>
                          <a:rPr lang="en-US" sz="1800" b="1" i="1">
                            <a:effectLst/>
                            <a:latin typeface="Cambria Math" panose="02040503050406030204" pitchFamily="18" charset="0"/>
                            <a:ea typeface="Times New Roman" panose="02020603050405020304" pitchFamily="18" charset="0"/>
                          </a:rPr>
                          <m:t>𝑫</m:t>
                        </m:r>
                      </m:sub>
                    </m:sSub>
                  </m:oMath>
                </a14:m>
                <a:endParaRPr lang="en-IN" sz="1800" b="1" i="1" dirty="0">
                  <a:effectLst/>
                  <a:latin typeface="Calibri" panose="020F0502020204030204" pitchFamily="34" charset="0"/>
                  <a:ea typeface="Calibri" panose="020F0502020204030204" pitchFamily="34" charset="0"/>
                  <a:cs typeface="Calibri" panose="020F0502020204030204" pitchFamily="34" charset="0"/>
                </a:endParaRPr>
              </a:p>
              <a:p>
                <a:r>
                  <a:rPr lang="en-US" sz="1800" b="1" dirty="0">
                    <a:effectLst/>
                    <a:ea typeface="Times New Roman" panose="02020603050405020304" pitchFamily="18" charset="0"/>
                  </a:rPr>
                  <a:t>				</a:t>
                </a:r>
                <a14:m>
                  <m:oMath xmlns:m="http://schemas.openxmlformats.org/officeDocument/2006/math">
                    <m:r>
                      <a:rPr lang="en-US" sz="1800" b="1" i="1">
                        <a:effectLst/>
                        <a:latin typeface="Cambria Math" panose="02040503050406030204" pitchFamily="18" charset="0"/>
                        <a:ea typeface="Times New Roman" panose="02020603050405020304" pitchFamily="18" charset="0"/>
                      </a:rPr>
                      <m:t>𝑴</m:t>
                    </m:r>
                    <m:r>
                      <a:rPr lang="en-US" sz="1800" b="1" i="1">
                        <a:effectLst/>
                        <a:latin typeface="Cambria Math" panose="02040503050406030204" pitchFamily="18" charset="0"/>
                        <a:ea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rPr>
                          <m:t>𝟏</m:t>
                        </m:r>
                      </m:num>
                      <m:den>
                        <m:r>
                          <a:rPr lang="en-US" sz="1800" b="1" i="1">
                            <a:effectLst/>
                            <a:latin typeface="Cambria Math" panose="02040503050406030204" pitchFamily="18" charset="0"/>
                            <a:ea typeface="Times New Roman" panose="02020603050405020304" pitchFamily="18" charset="0"/>
                          </a:rPr>
                          <m:t>𝟐</m:t>
                        </m:r>
                      </m:den>
                    </m:f>
                    <m:r>
                      <a:rPr lang="en-US" sz="1800" b="1" i="1">
                        <a:effectLst/>
                        <a:latin typeface="Cambria Math" panose="02040503050406030204" pitchFamily="18" charset="0"/>
                        <a:ea typeface="Times New Roman" panose="02020603050405020304" pitchFamily="18" charset="0"/>
                      </a:rPr>
                      <m:t>𝝆</m:t>
                    </m:r>
                    <m:sSup>
                      <m:sSupPr>
                        <m:ctrlPr>
                          <a:rPr lang="en-IN" sz="1800" b="1" i="1">
                            <a:effectLst/>
                            <a:latin typeface="Cambria Math" panose="02040503050406030204" pitchFamily="18" charset="0"/>
                            <a:ea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rPr>
                          <m:t>𝑽</m:t>
                        </m:r>
                      </m:e>
                      <m:sup>
                        <m:r>
                          <a:rPr lang="en-US" sz="1800" b="1" i="1">
                            <a:effectLst/>
                            <a:latin typeface="Cambria Math" panose="02040503050406030204" pitchFamily="18" charset="0"/>
                            <a:ea typeface="Times New Roman" panose="02020603050405020304" pitchFamily="18" charset="0"/>
                          </a:rPr>
                          <m:t>𝟐</m:t>
                        </m:r>
                      </m:sup>
                    </m:sSup>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𝑺</m:t>
                        </m:r>
                      </m:e>
                      <m:sub>
                        <m:r>
                          <a:rPr lang="en-US" sz="1800" b="1" i="1">
                            <a:effectLst/>
                            <a:latin typeface="Cambria Math" panose="02040503050406030204" pitchFamily="18" charset="0"/>
                            <a:ea typeface="Times New Roman" panose="02020603050405020304" pitchFamily="18" charset="0"/>
                          </a:rPr>
                          <m:t>𝒅</m:t>
                        </m:r>
                      </m:sub>
                    </m:sSub>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𝑪</m:t>
                        </m:r>
                      </m:e>
                      <m:sub>
                        <m:r>
                          <a:rPr lang="en-US" sz="1800" b="1" i="1">
                            <a:effectLst/>
                            <a:latin typeface="Cambria Math" panose="02040503050406030204" pitchFamily="18" charset="0"/>
                            <a:ea typeface="Times New Roman" panose="02020603050405020304" pitchFamily="18" charset="0"/>
                          </a:rPr>
                          <m:t>𝒎</m:t>
                        </m:r>
                      </m:sub>
                    </m:sSub>
                  </m:oMath>
                </a14:m>
                <a:r>
                  <a:rPr lang="en-IN" sz="2000" b="1" dirty="0">
                    <a:latin typeface="Times New Roman" panose="02020603050405020304" pitchFamily="18" charset="0"/>
                    <a:cs typeface="Times New Roman" panose="02020603050405020304" pitchFamily="18" charset="0"/>
                  </a:rPr>
                  <a:t>						(8)</a:t>
                </a:r>
              </a:p>
            </p:txBody>
          </p:sp>
        </mc:Choice>
        <mc:Fallback xmlns="">
          <p:sp>
            <p:nvSpPr>
              <p:cNvPr id="183" name="Google Shape;183;p11"/>
              <p:cNvSpPr txBox="1">
                <a:spLocks noRot="1" noChangeAspect="1" noMove="1" noResize="1" noEditPoints="1" noAdjustHandles="1" noChangeArrowheads="1" noChangeShapeType="1" noTextEdit="1"/>
              </p:cNvSpPr>
              <p:nvPr/>
            </p:nvSpPr>
            <p:spPr>
              <a:xfrm>
                <a:off x="172244" y="916128"/>
                <a:ext cx="11847512" cy="5394898"/>
              </a:xfrm>
              <a:prstGeom prst="rect">
                <a:avLst/>
              </a:prstGeom>
              <a:blipFill>
                <a:blip r:embed="rId3"/>
                <a:stretch>
                  <a:fillRect l="-309" t="-565" r="-412" b="-791"/>
                </a:stretch>
              </a:blipFill>
              <a:ln>
                <a:noFill/>
              </a:ln>
            </p:spPr>
            <p:txBody>
              <a:bodyPr/>
              <a:lstStyle/>
              <a:p>
                <a:r>
                  <a:rPr lang="en-IN">
                    <a:noFill/>
                  </a:rPr>
                  <a:t> </a:t>
                </a:r>
              </a:p>
            </p:txBody>
          </p:sp>
        </mc:Fallback>
      </mc:AlternateContent>
      <p:sp>
        <p:nvSpPr>
          <p:cNvPr id="2" name="Slide Number Placeholder 2">
            <a:extLst>
              <a:ext uri="{FF2B5EF4-FFF2-40B4-BE49-F238E27FC236}">
                <a16:creationId xmlns:a16="http://schemas.microsoft.com/office/drawing/2014/main" id="{B466B7CF-68DA-06D9-E2CE-D38E2B98D2A4}"/>
              </a:ext>
            </a:extLst>
          </p:cNvPr>
          <p:cNvSpPr>
            <a:spLocks noGrp="1"/>
          </p:cNvSpPr>
          <p:nvPr>
            <p:ph type="sldNum" idx="12"/>
          </p:nvPr>
        </p:nvSpPr>
        <p:spPr>
          <a:xfrm>
            <a:off x="8610600" y="6356352"/>
            <a:ext cx="2743200" cy="365125"/>
          </a:xfrm>
        </p:spPr>
        <p:txBody>
          <a:bodyPr/>
          <a:lstStyle/>
          <a:p>
            <a:pPr marL="0" lvl="0" indent="0" algn="r" rtl="0">
              <a:spcBef>
                <a:spcPts val="0"/>
              </a:spcBef>
              <a:spcAft>
                <a:spcPts val="0"/>
              </a:spcAft>
              <a:buNone/>
            </a:pPr>
            <a:fld id="{00000000-1234-1234-1234-123412341234}" type="slidenum">
              <a:rPr lang="en-US" smtClean="0">
                <a:solidFill>
                  <a:schemeClr val="tx1"/>
                </a:solidFill>
              </a:rPr>
              <a:t>15</a:t>
            </a:fld>
            <a:endParaRPr lang="en-US" dirty="0">
              <a:solidFill>
                <a:schemeClr val="tx1"/>
              </a:solidFill>
            </a:endParaRPr>
          </a:p>
        </p:txBody>
      </p:sp>
      <p:sp>
        <p:nvSpPr>
          <p:cNvPr id="3" name="Date Placeholder 2">
            <a:extLst>
              <a:ext uri="{FF2B5EF4-FFF2-40B4-BE49-F238E27FC236}">
                <a16:creationId xmlns:a16="http://schemas.microsoft.com/office/drawing/2014/main" id="{3D8DBA16-2D46-5721-7514-8388DB18859D}"/>
              </a:ext>
            </a:extLst>
          </p:cNvPr>
          <p:cNvSpPr>
            <a:spLocks noGrp="1"/>
          </p:cNvSpPr>
          <p:nvPr>
            <p:ph type="dt" sz="half" idx="10"/>
          </p:nvPr>
        </p:nvSpPr>
        <p:spPr>
          <a:xfrm>
            <a:off x="838200" y="6356352"/>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DF7C70D-3255-96C4-7972-E20E6D68505F}"/>
                  </a:ext>
                </a:extLst>
              </p:cNvPr>
              <p:cNvSpPr>
                <a:spLocks noGrp="1"/>
              </p:cNvSpPr>
              <p:nvPr>
                <p:ph type="body" idx="1"/>
              </p:nvPr>
            </p:nvSpPr>
            <p:spPr>
              <a:xfrm>
                <a:off x="84084" y="985173"/>
                <a:ext cx="11729545" cy="5111203"/>
              </a:xfrm>
            </p:spPr>
            <p:txBody>
              <a:bodyPr/>
              <a:lstStyle/>
              <a:p>
                <a:pPr marL="342900">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Calibri" panose="020F0502020204030204" pitchFamily="34" charset="0"/>
                  </a:rPr>
                  <a:t>Lift and drag coefficients expressed in terms of Normal coefficients as:</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sz="2000" b="1" i="1" smtClean="0">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𝑪</m:t>
                        </m:r>
                      </m:e>
                      <m:sub>
                        <m:r>
                          <a:rPr lang="en-US" sz="2000" b="1" i="1">
                            <a:effectLst/>
                            <a:latin typeface="Cambria Math" panose="02040503050406030204" pitchFamily="18" charset="0"/>
                            <a:ea typeface="Times New Roman" panose="02020603050405020304" pitchFamily="18" charset="0"/>
                          </a:rPr>
                          <m:t>𝑳</m:t>
                        </m:r>
                      </m:sub>
                    </m:sSub>
                    <m:r>
                      <a:rPr lang="en-US" sz="2000" b="1" i="1">
                        <a:effectLst/>
                        <a:latin typeface="Cambria Math" panose="02040503050406030204" pitchFamily="18" charset="0"/>
                        <a:ea typeface="Times New Roman" panose="02020603050405020304" pitchFamily="18" charset="0"/>
                      </a:rPr>
                      <m:t>=−</m:t>
                    </m:r>
                    <m:sSub>
                      <m:sSubPr>
                        <m:ctrlPr>
                          <a:rPr lang="en-IN" sz="2000" b="1" i="1">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𝑪</m:t>
                        </m:r>
                      </m:e>
                      <m:sub>
                        <m:r>
                          <a:rPr lang="en-US" sz="2000" b="1" i="1">
                            <a:effectLst/>
                            <a:latin typeface="Cambria Math" panose="02040503050406030204" pitchFamily="18" charset="0"/>
                            <a:ea typeface="Times New Roman" panose="02020603050405020304" pitchFamily="18" charset="0"/>
                          </a:rPr>
                          <m:t>𝑵</m:t>
                        </m:r>
                      </m:sub>
                    </m:sSub>
                    <m:func>
                      <m:funcPr>
                        <m:ctrlPr>
                          <a:rPr lang="en-US" sz="2000" b="1" i="1">
                            <a:effectLst/>
                            <a:latin typeface="Cambria Math" panose="02040503050406030204" pitchFamily="18" charset="0"/>
                            <a:ea typeface="Times New Roman" panose="02020603050405020304" pitchFamily="18" charset="0"/>
                          </a:rPr>
                        </m:ctrlPr>
                      </m:funcPr>
                      <m:fName>
                        <m:r>
                          <a:rPr lang="en-US" sz="2000" b="1" i="1">
                            <a:effectLst/>
                            <a:latin typeface="Cambria Math" panose="02040503050406030204" pitchFamily="18" charset="0"/>
                            <a:ea typeface="Times New Roman" panose="02020603050405020304" pitchFamily="18" charset="0"/>
                          </a:rPr>
                          <m:t>𝒄𝒐𝒔</m:t>
                        </m:r>
                      </m:fName>
                      <m:e>
                        <m:d>
                          <m:dPr>
                            <m:ctrlPr>
                              <a:rPr lang="en-US" sz="2000" b="1" i="1">
                                <a:effectLst/>
                                <a:latin typeface="Cambria Math" panose="02040503050406030204" pitchFamily="18" charset="0"/>
                                <a:ea typeface="Times New Roman" panose="02020603050405020304" pitchFamily="18" charset="0"/>
                              </a:rPr>
                            </m:ctrlPr>
                          </m:dPr>
                          <m:e>
                            <m:r>
                              <a:rPr lang="en-US" sz="2000" b="1" i="1">
                                <a:effectLst/>
                                <a:latin typeface="Cambria Math" panose="02040503050406030204" pitchFamily="18" charset="0"/>
                                <a:ea typeface="Times New Roman" panose="02020603050405020304" pitchFamily="18" charset="0"/>
                              </a:rPr>
                              <m:t>𝜶</m:t>
                            </m:r>
                          </m:e>
                        </m:d>
                      </m:e>
                    </m:func>
                  </m:oMath>
                </a14:m>
                <a:endParaRPr lang="en-IN" sz="2000" b="1" i="1" dirty="0">
                  <a:effectLst/>
                  <a:latin typeface="Cambria Math" panose="02040503050406030204" pitchFamily="18" charset="0"/>
                  <a:ea typeface="Times New Roman" panose="02020603050405020304" pitchFamily="18" charset="0"/>
                </a:endParaRPr>
              </a:p>
              <a:p>
                <a:pPr marL="0" indent="0">
                  <a:buNone/>
                </a:pPr>
                <a:r>
                  <a:rPr lang="en-IN" sz="2000" b="1" dirty="0">
                    <a:effectLst/>
                    <a:ea typeface="Times New Roman" panose="02020603050405020304" pitchFamily="18" charset="0"/>
                  </a:rPr>
                  <a:t>				</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𝑪</m:t>
                        </m:r>
                      </m:e>
                      <m:sub>
                        <m:r>
                          <a:rPr lang="en-US" sz="2000" b="1" i="1">
                            <a:effectLst/>
                            <a:latin typeface="Cambria Math" panose="02040503050406030204" pitchFamily="18" charset="0"/>
                            <a:ea typeface="Times New Roman" panose="02020603050405020304" pitchFamily="18" charset="0"/>
                          </a:rPr>
                          <m:t>𝑫</m:t>
                        </m:r>
                      </m:sub>
                    </m:sSub>
                    <m:r>
                      <a:rPr lang="en-US" sz="2000" b="1" i="1">
                        <a:effectLst/>
                        <a:latin typeface="Cambria Math" panose="02040503050406030204" pitchFamily="18" charset="0"/>
                        <a:ea typeface="Times New Roman" panose="02020603050405020304" pitchFamily="18" charset="0"/>
                      </a:rPr>
                      <m:t>=</m:t>
                    </m:r>
                    <m:sSub>
                      <m:sSubPr>
                        <m:ctrlPr>
                          <a:rPr lang="en-IN" sz="2000" b="1" i="1">
                            <a:effectLst/>
                            <a:latin typeface="Cambria Math" panose="02040503050406030204" pitchFamily="18" charset="0"/>
                            <a:ea typeface="Times New Roman" panose="02020603050405020304" pitchFamily="18" charset="0"/>
                          </a:rPr>
                        </m:ctrlPr>
                      </m:sSubPr>
                      <m:e>
                        <m:sSub>
                          <m:sSubPr>
                            <m:ctrlPr>
                              <a:rPr lang="en-IN" sz="2000" b="1" i="1">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𝑪</m:t>
                            </m:r>
                          </m:e>
                          <m:sub>
                            <m:r>
                              <a:rPr lang="en-US" sz="2000" b="1" i="1">
                                <a:effectLst/>
                                <a:latin typeface="Cambria Math" panose="02040503050406030204" pitchFamily="18" charset="0"/>
                                <a:ea typeface="Times New Roman" panose="02020603050405020304" pitchFamily="18" charset="0"/>
                              </a:rPr>
                              <m:t>𝑫</m:t>
                            </m:r>
                          </m:sub>
                        </m:sSub>
                      </m:e>
                      <m:sub>
                        <m:r>
                          <a:rPr lang="en-US" sz="2000" b="1" i="1">
                            <a:effectLst/>
                            <a:latin typeface="Cambria Math" panose="02040503050406030204" pitchFamily="18" charset="0"/>
                            <a:ea typeface="Times New Roman" panose="02020603050405020304" pitchFamily="18" charset="0"/>
                          </a:rPr>
                          <m:t>𝑶</m:t>
                        </m:r>
                      </m:sub>
                    </m:sSub>
                    <m:r>
                      <a:rPr lang="en-US" sz="2000" b="1" i="1">
                        <a:effectLst/>
                        <a:latin typeface="Cambria Math" panose="02040503050406030204" pitchFamily="18" charset="0"/>
                        <a:ea typeface="Times New Roman" panose="02020603050405020304" pitchFamily="18" charset="0"/>
                      </a:rPr>
                      <m:t>−</m:t>
                    </m:r>
                    <m:sSub>
                      <m:sSubPr>
                        <m:ctrlPr>
                          <a:rPr lang="en-IN" sz="2000" b="1" i="1">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𝑪</m:t>
                        </m:r>
                      </m:e>
                      <m:sub>
                        <m:r>
                          <a:rPr lang="en-US" sz="2000" b="1" i="1">
                            <a:effectLst/>
                            <a:latin typeface="Cambria Math" panose="02040503050406030204" pitchFamily="18" charset="0"/>
                            <a:ea typeface="Times New Roman" panose="02020603050405020304" pitchFamily="18" charset="0"/>
                          </a:rPr>
                          <m:t>𝑵</m:t>
                        </m:r>
                      </m:sub>
                    </m:sSub>
                    <m:r>
                      <a:rPr lang="en-US" sz="2000" b="1" i="1">
                        <a:effectLst/>
                        <a:latin typeface="Cambria Math" panose="02040503050406030204" pitchFamily="18" charset="0"/>
                        <a:ea typeface="Times New Roman" panose="02020603050405020304" pitchFamily="18" charset="0"/>
                      </a:rPr>
                      <m:t>𝒔𝒊𝒏</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𝜶</m:t>
                    </m:r>
                    <m:r>
                      <a:rPr lang="en-US" sz="2000" b="1" i="1">
                        <a:effectLst/>
                        <a:latin typeface="Cambria Math" panose="02040503050406030204" pitchFamily="18" charset="0"/>
                        <a:ea typeface="Times New Roman" panose="02020603050405020304" pitchFamily="18" charset="0"/>
                      </a:rPr>
                      <m:t>)</m:t>
                    </m:r>
                  </m:oMath>
                </a14:m>
                <a:r>
                  <a:rPr lang="en-IN" sz="2000" b="1" dirty="0">
                    <a:latin typeface="Calibri" panose="020F0502020204030204" pitchFamily="34" charset="0"/>
                    <a:ea typeface="Calibri" panose="020F0502020204030204" pitchFamily="34" charset="0"/>
                    <a:cs typeface="Calibri" panose="020F0502020204030204" pitchFamily="34" charset="0"/>
                  </a:rPr>
                  <a:t>					(9)</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Calibri" panose="020F0502020204030204" pitchFamily="34" charset="0"/>
                  </a:rPr>
                  <a:t>The non-dimensional aerodynamic coefficients for the missile at 20,000 ft altitude are obtained by performing wind tunneling testing, and the best-fit polynomial for finding the aerodynamic coefficients has been obtained by performing various number of test runs. They are defined as,</a:t>
                </a:r>
              </a:p>
              <a:p>
                <a:pPr marL="11430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sz="2000" b="1" i="1" smtClean="0">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Times New Roman" panose="02020603050405020304" pitchFamily="18" charset="0"/>
                          </a:rPr>
                          <m:t>𝑪</m:t>
                        </m:r>
                      </m:e>
                      <m:sub>
                        <m:r>
                          <a:rPr lang="en-IN" sz="2000" b="1" i="1">
                            <a:effectLst/>
                            <a:latin typeface="Cambria Math" panose="02040503050406030204" pitchFamily="18" charset="0"/>
                            <a:ea typeface="Times New Roman" panose="02020603050405020304" pitchFamily="18" charset="0"/>
                          </a:rPr>
                          <m:t>𝑵</m:t>
                        </m:r>
                        <m:r>
                          <a:rPr lang="en-IN" sz="2000" b="1" i="1">
                            <a:effectLst/>
                            <a:latin typeface="Cambria Math" panose="02040503050406030204" pitchFamily="18" charset="0"/>
                            <a:ea typeface="Times New Roman" panose="02020603050405020304" pitchFamily="18" charset="0"/>
                          </a:rPr>
                          <m:t> </m:t>
                        </m:r>
                      </m:sub>
                    </m:sSub>
                  </m:oMath>
                </a14:m>
                <a:r>
                  <a:rPr lang="en-IN" sz="2000" b="1" dirty="0">
                    <a:effectLst/>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r>
                      <a:rPr lang="en-IN" sz="2000" b="1" i="1">
                        <a:effectLst/>
                        <a:latin typeface="Cambria Math" panose="02040503050406030204" pitchFamily="18" charset="0"/>
                        <a:ea typeface="Times New Roman" panose="02020603050405020304" pitchFamily="18" charset="0"/>
                      </a:rPr>
                      <m:t> </m:t>
                    </m:r>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Times New Roman" panose="02020603050405020304" pitchFamily="18" charset="0"/>
                          </a:rPr>
                          <m:t>𝒂</m:t>
                        </m:r>
                      </m:e>
                      <m:sub>
                        <m:r>
                          <a:rPr lang="en-IN" sz="2000" b="1" i="1">
                            <a:effectLst/>
                            <a:latin typeface="Cambria Math" panose="02040503050406030204" pitchFamily="18" charset="0"/>
                            <a:ea typeface="Times New Roman" panose="02020603050405020304" pitchFamily="18" charset="0"/>
                          </a:rPr>
                          <m:t>𝒏</m:t>
                        </m:r>
                      </m:sub>
                    </m:sSub>
                    <m:sSup>
                      <m:sSupPr>
                        <m:ctrlPr>
                          <a:rPr lang="en-IN" sz="2000" b="1" i="1">
                            <a:effectLst/>
                            <a:latin typeface="Cambria Math" panose="02040503050406030204" pitchFamily="18" charset="0"/>
                            <a:ea typeface="Times New Roman" panose="02020603050405020304" pitchFamily="18" charset="0"/>
                          </a:rPr>
                        </m:ctrlPr>
                      </m:sSupPr>
                      <m:e>
                        <m:r>
                          <a:rPr lang="en-IN" sz="2000" b="1" i="1">
                            <a:effectLst/>
                            <a:latin typeface="Cambria Math" panose="02040503050406030204" pitchFamily="18" charset="0"/>
                            <a:ea typeface="Times New Roman" panose="02020603050405020304" pitchFamily="18" charset="0"/>
                          </a:rPr>
                          <m:t>𝜶</m:t>
                        </m:r>
                      </m:e>
                      <m:sup>
                        <m:r>
                          <a:rPr lang="en-IN" sz="2000" b="1" i="1">
                            <a:effectLst/>
                            <a:latin typeface="Cambria Math" panose="02040503050406030204" pitchFamily="18" charset="0"/>
                            <a:ea typeface="Times New Roman" panose="02020603050405020304" pitchFamily="18" charset="0"/>
                          </a:rPr>
                          <m:t>𝟑</m:t>
                        </m:r>
                      </m:sup>
                    </m:sSup>
                    <m:r>
                      <a:rPr lang="en-IN" sz="2000" b="1" i="1">
                        <a:effectLst/>
                        <a:latin typeface="Cambria Math" panose="02040503050406030204" pitchFamily="18" charset="0"/>
                        <a:ea typeface="Times New Roman" panose="02020603050405020304" pitchFamily="18" charset="0"/>
                      </a:rPr>
                      <m:t>+</m:t>
                    </m:r>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Times New Roman" panose="02020603050405020304" pitchFamily="18" charset="0"/>
                          </a:rPr>
                          <m:t>𝒃</m:t>
                        </m:r>
                      </m:e>
                      <m:sub>
                        <m:r>
                          <a:rPr lang="en-IN" sz="2000" b="1" i="1">
                            <a:effectLst/>
                            <a:latin typeface="Cambria Math" panose="02040503050406030204" pitchFamily="18" charset="0"/>
                            <a:ea typeface="Times New Roman" panose="02020603050405020304" pitchFamily="18" charset="0"/>
                          </a:rPr>
                          <m:t>𝒏</m:t>
                        </m:r>
                      </m:sub>
                    </m:sSub>
                    <m:r>
                      <a:rPr lang="en-IN" sz="2000" b="1" i="1">
                        <a:effectLst/>
                        <a:latin typeface="Cambria Math" panose="02040503050406030204" pitchFamily="18" charset="0"/>
                        <a:ea typeface="Times New Roman" panose="02020603050405020304" pitchFamily="18" charset="0"/>
                      </a:rPr>
                      <m:t>𝜶</m:t>
                    </m:r>
                    <m:d>
                      <m:dPr>
                        <m:begChr m:val="|"/>
                        <m:endChr m:val="|"/>
                        <m:ctrlPr>
                          <a:rPr lang="en-IN" sz="2000" b="1" i="1">
                            <a:effectLst/>
                            <a:latin typeface="Cambria Math" panose="02040503050406030204" pitchFamily="18" charset="0"/>
                            <a:ea typeface="Times New Roman" panose="02020603050405020304" pitchFamily="18" charset="0"/>
                          </a:rPr>
                        </m:ctrlPr>
                      </m:dPr>
                      <m:e>
                        <m:r>
                          <a:rPr lang="en-IN" sz="2000" b="1" i="1">
                            <a:effectLst/>
                            <a:latin typeface="Cambria Math" panose="02040503050406030204" pitchFamily="18" charset="0"/>
                            <a:ea typeface="Times New Roman" panose="02020603050405020304" pitchFamily="18" charset="0"/>
                          </a:rPr>
                          <m:t>𝜶</m:t>
                        </m:r>
                      </m:e>
                    </m:d>
                    <m:r>
                      <a:rPr lang="en-IN" sz="2000" b="1" i="1">
                        <a:effectLst/>
                        <a:latin typeface="Cambria Math" panose="02040503050406030204" pitchFamily="18" charset="0"/>
                        <a:ea typeface="Times New Roman" panose="02020603050405020304" pitchFamily="18" charset="0"/>
                      </a:rPr>
                      <m:t>+</m:t>
                    </m:r>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Times New Roman" panose="02020603050405020304" pitchFamily="18" charset="0"/>
                          </a:rPr>
                          <m:t>𝒄</m:t>
                        </m:r>
                      </m:e>
                      <m:sub>
                        <m:r>
                          <a:rPr lang="en-IN" sz="2000" b="1" i="1">
                            <a:effectLst/>
                            <a:latin typeface="Cambria Math" panose="02040503050406030204" pitchFamily="18" charset="0"/>
                            <a:ea typeface="Times New Roman" panose="02020603050405020304" pitchFamily="18" charset="0"/>
                          </a:rPr>
                          <m:t>𝒏</m:t>
                        </m:r>
                      </m:sub>
                    </m:sSub>
                    <m:d>
                      <m:dPr>
                        <m:ctrlPr>
                          <a:rPr lang="en-IN" sz="2000" b="1" i="1">
                            <a:effectLst/>
                            <a:latin typeface="Cambria Math" panose="02040503050406030204" pitchFamily="18" charset="0"/>
                            <a:ea typeface="Times New Roman" panose="02020603050405020304" pitchFamily="18" charset="0"/>
                          </a:rPr>
                        </m:ctrlPr>
                      </m:dPr>
                      <m:e>
                        <m:r>
                          <a:rPr lang="en-IN" sz="2000" b="1" i="1">
                            <a:effectLst/>
                            <a:latin typeface="Cambria Math" panose="02040503050406030204" pitchFamily="18" charset="0"/>
                            <a:ea typeface="Times New Roman" panose="02020603050405020304" pitchFamily="18" charset="0"/>
                          </a:rPr>
                          <m:t>𝟐</m:t>
                        </m:r>
                        <m:r>
                          <a:rPr lang="en-IN" sz="2000" b="1" i="1">
                            <a:effectLst/>
                            <a:latin typeface="Cambria Math" panose="02040503050406030204" pitchFamily="18" charset="0"/>
                            <a:ea typeface="Times New Roman" panose="02020603050405020304" pitchFamily="18" charset="0"/>
                          </a:rPr>
                          <m:t>−</m:t>
                        </m:r>
                        <m:f>
                          <m:fPr>
                            <m:ctrlPr>
                              <a:rPr lang="en-IN" sz="2000" b="1" i="1">
                                <a:effectLst/>
                                <a:latin typeface="Cambria Math" panose="02040503050406030204" pitchFamily="18" charset="0"/>
                                <a:ea typeface="Times New Roman" panose="02020603050405020304" pitchFamily="18" charset="0"/>
                              </a:rPr>
                            </m:ctrlPr>
                          </m:fPr>
                          <m:num>
                            <m:r>
                              <a:rPr lang="en-IN" sz="2000" b="1" i="1">
                                <a:effectLst/>
                                <a:latin typeface="Cambria Math" panose="02040503050406030204" pitchFamily="18" charset="0"/>
                                <a:ea typeface="Times New Roman" panose="02020603050405020304" pitchFamily="18" charset="0"/>
                              </a:rPr>
                              <m:t>𝑴</m:t>
                            </m:r>
                          </m:num>
                          <m:den>
                            <m:r>
                              <a:rPr lang="en-IN" sz="2000" b="1" i="1">
                                <a:effectLst/>
                                <a:latin typeface="Cambria Math" panose="02040503050406030204" pitchFamily="18" charset="0"/>
                                <a:ea typeface="Times New Roman" panose="02020603050405020304" pitchFamily="18" charset="0"/>
                              </a:rPr>
                              <m:t>𝟑</m:t>
                            </m:r>
                          </m:den>
                        </m:f>
                      </m:e>
                    </m:d>
                    <m:r>
                      <a:rPr lang="en-IN" sz="2000" b="1" i="1">
                        <a:effectLst/>
                        <a:latin typeface="Cambria Math" panose="02040503050406030204" pitchFamily="18" charset="0"/>
                        <a:ea typeface="Times New Roman" panose="02020603050405020304" pitchFamily="18" charset="0"/>
                      </a:rPr>
                      <m:t>𝜶</m:t>
                    </m:r>
                    <m:r>
                      <a:rPr lang="en-IN" sz="2000" b="1" i="1">
                        <a:effectLst/>
                        <a:latin typeface="Cambria Math" panose="02040503050406030204" pitchFamily="18" charset="0"/>
                        <a:ea typeface="Times New Roman" panose="02020603050405020304" pitchFamily="18" charset="0"/>
                      </a:rPr>
                      <m:t>+</m:t>
                    </m:r>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Times New Roman" panose="02020603050405020304" pitchFamily="18" charset="0"/>
                          </a:rPr>
                          <m:t>𝒅</m:t>
                        </m:r>
                      </m:e>
                      <m:sub>
                        <m:r>
                          <a:rPr lang="en-IN" sz="2000" b="1" i="1">
                            <a:effectLst/>
                            <a:latin typeface="Cambria Math" panose="02040503050406030204" pitchFamily="18" charset="0"/>
                            <a:ea typeface="Times New Roman" panose="02020603050405020304" pitchFamily="18" charset="0"/>
                          </a:rPr>
                          <m:t>𝒏</m:t>
                        </m:r>
                      </m:sub>
                    </m:sSub>
                    <m:r>
                      <a:rPr lang="en-IN" sz="2000" b="1" i="1">
                        <a:effectLst/>
                        <a:latin typeface="Cambria Math" panose="02040503050406030204" pitchFamily="18" charset="0"/>
                        <a:ea typeface="Times New Roman" panose="02020603050405020304" pitchFamily="18" charset="0"/>
                      </a:rPr>
                      <m:t>𝜹</m:t>
                    </m:r>
                  </m:oMath>
                </a14:m>
                <a:endParaRPr lang="en-IN" sz="2000" b="1" dirty="0">
                  <a:effectLst/>
                  <a:latin typeface="Calibri" panose="020F0502020204030204" pitchFamily="34" charset="0"/>
                  <a:ea typeface="Calibri" panose="020F0502020204030204" pitchFamily="34" charset="0"/>
                  <a:cs typeface="Calibri" panose="020F0502020204030204" pitchFamily="34" charset="0"/>
                </a:endParaRPr>
              </a:p>
              <a:p>
                <a:pPr marL="270510">
                  <a:lnSpc>
                    <a:spcPct val="150000"/>
                  </a:lnSpc>
                  <a:buNone/>
                </a:pPr>
                <a:r>
                  <a:rPr lang="en-IN" sz="2000" b="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𝑪</m:t>
                        </m:r>
                      </m:e>
                      <m:sub>
                        <m:r>
                          <a:rPr lang="en-US" sz="2000" b="1" i="1">
                            <a:effectLst/>
                            <a:latin typeface="Cambria Math" panose="02040503050406030204" pitchFamily="18" charset="0"/>
                            <a:ea typeface="Times New Roman" panose="02020603050405020304" pitchFamily="18" charset="0"/>
                          </a:rPr>
                          <m:t>𝒎</m:t>
                        </m:r>
                      </m:sub>
                    </m:sSub>
                  </m:oMath>
                </a14:m>
                <a:r>
                  <a:rPr lang="en-US" sz="2000" b="1" dirty="0">
                    <a:effectLst/>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𝒂</m:t>
                        </m:r>
                      </m:e>
                      <m:sub>
                        <m:r>
                          <a:rPr lang="en-US" sz="2000" b="1" i="1">
                            <a:effectLst/>
                            <a:latin typeface="Cambria Math" panose="02040503050406030204" pitchFamily="18" charset="0"/>
                            <a:ea typeface="Times New Roman" panose="02020603050405020304" pitchFamily="18" charset="0"/>
                          </a:rPr>
                          <m:t>𝒎</m:t>
                        </m:r>
                      </m:sub>
                    </m:sSub>
                    <m:sSup>
                      <m:sSupPr>
                        <m:ctrlPr>
                          <a:rPr lang="en-IN" sz="2000" b="1" i="1">
                            <a:effectLst/>
                            <a:latin typeface="Cambria Math" panose="02040503050406030204" pitchFamily="18" charset="0"/>
                            <a:ea typeface="Times New Roman" panose="02020603050405020304" pitchFamily="18" charset="0"/>
                          </a:rPr>
                        </m:ctrlPr>
                      </m:sSupPr>
                      <m:e>
                        <m:r>
                          <a:rPr lang="en-US" sz="2000" b="1" i="1">
                            <a:effectLst/>
                            <a:latin typeface="Cambria Math" panose="02040503050406030204" pitchFamily="18" charset="0"/>
                            <a:ea typeface="Times New Roman" panose="02020603050405020304" pitchFamily="18" charset="0"/>
                          </a:rPr>
                          <m:t>𝜶</m:t>
                        </m:r>
                      </m:e>
                      <m:sup>
                        <m:r>
                          <a:rPr lang="en-US" sz="2000" b="1" i="1">
                            <a:effectLst/>
                            <a:latin typeface="Cambria Math" panose="02040503050406030204" pitchFamily="18" charset="0"/>
                            <a:ea typeface="Times New Roman" panose="02020603050405020304" pitchFamily="18" charset="0"/>
                          </a:rPr>
                          <m:t>𝟑</m:t>
                        </m:r>
                      </m:sup>
                    </m:sSup>
                    <m:r>
                      <a:rPr lang="en-US" sz="2000" b="1" i="1">
                        <a:effectLst/>
                        <a:latin typeface="Cambria Math" panose="02040503050406030204" pitchFamily="18" charset="0"/>
                        <a:ea typeface="Times New Roman" panose="02020603050405020304" pitchFamily="18" charset="0"/>
                      </a:rPr>
                      <m:t>+</m:t>
                    </m:r>
                    <m:sSub>
                      <m:sSubPr>
                        <m:ctrlPr>
                          <a:rPr lang="en-IN" sz="2000" b="1" i="1">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𝒃</m:t>
                        </m:r>
                      </m:e>
                      <m:sub>
                        <m:r>
                          <a:rPr lang="en-US" sz="2000" b="1" i="1">
                            <a:effectLst/>
                            <a:latin typeface="Cambria Math" panose="02040503050406030204" pitchFamily="18" charset="0"/>
                            <a:ea typeface="Times New Roman" panose="02020603050405020304" pitchFamily="18" charset="0"/>
                          </a:rPr>
                          <m:t>𝒎</m:t>
                        </m:r>
                      </m:sub>
                    </m:sSub>
                    <m:r>
                      <a:rPr lang="en-US" sz="2000" b="1" i="1">
                        <a:effectLst/>
                        <a:latin typeface="Cambria Math" panose="02040503050406030204" pitchFamily="18" charset="0"/>
                        <a:ea typeface="Times New Roman" panose="02020603050405020304" pitchFamily="18" charset="0"/>
                      </a:rPr>
                      <m:t>𝜶</m:t>
                    </m:r>
                    <m:d>
                      <m:dPr>
                        <m:begChr m:val="|"/>
                        <m:endChr m:val="|"/>
                        <m:ctrlPr>
                          <a:rPr lang="en-IN" sz="2000" b="1" i="1">
                            <a:effectLst/>
                            <a:latin typeface="Cambria Math" panose="02040503050406030204" pitchFamily="18" charset="0"/>
                            <a:ea typeface="Times New Roman" panose="02020603050405020304" pitchFamily="18" charset="0"/>
                          </a:rPr>
                        </m:ctrlPr>
                      </m:dPr>
                      <m:e>
                        <m:r>
                          <a:rPr lang="en-US" sz="2000" b="1" i="1">
                            <a:effectLst/>
                            <a:latin typeface="Cambria Math" panose="02040503050406030204" pitchFamily="18" charset="0"/>
                            <a:ea typeface="Times New Roman" panose="02020603050405020304" pitchFamily="18" charset="0"/>
                          </a:rPr>
                          <m:t>𝜶</m:t>
                        </m:r>
                      </m:e>
                    </m:d>
                    <m:r>
                      <a:rPr lang="en-US" sz="2000" b="1" i="1">
                        <a:effectLst/>
                        <a:latin typeface="Cambria Math" panose="02040503050406030204" pitchFamily="18" charset="0"/>
                        <a:ea typeface="Times New Roman" panose="02020603050405020304" pitchFamily="18" charset="0"/>
                      </a:rPr>
                      <m:t>+</m:t>
                    </m:r>
                    <m:sSub>
                      <m:sSubPr>
                        <m:ctrlPr>
                          <a:rPr lang="en-IN" sz="2000" b="1" i="1">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𝒄</m:t>
                        </m:r>
                      </m:e>
                      <m:sub>
                        <m:r>
                          <a:rPr lang="en-US" sz="2000" b="1" i="1">
                            <a:effectLst/>
                            <a:latin typeface="Cambria Math" panose="02040503050406030204" pitchFamily="18" charset="0"/>
                            <a:ea typeface="Times New Roman" panose="02020603050405020304" pitchFamily="18" charset="0"/>
                          </a:rPr>
                          <m:t>𝒎</m:t>
                        </m:r>
                      </m:sub>
                    </m:sSub>
                    <m:d>
                      <m:dPr>
                        <m:ctrlPr>
                          <a:rPr lang="en-IN" sz="2000" b="1" i="1">
                            <a:effectLst/>
                            <a:latin typeface="Cambria Math" panose="02040503050406030204" pitchFamily="18" charset="0"/>
                            <a:ea typeface="Times New Roman" panose="02020603050405020304" pitchFamily="18" charset="0"/>
                          </a:rPr>
                        </m:ctrlPr>
                      </m:dPr>
                      <m:e>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𝟕</m:t>
                        </m:r>
                        <m:r>
                          <a:rPr lang="en-US" sz="2000" b="1" i="1">
                            <a:effectLst/>
                            <a:latin typeface="Cambria Math" panose="02040503050406030204" pitchFamily="18" charset="0"/>
                            <a:ea typeface="Times New Roman" panose="02020603050405020304" pitchFamily="18" charset="0"/>
                          </a:rPr>
                          <m:t>+</m:t>
                        </m:r>
                        <m:f>
                          <m:fPr>
                            <m:ctrlPr>
                              <a:rPr lang="en-IN" sz="2000" b="1" i="1">
                                <a:effectLst/>
                                <a:latin typeface="Cambria Math" panose="02040503050406030204" pitchFamily="18" charset="0"/>
                                <a:ea typeface="Times New Roman" panose="02020603050405020304" pitchFamily="18" charset="0"/>
                              </a:rPr>
                            </m:ctrlPr>
                          </m:fPr>
                          <m:num>
                            <m:r>
                              <a:rPr lang="en-US" sz="2000" b="1" i="1">
                                <a:effectLst/>
                                <a:latin typeface="Cambria Math" panose="02040503050406030204" pitchFamily="18" charset="0"/>
                                <a:ea typeface="Times New Roman" panose="02020603050405020304" pitchFamily="18" charset="0"/>
                              </a:rPr>
                              <m:t>𝟖</m:t>
                            </m:r>
                            <m:r>
                              <a:rPr lang="en-US" sz="2000" b="1" i="1">
                                <a:effectLst/>
                                <a:latin typeface="Cambria Math" panose="02040503050406030204" pitchFamily="18" charset="0"/>
                                <a:ea typeface="Times New Roman" panose="02020603050405020304" pitchFamily="18" charset="0"/>
                              </a:rPr>
                              <m:t>𝑴</m:t>
                            </m:r>
                          </m:num>
                          <m:den>
                            <m:r>
                              <a:rPr lang="en-US" sz="2000" b="1" i="1">
                                <a:effectLst/>
                                <a:latin typeface="Cambria Math" panose="02040503050406030204" pitchFamily="18" charset="0"/>
                                <a:ea typeface="Times New Roman" panose="02020603050405020304" pitchFamily="18" charset="0"/>
                              </a:rPr>
                              <m:t>𝟑</m:t>
                            </m:r>
                          </m:den>
                        </m:f>
                      </m:e>
                    </m:d>
                    <m:r>
                      <a:rPr lang="en-US" sz="2000" b="1" i="1">
                        <a:effectLst/>
                        <a:latin typeface="Cambria Math" panose="02040503050406030204" pitchFamily="18" charset="0"/>
                        <a:ea typeface="Times New Roman" panose="02020603050405020304" pitchFamily="18" charset="0"/>
                      </a:rPr>
                      <m:t>𝜶</m:t>
                    </m:r>
                    <m:r>
                      <a:rPr lang="en-US" sz="2000" b="1" i="1">
                        <a:effectLst/>
                        <a:latin typeface="Cambria Math" panose="02040503050406030204" pitchFamily="18" charset="0"/>
                        <a:ea typeface="Times New Roman" panose="02020603050405020304" pitchFamily="18" charset="0"/>
                      </a:rPr>
                      <m:t>+</m:t>
                    </m:r>
                    <m:sSub>
                      <m:sSubPr>
                        <m:ctrlPr>
                          <a:rPr lang="en-IN" sz="2000" b="1" i="1">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𝒅</m:t>
                        </m:r>
                      </m:e>
                      <m:sub>
                        <m:r>
                          <a:rPr lang="en-US" sz="2000" b="1" i="1">
                            <a:effectLst/>
                            <a:latin typeface="Cambria Math" panose="02040503050406030204" pitchFamily="18" charset="0"/>
                            <a:ea typeface="Times New Roman" panose="02020603050405020304" pitchFamily="18" charset="0"/>
                          </a:rPr>
                          <m:t>𝒎</m:t>
                        </m:r>
                      </m:sub>
                    </m:sSub>
                    <m:r>
                      <a:rPr lang="en-US" sz="2000" b="1" i="1">
                        <a:effectLst/>
                        <a:latin typeface="Cambria Math" panose="02040503050406030204" pitchFamily="18" charset="0"/>
                        <a:ea typeface="Times New Roman" panose="02020603050405020304" pitchFamily="18" charset="0"/>
                      </a:rPr>
                      <m:t>𝜹</m:t>
                    </m:r>
                    <m:r>
                      <a:rPr lang="en-US" sz="2000" b="1" i="1">
                        <a:effectLst/>
                        <a:latin typeface="Cambria Math" panose="02040503050406030204" pitchFamily="18" charset="0"/>
                        <a:ea typeface="Times New Roman" panose="02020603050405020304" pitchFamily="18" charset="0"/>
                      </a:rPr>
                      <m:t>+</m:t>
                    </m:r>
                    <m:sSub>
                      <m:sSubPr>
                        <m:ctrlPr>
                          <a:rPr lang="en-IN" sz="2000" b="1" i="1">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𝒆</m:t>
                        </m:r>
                      </m:e>
                      <m:sub>
                        <m:r>
                          <a:rPr lang="en-US" sz="2000" b="1" i="1">
                            <a:effectLst/>
                            <a:latin typeface="Cambria Math" panose="02040503050406030204" pitchFamily="18" charset="0"/>
                            <a:ea typeface="Times New Roman" panose="02020603050405020304" pitchFamily="18" charset="0"/>
                          </a:rPr>
                          <m:t>𝒎</m:t>
                        </m:r>
                      </m:sub>
                    </m:sSub>
                    <m:r>
                      <a:rPr lang="en-IN" sz="2000" b="1" i="1" smtClean="0">
                        <a:effectLst/>
                        <a:latin typeface="Cambria Math" panose="02040503050406030204" pitchFamily="18" charset="0"/>
                        <a:ea typeface="Times New Roman" panose="02020603050405020304" pitchFamily="18" charset="0"/>
                      </a:rPr>
                      <m:t>𝒒</m:t>
                    </m:r>
                  </m:oMath>
                </a14:m>
                <a:endParaRPr lang="en-IN" sz="2000" b="1"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mc:Choice>
        <mc:Fallback xmlns="">
          <p:sp>
            <p:nvSpPr>
              <p:cNvPr id="3" name="Text Placeholder 2">
                <a:extLst>
                  <a:ext uri="{FF2B5EF4-FFF2-40B4-BE49-F238E27FC236}">
                    <a16:creationId xmlns:a16="http://schemas.microsoft.com/office/drawing/2014/main" id="{5DF7C70D-3255-96C4-7972-E20E6D68505F}"/>
                  </a:ext>
                </a:extLst>
              </p:cNvPr>
              <p:cNvSpPr>
                <a:spLocks noGrp="1" noRot="1" noChangeAspect="1" noMove="1" noResize="1" noEditPoints="1" noAdjustHandles="1" noChangeArrowheads="1" noChangeShapeType="1" noTextEdit="1"/>
              </p:cNvSpPr>
              <p:nvPr>
                <p:ph type="body" idx="1"/>
              </p:nvPr>
            </p:nvSpPr>
            <p:spPr>
              <a:xfrm>
                <a:off x="84084" y="985173"/>
                <a:ext cx="11729545" cy="5111203"/>
              </a:xfrm>
              <a:blipFill>
                <a:blip r:embed="rId3"/>
                <a:stretch>
                  <a:fillRect l="-364" r="-5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580AB3AD-BF1F-087F-5C0D-BF5477B601EC}"/>
                  </a:ext>
                </a:extLst>
              </p:cNvPr>
              <p:cNvGraphicFramePr>
                <a:graphicFrameLocks noGrp="1"/>
              </p:cNvGraphicFramePr>
              <p:nvPr>
                <p:extLst>
                  <p:ext uri="{D42A27DB-BD31-4B8C-83A1-F6EECF244321}">
                    <p14:modId xmlns:p14="http://schemas.microsoft.com/office/powerpoint/2010/main" val="843355981"/>
                  </p:ext>
                </p:extLst>
              </p:nvPr>
            </p:nvGraphicFramePr>
            <p:xfrm>
              <a:off x="8690019" y="4118935"/>
              <a:ext cx="3079530" cy="1865266"/>
            </p:xfrm>
            <a:graphic>
              <a:graphicData uri="http://schemas.openxmlformats.org/drawingml/2006/table">
                <a:tbl>
                  <a:tblPr firstRow="1" firstCol="1" bandRow="1">
                    <a:tableStyleId>{3E907F13-8B63-4681-A369-53EFA1405683}</a:tableStyleId>
                  </a:tblPr>
                  <a:tblGrid>
                    <a:gridCol w="1539765">
                      <a:extLst>
                        <a:ext uri="{9D8B030D-6E8A-4147-A177-3AD203B41FA5}">
                          <a16:colId xmlns:a16="http://schemas.microsoft.com/office/drawing/2014/main" val="1000506465"/>
                        </a:ext>
                      </a:extLst>
                    </a:gridCol>
                    <a:gridCol w="1539765">
                      <a:extLst>
                        <a:ext uri="{9D8B030D-6E8A-4147-A177-3AD203B41FA5}">
                          <a16:colId xmlns:a16="http://schemas.microsoft.com/office/drawing/2014/main" val="1970005466"/>
                        </a:ext>
                      </a:extLst>
                    </a:gridCol>
                  </a:tblGrid>
                  <a:tr h="303140">
                    <a:tc>
                      <a:txBody>
                        <a:bodyPr/>
                        <a:lstStyle/>
                        <a:p>
                          <a:pPr marL="270510" algn="ctr">
                            <a:lnSpc>
                              <a:spcPct val="150000"/>
                            </a:lnSpc>
                            <a:buNone/>
                          </a:pPr>
                          <a:r>
                            <a:rPr lang="en-US" sz="1200" dirty="0">
                              <a:effectLst/>
                            </a:rPr>
                            <a:t>Normal Force</a:t>
                          </a:r>
                          <a:endParaRPr lang="en-IN"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270510" algn="ctr">
                            <a:lnSpc>
                              <a:spcPct val="150000"/>
                            </a:lnSpc>
                            <a:buNone/>
                          </a:pPr>
                          <a:r>
                            <a:rPr lang="en-US" sz="1200">
                              <a:effectLst/>
                            </a:rPr>
                            <a:t>Pitch Moment</a:t>
                          </a:r>
                          <a:endParaRPr lang="en-IN" sz="1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118968953"/>
                      </a:ext>
                    </a:extLst>
                  </a:tr>
                  <a:tr h="303140">
                    <a:tc>
                      <a:txBody>
                        <a:bodyPr/>
                        <a:lstStyle/>
                        <a:p>
                          <a:pPr marL="270510" algn="ctr">
                            <a:lnSpc>
                              <a:spcPct val="150000"/>
                            </a:lnSpc>
                            <a:buNone/>
                          </a:pPr>
                          <a14:m>
                            <m:oMath xmlns:m="http://schemas.openxmlformats.org/officeDocument/2006/math">
                              <m:sSub>
                                <m:sSubPr>
                                  <m:ctrlPr>
                                    <a:rPr lang="en-IN" sz="1200" i="1">
                                      <a:effectLst/>
                                      <a:latin typeface="Cambria Math" panose="02040503050406030204" pitchFamily="18" charset="0"/>
                                    </a:rPr>
                                  </m:ctrlPr>
                                </m:sSubPr>
                                <m:e>
                                  <m:r>
                                    <a:rPr lang="en-US" sz="1200">
                                      <a:effectLst/>
                                      <a:latin typeface="Cambria Math" panose="02040503050406030204" pitchFamily="18" charset="0"/>
                                    </a:rPr>
                                    <m:t>𝑎</m:t>
                                  </m:r>
                                </m:e>
                                <m:sub>
                                  <m:r>
                                    <a:rPr lang="en-US" sz="1200">
                                      <a:effectLst/>
                                      <a:latin typeface="Cambria Math" panose="02040503050406030204" pitchFamily="18" charset="0"/>
                                    </a:rPr>
                                    <m:t>𝑛</m:t>
                                  </m:r>
                                </m:sub>
                              </m:sSub>
                              <m:r>
                                <a:rPr lang="en-US" sz="1200">
                                  <a:effectLst/>
                                  <a:latin typeface="Cambria Math" panose="02040503050406030204" pitchFamily="18" charset="0"/>
                                </a:rPr>
                                <m:t>=</m:t>
                              </m:r>
                            </m:oMath>
                          </a14:m>
                          <a:r>
                            <a:rPr lang="en-US" sz="1200" dirty="0">
                              <a:effectLst/>
                            </a:rPr>
                            <a:t> 19.373</a:t>
                          </a:r>
                          <a:endParaRPr lang="en-IN"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270510">
                            <a:lnSpc>
                              <a:spcPct val="150000"/>
                            </a:lnSpc>
                            <a:buNone/>
                          </a:pPr>
                          <a14:m>
                            <m:oMathPara xmlns:m="http://schemas.openxmlformats.org/officeDocument/2006/math">
                              <m:oMathParaPr>
                                <m:jc m:val="centerGroup"/>
                              </m:oMathParaPr>
                              <m:oMath xmlns:m="http://schemas.openxmlformats.org/officeDocument/2006/math">
                                <m:sSub>
                                  <m:sSubPr>
                                    <m:ctrlPr>
                                      <a:rPr lang="en-IN" sz="1200" i="1">
                                        <a:effectLst/>
                                        <a:latin typeface="Cambria Math" panose="02040503050406030204" pitchFamily="18" charset="0"/>
                                      </a:rPr>
                                    </m:ctrlPr>
                                  </m:sSubPr>
                                  <m:e>
                                    <m:r>
                                      <a:rPr lang="en-US" sz="1200">
                                        <a:effectLst/>
                                        <a:latin typeface="Cambria Math" panose="02040503050406030204" pitchFamily="18" charset="0"/>
                                      </a:rPr>
                                      <m:t>𝑎</m:t>
                                    </m:r>
                                  </m:e>
                                  <m:sub>
                                    <m:r>
                                      <a:rPr lang="en-US" sz="1200">
                                        <a:effectLst/>
                                        <a:latin typeface="Cambria Math" panose="02040503050406030204" pitchFamily="18" charset="0"/>
                                      </a:rPr>
                                      <m:t>𝑚</m:t>
                                    </m:r>
                                  </m:sub>
                                </m:sSub>
                                <m:r>
                                  <a:rPr lang="en-US" sz="1200">
                                    <a:effectLst/>
                                    <a:latin typeface="Cambria Math" panose="02040503050406030204" pitchFamily="18" charset="0"/>
                                  </a:rPr>
                                  <m:t>=40.440</m:t>
                                </m:r>
                              </m:oMath>
                            </m:oMathPara>
                          </a14:m>
                          <a:endParaRPr lang="en-IN"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57303628"/>
                      </a:ext>
                    </a:extLst>
                  </a:tr>
                  <a:tr h="310650">
                    <a:tc>
                      <a:txBody>
                        <a:bodyPr/>
                        <a:lstStyle/>
                        <a:p>
                          <a:pPr marL="270510" algn="ctr">
                            <a:lnSpc>
                              <a:spcPct val="150000"/>
                            </a:lnSpc>
                            <a:buNone/>
                          </a:pPr>
                          <a14:m>
                            <m:oMathPara xmlns:m="http://schemas.openxmlformats.org/officeDocument/2006/math">
                              <m:oMathParaPr>
                                <m:jc m:val="centerGroup"/>
                              </m:oMathParaPr>
                              <m:oMath xmlns:m="http://schemas.openxmlformats.org/officeDocument/2006/math">
                                <m:sSub>
                                  <m:sSubPr>
                                    <m:ctrlPr>
                                      <a:rPr lang="en-IN" sz="1200" i="1">
                                        <a:effectLst/>
                                        <a:latin typeface="Cambria Math" panose="02040503050406030204" pitchFamily="18" charset="0"/>
                                      </a:rPr>
                                    </m:ctrlPr>
                                  </m:sSubPr>
                                  <m:e>
                                    <m:r>
                                      <a:rPr lang="en-US" sz="1200">
                                        <a:effectLst/>
                                        <a:latin typeface="Cambria Math" panose="02040503050406030204" pitchFamily="18" charset="0"/>
                                      </a:rPr>
                                      <m:t>𝑏</m:t>
                                    </m:r>
                                  </m:e>
                                  <m:sub>
                                    <m:r>
                                      <a:rPr lang="en-US" sz="1200">
                                        <a:effectLst/>
                                        <a:latin typeface="Cambria Math" panose="02040503050406030204" pitchFamily="18" charset="0"/>
                                      </a:rPr>
                                      <m:t>𝑛</m:t>
                                    </m:r>
                                  </m:sub>
                                </m:sSub>
                                <m:r>
                                  <a:rPr lang="en-US" sz="1200">
                                    <a:effectLst/>
                                    <a:latin typeface="Cambria Math" panose="02040503050406030204" pitchFamily="18" charset="0"/>
                                  </a:rPr>
                                  <m:t>= −31.023</m:t>
                                </m:r>
                              </m:oMath>
                            </m:oMathPara>
                          </a14:m>
                          <a:endParaRPr lang="en-IN"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270510">
                            <a:lnSpc>
                              <a:spcPct val="150000"/>
                            </a:lnSpc>
                            <a:buNone/>
                          </a:pPr>
                          <a14:m>
                            <m:oMathPara xmlns:m="http://schemas.openxmlformats.org/officeDocument/2006/math">
                              <m:oMathParaPr>
                                <m:jc m:val="centerGroup"/>
                              </m:oMathParaPr>
                              <m:oMath xmlns:m="http://schemas.openxmlformats.org/officeDocument/2006/math">
                                <m:sSub>
                                  <m:sSubPr>
                                    <m:ctrlPr>
                                      <a:rPr lang="en-IN" sz="1200" i="1">
                                        <a:effectLst/>
                                        <a:latin typeface="Cambria Math" panose="02040503050406030204" pitchFamily="18" charset="0"/>
                                      </a:rPr>
                                    </m:ctrlPr>
                                  </m:sSubPr>
                                  <m:e>
                                    <m:r>
                                      <a:rPr lang="en-US" sz="1200">
                                        <a:effectLst/>
                                        <a:latin typeface="Cambria Math" panose="02040503050406030204" pitchFamily="18" charset="0"/>
                                      </a:rPr>
                                      <m:t>𝑏</m:t>
                                    </m:r>
                                  </m:e>
                                  <m:sub>
                                    <m:r>
                                      <a:rPr lang="en-US" sz="1200">
                                        <a:effectLst/>
                                        <a:latin typeface="Cambria Math" panose="02040503050406030204" pitchFamily="18" charset="0"/>
                                      </a:rPr>
                                      <m:t>𝑚</m:t>
                                    </m:r>
                                  </m:sub>
                                </m:sSub>
                                <m:r>
                                  <a:rPr lang="en-US" sz="1200">
                                    <a:effectLst/>
                                    <a:latin typeface="Cambria Math" panose="02040503050406030204" pitchFamily="18" charset="0"/>
                                  </a:rPr>
                                  <m:t>= −64.015</m:t>
                                </m:r>
                              </m:oMath>
                            </m:oMathPara>
                          </a14:m>
                          <a:endParaRPr lang="en-IN"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15946029"/>
                      </a:ext>
                    </a:extLst>
                  </a:tr>
                  <a:tr h="310650">
                    <a:tc>
                      <a:txBody>
                        <a:bodyPr/>
                        <a:lstStyle/>
                        <a:p>
                          <a:pPr marL="270510" algn="ctr">
                            <a:lnSpc>
                              <a:spcPct val="150000"/>
                            </a:lnSpc>
                            <a:buNone/>
                          </a:pPr>
                          <a14:m>
                            <m:oMathPara xmlns:m="http://schemas.openxmlformats.org/officeDocument/2006/math">
                              <m:oMathParaPr>
                                <m:jc m:val="centerGroup"/>
                              </m:oMathParaPr>
                              <m:oMath xmlns:m="http://schemas.openxmlformats.org/officeDocument/2006/math">
                                <m:sSub>
                                  <m:sSubPr>
                                    <m:ctrlPr>
                                      <a:rPr lang="en-IN" sz="1200" i="1">
                                        <a:effectLst/>
                                        <a:latin typeface="Cambria Math" panose="02040503050406030204" pitchFamily="18" charset="0"/>
                                      </a:rPr>
                                    </m:ctrlPr>
                                  </m:sSubPr>
                                  <m:e>
                                    <m:r>
                                      <a:rPr lang="en-US" sz="1200">
                                        <a:effectLst/>
                                        <a:latin typeface="Cambria Math" panose="02040503050406030204" pitchFamily="18" charset="0"/>
                                      </a:rPr>
                                      <m:t>𝑐</m:t>
                                    </m:r>
                                  </m:e>
                                  <m:sub>
                                    <m:r>
                                      <a:rPr lang="en-US" sz="1200">
                                        <a:effectLst/>
                                        <a:latin typeface="Cambria Math" panose="02040503050406030204" pitchFamily="18" charset="0"/>
                                      </a:rPr>
                                      <m:t>𝑛</m:t>
                                    </m:r>
                                  </m:sub>
                                </m:sSub>
                                <m:r>
                                  <a:rPr lang="en-US" sz="1200">
                                    <a:effectLst/>
                                    <a:latin typeface="Cambria Math" panose="02040503050406030204" pitchFamily="18" charset="0"/>
                                  </a:rPr>
                                  <m:t>= −9.717</m:t>
                                </m:r>
                              </m:oMath>
                            </m:oMathPara>
                          </a14:m>
                          <a:endParaRPr lang="en-IN"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270510">
                            <a:lnSpc>
                              <a:spcPct val="150000"/>
                            </a:lnSpc>
                            <a:buNone/>
                          </a:pPr>
                          <a14:m>
                            <m:oMathPara xmlns:m="http://schemas.openxmlformats.org/officeDocument/2006/math">
                              <m:oMathParaPr>
                                <m:jc m:val="centerGroup"/>
                              </m:oMathParaPr>
                              <m:oMath xmlns:m="http://schemas.openxmlformats.org/officeDocument/2006/math">
                                <m:sSub>
                                  <m:sSubPr>
                                    <m:ctrlPr>
                                      <a:rPr lang="en-IN" sz="1200" i="1">
                                        <a:effectLst/>
                                        <a:latin typeface="Cambria Math" panose="02040503050406030204" pitchFamily="18" charset="0"/>
                                      </a:rPr>
                                    </m:ctrlPr>
                                  </m:sSubPr>
                                  <m:e>
                                    <m:r>
                                      <a:rPr lang="en-US" sz="1200">
                                        <a:effectLst/>
                                        <a:latin typeface="Cambria Math" panose="02040503050406030204" pitchFamily="18" charset="0"/>
                                      </a:rPr>
                                      <m:t>𝑐</m:t>
                                    </m:r>
                                  </m:e>
                                  <m:sub>
                                    <m:r>
                                      <a:rPr lang="en-US" sz="1200">
                                        <a:effectLst/>
                                        <a:latin typeface="Cambria Math" panose="02040503050406030204" pitchFamily="18" charset="0"/>
                                      </a:rPr>
                                      <m:t>𝑚</m:t>
                                    </m:r>
                                  </m:sub>
                                </m:sSub>
                                <m:r>
                                  <a:rPr lang="en-US" sz="1200">
                                    <a:effectLst/>
                                    <a:latin typeface="Cambria Math" panose="02040503050406030204" pitchFamily="18" charset="0"/>
                                  </a:rPr>
                                  <m:t>=2.922</m:t>
                                </m:r>
                              </m:oMath>
                            </m:oMathPara>
                          </a14:m>
                          <a:endParaRPr lang="en-IN"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51318688"/>
                      </a:ext>
                    </a:extLst>
                  </a:tr>
                  <a:tr h="303140">
                    <a:tc>
                      <a:txBody>
                        <a:bodyPr/>
                        <a:lstStyle/>
                        <a:p>
                          <a:pPr marL="270510" algn="ctr">
                            <a:lnSpc>
                              <a:spcPct val="150000"/>
                            </a:lnSpc>
                            <a:buNone/>
                          </a:pPr>
                          <a14:m>
                            <m:oMathPara xmlns:m="http://schemas.openxmlformats.org/officeDocument/2006/math">
                              <m:oMathParaPr>
                                <m:jc m:val="centerGroup"/>
                              </m:oMathParaPr>
                              <m:oMath xmlns:m="http://schemas.openxmlformats.org/officeDocument/2006/math">
                                <m:sSub>
                                  <m:sSubPr>
                                    <m:ctrlPr>
                                      <a:rPr lang="en-IN" sz="1200" i="1">
                                        <a:effectLst/>
                                        <a:latin typeface="Cambria Math" panose="02040503050406030204" pitchFamily="18" charset="0"/>
                                      </a:rPr>
                                    </m:ctrlPr>
                                  </m:sSubPr>
                                  <m:e>
                                    <m:r>
                                      <a:rPr lang="en-US" sz="1200">
                                        <a:effectLst/>
                                        <a:latin typeface="Cambria Math" panose="02040503050406030204" pitchFamily="18" charset="0"/>
                                      </a:rPr>
                                      <m:t>𝑑</m:t>
                                    </m:r>
                                  </m:e>
                                  <m:sub>
                                    <m:r>
                                      <a:rPr lang="en-US" sz="1200">
                                        <a:effectLst/>
                                        <a:latin typeface="Cambria Math" panose="02040503050406030204" pitchFamily="18" charset="0"/>
                                      </a:rPr>
                                      <m:t>𝑛</m:t>
                                    </m:r>
                                  </m:sub>
                                </m:sSub>
                                <m:r>
                                  <a:rPr lang="en-US" sz="1200">
                                    <a:effectLst/>
                                    <a:latin typeface="Cambria Math" panose="02040503050406030204" pitchFamily="18" charset="0"/>
                                  </a:rPr>
                                  <m:t>= −1.948</m:t>
                                </m:r>
                              </m:oMath>
                            </m:oMathPara>
                          </a14:m>
                          <a:endParaRPr lang="en-IN" sz="1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270510">
                            <a:lnSpc>
                              <a:spcPct val="150000"/>
                            </a:lnSpc>
                            <a:buNone/>
                          </a:pPr>
                          <a14:m>
                            <m:oMathPara xmlns:m="http://schemas.openxmlformats.org/officeDocument/2006/math">
                              <m:oMathParaPr>
                                <m:jc m:val="centerGroup"/>
                              </m:oMathParaPr>
                              <m:oMath xmlns:m="http://schemas.openxmlformats.org/officeDocument/2006/math">
                                <m:sSub>
                                  <m:sSubPr>
                                    <m:ctrlPr>
                                      <a:rPr lang="en-IN" sz="1200" i="1">
                                        <a:effectLst/>
                                        <a:latin typeface="Cambria Math" panose="02040503050406030204" pitchFamily="18" charset="0"/>
                                      </a:rPr>
                                    </m:ctrlPr>
                                  </m:sSubPr>
                                  <m:e>
                                    <m:r>
                                      <a:rPr lang="en-US" sz="1200">
                                        <a:effectLst/>
                                        <a:latin typeface="Cambria Math" panose="02040503050406030204" pitchFamily="18" charset="0"/>
                                      </a:rPr>
                                      <m:t>𝑑</m:t>
                                    </m:r>
                                  </m:e>
                                  <m:sub>
                                    <m:r>
                                      <a:rPr lang="en-US" sz="1200">
                                        <a:effectLst/>
                                        <a:latin typeface="Cambria Math" panose="02040503050406030204" pitchFamily="18" charset="0"/>
                                      </a:rPr>
                                      <m:t>𝑚</m:t>
                                    </m:r>
                                  </m:sub>
                                </m:sSub>
                                <m:r>
                                  <a:rPr lang="en-US" sz="1200">
                                    <a:effectLst/>
                                    <a:latin typeface="Cambria Math" panose="02040503050406030204" pitchFamily="18" charset="0"/>
                                  </a:rPr>
                                  <m:t>= −11.803</m:t>
                                </m:r>
                              </m:oMath>
                            </m:oMathPara>
                          </a14:m>
                          <a:endParaRPr lang="en-IN"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87957091"/>
                      </a:ext>
                    </a:extLst>
                  </a:tr>
                  <a:tr h="334546">
                    <a:tc>
                      <a:txBody>
                        <a:bodyPr/>
                        <a:lstStyle/>
                        <a:p>
                          <a:pPr marL="270510" algn="ctr">
                            <a:lnSpc>
                              <a:spcPct val="150000"/>
                            </a:lnSpc>
                            <a:buNone/>
                          </a:pPr>
                          <a14:m>
                            <m:oMath xmlns:m="http://schemas.openxmlformats.org/officeDocument/2006/math">
                              <m:sSub>
                                <m:sSubPr>
                                  <m:ctrlPr>
                                    <a:rPr lang="en-IN" sz="1200" i="1">
                                      <a:effectLst/>
                                      <a:latin typeface="Cambria Math" panose="02040503050406030204" pitchFamily="18" charset="0"/>
                                    </a:rPr>
                                  </m:ctrlPr>
                                </m:sSubPr>
                                <m:e>
                                  <m:sSub>
                                    <m:sSubPr>
                                      <m:ctrlPr>
                                        <a:rPr lang="en-IN" sz="1200" i="1">
                                          <a:effectLst/>
                                          <a:latin typeface="Cambria Math" panose="02040503050406030204" pitchFamily="18" charset="0"/>
                                        </a:rPr>
                                      </m:ctrlPr>
                                    </m:sSubPr>
                                    <m:e>
                                      <m:r>
                                        <a:rPr lang="en-US" sz="1200">
                                          <a:effectLst/>
                                          <a:latin typeface="Cambria Math" panose="02040503050406030204" pitchFamily="18" charset="0"/>
                                        </a:rPr>
                                        <m:t>𝐶</m:t>
                                      </m:r>
                                    </m:e>
                                    <m:sub>
                                      <m:r>
                                        <a:rPr lang="en-US" sz="1200">
                                          <a:effectLst/>
                                          <a:latin typeface="Cambria Math" panose="02040503050406030204" pitchFamily="18" charset="0"/>
                                        </a:rPr>
                                        <m:t>𝐷</m:t>
                                      </m:r>
                                    </m:sub>
                                  </m:sSub>
                                </m:e>
                                <m:sub>
                                  <m:r>
                                    <a:rPr lang="en-US" sz="1200">
                                      <a:effectLst/>
                                      <a:latin typeface="Cambria Math" panose="02040503050406030204" pitchFamily="18" charset="0"/>
                                    </a:rPr>
                                    <m:t>0</m:t>
                                  </m:r>
                                </m:sub>
                              </m:sSub>
                              <m:r>
                                <a:rPr lang="en-US" sz="1200">
                                  <a:effectLst/>
                                  <a:latin typeface="Cambria Math" panose="02040503050406030204" pitchFamily="18" charset="0"/>
                                </a:rPr>
                                <m:t>=</m:t>
                              </m:r>
                            </m:oMath>
                          </a14:m>
                          <a:r>
                            <a:rPr lang="en-US" sz="1200">
                              <a:effectLst/>
                            </a:rPr>
                            <a:t> 0.300</a:t>
                          </a:r>
                          <a:endParaRPr lang="en-IN" sz="1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270510">
                            <a:lnSpc>
                              <a:spcPct val="150000"/>
                            </a:lnSpc>
                            <a:buNone/>
                          </a:pPr>
                          <a14:m>
                            <m:oMathPara xmlns:m="http://schemas.openxmlformats.org/officeDocument/2006/math">
                              <m:oMathParaPr>
                                <m:jc m:val="centerGroup"/>
                              </m:oMathParaPr>
                              <m:oMath xmlns:m="http://schemas.openxmlformats.org/officeDocument/2006/math">
                                <m:sSub>
                                  <m:sSubPr>
                                    <m:ctrlPr>
                                      <a:rPr lang="en-IN" sz="1200" i="1">
                                        <a:effectLst/>
                                        <a:latin typeface="Cambria Math" panose="02040503050406030204" pitchFamily="18" charset="0"/>
                                      </a:rPr>
                                    </m:ctrlPr>
                                  </m:sSubPr>
                                  <m:e>
                                    <m:r>
                                      <a:rPr lang="en-US" sz="1200">
                                        <a:effectLst/>
                                        <a:latin typeface="Cambria Math" panose="02040503050406030204" pitchFamily="18" charset="0"/>
                                      </a:rPr>
                                      <m:t>𝑒</m:t>
                                    </m:r>
                                  </m:e>
                                  <m:sub>
                                    <m:r>
                                      <a:rPr lang="en-US" sz="1200">
                                        <a:effectLst/>
                                        <a:latin typeface="Cambria Math" panose="02040503050406030204" pitchFamily="18" charset="0"/>
                                      </a:rPr>
                                      <m:t>𝑚</m:t>
                                    </m:r>
                                  </m:sub>
                                </m:sSub>
                                <m:r>
                                  <a:rPr lang="en-US" sz="1200">
                                    <a:effectLst/>
                                    <a:latin typeface="Cambria Math" panose="02040503050406030204" pitchFamily="18" charset="0"/>
                                  </a:rPr>
                                  <m:t>= −1.719</m:t>
                                </m:r>
                              </m:oMath>
                            </m:oMathPara>
                          </a14:m>
                          <a:endParaRPr lang="en-IN"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47164267"/>
                      </a:ext>
                    </a:extLst>
                  </a:tr>
                </a:tbl>
              </a:graphicData>
            </a:graphic>
          </p:graphicFrame>
        </mc:Choice>
        <mc:Fallback xmlns="">
          <p:graphicFrame>
            <p:nvGraphicFramePr>
              <p:cNvPr id="2" name="Table 1">
                <a:extLst>
                  <a:ext uri="{FF2B5EF4-FFF2-40B4-BE49-F238E27FC236}">
                    <a16:creationId xmlns:a16="http://schemas.microsoft.com/office/drawing/2014/main" id="{580AB3AD-BF1F-087F-5C0D-BF5477B601EC}"/>
                  </a:ext>
                </a:extLst>
              </p:cNvPr>
              <p:cNvGraphicFramePr>
                <a:graphicFrameLocks noGrp="1"/>
              </p:cNvGraphicFramePr>
              <p:nvPr>
                <p:extLst>
                  <p:ext uri="{D42A27DB-BD31-4B8C-83A1-F6EECF244321}">
                    <p14:modId xmlns:p14="http://schemas.microsoft.com/office/powerpoint/2010/main" val="843355981"/>
                  </p:ext>
                </p:extLst>
              </p:nvPr>
            </p:nvGraphicFramePr>
            <p:xfrm>
              <a:off x="8690019" y="4118935"/>
              <a:ext cx="3079530" cy="1865266"/>
            </p:xfrm>
            <a:graphic>
              <a:graphicData uri="http://schemas.openxmlformats.org/drawingml/2006/table">
                <a:tbl>
                  <a:tblPr firstRow="1" firstCol="1" bandRow="1">
                    <a:tableStyleId>{3E907F13-8B63-4681-A369-53EFA1405683}</a:tableStyleId>
                  </a:tblPr>
                  <a:tblGrid>
                    <a:gridCol w="1539765">
                      <a:extLst>
                        <a:ext uri="{9D8B030D-6E8A-4147-A177-3AD203B41FA5}">
                          <a16:colId xmlns:a16="http://schemas.microsoft.com/office/drawing/2014/main" val="1000506465"/>
                        </a:ext>
                      </a:extLst>
                    </a:gridCol>
                    <a:gridCol w="1539765">
                      <a:extLst>
                        <a:ext uri="{9D8B030D-6E8A-4147-A177-3AD203B41FA5}">
                          <a16:colId xmlns:a16="http://schemas.microsoft.com/office/drawing/2014/main" val="1970005466"/>
                        </a:ext>
                      </a:extLst>
                    </a:gridCol>
                  </a:tblGrid>
                  <a:tr h="303140">
                    <a:tc>
                      <a:txBody>
                        <a:bodyPr/>
                        <a:lstStyle/>
                        <a:p>
                          <a:pPr marL="270510" algn="ctr">
                            <a:lnSpc>
                              <a:spcPct val="150000"/>
                            </a:lnSpc>
                            <a:buNone/>
                          </a:pPr>
                          <a:r>
                            <a:rPr lang="en-US" sz="1200" dirty="0">
                              <a:effectLst/>
                            </a:rPr>
                            <a:t>Normal Force</a:t>
                          </a:r>
                          <a:endParaRPr lang="en-IN"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270510" algn="ctr">
                            <a:lnSpc>
                              <a:spcPct val="150000"/>
                            </a:lnSpc>
                            <a:buNone/>
                          </a:pPr>
                          <a:r>
                            <a:rPr lang="en-US" sz="1200">
                              <a:effectLst/>
                            </a:rPr>
                            <a:t>Pitch Moment</a:t>
                          </a:r>
                          <a:endParaRPr lang="en-IN" sz="11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118968953"/>
                      </a:ext>
                    </a:extLst>
                  </a:tr>
                  <a:tr h="303140">
                    <a:tc>
                      <a:txBody>
                        <a:bodyPr/>
                        <a:lstStyle/>
                        <a:p>
                          <a:endParaRPr lang="en-US"/>
                        </a:p>
                      </a:txBody>
                      <a:tcPr marL="68580" marR="68580" marT="0" marB="0">
                        <a:blipFill>
                          <a:blip r:embed="rId4"/>
                          <a:stretch>
                            <a:fillRect l="-395" t="-102000" r="-101581" b="-420000"/>
                          </a:stretch>
                        </a:blipFill>
                      </a:tcPr>
                    </a:tc>
                    <a:tc>
                      <a:txBody>
                        <a:bodyPr/>
                        <a:lstStyle/>
                        <a:p>
                          <a:endParaRPr lang="en-US"/>
                        </a:p>
                      </a:txBody>
                      <a:tcPr marL="68580" marR="68580" marT="0" marB="0">
                        <a:blipFill>
                          <a:blip r:embed="rId4"/>
                          <a:stretch>
                            <a:fillRect l="-100395" t="-102000" r="-1581" b="-420000"/>
                          </a:stretch>
                        </a:blipFill>
                      </a:tcPr>
                    </a:tc>
                    <a:extLst>
                      <a:ext uri="{0D108BD9-81ED-4DB2-BD59-A6C34878D82A}">
                        <a16:rowId xmlns:a16="http://schemas.microsoft.com/office/drawing/2014/main" val="3457303628"/>
                      </a:ext>
                    </a:extLst>
                  </a:tr>
                  <a:tr h="310650">
                    <a:tc>
                      <a:txBody>
                        <a:bodyPr/>
                        <a:lstStyle/>
                        <a:p>
                          <a:endParaRPr lang="en-US"/>
                        </a:p>
                      </a:txBody>
                      <a:tcPr marL="68580" marR="68580" marT="0" marB="0">
                        <a:blipFill>
                          <a:blip r:embed="rId4"/>
                          <a:stretch>
                            <a:fillRect l="-395" t="-198039" r="-101581" b="-311765"/>
                          </a:stretch>
                        </a:blipFill>
                      </a:tcPr>
                    </a:tc>
                    <a:tc>
                      <a:txBody>
                        <a:bodyPr/>
                        <a:lstStyle/>
                        <a:p>
                          <a:endParaRPr lang="en-US"/>
                        </a:p>
                      </a:txBody>
                      <a:tcPr marL="68580" marR="68580" marT="0" marB="0">
                        <a:blipFill>
                          <a:blip r:embed="rId4"/>
                          <a:stretch>
                            <a:fillRect l="-100395" t="-198039" r="-1581" b="-311765"/>
                          </a:stretch>
                        </a:blipFill>
                      </a:tcPr>
                    </a:tc>
                    <a:extLst>
                      <a:ext uri="{0D108BD9-81ED-4DB2-BD59-A6C34878D82A}">
                        <a16:rowId xmlns:a16="http://schemas.microsoft.com/office/drawing/2014/main" val="3915946029"/>
                      </a:ext>
                    </a:extLst>
                  </a:tr>
                  <a:tr h="310650">
                    <a:tc>
                      <a:txBody>
                        <a:bodyPr/>
                        <a:lstStyle/>
                        <a:p>
                          <a:endParaRPr lang="en-US"/>
                        </a:p>
                      </a:txBody>
                      <a:tcPr marL="68580" marR="68580" marT="0" marB="0">
                        <a:blipFill>
                          <a:blip r:embed="rId4"/>
                          <a:stretch>
                            <a:fillRect l="-395" t="-298039" r="-101581" b="-211765"/>
                          </a:stretch>
                        </a:blipFill>
                      </a:tcPr>
                    </a:tc>
                    <a:tc>
                      <a:txBody>
                        <a:bodyPr/>
                        <a:lstStyle/>
                        <a:p>
                          <a:endParaRPr lang="en-US"/>
                        </a:p>
                      </a:txBody>
                      <a:tcPr marL="68580" marR="68580" marT="0" marB="0">
                        <a:blipFill>
                          <a:blip r:embed="rId4"/>
                          <a:stretch>
                            <a:fillRect l="-100395" t="-298039" r="-1581" b="-211765"/>
                          </a:stretch>
                        </a:blipFill>
                      </a:tcPr>
                    </a:tc>
                    <a:extLst>
                      <a:ext uri="{0D108BD9-81ED-4DB2-BD59-A6C34878D82A}">
                        <a16:rowId xmlns:a16="http://schemas.microsoft.com/office/drawing/2014/main" val="3951318688"/>
                      </a:ext>
                    </a:extLst>
                  </a:tr>
                  <a:tr h="303140">
                    <a:tc>
                      <a:txBody>
                        <a:bodyPr/>
                        <a:lstStyle/>
                        <a:p>
                          <a:endParaRPr lang="en-US"/>
                        </a:p>
                      </a:txBody>
                      <a:tcPr marL="68580" marR="68580" marT="0" marB="0">
                        <a:blipFill>
                          <a:blip r:embed="rId4"/>
                          <a:stretch>
                            <a:fillRect l="-395" t="-406000" r="-101581" b="-116000"/>
                          </a:stretch>
                        </a:blipFill>
                      </a:tcPr>
                    </a:tc>
                    <a:tc>
                      <a:txBody>
                        <a:bodyPr/>
                        <a:lstStyle/>
                        <a:p>
                          <a:endParaRPr lang="en-US"/>
                        </a:p>
                      </a:txBody>
                      <a:tcPr marL="68580" marR="68580" marT="0" marB="0">
                        <a:blipFill>
                          <a:blip r:embed="rId4"/>
                          <a:stretch>
                            <a:fillRect l="-100395" t="-406000" r="-1581" b="-116000"/>
                          </a:stretch>
                        </a:blipFill>
                      </a:tcPr>
                    </a:tc>
                    <a:extLst>
                      <a:ext uri="{0D108BD9-81ED-4DB2-BD59-A6C34878D82A}">
                        <a16:rowId xmlns:a16="http://schemas.microsoft.com/office/drawing/2014/main" val="3787957091"/>
                      </a:ext>
                    </a:extLst>
                  </a:tr>
                  <a:tr h="334546">
                    <a:tc>
                      <a:txBody>
                        <a:bodyPr/>
                        <a:lstStyle/>
                        <a:p>
                          <a:endParaRPr lang="en-US"/>
                        </a:p>
                      </a:txBody>
                      <a:tcPr marL="68580" marR="68580" marT="0" marB="0">
                        <a:blipFill>
                          <a:blip r:embed="rId4"/>
                          <a:stretch>
                            <a:fillRect l="-395" t="-460000" r="-101581" b="-5455"/>
                          </a:stretch>
                        </a:blipFill>
                      </a:tcPr>
                    </a:tc>
                    <a:tc>
                      <a:txBody>
                        <a:bodyPr/>
                        <a:lstStyle/>
                        <a:p>
                          <a:endParaRPr lang="en-US"/>
                        </a:p>
                      </a:txBody>
                      <a:tcPr marL="68580" marR="68580" marT="0" marB="0">
                        <a:blipFill>
                          <a:blip r:embed="rId4"/>
                          <a:stretch>
                            <a:fillRect l="-100395" t="-460000" r="-1581" b="-5455"/>
                          </a:stretch>
                        </a:blipFill>
                      </a:tcPr>
                    </a:tc>
                    <a:extLst>
                      <a:ext uri="{0D108BD9-81ED-4DB2-BD59-A6C34878D82A}">
                        <a16:rowId xmlns:a16="http://schemas.microsoft.com/office/drawing/2014/main" val="3447164267"/>
                      </a:ext>
                    </a:extLst>
                  </a:tr>
                </a:tbl>
              </a:graphicData>
            </a:graphic>
          </p:graphicFrame>
        </mc:Fallback>
      </mc:AlternateContent>
      <p:sp>
        <p:nvSpPr>
          <p:cNvPr id="5" name="Google Shape;182;p11">
            <a:extLst>
              <a:ext uri="{FF2B5EF4-FFF2-40B4-BE49-F238E27FC236}">
                <a16:creationId xmlns:a16="http://schemas.microsoft.com/office/drawing/2014/main" id="{708F0BA1-D457-98B0-EB14-988C2689A7C0}"/>
              </a:ext>
            </a:extLst>
          </p:cNvPr>
          <p:cNvSpPr txBox="1">
            <a:spLocks/>
          </p:cNvSpPr>
          <p:nvPr/>
        </p:nvSpPr>
        <p:spPr>
          <a:xfrm>
            <a:off x="172244" y="186864"/>
            <a:ext cx="11847512"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buFont typeface="Times New Roman"/>
              <a:buNone/>
            </a:pP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Longitudinal Dynamics of a Class of Cruise Missiles</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D993B51-100F-EA3A-362A-8B30D1A188A1}"/>
              </a:ext>
            </a:extLst>
          </p:cNvPr>
          <p:cNvSpPr txBox="1"/>
          <p:nvPr/>
        </p:nvSpPr>
        <p:spPr>
          <a:xfrm>
            <a:off x="8590706" y="3687102"/>
            <a:ext cx="3278155" cy="338554"/>
          </a:xfrm>
          <a:prstGeom prst="rect">
            <a:avLst/>
          </a:prstGeom>
          <a:noFill/>
        </p:spPr>
        <p:txBody>
          <a:bodyPr wrap="square">
            <a:spAutoFit/>
          </a:bodyPr>
          <a:lstStyle/>
          <a:p>
            <a:r>
              <a:rPr lang="en-IN" sz="1600" b="1" dirty="0">
                <a:effectLst/>
                <a:latin typeface="Calibri" panose="020F0502020204030204" pitchFamily="34" charset="0"/>
                <a:ea typeface="Times New Roman" panose="02020603050405020304" pitchFamily="18" charset="0"/>
                <a:cs typeface="Times New Roman" panose="02020603050405020304" pitchFamily="18" charset="0"/>
              </a:rPr>
              <a:t>Table 1. </a:t>
            </a:r>
            <a:r>
              <a:rPr lang="en-IN" sz="1600" b="1" dirty="0">
                <a:latin typeface="Calibri" panose="020F0502020204030204" pitchFamily="34" charset="0"/>
                <a:ea typeface="Times New Roman" panose="02020603050405020304" pitchFamily="18" charset="0"/>
                <a:cs typeface="Times New Roman" panose="02020603050405020304" pitchFamily="18" charset="0"/>
              </a:rPr>
              <a:t>Aerodynamics coefficients</a:t>
            </a:r>
            <a:endParaRPr lang="en-IN" sz="1600" b="1" dirty="0"/>
          </a:p>
        </p:txBody>
      </p:sp>
      <p:sp>
        <p:nvSpPr>
          <p:cNvPr id="4" name="Slide Number Placeholder 2">
            <a:extLst>
              <a:ext uri="{FF2B5EF4-FFF2-40B4-BE49-F238E27FC236}">
                <a16:creationId xmlns:a16="http://schemas.microsoft.com/office/drawing/2014/main" id="{F2457238-509F-FFB4-EA28-AC3345B2017A}"/>
              </a:ext>
            </a:extLst>
          </p:cNvPr>
          <p:cNvSpPr>
            <a:spLocks noGrp="1"/>
          </p:cNvSpPr>
          <p:nvPr>
            <p:ph type="sldNum" idx="12"/>
          </p:nvPr>
        </p:nvSpPr>
        <p:spPr>
          <a:xfrm>
            <a:off x="8610600" y="6356352"/>
            <a:ext cx="2743200" cy="365125"/>
          </a:xfrm>
        </p:spPr>
        <p:txBody>
          <a:bodyPr/>
          <a:lstStyle/>
          <a:p>
            <a:pPr marL="0" lvl="0" indent="0" algn="r" rtl="0">
              <a:spcBef>
                <a:spcPts val="0"/>
              </a:spcBef>
              <a:spcAft>
                <a:spcPts val="0"/>
              </a:spcAft>
              <a:buNone/>
            </a:pPr>
            <a:fld id="{00000000-1234-1234-1234-123412341234}" type="slidenum">
              <a:rPr lang="en-US" smtClean="0">
                <a:solidFill>
                  <a:schemeClr val="tx1"/>
                </a:solidFill>
              </a:rPr>
              <a:t>16</a:t>
            </a:fld>
            <a:endParaRPr lang="en-US" dirty="0">
              <a:solidFill>
                <a:schemeClr val="tx1"/>
              </a:solidFill>
            </a:endParaRPr>
          </a:p>
        </p:txBody>
      </p:sp>
      <p:sp>
        <p:nvSpPr>
          <p:cNvPr id="7" name="Date Placeholder 2">
            <a:extLst>
              <a:ext uri="{FF2B5EF4-FFF2-40B4-BE49-F238E27FC236}">
                <a16:creationId xmlns:a16="http://schemas.microsoft.com/office/drawing/2014/main" id="{C41B4274-E227-382F-2DCC-24209DD37DF9}"/>
              </a:ext>
            </a:extLst>
          </p:cNvPr>
          <p:cNvSpPr>
            <a:spLocks noGrp="1"/>
          </p:cNvSpPr>
          <p:nvPr>
            <p:ph type="dt" sz="half" idx="10"/>
          </p:nvPr>
        </p:nvSpPr>
        <p:spPr>
          <a:xfrm>
            <a:off x="838200" y="6356352"/>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Tree>
    <p:extLst>
      <p:ext uri="{BB962C8B-B14F-4D97-AF65-F5344CB8AC3E}">
        <p14:creationId xmlns:p14="http://schemas.microsoft.com/office/powerpoint/2010/main" val="653031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DF7C70D-3255-96C4-7972-E20E6D68505F}"/>
                  </a:ext>
                </a:extLst>
              </p:cNvPr>
              <p:cNvSpPr>
                <a:spLocks noGrp="1"/>
              </p:cNvSpPr>
              <p:nvPr>
                <p:ph type="body" idx="1"/>
              </p:nvPr>
            </p:nvSpPr>
            <p:spPr>
              <a:xfrm>
                <a:off x="172243" y="933285"/>
                <a:ext cx="11820059" cy="4716401"/>
              </a:xfrm>
            </p:spPr>
            <p:txBody>
              <a:bodyPr/>
              <a:lstStyle/>
              <a:p>
                <a:pPr marL="342900">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Calibri" panose="020F0502020204030204" pitchFamily="34" charset="0"/>
                  </a:rPr>
                  <a:t>The dynamic variables of </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missile are defined as </a:t>
                </a:r>
                <a14:m>
                  <m:oMath xmlns:m="http://schemas.openxmlformats.org/officeDocument/2006/math">
                    <m:r>
                      <a:rPr lang="en-US" sz="2000" i="1">
                        <a:effectLst/>
                        <a:latin typeface="Cambria Math" panose="02040503050406030204" pitchFamily="18" charset="0"/>
                        <a:ea typeface="Times New Roman" panose="02020603050405020304" pitchFamily="18" charset="0"/>
                      </a:rPr>
                      <m:t>𝑀</m:t>
                    </m:r>
                  </m:oMath>
                </a14:m>
                <a:r>
                  <a:rPr lang="en-US" sz="2000" dirty="0">
                    <a:effectLst/>
                    <a:latin typeface="Calibri" panose="020F0502020204030204" pitchFamily="34" charset="0"/>
                    <a:ea typeface="Calibri" panose="020F0502020204030204" pitchFamily="34" charset="0"/>
                    <a:cs typeface="Calibri" panose="020F0502020204030204" pitchFamily="34" charset="0"/>
                  </a:rPr>
                  <a:t> (Mach number), </a:t>
                </a:r>
                <a14:m>
                  <m:oMath xmlns:m="http://schemas.openxmlformats.org/officeDocument/2006/math">
                    <m:r>
                      <a:rPr lang="en-US" sz="2000" i="1">
                        <a:effectLst/>
                        <a:latin typeface="Cambria Math" panose="02040503050406030204" pitchFamily="18" charset="0"/>
                        <a:ea typeface="Times New Roman" panose="02020603050405020304" pitchFamily="18" charset="0"/>
                      </a:rPr>
                      <m:t>𝛼</m:t>
                    </m:r>
                  </m:oMath>
                </a14:m>
                <a:r>
                  <a:rPr lang="en-US" sz="2000" dirty="0">
                    <a:effectLst/>
                    <a:latin typeface="Calibri" panose="020F0502020204030204" pitchFamily="34" charset="0"/>
                    <a:ea typeface="Calibri" panose="020F0502020204030204" pitchFamily="34" charset="0"/>
                    <a:cs typeface="Calibri" panose="020F0502020204030204" pitchFamily="34" charset="0"/>
                  </a:rPr>
                  <a:t> (angle of attack), </a:t>
                </a:r>
                <a14:m>
                  <m:oMath xmlns:m="http://schemas.openxmlformats.org/officeDocument/2006/math">
                    <m:r>
                      <a:rPr lang="en-IN" sz="2000" b="0" i="1" smtClean="0">
                        <a:effectLst/>
                        <a:latin typeface="Cambria Math" panose="02040503050406030204" pitchFamily="18" charset="0"/>
                        <a:ea typeface="Calibri" panose="020F0502020204030204" pitchFamily="34" charset="0"/>
                        <a:cs typeface="Calibri" panose="020F0502020204030204" pitchFamily="34" charset="0"/>
                      </a:rPr>
                      <m:t>𝑞</m:t>
                    </m:r>
                  </m:oMath>
                </a14:m>
                <a:r>
                  <a:rPr lang="en-US" sz="2000" dirty="0">
                    <a:effectLst/>
                    <a:latin typeface="Calibri" panose="020F0502020204030204" pitchFamily="34" charset="0"/>
                    <a:ea typeface="Calibri" panose="020F0502020204030204" pitchFamily="34" charset="0"/>
                    <a:cs typeface="Calibri" panose="020F0502020204030204" pitchFamily="34" charset="0"/>
                  </a:rPr>
                  <a:t> (pitch rate), and </a:t>
                </a:r>
                <a14:m>
                  <m:oMath xmlns:m="http://schemas.openxmlformats.org/officeDocument/2006/math">
                    <m:r>
                      <a:rPr lang="en-US" sz="2000" i="1">
                        <a:effectLst/>
                        <a:latin typeface="Cambria Math" panose="02040503050406030204" pitchFamily="18" charset="0"/>
                        <a:ea typeface="Times New Roman" panose="02020603050405020304" pitchFamily="18" charset="0"/>
                      </a:rPr>
                      <m:t>𝛾</m:t>
                    </m:r>
                  </m:oMath>
                </a14:m>
                <a:r>
                  <a:rPr lang="en-US" sz="2000" dirty="0">
                    <a:effectLst/>
                    <a:latin typeface="Calibri" panose="020F0502020204030204" pitchFamily="34" charset="0"/>
                    <a:ea typeface="Calibri" panose="020F0502020204030204" pitchFamily="34" charset="0"/>
                    <a:cs typeface="Calibri" panose="020F0502020204030204" pitchFamily="34" charset="0"/>
                  </a:rPr>
                  <a:t> (flight path angle). The equations required to perform the change of variables are:</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b="1" i="1" smtClean="0">
                        <a:effectLst/>
                        <a:latin typeface="Cambria Math" panose="02040503050406030204" pitchFamily="18" charset="0"/>
                        <a:ea typeface="Times New Roman" panose="02020603050405020304" pitchFamily="18" charset="0"/>
                      </a:rPr>
                      <m:t>𝐭𝐚𝐧</m:t>
                    </m:r>
                    <m:r>
                      <a:rPr lang="en-US" sz="2000" b="1" i="1">
                        <a:effectLst/>
                        <a:latin typeface="Cambria Math" panose="02040503050406030204" pitchFamily="18" charset="0"/>
                        <a:ea typeface="Times New Roman" panose="02020603050405020304" pitchFamily="18" charset="0"/>
                      </a:rPr>
                      <m:t>𝜶</m:t>
                    </m:r>
                    <m:r>
                      <a:rPr lang="en-US" sz="2000" b="1" i="1">
                        <a:effectLst/>
                        <a:latin typeface="Cambria Math" panose="02040503050406030204" pitchFamily="18" charset="0"/>
                        <a:ea typeface="Times New Roman" panose="02020603050405020304" pitchFamily="18" charset="0"/>
                      </a:rPr>
                      <m:t>=</m:t>
                    </m:r>
                    <m:f>
                      <m:fPr>
                        <m:ctrlPr>
                          <a:rPr lang="en-IN" sz="2000" b="1" i="1">
                            <a:effectLst/>
                            <a:latin typeface="Cambria Math" panose="02040503050406030204" pitchFamily="18" charset="0"/>
                            <a:ea typeface="Times New Roman" panose="02020603050405020304" pitchFamily="18" charset="0"/>
                          </a:rPr>
                        </m:ctrlPr>
                      </m:fPr>
                      <m:num>
                        <m:r>
                          <a:rPr lang="en-US" sz="2000" b="1" i="1">
                            <a:effectLst/>
                            <a:latin typeface="Cambria Math" panose="02040503050406030204" pitchFamily="18" charset="0"/>
                            <a:ea typeface="Times New Roman" panose="02020603050405020304" pitchFamily="18" charset="0"/>
                          </a:rPr>
                          <m:t>𝒘</m:t>
                        </m:r>
                      </m:num>
                      <m:den>
                        <m:r>
                          <a:rPr lang="en-US" sz="2000" b="1" i="1">
                            <a:effectLst/>
                            <a:latin typeface="Cambria Math" panose="02040503050406030204" pitchFamily="18" charset="0"/>
                            <a:ea typeface="Times New Roman" panose="02020603050405020304" pitchFamily="18" charset="0"/>
                          </a:rPr>
                          <m:t>𝒖</m:t>
                        </m:r>
                      </m:den>
                    </m:f>
                  </m:oMath>
                </a14:m>
                <a:endParaRPr lang="en-IN" sz="2000" b="1" dirty="0">
                  <a:effectLst/>
                  <a:latin typeface="Calibri" panose="020F0502020204030204" pitchFamily="34" charset="0"/>
                  <a:ea typeface="Times New Roman" panose="02020603050405020304" pitchFamily="18" charset="0"/>
                </a:endParaRPr>
              </a:p>
              <a:p>
                <a:pPr marL="0" indent="0">
                  <a:buNone/>
                </a:pPr>
                <a:r>
                  <a:rPr lang="en-US" sz="2000" b="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p>
                      <m:sSupPr>
                        <m:ctrlPr>
                          <a:rPr lang="en-IN" sz="2000" b="1" i="1">
                            <a:effectLst/>
                            <a:latin typeface="Cambria Math" panose="02040503050406030204" pitchFamily="18" charset="0"/>
                            <a:ea typeface="Times New Roman" panose="02020603050405020304" pitchFamily="18" charset="0"/>
                          </a:rPr>
                        </m:ctrlPr>
                      </m:sSupPr>
                      <m:e>
                        <m:r>
                          <a:rPr lang="en-US" sz="2000" b="1" i="1">
                            <a:effectLst/>
                            <a:latin typeface="Cambria Math" panose="02040503050406030204" pitchFamily="18" charset="0"/>
                            <a:ea typeface="Times New Roman" panose="02020603050405020304" pitchFamily="18" charset="0"/>
                          </a:rPr>
                          <m:t>𝑽</m:t>
                        </m:r>
                      </m:e>
                      <m:sup>
                        <m:r>
                          <a:rPr lang="en-US" sz="2000" b="1" i="1">
                            <a:effectLst/>
                            <a:latin typeface="Cambria Math" panose="02040503050406030204" pitchFamily="18" charset="0"/>
                            <a:ea typeface="Times New Roman" panose="02020603050405020304" pitchFamily="18" charset="0"/>
                          </a:rPr>
                          <m:t>𝟐</m:t>
                        </m:r>
                      </m:sup>
                    </m:sSup>
                    <m:r>
                      <a:rPr lang="en-US" sz="2000" b="1" i="1">
                        <a:effectLst/>
                        <a:latin typeface="Cambria Math" panose="02040503050406030204" pitchFamily="18" charset="0"/>
                        <a:ea typeface="Times New Roman" panose="02020603050405020304" pitchFamily="18" charset="0"/>
                      </a:rPr>
                      <m:t>=</m:t>
                    </m:r>
                    <m:sSup>
                      <m:sSupPr>
                        <m:ctrlPr>
                          <a:rPr lang="en-IN" sz="2000" b="1" i="1">
                            <a:effectLst/>
                            <a:latin typeface="Cambria Math" panose="02040503050406030204" pitchFamily="18" charset="0"/>
                            <a:ea typeface="Times New Roman" panose="02020603050405020304" pitchFamily="18" charset="0"/>
                          </a:rPr>
                        </m:ctrlPr>
                      </m:sSupPr>
                      <m:e>
                        <m:r>
                          <a:rPr lang="en-US" sz="2000" b="1" i="1">
                            <a:effectLst/>
                            <a:latin typeface="Cambria Math" panose="02040503050406030204" pitchFamily="18" charset="0"/>
                            <a:ea typeface="Times New Roman" panose="02020603050405020304" pitchFamily="18" charset="0"/>
                          </a:rPr>
                          <m:t>𝒖</m:t>
                        </m:r>
                      </m:e>
                      <m:sup>
                        <m:r>
                          <a:rPr lang="en-US" sz="2000" b="1" i="1">
                            <a:effectLst/>
                            <a:latin typeface="Cambria Math" panose="02040503050406030204" pitchFamily="18" charset="0"/>
                            <a:ea typeface="Times New Roman" panose="02020603050405020304" pitchFamily="18" charset="0"/>
                          </a:rPr>
                          <m:t>𝟐</m:t>
                        </m:r>
                      </m:sup>
                    </m:sSup>
                    <m:r>
                      <a:rPr lang="en-US" sz="2000" b="1" i="1">
                        <a:effectLst/>
                        <a:latin typeface="Cambria Math" panose="02040503050406030204" pitchFamily="18" charset="0"/>
                        <a:ea typeface="Times New Roman" panose="02020603050405020304" pitchFamily="18" charset="0"/>
                      </a:rPr>
                      <m:t>+</m:t>
                    </m:r>
                    <m:sSup>
                      <m:sSupPr>
                        <m:ctrlPr>
                          <a:rPr lang="en-IN" sz="2000" b="1" i="1">
                            <a:effectLst/>
                            <a:latin typeface="Cambria Math" panose="02040503050406030204" pitchFamily="18" charset="0"/>
                            <a:ea typeface="Times New Roman" panose="02020603050405020304" pitchFamily="18" charset="0"/>
                          </a:rPr>
                        </m:ctrlPr>
                      </m:sSupPr>
                      <m:e>
                        <m:r>
                          <a:rPr lang="en-US" sz="2000" b="1" i="1">
                            <a:effectLst/>
                            <a:latin typeface="Cambria Math" panose="02040503050406030204" pitchFamily="18" charset="0"/>
                            <a:ea typeface="Times New Roman" panose="02020603050405020304" pitchFamily="18" charset="0"/>
                          </a:rPr>
                          <m:t>𝒘</m:t>
                        </m:r>
                      </m:e>
                      <m:sup>
                        <m:r>
                          <a:rPr lang="en-US" sz="2000" b="1" i="1">
                            <a:effectLst/>
                            <a:latin typeface="Cambria Math" panose="02040503050406030204" pitchFamily="18" charset="0"/>
                            <a:ea typeface="Times New Roman" panose="02020603050405020304" pitchFamily="18" charset="0"/>
                          </a:rPr>
                          <m:t>𝟐</m:t>
                        </m:r>
                      </m:sup>
                    </m:sSup>
                  </m:oMath>
                </a14:m>
                <a:r>
                  <a:rPr lang="en-US" sz="2000" b="1" dirty="0">
                    <a:effectLst/>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b="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b="1" i="1" smtClean="0">
                        <a:effectLst/>
                        <a:latin typeface="Cambria Math" panose="02040503050406030204" pitchFamily="18" charset="0"/>
                        <a:ea typeface="Times New Roman" panose="02020603050405020304" pitchFamily="18" charset="0"/>
                      </a:rPr>
                      <m:t>𝑴</m:t>
                    </m:r>
                    <m:r>
                      <a:rPr lang="en-US" sz="2000" b="1" i="1">
                        <a:effectLst/>
                        <a:latin typeface="Cambria Math" panose="02040503050406030204" pitchFamily="18" charset="0"/>
                        <a:ea typeface="Times New Roman" panose="02020603050405020304" pitchFamily="18" charset="0"/>
                      </a:rPr>
                      <m:t>=</m:t>
                    </m:r>
                    <m:f>
                      <m:fPr>
                        <m:ctrlPr>
                          <a:rPr lang="en-IN" sz="2000" b="1" i="1">
                            <a:effectLst/>
                            <a:latin typeface="Cambria Math" panose="02040503050406030204" pitchFamily="18" charset="0"/>
                            <a:ea typeface="Times New Roman" panose="02020603050405020304" pitchFamily="18" charset="0"/>
                          </a:rPr>
                        </m:ctrlPr>
                      </m:fPr>
                      <m:num>
                        <m:r>
                          <a:rPr lang="en-US" sz="2000" b="1" i="1">
                            <a:effectLst/>
                            <a:latin typeface="Cambria Math" panose="02040503050406030204" pitchFamily="18" charset="0"/>
                            <a:ea typeface="Times New Roman" panose="02020603050405020304" pitchFamily="18" charset="0"/>
                          </a:rPr>
                          <m:t>𝑽</m:t>
                        </m:r>
                      </m:num>
                      <m:den>
                        <m:r>
                          <a:rPr lang="en-US" sz="2000" b="1" i="1">
                            <a:effectLst/>
                            <a:latin typeface="Cambria Math" panose="02040503050406030204" pitchFamily="18" charset="0"/>
                            <a:ea typeface="Times New Roman" panose="02020603050405020304" pitchFamily="18" charset="0"/>
                          </a:rPr>
                          <m:t>𝒂</m:t>
                        </m:r>
                      </m:den>
                    </m:f>
                  </m:oMath>
                </a14:m>
                <a:endParaRPr lang="en-IN" sz="2000" b="1" i="1" dirty="0">
                  <a:effectLst/>
                  <a:latin typeface="Cambria Math" panose="02040503050406030204" pitchFamily="18" charset="0"/>
                  <a:ea typeface="Times New Roman" panose="02020603050405020304" pitchFamily="18" charset="0"/>
                </a:endParaRPr>
              </a:p>
              <a:p>
                <a:pPr marL="0" indent="0">
                  <a:buNone/>
                </a:pPr>
                <a:r>
                  <a:rPr lang="en-US" sz="2000" b="1" dirty="0">
                    <a:effectLst/>
                    <a:ea typeface="Times New Roman" panose="02020603050405020304" pitchFamily="18" charset="0"/>
                  </a:rPr>
                  <a:t>				</a:t>
                </a:r>
                <a14:m>
                  <m:oMath xmlns:m="http://schemas.openxmlformats.org/officeDocument/2006/math">
                    <m:r>
                      <a:rPr lang="en-US" sz="2000" b="1" i="1">
                        <a:effectLst/>
                        <a:latin typeface="Cambria Math" panose="02040503050406030204" pitchFamily="18" charset="0"/>
                        <a:ea typeface="Times New Roman" panose="02020603050405020304" pitchFamily="18" charset="0"/>
                      </a:rPr>
                      <m:t>𝜸</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𝜽</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𝜶</m:t>
                    </m:r>
                  </m:oMath>
                </a14:m>
                <a:r>
                  <a:rPr lang="en-IN" sz="2000" b="1" dirty="0">
                    <a:effectLst/>
                    <a:latin typeface="Calibri" panose="020F0502020204030204" pitchFamily="34" charset="0"/>
                    <a:ea typeface="Calibri" panose="020F0502020204030204" pitchFamily="34" charset="0"/>
                    <a:cs typeface="Calibri" panose="020F0502020204030204" pitchFamily="34" charset="0"/>
                  </a:rPr>
                  <a:t>					(10)</a:t>
                </a:r>
              </a:p>
              <a:p>
                <a:pPr marL="342900">
                  <a:lnSpc>
                    <a:spcPct val="100000"/>
                  </a:lnSpc>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Calibri" panose="020F0502020204030204" pitchFamily="34" charset="0"/>
                  </a:rPr>
                  <a:t>The altitude and the speed of the sound(a) are assumed to be constant for our model. By differentiating the Mach number and Velocity we get:</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IN" sz="2000" dirty="0">
                    <a:effectLst/>
                    <a:latin typeface="Calibri" panose="020F0502020204030204" pitchFamily="34" charset="0"/>
                    <a:ea typeface="Calibri" panose="020F0502020204030204" pitchFamily="34" charset="0"/>
                    <a:cs typeface="Calibri" panose="020F0502020204030204" pitchFamily="34" charset="0"/>
                  </a:rPr>
                  <a:t>				</a:t>
                </a:r>
                <a:r>
                  <a:rPr lang="en-US" sz="2000" b="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acc>
                      <m:accPr>
                        <m:chr m:val="̇"/>
                        <m:ctrlPr>
                          <a:rPr lang="en-IN" sz="2000" b="1" i="1">
                            <a:effectLst/>
                            <a:latin typeface="Cambria Math" panose="02040503050406030204" pitchFamily="18" charset="0"/>
                            <a:ea typeface="Times New Roman" panose="02020603050405020304" pitchFamily="18" charset="0"/>
                          </a:rPr>
                        </m:ctrlPr>
                      </m:accPr>
                      <m:e>
                        <m:r>
                          <a:rPr lang="en-US" sz="2000" b="1" i="1">
                            <a:effectLst/>
                            <a:latin typeface="Cambria Math" panose="02040503050406030204" pitchFamily="18" charset="0"/>
                            <a:ea typeface="Times New Roman" panose="02020603050405020304" pitchFamily="18" charset="0"/>
                          </a:rPr>
                          <m:t>𝑴</m:t>
                        </m:r>
                      </m:e>
                    </m:acc>
                    <m:r>
                      <a:rPr lang="en-US" sz="2000" b="1" i="1">
                        <a:effectLst/>
                        <a:latin typeface="Cambria Math" panose="02040503050406030204" pitchFamily="18" charset="0"/>
                        <a:ea typeface="Times New Roman" panose="02020603050405020304" pitchFamily="18" charset="0"/>
                      </a:rPr>
                      <m:t>=</m:t>
                    </m:r>
                  </m:oMath>
                </a14:m>
                <a:r>
                  <a:rPr lang="en-US" sz="2000" b="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acc>
                      <m:accPr>
                        <m:chr m:val="̇"/>
                        <m:ctrlPr>
                          <a:rPr lang="en-IN" sz="2000" b="1" i="1" smtClean="0">
                            <a:effectLst/>
                            <a:latin typeface="Cambria Math" panose="02040503050406030204" pitchFamily="18" charset="0"/>
                            <a:ea typeface="Times New Roman" panose="02020603050405020304" pitchFamily="18" charset="0"/>
                          </a:rPr>
                        </m:ctrlPr>
                      </m:accPr>
                      <m:e>
                        <m:f>
                          <m:fPr>
                            <m:ctrlPr>
                              <a:rPr lang="en-IN" sz="2000" b="1" i="1">
                                <a:effectLst/>
                                <a:latin typeface="Cambria Math" panose="02040503050406030204" pitchFamily="18" charset="0"/>
                                <a:ea typeface="Times New Roman" panose="02020603050405020304" pitchFamily="18" charset="0"/>
                              </a:rPr>
                            </m:ctrlPr>
                          </m:fPr>
                          <m:num>
                            <m:r>
                              <a:rPr lang="en-US" sz="2000" b="1" i="1">
                                <a:effectLst/>
                                <a:latin typeface="Cambria Math" panose="02040503050406030204" pitchFamily="18" charset="0"/>
                                <a:ea typeface="Times New Roman" panose="02020603050405020304" pitchFamily="18" charset="0"/>
                              </a:rPr>
                              <m:t>𝑽</m:t>
                            </m:r>
                          </m:num>
                          <m:den>
                            <m:r>
                              <a:rPr lang="en-US" sz="2000" b="1" i="1">
                                <a:effectLst/>
                                <a:latin typeface="Cambria Math" panose="02040503050406030204" pitchFamily="18" charset="0"/>
                                <a:ea typeface="Times New Roman" panose="02020603050405020304" pitchFamily="18" charset="0"/>
                              </a:rPr>
                              <m:t>𝒂</m:t>
                            </m:r>
                          </m:den>
                        </m:f>
                      </m:e>
                    </m:acc>
                  </m:oMath>
                </a14:m>
                <a:endParaRPr lang="en-IN" sz="2000" b="1" dirty="0">
                  <a:effectLst/>
                  <a:latin typeface="Calibri" panose="020F0502020204030204" pitchFamily="34" charset="0"/>
                  <a:ea typeface="Times New Roman" panose="02020603050405020304" pitchFamily="18" charset="0"/>
                </a:endParaRPr>
              </a:p>
              <a:p>
                <a:pPr marL="0" indent="0">
                  <a:lnSpc>
                    <a:spcPct val="100000"/>
                  </a:lnSpc>
                  <a:buNone/>
                </a:pPr>
                <a:r>
                  <a:rPr lang="en-US" sz="2000" b="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acc>
                      <m:accPr>
                        <m:chr m:val="̇"/>
                        <m:ctrlPr>
                          <a:rPr lang="en-IN" sz="2000" b="1" i="1">
                            <a:effectLst/>
                            <a:latin typeface="Cambria Math" panose="02040503050406030204" pitchFamily="18" charset="0"/>
                            <a:ea typeface="Times New Roman" panose="02020603050405020304" pitchFamily="18" charset="0"/>
                          </a:rPr>
                        </m:ctrlPr>
                      </m:accPr>
                      <m:e>
                        <m:r>
                          <a:rPr lang="en-US" sz="2000" b="1" i="1">
                            <a:effectLst/>
                            <a:latin typeface="Cambria Math" panose="02040503050406030204" pitchFamily="18" charset="0"/>
                            <a:ea typeface="Times New Roman" panose="02020603050405020304" pitchFamily="18" charset="0"/>
                          </a:rPr>
                          <m:t>𝑽</m:t>
                        </m:r>
                      </m:e>
                    </m:acc>
                    <m:r>
                      <a:rPr lang="en-US" sz="2000" b="1" i="1">
                        <a:effectLst/>
                        <a:latin typeface="Cambria Math" panose="02040503050406030204" pitchFamily="18" charset="0"/>
                        <a:ea typeface="Times New Roman" panose="02020603050405020304" pitchFamily="18" charset="0"/>
                      </a:rPr>
                      <m:t>=</m:t>
                    </m:r>
                    <m:f>
                      <m:fPr>
                        <m:ctrlPr>
                          <a:rPr lang="en-IN" sz="2000" b="1" i="1">
                            <a:effectLst/>
                            <a:latin typeface="Cambria Math" panose="02040503050406030204" pitchFamily="18" charset="0"/>
                            <a:ea typeface="Times New Roman" panose="02020603050405020304" pitchFamily="18" charset="0"/>
                          </a:rPr>
                        </m:ctrlPr>
                      </m:fPr>
                      <m:num>
                        <m:acc>
                          <m:accPr>
                            <m:chr m:val="̇"/>
                            <m:ctrlPr>
                              <a:rPr lang="en-IN" sz="2000" b="1" i="1">
                                <a:effectLst/>
                                <a:latin typeface="Cambria Math" panose="02040503050406030204" pitchFamily="18" charset="0"/>
                                <a:ea typeface="Times New Roman" panose="02020603050405020304" pitchFamily="18" charset="0"/>
                              </a:rPr>
                            </m:ctrlPr>
                          </m:accPr>
                          <m:e>
                            <m:r>
                              <a:rPr lang="en-US" sz="2000" b="1" i="1">
                                <a:effectLst/>
                                <a:latin typeface="Cambria Math" panose="02040503050406030204" pitchFamily="18" charset="0"/>
                                <a:ea typeface="Times New Roman" panose="02020603050405020304" pitchFamily="18" charset="0"/>
                              </a:rPr>
                              <m:t>𝒖</m:t>
                            </m:r>
                          </m:e>
                        </m:acc>
                        <m:r>
                          <a:rPr lang="en-US" sz="2000" b="1" i="1">
                            <a:effectLst/>
                            <a:latin typeface="Cambria Math" panose="02040503050406030204" pitchFamily="18" charset="0"/>
                            <a:ea typeface="Times New Roman" panose="02020603050405020304" pitchFamily="18" charset="0"/>
                          </a:rPr>
                          <m:t>𝒖</m:t>
                        </m:r>
                        <m:r>
                          <a:rPr lang="en-US" sz="2000" b="1" i="1">
                            <a:effectLst/>
                            <a:latin typeface="Cambria Math" panose="02040503050406030204" pitchFamily="18" charset="0"/>
                            <a:ea typeface="Times New Roman" panose="02020603050405020304" pitchFamily="18" charset="0"/>
                          </a:rPr>
                          <m:t>+</m:t>
                        </m:r>
                        <m:acc>
                          <m:accPr>
                            <m:chr m:val="̇"/>
                            <m:ctrlPr>
                              <a:rPr lang="en-IN" sz="2000" b="1" i="1">
                                <a:effectLst/>
                                <a:latin typeface="Cambria Math" panose="02040503050406030204" pitchFamily="18" charset="0"/>
                                <a:ea typeface="Times New Roman" panose="02020603050405020304" pitchFamily="18" charset="0"/>
                              </a:rPr>
                            </m:ctrlPr>
                          </m:accPr>
                          <m:e>
                            <m:r>
                              <a:rPr lang="en-US" sz="2000" b="1" i="1">
                                <a:effectLst/>
                                <a:latin typeface="Cambria Math" panose="02040503050406030204" pitchFamily="18" charset="0"/>
                                <a:ea typeface="Times New Roman" panose="02020603050405020304" pitchFamily="18" charset="0"/>
                              </a:rPr>
                              <m:t>𝒘</m:t>
                            </m:r>
                          </m:e>
                        </m:acc>
                        <m:r>
                          <a:rPr lang="en-US" sz="2000" b="1" i="1">
                            <a:effectLst/>
                            <a:latin typeface="Cambria Math" panose="02040503050406030204" pitchFamily="18" charset="0"/>
                            <a:ea typeface="Times New Roman" panose="02020603050405020304" pitchFamily="18" charset="0"/>
                          </a:rPr>
                          <m:t>𝒘</m:t>
                        </m:r>
                      </m:num>
                      <m:den>
                        <m:r>
                          <a:rPr lang="en-US" sz="2000" b="1" i="1">
                            <a:effectLst/>
                            <a:latin typeface="Cambria Math" panose="02040503050406030204" pitchFamily="18" charset="0"/>
                            <a:ea typeface="Times New Roman" panose="02020603050405020304" pitchFamily="18" charset="0"/>
                          </a:rPr>
                          <m:t>𝑽</m:t>
                        </m:r>
                      </m:den>
                    </m:f>
                  </m:oMath>
                </a14:m>
                <a:r>
                  <a:rPr lang="en-IN" sz="2000" b="1" dirty="0">
                    <a:effectLst/>
                    <a:latin typeface="Calibri" panose="020F0502020204030204" pitchFamily="34" charset="0"/>
                    <a:ea typeface="Calibri" panose="020F0502020204030204" pitchFamily="34" charset="0"/>
                    <a:cs typeface="Calibri" panose="020F0502020204030204" pitchFamily="34" charset="0"/>
                  </a:rPr>
                  <a:t>					(11)</a:t>
                </a:r>
              </a:p>
            </p:txBody>
          </p:sp>
        </mc:Choice>
        <mc:Fallback xmlns="">
          <p:sp>
            <p:nvSpPr>
              <p:cNvPr id="3" name="Text Placeholder 2">
                <a:extLst>
                  <a:ext uri="{FF2B5EF4-FFF2-40B4-BE49-F238E27FC236}">
                    <a16:creationId xmlns:a16="http://schemas.microsoft.com/office/drawing/2014/main" id="{5DF7C70D-3255-96C4-7972-E20E6D68505F}"/>
                  </a:ext>
                </a:extLst>
              </p:cNvPr>
              <p:cNvSpPr>
                <a:spLocks noGrp="1" noRot="1" noChangeAspect="1" noMove="1" noResize="1" noEditPoints="1" noAdjustHandles="1" noChangeArrowheads="1" noChangeShapeType="1" noTextEdit="1"/>
              </p:cNvSpPr>
              <p:nvPr>
                <p:ph type="body" idx="1"/>
              </p:nvPr>
            </p:nvSpPr>
            <p:spPr>
              <a:xfrm>
                <a:off x="172243" y="933285"/>
                <a:ext cx="11820059" cy="4716401"/>
              </a:xfrm>
              <a:blipFill>
                <a:blip r:embed="rId2"/>
                <a:stretch>
                  <a:fillRect l="-309"/>
                </a:stretch>
              </a:blipFill>
            </p:spPr>
            <p:txBody>
              <a:bodyPr/>
              <a:lstStyle/>
              <a:p>
                <a:r>
                  <a:rPr lang="en-IN">
                    <a:noFill/>
                  </a:rPr>
                  <a:t> </a:t>
                </a:r>
              </a:p>
            </p:txBody>
          </p:sp>
        </mc:Fallback>
      </mc:AlternateContent>
      <p:sp>
        <p:nvSpPr>
          <p:cNvPr id="2" name="Google Shape;182;p11">
            <a:extLst>
              <a:ext uri="{FF2B5EF4-FFF2-40B4-BE49-F238E27FC236}">
                <a16:creationId xmlns:a16="http://schemas.microsoft.com/office/drawing/2014/main" id="{05DAB8C7-9759-58AF-D71A-78E45210697F}"/>
              </a:ext>
            </a:extLst>
          </p:cNvPr>
          <p:cNvSpPr txBox="1">
            <a:spLocks/>
          </p:cNvSpPr>
          <p:nvPr/>
        </p:nvSpPr>
        <p:spPr>
          <a:xfrm>
            <a:off x="172244" y="186864"/>
            <a:ext cx="11820058" cy="611751"/>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buFont typeface="Times New Roman"/>
              <a:buNone/>
            </a:pP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Longitudinal Dynamics of a Class of Cruise Missiles</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2">
            <a:extLst>
              <a:ext uri="{FF2B5EF4-FFF2-40B4-BE49-F238E27FC236}">
                <a16:creationId xmlns:a16="http://schemas.microsoft.com/office/drawing/2014/main" id="{27CE71B2-6786-44E8-9E77-E4A99EF83877}"/>
              </a:ext>
            </a:extLst>
          </p:cNvPr>
          <p:cNvSpPr>
            <a:spLocks noGrp="1"/>
          </p:cNvSpPr>
          <p:nvPr>
            <p:ph type="sldNum" idx="12"/>
          </p:nvPr>
        </p:nvSpPr>
        <p:spPr>
          <a:xfrm>
            <a:off x="8610600" y="6356352"/>
            <a:ext cx="2743200" cy="365125"/>
          </a:xfrm>
        </p:spPr>
        <p:txBody>
          <a:bodyPr/>
          <a:lstStyle/>
          <a:p>
            <a:pPr marL="0" lvl="0" indent="0" algn="r" rtl="0">
              <a:spcBef>
                <a:spcPts val="0"/>
              </a:spcBef>
              <a:spcAft>
                <a:spcPts val="0"/>
              </a:spcAft>
              <a:buNone/>
            </a:pPr>
            <a:fld id="{00000000-1234-1234-1234-123412341234}" type="slidenum">
              <a:rPr lang="en-US" smtClean="0">
                <a:solidFill>
                  <a:schemeClr val="tx1"/>
                </a:solidFill>
              </a:rPr>
              <a:t>17</a:t>
            </a:fld>
            <a:endParaRPr lang="en-US" dirty="0">
              <a:solidFill>
                <a:schemeClr val="tx1"/>
              </a:solidFill>
            </a:endParaRPr>
          </a:p>
        </p:txBody>
      </p:sp>
      <p:sp>
        <p:nvSpPr>
          <p:cNvPr id="5" name="Date Placeholder 2">
            <a:extLst>
              <a:ext uri="{FF2B5EF4-FFF2-40B4-BE49-F238E27FC236}">
                <a16:creationId xmlns:a16="http://schemas.microsoft.com/office/drawing/2014/main" id="{1E67E280-7963-2FA9-F30E-A0552339D65C}"/>
              </a:ext>
            </a:extLst>
          </p:cNvPr>
          <p:cNvSpPr>
            <a:spLocks noGrp="1"/>
          </p:cNvSpPr>
          <p:nvPr>
            <p:ph type="dt" sz="half" idx="10"/>
          </p:nvPr>
        </p:nvSpPr>
        <p:spPr>
          <a:xfrm>
            <a:off x="838200" y="6356352"/>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Tree>
    <p:extLst>
      <p:ext uri="{BB962C8B-B14F-4D97-AF65-F5344CB8AC3E}">
        <p14:creationId xmlns:p14="http://schemas.microsoft.com/office/powerpoint/2010/main" val="1885187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40A7F-4B24-7A43-BF89-9D24EFE354E5}"/>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AF32DE1-E752-945D-8F9A-AECC887E778D}"/>
                  </a:ext>
                </a:extLst>
              </p:cNvPr>
              <p:cNvSpPr>
                <a:spLocks noGrp="1"/>
              </p:cNvSpPr>
              <p:nvPr>
                <p:ph type="body" idx="1"/>
              </p:nvPr>
            </p:nvSpPr>
            <p:spPr>
              <a:xfrm>
                <a:off x="172244" y="798615"/>
                <a:ext cx="11374820" cy="5924715"/>
              </a:xfrm>
            </p:spPr>
            <p:txBody>
              <a:bodyPr/>
              <a:lstStyle/>
              <a:p>
                <a:pPr algn="just">
                  <a:lnSpc>
                    <a:spcPct val="100000"/>
                  </a:lnSpc>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Calibri" panose="020F0502020204030204" pitchFamily="34" charset="0"/>
                  </a:rPr>
                  <a:t>By expanding the state variables in terms of aerodynamic coefficients, </a:t>
                </a:r>
                <a:r>
                  <a:rPr lang="en-IN" sz="2000" kern="100" dirty="0">
                    <a:latin typeface="Calibri" panose="020F0502020204030204" pitchFamily="34" charset="0"/>
                    <a:ea typeface="Calibri" panose="020F0502020204030204" pitchFamily="34" charset="0"/>
                    <a:cs typeface="Calibri" panose="020F0502020204030204" pitchFamily="34" charset="0"/>
                  </a:rPr>
                  <a:t>t</a:t>
                </a:r>
                <a:r>
                  <a:rPr lang="en-IN" sz="2000" kern="100" dirty="0">
                    <a:effectLst/>
                    <a:latin typeface="Calibri" panose="020F0502020204030204" pitchFamily="34" charset="0"/>
                    <a:ea typeface="Calibri" panose="020F0502020204030204" pitchFamily="34" charset="0"/>
                    <a:cs typeface="Calibri" panose="020F0502020204030204" pitchFamily="34" charset="0"/>
                  </a:rPr>
                  <a:t>he equations describing the dynamics, which include the actuator dynamics(</a:t>
                </a:r>
                <a:r>
                  <a:rPr lang="en-IN" sz="2000" dirty="0" err="1">
                    <a:effectLst/>
                    <a:latin typeface="Calibri" panose="020F0502020204030204" pitchFamily="34" charset="0"/>
                    <a:ea typeface="Calibri" panose="020F0502020204030204" pitchFamily="34" charset="0"/>
                    <a:cs typeface="Calibri" panose="020F0502020204030204" pitchFamily="34" charset="0"/>
                  </a:rPr>
                  <a:t>δ</a:t>
                </a:r>
                <a:r>
                  <a:rPr lang="en-IN" sz="2000" baseline="-25000" dirty="0" err="1">
                    <a:effectLst/>
                    <a:latin typeface="Calibri" panose="020F0502020204030204" pitchFamily="34" charset="0"/>
                    <a:ea typeface="Calibri" panose="020F0502020204030204" pitchFamily="34" charset="0"/>
                    <a:cs typeface="Calibri" panose="020F0502020204030204" pitchFamily="34" charset="0"/>
                  </a:rPr>
                  <a:t>a</a:t>
                </a:r>
                <a:r>
                  <a:rPr lang="en-IN" sz="2000" dirty="0">
                    <a:effectLst/>
                    <a:latin typeface="Calibri" panose="020F0502020204030204" pitchFamily="34" charset="0"/>
                    <a:ea typeface="Calibri" panose="020F0502020204030204" pitchFamily="34" charset="0"/>
                    <a:cs typeface="Calibri" panose="020F0502020204030204" pitchFamily="34" charset="0"/>
                  </a:rPr>
                  <a:t> is the actual tail deflection angle (radian), </a:t>
                </a:r>
                <a:r>
                  <a:rPr lang="en-IN" sz="2000" dirty="0" err="1">
                    <a:effectLst/>
                    <a:latin typeface="Calibri" panose="020F0502020204030204" pitchFamily="34" charset="0"/>
                    <a:ea typeface="Calibri" panose="020F0502020204030204" pitchFamily="34" charset="0"/>
                    <a:cs typeface="Calibri" panose="020F0502020204030204" pitchFamily="34" charset="0"/>
                  </a:rPr>
                  <a:t>δ</a:t>
                </a:r>
                <a:r>
                  <a:rPr lang="en-IN" sz="2000" baseline="-25000" dirty="0" err="1">
                    <a:effectLst/>
                    <a:latin typeface="Calibri" panose="020F0502020204030204" pitchFamily="34" charset="0"/>
                    <a:ea typeface="Calibri" panose="020F0502020204030204" pitchFamily="34" charset="0"/>
                    <a:cs typeface="Calibri" panose="020F0502020204030204" pitchFamily="34" charset="0"/>
                  </a:rPr>
                  <a:t>b</a:t>
                </a:r>
                <a:r>
                  <a:rPr lang="en-IN" sz="2000" dirty="0">
                    <a:effectLst/>
                    <a:latin typeface="Calibri" panose="020F0502020204030204" pitchFamily="34" charset="0"/>
                    <a:ea typeface="Calibri" panose="020F0502020204030204" pitchFamily="34" charset="0"/>
                    <a:cs typeface="Calibri" panose="020F0502020204030204" pitchFamily="34" charset="0"/>
                  </a:rPr>
                  <a:t> is the actual tail deflection rate (radian/s), </a:t>
                </a:r>
                <a:r>
                  <a:rPr lang="en-IN" sz="2000" dirty="0" err="1">
                    <a:effectLst/>
                    <a:latin typeface="Calibri" panose="020F0502020204030204" pitchFamily="34" charset="0"/>
                    <a:ea typeface="Calibri" panose="020F0502020204030204" pitchFamily="34" charset="0"/>
                    <a:cs typeface="Calibri" panose="020F0502020204030204" pitchFamily="34" charset="0"/>
                  </a:rPr>
                  <a:t>δ</a:t>
                </a:r>
                <a:r>
                  <a:rPr lang="en-IN" sz="2000" baseline="-25000" dirty="0" err="1">
                    <a:effectLst/>
                    <a:latin typeface="Calibri" panose="020F0502020204030204" pitchFamily="34" charset="0"/>
                    <a:ea typeface="Calibri" panose="020F0502020204030204" pitchFamily="34" charset="0"/>
                    <a:cs typeface="Calibri" panose="020F0502020204030204" pitchFamily="34" charset="0"/>
                  </a:rPr>
                  <a:t>c</a:t>
                </a:r>
                <a:r>
                  <a:rPr lang="en-IN" sz="2000" dirty="0">
                    <a:effectLst/>
                    <a:latin typeface="Calibri" panose="020F0502020204030204" pitchFamily="34" charset="0"/>
                    <a:ea typeface="Calibri" panose="020F0502020204030204" pitchFamily="34" charset="0"/>
                    <a:cs typeface="Calibri" panose="020F0502020204030204" pitchFamily="34" charset="0"/>
                  </a:rPr>
                  <a:t> is the commanded tail deflection angle(radian)</a:t>
                </a:r>
                <a:r>
                  <a:rPr lang="en-IN" sz="2000" kern="100" dirty="0">
                    <a:effectLst/>
                    <a:latin typeface="Calibri" panose="020F0502020204030204" pitchFamily="34" charset="0"/>
                    <a:ea typeface="Calibri" panose="020F0502020204030204" pitchFamily="34" charset="0"/>
                    <a:cs typeface="Calibri" panose="020F0502020204030204" pitchFamily="34" charset="0"/>
                  </a:rPr>
                  <a:t>), are reproduced as follows:</a:t>
                </a:r>
              </a:p>
              <a:p>
                <a:pPr algn="just">
                  <a:lnSpc>
                    <a:spcPct val="150000"/>
                  </a:lnSpc>
                  <a:spcAft>
                    <a:spcPts val="800"/>
                  </a:spcAft>
                  <a:buNone/>
                </a:pPr>
                <a:r>
                  <a:rPr lang="en-IN" sz="2000" kern="100" dirty="0">
                    <a:effectLst/>
                    <a:ea typeface="Calibri" panose="020F0502020204030204" pitchFamily="34" charset="0"/>
                    <a:cs typeface="Times New Roman" panose="02020603050405020304" pitchFamily="18" charset="0"/>
                  </a:rPr>
                  <a:t>		</a:t>
                </a:r>
                <a14:m>
                  <m:oMath xmlns:m="http://schemas.openxmlformats.org/officeDocument/2006/math">
                    <m:acc>
                      <m:accPr>
                        <m:chr m:val="̇"/>
                        <m:ctrlPr>
                          <a:rPr lang="en-IN" sz="2000" b="1" i="1" kern="100"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𝑴</m:t>
                        </m:r>
                      </m:e>
                    </m:acc>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𝟎</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𝟕</m:t>
                        </m:r>
                        <m:sSub>
                          <m:sSub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𝑷</m:t>
                            </m:r>
                          </m:e>
                          <m: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𝟎</m:t>
                            </m:r>
                          </m:sub>
                        </m:s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𝑺</m:t>
                        </m:r>
                      </m:num>
                      <m:den>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𝒎𝒂</m:t>
                        </m:r>
                      </m:den>
                    </m:f>
                    <m:d>
                      <m:dPr>
                        <m:begChr m:val="["/>
                        <m:endChr m:val="]"/>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𝑴</m:t>
                            </m:r>
                          </m:e>
                          <m:sup>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𝟐</m:t>
                            </m:r>
                          </m:sup>
                        </m:sSup>
                        <m:d>
                          <m:d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𝑪</m:t>
                                    </m:r>
                                  </m:e>
                                  <m: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𝑫</m:t>
                                    </m:r>
                                  </m:sub>
                                </m:sSub>
                              </m:e>
                              <m: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𝟎</m:t>
                                </m:r>
                              </m:sub>
                            </m:s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𝑪</m:t>
                                </m:r>
                              </m:e>
                              <m: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𝒁</m:t>
                                </m:r>
                              </m:sub>
                            </m:s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𝒔𝒊𝒏</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𝜶</m:t>
                            </m:r>
                          </m:e>
                        </m:d>
                      </m:e>
                    </m:d>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𝒈</m:t>
                        </m:r>
                      </m:num>
                      <m:den>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𝒂</m:t>
                        </m:r>
                      </m:den>
                    </m:f>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𝒔𝒊𝒏</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𝜸</m:t>
                    </m:r>
                  </m:oMath>
                </a14:m>
                <a:r>
                  <a:rPr lang="en-IN" sz="2000" b="1" kern="100" dirty="0">
                    <a:effectLst/>
                    <a:latin typeface="Calibri" panose="020F0502020204030204" pitchFamily="34" charset="0"/>
                    <a:ea typeface="Calibri" panose="020F0502020204030204" pitchFamily="34" charset="0"/>
                    <a:cs typeface="Calibri" panose="020F0502020204030204" pitchFamily="34" charset="0"/>
                  </a:rPr>
                  <a:t>						</a:t>
                </a:r>
              </a:p>
              <a:p>
                <a:pPr algn="just">
                  <a:lnSpc>
                    <a:spcPct val="150000"/>
                  </a:lnSpc>
                  <a:spcAft>
                    <a:spcPts val="800"/>
                  </a:spcAft>
                  <a:buNone/>
                </a:pPr>
                <a:r>
                  <a:rPr lang="en-IN" sz="2000" b="1" kern="100" dirty="0">
                    <a:effectLst/>
                    <a:ea typeface="Calibri" panose="020F0502020204030204" pitchFamily="34" charset="0"/>
                    <a:cs typeface="Times New Roman" panose="02020603050405020304" pitchFamily="18" charset="0"/>
                  </a:rPr>
                  <a:t>		</a:t>
                </a:r>
                <a14:m>
                  <m:oMath xmlns:m="http://schemas.openxmlformats.org/officeDocument/2006/math">
                    <m:acc>
                      <m:accPr>
                        <m:chr m:val="̇"/>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𝜶</m:t>
                        </m:r>
                      </m:e>
                    </m:acc>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𝟎</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𝟕</m:t>
                        </m:r>
                        <m:sSub>
                          <m:sSub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𝑷</m:t>
                            </m:r>
                          </m:e>
                          <m: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𝟎</m:t>
                            </m:r>
                          </m:sub>
                        </m:s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𝒔</m:t>
                        </m:r>
                      </m:num>
                      <m:den>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𝒎𝒂</m:t>
                        </m:r>
                      </m:den>
                    </m:f>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𝑴</m:t>
                    </m:r>
                    <m:sSub>
                      <m:sSub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𝑪</m:t>
                        </m:r>
                      </m:e>
                      <m: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𝒁</m:t>
                        </m:r>
                      </m:sub>
                    </m:s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𝒄𝒐𝒔</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𝜶</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𝒈</m:t>
                        </m:r>
                      </m:num>
                      <m:den>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𝒂𝑴</m:t>
                        </m:r>
                      </m:den>
                    </m:f>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𝒄𝒐𝒔</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𝜸</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𝒒</m:t>
                    </m:r>
                  </m:oMath>
                </a14:m>
                <a:r>
                  <a:rPr lang="en-IN" sz="2000" b="1" kern="100" dirty="0">
                    <a:effectLst/>
                    <a:latin typeface="Calibri" panose="020F0502020204030204" pitchFamily="34" charset="0"/>
                    <a:ea typeface="Calibri" panose="020F0502020204030204" pitchFamily="34" charset="0"/>
                    <a:cs typeface="Calibri" panose="020F0502020204030204" pitchFamily="34" charset="0"/>
                  </a:rPr>
                  <a:t>							</a:t>
                </a:r>
                <a:r>
                  <a:rPr lang="en-IN" sz="2000" b="1" kern="1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acc>
                      <m:accPr>
                        <m:chr m:val="̇"/>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𝜸</m:t>
                        </m:r>
                      </m:e>
                    </m:acc>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𝟎</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𝟕</m:t>
                        </m:r>
                        <m:sSub>
                          <m:sSub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𝑷</m:t>
                            </m:r>
                          </m:e>
                          <m: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𝟎</m:t>
                            </m:r>
                          </m:sub>
                        </m:s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𝒔</m:t>
                        </m:r>
                      </m:num>
                      <m:den>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𝒎𝒂</m:t>
                        </m:r>
                      </m:den>
                    </m:f>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𝑴</m:t>
                    </m:r>
                    <m:sSub>
                      <m:sSub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𝑪</m:t>
                        </m:r>
                      </m:e>
                      <m: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𝒁</m:t>
                        </m:r>
                      </m:sub>
                    </m:s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𝒄𝒐𝒔</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𝜶</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𝒈</m:t>
                        </m:r>
                      </m:num>
                      <m:den>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𝒂𝑴</m:t>
                        </m:r>
                      </m:den>
                    </m:f>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𝒄𝒐𝒔</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𝜸</m:t>
                    </m:r>
                  </m:oMath>
                </a14:m>
                <a:r>
                  <a:rPr lang="en-IN" sz="2000" b="1" kern="100" dirty="0">
                    <a:effectLst/>
                    <a:latin typeface="Calibri" panose="020F0502020204030204" pitchFamily="34" charset="0"/>
                    <a:ea typeface="Calibri" panose="020F0502020204030204" pitchFamily="34" charset="0"/>
                    <a:cs typeface="Calibri" panose="020F0502020204030204" pitchFamily="34" charset="0"/>
                  </a:rPr>
                  <a:t>							</a:t>
                </a:r>
                <a:r>
                  <a:rPr lang="en-IN" sz="2000" b="1" kern="1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acc>
                      <m:accPr>
                        <m:chr m:val="̇"/>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accPr>
                      <m:e>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𝒒</m:t>
                        </m:r>
                      </m:e>
                    </m:acc>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𝟎</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𝟕</m:t>
                        </m:r>
                        <m:sSub>
                          <m:sSub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𝑷</m:t>
                            </m:r>
                          </m:e>
                          <m: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𝟎</m:t>
                            </m:r>
                          </m:sub>
                        </m:s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𝑺𝒅</m:t>
                        </m:r>
                      </m:num>
                      <m:den>
                        <m:sSub>
                          <m:sSub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𝑰</m:t>
                            </m:r>
                          </m:e>
                          <m: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𝒚𝒚</m:t>
                            </m:r>
                          </m:sub>
                        </m:sSub>
                      </m:den>
                    </m:f>
                    <m:sSup>
                      <m:sSup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𝑴</m:t>
                        </m:r>
                      </m:e>
                      <m:sup>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𝟐</m:t>
                        </m:r>
                      </m:sup>
                    </m:sSup>
                    <m:sSub>
                      <m:sSub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𝑪</m:t>
                        </m:r>
                      </m:e>
                      <m:sub>
                        <m: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t>𝒎</m:t>
                        </m:r>
                      </m:sub>
                    </m:sSub>
                  </m:oMath>
                </a14:m>
                <a:r>
                  <a:rPr lang="en-IN" sz="2000" b="1" kern="100" dirty="0">
                    <a:effectLst/>
                    <a:latin typeface="Calibri" panose="020F0502020204030204" pitchFamily="34" charset="0"/>
                    <a:ea typeface="Calibri" panose="020F0502020204030204" pitchFamily="34" charset="0"/>
                    <a:cs typeface="Calibri" panose="020F0502020204030204" pitchFamily="34" charset="0"/>
                  </a:rPr>
                  <a:t>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									</a:t>
                </a:r>
                <a:r>
                  <a:rPr lang="en-US" sz="2000" b="1" kern="1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𝜹</m:t>
                            </m:r>
                          </m:e>
                        </m:acc>
                      </m:e>
                      <m:sub>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𝒂</m:t>
                        </m:r>
                      </m:sub>
                    </m:sSub>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𝜹</m:t>
                        </m:r>
                      </m:e>
                      <m:sub>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𝒃</m:t>
                        </m:r>
                      </m:sub>
                    </m:sSub>
                  </m:oMath>
                </a14:m>
                <a:r>
                  <a:rPr lang="en-US" sz="2000" b="1" kern="100" dirty="0">
                    <a:effectLst/>
                    <a:latin typeface="Calibri" panose="020F0502020204030204" pitchFamily="34" charset="0"/>
                    <a:ea typeface="Calibri" panose="020F0502020204030204" pitchFamily="34" charset="0"/>
                    <a:cs typeface="Calibri" panose="020F0502020204030204" pitchFamily="34" charset="0"/>
                  </a:rPr>
                  <a:t>										</a:t>
                </a:r>
                <a:r>
                  <a:rPr lang="en-US" sz="2000" b="1" kern="1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sz="2000" b="1" i="1">
                            <a:effectLst/>
                            <a:latin typeface="Cambria Math" panose="02040503050406030204" pitchFamily="18" charset="0"/>
                            <a:cs typeface="Times New Roman" panose="02020603050405020304" pitchFamily="18" charset="0"/>
                          </a:rPr>
                        </m:ctrlPr>
                      </m:sSubPr>
                      <m:e>
                        <m:acc>
                          <m:accPr>
                            <m:chr m:val="̇"/>
                            <m:ctrlPr>
                              <a:rPr lang="en-IN" sz="2000" b="1" i="1">
                                <a:effectLst/>
                                <a:latin typeface="Cambria Math" panose="02040503050406030204" pitchFamily="18" charset="0"/>
                                <a:cs typeface="Times New Roman" panose="02020603050405020304" pitchFamily="18" charset="0"/>
                              </a:rPr>
                            </m:ctrlPr>
                          </m:acc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𝜹</m:t>
                            </m:r>
                          </m:e>
                        </m:acc>
                      </m:e>
                      <m:sub>
                        <m:r>
                          <a:rPr lang="en-US" sz="2000" b="1" i="1">
                            <a:effectLst/>
                            <a:latin typeface="Cambria Math" panose="02040503050406030204" pitchFamily="18" charset="0"/>
                            <a:ea typeface="Calibri" panose="020F0502020204030204" pitchFamily="34" charset="0"/>
                            <a:cs typeface="Times New Roman" panose="02020603050405020304" pitchFamily="18" charset="0"/>
                          </a:rPr>
                          <m:t>𝒃</m:t>
                        </m:r>
                      </m:sub>
                    </m:sSub>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𝟐</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𝝃</m:t>
                    </m:r>
                    <m:sSub>
                      <m:sSubPr>
                        <m:ctrlPr>
                          <a:rPr lang="en-IN" sz="2000" b="1" i="1">
                            <a:effectLst/>
                            <a:latin typeface="Cambria Math" panose="02040503050406030204" pitchFamily="18" charset="0"/>
                            <a:cs typeface="Times New Roman" panose="020206030504050203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US" sz="2000" b="1" i="1">
                            <a:effectLst/>
                            <a:latin typeface="Cambria Math" panose="02040503050406030204" pitchFamily="18" charset="0"/>
                            <a:ea typeface="Calibri" panose="020F0502020204030204" pitchFamily="34" charset="0"/>
                            <a:cs typeface="Times New Roman" panose="02020603050405020304" pitchFamily="18" charset="0"/>
                          </a:rPr>
                          <m:t>𝒂</m:t>
                        </m:r>
                      </m:sub>
                    </m:sSub>
                    <m:sSub>
                      <m:sSubPr>
                        <m:ctrlPr>
                          <a:rPr lang="en-IN" sz="2000" b="1" i="1">
                            <a:effectLst/>
                            <a:latin typeface="Cambria Math" panose="02040503050406030204" pitchFamily="18" charset="0"/>
                            <a:cs typeface="Times New Roman" panose="020206030504050203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𝜹</m:t>
                        </m:r>
                      </m:e>
                      <m:sub>
                        <m:r>
                          <a:rPr lang="en-US" sz="2000" b="1" i="1">
                            <a:effectLst/>
                            <a:latin typeface="Cambria Math" panose="02040503050406030204" pitchFamily="18" charset="0"/>
                            <a:ea typeface="Calibri" panose="020F0502020204030204" pitchFamily="34" charset="0"/>
                            <a:cs typeface="Times New Roman" panose="02020603050405020304" pitchFamily="18" charset="0"/>
                          </a:rPr>
                          <m:t>𝒃</m:t>
                        </m:r>
                      </m:sub>
                    </m:sSub>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2000" b="1" i="1">
                            <a:effectLst/>
                            <a:latin typeface="Cambria Math" panose="02040503050406030204" pitchFamily="18" charset="0"/>
                            <a:cs typeface="Times New Roman" panose="02020603050405020304" pitchFamily="18" charset="0"/>
                          </a:rPr>
                        </m:ctrlPr>
                      </m:sSubSup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US" sz="2000" b="1" i="1">
                            <a:effectLst/>
                            <a:latin typeface="Cambria Math" panose="02040503050406030204" pitchFamily="18" charset="0"/>
                            <a:ea typeface="Calibri" panose="020F0502020204030204" pitchFamily="34" charset="0"/>
                            <a:cs typeface="Times New Roman" panose="02020603050405020304" pitchFamily="18" charset="0"/>
                          </a:rPr>
                          <m:t>𝒂</m:t>
                        </m:r>
                      </m:sub>
                      <m:sup>
                        <m:r>
                          <a:rPr lang="en-US" sz="2000" b="1" i="1">
                            <a:effectLst/>
                            <a:latin typeface="Cambria Math" panose="02040503050406030204" pitchFamily="18" charset="0"/>
                            <a:ea typeface="Calibri" panose="020F0502020204030204" pitchFamily="34" charset="0"/>
                            <a:cs typeface="Times New Roman" panose="02020603050405020304" pitchFamily="18" charset="0"/>
                          </a:rPr>
                          <m:t>𝟐</m:t>
                        </m:r>
                      </m:sup>
                    </m:sSubSup>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000" b="1" i="1">
                            <a:effectLst/>
                            <a:latin typeface="Cambria Math" panose="02040503050406030204" pitchFamily="18" charset="0"/>
                            <a:cs typeface="Times New Roman" panose="02020603050405020304" pitchFamily="18" charset="0"/>
                          </a:rPr>
                        </m:ctrlPr>
                      </m:sSubSup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US" sz="2000" b="1" i="1">
                            <a:effectLst/>
                            <a:latin typeface="Cambria Math" panose="02040503050406030204" pitchFamily="18" charset="0"/>
                            <a:ea typeface="Calibri" panose="020F0502020204030204" pitchFamily="34" charset="0"/>
                            <a:cs typeface="Times New Roman" panose="02020603050405020304" pitchFamily="18" charset="0"/>
                          </a:rPr>
                          <m:t>𝒂</m:t>
                        </m:r>
                      </m:sub>
                      <m:sup>
                        <m:r>
                          <a:rPr lang="en-US" sz="2000" b="1" i="1">
                            <a:effectLst/>
                            <a:latin typeface="Cambria Math" panose="02040503050406030204" pitchFamily="18" charset="0"/>
                            <a:ea typeface="Calibri" panose="020F0502020204030204" pitchFamily="34" charset="0"/>
                            <a:cs typeface="Times New Roman" panose="02020603050405020304" pitchFamily="18" charset="0"/>
                          </a:rPr>
                          <m:t>𝟐</m:t>
                        </m:r>
                      </m:sup>
                    </m:sSubSup>
                    <m:sSub>
                      <m:sSubPr>
                        <m:ctrlPr>
                          <a:rPr lang="en-IN" sz="2000" b="1" i="1">
                            <a:effectLst/>
                            <a:latin typeface="Cambria Math" panose="02040503050406030204" pitchFamily="18" charset="0"/>
                            <a:cs typeface="Times New Roman" panose="020206030504050203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𝜹</m:t>
                        </m:r>
                      </m:e>
                      <m:sub>
                        <m:r>
                          <a:rPr lang="en-US" sz="2000" b="1" i="1">
                            <a:effectLst/>
                            <a:latin typeface="Cambria Math" panose="02040503050406030204" pitchFamily="18" charset="0"/>
                            <a:ea typeface="Calibri" panose="020F0502020204030204" pitchFamily="34" charset="0"/>
                            <a:cs typeface="Times New Roman" panose="02020603050405020304" pitchFamily="18" charset="0"/>
                          </a:rPr>
                          <m:t>𝒄</m:t>
                        </m:r>
                      </m:sub>
                    </m:sSub>
                  </m:oMath>
                </a14:m>
                <a:r>
                  <a:rPr lang="en-IN" sz="2000" b="1" dirty="0">
                    <a:effectLst/>
                    <a:latin typeface="Calibri" panose="020F0502020204030204" pitchFamily="34" charset="0"/>
                    <a:ea typeface="Calibri" panose="020F0502020204030204" pitchFamily="34" charset="0"/>
                    <a:cs typeface="Calibri" panose="020F0502020204030204" pitchFamily="34" charset="0"/>
                  </a:rPr>
                  <a:t>		(12)</a:t>
                </a:r>
              </a:p>
              <a:p>
                <a:endParaRPr lang="en-IN" dirty="0"/>
              </a:p>
            </p:txBody>
          </p:sp>
        </mc:Choice>
        <mc:Fallback xmlns="">
          <p:sp>
            <p:nvSpPr>
              <p:cNvPr id="3" name="Text Placeholder 2">
                <a:extLst>
                  <a:ext uri="{FF2B5EF4-FFF2-40B4-BE49-F238E27FC236}">
                    <a16:creationId xmlns:a16="http://schemas.microsoft.com/office/drawing/2014/main" id="{4AF32DE1-E752-945D-8F9A-AECC887E778D}"/>
                  </a:ext>
                </a:extLst>
              </p:cNvPr>
              <p:cNvSpPr>
                <a:spLocks noGrp="1" noRot="1" noChangeAspect="1" noMove="1" noResize="1" noEditPoints="1" noAdjustHandles="1" noChangeArrowheads="1" noChangeShapeType="1" noTextEdit="1"/>
              </p:cNvSpPr>
              <p:nvPr>
                <p:ph type="body" idx="1"/>
              </p:nvPr>
            </p:nvSpPr>
            <p:spPr>
              <a:xfrm>
                <a:off x="172244" y="798615"/>
                <a:ext cx="11374820" cy="5924715"/>
              </a:xfrm>
              <a:blipFill>
                <a:blip r:embed="rId3"/>
                <a:stretch>
                  <a:fillRect r="-589"/>
                </a:stretch>
              </a:blipFill>
            </p:spPr>
            <p:txBody>
              <a:bodyPr/>
              <a:lstStyle/>
              <a:p>
                <a:r>
                  <a:rPr lang="en-IN">
                    <a:noFill/>
                  </a:rPr>
                  <a:t> </a:t>
                </a:r>
              </a:p>
            </p:txBody>
          </p:sp>
        </mc:Fallback>
      </mc:AlternateContent>
      <p:sp>
        <p:nvSpPr>
          <p:cNvPr id="2" name="Google Shape;182;p11">
            <a:extLst>
              <a:ext uri="{FF2B5EF4-FFF2-40B4-BE49-F238E27FC236}">
                <a16:creationId xmlns:a16="http://schemas.microsoft.com/office/drawing/2014/main" id="{D182CACE-9625-BEF4-8EB7-244743CA2FF2}"/>
              </a:ext>
            </a:extLst>
          </p:cNvPr>
          <p:cNvSpPr txBox="1">
            <a:spLocks/>
          </p:cNvSpPr>
          <p:nvPr/>
        </p:nvSpPr>
        <p:spPr>
          <a:xfrm>
            <a:off x="172244" y="186864"/>
            <a:ext cx="11847512"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buFont typeface="Times New Roman"/>
              <a:buNone/>
            </a:pP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Longitudinal Dynamics of a Class of Cruise Missiles</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D4F07AB-FE73-4771-67C6-EEE4AEC5B76B}"/>
              </a:ext>
            </a:extLst>
          </p:cNvPr>
          <p:cNvPicPr>
            <a:picLocks noChangeAspect="1"/>
          </p:cNvPicPr>
          <p:nvPr/>
        </p:nvPicPr>
        <p:blipFill>
          <a:blip r:embed="rId4"/>
          <a:stretch>
            <a:fillRect/>
          </a:stretch>
        </p:blipFill>
        <p:spPr>
          <a:xfrm>
            <a:off x="6400800" y="2023413"/>
            <a:ext cx="5318234" cy="3419444"/>
          </a:xfrm>
          <a:prstGeom prst="rect">
            <a:avLst/>
          </a:prstGeom>
        </p:spPr>
      </p:pic>
      <p:sp>
        <p:nvSpPr>
          <p:cNvPr id="7" name="TextBox 6">
            <a:extLst>
              <a:ext uri="{FF2B5EF4-FFF2-40B4-BE49-F238E27FC236}">
                <a16:creationId xmlns:a16="http://schemas.microsoft.com/office/drawing/2014/main" id="{DC473ED9-FFE2-967F-A41B-A5286E4EA5FB}"/>
              </a:ext>
            </a:extLst>
          </p:cNvPr>
          <p:cNvSpPr txBox="1"/>
          <p:nvPr/>
        </p:nvSpPr>
        <p:spPr>
          <a:xfrm>
            <a:off x="6574971" y="5842883"/>
            <a:ext cx="6096000" cy="423449"/>
          </a:xfrm>
          <a:prstGeom prst="rect">
            <a:avLst/>
          </a:prstGeom>
          <a:noFill/>
        </p:spPr>
        <p:txBody>
          <a:bodyPr wrap="square">
            <a:spAutoFit/>
          </a:bodyPr>
          <a:lstStyle/>
          <a:p>
            <a:pPr>
              <a:lnSpc>
                <a:spcPct val="150000"/>
              </a:lnSpc>
              <a:spcAft>
                <a:spcPts val="800"/>
              </a:spcAft>
            </a:pPr>
            <a:r>
              <a:rPr lang="en-IN" sz="1600" b="1" kern="100" dirty="0">
                <a:effectLst/>
                <a:latin typeface="Calibri" panose="020F0502020204030204" pitchFamily="34" charset="0"/>
                <a:ea typeface="Calibri" panose="020F0502020204030204" pitchFamily="34" charset="0"/>
                <a:cs typeface="Calibri" panose="020F0502020204030204" pitchFamily="34" charset="0"/>
              </a:rPr>
              <a:t>Fig. 2. Missile airframe in longitudinal motion.</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2">
            <a:extLst>
              <a:ext uri="{FF2B5EF4-FFF2-40B4-BE49-F238E27FC236}">
                <a16:creationId xmlns:a16="http://schemas.microsoft.com/office/drawing/2014/main" id="{CB37F7A3-4EA7-3BF0-B1D3-0078569CAC0E}"/>
              </a:ext>
            </a:extLst>
          </p:cNvPr>
          <p:cNvSpPr>
            <a:spLocks noGrp="1"/>
          </p:cNvSpPr>
          <p:nvPr>
            <p:ph type="sldNum" idx="12"/>
          </p:nvPr>
        </p:nvSpPr>
        <p:spPr>
          <a:xfrm>
            <a:off x="8610600" y="6356352"/>
            <a:ext cx="2743200" cy="365125"/>
          </a:xfrm>
        </p:spPr>
        <p:txBody>
          <a:bodyPr/>
          <a:lstStyle/>
          <a:p>
            <a:pPr marL="0" lvl="0" indent="0" algn="r" rtl="0">
              <a:spcBef>
                <a:spcPts val="0"/>
              </a:spcBef>
              <a:spcAft>
                <a:spcPts val="0"/>
              </a:spcAft>
              <a:buNone/>
            </a:pPr>
            <a:fld id="{00000000-1234-1234-1234-123412341234}" type="slidenum">
              <a:rPr lang="en-US" smtClean="0">
                <a:solidFill>
                  <a:schemeClr val="tx1"/>
                </a:solidFill>
              </a:rPr>
              <a:t>18</a:t>
            </a:fld>
            <a:endParaRPr lang="en-US" dirty="0">
              <a:solidFill>
                <a:schemeClr val="tx1"/>
              </a:solidFill>
            </a:endParaRPr>
          </a:p>
        </p:txBody>
      </p:sp>
      <p:sp>
        <p:nvSpPr>
          <p:cNvPr id="6" name="Date Placeholder 2">
            <a:extLst>
              <a:ext uri="{FF2B5EF4-FFF2-40B4-BE49-F238E27FC236}">
                <a16:creationId xmlns:a16="http://schemas.microsoft.com/office/drawing/2014/main" id="{4FC2AD74-E3FF-C6AF-B340-B8164FD117FE}"/>
              </a:ext>
            </a:extLst>
          </p:cNvPr>
          <p:cNvSpPr>
            <a:spLocks noGrp="1"/>
          </p:cNvSpPr>
          <p:nvPr>
            <p:ph type="dt" sz="half" idx="10"/>
          </p:nvPr>
        </p:nvSpPr>
        <p:spPr>
          <a:xfrm>
            <a:off x="838200" y="6356352"/>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Tree>
    <p:extLst>
      <p:ext uri="{BB962C8B-B14F-4D97-AF65-F5344CB8AC3E}">
        <p14:creationId xmlns:p14="http://schemas.microsoft.com/office/powerpoint/2010/main" val="1035528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6BBBC-F840-4236-157F-708ACB08939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D860578-40E9-45DB-6C1E-B4DD66BAF910}"/>
                  </a:ext>
                </a:extLst>
              </p:cNvPr>
              <p:cNvSpPr>
                <a:spLocks noGrp="1"/>
              </p:cNvSpPr>
              <p:nvPr>
                <p:ph type="body" idx="1"/>
              </p:nvPr>
            </p:nvSpPr>
            <p:spPr>
              <a:xfrm>
                <a:off x="105102" y="796808"/>
                <a:ext cx="11782098" cy="5924715"/>
              </a:xfrm>
            </p:spPr>
            <p:txBody>
              <a:bodyPr/>
              <a:lstStyle/>
              <a:p>
                <a:pPr marL="285750" indent="-285750" algn="jus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In this </a:t>
                </a:r>
                <a:r>
                  <a:rPr lang="en-IN" sz="2000" dirty="0">
                    <a:latin typeface="Calibri" panose="020F0502020204030204" pitchFamily="34" charset="0"/>
                    <a:ea typeface="Calibri" panose="020F0502020204030204" pitchFamily="34" charset="0"/>
                    <a:cs typeface="Calibri" panose="020F0502020204030204" pitchFamily="34" charset="0"/>
                  </a:rPr>
                  <a:t>research</a:t>
                </a:r>
                <a:r>
                  <a:rPr lang="en-IN" sz="2000" dirty="0">
                    <a:effectLst/>
                    <a:latin typeface="Calibri" panose="020F0502020204030204" pitchFamily="34" charset="0"/>
                    <a:ea typeface="Calibri" panose="020F0502020204030204" pitchFamily="34" charset="0"/>
                    <a:cs typeface="Calibri" panose="020F0502020204030204" pitchFamily="34" charset="0"/>
                  </a:rPr>
                  <a:t>, α, q, </a:t>
                </a:r>
                <a:r>
                  <a:rPr lang="en-IN" sz="2000" dirty="0" err="1">
                    <a:effectLst/>
                    <a:latin typeface="Calibri" panose="020F0502020204030204" pitchFamily="34" charset="0"/>
                    <a:ea typeface="Calibri" panose="020F0502020204030204" pitchFamily="34" charset="0"/>
                    <a:cs typeface="Calibri" panose="020F0502020204030204" pitchFamily="34" charset="0"/>
                  </a:rPr>
                  <a:t>δ</a:t>
                </a:r>
                <a:r>
                  <a:rPr lang="en-IN" sz="2000" baseline="-25000" dirty="0" err="1">
                    <a:effectLst/>
                    <a:latin typeface="Calibri" panose="020F0502020204030204" pitchFamily="34" charset="0"/>
                    <a:ea typeface="Calibri" panose="020F0502020204030204" pitchFamily="34" charset="0"/>
                    <a:cs typeface="Calibri" panose="020F0502020204030204" pitchFamily="34" charset="0"/>
                  </a:rPr>
                  <a:t>a</a:t>
                </a:r>
                <a:r>
                  <a:rPr lang="en-IN" sz="2000" dirty="0">
                    <a:effectLst/>
                    <a:latin typeface="Calibri" panose="020F0502020204030204" pitchFamily="34" charset="0"/>
                    <a:ea typeface="Calibri" panose="020F0502020204030204" pitchFamily="34" charset="0"/>
                    <a:cs typeface="Calibri" panose="020F0502020204030204" pitchFamily="34" charset="0"/>
                  </a:rPr>
                  <a:t>, and </a:t>
                </a:r>
                <a:r>
                  <a:rPr lang="en-IN" sz="2000" dirty="0" err="1">
                    <a:effectLst/>
                    <a:latin typeface="Calibri" panose="020F0502020204030204" pitchFamily="34" charset="0"/>
                    <a:ea typeface="Calibri" panose="020F0502020204030204" pitchFamily="34" charset="0"/>
                    <a:cs typeface="Calibri" panose="020F0502020204030204" pitchFamily="34" charset="0"/>
                  </a:rPr>
                  <a:t>δ</a:t>
                </a:r>
                <a:r>
                  <a:rPr lang="en-IN" sz="2000" baseline="-25000" dirty="0" err="1">
                    <a:effectLst/>
                    <a:latin typeface="Calibri" panose="020F0502020204030204" pitchFamily="34" charset="0"/>
                    <a:ea typeface="Calibri" panose="020F0502020204030204" pitchFamily="34" charset="0"/>
                    <a:cs typeface="Calibri" panose="020F0502020204030204" pitchFamily="34" charset="0"/>
                  </a:rPr>
                  <a:t>b</a:t>
                </a:r>
                <a:r>
                  <a:rPr lang="en-IN" sz="2000" dirty="0">
                    <a:effectLst/>
                    <a:latin typeface="Calibri" panose="020F0502020204030204" pitchFamily="34" charset="0"/>
                    <a:ea typeface="Calibri" panose="020F0502020204030204" pitchFamily="34" charset="0"/>
                    <a:cs typeface="Calibri" panose="020F0502020204030204" pitchFamily="34" charset="0"/>
                  </a:rPr>
                  <a:t> have been naturally selected as the state variables and </a:t>
                </a:r>
                <a:r>
                  <a:rPr lang="en-IN" sz="2000" i="1" dirty="0">
                    <a:effectLst/>
                    <a:latin typeface="Calibri" panose="020F0502020204030204" pitchFamily="34" charset="0"/>
                    <a:ea typeface="Calibri" panose="020F0502020204030204" pitchFamily="34" charset="0"/>
                    <a:cs typeface="Calibri" panose="020F0502020204030204" pitchFamily="34" charset="0"/>
                  </a:rPr>
                  <a:t>M </a:t>
                </a:r>
                <a:r>
                  <a:rPr lang="en-IN" sz="2000" dirty="0">
                    <a:effectLst/>
                    <a:latin typeface="Calibri" panose="020F0502020204030204" pitchFamily="34" charset="0"/>
                    <a:ea typeface="Calibri" panose="020F0502020204030204" pitchFamily="34" charset="0"/>
                    <a:cs typeface="Calibri" panose="020F0502020204030204" pitchFamily="34" charset="0"/>
                  </a:rPr>
                  <a:t>and γ are the auxiliary states. </a:t>
                </a:r>
                <a:r>
                  <a:rPr lang="en-IN" sz="2000" dirty="0">
                    <a:latin typeface="Calibri" panose="020F0502020204030204" pitchFamily="34" charset="0"/>
                    <a:ea typeface="Calibri" panose="020F0502020204030204" pitchFamily="34" charset="0"/>
                    <a:cs typeface="Calibri" panose="020F0502020204030204" pitchFamily="34" charset="0"/>
                  </a:rPr>
                  <a:t>This research</a:t>
                </a:r>
                <a:r>
                  <a:rPr lang="en-IN" sz="2000" dirty="0">
                    <a:effectLst/>
                    <a:latin typeface="Calibri" panose="020F0502020204030204" pitchFamily="34" charset="0"/>
                    <a:ea typeface="Calibri" panose="020F0502020204030204" pitchFamily="34" charset="0"/>
                    <a:cs typeface="Calibri" panose="020F0502020204030204" pitchFamily="34" charset="0"/>
                  </a:rPr>
                  <a:t> assumes that measurements or estimates of the AOA, the pitch rate, the actual tail deflection angle, and the actual tail deflection rate are accessible and rigid body, zero gravitational force,  and zero roll angle.</a:t>
                </a:r>
              </a:p>
              <a:p>
                <a:pPr marL="304800">
                  <a:lnSpc>
                    <a:spcPct val="100000"/>
                  </a:lnSpc>
                  <a:spcBef>
                    <a:spcPts val="300"/>
                  </a:spcBef>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Calibri" panose="020F0502020204030204" pitchFamily="34" charset="0"/>
                  </a:rPr>
                  <a:t>The nonlinear affine state space model of the nonlinear dynamic missile equations is represented as the following form:</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IN" sz="2000" dirty="0">
                    <a:effectLst/>
                    <a:ea typeface="Times New Roman" panose="02020603050405020304" pitchFamily="18" charset="0"/>
                  </a:rPr>
                  <a:t>			</a:t>
                </a:r>
                <a14:m>
                  <m:oMath xmlns:m="http://schemas.openxmlformats.org/officeDocument/2006/math">
                    <m:acc>
                      <m:accPr>
                        <m:chr m:val="̇"/>
                        <m:ctrlPr>
                          <a:rPr lang="en-IN" sz="2000" b="1" i="1">
                            <a:effectLst/>
                            <a:latin typeface="Cambria Math" panose="02040503050406030204" pitchFamily="18" charset="0"/>
                            <a:ea typeface="Times New Roman" panose="02020603050405020304" pitchFamily="18" charset="0"/>
                          </a:rPr>
                        </m:ctrlPr>
                      </m:accPr>
                      <m:e>
                        <m:r>
                          <a:rPr lang="en-US" sz="2000" b="1" i="1">
                            <a:effectLst/>
                            <a:latin typeface="Cambria Math" panose="02040503050406030204" pitchFamily="18" charset="0"/>
                            <a:ea typeface="Times New Roman" panose="02020603050405020304" pitchFamily="18" charset="0"/>
                          </a:rPr>
                          <m:t>𝒙</m:t>
                        </m:r>
                      </m:e>
                    </m:acc>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𝒇</m:t>
                    </m:r>
                    <m:d>
                      <m:dPr>
                        <m:ctrlPr>
                          <a:rPr lang="en-IN" sz="2000" b="1" i="1">
                            <a:effectLst/>
                            <a:latin typeface="Cambria Math" panose="02040503050406030204" pitchFamily="18" charset="0"/>
                            <a:ea typeface="Times New Roman" panose="02020603050405020304" pitchFamily="18" charset="0"/>
                          </a:rPr>
                        </m:ctrlPr>
                      </m:dPr>
                      <m:e>
                        <m:r>
                          <a:rPr lang="en-US" sz="2000" b="1" i="1">
                            <a:effectLst/>
                            <a:latin typeface="Cambria Math" panose="02040503050406030204" pitchFamily="18" charset="0"/>
                            <a:ea typeface="Times New Roman" panose="02020603050405020304" pitchFamily="18" charset="0"/>
                          </a:rPr>
                          <m:t>𝒙</m:t>
                        </m:r>
                      </m:e>
                    </m:d>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𝒈</m:t>
                    </m:r>
                    <m:d>
                      <m:dPr>
                        <m:ctrlPr>
                          <a:rPr lang="en-IN" sz="2000" b="1" i="1">
                            <a:effectLst/>
                            <a:latin typeface="Cambria Math" panose="02040503050406030204" pitchFamily="18" charset="0"/>
                            <a:ea typeface="Times New Roman" panose="02020603050405020304" pitchFamily="18" charset="0"/>
                          </a:rPr>
                        </m:ctrlPr>
                      </m:dPr>
                      <m:e>
                        <m:r>
                          <a:rPr lang="en-US" sz="2000" b="1" i="1">
                            <a:effectLst/>
                            <a:latin typeface="Cambria Math" panose="02040503050406030204" pitchFamily="18" charset="0"/>
                            <a:ea typeface="Times New Roman" panose="02020603050405020304" pitchFamily="18" charset="0"/>
                          </a:rPr>
                          <m:t>𝒙</m:t>
                        </m:r>
                      </m:e>
                    </m:d>
                    <m:r>
                      <a:rPr lang="en-US" sz="2000" b="1" i="1">
                        <a:effectLst/>
                        <a:latin typeface="Cambria Math" panose="02040503050406030204" pitchFamily="18" charset="0"/>
                        <a:ea typeface="Times New Roman" panose="02020603050405020304" pitchFamily="18" charset="0"/>
                      </a:rPr>
                      <m:t>𝒖</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𝒚</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𝒉</m:t>
                    </m:r>
                    <m:d>
                      <m:dPr>
                        <m:ctrlPr>
                          <a:rPr lang="en-US" sz="2000" b="1" i="1">
                            <a:effectLst/>
                            <a:latin typeface="Cambria Math" panose="02040503050406030204" pitchFamily="18" charset="0"/>
                            <a:ea typeface="Times New Roman" panose="02020603050405020304" pitchFamily="18" charset="0"/>
                          </a:rPr>
                        </m:ctrlPr>
                      </m:dPr>
                      <m:e>
                        <m:r>
                          <a:rPr lang="en-US" sz="2000" b="1" i="1">
                            <a:effectLst/>
                            <a:latin typeface="Cambria Math" panose="02040503050406030204" pitchFamily="18" charset="0"/>
                            <a:ea typeface="Times New Roman" panose="02020603050405020304" pitchFamily="18" charset="0"/>
                          </a:rPr>
                          <m:t>𝒙</m:t>
                        </m:r>
                      </m:e>
                    </m:d>
                    <m:r>
                      <a:rPr lang="en-IN" sz="2000" b="1" i="0" smtClean="0">
                        <a:effectLst/>
                        <a:latin typeface="Cambria Math" panose="02040503050406030204" pitchFamily="18" charset="0"/>
                        <a:ea typeface="Times New Roman" panose="02020603050405020304" pitchFamily="18" charset="0"/>
                      </a:rPr>
                      <m:t>    </m:t>
                    </m:r>
                  </m:oMath>
                </a14:m>
                <a:r>
                  <a:rPr lang="en-US" sz="2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(13)</a:t>
                </a:r>
              </a:p>
              <a:p>
                <a:pPr marL="114300" indent="0">
                  <a:buNone/>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where </a:t>
                </a:r>
                <a:r>
                  <a:rPr lang="en-IN" sz="2000" dirty="0">
                    <a:solidFill>
                      <a:schemeClr val="tx1"/>
                    </a:solidFill>
                  </a:rPr>
                  <a:t> </a:t>
                </a:r>
                <a14:m>
                  <m:oMath xmlns:m="http://schemas.openxmlformats.org/officeDocument/2006/math">
                    <m:r>
                      <a:rPr lang="en-US" sz="2000" b="1" i="1">
                        <a:solidFill>
                          <a:schemeClr val="tx1"/>
                        </a:solidFill>
                        <a:latin typeface="Cambria Math" panose="02040503050406030204" pitchFamily="18" charset="0"/>
                      </a:rPr>
                      <m:t>𝒙</m:t>
                    </m:r>
                    <m:r>
                      <a:rPr lang="en-US" sz="2000" b="1" i="1">
                        <a:solidFill>
                          <a:schemeClr val="tx1"/>
                        </a:solidFill>
                        <a:latin typeface="Cambria Math" panose="02040503050406030204" pitchFamily="18" charset="0"/>
                      </a:rPr>
                      <m:t>=</m:t>
                    </m:r>
                    <m:sSup>
                      <m:sSupPr>
                        <m:ctrlPr>
                          <a:rPr lang="en-IN" sz="2000" b="1" i="1">
                            <a:solidFill>
                              <a:schemeClr val="tx1"/>
                            </a:solidFill>
                            <a:latin typeface="Cambria Math" panose="02040503050406030204" pitchFamily="18" charset="0"/>
                          </a:rPr>
                        </m:ctrlPr>
                      </m:sSupPr>
                      <m:e>
                        <m:r>
                          <a:rPr lang="en-US" sz="2000" b="1" i="1">
                            <a:solidFill>
                              <a:schemeClr val="tx1"/>
                            </a:solidFill>
                            <a:latin typeface="Cambria Math" panose="02040503050406030204" pitchFamily="18" charset="0"/>
                          </a:rPr>
                          <m:t>[</m:t>
                        </m:r>
                        <m:r>
                          <a:rPr lang="en-US" sz="2000" b="1" i="1">
                            <a:solidFill>
                              <a:schemeClr val="tx1"/>
                            </a:solidFill>
                            <a:latin typeface="Cambria Math" panose="02040503050406030204" pitchFamily="18" charset="0"/>
                          </a:rPr>
                          <m:t>𝜶</m:t>
                        </m:r>
                        <m:r>
                          <a:rPr lang="en-US" sz="2000" b="1" i="1">
                            <a:solidFill>
                              <a:schemeClr val="tx1"/>
                            </a:solidFill>
                            <a:latin typeface="Cambria Math" panose="02040503050406030204" pitchFamily="18" charset="0"/>
                          </a:rPr>
                          <m:t> </m:t>
                        </m:r>
                        <m:r>
                          <a:rPr lang="en-US" sz="2000" b="1" i="1">
                            <a:solidFill>
                              <a:schemeClr val="tx1"/>
                            </a:solidFill>
                            <a:latin typeface="Cambria Math" panose="02040503050406030204" pitchFamily="18" charset="0"/>
                          </a:rPr>
                          <m:t>𝒒</m:t>
                        </m:r>
                        <m:r>
                          <a:rPr lang="en-US" sz="2000" b="1" i="1">
                            <a:solidFill>
                              <a:schemeClr val="tx1"/>
                            </a:solidFill>
                            <a:latin typeface="Cambria Math" panose="02040503050406030204" pitchFamily="18" charset="0"/>
                          </a:rPr>
                          <m:t> </m:t>
                        </m:r>
                        <m:sSub>
                          <m:sSubPr>
                            <m:ctrlPr>
                              <a:rPr lang="en-IN"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𝜹</m:t>
                            </m:r>
                          </m:e>
                          <m:sub>
                            <m:r>
                              <a:rPr lang="en-US" sz="2000" b="1" i="1">
                                <a:solidFill>
                                  <a:schemeClr val="tx1"/>
                                </a:solidFill>
                                <a:latin typeface="Cambria Math" panose="02040503050406030204" pitchFamily="18" charset="0"/>
                              </a:rPr>
                              <m:t>𝒂</m:t>
                            </m:r>
                          </m:sub>
                        </m:sSub>
                        <m:r>
                          <a:rPr lang="en-US" sz="2000" b="1" i="1">
                            <a:solidFill>
                              <a:schemeClr val="tx1"/>
                            </a:solidFill>
                            <a:latin typeface="Cambria Math" panose="02040503050406030204" pitchFamily="18" charset="0"/>
                          </a:rPr>
                          <m:t> </m:t>
                        </m:r>
                        <m:sSub>
                          <m:sSubPr>
                            <m:ctrlPr>
                              <a:rPr lang="en-IN"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𝜹</m:t>
                            </m:r>
                          </m:e>
                          <m:sub>
                            <m:r>
                              <a:rPr lang="en-US" sz="2000" b="1" i="1">
                                <a:solidFill>
                                  <a:schemeClr val="tx1"/>
                                </a:solidFill>
                                <a:latin typeface="Cambria Math" panose="02040503050406030204" pitchFamily="18" charset="0"/>
                              </a:rPr>
                              <m:t>𝒃</m:t>
                            </m:r>
                          </m:sub>
                        </m:sSub>
                        <m:r>
                          <a:rPr lang="en-US" sz="2000" b="1" i="1">
                            <a:solidFill>
                              <a:schemeClr val="tx1"/>
                            </a:solidFill>
                            <a:latin typeface="Cambria Math" panose="02040503050406030204" pitchFamily="18" charset="0"/>
                          </a:rPr>
                          <m:t> ]</m:t>
                        </m:r>
                      </m:e>
                      <m:sup>
                        <m:r>
                          <a:rPr lang="en-US" sz="2000" b="1" i="1">
                            <a:solidFill>
                              <a:schemeClr val="tx1"/>
                            </a:solidFill>
                            <a:latin typeface="Cambria Math" panose="02040503050406030204" pitchFamily="18" charset="0"/>
                          </a:rPr>
                          <m:t>𝑻</m:t>
                        </m:r>
                      </m:sup>
                    </m:sSup>
                  </m:oMath>
                </a14:m>
                <a:r>
                  <a:rPr lang="en-US" sz="2000" b="1" dirty="0">
                    <a:solidFill>
                      <a:schemeClr val="tx1"/>
                    </a:solidFill>
                  </a:rPr>
                  <a:t>,</a:t>
                </a:r>
                <a14:m>
                  <m:oMath xmlns:m="http://schemas.openxmlformats.org/officeDocument/2006/math">
                    <m:r>
                      <a:rPr lang="en-US" sz="2000" b="1" i="1">
                        <a:solidFill>
                          <a:schemeClr val="tx1"/>
                        </a:solidFill>
                        <a:latin typeface="Cambria Math" panose="02040503050406030204" pitchFamily="18" charset="0"/>
                      </a:rPr>
                      <m:t> </m:t>
                    </m:r>
                    <m:r>
                      <a:rPr lang="en-US" sz="2000" b="1" i="1">
                        <a:solidFill>
                          <a:schemeClr val="tx1"/>
                        </a:solidFill>
                        <a:latin typeface="Cambria Math" panose="02040503050406030204" pitchFamily="18" charset="0"/>
                      </a:rPr>
                      <m:t>𝒖</m:t>
                    </m:r>
                    <m:r>
                      <a:rPr lang="en-US" sz="2000" b="1" i="1">
                        <a:solidFill>
                          <a:schemeClr val="tx1"/>
                        </a:solidFill>
                        <a:latin typeface="Cambria Math" panose="02040503050406030204" pitchFamily="18" charset="0"/>
                      </a:rPr>
                      <m:t>=</m:t>
                    </m:r>
                    <m:sSub>
                      <m:sSubPr>
                        <m:ctrlPr>
                          <a:rPr lang="en-IN"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𝜹</m:t>
                        </m:r>
                      </m:e>
                      <m:sub>
                        <m:r>
                          <a:rPr lang="en-US" sz="2000" b="1" i="1">
                            <a:solidFill>
                              <a:schemeClr val="tx1"/>
                            </a:solidFill>
                            <a:latin typeface="Cambria Math" panose="02040503050406030204" pitchFamily="18" charset="0"/>
                          </a:rPr>
                          <m:t>𝒄</m:t>
                        </m:r>
                      </m:sub>
                    </m:sSub>
                  </m:oMath>
                </a14:m>
                <a:r>
                  <a:rPr lang="en-US" sz="2000" b="1" dirty="0">
                    <a:solidFill>
                      <a:schemeClr val="tx1"/>
                    </a:solidFill>
                  </a:rPr>
                  <a:t> ,</a:t>
                </a:r>
                <a14:m>
                  <m:oMath xmlns:m="http://schemas.openxmlformats.org/officeDocument/2006/math">
                    <m:r>
                      <a:rPr lang="en-US" sz="2000" b="1" i="1">
                        <a:solidFill>
                          <a:schemeClr val="tx1"/>
                        </a:solidFill>
                        <a:latin typeface="Cambria Math" panose="02040503050406030204" pitchFamily="18" charset="0"/>
                      </a:rPr>
                      <m:t>𝒇</m:t>
                    </m:r>
                    <m:d>
                      <m:dPr>
                        <m:ctrlPr>
                          <a:rPr lang="en-IN" sz="2000" b="1" i="1">
                            <a:solidFill>
                              <a:schemeClr val="tx1"/>
                            </a:solidFill>
                            <a:latin typeface="Cambria Math" panose="02040503050406030204" pitchFamily="18" charset="0"/>
                          </a:rPr>
                        </m:ctrlPr>
                      </m:dPr>
                      <m:e>
                        <m:r>
                          <a:rPr lang="en-US" sz="2000" b="1" i="1">
                            <a:solidFill>
                              <a:schemeClr val="tx1"/>
                            </a:solidFill>
                            <a:latin typeface="Cambria Math" panose="02040503050406030204" pitchFamily="18" charset="0"/>
                          </a:rPr>
                          <m:t>𝒙</m:t>
                        </m:r>
                      </m:e>
                    </m:d>
                    <m:r>
                      <a:rPr lang="en-US" sz="2000" b="1" i="1">
                        <a:solidFill>
                          <a:schemeClr val="tx1"/>
                        </a:solidFill>
                        <a:latin typeface="Cambria Math" panose="02040503050406030204" pitchFamily="18" charset="0"/>
                      </a:rPr>
                      <m:t>=</m:t>
                    </m:r>
                    <m:d>
                      <m:dPr>
                        <m:begChr m:val="["/>
                        <m:endChr m:val="]"/>
                        <m:ctrlPr>
                          <a:rPr lang="en-IN" sz="2000" b="1" i="1">
                            <a:solidFill>
                              <a:schemeClr val="tx1"/>
                            </a:solidFill>
                            <a:latin typeface="Cambria Math" panose="02040503050406030204" pitchFamily="18" charset="0"/>
                          </a:rPr>
                        </m:ctrlPr>
                      </m:dPr>
                      <m:e>
                        <m:m>
                          <m:mPr>
                            <m:mcs>
                              <m:mc>
                                <m:mcPr>
                                  <m:count m:val="1"/>
                                  <m:mcJc m:val="center"/>
                                </m:mcPr>
                              </m:mc>
                            </m:mcs>
                            <m:ctrlPr>
                              <a:rPr lang="en-IN" sz="2000" b="1" i="1">
                                <a:solidFill>
                                  <a:schemeClr val="tx1"/>
                                </a:solidFill>
                                <a:latin typeface="Cambria Math" panose="02040503050406030204" pitchFamily="18" charset="0"/>
                              </a:rPr>
                            </m:ctrlPr>
                          </m:mPr>
                          <m:mr>
                            <m:e>
                              <m:f>
                                <m:fPr>
                                  <m:ctrlPr>
                                    <a:rPr lang="en-IN" sz="2000" b="1" i="1">
                                      <a:solidFill>
                                        <a:schemeClr val="tx1"/>
                                      </a:solidFill>
                                      <a:latin typeface="Cambria Math" panose="02040503050406030204" pitchFamily="18" charset="0"/>
                                    </a:rPr>
                                  </m:ctrlPr>
                                </m:fPr>
                                <m:num>
                                  <m:r>
                                    <a:rPr lang="en-US" sz="2000" b="1" i="1">
                                      <a:solidFill>
                                        <a:schemeClr val="tx1"/>
                                      </a:solidFill>
                                      <a:latin typeface="Cambria Math" panose="02040503050406030204" pitchFamily="18" charset="0"/>
                                    </a:rPr>
                                    <m:t>𝟎</m:t>
                                  </m:r>
                                  <m:r>
                                    <a:rPr lang="en-US" sz="2000" b="1" i="1">
                                      <a:solidFill>
                                        <a:schemeClr val="tx1"/>
                                      </a:solidFill>
                                      <a:latin typeface="Cambria Math" panose="02040503050406030204" pitchFamily="18" charset="0"/>
                                    </a:rPr>
                                    <m:t>.</m:t>
                                  </m:r>
                                  <m:r>
                                    <a:rPr lang="en-US" sz="2000" b="1" i="1">
                                      <a:solidFill>
                                        <a:schemeClr val="tx1"/>
                                      </a:solidFill>
                                      <a:latin typeface="Cambria Math" panose="02040503050406030204" pitchFamily="18" charset="0"/>
                                    </a:rPr>
                                    <m:t>𝟕</m:t>
                                  </m:r>
                                  <m:sSub>
                                    <m:sSubPr>
                                      <m:ctrlPr>
                                        <a:rPr lang="en-IN"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𝑷</m:t>
                                      </m:r>
                                    </m:e>
                                    <m:sub>
                                      <m:r>
                                        <a:rPr lang="en-US" sz="2000" b="1" i="1">
                                          <a:solidFill>
                                            <a:schemeClr val="tx1"/>
                                          </a:solidFill>
                                          <a:latin typeface="Cambria Math" panose="02040503050406030204" pitchFamily="18" charset="0"/>
                                        </a:rPr>
                                        <m:t>𝟎</m:t>
                                      </m:r>
                                    </m:sub>
                                  </m:sSub>
                                  <m:r>
                                    <a:rPr lang="en-US" sz="2000" b="1" i="1">
                                      <a:solidFill>
                                        <a:schemeClr val="tx1"/>
                                      </a:solidFill>
                                      <a:latin typeface="Cambria Math" panose="02040503050406030204" pitchFamily="18" charset="0"/>
                                    </a:rPr>
                                    <m:t>𝒔</m:t>
                                  </m:r>
                                </m:num>
                                <m:den>
                                  <m:r>
                                    <a:rPr lang="en-US" sz="2000" b="1" i="1">
                                      <a:solidFill>
                                        <a:schemeClr val="tx1"/>
                                      </a:solidFill>
                                      <a:latin typeface="Cambria Math" panose="02040503050406030204" pitchFamily="18" charset="0"/>
                                    </a:rPr>
                                    <m:t>𝒎𝒂</m:t>
                                  </m:r>
                                </m:den>
                              </m:f>
                              <m:r>
                                <a:rPr lang="en-US" sz="2000" b="1" i="1">
                                  <a:solidFill>
                                    <a:schemeClr val="tx1"/>
                                  </a:solidFill>
                                  <a:latin typeface="Cambria Math" panose="02040503050406030204" pitchFamily="18" charset="0"/>
                                </a:rPr>
                                <m:t>𝑴</m:t>
                              </m:r>
                              <m:sSub>
                                <m:sSubPr>
                                  <m:ctrlPr>
                                    <a:rPr lang="en-IN"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𝒁</m:t>
                                  </m:r>
                                </m:sub>
                              </m:sSub>
                              <m:r>
                                <a:rPr lang="en-US" sz="2000" b="1" i="1">
                                  <a:solidFill>
                                    <a:schemeClr val="tx1"/>
                                  </a:solidFill>
                                  <a:latin typeface="Cambria Math" panose="02040503050406030204" pitchFamily="18" charset="0"/>
                                </a:rPr>
                                <m:t>𝒄𝒐𝒔</m:t>
                              </m:r>
                              <m:r>
                                <a:rPr lang="en-US" sz="2000" b="1" i="1">
                                  <a:solidFill>
                                    <a:schemeClr val="tx1"/>
                                  </a:solidFill>
                                  <a:latin typeface="Cambria Math" panose="02040503050406030204" pitchFamily="18" charset="0"/>
                                </a:rPr>
                                <m:t>𝜶</m:t>
                              </m:r>
                              <m:r>
                                <a:rPr lang="en-US" sz="2000" b="1" i="1">
                                  <a:solidFill>
                                    <a:schemeClr val="tx1"/>
                                  </a:solidFill>
                                  <a:latin typeface="Cambria Math" panose="02040503050406030204" pitchFamily="18" charset="0"/>
                                </a:rPr>
                                <m:t>+</m:t>
                              </m:r>
                              <m:r>
                                <a:rPr lang="en-US" sz="2000" b="1" i="1">
                                  <a:solidFill>
                                    <a:schemeClr val="tx1"/>
                                  </a:solidFill>
                                  <a:latin typeface="Cambria Math" panose="02040503050406030204" pitchFamily="18" charset="0"/>
                                </a:rPr>
                                <m:t>𝒒</m:t>
                              </m:r>
                            </m:e>
                          </m:mr>
                          <m:mr>
                            <m:e>
                              <m:m>
                                <m:mPr>
                                  <m:mcs>
                                    <m:mc>
                                      <m:mcPr>
                                        <m:count m:val="1"/>
                                        <m:mcJc m:val="center"/>
                                      </m:mcPr>
                                    </m:mc>
                                  </m:mcs>
                                  <m:ctrlPr>
                                    <a:rPr lang="en-IN" sz="2000" b="1" i="1">
                                      <a:solidFill>
                                        <a:schemeClr val="tx1"/>
                                      </a:solidFill>
                                      <a:latin typeface="Cambria Math" panose="02040503050406030204" pitchFamily="18" charset="0"/>
                                    </a:rPr>
                                  </m:ctrlPr>
                                </m:mPr>
                                <m:mr>
                                  <m:e>
                                    <m:f>
                                      <m:fPr>
                                        <m:ctrlPr>
                                          <a:rPr lang="en-IN" sz="2000" b="1" i="1">
                                            <a:solidFill>
                                              <a:schemeClr val="tx1"/>
                                            </a:solidFill>
                                            <a:latin typeface="Cambria Math" panose="02040503050406030204" pitchFamily="18" charset="0"/>
                                          </a:rPr>
                                        </m:ctrlPr>
                                      </m:fPr>
                                      <m:num>
                                        <m:r>
                                          <a:rPr lang="en-US" sz="2000" b="1" i="1">
                                            <a:solidFill>
                                              <a:schemeClr val="tx1"/>
                                            </a:solidFill>
                                            <a:latin typeface="Cambria Math" panose="02040503050406030204" pitchFamily="18" charset="0"/>
                                          </a:rPr>
                                          <m:t>𝟎</m:t>
                                        </m:r>
                                        <m:r>
                                          <a:rPr lang="en-US" sz="2000" b="1" i="1">
                                            <a:solidFill>
                                              <a:schemeClr val="tx1"/>
                                            </a:solidFill>
                                            <a:latin typeface="Cambria Math" panose="02040503050406030204" pitchFamily="18" charset="0"/>
                                          </a:rPr>
                                          <m:t>.</m:t>
                                        </m:r>
                                        <m:r>
                                          <a:rPr lang="en-US" sz="2000" b="1" i="1">
                                            <a:solidFill>
                                              <a:schemeClr val="tx1"/>
                                            </a:solidFill>
                                            <a:latin typeface="Cambria Math" panose="02040503050406030204" pitchFamily="18" charset="0"/>
                                          </a:rPr>
                                          <m:t>𝟕</m:t>
                                        </m:r>
                                        <m:sSub>
                                          <m:sSubPr>
                                            <m:ctrlPr>
                                              <a:rPr lang="en-IN"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𝑷</m:t>
                                            </m:r>
                                          </m:e>
                                          <m:sub>
                                            <m:r>
                                              <a:rPr lang="en-US" sz="2000" b="1" i="1">
                                                <a:solidFill>
                                                  <a:schemeClr val="tx1"/>
                                                </a:solidFill>
                                                <a:latin typeface="Cambria Math" panose="02040503050406030204" pitchFamily="18" charset="0"/>
                                              </a:rPr>
                                              <m:t>𝟎</m:t>
                                            </m:r>
                                          </m:sub>
                                        </m:sSub>
                                        <m:r>
                                          <a:rPr lang="en-US" sz="2000" b="1" i="1">
                                            <a:solidFill>
                                              <a:schemeClr val="tx1"/>
                                            </a:solidFill>
                                            <a:latin typeface="Cambria Math" panose="02040503050406030204" pitchFamily="18" charset="0"/>
                                          </a:rPr>
                                          <m:t>𝑺𝒅</m:t>
                                        </m:r>
                                      </m:num>
                                      <m:den>
                                        <m:sSub>
                                          <m:sSubPr>
                                            <m:ctrlPr>
                                              <a:rPr lang="en-IN"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𝑰</m:t>
                                            </m:r>
                                          </m:e>
                                          <m:sub>
                                            <m:r>
                                              <a:rPr lang="en-US" sz="2000" b="1" i="1">
                                                <a:solidFill>
                                                  <a:schemeClr val="tx1"/>
                                                </a:solidFill>
                                                <a:latin typeface="Cambria Math" panose="02040503050406030204" pitchFamily="18" charset="0"/>
                                              </a:rPr>
                                              <m:t>𝒚𝒚</m:t>
                                            </m:r>
                                          </m:sub>
                                        </m:sSub>
                                      </m:den>
                                    </m:f>
                                    <m:sSup>
                                      <m:sSupPr>
                                        <m:ctrlPr>
                                          <a:rPr lang="en-IN" sz="2000" b="1" i="1">
                                            <a:solidFill>
                                              <a:schemeClr val="tx1"/>
                                            </a:solidFill>
                                            <a:latin typeface="Cambria Math" panose="02040503050406030204" pitchFamily="18" charset="0"/>
                                          </a:rPr>
                                        </m:ctrlPr>
                                      </m:sSupPr>
                                      <m:e>
                                        <m:r>
                                          <a:rPr lang="en-US" sz="2000" b="1" i="1">
                                            <a:solidFill>
                                              <a:schemeClr val="tx1"/>
                                            </a:solidFill>
                                            <a:latin typeface="Cambria Math" panose="02040503050406030204" pitchFamily="18" charset="0"/>
                                          </a:rPr>
                                          <m:t>𝑴</m:t>
                                        </m:r>
                                      </m:e>
                                      <m:sup>
                                        <m:r>
                                          <a:rPr lang="en-US" sz="2000" b="1" i="1">
                                            <a:solidFill>
                                              <a:schemeClr val="tx1"/>
                                            </a:solidFill>
                                            <a:latin typeface="Cambria Math" panose="02040503050406030204" pitchFamily="18" charset="0"/>
                                          </a:rPr>
                                          <m:t>𝟐</m:t>
                                        </m:r>
                                      </m:sup>
                                    </m:sSup>
                                    <m:sSub>
                                      <m:sSubPr>
                                        <m:ctrlPr>
                                          <a:rPr lang="en-IN"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𝒎</m:t>
                                        </m:r>
                                      </m:sub>
                                    </m:sSub>
                                  </m:e>
                                </m:mr>
                                <m:mr>
                                  <m:e>
                                    <m:sSub>
                                      <m:sSubPr>
                                        <m:ctrlPr>
                                          <a:rPr lang="en-IN"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𝜹</m:t>
                                        </m:r>
                                      </m:e>
                                      <m:sub>
                                        <m:r>
                                          <a:rPr lang="en-US" sz="2000" b="1" i="1">
                                            <a:solidFill>
                                              <a:schemeClr val="tx1"/>
                                            </a:solidFill>
                                            <a:latin typeface="Cambria Math" panose="02040503050406030204" pitchFamily="18" charset="0"/>
                                          </a:rPr>
                                          <m:t>𝒃</m:t>
                                        </m:r>
                                      </m:sub>
                                    </m:sSub>
                                  </m:e>
                                </m:mr>
                              </m:m>
                            </m:e>
                          </m:mr>
                          <m:mr>
                            <m:e>
                              <m:r>
                                <a:rPr lang="en-US" sz="2000" b="1" i="1">
                                  <a:solidFill>
                                    <a:schemeClr val="tx1"/>
                                  </a:solidFill>
                                  <a:latin typeface="Cambria Math" panose="02040503050406030204" pitchFamily="18" charset="0"/>
                                </a:rPr>
                                <m:t>−</m:t>
                              </m:r>
                              <m:r>
                                <a:rPr lang="en-US" sz="2000" b="1" i="1">
                                  <a:solidFill>
                                    <a:schemeClr val="tx1"/>
                                  </a:solidFill>
                                  <a:latin typeface="Cambria Math" panose="02040503050406030204" pitchFamily="18" charset="0"/>
                                </a:rPr>
                                <m:t>𝟐</m:t>
                              </m:r>
                              <m:r>
                                <a:rPr lang="en-US" sz="2000" b="1" i="1">
                                  <a:solidFill>
                                    <a:schemeClr val="tx1"/>
                                  </a:solidFill>
                                  <a:latin typeface="Cambria Math" panose="02040503050406030204" pitchFamily="18" charset="0"/>
                                </a:rPr>
                                <m:t>𝝃</m:t>
                              </m:r>
                              <m:sSub>
                                <m:sSubPr>
                                  <m:ctrlPr>
                                    <a:rPr lang="en-IN"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𝝎</m:t>
                                  </m:r>
                                </m:e>
                                <m:sub>
                                  <m:r>
                                    <a:rPr lang="en-US" sz="2000" b="1" i="1">
                                      <a:solidFill>
                                        <a:schemeClr val="tx1"/>
                                      </a:solidFill>
                                      <a:latin typeface="Cambria Math" panose="02040503050406030204" pitchFamily="18" charset="0"/>
                                    </a:rPr>
                                    <m:t>𝒂</m:t>
                                  </m:r>
                                </m:sub>
                              </m:sSub>
                              <m:sSub>
                                <m:sSubPr>
                                  <m:ctrlPr>
                                    <a:rPr lang="en-IN"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𝜹</m:t>
                                  </m:r>
                                </m:e>
                                <m:sub>
                                  <m:r>
                                    <a:rPr lang="en-US" sz="2000" b="1" i="1">
                                      <a:solidFill>
                                        <a:schemeClr val="tx1"/>
                                      </a:solidFill>
                                      <a:latin typeface="Cambria Math" panose="02040503050406030204" pitchFamily="18" charset="0"/>
                                    </a:rPr>
                                    <m:t>𝒃</m:t>
                                  </m:r>
                                </m:sub>
                              </m:sSub>
                              <m:r>
                                <a:rPr lang="en-US" sz="2000" b="1" i="1">
                                  <a:solidFill>
                                    <a:schemeClr val="tx1"/>
                                  </a:solidFill>
                                  <a:latin typeface="Cambria Math" panose="02040503050406030204" pitchFamily="18" charset="0"/>
                                </a:rPr>
                                <m:t>−</m:t>
                              </m:r>
                              <m:sSubSup>
                                <m:sSubSupPr>
                                  <m:ctrlPr>
                                    <a:rPr lang="en-IN" sz="2000" b="1" i="1">
                                      <a:solidFill>
                                        <a:schemeClr val="tx1"/>
                                      </a:solidFill>
                                      <a:latin typeface="Cambria Math" panose="02040503050406030204" pitchFamily="18" charset="0"/>
                                    </a:rPr>
                                  </m:ctrlPr>
                                </m:sSubSupPr>
                                <m:e>
                                  <m:r>
                                    <a:rPr lang="en-US" sz="2000" b="1" i="1">
                                      <a:solidFill>
                                        <a:schemeClr val="tx1"/>
                                      </a:solidFill>
                                      <a:latin typeface="Cambria Math" panose="02040503050406030204" pitchFamily="18" charset="0"/>
                                    </a:rPr>
                                    <m:t>𝝎</m:t>
                                  </m:r>
                                </m:e>
                                <m:sub>
                                  <m:r>
                                    <a:rPr lang="en-US" sz="2000" b="1" i="1">
                                      <a:solidFill>
                                        <a:schemeClr val="tx1"/>
                                      </a:solidFill>
                                      <a:latin typeface="Cambria Math" panose="02040503050406030204" pitchFamily="18" charset="0"/>
                                    </a:rPr>
                                    <m:t>𝒂</m:t>
                                  </m:r>
                                </m:sub>
                                <m:sup>
                                  <m:r>
                                    <a:rPr lang="en-US" sz="2000" b="1" i="1">
                                      <a:solidFill>
                                        <a:schemeClr val="tx1"/>
                                      </a:solidFill>
                                      <a:latin typeface="Cambria Math" panose="02040503050406030204" pitchFamily="18" charset="0"/>
                                    </a:rPr>
                                    <m:t>𝟐</m:t>
                                  </m:r>
                                </m:sup>
                              </m:sSubSup>
                            </m:e>
                          </m:mr>
                        </m:m>
                      </m:e>
                    </m:d>
                    <m:r>
                      <a:rPr lang="en-US" sz="2000" b="1" i="1">
                        <a:solidFill>
                          <a:schemeClr val="tx1"/>
                        </a:solidFill>
                        <a:latin typeface="Cambria Math" panose="02040503050406030204" pitchFamily="18" charset="0"/>
                      </a:rPr>
                      <m:t>,</m:t>
                    </m:r>
                  </m:oMath>
                </a14:m>
                <a:r>
                  <a:rPr lang="en-US" sz="2000" b="1" dirty="0">
                    <a:solidFill>
                      <a:schemeClr val="tx1"/>
                    </a:solidFill>
                  </a:rPr>
                  <a:t> </a:t>
                </a:r>
                <a14:m>
                  <m:oMath xmlns:m="http://schemas.openxmlformats.org/officeDocument/2006/math">
                    <m:r>
                      <a:rPr lang="en-US" sz="2000" b="1" i="1">
                        <a:solidFill>
                          <a:schemeClr val="tx1"/>
                        </a:solidFill>
                        <a:latin typeface="Cambria Math" panose="02040503050406030204" pitchFamily="18" charset="0"/>
                      </a:rPr>
                      <m:t>𝒈</m:t>
                    </m:r>
                    <m:d>
                      <m:dPr>
                        <m:ctrlPr>
                          <a:rPr lang="en-IN" sz="2000" b="1" i="1">
                            <a:solidFill>
                              <a:schemeClr val="tx1"/>
                            </a:solidFill>
                            <a:latin typeface="Cambria Math" panose="02040503050406030204" pitchFamily="18" charset="0"/>
                          </a:rPr>
                        </m:ctrlPr>
                      </m:dPr>
                      <m:e>
                        <m:r>
                          <a:rPr lang="en-US" sz="2000" b="1" i="1">
                            <a:solidFill>
                              <a:schemeClr val="tx1"/>
                            </a:solidFill>
                            <a:latin typeface="Cambria Math" panose="02040503050406030204" pitchFamily="18" charset="0"/>
                          </a:rPr>
                          <m:t>𝒙</m:t>
                        </m:r>
                      </m:e>
                    </m:d>
                    <m:r>
                      <a:rPr lang="en-US" sz="2000" b="1" i="1">
                        <a:solidFill>
                          <a:schemeClr val="tx1"/>
                        </a:solidFill>
                        <a:latin typeface="Cambria Math" panose="02040503050406030204" pitchFamily="18" charset="0"/>
                      </a:rPr>
                      <m:t>=</m:t>
                    </m:r>
                    <m:d>
                      <m:dPr>
                        <m:begChr m:val="["/>
                        <m:endChr m:val="]"/>
                        <m:ctrlPr>
                          <a:rPr lang="en-IN" sz="2000" b="1" i="1">
                            <a:solidFill>
                              <a:schemeClr val="tx1"/>
                            </a:solidFill>
                            <a:latin typeface="Cambria Math" panose="02040503050406030204" pitchFamily="18" charset="0"/>
                          </a:rPr>
                        </m:ctrlPr>
                      </m:dPr>
                      <m:e>
                        <m:m>
                          <m:mPr>
                            <m:mcs>
                              <m:mc>
                                <m:mcPr>
                                  <m:count m:val="1"/>
                                  <m:mcJc m:val="center"/>
                                </m:mcPr>
                              </m:mc>
                            </m:mcs>
                            <m:ctrlPr>
                              <a:rPr lang="en-IN" sz="2000" b="1" i="1">
                                <a:solidFill>
                                  <a:schemeClr val="tx1"/>
                                </a:solidFill>
                                <a:latin typeface="Cambria Math" panose="02040503050406030204" pitchFamily="18" charset="0"/>
                              </a:rPr>
                            </m:ctrlPr>
                          </m:mPr>
                          <m:mr>
                            <m:e>
                              <m:r>
                                <a:rPr lang="en-US" sz="2000" b="1" i="1">
                                  <a:solidFill>
                                    <a:schemeClr val="tx1"/>
                                  </a:solidFill>
                                  <a:latin typeface="Cambria Math" panose="02040503050406030204" pitchFamily="18" charset="0"/>
                                </a:rPr>
                                <m:t>𝟎</m:t>
                              </m:r>
                            </m:e>
                          </m:mr>
                          <m:mr>
                            <m:e>
                              <m:m>
                                <m:mPr>
                                  <m:mcs>
                                    <m:mc>
                                      <m:mcPr>
                                        <m:count m:val="1"/>
                                        <m:mcJc m:val="center"/>
                                      </m:mcPr>
                                    </m:mc>
                                  </m:mcs>
                                  <m:ctrlPr>
                                    <a:rPr lang="en-IN" sz="2000" b="1" i="1">
                                      <a:solidFill>
                                        <a:schemeClr val="tx1"/>
                                      </a:solidFill>
                                      <a:latin typeface="Cambria Math" panose="02040503050406030204" pitchFamily="18" charset="0"/>
                                    </a:rPr>
                                  </m:ctrlPr>
                                </m:mPr>
                                <m:mr>
                                  <m:e>
                                    <m:r>
                                      <a:rPr lang="en-US" sz="2000" b="1" i="1">
                                        <a:solidFill>
                                          <a:schemeClr val="tx1"/>
                                        </a:solidFill>
                                        <a:latin typeface="Cambria Math" panose="02040503050406030204" pitchFamily="18" charset="0"/>
                                      </a:rPr>
                                      <m:t>𝟎</m:t>
                                    </m:r>
                                  </m:e>
                                </m:mr>
                                <m:mr>
                                  <m:e>
                                    <m:r>
                                      <a:rPr lang="en-US" sz="2000" b="1" i="1">
                                        <a:solidFill>
                                          <a:schemeClr val="tx1"/>
                                        </a:solidFill>
                                        <a:latin typeface="Cambria Math" panose="02040503050406030204" pitchFamily="18" charset="0"/>
                                      </a:rPr>
                                      <m:t>𝟎</m:t>
                                    </m:r>
                                  </m:e>
                                </m:mr>
                              </m:m>
                            </m:e>
                          </m:mr>
                          <m:mr>
                            <m:e>
                              <m:sSubSup>
                                <m:sSubSupPr>
                                  <m:ctrlPr>
                                    <a:rPr lang="en-IN" sz="2000" b="1" i="1">
                                      <a:solidFill>
                                        <a:schemeClr val="tx1"/>
                                      </a:solidFill>
                                      <a:latin typeface="Cambria Math" panose="02040503050406030204" pitchFamily="18" charset="0"/>
                                    </a:rPr>
                                  </m:ctrlPr>
                                </m:sSubSupPr>
                                <m:e>
                                  <m:r>
                                    <a:rPr lang="en-US" sz="2000" b="1" i="1">
                                      <a:solidFill>
                                        <a:schemeClr val="tx1"/>
                                      </a:solidFill>
                                      <a:latin typeface="Cambria Math" panose="02040503050406030204" pitchFamily="18" charset="0"/>
                                    </a:rPr>
                                    <m:t>𝝎</m:t>
                                  </m:r>
                                </m:e>
                                <m:sub>
                                  <m:r>
                                    <a:rPr lang="en-US" sz="2000" b="1" i="1">
                                      <a:solidFill>
                                        <a:schemeClr val="tx1"/>
                                      </a:solidFill>
                                      <a:latin typeface="Cambria Math" panose="02040503050406030204" pitchFamily="18" charset="0"/>
                                    </a:rPr>
                                    <m:t>𝒂</m:t>
                                  </m:r>
                                </m:sub>
                                <m:sup>
                                  <m:r>
                                    <a:rPr lang="en-US" sz="2000" b="1" i="1">
                                      <a:solidFill>
                                        <a:schemeClr val="tx1"/>
                                      </a:solidFill>
                                      <a:latin typeface="Cambria Math" panose="02040503050406030204" pitchFamily="18" charset="0"/>
                                    </a:rPr>
                                    <m:t>𝟐</m:t>
                                  </m:r>
                                </m:sup>
                              </m:sSubSup>
                            </m:e>
                          </m:mr>
                        </m:m>
                      </m:e>
                    </m:d>
                  </m:oMath>
                </a14:m>
                <a:r>
                  <a:rPr lang="en-US" sz="2000" b="1" dirty="0">
                    <a:solidFill>
                      <a:schemeClr val="tx1"/>
                    </a:solidFill>
                  </a:rPr>
                  <a:t>, </a:t>
                </a:r>
              </a:p>
              <a:p>
                <a:pPr marL="114300" indent="0">
                  <a:buNone/>
                </a:pPr>
                <a:r>
                  <a:rPr lang="en-US" sz="2000" b="1" dirty="0">
                    <a:solidFill>
                      <a:schemeClr val="tx1"/>
                    </a:solidFill>
                  </a:rPr>
                  <a:t>and</a:t>
                </a:r>
                <a:r>
                  <a:rPr lang="en-IN" sz="2000" b="1" dirty="0">
                    <a:solidFill>
                      <a:schemeClr val="tx1"/>
                    </a:solidFill>
                  </a:rPr>
                  <a:t> </a:t>
                </a:r>
                <a14:m>
                  <m:oMath xmlns:m="http://schemas.openxmlformats.org/officeDocument/2006/math">
                    <m:r>
                      <a:rPr lang="en-US" sz="2000" b="1" i="1">
                        <a:solidFill>
                          <a:schemeClr val="tx1"/>
                        </a:solidFill>
                        <a:latin typeface="Cambria Math" panose="02040503050406030204" pitchFamily="18" charset="0"/>
                      </a:rPr>
                      <m:t> </m:t>
                    </m:r>
                    <m:r>
                      <a:rPr lang="en-US" sz="2000" b="1" i="1">
                        <a:solidFill>
                          <a:schemeClr val="tx1"/>
                        </a:solidFill>
                        <a:latin typeface="Cambria Math" panose="02040503050406030204" pitchFamily="18" charset="0"/>
                      </a:rPr>
                      <m:t>𝒉</m:t>
                    </m:r>
                    <m:d>
                      <m:dPr>
                        <m:ctrlPr>
                          <a:rPr lang="en-IN" sz="2000" b="1" i="1">
                            <a:solidFill>
                              <a:schemeClr val="tx1"/>
                            </a:solidFill>
                            <a:latin typeface="Cambria Math" panose="02040503050406030204" pitchFamily="18" charset="0"/>
                          </a:rPr>
                        </m:ctrlPr>
                      </m:dPr>
                      <m:e>
                        <m:r>
                          <a:rPr lang="en-US" sz="2000" b="1" i="1">
                            <a:solidFill>
                              <a:schemeClr val="tx1"/>
                            </a:solidFill>
                            <a:latin typeface="Cambria Math" panose="02040503050406030204" pitchFamily="18" charset="0"/>
                          </a:rPr>
                          <m:t>𝒙</m:t>
                        </m:r>
                      </m:e>
                    </m:d>
                    <m:r>
                      <a:rPr lang="en-US" sz="2000" b="1" i="1">
                        <a:solidFill>
                          <a:schemeClr val="tx1"/>
                        </a:solidFill>
                        <a:latin typeface="Cambria Math" panose="02040503050406030204" pitchFamily="18" charset="0"/>
                      </a:rPr>
                      <m:t>=</m:t>
                    </m:r>
                    <m:r>
                      <a:rPr lang="en-US" sz="2000" b="1" i="1">
                        <a:solidFill>
                          <a:schemeClr val="tx1"/>
                        </a:solidFill>
                        <a:latin typeface="Cambria Math" panose="02040503050406030204" pitchFamily="18" charset="0"/>
                      </a:rPr>
                      <m:t>𝑪𝒙</m:t>
                    </m:r>
                    <m:r>
                      <a:rPr lang="en-US" sz="2000" b="1" i="1">
                        <a:solidFill>
                          <a:schemeClr val="tx1"/>
                        </a:solidFill>
                        <a:latin typeface="Cambria Math" panose="02040503050406030204" pitchFamily="18" charset="0"/>
                      </a:rPr>
                      <m:t>=</m:t>
                    </m:r>
                    <m:d>
                      <m:dPr>
                        <m:begChr m:val="["/>
                        <m:endChr m:val="]"/>
                        <m:ctrlPr>
                          <a:rPr lang="en-IN" sz="2000" b="1" i="1">
                            <a:solidFill>
                              <a:schemeClr val="tx1"/>
                            </a:solidFill>
                            <a:latin typeface="Cambria Math" panose="02040503050406030204" pitchFamily="18" charset="0"/>
                          </a:rPr>
                        </m:ctrlPr>
                      </m:dPr>
                      <m:e>
                        <m:m>
                          <m:mPr>
                            <m:mcs>
                              <m:mc>
                                <m:mcPr>
                                  <m:count m:val="4"/>
                                  <m:mcJc m:val="center"/>
                                </m:mcPr>
                              </m:mc>
                            </m:mcs>
                            <m:ctrlPr>
                              <a:rPr lang="en-IN" sz="2000" b="1" i="1">
                                <a:solidFill>
                                  <a:schemeClr val="tx1"/>
                                </a:solidFill>
                                <a:latin typeface="Cambria Math" panose="02040503050406030204" pitchFamily="18" charset="0"/>
                              </a:rPr>
                            </m:ctrlPr>
                          </m:mPr>
                          <m:mr>
                            <m:e>
                              <m:r>
                                <a:rPr lang="en-US" sz="2000" b="1" i="1">
                                  <a:solidFill>
                                    <a:schemeClr val="tx1"/>
                                  </a:solidFill>
                                  <a:latin typeface="Cambria Math" panose="02040503050406030204" pitchFamily="18" charset="0"/>
                                </a:rPr>
                                <m:t>𝟏</m:t>
                              </m:r>
                            </m:e>
                            <m:e>
                              <m:r>
                                <a:rPr lang="en-US" sz="2000" b="1" i="1">
                                  <a:solidFill>
                                    <a:schemeClr val="tx1"/>
                                  </a:solidFill>
                                  <a:latin typeface="Cambria Math" panose="02040503050406030204" pitchFamily="18" charset="0"/>
                                </a:rPr>
                                <m:t>𝟎</m:t>
                              </m:r>
                            </m:e>
                            <m:e>
                              <m:r>
                                <a:rPr lang="en-US" sz="2000" b="1" i="1">
                                  <a:solidFill>
                                    <a:schemeClr val="tx1"/>
                                  </a:solidFill>
                                  <a:latin typeface="Cambria Math" panose="02040503050406030204" pitchFamily="18" charset="0"/>
                                </a:rPr>
                                <m:t>𝟎</m:t>
                              </m:r>
                            </m:e>
                            <m:e>
                              <m:r>
                                <a:rPr lang="en-US" sz="2000" b="1" i="1">
                                  <a:solidFill>
                                    <a:schemeClr val="tx1"/>
                                  </a:solidFill>
                                  <a:latin typeface="Cambria Math" panose="02040503050406030204" pitchFamily="18" charset="0"/>
                                </a:rPr>
                                <m:t>𝟎</m:t>
                              </m:r>
                            </m:e>
                          </m:mr>
                        </m:m>
                      </m:e>
                    </m:d>
                    <m:r>
                      <a:rPr lang="en-IN" sz="2000" b="1" i="1" smtClean="0">
                        <a:solidFill>
                          <a:schemeClr val="tx1"/>
                        </a:solidFill>
                        <a:latin typeface="Cambria Math" panose="02040503050406030204" pitchFamily="18" charset="0"/>
                      </a:rPr>
                      <m:t>𝒙</m:t>
                    </m:r>
                    <m:r>
                      <a:rPr lang="en-IN" sz="2000" b="1" i="1" smtClean="0">
                        <a:solidFill>
                          <a:schemeClr val="tx1"/>
                        </a:solidFill>
                        <a:latin typeface="Cambria Math" panose="02040503050406030204" pitchFamily="18" charset="0"/>
                      </a:rPr>
                      <m:t>=</m:t>
                    </m:r>
                    <m:sSub>
                      <m:sSubPr>
                        <m:ctrlPr>
                          <a:rPr lang="en-IN" sz="2000" b="1" i="1" smtClean="0">
                            <a:solidFill>
                              <a:schemeClr val="tx1"/>
                            </a:solidFill>
                            <a:latin typeface="Cambria Math" panose="02040503050406030204" pitchFamily="18" charset="0"/>
                          </a:rPr>
                        </m:ctrlPr>
                      </m:sSubPr>
                      <m:e>
                        <m:r>
                          <a:rPr lang="en-IN" sz="2000" b="1" i="1" smtClean="0">
                            <a:solidFill>
                              <a:schemeClr val="tx1"/>
                            </a:solidFill>
                            <a:latin typeface="Cambria Math" panose="02040503050406030204" pitchFamily="18" charset="0"/>
                          </a:rPr>
                          <m:t>𝒙</m:t>
                        </m:r>
                      </m:e>
                      <m:sub>
                        <m:r>
                          <a:rPr lang="en-IN" sz="2000" b="1" i="1" smtClean="0">
                            <a:solidFill>
                              <a:schemeClr val="tx1"/>
                            </a:solidFill>
                            <a:latin typeface="Cambria Math" panose="02040503050406030204" pitchFamily="18" charset="0"/>
                          </a:rPr>
                          <m:t>𝟏</m:t>
                        </m:r>
                      </m:sub>
                    </m:sSub>
                  </m:oMath>
                </a14:m>
                <a:r>
                  <a:rPr lang="en-US" sz="2000" b="1" dirty="0">
                    <a:solidFill>
                      <a:schemeClr val="tx1"/>
                    </a:solidFill>
                  </a:rPr>
                  <a:t>. 				(14)</a:t>
                </a:r>
                <a:endParaRPr lang="en-IN" sz="2000" b="1" dirty="0">
                  <a:solidFill>
                    <a:schemeClr val="tx1"/>
                  </a:solidFill>
                </a:endParaRPr>
              </a:p>
              <a:p>
                <a:pPr marL="285750" indent="-285750">
                  <a:buFont typeface="Wingdings" panose="05000000000000000000" pitchFamily="2" charset="2"/>
                  <a:buChar char="§"/>
                </a:pPr>
                <a:endParaRPr lang="en-IN" sz="1800" dirty="0">
                  <a:effectLst/>
                  <a:latin typeface="Times New Roman" panose="02020603050405020304" pitchFamily="18" charset="0"/>
                  <a:ea typeface="Times New Roman" panose="02020603050405020304" pitchFamily="18" charset="0"/>
                </a:endParaRPr>
              </a:p>
              <a:p>
                <a:endParaRPr lang="en-IN" dirty="0"/>
              </a:p>
            </p:txBody>
          </p:sp>
        </mc:Choice>
        <mc:Fallback xmlns="">
          <p:sp>
            <p:nvSpPr>
              <p:cNvPr id="3" name="Text Placeholder 2">
                <a:extLst>
                  <a:ext uri="{FF2B5EF4-FFF2-40B4-BE49-F238E27FC236}">
                    <a16:creationId xmlns:a16="http://schemas.microsoft.com/office/drawing/2014/main" id="{CD860578-40E9-45DB-6C1E-B4DD66BAF910}"/>
                  </a:ext>
                </a:extLst>
              </p:cNvPr>
              <p:cNvSpPr>
                <a:spLocks noGrp="1" noRot="1" noChangeAspect="1" noMove="1" noResize="1" noEditPoints="1" noAdjustHandles="1" noChangeArrowheads="1" noChangeShapeType="1" noTextEdit="1"/>
              </p:cNvSpPr>
              <p:nvPr>
                <p:ph type="body" idx="1"/>
              </p:nvPr>
            </p:nvSpPr>
            <p:spPr>
              <a:xfrm>
                <a:off x="105102" y="796808"/>
                <a:ext cx="11782098" cy="5924715"/>
              </a:xfrm>
              <a:blipFill>
                <a:blip r:embed="rId2"/>
                <a:stretch>
                  <a:fillRect l="-310" r="-569"/>
                </a:stretch>
              </a:blipFill>
            </p:spPr>
            <p:txBody>
              <a:bodyPr/>
              <a:lstStyle/>
              <a:p>
                <a:r>
                  <a:rPr lang="en-IN">
                    <a:noFill/>
                  </a:rPr>
                  <a:t> </a:t>
                </a:r>
              </a:p>
            </p:txBody>
          </p:sp>
        </mc:Fallback>
      </mc:AlternateContent>
      <p:sp>
        <p:nvSpPr>
          <p:cNvPr id="2" name="Google Shape;182;p11">
            <a:extLst>
              <a:ext uri="{FF2B5EF4-FFF2-40B4-BE49-F238E27FC236}">
                <a16:creationId xmlns:a16="http://schemas.microsoft.com/office/drawing/2014/main" id="{BA090816-E18A-D055-0DD2-FE71AB673D26}"/>
              </a:ext>
            </a:extLst>
          </p:cNvPr>
          <p:cNvSpPr txBox="1">
            <a:spLocks/>
          </p:cNvSpPr>
          <p:nvPr/>
        </p:nvSpPr>
        <p:spPr>
          <a:xfrm>
            <a:off x="105102" y="136477"/>
            <a:ext cx="11923612"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buFont typeface="Times New Roman"/>
              <a:buNone/>
            </a:pP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State Variables of a Class of Cruise Missiles for Control Design </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9658413-9925-3814-830C-951CAFA29B1E}"/>
                  </a:ext>
                </a:extLst>
              </p:cNvPr>
              <p:cNvGraphicFramePr>
                <a:graphicFrameLocks noGrp="1"/>
              </p:cNvGraphicFramePr>
              <p:nvPr>
                <p:extLst>
                  <p:ext uri="{D42A27DB-BD31-4B8C-83A1-F6EECF244321}">
                    <p14:modId xmlns:p14="http://schemas.microsoft.com/office/powerpoint/2010/main" val="3971095124"/>
                  </p:ext>
                </p:extLst>
              </p:nvPr>
            </p:nvGraphicFramePr>
            <p:xfrm>
              <a:off x="8741229" y="2834086"/>
              <a:ext cx="3287485" cy="3271347"/>
            </p:xfrm>
            <a:graphic>
              <a:graphicData uri="http://schemas.openxmlformats.org/drawingml/2006/table">
                <a:tbl>
                  <a:tblPr firstRow="1" firstCol="1" bandRow="1">
                    <a:tableStyleId>{3E907F13-8B63-4681-A369-53EFA1405683}</a:tableStyleId>
                  </a:tblPr>
                  <a:tblGrid>
                    <a:gridCol w="2185801">
                      <a:extLst>
                        <a:ext uri="{9D8B030D-6E8A-4147-A177-3AD203B41FA5}">
                          <a16:colId xmlns:a16="http://schemas.microsoft.com/office/drawing/2014/main" val="563988816"/>
                        </a:ext>
                      </a:extLst>
                    </a:gridCol>
                    <a:gridCol w="1101684">
                      <a:extLst>
                        <a:ext uri="{9D8B030D-6E8A-4147-A177-3AD203B41FA5}">
                          <a16:colId xmlns:a16="http://schemas.microsoft.com/office/drawing/2014/main" val="635188671"/>
                        </a:ext>
                      </a:extLst>
                    </a:gridCol>
                  </a:tblGrid>
                  <a:tr h="287764">
                    <a:tc>
                      <a:txBody>
                        <a:bodyPr/>
                        <a:lstStyle/>
                        <a:p>
                          <a:pPr algn="ctr">
                            <a:lnSpc>
                              <a:spcPct val="150000"/>
                            </a:lnSpc>
                            <a:spcAft>
                              <a:spcPts val="800"/>
                            </a:spcAft>
                            <a:buNone/>
                          </a:pPr>
                          <a:r>
                            <a:rPr lang="en-IN" sz="1400" kern="100" dirty="0">
                              <a:effectLst/>
                            </a:rPr>
                            <a:t>Physical parameters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400" kern="100">
                              <a:effectLst/>
                            </a:rPr>
                            <a:t>Value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5875473"/>
                      </a:ext>
                    </a:extLst>
                  </a:tr>
                  <a:tr h="287764">
                    <a:tc>
                      <a:txBody>
                        <a:bodyPr/>
                        <a:lstStyle/>
                        <a:p>
                          <a:pPr algn="just">
                            <a:lnSpc>
                              <a:spcPct val="150000"/>
                            </a:lnSpc>
                            <a:spcAft>
                              <a:spcPts val="800"/>
                            </a:spcAft>
                            <a:buNone/>
                          </a:pPr>
                          <a:r>
                            <a:rPr lang="en-IN" sz="1400" kern="100" dirty="0">
                              <a:effectLst/>
                            </a:rPr>
                            <a:t>Static pressure (P</a:t>
                          </a:r>
                          <a:r>
                            <a:rPr lang="en-IN" sz="1400" kern="100" baseline="-25000" dirty="0">
                              <a:effectLst/>
                            </a:rPr>
                            <a:t>0</a:t>
                          </a:r>
                          <a:r>
                            <a:rPr lang="en-IN" sz="1400" kern="100" dirty="0">
                              <a:effectLst/>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973.3 lb/ft</a:t>
                          </a:r>
                          <a:r>
                            <a:rPr lang="en-IN" sz="1400" kern="100" baseline="300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tc>
                    <a:extLst>
                      <a:ext uri="{0D108BD9-81ED-4DB2-BD59-A6C34878D82A}">
                        <a16:rowId xmlns:a16="http://schemas.microsoft.com/office/drawing/2014/main" val="3973428402"/>
                      </a:ext>
                    </a:extLst>
                  </a:tr>
                  <a:tr h="287764">
                    <a:tc>
                      <a:txBody>
                        <a:bodyPr/>
                        <a:lstStyle/>
                        <a:p>
                          <a:pPr algn="just">
                            <a:lnSpc>
                              <a:spcPct val="150000"/>
                            </a:lnSpc>
                            <a:spcAft>
                              <a:spcPts val="800"/>
                            </a:spcAft>
                            <a:buNone/>
                          </a:pPr>
                          <a:r>
                            <a:rPr lang="en-IN" sz="1400" kern="100" dirty="0">
                              <a:effectLst/>
                            </a:rPr>
                            <a:t>Surface area (s)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400" kern="100" dirty="0">
                              <a:effectLst/>
                            </a:rPr>
                            <a:t>0.44 ft</a:t>
                          </a:r>
                          <a:r>
                            <a:rPr lang="en-IN" sz="1400" kern="100" baseline="30000" dirty="0">
                              <a:effectLst/>
                            </a:rPr>
                            <a:t>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5770113"/>
                      </a:ext>
                    </a:extLst>
                  </a:tr>
                  <a:tr h="287764">
                    <a:tc>
                      <a:txBody>
                        <a:bodyPr/>
                        <a:lstStyle/>
                        <a:p>
                          <a:pPr algn="just">
                            <a:lnSpc>
                              <a:spcPct val="150000"/>
                            </a:lnSpc>
                            <a:spcAft>
                              <a:spcPts val="800"/>
                            </a:spcAft>
                            <a:buNone/>
                          </a:pPr>
                          <a:r>
                            <a:rPr lang="en-IN" sz="1400" kern="100" dirty="0">
                              <a:effectLst/>
                            </a:rPr>
                            <a:t>Mass (m)</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400" kern="100" dirty="0">
                              <a:effectLst/>
                            </a:rPr>
                            <a:t>13.98 slug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7104590"/>
                      </a:ext>
                    </a:extLst>
                  </a:tr>
                  <a:tr h="287764">
                    <a:tc>
                      <a:txBody>
                        <a:bodyPr/>
                        <a:lstStyle/>
                        <a:p>
                          <a:pPr algn="just">
                            <a:lnSpc>
                              <a:spcPct val="150000"/>
                            </a:lnSpc>
                            <a:spcAft>
                              <a:spcPts val="800"/>
                            </a:spcAft>
                            <a:buNone/>
                          </a:pPr>
                          <a:r>
                            <a:rPr lang="en-IN" sz="1400" kern="100" dirty="0">
                              <a:effectLst/>
                            </a:rPr>
                            <a:t>Speed of sound (a)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400" kern="100" dirty="0">
                              <a:effectLst/>
                            </a:rPr>
                            <a:t>1036.4 ft/s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0660623"/>
                      </a:ext>
                    </a:extLst>
                  </a:tr>
                  <a:tr h="408207">
                    <a:tc>
                      <a:txBody>
                        <a:bodyPr/>
                        <a:lstStyle/>
                        <a:p>
                          <a:pPr algn="just">
                            <a:lnSpc>
                              <a:spcPct val="150000"/>
                            </a:lnSpc>
                            <a:spcAft>
                              <a:spcPts val="800"/>
                            </a:spcAft>
                            <a:buNone/>
                          </a:pPr>
                          <a:r>
                            <a:rPr lang="en-IN" sz="1400" kern="100" dirty="0">
                              <a:effectLst/>
                            </a:rPr>
                            <a:t>Reference distance (d)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.75 ft</a:t>
                          </a:r>
                        </a:p>
                      </a:txBody>
                      <a:tcPr marL="68580" marR="68580" marT="0" marB="0"/>
                    </a:tc>
                    <a:extLst>
                      <a:ext uri="{0D108BD9-81ED-4DB2-BD59-A6C34878D82A}">
                        <a16:rowId xmlns:a16="http://schemas.microsoft.com/office/drawing/2014/main" val="3838809914"/>
                      </a:ext>
                    </a:extLst>
                  </a:tr>
                  <a:tr h="608704">
                    <a:tc>
                      <a:txBody>
                        <a:bodyPr/>
                        <a:lstStyle/>
                        <a:p>
                          <a:pPr algn="just">
                            <a:lnSpc>
                              <a:spcPct val="150000"/>
                            </a:lnSpc>
                            <a:spcAft>
                              <a:spcPts val="800"/>
                            </a:spcAft>
                            <a:buNone/>
                          </a:pPr>
                          <a:r>
                            <a:rPr lang="en-IN" sz="1400" kern="100" dirty="0">
                              <a:effectLst/>
                            </a:rPr>
                            <a:t>Pitch moment of inertia (</a:t>
                          </a:r>
                          <a:r>
                            <a:rPr lang="en-IN" sz="1400" kern="100" dirty="0" err="1">
                              <a:effectLst/>
                            </a:rPr>
                            <a:t>I</a:t>
                          </a:r>
                          <a:r>
                            <a:rPr lang="en-IN" sz="1400" kern="100" baseline="-25000" dirty="0" err="1">
                              <a:effectLst/>
                            </a:rPr>
                            <a:t>y</a:t>
                          </a:r>
                          <a:r>
                            <a:rPr lang="en-IN" sz="1400" kern="100" dirty="0">
                              <a:effectLst/>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400" kern="100" dirty="0">
                              <a:effectLst/>
                            </a:rPr>
                            <a:t>182.5 slug-ft</a:t>
                          </a:r>
                          <a:r>
                            <a:rPr lang="en-IN" sz="1400" kern="100" baseline="30000" dirty="0">
                              <a:effectLst/>
                            </a:rPr>
                            <a:t>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7233723"/>
                      </a:ext>
                    </a:extLst>
                  </a:tr>
                  <a:tr h="407808">
                    <a:tc>
                      <a:txBody>
                        <a:bodyPr/>
                        <a:lstStyle/>
                        <a:p>
                          <a:pPr algn="just">
                            <a:lnSpc>
                              <a:spcPct val="150000"/>
                            </a:lnSpc>
                            <a:spcAft>
                              <a:spcPts val="800"/>
                            </a:spcAft>
                            <a:buNone/>
                          </a:pPr>
                          <a:r>
                            <a:rPr lang="en-IN" sz="1400" kern="100">
                              <a:effectLst/>
                            </a:rPr>
                            <a:t>Actuator bandwidth (</a:t>
                          </a:r>
                          <a14:m>
                            <m:oMath xmlns:m="http://schemas.openxmlformats.org/officeDocument/2006/math">
                              <m:sSub>
                                <m:sSubPr>
                                  <m:ctrlPr>
                                    <a:rPr lang="en-IN" sz="1400" i="1" kern="100">
                                      <a:effectLst/>
                                      <a:latin typeface="Cambria Math" panose="02040503050406030204" pitchFamily="18" charset="0"/>
                                    </a:rPr>
                                  </m:ctrlPr>
                                </m:sSubPr>
                                <m:e>
                                  <m:r>
                                    <a:rPr lang="en-US" sz="1400" kern="100">
                                      <a:effectLst/>
                                      <a:latin typeface="Cambria Math" panose="02040503050406030204" pitchFamily="18" charset="0"/>
                                    </a:rPr>
                                    <m:t>𝜔</m:t>
                                  </m:r>
                                </m:e>
                                <m:sub>
                                  <m:r>
                                    <a:rPr lang="en-US" sz="1400" kern="100">
                                      <a:effectLst/>
                                      <a:latin typeface="Cambria Math" panose="02040503050406030204" pitchFamily="18" charset="0"/>
                                    </a:rPr>
                                    <m:t>𝑎</m:t>
                                  </m:r>
                                </m:sub>
                              </m:sSub>
                            </m:oMath>
                          </a14:m>
                          <a:r>
                            <a:rPr lang="en-IN" sz="1400" kern="100">
                              <a:effectLst/>
                            </a:rPr>
                            <a: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400" kern="100" dirty="0">
                              <a:effectLst/>
                            </a:rPr>
                            <a:t>50 rad/s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8437220"/>
                      </a:ext>
                    </a:extLst>
                  </a:tr>
                  <a:tr h="407808">
                    <a:tc>
                      <a:txBody>
                        <a:bodyPr/>
                        <a:lstStyle/>
                        <a:p>
                          <a:pPr algn="just">
                            <a:lnSpc>
                              <a:spcPct val="150000"/>
                            </a:lnSpc>
                            <a:spcAft>
                              <a:spcPts val="800"/>
                            </a:spcAft>
                            <a:buNone/>
                          </a:pPr>
                          <a:r>
                            <a:rPr lang="en-IN" sz="1400" kern="100" dirty="0">
                              <a:effectLst/>
                            </a:rPr>
                            <a:t>Actuator damping (</a:t>
                          </a:r>
                          <a14:m>
                            <m:oMath xmlns:m="http://schemas.openxmlformats.org/officeDocument/2006/math">
                              <m:r>
                                <a:rPr lang="en-US" sz="1400" kern="100">
                                  <a:effectLst/>
                                  <a:latin typeface="Cambria Math" panose="02040503050406030204" pitchFamily="18" charset="0"/>
                                </a:rPr>
                                <m:t>𝜉</m:t>
                              </m:r>
                            </m:oMath>
                          </a14:m>
                          <a:r>
                            <a:rPr lang="en-IN" sz="1400" kern="100" dirty="0">
                              <a:effectLst/>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400" kern="100" dirty="0">
                              <a:effectLst/>
                            </a:rPr>
                            <a:t>0.7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3954297"/>
                      </a:ext>
                    </a:extLst>
                  </a:tr>
                </a:tbl>
              </a:graphicData>
            </a:graphic>
          </p:graphicFrame>
        </mc:Choice>
        <mc:Fallback xmlns="">
          <p:graphicFrame>
            <p:nvGraphicFramePr>
              <p:cNvPr id="4" name="Table 3">
                <a:extLst>
                  <a:ext uri="{FF2B5EF4-FFF2-40B4-BE49-F238E27FC236}">
                    <a16:creationId xmlns:a16="http://schemas.microsoft.com/office/drawing/2014/main" id="{99658413-9925-3814-830C-951CAFA29B1E}"/>
                  </a:ext>
                </a:extLst>
              </p:cNvPr>
              <p:cNvGraphicFramePr>
                <a:graphicFrameLocks noGrp="1"/>
              </p:cNvGraphicFramePr>
              <p:nvPr>
                <p:extLst>
                  <p:ext uri="{D42A27DB-BD31-4B8C-83A1-F6EECF244321}">
                    <p14:modId xmlns:p14="http://schemas.microsoft.com/office/powerpoint/2010/main" val="3971095124"/>
                  </p:ext>
                </p:extLst>
              </p:nvPr>
            </p:nvGraphicFramePr>
            <p:xfrm>
              <a:off x="8741229" y="2834086"/>
              <a:ext cx="3287485" cy="3271347"/>
            </p:xfrm>
            <a:graphic>
              <a:graphicData uri="http://schemas.openxmlformats.org/drawingml/2006/table">
                <a:tbl>
                  <a:tblPr firstRow="1" firstCol="1" bandRow="1">
                    <a:tableStyleId>{3E907F13-8B63-4681-A369-53EFA1405683}</a:tableStyleId>
                  </a:tblPr>
                  <a:tblGrid>
                    <a:gridCol w="2185801">
                      <a:extLst>
                        <a:ext uri="{9D8B030D-6E8A-4147-A177-3AD203B41FA5}">
                          <a16:colId xmlns:a16="http://schemas.microsoft.com/office/drawing/2014/main" val="563988816"/>
                        </a:ext>
                      </a:extLst>
                    </a:gridCol>
                    <a:gridCol w="1101684">
                      <a:extLst>
                        <a:ext uri="{9D8B030D-6E8A-4147-A177-3AD203B41FA5}">
                          <a16:colId xmlns:a16="http://schemas.microsoft.com/office/drawing/2014/main" val="635188671"/>
                        </a:ext>
                      </a:extLst>
                    </a:gridCol>
                  </a:tblGrid>
                  <a:tr h="287764">
                    <a:tc>
                      <a:txBody>
                        <a:bodyPr/>
                        <a:lstStyle/>
                        <a:p>
                          <a:pPr algn="ctr">
                            <a:lnSpc>
                              <a:spcPct val="150000"/>
                            </a:lnSpc>
                            <a:spcAft>
                              <a:spcPts val="800"/>
                            </a:spcAft>
                            <a:buNone/>
                          </a:pPr>
                          <a:r>
                            <a:rPr lang="en-IN" sz="1400" kern="100" dirty="0">
                              <a:effectLst/>
                            </a:rPr>
                            <a:t>Physical parameters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400" kern="100">
                              <a:effectLst/>
                            </a:rPr>
                            <a:t>Value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5875473"/>
                      </a:ext>
                    </a:extLst>
                  </a:tr>
                  <a:tr h="287764">
                    <a:tc>
                      <a:txBody>
                        <a:bodyPr/>
                        <a:lstStyle/>
                        <a:p>
                          <a:pPr algn="just">
                            <a:lnSpc>
                              <a:spcPct val="150000"/>
                            </a:lnSpc>
                            <a:spcAft>
                              <a:spcPts val="800"/>
                            </a:spcAft>
                            <a:buNone/>
                          </a:pPr>
                          <a:r>
                            <a:rPr lang="en-IN" sz="1400" kern="100" dirty="0">
                              <a:effectLst/>
                            </a:rPr>
                            <a:t>Static pressure (P</a:t>
                          </a:r>
                          <a:r>
                            <a:rPr lang="en-IN" sz="1400" kern="100" baseline="-25000" dirty="0">
                              <a:effectLst/>
                            </a:rPr>
                            <a:t>0</a:t>
                          </a:r>
                          <a:r>
                            <a:rPr lang="en-IN" sz="1400" kern="100" dirty="0">
                              <a:effectLst/>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973.3 lb/ft</a:t>
                          </a:r>
                          <a:r>
                            <a:rPr lang="en-IN" sz="1400" kern="100" baseline="300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tc>
                    <a:extLst>
                      <a:ext uri="{0D108BD9-81ED-4DB2-BD59-A6C34878D82A}">
                        <a16:rowId xmlns:a16="http://schemas.microsoft.com/office/drawing/2014/main" val="3973428402"/>
                      </a:ext>
                    </a:extLst>
                  </a:tr>
                  <a:tr h="287764">
                    <a:tc>
                      <a:txBody>
                        <a:bodyPr/>
                        <a:lstStyle/>
                        <a:p>
                          <a:pPr algn="just">
                            <a:lnSpc>
                              <a:spcPct val="150000"/>
                            </a:lnSpc>
                            <a:spcAft>
                              <a:spcPts val="800"/>
                            </a:spcAft>
                            <a:buNone/>
                          </a:pPr>
                          <a:r>
                            <a:rPr lang="en-IN" sz="1400" kern="100" dirty="0">
                              <a:effectLst/>
                            </a:rPr>
                            <a:t>Surface area (s)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400" kern="100" dirty="0">
                              <a:effectLst/>
                            </a:rPr>
                            <a:t>0.44 ft</a:t>
                          </a:r>
                          <a:r>
                            <a:rPr lang="en-IN" sz="1400" kern="100" baseline="30000" dirty="0">
                              <a:effectLst/>
                            </a:rPr>
                            <a:t>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5770113"/>
                      </a:ext>
                    </a:extLst>
                  </a:tr>
                  <a:tr h="287764">
                    <a:tc>
                      <a:txBody>
                        <a:bodyPr/>
                        <a:lstStyle/>
                        <a:p>
                          <a:pPr algn="just">
                            <a:lnSpc>
                              <a:spcPct val="150000"/>
                            </a:lnSpc>
                            <a:spcAft>
                              <a:spcPts val="800"/>
                            </a:spcAft>
                            <a:buNone/>
                          </a:pPr>
                          <a:r>
                            <a:rPr lang="en-IN" sz="1400" kern="100" dirty="0">
                              <a:effectLst/>
                            </a:rPr>
                            <a:t>Mass (m)</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400" kern="100" dirty="0">
                              <a:effectLst/>
                            </a:rPr>
                            <a:t>13.98 slug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7104590"/>
                      </a:ext>
                    </a:extLst>
                  </a:tr>
                  <a:tr h="287764">
                    <a:tc>
                      <a:txBody>
                        <a:bodyPr/>
                        <a:lstStyle/>
                        <a:p>
                          <a:pPr algn="just">
                            <a:lnSpc>
                              <a:spcPct val="150000"/>
                            </a:lnSpc>
                            <a:spcAft>
                              <a:spcPts val="800"/>
                            </a:spcAft>
                            <a:buNone/>
                          </a:pPr>
                          <a:r>
                            <a:rPr lang="en-IN" sz="1400" kern="100" dirty="0">
                              <a:effectLst/>
                            </a:rPr>
                            <a:t>Speed of sound (a)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400" kern="100" dirty="0">
                              <a:effectLst/>
                            </a:rPr>
                            <a:t>1036.4 ft/s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0660623"/>
                      </a:ext>
                    </a:extLst>
                  </a:tr>
                  <a:tr h="408207">
                    <a:tc>
                      <a:txBody>
                        <a:bodyPr/>
                        <a:lstStyle/>
                        <a:p>
                          <a:pPr algn="just">
                            <a:lnSpc>
                              <a:spcPct val="150000"/>
                            </a:lnSpc>
                            <a:spcAft>
                              <a:spcPts val="800"/>
                            </a:spcAft>
                            <a:buNone/>
                          </a:pPr>
                          <a:r>
                            <a:rPr lang="en-IN" sz="1400" kern="100" dirty="0">
                              <a:effectLst/>
                            </a:rPr>
                            <a:t>Reference distance (d)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.75 ft</a:t>
                          </a:r>
                        </a:p>
                      </a:txBody>
                      <a:tcPr marL="68580" marR="68580" marT="0" marB="0"/>
                    </a:tc>
                    <a:extLst>
                      <a:ext uri="{0D108BD9-81ED-4DB2-BD59-A6C34878D82A}">
                        <a16:rowId xmlns:a16="http://schemas.microsoft.com/office/drawing/2014/main" val="3838809914"/>
                      </a:ext>
                    </a:extLst>
                  </a:tr>
                  <a:tr h="608704">
                    <a:tc>
                      <a:txBody>
                        <a:bodyPr/>
                        <a:lstStyle/>
                        <a:p>
                          <a:pPr algn="just">
                            <a:lnSpc>
                              <a:spcPct val="150000"/>
                            </a:lnSpc>
                            <a:spcAft>
                              <a:spcPts val="800"/>
                            </a:spcAft>
                            <a:buNone/>
                          </a:pPr>
                          <a:r>
                            <a:rPr lang="en-IN" sz="1400" kern="100" dirty="0">
                              <a:effectLst/>
                            </a:rPr>
                            <a:t>Pitch moment of inertia (</a:t>
                          </a:r>
                          <a:r>
                            <a:rPr lang="en-IN" sz="1400" kern="100" dirty="0" err="1">
                              <a:effectLst/>
                            </a:rPr>
                            <a:t>I</a:t>
                          </a:r>
                          <a:r>
                            <a:rPr lang="en-IN" sz="1400" kern="100" baseline="-25000" dirty="0" err="1">
                              <a:effectLst/>
                            </a:rPr>
                            <a:t>y</a:t>
                          </a:r>
                          <a:r>
                            <a:rPr lang="en-IN" sz="1400" kern="100" dirty="0">
                              <a:effectLst/>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400" kern="100" dirty="0">
                              <a:effectLst/>
                            </a:rPr>
                            <a:t>182.5 slug-ft</a:t>
                          </a:r>
                          <a:r>
                            <a:rPr lang="en-IN" sz="1400" kern="100" baseline="30000" dirty="0">
                              <a:effectLst/>
                            </a:rPr>
                            <a:t>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7233723"/>
                      </a:ext>
                    </a:extLst>
                  </a:tr>
                  <a:tr h="407808">
                    <a:tc>
                      <a:txBody>
                        <a:bodyPr/>
                        <a:lstStyle/>
                        <a:p>
                          <a:endParaRPr lang="en-US"/>
                        </a:p>
                      </a:txBody>
                      <a:tcPr marL="68580" marR="68580" marT="0" marB="0">
                        <a:blipFill>
                          <a:blip r:embed="rId3"/>
                          <a:stretch>
                            <a:fillRect l="-278" t="-604478" r="-51389" b="-102985"/>
                          </a:stretch>
                        </a:blipFill>
                      </a:tcPr>
                    </a:tc>
                    <a:tc>
                      <a:txBody>
                        <a:bodyPr/>
                        <a:lstStyle/>
                        <a:p>
                          <a:pPr algn="just">
                            <a:lnSpc>
                              <a:spcPct val="150000"/>
                            </a:lnSpc>
                            <a:spcAft>
                              <a:spcPts val="800"/>
                            </a:spcAft>
                            <a:buNone/>
                          </a:pPr>
                          <a:r>
                            <a:rPr lang="en-IN" sz="1400" kern="100" dirty="0">
                              <a:effectLst/>
                            </a:rPr>
                            <a:t>50 rad/s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8437220"/>
                      </a:ext>
                    </a:extLst>
                  </a:tr>
                  <a:tr h="407808">
                    <a:tc>
                      <a:txBody>
                        <a:bodyPr/>
                        <a:lstStyle/>
                        <a:p>
                          <a:endParaRPr lang="en-US"/>
                        </a:p>
                      </a:txBody>
                      <a:tcPr marL="68580" marR="68580" marT="0" marB="0">
                        <a:blipFill>
                          <a:blip r:embed="rId3"/>
                          <a:stretch>
                            <a:fillRect l="-278" t="-704478" r="-51389" b="-2985"/>
                          </a:stretch>
                        </a:blipFill>
                      </a:tcPr>
                    </a:tc>
                    <a:tc>
                      <a:txBody>
                        <a:bodyPr/>
                        <a:lstStyle/>
                        <a:p>
                          <a:pPr algn="just">
                            <a:lnSpc>
                              <a:spcPct val="150000"/>
                            </a:lnSpc>
                            <a:spcAft>
                              <a:spcPts val="800"/>
                            </a:spcAft>
                            <a:buNone/>
                          </a:pPr>
                          <a:r>
                            <a:rPr lang="en-IN" sz="1400" kern="100" dirty="0">
                              <a:effectLst/>
                            </a:rPr>
                            <a:t>0.7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3954297"/>
                      </a:ext>
                    </a:extLst>
                  </a:tr>
                </a:tbl>
              </a:graphicData>
            </a:graphic>
          </p:graphicFrame>
        </mc:Fallback>
      </mc:AlternateContent>
      <p:sp>
        <p:nvSpPr>
          <p:cNvPr id="6" name="TextBox 5">
            <a:extLst>
              <a:ext uri="{FF2B5EF4-FFF2-40B4-BE49-F238E27FC236}">
                <a16:creationId xmlns:a16="http://schemas.microsoft.com/office/drawing/2014/main" id="{E08FD24D-FC5F-43E4-0C9C-D41DD5A07F19}"/>
              </a:ext>
            </a:extLst>
          </p:cNvPr>
          <p:cNvSpPr txBox="1"/>
          <p:nvPr/>
        </p:nvSpPr>
        <p:spPr>
          <a:xfrm>
            <a:off x="8555421" y="2464007"/>
            <a:ext cx="2724806" cy="338554"/>
          </a:xfrm>
          <a:prstGeom prst="rect">
            <a:avLst/>
          </a:prstGeom>
          <a:noFill/>
        </p:spPr>
        <p:txBody>
          <a:bodyPr wrap="square">
            <a:spAutoFit/>
          </a:bodyPr>
          <a:lstStyle/>
          <a:p>
            <a:r>
              <a:rPr lang="en-IN" sz="1600" b="1" dirty="0">
                <a:effectLst/>
                <a:latin typeface="Calibri" panose="020F0502020204030204" pitchFamily="34" charset="0"/>
                <a:ea typeface="Times New Roman" panose="02020603050405020304" pitchFamily="18" charset="0"/>
                <a:cs typeface="Times New Roman" panose="02020603050405020304" pitchFamily="18" charset="0"/>
              </a:rPr>
              <a:t>Table 2. Physical parameters</a:t>
            </a:r>
            <a:endParaRPr lang="en-IN" sz="1600" b="1" dirty="0"/>
          </a:p>
        </p:txBody>
      </p:sp>
      <p:sp>
        <p:nvSpPr>
          <p:cNvPr id="5" name="Slide Number Placeholder 2">
            <a:extLst>
              <a:ext uri="{FF2B5EF4-FFF2-40B4-BE49-F238E27FC236}">
                <a16:creationId xmlns:a16="http://schemas.microsoft.com/office/drawing/2014/main" id="{1CC1E002-0A37-3B3C-FE5E-077D6023FCE3}"/>
              </a:ext>
            </a:extLst>
          </p:cNvPr>
          <p:cNvSpPr>
            <a:spLocks noGrp="1"/>
          </p:cNvSpPr>
          <p:nvPr>
            <p:ph type="sldNum" idx="12"/>
          </p:nvPr>
        </p:nvSpPr>
        <p:spPr>
          <a:xfrm>
            <a:off x="8610600" y="6356352"/>
            <a:ext cx="2743200" cy="365125"/>
          </a:xfrm>
        </p:spPr>
        <p:txBody>
          <a:bodyPr/>
          <a:lstStyle/>
          <a:p>
            <a:pPr marL="0" lvl="0" indent="0" algn="r" rtl="0">
              <a:spcBef>
                <a:spcPts val="0"/>
              </a:spcBef>
              <a:spcAft>
                <a:spcPts val="0"/>
              </a:spcAft>
              <a:buNone/>
            </a:pPr>
            <a:fld id="{00000000-1234-1234-1234-123412341234}" type="slidenum">
              <a:rPr lang="en-US" smtClean="0">
                <a:solidFill>
                  <a:schemeClr val="tx1"/>
                </a:solidFill>
              </a:rPr>
              <a:t>19</a:t>
            </a:fld>
            <a:endParaRPr lang="en-US" dirty="0">
              <a:solidFill>
                <a:schemeClr val="tx1"/>
              </a:solidFill>
            </a:endParaRPr>
          </a:p>
        </p:txBody>
      </p:sp>
      <p:sp>
        <p:nvSpPr>
          <p:cNvPr id="7" name="Date Placeholder 2">
            <a:extLst>
              <a:ext uri="{FF2B5EF4-FFF2-40B4-BE49-F238E27FC236}">
                <a16:creationId xmlns:a16="http://schemas.microsoft.com/office/drawing/2014/main" id="{49BADA6A-D454-A2A2-7961-3F66123EE048}"/>
              </a:ext>
            </a:extLst>
          </p:cNvPr>
          <p:cNvSpPr>
            <a:spLocks noGrp="1"/>
          </p:cNvSpPr>
          <p:nvPr>
            <p:ph type="dt" sz="half" idx="10"/>
          </p:nvPr>
        </p:nvSpPr>
        <p:spPr>
          <a:xfrm>
            <a:off x="838200" y="6356352"/>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Tree>
    <p:extLst>
      <p:ext uri="{BB962C8B-B14F-4D97-AF65-F5344CB8AC3E}">
        <p14:creationId xmlns:p14="http://schemas.microsoft.com/office/powerpoint/2010/main" val="188653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9284208" cy="823368"/>
          </a:xfrm>
        </p:spPr>
        <p:txBody>
          <a:bodyPr>
            <a:normAutofit/>
          </a:bodyPr>
          <a:lstStyle/>
          <a:p>
            <a:pPr algn="ctr"/>
            <a:r>
              <a:rPr lang="en-IN" sz="36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Outline of the presentation</a:t>
            </a:r>
          </a:p>
        </p:txBody>
      </p:sp>
      <p:sp>
        <p:nvSpPr>
          <p:cNvPr id="3" name="Content Placeholder 2"/>
          <p:cNvSpPr>
            <a:spLocks noGrp="1"/>
          </p:cNvSpPr>
          <p:nvPr>
            <p:ph idx="1"/>
          </p:nvPr>
        </p:nvSpPr>
        <p:spPr>
          <a:xfrm>
            <a:off x="545592" y="733021"/>
            <a:ext cx="10972800" cy="5722822"/>
          </a:xfrm>
        </p:spPr>
        <p:txBody>
          <a:bodyPr>
            <a:noAutofit/>
          </a:bodyPr>
          <a:lstStyle/>
          <a:p>
            <a:pPr>
              <a:lnSpc>
                <a:spcPct val="100000"/>
              </a:lnSpc>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Introduction</a:t>
            </a:r>
          </a:p>
          <a:p>
            <a:pPr>
              <a:lnSpc>
                <a:spcPct val="100000"/>
              </a:lnSpc>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Objectives and Motivation</a:t>
            </a:r>
          </a:p>
          <a:p>
            <a:pPr>
              <a:lnSpc>
                <a:spcPct val="100000"/>
              </a:lnSpc>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Literature Review</a:t>
            </a:r>
          </a:p>
          <a:p>
            <a:pPr>
              <a:lnSpc>
                <a:spcPct val="100000"/>
              </a:lnSpc>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Nonlinear Missile Model and Parameters</a:t>
            </a:r>
          </a:p>
          <a:p>
            <a:pPr>
              <a:lnSpc>
                <a:spcPct val="100000"/>
              </a:lnSpc>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Differential Geometry</a:t>
            </a:r>
          </a:p>
          <a:p>
            <a:pPr>
              <a:lnSpc>
                <a:spcPct val="100000"/>
              </a:lnSpc>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Feedback linearization using differential geometry</a:t>
            </a:r>
          </a:p>
          <a:p>
            <a:pPr>
              <a:lnSpc>
                <a:spcPct val="100000"/>
              </a:lnSpc>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Control Techniques</a:t>
            </a:r>
          </a:p>
          <a:p>
            <a:pPr>
              <a:lnSpc>
                <a:spcPct val="100000"/>
              </a:lnSpc>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Proposed Optimization Algorithms (GA and PSO)</a:t>
            </a:r>
          </a:p>
          <a:p>
            <a:pPr>
              <a:lnSpc>
                <a:spcPct val="100000"/>
              </a:lnSpc>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Simulation Results and Discussions</a:t>
            </a:r>
          </a:p>
          <a:p>
            <a:pPr>
              <a:lnSpc>
                <a:spcPct val="100000"/>
              </a:lnSpc>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Conclusion</a:t>
            </a:r>
          </a:p>
          <a:p>
            <a:pPr>
              <a:lnSpc>
                <a:spcPct val="100000"/>
              </a:lnSpc>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References</a:t>
            </a:r>
          </a:p>
          <a:p>
            <a:pPr>
              <a:lnSpc>
                <a:spcPct val="150000"/>
              </a:lnSpc>
              <a:buFont typeface="Wingdings" panose="05000000000000000000" pitchFamily="2" charset="2"/>
              <a:buChar char="Ø"/>
            </a:pPr>
            <a:endParaRPr lang="en-IN" sz="2000" dirty="0"/>
          </a:p>
          <a:p>
            <a:pPr marL="0" indent="0">
              <a:lnSpc>
                <a:spcPct val="150000"/>
              </a:lnSpc>
              <a:buNone/>
            </a:pPr>
            <a:endParaRPr lang="en-IN" sz="2000" dirty="0"/>
          </a:p>
          <a:p>
            <a:pPr>
              <a:lnSpc>
                <a:spcPct val="150000"/>
              </a:lnSpc>
              <a:buFont typeface="Wingdings" panose="05000000000000000000" pitchFamily="2" charset="2"/>
              <a:buChar char="Ø"/>
            </a:pPr>
            <a:endParaRPr lang="en-IN" sz="2000" dirty="0"/>
          </a:p>
        </p:txBody>
      </p:sp>
      <p:sp>
        <p:nvSpPr>
          <p:cNvPr id="6" name="Slide Number Placeholder 5"/>
          <p:cNvSpPr>
            <a:spLocks noGrp="1"/>
          </p:cNvSpPr>
          <p:nvPr>
            <p:ph type="sldNum" sz="quarter" idx="12"/>
          </p:nvPr>
        </p:nvSpPr>
        <p:spPr/>
        <p:txBody>
          <a:bodyPr/>
          <a:lstStyle/>
          <a:p>
            <a:fld id="{C17351C9-C0D4-4035-AC7C-B7E18C9B4358}" type="slidenum">
              <a:rPr lang="en-US" smtClean="0">
                <a:solidFill>
                  <a:schemeClr val="tx1"/>
                </a:solidFill>
              </a:rPr>
              <a:pPr/>
              <a:t>2</a:t>
            </a:fld>
            <a:endParaRPr lang="en-US" dirty="0">
              <a:solidFill>
                <a:schemeClr val="tx1"/>
              </a:solidFill>
            </a:endParaRPr>
          </a:p>
        </p:txBody>
      </p:sp>
      <p:sp>
        <p:nvSpPr>
          <p:cNvPr id="8" name="Date Placeholder 2">
            <a:extLst>
              <a:ext uri="{FF2B5EF4-FFF2-40B4-BE49-F238E27FC236}">
                <a16:creationId xmlns:a16="http://schemas.microsoft.com/office/drawing/2014/main" id="{9D3DE1BB-A564-E1A6-DF27-CE7C5230F8AF}"/>
              </a:ext>
            </a:extLst>
          </p:cNvPr>
          <p:cNvSpPr>
            <a:spLocks noGrp="1"/>
          </p:cNvSpPr>
          <p:nvPr>
            <p:ph type="dt" sz="half" idx="10"/>
          </p:nvPr>
        </p:nvSpPr>
        <p:spPr>
          <a:xfrm>
            <a:off x="838200" y="6356352"/>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Tree>
    <p:extLst>
      <p:ext uri="{BB962C8B-B14F-4D97-AF65-F5344CB8AC3E}">
        <p14:creationId xmlns:p14="http://schemas.microsoft.com/office/powerpoint/2010/main" val="2193049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FD61B-B918-2DE8-0AEC-A5DAFA8422D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C091412-EF94-1119-760A-05252AFF58AB}"/>
                  </a:ext>
                </a:extLst>
              </p:cNvPr>
              <p:cNvSpPr>
                <a:spLocks noGrp="1"/>
              </p:cNvSpPr>
              <p:nvPr>
                <p:ph type="body" idx="1"/>
              </p:nvPr>
            </p:nvSpPr>
            <p:spPr>
              <a:xfrm>
                <a:off x="105103" y="833727"/>
                <a:ext cx="11574517" cy="5924715"/>
              </a:xfrm>
            </p:spPr>
            <p:txBody>
              <a:bodyPr/>
              <a:lstStyle/>
              <a:p>
                <a:pPr marL="270510" algn="just">
                  <a:lnSpc>
                    <a:spcPct val="150000"/>
                  </a:lnSpc>
                  <a:buNone/>
                </a:pPr>
                <a:r>
                  <a:rPr lang="en-US" sz="2000" b="1" dirty="0">
                    <a:effectLst/>
                    <a:latin typeface="Calibri" panose="020F0502020204030204" pitchFamily="34" charset="0"/>
                    <a:ea typeface="Calibri" panose="020F0502020204030204" pitchFamily="34" charset="0"/>
                    <a:cs typeface="Calibri" panose="020F0502020204030204" pitchFamily="34" charset="0"/>
                  </a:rPr>
                  <a:t>Lie derivative: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270510" algn="just">
                  <a:lnSpc>
                    <a:spcPct val="100000"/>
                  </a:lnSpc>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Calibri" panose="020F0502020204030204" pitchFamily="34" charset="0"/>
                  </a:rPr>
                  <a:t>Let </a:t>
                </a:r>
                <a14:m>
                  <m:oMath xmlns:m="http://schemas.openxmlformats.org/officeDocument/2006/math">
                    <m:r>
                      <a:rPr lang="en-US" sz="2000" i="1">
                        <a:effectLst/>
                        <a:latin typeface="Cambria Math" panose="02040503050406030204" pitchFamily="18" charset="0"/>
                        <a:ea typeface="Times New Roman" panose="02020603050405020304" pitchFamily="18" charset="0"/>
                      </a:rPr>
                      <m:t>h</m:t>
                    </m:r>
                  </m:oMath>
                </a14:m>
                <a:r>
                  <a:rPr lang="en-US" sz="2000" dirty="0">
                    <a:effectLst/>
                    <a:latin typeface="Calibri" panose="020F0502020204030204" pitchFamily="34" charset="0"/>
                    <a:ea typeface="Calibri" panose="020F0502020204030204" pitchFamily="34" charset="0"/>
                    <a:cs typeface="Calibri" panose="020F0502020204030204" pitchFamily="34" charset="0"/>
                  </a:rPr>
                  <a:t> mapping </a:t>
                </a:r>
                <a14:m>
                  <m:oMath xmlns:m="http://schemas.openxmlformats.org/officeDocument/2006/math">
                    <m:sSup>
                      <m:sSupPr>
                        <m:ctrlPr>
                          <a:rPr lang="en-IN" sz="2000" i="1">
                            <a:effectLst/>
                            <a:latin typeface="Cambria Math" panose="02040503050406030204" pitchFamily="18" charset="0"/>
                            <a:ea typeface="Times New Roman" panose="02020603050405020304" pitchFamily="18" charset="0"/>
                          </a:rPr>
                        </m:ctrlPr>
                      </m:sSupPr>
                      <m:e>
                        <m:r>
                          <m:rPr>
                            <m:sty m:val="p"/>
                          </m:rPr>
                          <a:rPr lang="en-US" sz="2000">
                            <a:effectLst/>
                            <a:latin typeface="Cambria Math" panose="02040503050406030204" pitchFamily="18" charset="0"/>
                            <a:ea typeface="Times New Roman" panose="02020603050405020304" pitchFamily="18" charset="0"/>
                          </a:rPr>
                          <m:t>R</m:t>
                        </m:r>
                      </m:e>
                      <m:sup>
                        <m:r>
                          <a:rPr lang="en-US" sz="2000" i="1">
                            <a:effectLst/>
                            <a:latin typeface="Cambria Math" panose="02040503050406030204" pitchFamily="18" charset="0"/>
                            <a:ea typeface="Times New Roman" panose="02020603050405020304" pitchFamily="18" charset="0"/>
                          </a:rPr>
                          <m:t>𝑛</m:t>
                        </m:r>
                      </m:sup>
                    </m:sSup>
                    <m:r>
                      <a:rPr lang="en-US" sz="2000">
                        <a:effectLst/>
                        <a:latin typeface="Cambria Math" panose="02040503050406030204" pitchFamily="18" charset="0"/>
                        <a:ea typeface="Times New Roman" panose="02020603050405020304" pitchFamily="18" charset="0"/>
                      </a:rPr>
                      <m:t>⟶</m:t>
                    </m:r>
                    <m:sSup>
                      <m:sSupPr>
                        <m:ctrlPr>
                          <a:rPr lang="en-IN" sz="2000" i="1">
                            <a:effectLst/>
                            <a:latin typeface="Cambria Math" panose="02040503050406030204" pitchFamily="18" charset="0"/>
                            <a:ea typeface="Times New Roman" panose="02020603050405020304" pitchFamily="18" charset="0"/>
                          </a:rPr>
                        </m:ctrlPr>
                      </m:sSupPr>
                      <m:e>
                        <m:r>
                          <m:rPr>
                            <m:sty m:val="p"/>
                          </m:rPr>
                          <a:rPr lang="en-US" sz="2000">
                            <a:effectLst/>
                            <a:latin typeface="Cambria Math" panose="02040503050406030204" pitchFamily="18" charset="0"/>
                            <a:ea typeface="Times New Roman" panose="02020603050405020304" pitchFamily="18" charset="0"/>
                          </a:rPr>
                          <m:t>R</m:t>
                        </m:r>
                      </m:e>
                      <m:sup>
                        <m:r>
                          <a:rPr lang="en-US" sz="2000" i="1">
                            <a:effectLst/>
                            <a:latin typeface="Cambria Math" panose="02040503050406030204" pitchFamily="18" charset="0"/>
                            <a:ea typeface="Times New Roman" panose="02020603050405020304" pitchFamily="18" charset="0"/>
                          </a:rPr>
                          <m:t>𝑛</m:t>
                        </m:r>
                      </m:sup>
                    </m:sSup>
                  </m:oMath>
                </a14:m>
                <a:r>
                  <a:rPr lang="en-US" sz="2000" dirty="0">
                    <a:effectLst/>
                    <a:latin typeface="Calibri" panose="020F0502020204030204" pitchFamily="34" charset="0"/>
                    <a:ea typeface="Calibri" panose="020F0502020204030204" pitchFamily="34" charset="0"/>
                    <a:cs typeface="Calibri" panose="020F0502020204030204" pitchFamily="34" charset="0"/>
                  </a:rPr>
                  <a:t> be a smooth scalar function of </a:t>
                </a:r>
                <a14:m>
                  <m:oMath xmlns:m="http://schemas.openxmlformats.org/officeDocument/2006/math">
                    <m:r>
                      <a:rPr lang="en-US" sz="2000" i="1">
                        <a:effectLst/>
                        <a:latin typeface="Cambria Math" panose="02040503050406030204" pitchFamily="18" charset="0"/>
                        <a:ea typeface="Times New Roman" panose="02020603050405020304" pitchFamily="18" charset="0"/>
                      </a:rPr>
                      <m:t>𝑛</m:t>
                    </m:r>
                  </m:oMath>
                </a14:m>
                <a:r>
                  <a:rPr lang="en-US" sz="2000" dirty="0">
                    <a:effectLst/>
                    <a:latin typeface="Calibri" panose="020F0502020204030204" pitchFamily="34" charset="0"/>
                    <a:ea typeface="Calibri" panose="020F0502020204030204" pitchFamily="34" charset="0"/>
                    <a:cs typeface="Calibri" panose="020F0502020204030204" pitchFamily="34" charset="0"/>
                  </a:rPr>
                  <a:t> variables,</a:t>
                </a:r>
                <a:endParaRPr lang="en-US" sz="2000" dirty="0">
                  <a:effectLst/>
                  <a:latin typeface="Cambria Math" panose="02040503050406030204" pitchFamily="18" charset="0"/>
                  <a:ea typeface="Times New Roman" panose="02020603050405020304" pitchFamily="18" charset="0"/>
                </a:endParaRPr>
              </a:p>
              <a:p>
                <a:pPr marL="0" indent="0" algn="just">
                  <a:lnSpc>
                    <a:spcPct val="100000"/>
                  </a:lnSpc>
                  <a:buNone/>
                </a:pPr>
                <a:r>
                  <a:rPr lang="en-US" sz="2000" dirty="0">
                    <a:effectLst/>
                    <a:ea typeface="Times New Roman" panose="02020603050405020304" pitchFamily="18" charset="0"/>
                  </a:rPr>
                  <a:t>		</a:t>
                </a:r>
                <a14:m>
                  <m:oMath xmlns:m="http://schemas.openxmlformats.org/officeDocument/2006/math">
                    <m:r>
                      <m:rPr>
                        <m:sty m:val="p"/>
                      </m:rPr>
                      <a:rPr lang="en-US" sz="2000">
                        <a:effectLst/>
                        <a:latin typeface="Cambria Math" panose="02040503050406030204" pitchFamily="18" charset="0"/>
                        <a:ea typeface="Times New Roman" panose="02020603050405020304" pitchFamily="18" charset="0"/>
                      </a:rPr>
                      <m:t>x</m:t>
                    </m:r>
                    <m:r>
                      <a:rPr lang="en-US" sz="2000">
                        <a:effectLst/>
                        <a:latin typeface="Cambria Math" panose="02040503050406030204" pitchFamily="18" charset="0"/>
                        <a:ea typeface="Times New Roman" panose="02020603050405020304" pitchFamily="18" charset="0"/>
                      </a:rPr>
                      <m:t>=</m:t>
                    </m:r>
                  </m:oMath>
                </a14:m>
                <a:r>
                  <a:rPr lang="en-US" sz="20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p>
                      <m:sSupPr>
                        <m:ctrlPr>
                          <a:rPr lang="en-IN" sz="2000" i="1">
                            <a:effectLst/>
                            <a:latin typeface="Cambria Math" panose="02040503050406030204" pitchFamily="18" charset="0"/>
                            <a:ea typeface="Times New Roman" panose="02020603050405020304" pitchFamily="18" charset="0"/>
                          </a:rPr>
                        </m:ctrlPr>
                      </m:sSupPr>
                      <m:e>
                        <m:d>
                          <m:dPr>
                            <m:ctrlPr>
                              <a:rPr lang="en-IN" sz="2000" i="1">
                                <a:effectLst/>
                                <a:latin typeface="Cambria Math" panose="02040503050406030204" pitchFamily="18" charset="0"/>
                                <a:ea typeface="Times New Roman" panose="02020603050405020304" pitchFamily="18" charset="0"/>
                              </a:rPr>
                            </m:ctrlPr>
                          </m:dPr>
                          <m:e>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𝑥</m:t>
                                </m:r>
                              </m:e>
                              <m:sub>
                                <m:r>
                                  <a:rPr lang="en-US" sz="2000">
                                    <a:effectLst/>
                                    <a:latin typeface="Cambria Math" panose="02040503050406030204" pitchFamily="18" charset="0"/>
                                    <a:ea typeface="Times New Roman" panose="02020603050405020304" pitchFamily="18" charset="0"/>
                                  </a:rPr>
                                  <m:t>1</m:t>
                                </m:r>
                              </m:sub>
                            </m:sSub>
                            <m:r>
                              <a:rPr lang="en-US" sz="2000">
                                <a:effectLst/>
                                <a:latin typeface="Cambria Math" panose="02040503050406030204" pitchFamily="18" charset="0"/>
                                <a:ea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𝑥</m:t>
                                </m:r>
                              </m:e>
                              <m:sub>
                                <m:r>
                                  <a:rPr lang="en-US" sz="2000">
                                    <a:effectLst/>
                                    <a:latin typeface="Cambria Math" panose="02040503050406030204" pitchFamily="18" charset="0"/>
                                    <a:ea typeface="Times New Roman" panose="02020603050405020304" pitchFamily="18" charset="0"/>
                                  </a:rPr>
                                  <m:t>2</m:t>
                                </m:r>
                              </m:sub>
                            </m:sSub>
                            <m:r>
                              <a:rPr lang="en-US" sz="2000">
                                <a:effectLst/>
                                <a:latin typeface="Cambria Math" panose="02040503050406030204" pitchFamily="18" charset="0"/>
                                <a:ea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rPr>
                                  <m:t>𝑛</m:t>
                                </m:r>
                              </m:sub>
                            </m:sSub>
                          </m:e>
                        </m:d>
                      </m:e>
                      <m:sup>
                        <m:r>
                          <m:rPr>
                            <m:sty m:val="p"/>
                          </m:rPr>
                          <a:rPr lang="en-US" sz="2000">
                            <a:effectLst/>
                            <a:latin typeface="Cambria Math" panose="02040503050406030204" pitchFamily="18" charset="0"/>
                            <a:ea typeface="Times New Roman" panose="02020603050405020304" pitchFamily="18" charset="0"/>
                          </a:rPr>
                          <m:t>T</m:t>
                        </m:r>
                      </m:sup>
                    </m:sSup>
                    <m:r>
                      <a:rPr lang="en-US" sz="2000">
                        <a:effectLst/>
                        <a:latin typeface="Cambria Math" panose="02040503050406030204" pitchFamily="18" charset="0"/>
                        <a:ea typeface="Times New Roman" panose="02020603050405020304" pitchFamily="18" charset="0"/>
                      </a:rPr>
                      <m:t>,∈</m:t>
                    </m:r>
                    <m:sSup>
                      <m:sSupPr>
                        <m:ctrlPr>
                          <a:rPr lang="en-IN" sz="2000" i="1">
                            <a:effectLst/>
                            <a:latin typeface="Cambria Math" panose="02040503050406030204" pitchFamily="18" charset="0"/>
                            <a:ea typeface="Times New Roman" panose="02020603050405020304" pitchFamily="18" charset="0"/>
                          </a:rPr>
                        </m:ctrlPr>
                      </m:sSupPr>
                      <m:e>
                        <m:r>
                          <m:rPr>
                            <m:sty m:val="p"/>
                          </m:rPr>
                          <a:rPr lang="en-US" sz="2000">
                            <a:effectLst/>
                            <a:latin typeface="Cambria Math" panose="02040503050406030204" pitchFamily="18" charset="0"/>
                            <a:ea typeface="Times New Roman" panose="02020603050405020304" pitchFamily="18" charset="0"/>
                          </a:rPr>
                          <m:t>R</m:t>
                        </m:r>
                      </m:e>
                      <m:sup>
                        <m:r>
                          <a:rPr lang="en-US" sz="2000" i="1">
                            <a:effectLst/>
                            <a:latin typeface="Cambria Math" panose="02040503050406030204" pitchFamily="18" charset="0"/>
                            <a:ea typeface="Times New Roman" panose="02020603050405020304" pitchFamily="18" charset="0"/>
                          </a:rPr>
                          <m:t>𝑛</m:t>
                        </m:r>
                      </m:sup>
                    </m:sSup>
                  </m:oMath>
                </a14:m>
                <a:r>
                  <a:rPr lang="en-US" sz="2000" dirty="0">
                    <a:effectLst/>
                    <a:latin typeface="Calibri" panose="020F0502020204030204" pitchFamily="34" charset="0"/>
                    <a:ea typeface="Calibri" panose="020F0502020204030204" pitchFamily="34" charset="0"/>
                    <a:cs typeface="Calibri" panose="020F0502020204030204" pitchFamily="34" charset="0"/>
                  </a:rPr>
                  <a:t>,  </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r>
                  <a:rPr lang="en-US" sz="2000" dirty="0">
                    <a:latin typeface="Calibri" panose="020F0502020204030204" pitchFamily="34" charset="0"/>
                    <a:ea typeface="Times New Roman" panose="02020603050405020304" pitchFamily="18" charset="0"/>
                    <a:cs typeface="Calibri" panose="020F0502020204030204" pitchFamily="34" charset="0"/>
                  </a:rPr>
                  <a:t>       Let 		</a:t>
                </a:r>
                <a14:m>
                  <m:oMath xmlns:m="http://schemas.openxmlformats.org/officeDocument/2006/math">
                    <m:r>
                      <a:rPr lang="en-US" sz="2000" i="1">
                        <a:effectLst/>
                        <a:latin typeface="Cambria Math" panose="02040503050406030204" pitchFamily="18" charset="0"/>
                        <a:ea typeface="Times New Roman" panose="02020603050405020304" pitchFamily="18" charset="0"/>
                      </a:rPr>
                      <m:t>𝑓</m:t>
                    </m:r>
                    <m:r>
                      <a:rPr lang="en-US" sz="2000">
                        <a:effectLst/>
                        <a:latin typeface="Cambria Math" panose="02040503050406030204" pitchFamily="18" charset="0"/>
                        <a:ea typeface="Times New Roman" panose="02020603050405020304" pitchFamily="18" charset="0"/>
                      </a:rPr>
                      <m:t>:</m:t>
                    </m:r>
                    <m:sSup>
                      <m:sSupPr>
                        <m:ctrlPr>
                          <a:rPr lang="en-IN" sz="2000" i="1">
                            <a:effectLst/>
                            <a:latin typeface="Cambria Math" panose="02040503050406030204" pitchFamily="18" charset="0"/>
                            <a:ea typeface="Times New Roman" panose="02020603050405020304" pitchFamily="18" charset="0"/>
                          </a:rPr>
                        </m:ctrlPr>
                      </m:sSupPr>
                      <m:e>
                        <m:r>
                          <m:rPr>
                            <m:sty m:val="p"/>
                          </m:rPr>
                          <a:rPr lang="en-US" sz="2000">
                            <a:effectLst/>
                            <a:latin typeface="Cambria Math" panose="02040503050406030204" pitchFamily="18" charset="0"/>
                            <a:ea typeface="Times New Roman" panose="02020603050405020304" pitchFamily="18" charset="0"/>
                          </a:rPr>
                          <m:t>R</m:t>
                        </m:r>
                      </m:e>
                      <m:sup>
                        <m:r>
                          <a:rPr lang="en-US" sz="2000" i="1">
                            <a:effectLst/>
                            <a:latin typeface="Cambria Math" panose="02040503050406030204" pitchFamily="18" charset="0"/>
                            <a:ea typeface="Times New Roman" panose="02020603050405020304" pitchFamily="18" charset="0"/>
                          </a:rPr>
                          <m:t>𝑛</m:t>
                        </m:r>
                      </m:sup>
                    </m:sSup>
                    <m:r>
                      <a:rPr lang="en-US" sz="2000">
                        <a:effectLst/>
                        <a:latin typeface="Cambria Math" panose="02040503050406030204" pitchFamily="18" charset="0"/>
                        <a:ea typeface="Times New Roman" panose="02020603050405020304" pitchFamily="18" charset="0"/>
                      </a:rPr>
                      <m:t>⟶</m:t>
                    </m:r>
                    <m:sSup>
                      <m:sSupPr>
                        <m:ctrlPr>
                          <a:rPr lang="en-IN" sz="2000" i="1">
                            <a:effectLst/>
                            <a:latin typeface="Cambria Math" panose="02040503050406030204" pitchFamily="18" charset="0"/>
                            <a:ea typeface="Times New Roman" panose="02020603050405020304" pitchFamily="18" charset="0"/>
                          </a:rPr>
                        </m:ctrlPr>
                      </m:sSupPr>
                      <m:e>
                        <m:r>
                          <m:rPr>
                            <m:sty m:val="p"/>
                          </m:rPr>
                          <a:rPr lang="en-US" sz="2000">
                            <a:effectLst/>
                            <a:latin typeface="Cambria Math" panose="02040503050406030204" pitchFamily="18" charset="0"/>
                            <a:ea typeface="Times New Roman" panose="02020603050405020304" pitchFamily="18" charset="0"/>
                          </a:rPr>
                          <m:t>R</m:t>
                        </m:r>
                      </m:e>
                      <m:sup>
                        <m:r>
                          <a:rPr lang="en-US" sz="2000" i="1">
                            <a:effectLst/>
                            <a:latin typeface="Cambria Math" panose="02040503050406030204" pitchFamily="18" charset="0"/>
                            <a:ea typeface="Times New Roman" panose="02020603050405020304" pitchFamily="18" charset="0"/>
                          </a:rPr>
                          <m:t>𝑛</m:t>
                        </m:r>
                      </m:sup>
                    </m:sSup>
                  </m:oMath>
                </a14:m>
                <a:r>
                  <a:rPr lang="en-US" sz="2000" dirty="0">
                    <a:effectLst/>
                    <a:latin typeface="Calibri" panose="020F0502020204030204" pitchFamily="34" charset="0"/>
                    <a:ea typeface="Calibri" panose="020F0502020204030204" pitchFamily="34" charset="0"/>
                    <a:cs typeface="Calibri" panose="020F0502020204030204" pitchFamily="34" charset="0"/>
                  </a:rPr>
                  <a:t> a vector field defined on the manifold </a:t>
                </a:r>
                <a14:m>
                  <m:oMath xmlns:m="http://schemas.openxmlformats.org/officeDocument/2006/math">
                    <m:r>
                      <a:rPr lang="en-US" sz="2000" i="1">
                        <a:effectLst/>
                        <a:latin typeface="Cambria Math" panose="02040503050406030204" pitchFamily="18" charset="0"/>
                        <a:ea typeface="Times New Roman" panose="02020603050405020304" pitchFamily="18" charset="0"/>
                      </a:rPr>
                      <m:t>𝑀</m:t>
                    </m:r>
                    <m:r>
                      <a:rPr lang="en-US" sz="2000">
                        <a:effectLst/>
                        <a:latin typeface="Cambria Math" panose="02040503050406030204" pitchFamily="18" charset="0"/>
                        <a:ea typeface="Times New Roman" panose="02020603050405020304" pitchFamily="18" charset="0"/>
                      </a:rPr>
                      <m:t>=</m:t>
                    </m:r>
                    <m:sSup>
                      <m:sSupPr>
                        <m:ctrlPr>
                          <a:rPr lang="en-IN" sz="2000" i="1">
                            <a:effectLst/>
                            <a:latin typeface="Cambria Math" panose="02040503050406030204" pitchFamily="18" charset="0"/>
                            <a:ea typeface="Times New Roman" panose="02020603050405020304" pitchFamily="18" charset="0"/>
                          </a:rPr>
                        </m:ctrlPr>
                      </m:sSupPr>
                      <m:e>
                        <m:r>
                          <m:rPr>
                            <m:sty m:val="p"/>
                          </m:rPr>
                          <a:rPr lang="en-US" sz="2000">
                            <a:effectLst/>
                            <a:latin typeface="Cambria Math" panose="02040503050406030204" pitchFamily="18" charset="0"/>
                            <a:ea typeface="Times New Roman" panose="02020603050405020304" pitchFamily="18" charset="0"/>
                          </a:rPr>
                          <m:t>R</m:t>
                        </m:r>
                      </m:e>
                      <m:sup>
                        <m:r>
                          <a:rPr lang="en-US" sz="2000" i="1">
                            <a:effectLst/>
                            <a:latin typeface="Cambria Math" panose="02040503050406030204" pitchFamily="18" charset="0"/>
                            <a:ea typeface="Times New Roman" panose="02020603050405020304" pitchFamily="18" charset="0"/>
                          </a:rPr>
                          <m:t>𝑛</m:t>
                        </m:r>
                      </m:sup>
                    </m:sSup>
                    <m:r>
                      <a:rPr lang="en-IN" sz="2000" b="0" i="0" smtClean="0">
                        <a:effectLst/>
                        <a:latin typeface="Cambria Math" panose="02040503050406030204" pitchFamily="18" charset="0"/>
                        <a:ea typeface="Times New Roman" panose="02020603050405020304" pitchFamily="18" charset="0"/>
                      </a:rPr>
                      <m:t>,</m:t>
                    </m:r>
                  </m:oMath>
                </a14:m>
                <a:r>
                  <a:rPr lang="en-US" sz="2000" dirty="0">
                    <a:effectLst/>
                    <a:latin typeface="Calibri" panose="020F0502020204030204" pitchFamily="34" charset="0"/>
                    <a:ea typeface="Calibri" panose="020F0502020204030204" pitchFamily="34" charset="0"/>
                    <a:cs typeface="Calibri" panose="020F0502020204030204" pitchFamily="34" charset="0"/>
                  </a:rPr>
                  <a:t> </a:t>
                </a:r>
              </a:p>
              <a:p>
                <a:pPr marL="0" indent="0" algn="just">
                  <a:lnSpc>
                    <a:spcPct val="100000"/>
                  </a:lnSpc>
                  <a:buNone/>
                </a:pPr>
                <a:r>
                  <a:rPr lang="en-US" sz="2000" dirty="0">
                    <a:effectLst/>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r>
                      <a:rPr lang="en-IN" sz="2000" b="1" i="1">
                        <a:latin typeface="Cambria Math" panose="02040503050406030204" pitchFamily="18" charset="0"/>
                        <a:ea typeface="Calibri" panose="020F0502020204030204" pitchFamily="34" charset="0"/>
                        <a:cs typeface="Calibri" panose="020F0502020204030204" pitchFamily="34" charset="0"/>
                      </a:rPr>
                      <m:t>𝒅𝒉</m:t>
                    </m:r>
                    <m:r>
                      <a:rPr lang="en-IN" sz="2000" b="1" i="1">
                        <a:latin typeface="Cambria Math" panose="02040503050406030204" pitchFamily="18" charset="0"/>
                        <a:ea typeface="Calibri" panose="020F0502020204030204" pitchFamily="34" charset="0"/>
                        <a:cs typeface="Calibri" panose="020F0502020204030204" pitchFamily="34" charset="0"/>
                      </a:rPr>
                      <m:t>=</m:t>
                    </m:r>
                    <m:d>
                      <m:dPr>
                        <m:begChr m:val="["/>
                        <m:endChr m:val="]"/>
                        <m:ctrlPr>
                          <a:rPr lang="en-IN" sz="2000" b="1" i="1">
                            <a:latin typeface="Cambria Math" panose="02040503050406030204" pitchFamily="18" charset="0"/>
                            <a:ea typeface="Calibri" panose="020F0502020204030204" pitchFamily="34" charset="0"/>
                            <a:cs typeface="Calibri" panose="020F0502020204030204" pitchFamily="34" charset="0"/>
                          </a:rPr>
                        </m:ctrlPr>
                      </m:dPr>
                      <m:e>
                        <m:m>
                          <m:mPr>
                            <m:mcs>
                              <m:mc>
                                <m:mcPr>
                                  <m:count m:val="3"/>
                                  <m:mcJc m:val="center"/>
                                </m:mcPr>
                              </m:mc>
                            </m:mcs>
                            <m:ctrlPr>
                              <a:rPr lang="en-IN" sz="2000" b="1" i="1">
                                <a:latin typeface="Cambria Math" panose="02040503050406030204" pitchFamily="18" charset="0"/>
                                <a:ea typeface="Calibri" panose="020F0502020204030204" pitchFamily="34" charset="0"/>
                                <a:cs typeface="Calibri" panose="020F0502020204030204" pitchFamily="34" charset="0"/>
                              </a:rPr>
                            </m:ctrlPr>
                          </m:mPr>
                          <m:mr>
                            <m:e>
                              <m:f>
                                <m:fPr>
                                  <m:ctrlPr>
                                    <a:rPr lang="en-IN" sz="2000" b="1" i="1">
                                      <a:latin typeface="Cambria Math" panose="02040503050406030204" pitchFamily="18" charset="0"/>
                                      <a:ea typeface="Calibri" panose="020F0502020204030204" pitchFamily="34" charset="0"/>
                                      <a:cs typeface="Calibri" panose="020F0502020204030204" pitchFamily="34" charset="0"/>
                                    </a:rPr>
                                  </m:ctrlPr>
                                </m:fPr>
                                <m:num>
                                  <m:r>
                                    <m:rPr>
                                      <m:brk m:alnAt="7"/>
                                    </m:rPr>
                                    <a:rPr lang="en-IN" sz="2000" b="1" i="1">
                                      <a:latin typeface="Cambria Math" panose="02040503050406030204" pitchFamily="18" charset="0"/>
                                      <a:ea typeface="Calibri" panose="020F0502020204030204" pitchFamily="34" charset="0"/>
                                      <a:cs typeface="Calibri" panose="020F0502020204030204" pitchFamily="34" charset="0"/>
                                    </a:rPr>
                                    <m:t>𝝏</m:t>
                                  </m:r>
                                  <m:r>
                                    <a:rPr lang="en-IN" sz="2000" b="1" i="1">
                                      <a:latin typeface="Cambria Math" panose="02040503050406030204" pitchFamily="18" charset="0"/>
                                      <a:ea typeface="Calibri" panose="020F0502020204030204" pitchFamily="34" charset="0"/>
                                      <a:cs typeface="Calibri" panose="020F0502020204030204" pitchFamily="34" charset="0"/>
                                    </a:rPr>
                                    <m:t>𝒉</m:t>
                                  </m:r>
                                </m:num>
                                <m:den>
                                  <m:r>
                                    <m:rPr>
                                      <m:brk m:alnAt="7"/>
                                    </m:rPr>
                                    <a:rPr lang="en-IN" sz="2000" b="1" i="1">
                                      <a:latin typeface="Cambria Math" panose="02040503050406030204" pitchFamily="18" charset="0"/>
                                      <a:ea typeface="Calibri" panose="020F0502020204030204" pitchFamily="34" charset="0"/>
                                      <a:cs typeface="Calibri" panose="020F0502020204030204" pitchFamily="34" charset="0"/>
                                    </a:rPr>
                                    <m:t>𝝏</m:t>
                                  </m:r>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𝒙</m:t>
                                      </m:r>
                                    </m:e>
                                    <m:sub>
                                      <m:r>
                                        <a:rPr lang="en-IN" sz="2000" b="1" i="1">
                                          <a:latin typeface="Cambria Math" panose="02040503050406030204" pitchFamily="18" charset="0"/>
                                          <a:ea typeface="Calibri" panose="020F0502020204030204" pitchFamily="34" charset="0"/>
                                          <a:cs typeface="Calibri" panose="020F0502020204030204" pitchFamily="34" charset="0"/>
                                        </a:rPr>
                                        <m:t>𝟏</m:t>
                                      </m:r>
                                    </m:sub>
                                  </m:sSub>
                                </m:den>
                              </m:f>
                            </m:e>
                            <m:e>
                              <m:f>
                                <m:fPr>
                                  <m:ctrlPr>
                                    <a:rPr lang="en-IN" sz="2000" b="1" i="1">
                                      <a:latin typeface="Cambria Math" panose="02040503050406030204" pitchFamily="18" charset="0"/>
                                      <a:ea typeface="Calibri" panose="020F0502020204030204" pitchFamily="34" charset="0"/>
                                      <a:cs typeface="Calibri" panose="020F0502020204030204" pitchFamily="34" charset="0"/>
                                    </a:rPr>
                                  </m:ctrlPr>
                                </m:fPr>
                                <m:num>
                                  <m:r>
                                    <m:rPr>
                                      <m:brk m:alnAt="7"/>
                                    </m:rPr>
                                    <a:rPr lang="en-IN" sz="2000" b="1" i="1">
                                      <a:latin typeface="Cambria Math" panose="02040503050406030204" pitchFamily="18" charset="0"/>
                                      <a:ea typeface="Calibri" panose="020F0502020204030204" pitchFamily="34" charset="0"/>
                                      <a:cs typeface="Calibri" panose="020F0502020204030204" pitchFamily="34" charset="0"/>
                                    </a:rPr>
                                    <m:t>𝝏</m:t>
                                  </m:r>
                                  <m:r>
                                    <a:rPr lang="en-IN" sz="2000" b="1" i="1">
                                      <a:latin typeface="Cambria Math" panose="02040503050406030204" pitchFamily="18" charset="0"/>
                                      <a:ea typeface="Calibri" panose="020F0502020204030204" pitchFamily="34" charset="0"/>
                                      <a:cs typeface="Calibri" panose="020F0502020204030204" pitchFamily="34" charset="0"/>
                                    </a:rPr>
                                    <m:t>𝒉</m:t>
                                  </m:r>
                                </m:num>
                                <m:den>
                                  <m:r>
                                    <m:rPr>
                                      <m:brk m:alnAt="7"/>
                                    </m:rPr>
                                    <a:rPr lang="en-IN" sz="2000" b="1" i="1">
                                      <a:latin typeface="Cambria Math" panose="02040503050406030204" pitchFamily="18" charset="0"/>
                                      <a:ea typeface="Calibri" panose="020F0502020204030204" pitchFamily="34" charset="0"/>
                                      <a:cs typeface="Calibri" panose="020F0502020204030204" pitchFamily="34" charset="0"/>
                                    </a:rPr>
                                    <m:t>𝝏</m:t>
                                  </m:r>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𝒙</m:t>
                                      </m:r>
                                    </m:e>
                                    <m:sub>
                                      <m:r>
                                        <a:rPr lang="en-IN" sz="2000" b="1" i="1">
                                          <a:latin typeface="Cambria Math" panose="02040503050406030204" pitchFamily="18" charset="0"/>
                                          <a:ea typeface="Calibri" panose="020F0502020204030204" pitchFamily="34" charset="0"/>
                                          <a:cs typeface="Calibri" panose="020F0502020204030204" pitchFamily="34" charset="0"/>
                                        </a:rPr>
                                        <m:t>𝟐</m:t>
                                      </m:r>
                                    </m:sub>
                                  </m:sSub>
                                </m:den>
                              </m:f>
                            </m:e>
                            <m:e>
                              <m:m>
                                <m:mPr>
                                  <m:mcs>
                                    <m:mc>
                                      <m:mcPr>
                                        <m:count m:val="3"/>
                                        <m:mcJc m:val="center"/>
                                      </m:mcPr>
                                    </m:mc>
                                  </m:mcs>
                                  <m:ctrlPr>
                                    <a:rPr lang="en-IN" sz="2000" b="1" i="1">
                                      <a:latin typeface="Cambria Math" panose="02040503050406030204" pitchFamily="18" charset="0"/>
                                      <a:ea typeface="Calibri" panose="020F0502020204030204" pitchFamily="34" charset="0"/>
                                      <a:cs typeface="Calibri" panose="020F0502020204030204" pitchFamily="34" charset="0"/>
                                    </a:rPr>
                                  </m:ctrlPr>
                                </m:mPr>
                                <m:mr>
                                  <m:e>
                                    <m:f>
                                      <m:fPr>
                                        <m:ctrlPr>
                                          <a:rPr lang="en-IN" sz="2000" b="1" i="1">
                                            <a:latin typeface="Cambria Math" panose="02040503050406030204" pitchFamily="18" charset="0"/>
                                            <a:ea typeface="Calibri" panose="020F0502020204030204" pitchFamily="34" charset="0"/>
                                            <a:cs typeface="Calibri" panose="020F0502020204030204" pitchFamily="34" charset="0"/>
                                          </a:rPr>
                                        </m:ctrlPr>
                                      </m:fPr>
                                      <m:num>
                                        <m:r>
                                          <m:rPr>
                                            <m:brk m:alnAt="7"/>
                                          </m:rPr>
                                          <a:rPr lang="en-IN" sz="2000" b="1" i="1">
                                            <a:latin typeface="Cambria Math" panose="02040503050406030204" pitchFamily="18" charset="0"/>
                                            <a:ea typeface="Calibri" panose="020F0502020204030204" pitchFamily="34" charset="0"/>
                                            <a:cs typeface="Calibri" panose="020F0502020204030204" pitchFamily="34" charset="0"/>
                                          </a:rPr>
                                          <m:t>𝝏</m:t>
                                        </m:r>
                                        <m:r>
                                          <a:rPr lang="en-IN" sz="2000" b="1" i="1">
                                            <a:latin typeface="Cambria Math" panose="02040503050406030204" pitchFamily="18" charset="0"/>
                                            <a:ea typeface="Calibri" panose="020F0502020204030204" pitchFamily="34" charset="0"/>
                                            <a:cs typeface="Calibri" panose="020F0502020204030204" pitchFamily="34" charset="0"/>
                                          </a:rPr>
                                          <m:t>𝒉</m:t>
                                        </m:r>
                                      </m:num>
                                      <m:den>
                                        <m:r>
                                          <m:rPr>
                                            <m:brk m:alnAt="7"/>
                                          </m:rPr>
                                          <a:rPr lang="en-IN" sz="2000" b="1" i="1">
                                            <a:latin typeface="Cambria Math" panose="02040503050406030204" pitchFamily="18" charset="0"/>
                                            <a:ea typeface="Calibri" panose="020F0502020204030204" pitchFamily="34" charset="0"/>
                                            <a:cs typeface="Calibri" panose="020F0502020204030204" pitchFamily="34" charset="0"/>
                                          </a:rPr>
                                          <m:t>𝝏</m:t>
                                        </m:r>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𝒙</m:t>
                                            </m:r>
                                          </m:e>
                                          <m:sub>
                                            <m:r>
                                              <a:rPr lang="en-IN" sz="2000" b="1" i="1">
                                                <a:latin typeface="Cambria Math" panose="02040503050406030204" pitchFamily="18" charset="0"/>
                                                <a:ea typeface="Calibri" panose="020F0502020204030204" pitchFamily="34" charset="0"/>
                                                <a:cs typeface="Calibri" panose="020F0502020204030204" pitchFamily="34" charset="0"/>
                                              </a:rPr>
                                              <m:t>𝟑</m:t>
                                            </m:r>
                                          </m:sub>
                                        </m:sSub>
                                      </m:den>
                                    </m:f>
                                  </m:e>
                                  <m:e>
                                    <m:r>
                                      <a:rPr lang="en-IN" sz="2000" b="1" i="1">
                                        <a:latin typeface="Cambria Math" panose="02040503050406030204" pitchFamily="18" charset="0"/>
                                        <a:ea typeface="Calibri" panose="020F0502020204030204" pitchFamily="34" charset="0"/>
                                        <a:cs typeface="Calibri" panose="020F0502020204030204" pitchFamily="34" charset="0"/>
                                      </a:rPr>
                                      <m:t>⋯</m:t>
                                    </m:r>
                                  </m:e>
                                  <m:e>
                                    <m:f>
                                      <m:fPr>
                                        <m:ctrlPr>
                                          <a:rPr lang="en-IN" sz="2000" b="1" i="1">
                                            <a:latin typeface="Cambria Math" panose="02040503050406030204" pitchFamily="18" charset="0"/>
                                            <a:ea typeface="Calibri" panose="020F0502020204030204" pitchFamily="34" charset="0"/>
                                            <a:cs typeface="Calibri" panose="020F0502020204030204" pitchFamily="34" charset="0"/>
                                          </a:rPr>
                                        </m:ctrlPr>
                                      </m:fPr>
                                      <m:num>
                                        <m:r>
                                          <m:rPr>
                                            <m:brk m:alnAt="7"/>
                                          </m:rPr>
                                          <a:rPr lang="en-IN" sz="2000" b="1" i="1">
                                            <a:latin typeface="Cambria Math" panose="02040503050406030204" pitchFamily="18" charset="0"/>
                                            <a:ea typeface="Calibri" panose="020F0502020204030204" pitchFamily="34" charset="0"/>
                                            <a:cs typeface="Calibri" panose="020F0502020204030204" pitchFamily="34" charset="0"/>
                                          </a:rPr>
                                          <m:t>𝝏</m:t>
                                        </m:r>
                                        <m:r>
                                          <a:rPr lang="en-IN" sz="2000" b="1" i="1">
                                            <a:latin typeface="Cambria Math" panose="02040503050406030204" pitchFamily="18" charset="0"/>
                                            <a:ea typeface="Calibri" panose="020F0502020204030204" pitchFamily="34" charset="0"/>
                                            <a:cs typeface="Calibri" panose="020F0502020204030204" pitchFamily="34" charset="0"/>
                                          </a:rPr>
                                          <m:t>𝒉</m:t>
                                        </m:r>
                                      </m:num>
                                      <m:den>
                                        <m:r>
                                          <m:rPr>
                                            <m:brk m:alnAt="7"/>
                                          </m:rPr>
                                          <a:rPr lang="en-IN" sz="2000" b="1" i="1">
                                            <a:latin typeface="Cambria Math" panose="02040503050406030204" pitchFamily="18" charset="0"/>
                                            <a:ea typeface="Calibri" panose="020F0502020204030204" pitchFamily="34" charset="0"/>
                                            <a:cs typeface="Calibri" panose="020F0502020204030204" pitchFamily="34" charset="0"/>
                                          </a:rPr>
                                          <m:t>𝝏</m:t>
                                        </m:r>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𝒙</m:t>
                                            </m:r>
                                          </m:e>
                                          <m:sub>
                                            <m:r>
                                              <a:rPr lang="en-IN" sz="2000" b="1" i="1">
                                                <a:latin typeface="Cambria Math" panose="02040503050406030204" pitchFamily="18" charset="0"/>
                                                <a:ea typeface="Calibri" panose="020F0502020204030204" pitchFamily="34" charset="0"/>
                                                <a:cs typeface="Calibri" panose="020F0502020204030204" pitchFamily="34" charset="0"/>
                                              </a:rPr>
                                              <m:t>𝒏</m:t>
                                            </m:r>
                                          </m:sub>
                                        </m:sSub>
                                      </m:den>
                                    </m:f>
                                  </m:e>
                                </m:mr>
                              </m:m>
                            </m:e>
                          </m:mr>
                        </m:m>
                      </m:e>
                    </m:d>
                  </m:oMath>
                </a14:m>
                <a:r>
                  <a:rPr lang="en-IN" sz="2000" i="1" dirty="0">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is </a:t>
                </a:r>
                <a:r>
                  <a:rPr lang="en-IN" sz="2000" b="1" dirty="0">
                    <a:latin typeface="Calibri" panose="020F0502020204030204" pitchFamily="34" charset="0"/>
                    <a:ea typeface="Calibri" panose="020F0502020204030204" pitchFamily="34" charset="0"/>
                    <a:cs typeface="Calibri" panose="020F0502020204030204" pitchFamily="34" charset="0"/>
                  </a:rPr>
                  <a:t>a row vector, </a:t>
                </a:r>
                <a:r>
                  <a:rPr lang="en-US" sz="2000" dirty="0">
                    <a:effectLst/>
                    <a:latin typeface="Calibri" panose="020F0502020204030204" pitchFamily="34" charset="0"/>
                    <a:ea typeface="Calibri" panose="020F0502020204030204" pitchFamily="34" charset="0"/>
                    <a:cs typeface="Calibri" panose="020F0502020204030204" pitchFamily="34" charset="0"/>
                  </a:rPr>
                  <a:t>then the Lie derivative of scalar function </a:t>
                </a:r>
                <a:endParaRPr lang="en-IN" sz="2000" i="1" dirty="0">
                  <a:effectLst/>
                  <a:latin typeface="Cambria Math" panose="02040503050406030204" pitchFamily="18" charset="0"/>
                  <a:ea typeface="Times New Roman" panose="02020603050405020304" pitchFamily="18" charset="0"/>
                </a:endParaRPr>
              </a:p>
              <a:p>
                <a:pPr marL="0" indent="0" algn="just">
                  <a:lnSpc>
                    <a:spcPct val="100000"/>
                  </a:lnSpc>
                  <a:buNone/>
                </a:pPr>
                <a14:m>
                  <m:oMath xmlns:m="http://schemas.openxmlformats.org/officeDocument/2006/math">
                    <m:r>
                      <a:rPr lang="en-IN" sz="2000" b="0" i="1" smtClean="0">
                        <a:effectLst/>
                        <a:latin typeface="Cambria Math" panose="02040503050406030204" pitchFamily="18" charset="0"/>
                        <a:ea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rPr>
                      <m:t>h</m:t>
                    </m:r>
                    <m:r>
                      <a:rPr lang="en-US" sz="2000">
                        <a:effectLst/>
                        <a:latin typeface="Cambria Math" panose="02040503050406030204" pitchFamily="18" charset="0"/>
                        <a:ea typeface="Times New Roman" panose="02020603050405020304" pitchFamily="18" charset="0"/>
                      </a:rPr>
                      <m:t>(</m:t>
                    </m:r>
                    <m:r>
                      <m:rPr>
                        <m:sty m:val="p"/>
                      </m:rPr>
                      <a:rPr lang="en-US" sz="2000">
                        <a:effectLst/>
                        <a:latin typeface="Cambria Math" panose="02040503050406030204" pitchFamily="18" charset="0"/>
                        <a:ea typeface="Times New Roman" panose="02020603050405020304" pitchFamily="18" charset="0"/>
                      </a:rPr>
                      <m:t>x</m:t>
                    </m:r>
                    <m:r>
                      <a:rPr lang="en-US" sz="2000">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h</m:t>
                    </m:r>
                    <m:d>
                      <m:dPr>
                        <m:ctrlPr>
                          <a:rPr lang="en-IN" sz="2000" i="1">
                            <a:effectLst/>
                            <a:latin typeface="Cambria Math" panose="02040503050406030204" pitchFamily="18" charset="0"/>
                            <a:ea typeface="Times New Roman" panose="02020603050405020304" pitchFamily="18" charset="0"/>
                          </a:rPr>
                        </m:ctrlPr>
                      </m:dPr>
                      <m:e>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𝑥</m:t>
                            </m:r>
                          </m:e>
                          <m:sub>
                            <m:r>
                              <a:rPr lang="en-US" sz="2000">
                                <a:effectLst/>
                                <a:latin typeface="Cambria Math" panose="02040503050406030204" pitchFamily="18" charset="0"/>
                                <a:ea typeface="Times New Roman" panose="02020603050405020304" pitchFamily="18" charset="0"/>
                              </a:rPr>
                              <m:t>1</m:t>
                            </m:r>
                          </m:sub>
                        </m:sSub>
                        <m:r>
                          <a:rPr lang="en-US" sz="2000">
                            <a:effectLst/>
                            <a:latin typeface="Cambria Math" panose="02040503050406030204" pitchFamily="18" charset="0"/>
                            <a:ea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𝑥</m:t>
                            </m:r>
                          </m:e>
                          <m:sub>
                            <m:r>
                              <a:rPr lang="en-US" sz="2000">
                                <a:effectLst/>
                                <a:latin typeface="Cambria Math" panose="02040503050406030204" pitchFamily="18" charset="0"/>
                                <a:ea typeface="Times New Roman" panose="02020603050405020304" pitchFamily="18" charset="0"/>
                              </a:rPr>
                              <m:t>2</m:t>
                            </m:r>
                          </m:sub>
                        </m:sSub>
                        <m:r>
                          <a:rPr lang="en-US" sz="2000">
                            <a:effectLst/>
                            <a:latin typeface="Cambria Math" panose="02040503050406030204" pitchFamily="18" charset="0"/>
                            <a:ea typeface="Times New Roman" panose="02020603050405020304" pitchFamily="18" charset="0"/>
                          </a:rPr>
                          <m:t>,…</m:t>
                        </m:r>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rPr>
                              <m:t>𝑛</m:t>
                            </m:r>
                          </m:sub>
                        </m:sSub>
                      </m:e>
                    </m:d>
                  </m:oMath>
                </a14:m>
                <a:r>
                  <a:rPr lang="en-US" sz="2000" dirty="0">
                    <a:effectLst/>
                    <a:latin typeface="Calibri" panose="020F0502020204030204" pitchFamily="34" charset="0"/>
                    <a:ea typeface="Calibri" panose="020F0502020204030204" pitchFamily="34" charset="0"/>
                    <a:cs typeface="Calibri" panose="020F0502020204030204" pitchFamily="34" charset="0"/>
                  </a:rPr>
                  <a:t> in the direction of field </a:t>
                </a:r>
                <a14:m>
                  <m:oMath xmlns:m="http://schemas.openxmlformats.org/officeDocument/2006/math">
                    <m:r>
                      <a:rPr lang="en-US" sz="2000" i="1">
                        <a:effectLst/>
                        <a:latin typeface="Cambria Math" panose="02040503050406030204" pitchFamily="18" charset="0"/>
                        <a:ea typeface="Times New Roman" panose="02020603050405020304" pitchFamily="18" charset="0"/>
                      </a:rPr>
                      <m:t>𝑓</m:t>
                    </m:r>
                  </m:oMath>
                </a14:m>
                <a:r>
                  <a:rPr lang="en-US" sz="2000" i="1"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is a scalar function given by the formula:         </a:t>
                </a:r>
              </a:p>
              <a:p>
                <a:pPr marL="0" indent="0" algn="just">
                  <a:lnSpc>
                    <a:spcPct val="100000"/>
                  </a:lnSpc>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𝑳</m:t>
                        </m:r>
                      </m:e>
                      <m:sub>
                        <m:r>
                          <a:rPr lang="en-US" sz="2000" b="1" i="1">
                            <a:effectLst/>
                            <a:latin typeface="Cambria Math" panose="02040503050406030204" pitchFamily="18" charset="0"/>
                            <a:ea typeface="Times New Roman" panose="02020603050405020304" pitchFamily="18" charset="0"/>
                          </a:rPr>
                          <m:t>𝒇</m:t>
                        </m:r>
                      </m:sub>
                    </m:sSub>
                    <m:r>
                      <a:rPr lang="en-US" sz="2000" b="1" i="1">
                        <a:effectLst/>
                        <a:latin typeface="Cambria Math" panose="02040503050406030204" pitchFamily="18" charset="0"/>
                        <a:ea typeface="Times New Roman" panose="02020603050405020304" pitchFamily="18" charset="0"/>
                      </a:rPr>
                      <m:t>𝒉</m:t>
                    </m:r>
                    <m:r>
                      <a:rPr lang="en-US" sz="2000" b="1" i="1">
                        <a:effectLst/>
                        <a:latin typeface="Cambria Math" panose="02040503050406030204" pitchFamily="18" charset="0"/>
                        <a:ea typeface="Times New Roman" panose="02020603050405020304" pitchFamily="18" charset="0"/>
                      </a:rPr>
                      <m:t>=</m:t>
                    </m:r>
                    <m:d>
                      <m:dPr>
                        <m:begChr m:val="⟨"/>
                        <m:endChr m:val="⟩"/>
                        <m:ctrlPr>
                          <a:rPr lang="en-US" sz="2000" b="1" i="1" smtClean="0">
                            <a:effectLst/>
                            <a:latin typeface="Cambria Math" panose="02040503050406030204" pitchFamily="18" charset="0"/>
                          </a:rPr>
                        </m:ctrlPr>
                      </m:dPr>
                      <m:e>
                        <m:r>
                          <a:rPr lang="en-IN" sz="2000" b="1" i="1" smtClean="0">
                            <a:effectLst/>
                            <a:latin typeface="Cambria Math" panose="02040503050406030204" pitchFamily="18" charset="0"/>
                          </a:rPr>
                          <m:t>𝒅𝒉</m:t>
                        </m:r>
                        <m:r>
                          <a:rPr lang="en-IN" sz="2000" b="1" i="1" smtClean="0">
                            <a:effectLst/>
                            <a:latin typeface="Cambria Math" panose="02040503050406030204" pitchFamily="18" charset="0"/>
                          </a:rPr>
                          <m:t>, </m:t>
                        </m:r>
                        <m:r>
                          <a:rPr lang="en-IN" sz="2000" b="1" i="1" smtClean="0">
                            <a:effectLst/>
                            <a:latin typeface="Cambria Math" panose="02040503050406030204" pitchFamily="18" charset="0"/>
                          </a:rPr>
                          <m:t>𝒇</m:t>
                        </m:r>
                      </m:e>
                    </m:d>
                    <m:r>
                      <a:rPr lang="en-IN" sz="2000" b="1" i="1" smtClean="0">
                        <a:effectLst/>
                        <a:latin typeface="Cambria Math" panose="02040503050406030204" pitchFamily="18" charset="0"/>
                      </a:rPr>
                      <m:t>=</m:t>
                    </m:r>
                    <m:f>
                      <m:fPr>
                        <m:ctrlPr>
                          <a:rPr lang="en-IN" sz="2000" b="1" i="1">
                            <a:effectLst/>
                            <a:latin typeface="Cambria Math" panose="02040503050406030204" pitchFamily="18" charset="0"/>
                            <a:ea typeface="Times New Roman" panose="02020603050405020304" pitchFamily="18" charset="0"/>
                          </a:rPr>
                        </m:ctrlPr>
                      </m:fPr>
                      <m:num>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𝒉</m:t>
                        </m:r>
                      </m:num>
                      <m:den>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𝒙</m:t>
                        </m:r>
                      </m:den>
                    </m:f>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𝒇</m:t>
                    </m:r>
                    <m:r>
                      <a:rPr lang="en-US" sz="2000" b="1" i="1">
                        <a:effectLst/>
                        <a:latin typeface="Cambria Math" panose="02040503050406030204" pitchFamily="18" charset="0"/>
                        <a:ea typeface="Times New Roman" panose="02020603050405020304" pitchFamily="18" charset="0"/>
                      </a:rPr>
                      <m:t>=</m:t>
                    </m:r>
                    <m:nary>
                      <m:naryPr>
                        <m:chr m:val="∑"/>
                        <m:limLoc m:val="undOvr"/>
                        <m:grow m:val="on"/>
                        <m:ctrlPr>
                          <a:rPr lang="en-IN" sz="2000" b="1" i="1">
                            <a:effectLst/>
                            <a:latin typeface="Cambria Math" panose="02040503050406030204" pitchFamily="18" charset="0"/>
                            <a:ea typeface="Times New Roman" panose="02020603050405020304" pitchFamily="18" charset="0"/>
                          </a:rPr>
                        </m:ctrlPr>
                      </m:naryPr>
                      <m:sub>
                        <m:r>
                          <a:rPr lang="en-US" sz="2000" b="1" i="1">
                            <a:effectLst/>
                            <a:latin typeface="Cambria Math" panose="02040503050406030204" pitchFamily="18" charset="0"/>
                            <a:ea typeface="Times New Roman" panose="02020603050405020304" pitchFamily="18" charset="0"/>
                          </a:rPr>
                          <m:t>𝒊</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𝟏</m:t>
                        </m:r>
                      </m:sub>
                      <m:sup>
                        <m:r>
                          <a:rPr lang="en-US" sz="2000" b="1" i="1">
                            <a:effectLst/>
                            <a:latin typeface="Cambria Math" panose="02040503050406030204" pitchFamily="18" charset="0"/>
                            <a:ea typeface="Times New Roman" panose="02020603050405020304" pitchFamily="18" charset="0"/>
                          </a:rPr>
                          <m:t>𝒏</m:t>
                        </m:r>
                      </m:sup>
                      <m:e>
                        <m:r>
                          <a:rPr lang="en-US" sz="2000" b="1" i="1">
                            <a:effectLst/>
                            <a:latin typeface="Cambria Math" panose="02040503050406030204" pitchFamily="18" charset="0"/>
                            <a:ea typeface="Times New Roman" panose="02020603050405020304" pitchFamily="18" charset="0"/>
                          </a:rPr>
                          <m:t> </m:t>
                        </m:r>
                      </m:e>
                    </m:nary>
                    <m:f>
                      <m:fPr>
                        <m:ctrlPr>
                          <a:rPr lang="en-IN" sz="2000" b="1" i="1">
                            <a:effectLst/>
                            <a:latin typeface="Cambria Math" panose="02040503050406030204" pitchFamily="18" charset="0"/>
                            <a:ea typeface="Times New Roman" panose="02020603050405020304" pitchFamily="18" charset="0"/>
                          </a:rPr>
                        </m:ctrlPr>
                      </m:fPr>
                      <m:num>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𝒉</m:t>
                        </m:r>
                      </m:num>
                      <m:den>
                        <m:r>
                          <a:rPr lang="en-US" sz="2000" b="1" i="1">
                            <a:effectLst/>
                            <a:latin typeface="Cambria Math" panose="02040503050406030204" pitchFamily="18" charset="0"/>
                            <a:ea typeface="Times New Roman" panose="02020603050405020304" pitchFamily="18" charset="0"/>
                          </a:rPr>
                          <m:t>𝝏</m:t>
                        </m:r>
                        <m:sSub>
                          <m:sSubPr>
                            <m:ctrlPr>
                              <a:rPr lang="en-IN" sz="2000" b="1" i="1">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𝒙</m:t>
                            </m:r>
                          </m:e>
                          <m:sub>
                            <m:r>
                              <a:rPr lang="en-US" sz="2000" b="1" i="1">
                                <a:effectLst/>
                                <a:latin typeface="Cambria Math" panose="02040503050406030204" pitchFamily="18" charset="0"/>
                                <a:ea typeface="Times New Roman" panose="02020603050405020304" pitchFamily="18" charset="0"/>
                              </a:rPr>
                              <m:t>𝒊</m:t>
                            </m:r>
                          </m:sub>
                        </m:sSub>
                      </m:den>
                    </m:f>
                    <m:sSub>
                      <m:sSubPr>
                        <m:ctrlPr>
                          <a:rPr lang="en-IN" sz="2000" b="1" i="1">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𝒇</m:t>
                        </m:r>
                      </m:e>
                      <m:sub>
                        <m:r>
                          <a:rPr lang="en-US" sz="2000" b="1" i="1">
                            <a:effectLst/>
                            <a:latin typeface="Cambria Math" panose="02040503050406030204" pitchFamily="18" charset="0"/>
                            <a:ea typeface="Times New Roman" panose="02020603050405020304" pitchFamily="18" charset="0"/>
                          </a:rPr>
                          <m:t>𝒊</m:t>
                        </m:r>
                      </m:sub>
                    </m:sSub>
                  </m:oMath>
                </a14:m>
                <a:r>
                  <a:rPr lang="en-IN" sz="2000" b="1" i="1" dirty="0">
                    <a:latin typeface="Calibri" panose="020F0502020204030204" pitchFamily="34" charset="0"/>
                    <a:ea typeface="Calibri" panose="020F0502020204030204" pitchFamily="34" charset="0"/>
                    <a:cs typeface="Calibri" panose="020F0502020204030204" pitchFamily="34" charset="0"/>
                  </a:rPr>
                  <a:t> </a:t>
                </a:r>
                <a:r>
                  <a:rPr lang="en-IN" sz="2000" b="1" dirty="0">
                    <a:latin typeface="Calibri" panose="020F0502020204030204" pitchFamily="34" charset="0"/>
                    <a:ea typeface="Calibri" panose="020F0502020204030204" pitchFamily="34" charset="0"/>
                    <a:cs typeface="Calibri" panose="020F0502020204030204" pitchFamily="34" charset="0"/>
                  </a:rPr>
                  <a:t> 			(15)     </a:t>
                </a:r>
              </a:p>
              <a:p>
                <a:pPr marL="342900">
                  <a:lnSpc>
                    <a:spcPct val="150000"/>
                  </a:lnSpc>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Calibri" panose="020F0502020204030204" pitchFamily="34" charset="0"/>
                  </a:rPr>
                  <a:t>There exists the following recurrence formula for this derivative:</a:t>
                </a:r>
                <a:r>
                  <a:rPr lang="en-IN" sz="2000" dirty="0">
                    <a:effectLst/>
                    <a:latin typeface="Calibri" panose="020F0502020204030204" pitchFamily="34" charset="0"/>
                    <a:ea typeface="Calibri" panose="020F0502020204030204" pitchFamily="34" charset="0"/>
                    <a:cs typeface="Calibri" panose="020F0502020204030204" pitchFamily="34" charset="0"/>
                  </a:rPr>
                  <a:t> </a:t>
                </a:r>
              </a:p>
              <a:p>
                <a:pPr marL="0" indent="0">
                  <a:lnSpc>
                    <a:spcPct val="150000"/>
                  </a:lnSpc>
                  <a:buNone/>
                </a:pPr>
                <a:r>
                  <a:rPr lang="en-IN" sz="2000" dirty="0">
                    <a:effectLst/>
                  </a:rPr>
                  <a:t>			</a:t>
                </a:r>
                <a14:m>
                  <m:oMath xmlns:m="http://schemas.openxmlformats.org/officeDocument/2006/math">
                    <m:m>
                      <m:mPr>
                        <m:plcHide m:val="on"/>
                        <m:mcs>
                          <m:mc>
                            <m:mcPr>
                              <m:count m:val="2"/>
                              <m:mcJc m:val="center"/>
                            </m:mcPr>
                          </m:mc>
                        </m:mcs>
                        <m:ctrlPr>
                          <a:rPr lang="en-IN" sz="2000" b="1" i="1" smtClean="0">
                            <a:effectLst/>
                            <a:latin typeface="Cambria Math" panose="02040503050406030204" pitchFamily="18" charset="0"/>
                          </a:rPr>
                        </m:ctrlPr>
                      </m:mPr>
                      <m:mr>
                        <m:e/>
                        <m:e>
                          <m:sSubSup>
                            <m:sSubSupPr>
                              <m:ctrlPr>
                                <a:rPr lang="en-IN" sz="2000" b="1" i="1">
                                  <a:effectLst/>
                                  <a:latin typeface="Cambria Math" panose="02040503050406030204" pitchFamily="18" charset="0"/>
                                </a:rPr>
                              </m:ctrlPr>
                            </m:sSubSup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𝑳</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𝒇</m:t>
                              </m:r>
                            </m:sub>
                            <m:sup>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𝟎</m:t>
                              </m:r>
                            </m:sup>
                          </m:sSubSup>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𝒉</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𝒉</m:t>
                          </m:r>
                          <m:r>
                            <m:rPr>
                              <m:nor/>
                            </m:rPr>
                            <a:rPr lang="en-US" sz="2000" b="1" i="1">
                              <a:effectLst/>
                              <a:latin typeface="Calibri" panose="020F0502020204030204" pitchFamily="34" charset="0"/>
                              <a:ea typeface="Calibri" panose="020F0502020204030204" pitchFamily="34" charset="0"/>
                              <a:cs typeface="Calibri" panose="020F0502020204030204" pitchFamily="34" charset="0"/>
                            </a:rPr>
                            <m:t> − </m:t>
                          </m:r>
                          <m:r>
                            <m:rPr>
                              <m:nor/>
                            </m:rPr>
                            <a:rPr lang="en-US" sz="2000" b="1" i="1">
                              <a:effectLst/>
                              <a:latin typeface="Calibri" panose="020F0502020204030204" pitchFamily="34" charset="0"/>
                              <a:ea typeface="Calibri" panose="020F0502020204030204" pitchFamily="34" charset="0"/>
                              <a:cs typeface="Calibri" panose="020F0502020204030204" pitchFamily="34" charset="0"/>
                            </a:rPr>
                            <m:t>zero</m:t>
                          </m:r>
                          <m:r>
                            <m:rPr>
                              <m:nor/>
                            </m:rPr>
                            <a:rPr lang="en-US" sz="2000" b="1" i="1">
                              <a:effectLst/>
                              <a:latin typeface="Calibri" panose="020F0502020204030204" pitchFamily="34" charset="0"/>
                              <a:ea typeface="Calibri" panose="020F0502020204030204" pitchFamily="34" charset="0"/>
                              <a:cs typeface="Calibri" panose="020F0502020204030204" pitchFamily="34" charset="0"/>
                            </a:rPr>
                            <m:t> </m:t>
                          </m:r>
                          <m:r>
                            <m:rPr>
                              <m:nor/>
                            </m:rPr>
                            <a:rPr lang="en-US" sz="2000" b="1" i="1">
                              <a:effectLst/>
                              <a:latin typeface="Calibri" panose="020F0502020204030204" pitchFamily="34" charset="0"/>
                              <a:ea typeface="Calibri" panose="020F0502020204030204" pitchFamily="34" charset="0"/>
                              <a:cs typeface="Calibri" panose="020F0502020204030204" pitchFamily="34" charset="0"/>
                            </a:rPr>
                            <m:t>derivative</m:t>
                          </m:r>
                          <m:r>
                            <m:rPr>
                              <m:nor/>
                            </m:rPr>
                            <a:rPr lang="en-US" sz="2000" b="1" i="1">
                              <a:effectLst/>
                              <a:latin typeface="Calibri" panose="020F0502020204030204" pitchFamily="34" charset="0"/>
                              <a:ea typeface="Calibri" panose="020F0502020204030204" pitchFamily="34" charset="0"/>
                              <a:cs typeface="Calibri" panose="020F0502020204030204" pitchFamily="34" charset="0"/>
                            </a:rPr>
                            <m:t> </m:t>
                          </m:r>
                        </m:e>
                      </m:mr>
                      <m:mr>
                        <m:e/>
                        <m:e>
                          <m:sSubSup>
                            <m:sSubSupPr>
                              <m:ctrlPr>
                                <a:rPr lang="en-IN" sz="2000" b="1" i="1">
                                  <a:effectLst/>
                                  <a:latin typeface="Cambria Math" panose="02040503050406030204" pitchFamily="18" charset="0"/>
                                </a:rPr>
                              </m:ctrlPr>
                            </m:sSubSup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𝑳</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𝒇</m:t>
                              </m:r>
                            </m:sub>
                            <m:sup>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𝒏</m:t>
                              </m:r>
                            </m:sup>
                          </m:sSubSup>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𝒉</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000" b="1" i="1">
                                  <a:effectLst/>
                                  <a:latin typeface="Cambria Math" panose="020405030504060302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𝑳</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𝒇</m:t>
                              </m:r>
                            </m:sub>
                          </m:sSub>
                          <m:d>
                            <m:dPr>
                              <m:ctrlPr>
                                <a:rPr lang="en-IN" sz="2000" b="1" i="1">
                                  <a:effectLst/>
                                  <a:latin typeface="Cambria Math" panose="02040503050406030204" pitchFamily="18" charset="0"/>
                                </a:rPr>
                              </m:ctrlPr>
                            </m:dPr>
                            <m:e>
                              <m:sSubSup>
                                <m:sSubSupPr>
                                  <m:ctrlPr>
                                    <a:rPr lang="en-IN" sz="2000" b="1" i="1">
                                      <a:effectLst/>
                                      <a:latin typeface="Cambria Math" panose="02040503050406030204" pitchFamily="18" charset="0"/>
                                    </a:rPr>
                                  </m:ctrlPr>
                                </m:sSubSup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𝑳</m:t>
                                  </m:r>
                                </m:e>
                                <m: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𝒇</m:t>
                                  </m:r>
                                </m:sub>
                                <m:sup>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𝒏</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𝟏</m:t>
                                  </m:r>
                                </m:sup>
                              </m:sSubSup>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𝒉</m:t>
                              </m:r>
                            </m:e>
                          </m:d>
                          <m:box>
                            <m:boxPr>
                              <m:ctrlPr>
                                <a:rPr lang="en-IN" sz="2000" b="1" i="1">
                                  <a:effectLst/>
                                  <a:latin typeface="Cambria Math" panose="02040503050406030204" pitchFamily="18" charset="0"/>
                                </a:rPr>
                              </m:ctrlPr>
                            </m:box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 </m:t>
                              </m:r>
                            </m:e>
                          </m:box>
                          <m:r>
                            <m:rPr>
                              <m:nor/>
                            </m:rPr>
                            <a:rPr lang="en-US" sz="2000" b="1" i="1">
                              <a:effectLst/>
                              <a:latin typeface="Calibri" panose="020F0502020204030204" pitchFamily="34" charset="0"/>
                              <a:ea typeface="Calibri" panose="020F0502020204030204" pitchFamily="34" charset="0"/>
                              <a:cs typeface="Calibri" panose="020F0502020204030204" pitchFamily="34" charset="0"/>
                            </a:rPr>
                            <m:t> − </m:t>
                          </m:r>
                          <m:r>
                            <m:rPr>
                              <m:nor/>
                            </m:rPr>
                            <a:rPr lang="en-US" sz="2000" b="1" i="1">
                              <a:effectLst/>
                              <a:latin typeface="Calibri" panose="020F0502020204030204" pitchFamily="34" charset="0"/>
                              <a:ea typeface="Calibri" panose="020F0502020204030204" pitchFamily="34" charset="0"/>
                              <a:cs typeface="Calibri" panose="020F0502020204030204" pitchFamily="34" charset="0"/>
                            </a:rPr>
                            <m:t>nth</m:t>
                          </m:r>
                          <m:r>
                            <m:rPr>
                              <m:nor/>
                            </m:rPr>
                            <a:rPr lang="en-US" sz="2000" b="1" i="1">
                              <a:effectLst/>
                              <a:latin typeface="Calibri" panose="020F0502020204030204" pitchFamily="34" charset="0"/>
                              <a:ea typeface="Calibri" panose="020F0502020204030204" pitchFamily="34" charset="0"/>
                              <a:cs typeface="Calibri" panose="020F0502020204030204" pitchFamily="34" charset="0"/>
                            </a:rPr>
                            <m:t> </m:t>
                          </m:r>
                          <m:r>
                            <m:rPr>
                              <m:nor/>
                            </m:rPr>
                            <a:rPr lang="en-US" sz="2000" b="1" i="1">
                              <a:effectLst/>
                              <a:latin typeface="Calibri" panose="020F0502020204030204" pitchFamily="34" charset="0"/>
                              <a:ea typeface="Calibri" panose="020F0502020204030204" pitchFamily="34" charset="0"/>
                              <a:cs typeface="Calibri" panose="020F0502020204030204" pitchFamily="34" charset="0"/>
                            </a:rPr>
                            <m:t>derivative</m:t>
                          </m:r>
                          <m:r>
                            <m:rPr>
                              <m:nor/>
                            </m:rPr>
                            <a:rPr lang="en-US" sz="2000" b="1" i="1">
                              <a:effectLst/>
                              <a:latin typeface="Calibri" panose="020F0502020204030204" pitchFamily="34" charset="0"/>
                              <a:ea typeface="Calibri" panose="020F0502020204030204" pitchFamily="34" charset="0"/>
                              <a:cs typeface="Calibri" panose="020F0502020204030204" pitchFamily="34" charset="0"/>
                            </a:rPr>
                            <m:t> </m:t>
                          </m:r>
                        </m:e>
                      </m:mr>
                    </m:m>
                  </m:oMath>
                </a14:m>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2000" b="1" dirty="0">
                    <a:effectLst/>
                    <a:latin typeface="Calibri" panose="020F0502020204030204" pitchFamily="34" charset="0"/>
                    <a:ea typeface="Calibri" panose="020F0502020204030204" pitchFamily="34" charset="0"/>
                    <a:cs typeface="Calibri" panose="020F0502020204030204" pitchFamily="34" charset="0"/>
                  </a:rPr>
                  <a:t>(16)</a:t>
                </a:r>
                <a:endParaRPr lang="en-IN" sz="2000" b="1" dirty="0"/>
              </a:p>
            </p:txBody>
          </p:sp>
        </mc:Choice>
        <mc:Fallback xmlns="">
          <p:sp>
            <p:nvSpPr>
              <p:cNvPr id="3" name="Text Placeholder 2">
                <a:extLst>
                  <a:ext uri="{FF2B5EF4-FFF2-40B4-BE49-F238E27FC236}">
                    <a16:creationId xmlns:a16="http://schemas.microsoft.com/office/drawing/2014/main" id="{8C091412-EF94-1119-760A-05252AFF58AB}"/>
                  </a:ext>
                </a:extLst>
              </p:cNvPr>
              <p:cNvSpPr>
                <a:spLocks noGrp="1" noRot="1" noChangeAspect="1" noMove="1" noResize="1" noEditPoints="1" noAdjustHandles="1" noChangeArrowheads="1" noChangeShapeType="1" noTextEdit="1"/>
              </p:cNvSpPr>
              <p:nvPr>
                <p:ph type="body" idx="1"/>
              </p:nvPr>
            </p:nvSpPr>
            <p:spPr>
              <a:xfrm>
                <a:off x="105103" y="833727"/>
                <a:ext cx="11574517" cy="5924715"/>
              </a:xfrm>
              <a:blipFill>
                <a:blip r:embed="rId2"/>
                <a:stretch>
                  <a:fillRect l="-527"/>
                </a:stretch>
              </a:blipFill>
            </p:spPr>
            <p:txBody>
              <a:bodyPr/>
              <a:lstStyle/>
              <a:p>
                <a:r>
                  <a:rPr lang="en-IN">
                    <a:noFill/>
                  </a:rPr>
                  <a:t> </a:t>
                </a:r>
              </a:p>
            </p:txBody>
          </p:sp>
        </mc:Fallback>
      </mc:AlternateContent>
      <p:sp>
        <p:nvSpPr>
          <p:cNvPr id="4" name="Google Shape;182;p11">
            <a:extLst>
              <a:ext uri="{FF2B5EF4-FFF2-40B4-BE49-F238E27FC236}">
                <a16:creationId xmlns:a16="http://schemas.microsoft.com/office/drawing/2014/main" id="{717EE2BD-7B86-72A5-CBAC-6F3AF2FBA07C}"/>
              </a:ext>
            </a:extLst>
          </p:cNvPr>
          <p:cNvSpPr txBox="1">
            <a:spLocks/>
          </p:cNvSpPr>
          <p:nvPr/>
        </p:nvSpPr>
        <p:spPr>
          <a:xfrm>
            <a:off x="105103" y="207884"/>
            <a:ext cx="11574517"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buFont typeface="Times New Roman"/>
              <a:buNone/>
            </a:pPr>
            <a:r>
              <a:rPr lang="en-IN" sz="3200" b="1" dirty="0">
                <a:solidFill>
                  <a:srgbClr val="252525"/>
                </a:solidFill>
                <a:latin typeface="Calibri" panose="020F0502020204030204" pitchFamily="34" charset="0"/>
                <a:ea typeface="Calibri" panose="020F0502020204030204" pitchFamily="34" charset="0"/>
                <a:cs typeface="Calibri" panose="020F0502020204030204" pitchFamily="34" charset="0"/>
              </a:rPr>
              <a:t>D</a:t>
            </a:r>
            <a:r>
              <a:rPr lang="en-IN" sz="3200" b="1" i="0" u="none" strike="noStrike" baseline="0" dirty="0">
                <a:solidFill>
                  <a:srgbClr val="252525"/>
                </a:solidFill>
                <a:latin typeface="Calibri" panose="020F0502020204030204" pitchFamily="34" charset="0"/>
                <a:ea typeface="Calibri" panose="020F0502020204030204" pitchFamily="34" charset="0"/>
                <a:cs typeface="Calibri" panose="020F0502020204030204" pitchFamily="34" charset="0"/>
              </a:rPr>
              <a:t>ifferential Geometry </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2">
            <a:extLst>
              <a:ext uri="{FF2B5EF4-FFF2-40B4-BE49-F238E27FC236}">
                <a16:creationId xmlns:a16="http://schemas.microsoft.com/office/drawing/2014/main" id="{9157A59E-B676-86DA-019D-89DD1F9DFD27}"/>
              </a:ext>
            </a:extLst>
          </p:cNvPr>
          <p:cNvSpPr>
            <a:spLocks noGrp="1"/>
          </p:cNvSpPr>
          <p:nvPr>
            <p:ph type="sldNum" idx="12"/>
          </p:nvPr>
        </p:nvSpPr>
        <p:spPr>
          <a:xfrm>
            <a:off x="8610600" y="6356352"/>
            <a:ext cx="2743200" cy="365125"/>
          </a:xfrm>
        </p:spPr>
        <p:txBody>
          <a:bodyPr/>
          <a:lstStyle/>
          <a:p>
            <a:pPr marL="0" lvl="0" indent="0" algn="r" rtl="0">
              <a:spcBef>
                <a:spcPts val="0"/>
              </a:spcBef>
              <a:spcAft>
                <a:spcPts val="0"/>
              </a:spcAft>
              <a:buNone/>
            </a:pPr>
            <a:fld id="{00000000-1234-1234-1234-123412341234}" type="slidenum">
              <a:rPr lang="en-US" smtClean="0">
                <a:solidFill>
                  <a:schemeClr val="tx1"/>
                </a:solidFill>
              </a:rPr>
              <a:t>20</a:t>
            </a:fld>
            <a:endParaRPr lang="en-US" dirty="0">
              <a:solidFill>
                <a:schemeClr val="tx1"/>
              </a:solidFill>
            </a:endParaRPr>
          </a:p>
        </p:txBody>
      </p:sp>
      <p:sp>
        <p:nvSpPr>
          <p:cNvPr id="5" name="Date Placeholder 2">
            <a:extLst>
              <a:ext uri="{FF2B5EF4-FFF2-40B4-BE49-F238E27FC236}">
                <a16:creationId xmlns:a16="http://schemas.microsoft.com/office/drawing/2014/main" id="{BF296268-FD69-7EDE-DE4D-D923B0260684}"/>
              </a:ext>
            </a:extLst>
          </p:cNvPr>
          <p:cNvSpPr>
            <a:spLocks noGrp="1"/>
          </p:cNvSpPr>
          <p:nvPr>
            <p:ph type="dt" sz="half" idx="10"/>
          </p:nvPr>
        </p:nvSpPr>
        <p:spPr>
          <a:xfrm>
            <a:off x="838200" y="6356352"/>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Tree>
    <p:extLst>
      <p:ext uri="{BB962C8B-B14F-4D97-AF65-F5344CB8AC3E}">
        <p14:creationId xmlns:p14="http://schemas.microsoft.com/office/powerpoint/2010/main" val="3175366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8787E-7E36-D6BF-1204-D83AB1C06ED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EF994DC-938A-8D57-25BE-64959B7265F7}"/>
                  </a:ext>
                </a:extLst>
              </p:cNvPr>
              <p:cNvSpPr>
                <a:spLocks noGrp="1"/>
              </p:cNvSpPr>
              <p:nvPr>
                <p:ph type="body" idx="1"/>
              </p:nvPr>
            </p:nvSpPr>
            <p:spPr>
              <a:xfrm>
                <a:off x="120494" y="976829"/>
                <a:ext cx="11574517" cy="4749058"/>
              </a:xfrm>
            </p:spPr>
            <p:txBody>
              <a:bodyPr/>
              <a:lstStyle/>
              <a:p>
                <a:pPr marL="270510" algn="just">
                  <a:lnSpc>
                    <a:spcPct val="150000"/>
                  </a:lnSpc>
                  <a:buNone/>
                </a:pPr>
                <a:r>
                  <a:rPr lang="en-US" sz="2000" b="1" dirty="0">
                    <a:effectLst/>
                    <a:latin typeface="Calibri" panose="020F0502020204030204" pitchFamily="34" charset="0"/>
                    <a:ea typeface="Calibri" panose="020F0502020204030204" pitchFamily="34" charset="0"/>
                    <a:cs typeface="Calibri" panose="020F0502020204030204" pitchFamily="34" charset="0"/>
                  </a:rPr>
                  <a:t>Lie bracket:</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270510" algn="just">
                  <a:lnSpc>
                    <a:spcPct val="150000"/>
                  </a:lnSpc>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Calibri" panose="020F0502020204030204" pitchFamily="34" charset="0"/>
                  </a:rPr>
                  <a:t>Let </a:t>
                </a:r>
                <a14:m>
                  <m:oMath xmlns:m="http://schemas.openxmlformats.org/officeDocument/2006/math">
                    <m:r>
                      <a:rPr lang="en-US" sz="2000" i="1">
                        <a:effectLst/>
                        <a:latin typeface="Cambria Math" panose="02040503050406030204" pitchFamily="18" charset="0"/>
                        <a:ea typeface="Times New Roman" panose="02020603050405020304" pitchFamily="18" charset="0"/>
                      </a:rPr>
                      <m:t>𝑓</m:t>
                    </m:r>
                  </m:oMath>
                </a14:m>
                <a:r>
                  <a:rPr lang="en-US" sz="2000" i="1"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and </a:t>
                </a:r>
                <a14:m>
                  <m:oMath xmlns:m="http://schemas.openxmlformats.org/officeDocument/2006/math">
                    <m:r>
                      <a:rPr lang="en-US" sz="2000" i="1">
                        <a:effectLst/>
                        <a:latin typeface="Cambria Math" panose="02040503050406030204" pitchFamily="18" charset="0"/>
                        <a:ea typeface="Times New Roman" panose="02020603050405020304" pitchFamily="18" charset="0"/>
                      </a:rPr>
                      <m:t>𝑔</m:t>
                    </m:r>
                  </m:oMath>
                </a14:m>
                <a:r>
                  <a:rPr lang="en-US" sz="2000" i="1"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be vector fields defined on the manifold</a:t>
                </a:r>
                <a14:m>
                  <m:oMath xmlns:m="http://schemas.openxmlformats.org/officeDocument/2006/math">
                    <m:r>
                      <a:rPr lang="en-US" sz="2000" i="1">
                        <a:effectLst/>
                        <a:latin typeface="Cambria Math" panose="02040503050406030204" pitchFamily="18" charset="0"/>
                        <a:ea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rPr>
                      <m:t>𝑀</m:t>
                    </m:r>
                    <m:r>
                      <a:rPr lang="en-US" sz="2000">
                        <a:effectLst/>
                        <a:latin typeface="Cambria Math" panose="02040503050406030204" pitchFamily="18" charset="0"/>
                        <a:ea typeface="Times New Roman" panose="02020603050405020304" pitchFamily="18" charset="0"/>
                      </a:rPr>
                      <m:t>=</m:t>
                    </m:r>
                    <m:sSup>
                      <m:sSupPr>
                        <m:ctrlPr>
                          <a:rPr lang="en-IN" sz="2000" i="1">
                            <a:effectLst/>
                            <a:latin typeface="Cambria Math" panose="02040503050406030204" pitchFamily="18" charset="0"/>
                            <a:ea typeface="Times New Roman" panose="02020603050405020304" pitchFamily="18" charset="0"/>
                          </a:rPr>
                        </m:ctrlPr>
                      </m:sSupPr>
                      <m:e>
                        <m:r>
                          <m:rPr>
                            <m:sty m:val="p"/>
                          </m:rPr>
                          <a:rPr lang="en-US" sz="2000">
                            <a:effectLst/>
                            <a:latin typeface="Cambria Math" panose="02040503050406030204" pitchFamily="18" charset="0"/>
                            <a:ea typeface="Times New Roman" panose="02020603050405020304" pitchFamily="18" charset="0"/>
                          </a:rPr>
                          <m:t>R</m:t>
                        </m:r>
                      </m:e>
                      <m:sup>
                        <m:r>
                          <a:rPr lang="en-US" sz="2000" i="1">
                            <a:effectLst/>
                            <a:latin typeface="Cambria Math" panose="02040503050406030204" pitchFamily="18" charset="0"/>
                            <a:ea typeface="Times New Roman" panose="02020603050405020304" pitchFamily="18" charset="0"/>
                          </a:rPr>
                          <m:t>𝑛</m:t>
                        </m:r>
                      </m:sup>
                    </m:sSup>
                  </m:oMath>
                </a14:m>
                <a:r>
                  <a:rPr lang="en-US" sz="2000" dirty="0">
                    <a:effectLst/>
                    <a:latin typeface="Calibri" panose="020F0502020204030204" pitchFamily="34" charset="0"/>
                    <a:ea typeface="Calibri" panose="020F0502020204030204" pitchFamily="34" charset="0"/>
                    <a:cs typeface="Calibri" panose="020F0502020204030204" pitchFamily="34" charset="0"/>
                  </a:rPr>
                  <a:t>.  Lie brackets of the vector field are called the third vector field, defined by the following relation:</a:t>
                </a:r>
                <a:r>
                  <a:rPr lang="en-IN" sz="2000" dirty="0">
                    <a:latin typeface="Calibri" panose="020F0502020204030204" pitchFamily="34" charset="0"/>
                    <a:ea typeface="Calibri" panose="020F0502020204030204" pitchFamily="34" charset="0"/>
                    <a:cs typeface="Calibri" panose="020F0502020204030204" pitchFamily="34" charset="0"/>
                  </a:rPr>
                  <a:t>	</a:t>
                </a:r>
              </a:p>
              <a:p>
                <a:pPr marL="0" indent="0" algn="just">
                  <a:lnSpc>
                    <a:spcPct val="150000"/>
                  </a:lnSpc>
                  <a:buNone/>
                </a:pPr>
                <a:r>
                  <a:rPr lang="en-US" sz="2000" dirty="0">
                    <a:effectLst/>
                    <a:ea typeface="Times New Roman" panose="02020603050405020304" pitchFamily="18" charset="0"/>
                  </a:rPr>
                  <a:t>				</a:t>
                </a:r>
                <a14:m>
                  <m:oMath xmlns:m="http://schemas.openxmlformats.org/officeDocument/2006/math">
                    <m:d>
                      <m:dPr>
                        <m:begChr m:val="["/>
                        <m:endChr m:val="]"/>
                        <m:ctrlPr>
                          <a:rPr lang="en-US" sz="2000" b="1" i="1">
                            <a:effectLst/>
                            <a:latin typeface="Cambria Math" panose="02040503050406030204" pitchFamily="18" charset="0"/>
                            <a:ea typeface="Times New Roman" panose="02020603050405020304" pitchFamily="18" charset="0"/>
                          </a:rPr>
                        </m:ctrlPr>
                      </m:dPr>
                      <m:e>
                        <m:r>
                          <a:rPr lang="en-IN" sz="2000" b="1" i="1" smtClean="0">
                            <a:effectLst/>
                            <a:latin typeface="Cambria Math" panose="02040503050406030204" pitchFamily="18" charset="0"/>
                            <a:ea typeface="Times New Roman" panose="02020603050405020304" pitchFamily="18" charset="0"/>
                          </a:rPr>
                          <m:t>𝒇</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𝒈</m:t>
                        </m:r>
                      </m:e>
                    </m:d>
                    <m:r>
                      <a:rPr lang="en-US" sz="2000" b="1" i="1">
                        <a:effectLst/>
                        <a:latin typeface="Cambria Math" panose="02040503050406030204" pitchFamily="18" charset="0"/>
                        <a:ea typeface="Times New Roman" panose="02020603050405020304" pitchFamily="18" charset="0"/>
                      </a:rPr>
                      <m:t>=</m:t>
                    </m:r>
                    <m:sSubSup>
                      <m:sSubSupPr>
                        <m:ctrlPr>
                          <a:rPr lang="en-US" sz="2000" b="1" i="1" smtClean="0">
                            <a:effectLst/>
                            <a:latin typeface="Cambria Math" panose="02040503050406030204" pitchFamily="18" charset="0"/>
                          </a:rPr>
                        </m:ctrlPr>
                      </m:sSubSupPr>
                      <m:e>
                        <m:r>
                          <a:rPr lang="en-IN" sz="2000" b="1" i="1" smtClean="0">
                            <a:effectLst/>
                            <a:latin typeface="Cambria Math" panose="02040503050406030204" pitchFamily="18" charset="0"/>
                          </a:rPr>
                          <m:t>𝒂𝒅</m:t>
                        </m:r>
                      </m:e>
                      <m:sub>
                        <m:r>
                          <a:rPr lang="en-IN" sz="2000" b="1" i="1" smtClean="0">
                            <a:effectLst/>
                            <a:latin typeface="Cambria Math" panose="02040503050406030204" pitchFamily="18" charset="0"/>
                          </a:rPr>
                          <m:t>𝒈</m:t>
                        </m:r>
                      </m:sub>
                      <m:sup>
                        <m:r>
                          <a:rPr lang="en-IN" sz="2000" b="1" i="1" smtClean="0">
                            <a:effectLst/>
                            <a:latin typeface="Cambria Math" panose="02040503050406030204" pitchFamily="18" charset="0"/>
                          </a:rPr>
                          <m:t>𝒇</m:t>
                        </m:r>
                      </m:sup>
                    </m:sSubSup>
                    <m:r>
                      <a:rPr lang="en-IN" sz="2000" b="1" i="1" smtClean="0">
                        <a:effectLst/>
                        <a:latin typeface="Cambria Math" panose="02040503050406030204" pitchFamily="18" charset="0"/>
                      </a:rPr>
                      <m:t>=</m:t>
                    </m:r>
                    <m:f>
                      <m:fPr>
                        <m:ctrlPr>
                          <a:rPr lang="en-IN" sz="2000" b="1" i="1">
                            <a:effectLst/>
                            <a:latin typeface="Cambria Math" panose="02040503050406030204" pitchFamily="18" charset="0"/>
                            <a:ea typeface="Times New Roman" panose="02020603050405020304" pitchFamily="18" charset="0"/>
                          </a:rPr>
                        </m:ctrlPr>
                      </m:fPr>
                      <m:num>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𝒈</m:t>
                        </m:r>
                      </m:num>
                      <m:den>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𝒙</m:t>
                        </m:r>
                      </m:den>
                    </m:f>
                    <m:r>
                      <a:rPr lang="en-US" sz="2000" b="1" i="1">
                        <a:effectLst/>
                        <a:latin typeface="Cambria Math" panose="02040503050406030204" pitchFamily="18" charset="0"/>
                        <a:ea typeface="Times New Roman" panose="02020603050405020304" pitchFamily="18" charset="0"/>
                      </a:rPr>
                      <m:t>𝒇</m:t>
                    </m:r>
                    <m:r>
                      <a:rPr lang="en-US" sz="2000" b="1" i="1">
                        <a:effectLst/>
                        <a:latin typeface="Cambria Math" panose="02040503050406030204" pitchFamily="18" charset="0"/>
                        <a:ea typeface="Times New Roman" panose="02020603050405020304" pitchFamily="18" charset="0"/>
                      </a:rPr>
                      <m:t>−</m:t>
                    </m:r>
                    <m:f>
                      <m:fPr>
                        <m:ctrlPr>
                          <a:rPr lang="en-IN" sz="2000" b="1" i="1">
                            <a:effectLst/>
                            <a:latin typeface="Cambria Math" panose="02040503050406030204" pitchFamily="18" charset="0"/>
                            <a:ea typeface="Times New Roman" panose="02020603050405020304" pitchFamily="18" charset="0"/>
                          </a:rPr>
                        </m:ctrlPr>
                      </m:fPr>
                      <m:num>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𝒇</m:t>
                        </m:r>
                      </m:num>
                      <m:den>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𝒙</m:t>
                        </m:r>
                      </m:den>
                    </m:f>
                    <m:r>
                      <a:rPr lang="en-US" sz="2000" b="1" i="1">
                        <a:effectLst/>
                        <a:latin typeface="Cambria Math" panose="02040503050406030204" pitchFamily="18" charset="0"/>
                        <a:ea typeface="Times New Roman" panose="02020603050405020304" pitchFamily="18" charset="0"/>
                      </a:rPr>
                      <m:t>𝒈</m:t>
                    </m:r>
                  </m:oMath>
                </a14:m>
                <a:r>
                  <a:rPr lang="en-IN" sz="2000" b="1" dirty="0">
                    <a:effectLst/>
                    <a:latin typeface="Calibri" panose="020F0502020204030204" pitchFamily="34" charset="0"/>
                    <a:ea typeface="Calibri" panose="020F0502020204030204" pitchFamily="34" charset="0"/>
                    <a:cs typeface="Calibri" panose="020F0502020204030204" pitchFamily="34" charset="0"/>
                  </a:rPr>
                  <a:t>			(17)</a:t>
                </a:r>
              </a:p>
              <a:p>
                <a:pPr marL="270510" algn="just">
                  <a:lnSpc>
                    <a:spcPct val="150000"/>
                  </a:lnSpc>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Calibri" panose="020F0502020204030204" pitchFamily="34" charset="0"/>
                  </a:rPr>
                  <a:t> For such notation of square brackets we obtain the recurrence formulae:</a:t>
                </a:r>
              </a:p>
              <a:p>
                <a:pPr marL="0" indent="0" algn="just">
                  <a:lnSpc>
                    <a:spcPct val="150000"/>
                  </a:lnSpc>
                  <a:buNone/>
                </a:pPr>
                <a:r>
                  <a:rPr lang="en-IN" sz="2000" dirty="0">
                    <a:effectLst/>
                    <a:ea typeface="Times New Roman" panose="02020603050405020304" pitchFamily="18" charset="0"/>
                  </a:rPr>
                  <a:t>				</a:t>
                </a:r>
                <a14:m>
                  <m:oMath xmlns:m="http://schemas.openxmlformats.org/officeDocument/2006/math">
                    <m:m>
                      <m:mPr>
                        <m:plcHide m:val="on"/>
                        <m:mcs>
                          <m:mc>
                            <m:mcPr>
                              <m:count m:val="2"/>
                              <m:mcJc m:val="center"/>
                            </m:mcPr>
                          </m:mc>
                        </m:mcs>
                        <m:ctrlPr>
                          <a:rPr lang="en-IN" sz="2000" b="1" i="1">
                            <a:effectLst/>
                            <a:latin typeface="Cambria Math" panose="02040503050406030204" pitchFamily="18" charset="0"/>
                            <a:ea typeface="Times New Roman" panose="02020603050405020304" pitchFamily="18" charset="0"/>
                          </a:rPr>
                        </m:ctrlPr>
                      </m:mPr>
                      <m:mr>
                        <m:e/>
                        <m:e>
                          <m:r>
                            <a:rPr lang="en-US" sz="2000" b="1" i="1">
                              <a:effectLst/>
                              <a:latin typeface="Cambria Math" panose="02040503050406030204" pitchFamily="18" charset="0"/>
                              <a:ea typeface="Times New Roman" panose="02020603050405020304" pitchFamily="18" charset="0"/>
                            </a:rPr>
                            <m:t>𝒂</m:t>
                          </m:r>
                          <m:sSubSup>
                            <m:sSubSupPr>
                              <m:ctrlPr>
                                <a:rPr lang="en-IN" sz="2000" b="1" i="1">
                                  <a:effectLst/>
                                  <a:latin typeface="Cambria Math" panose="02040503050406030204" pitchFamily="18" charset="0"/>
                                  <a:ea typeface="Times New Roman" panose="02020603050405020304" pitchFamily="18" charset="0"/>
                                </a:rPr>
                              </m:ctrlPr>
                            </m:sSubSupPr>
                            <m:e>
                              <m:r>
                                <a:rPr lang="en-US" sz="2000" b="1" i="1">
                                  <a:effectLst/>
                                  <a:latin typeface="Cambria Math" panose="02040503050406030204" pitchFamily="18" charset="0"/>
                                  <a:ea typeface="Times New Roman" panose="02020603050405020304" pitchFamily="18" charset="0"/>
                                </a:rPr>
                                <m:t>𝒅</m:t>
                              </m:r>
                            </m:e>
                            <m:sub>
                              <m:r>
                                <a:rPr lang="en-US" sz="2000" b="1" i="1">
                                  <a:effectLst/>
                                  <a:latin typeface="Cambria Math" panose="02040503050406030204" pitchFamily="18" charset="0"/>
                                  <a:ea typeface="Times New Roman" panose="02020603050405020304" pitchFamily="18" charset="0"/>
                                </a:rPr>
                                <m:t>𝒇</m:t>
                              </m:r>
                            </m:sub>
                            <m:sup>
                              <m:r>
                                <a:rPr lang="en-US" sz="2000" b="1" i="1">
                                  <a:effectLst/>
                                  <a:latin typeface="Cambria Math" panose="02040503050406030204" pitchFamily="18" charset="0"/>
                                  <a:ea typeface="Times New Roman" panose="02020603050405020304" pitchFamily="18" charset="0"/>
                                </a:rPr>
                                <m:t>𝟎</m:t>
                              </m:r>
                            </m:sup>
                          </m:sSubSup>
                          <m:r>
                            <a:rPr lang="en-US" sz="2000" b="1" i="1">
                              <a:effectLst/>
                              <a:latin typeface="Cambria Math" panose="02040503050406030204" pitchFamily="18" charset="0"/>
                              <a:ea typeface="Times New Roman" panose="02020603050405020304" pitchFamily="18" charset="0"/>
                            </a:rPr>
                            <m:t>𝒈</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𝒈</m:t>
                          </m:r>
                        </m:e>
                      </m:mr>
                      <m:mr>
                        <m:e/>
                        <m:e>
                          <m:r>
                            <a:rPr lang="en-US" sz="2000" b="1" i="1">
                              <a:effectLst/>
                              <a:latin typeface="Cambria Math" panose="02040503050406030204" pitchFamily="18" charset="0"/>
                              <a:ea typeface="Times New Roman" panose="02020603050405020304" pitchFamily="18" charset="0"/>
                            </a:rPr>
                            <m:t>𝒂</m:t>
                          </m:r>
                          <m:sSubSup>
                            <m:sSubSupPr>
                              <m:ctrlPr>
                                <a:rPr lang="en-IN" sz="2000" b="1" i="1">
                                  <a:effectLst/>
                                  <a:latin typeface="Cambria Math" panose="02040503050406030204" pitchFamily="18" charset="0"/>
                                  <a:ea typeface="Times New Roman" panose="02020603050405020304" pitchFamily="18" charset="0"/>
                                </a:rPr>
                              </m:ctrlPr>
                            </m:sSubSupPr>
                            <m:e>
                              <m:r>
                                <a:rPr lang="en-US" sz="2000" b="1" i="1">
                                  <a:effectLst/>
                                  <a:latin typeface="Cambria Math" panose="02040503050406030204" pitchFamily="18" charset="0"/>
                                  <a:ea typeface="Times New Roman" panose="02020603050405020304" pitchFamily="18" charset="0"/>
                                </a:rPr>
                                <m:t>𝒅</m:t>
                              </m:r>
                            </m:e>
                            <m:sub>
                              <m:r>
                                <a:rPr lang="en-US" sz="2000" b="1" i="1">
                                  <a:effectLst/>
                                  <a:latin typeface="Cambria Math" panose="02040503050406030204" pitchFamily="18" charset="0"/>
                                  <a:ea typeface="Times New Roman" panose="02020603050405020304" pitchFamily="18" charset="0"/>
                                </a:rPr>
                                <m:t>𝒇</m:t>
                              </m:r>
                            </m:sub>
                            <m:sup>
                              <m:r>
                                <a:rPr lang="en-US" sz="2000" b="1" i="1">
                                  <a:effectLst/>
                                  <a:latin typeface="Cambria Math" panose="02040503050406030204" pitchFamily="18" charset="0"/>
                                  <a:ea typeface="Times New Roman" panose="02020603050405020304" pitchFamily="18" charset="0"/>
                                </a:rPr>
                                <m:t>𝒊</m:t>
                              </m:r>
                            </m:sup>
                          </m:sSubSup>
                          <m:r>
                            <a:rPr lang="en-US" sz="2000" b="1" i="1">
                              <a:effectLst/>
                              <a:latin typeface="Cambria Math" panose="02040503050406030204" pitchFamily="18" charset="0"/>
                              <a:ea typeface="Times New Roman" panose="02020603050405020304" pitchFamily="18" charset="0"/>
                            </a:rPr>
                            <m:t>𝒈</m:t>
                          </m:r>
                          <m:r>
                            <a:rPr lang="en-US" sz="2000" b="1" i="1">
                              <a:effectLst/>
                              <a:latin typeface="Cambria Math" panose="02040503050406030204" pitchFamily="18" charset="0"/>
                              <a:ea typeface="Times New Roman" panose="02020603050405020304" pitchFamily="18" charset="0"/>
                            </a:rPr>
                            <m:t>=</m:t>
                          </m:r>
                          <m:d>
                            <m:dPr>
                              <m:begChr m:val="["/>
                              <m:endChr m:val="]"/>
                              <m:ctrlPr>
                                <a:rPr lang="en-IN" sz="2000" b="1" i="1">
                                  <a:effectLst/>
                                  <a:latin typeface="Cambria Math" panose="02040503050406030204" pitchFamily="18" charset="0"/>
                                  <a:ea typeface="Times New Roman" panose="02020603050405020304" pitchFamily="18" charset="0"/>
                                </a:rPr>
                              </m:ctrlPr>
                            </m:dPr>
                            <m:e>
                              <m:r>
                                <a:rPr lang="en-IN" sz="2000" b="1" i="1" smtClean="0">
                                  <a:effectLst/>
                                  <a:latin typeface="Cambria Math" panose="02040503050406030204" pitchFamily="18" charset="0"/>
                                  <a:ea typeface="Times New Roman" panose="02020603050405020304" pitchFamily="18" charset="0"/>
                                </a:rPr>
                                <m:t>𝒈</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𝒂</m:t>
                              </m:r>
                              <m:sSubSup>
                                <m:sSubSupPr>
                                  <m:ctrlPr>
                                    <a:rPr lang="en-IN" sz="2000" b="1" i="1">
                                      <a:effectLst/>
                                      <a:latin typeface="Cambria Math" panose="02040503050406030204" pitchFamily="18" charset="0"/>
                                      <a:ea typeface="Times New Roman" panose="02020603050405020304" pitchFamily="18" charset="0"/>
                                    </a:rPr>
                                  </m:ctrlPr>
                                </m:sSubSupPr>
                                <m:e>
                                  <m:r>
                                    <a:rPr lang="en-US" sz="2000" b="1" i="1">
                                      <a:effectLst/>
                                      <a:latin typeface="Cambria Math" panose="02040503050406030204" pitchFamily="18" charset="0"/>
                                      <a:ea typeface="Times New Roman" panose="02020603050405020304" pitchFamily="18" charset="0"/>
                                    </a:rPr>
                                    <m:t>𝒅</m:t>
                                  </m:r>
                                </m:e>
                                <m:sub>
                                  <m:r>
                                    <a:rPr lang="en-US" sz="2000" b="1" i="1">
                                      <a:effectLst/>
                                      <a:latin typeface="Cambria Math" panose="02040503050406030204" pitchFamily="18" charset="0"/>
                                      <a:ea typeface="Times New Roman" panose="02020603050405020304" pitchFamily="18" charset="0"/>
                                    </a:rPr>
                                    <m:t>𝒇</m:t>
                                  </m:r>
                                </m:sub>
                                <m:sup>
                                  <m:r>
                                    <a:rPr lang="en-US" sz="2000" b="1" i="1">
                                      <a:effectLst/>
                                      <a:latin typeface="Cambria Math" panose="02040503050406030204" pitchFamily="18" charset="0"/>
                                      <a:ea typeface="Times New Roman" panose="02020603050405020304" pitchFamily="18" charset="0"/>
                                    </a:rPr>
                                    <m:t>𝒊</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𝟏</m:t>
                                  </m:r>
                                </m:sup>
                              </m:sSubSup>
                              <m:r>
                                <a:rPr lang="en-US" sz="2000" b="1" i="1">
                                  <a:effectLst/>
                                  <a:latin typeface="Cambria Math" panose="02040503050406030204" pitchFamily="18" charset="0"/>
                                  <a:ea typeface="Times New Roman" panose="02020603050405020304" pitchFamily="18" charset="0"/>
                                </a:rPr>
                                <m:t>𝒈</m:t>
                              </m:r>
                            </m:e>
                          </m:d>
                        </m:e>
                      </m:mr>
                    </m:m>
                  </m:oMath>
                </a14:m>
                <a:r>
                  <a:rPr lang="en-IN" sz="2000" b="1" dirty="0">
                    <a:effectLst/>
                    <a:latin typeface="Calibri" panose="020F0502020204030204" pitchFamily="34" charset="0"/>
                    <a:ea typeface="Calibri" panose="020F0502020204030204" pitchFamily="34" charset="0"/>
                    <a:cs typeface="Calibri" panose="020F0502020204030204" pitchFamily="34" charset="0"/>
                  </a:rPr>
                  <a:t>				(18)</a:t>
                </a:r>
              </a:p>
            </p:txBody>
          </p:sp>
        </mc:Choice>
        <mc:Fallback xmlns="">
          <p:sp>
            <p:nvSpPr>
              <p:cNvPr id="3" name="Text Placeholder 2">
                <a:extLst>
                  <a:ext uri="{FF2B5EF4-FFF2-40B4-BE49-F238E27FC236}">
                    <a16:creationId xmlns:a16="http://schemas.microsoft.com/office/drawing/2014/main" id="{3EF994DC-938A-8D57-25BE-64959B7265F7}"/>
                  </a:ext>
                </a:extLst>
              </p:cNvPr>
              <p:cNvSpPr>
                <a:spLocks noGrp="1" noRot="1" noChangeAspect="1" noMove="1" noResize="1" noEditPoints="1" noAdjustHandles="1" noChangeArrowheads="1" noChangeShapeType="1" noTextEdit="1"/>
              </p:cNvSpPr>
              <p:nvPr>
                <p:ph type="body" idx="1"/>
              </p:nvPr>
            </p:nvSpPr>
            <p:spPr>
              <a:xfrm>
                <a:off x="120494" y="976829"/>
                <a:ext cx="11574517" cy="4749058"/>
              </a:xfrm>
              <a:blipFill>
                <a:blip r:embed="rId2"/>
                <a:stretch>
                  <a:fillRect l="-580" r="-527"/>
                </a:stretch>
              </a:blipFill>
            </p:spPr>
            <p:txBody>
              <a:bodyPr/>
              <a:lstStyle/>
              <a:p>
                <a:r>
                  <a:rPr lang="en-IN">
                    <a:noFill/>
                  </a:rPr>
                  <a:t> </a:t>
                </a:r>
              </a:p>
            </p:txBody>
          </p:sp>
        </mc:Fallback>
      </mc:AlternateContent>
      <p:sp>
        <p:nvSpPr>
          <p:cNvPr id="4" name="Google Shape;182;p11">
            <a:extLst>
              <a:ext uri="{FF2B5EF4-FFF2-40B4-BE49-F238E27FC236}">
                <a16:creationId xmlns:a16="http://schemas.microsoft.com/office/drawing/2014/main" id="{57C7ED4E-B2A0-0E9B-124C-FCF4253B1E35}"/>
              </a:ext>
            </a:extLst>
          </p:cNvPr>
          <p:cNvSpPr txBox="1">
            <a:spLocks/>
          </p:cNvSpPr>
          <p:nvPr/>
        </p:nvSpPr>
        <p:spPr>
          <a:xfrm>
            <a:off x="120495" y="175227"/>
            <a:ext cx="11842905"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buFont typeface="Times New Roman"/>
              <a:buNone/>
            </a:pPr>
            <a:r>
              <a:rPr lang="en-IN" sz="3200" b="1" dirty="0">
                <a:solidFill>
                  <a:srgbClr val="252525"/>
                </a:solidFill>
                <a:latin typeface="Calibri" panose="020F0502020204030204" pitchFamily="34" charset="0"/>
                <a:ea typeface="Calibri" panose="020F0502020204030204" pitchFamily="34" charset="0"/>
                <a:cs typeface="Calibri" panose="020F0502020204030204" pitchFamily="34" charset="0"/>
              </a:rPr>
              <a:t>D</a:t>
            </a:r>
            <a:r>
              <a:rPr lang="en-IN" sz="3200" b="1" i="0" u="none" strike="noStrike" baseline="0" dirty="0">
                <a:solidFill>
                  <a:srgbClr val="252525"/>
                </a:solidFill>
                <a:latin typeface="Calibri" panose="020F0502020204030204" pitchFamily="34" charset="0"/>
                <a:ea typeface="Calibri" panose="020F0502020204030204" pitchFamily="34" charset="0"/>
                <a:cs typeface="Calibri" panose="020F0502020204030204" pitchFamily="34" charset="0"/>
              </a:rPr>
              <a:t>ifferential Geometry </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2">
            <a:extLst>
              <a:ext uri="{FF2B5EF4-FFF2-40B4-BE49-F238E27FC236}">
                <a16:creationId xmlns:a16="http://schemas.microsoft.com/office/drawing/2014/main" id="{930C2450-F02D-8A53-CA07-0B0EDA7C7913}"/>
              </a:ext>
            </a:extLst>
          </p:cNvPr>
          <p:cNvSpPr>
            <a:spLocks noGrp="1"/>
          </p:cNvSpPr>
          <p:nvPr>
            <p:ph type="sldNum" idx="12"/>
          </p:nvPr>
        </p:nvSpPr>
        <p:spPr>
          <a:xfrm>
            <a:off x="8610600" y="6356352"/>
            <a:ext cx="2743200" cy="365125"/>
          </a:xfrm>
        </p:spPr>
        <p:txBody>
          <a:bodyPr/>
          <a:lstStyle/>
          <a:p>
            <a:pPr marL="0" lvl="0" indent="0" algn="r" rtl="0">
              <a:spcBef>
                <a:spcPts val="0"/>
              </a:spcBef>
              <a:spcAft>
                <a:spcPts val="0"/>
              </a:spcAft>
              <a:buNone/>
            </a:pPr>
            <a:fld id="{00000000-1234-1234-1234-123412341234}" type="slidenum">
              <a:rPr lang="en-US" smtClean="0">
                <a:solidFill>
                  <a:schemeClr val="tx1"/>
                </a:solidFill>
              </a:rPr>
              <a:t>21</a:t>
            </a:fld>
            <a:endParaRPr lang="en-US" dirty="0">
              <a:solidFill>
                <a:schemeClr val="tx1"/>
              </a:solidFill>
            </a:endParaRPr>
          </a:p>
        </p:txBody>
      </p:sp>
      <p:sp>
        <p:nvSpPr>
          <p:cNvPr id="5" name="Date Placeholder 2">
            <a:extLst>
              <a:ext uri="{FF2B5EF4-FFF2-40B4-BE49-F238E27FC236}">
                <a16:creationId xmlns:a16="http://schemas.microsoft.com/office/drawing/2014/main" id="{17BBBA93-A4AD-580C-F679-C2B22DA81FA6}"/>
              </a:ext>
            </a:extLst>
          </p:cNvPr>
          <p:cNvSpPr>
            <a:spLocks noGrp="1"/>
          </p:cNvSpPr>
          <p:nvPr>
            <p:ph type="dt" sz="half" idx="10"/>
          </p:nvPr>
        </p:nvSpPr>
        <p:spPr>
          <a:xfrm>
            <a:off x="838200" y="6356352"/>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Tree>
    <p:extLst>
      <p:ext uri="{BB962C8B-B14F-4D97-AF65-F5344CB8AC3E}">
        <p14:creationId xmlns:p14="http://schemas.microsoft.com/office/powerpoint/2010/main" val="314034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DB76A0A-79A3-B93B-4F50-674283FEC205}"/>
                  </a:ext>
                </a:extLst>
              </p:cNvPr>
              <p:cNvSpPr>
                <a:spLocks noGrp="1"/>
              </p:cNvSpPr>
              <p:nvPr>
                <p:ph type="body" idx="1"/>
              </p:nvPr>
            </p:nvSpPr>
            <p:spPr>
              <a:xfrm>
                <a:off x="174924" y="894616"/>
                <a:ext cx="11574517" cy="5266698"/>
              </a:xfrm>
            </p:spPr>
            <p:txBody>
              <a:bodyPr/>
              <a:lstStyle/>
              <a:p>
                <a:pPr marL="590550" indent="-285750">
                  <a:lnSpc>
                    <a:spcPct val="150000"/>
                  </a:lnSpc>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rPr>
                  <a:t>Algorithm for State feedback linearization as follows:</a:t>
                </a:r>
              </a:p>
              <a:p>
                <a:pPr marL="0" lvl="0" indent="0">
                  <a:lnSpc>
                    <a:spcPct val="150000"/>
                  </a:lnSpc>
                  <a:buNone/>
                </a:pPr>
                <a:r>
                  <a:rPr lang="en-US" sz="2000" b="1" dirty="0">
                    <a:effectLst/>
                    <a:latin typeface="Calibri" panose="020F0502020204030204" pitchFamily="34" charset="0"/>
                    <a:ea typeface="Calibri" panose="020F0502020204030204" pitchFamily="34" charset="0"/>
                    <a:cs typeface="Calibri" panose="020F0502020204030204" pitchFamily="34" charset="0"/>
                  </a:rPr>
                  <a:t>	Step 1: </a:t>
                </a:r>
                <a:r>
                  <a:rPr lang="en-US" sz="2000" dirty="0">
                    <a:effectLst/>
                    <a:latin typeface="Calibri" panose="020F0502020204030204" pitchFamily="34" charset="0"/>
                    <a:ea typeface="Calibri" panose="020F0502020204030204" pitchFamily="34" charset="0"/>
                    <a:cs typeface="Calibri" panose="020F0502020204030204" pitchFamily="34" charset="0"/>
                  </a:rPr>
                  <a:t>Check for the existence of feedback linearizability and controllability of given affine state 	space model       </a:t>
                </a:r>
                <a14:m>
                  <m:oMath xmlns:m="http://schemas.openxmlformats.org/officeDocument/2006/math">
                    <m:acc>
                      <m:accPr>
                        <m:chr m:val="̇"/>
                        <m:ctrlPr>
                          <a:rPr lang="en-IN" sz="2000" b="1" i="1" smtClean="0">
                            <a:effectLst/>
                            <a:latin typeface="Cambria Math" panose="02040503050406030204" pitchFamily="18" charset="0"/>
                            <a:ea typeface="Times New Roman" panose="02020603050405020304" pitchFamily="18" charset="0"/>
                          </a:rPr>
                        </m:ctrlPr>
                      </m:accPr>
                      <m:e>
                        <m:r>
                          <a:rPr lang="en-US" sz="2000" b="1" i="1">
                            <a:effectLst/>
                            <a:latin typeface="Cambria Math" panose="02040503050406030204" pitchFamily="18" charset="0"/>
                            <a:ea typeface="Times New Roman" panose="02020603050405020304" pitchFamily="18" charset="0"/>
                          </a:rPr>
                          <m:t>𝒙</m:t>
                        </m:r>
                      </m:e>
                    </m:acc>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𝒇</m:t>
                    </m:r>
                    <m:d>
                      <m:dPr>
                        <m:ctrlPr>
                          <a:rPr lang="en-IN" sz="2000" b="1" i="1">
                            <a:effectLst/>
                            <a:latin typeface="Cambria Math" panose="02040503050406030204" pitchFamily="18" charset="0"/>
                            <a:ea typeface="Times New Roman" panose="02020603050405020304" pitchFamily="18" charset="0"/>
                          </a:rPr>
                        </m:ctrlPr>
                      </m:dPr>
                      <m:e>
                        <m:r>
                          <a:rPr lang="en-US" sz="2000" b="1" i="1">
                            <a:effectLst/>
                            <a:latin typeface="Cambria Math" panose="02040503050406030204" pitchFamily="18" charset="0"/>
                            <a:ea typeface="Times New Roman" panose="02020603050405020304" pitchFamily="18" charset="0"/>
                          </a:rPr>
                          <m:t>𝒙</m:t>
                        </m:r>
                      </m:e>
                    </m:d>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𝒈</m:t>
                    </m:r>
                    <m:d>
                      <m:dPr>
                        <m:ctrlPr>
                          <a:rPr lang="en-IN" sz="2000" b="1" i="1">
                            <a:effectLst/>
                            <a:latin typeface="Cambria Math" panose="02040503050406030204" pitchFamily="18" charset="0"/>
                            <a:ea typeface="Times New Roman" panose="02020603050405020304" pitchFamily="18" charset="0"/>
                          </a:rPr>
                        </m:ctrlPr>
                      </m:dPr>
                      <m:e>
                        <m:r>
                          <a:rPr lang="en-US" sz="2000" b="1" i="1">
                            <a:effectLst/>
                            <a:latin typeface="Cambria Math" panose="02040503050406030204" pitchFamily="18" charset="0"/>
                            <a:ea typeface="Times New Roman" panose="02020603050405020304" pitchFamily="18" charset="0"/>
                          </a:rPr>
                          <m:t>𝒙</m:t>
                        </m:r>
                      </m:e>
                    </m:d>
                    <m:r>
                      <a:rPr lang="en-US" sz="2000" b="1" i="1">
                        <a:effectLst/>
                        <a:latin typeface="Cambria Math" panose="02040503050406030204" pitchFamily="18" charset="0"/>
                        <a:ea typeface="Times New Roman" panose="02020603050405020304" pitchFamily="18" charset="0"/>
                      </a:rPr>
                      <m:t>𝒖</m:t>
                    </m:r>
                    <m:r>
                      <a:rPr lang="en-US" sz="2000" b="1" i="1">
                        <a:effectLst/>
                        <a:latin typeface="Cambria Math" panose="02040503050406030204" pitchFamily="18" charset="0"/>
                        <a:ea typeface="Times New Roman" panose="02020603050405020304" pitchFamily="18" charset="0"/>
                      </a:rPr>
                      <m:t> </m:t>
                    </m:r>
                  </m:oMath>
                </a14:m>
                <a:r>
                  <a:rPr lang="en-US" sz="2000" dirty="0">
                    <a:effectLst/>
                    <a:latin typeface="Calibri" panose="020F0502020204030204" pitchFamily="34" charset="0"/>
                    <a:ea typeface="Calibri" panose="020F0502020204030204" pitchFamily="34" charset="0"/>
                    <a:cs typeface="Calibri" panose="020F0502020204030204" pitchFamily="34" charset="0"/>
                  </a:rPr>
                  <a:t>  </a:t>
                </a:r>
              </a:p>
              <a:p>
                <a:pPr marL="0" lvl="0" indent="0">
                  <a:lnSpc>
                    <a:spcPct val="150000"/>
                  </a:lnSpc>
                  <a:buNone/>
                </a:pPr>
                <a:r>
                  <a:rPr lang="en-US" sz="2000" dirty="0">
                    <a:effectLst/>
                    <a:latin typeface="Calibri" panose="020F0502020204030204" pitchFamily="34" charset="0"/>
                    <a:ea typeface="Calibri" panose="020F0502020204030204" pitchFamily="34" charset="0"/>
                    <a:cs typeface="Calibri" panose="020F0502020204030204" pitchFamily="34" charset="0"/>
                  </a:rPr>
                  <a:t>	1. The matrix </a:t>
                </a:r>
                <a14:m>
                  <m:oMath xmlns:m="http://schemas.openxmlformats.org/officeDocument/2006/math">
                    <m:r>
                      <a:rPr lang="en-US" sz="2000" b="1" i="1">
                        <a:effectLst/>
                        <a:latin typeface="Cambria Math" panose="02040503050406030204" pitchFamily="18" charset="0"/>
                        <a:ea typeface="Times New Roman" panose="02020603050405020304" pitchFamily="18" charset="0"/>
                      </a:rPr>
                      <m:t>𝐆</m:t>
                    </m:r>
                    <m:r>
                      <a:rPr lang="en-US" sz="2000" b="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𝐱</m:t>
                    </m:r>
                    <m:r>
                      <a:rPr lang="en-US" sz="2000" b="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𝒈</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𝒙</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𝒂</m:t>
                    </m:r>
                    <m:sSubSup>
                      <m:sSubSupPr>
                        <m:ctrlPr>
                          <a:rPr lang="en-IN" sz="2000" b="1" i="1">
                            <a:effectLst/>
                            <a:latin typeface="Cambria Math" panose="02040503050406030204" pitchFamily="18" charset="0"/>
                            <a:ea typeface="Times New Roman" panose="02020603050405020304" pitchFamily="18" charset="0"/>
                          </a:rPr>
                        </m:ctrlPr>
                      </m:sSubSupPr>
                      <m:e>
                        <m:r>
                          <a:rPr lang="en-US" sz="2000" b="1" i="1">
                            <a:effectLst/>
                            <a:latin typeface="Cambria Math" panose="02040503050406030204" pitchFamily="18" charset="0"/>
                            <a:ea typeface="Times New Roman" panose="02020603050405020304" pitchFamily="18" charset="0"/>
                          </a:rPr>
                          <m:t>𝒅</m:t>
                        </m:r>
                      </m:e>
                      <m:sub>
                        <m:r>
                          <a:rPr lang="en-US" sz="2000" b="1" i="1">
                            <a:effectLst/>
                            <a:latin typeface="Cambria Math" panose="02040503050406030204" pitchFamily="18" charset="0"/>
                            <a:ea typeface="Times New Roman" panose="02020603050405020304" pitchFamily="18" charset="0"/>
                          </a:rPr>
                          <m:t>𝒇</m:t>
                        </m:r>
                      </m:sub>
                      <m:sup>
                        <m:r>
                          <a:rPr lang="en-US" sz="2000" b="1" i="1">
                            <a:effectLst/>
                            <a:latin typeface="Cambria Math" panose="02040503050406030204" pitchFamily="18" charset="0"/>
                            <a:ea typeface="Times New Roman" panose="02020603050405020304" pitchFamily="18" charset="0"/>
                          </a:rPr>
                          <m:t>𝟏</m:t>
                        </m:r>
                      </m:sup>
                    </m:sSubSup>
                    <m:r>
                      <a:rPr lang="en-US" sz="2000" b="1" i="1">
                        <a:effectLst/>
                        <a:latin typeface="Cambria Math" panose="02040503050406030204" pitchFamily="18" charset="0"/>
                        <a:ea typeface="Times New Roman" panose="02020603050405020304" pitchFamily="18" charset="0"/>
                      </a:rPr>
                      <m:t>𝒈</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𝒙</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𝒂</m:t>
                    </m:r>
                    <m:sSubSup>
                      <m:sSubSupPr>
                        <m:ctrlPr>
                          <a:rPr lang="en-IN" sz="2000" b="1" i="1">
                            <a:effectLst/>
                            <a:latin typeface="Cambria Math" panose="02040503050406030204" pitchFamily="18" charset="0"/>
                            <a:ea typeface="Times New Roman" panose="02020603050405020304" pitchFamily="18" charset="0"/>
                          </a:rPr>
                        </m:ctrlPr>
                      </m:sSubSupPr>
                      <m:e>
                        <m:r>
                          <a:rPr lang="en-US" sz="2000" b="1" i="1">
                            <a:effectLst/>
                            <a:latin typeface="Cambria Math" panose="02040503050406030204" pitchFamily="18" charset="0"/>
                            <a:ea typeface="Times New Roman" panose="02020603050405020304" pitchFamily="18" charset="0"/>
                          </a:rPr>
                          <m:t>𝒅</m:t>
                        </m:r>
                      </m:e>
                      <m:sub>
                        <m:r>
                          <a:rPr lang="en-US" sz="2000" b="1" i="1">
                            <a:effectLst/>
                            <a:latin typeface="Cambria Math" panose="02040503050406030204" pitchFamily="18" charset="0"/>
                            <a:ea typeface="Times New Roman" panose="02020603050405020304" pitchFamily="18" charset="0"/>
                          </a:rPr>
                          <m:t>𝒇</m:t>
                        </m:r>
                      </m:sub>
                      <m:sup>
                        <m:r>
                          <a:rPr lang="en-US" sz="2000" b="1" i="1">
                            <a:effectLst/>
                            <a:latin typeface="Cambria Math" panose="02040503050406030204" pitchFamily="18" charset="0"/>
                            <a:ea typeface="Times New Roman" panose="02020603050405020304" pitchFamily="18" charset="0"/>
                          </a:rPr>
                          <m:t>𝟐</m:t>
                        </m:r>
                      </m:sup>
                    </m:sSubSup>
                    <m:r>
                      <a:rPr lang="en-US" sz="2000" b="1" i="1">
                        <a:effectLst/>
                        <a:latin typeface="Cambria Math" panose="02040503050406030204" pitchFamily="18" charset="0"/>
                        <a:ea typeface="Times New Roman" panose="02020603050405020304" pitchFamily="18" charset="0"/>
                      </a:rPr>
                      <m:t>𝒈</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𝒙</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𝒂</m:t>
                    </m:r>
                    <m:sSubSup>
                      <m:sSubSupPr>
                        <m:ctrlPr>
                          <a:rPr lang="en-IN" sz="2000" b="1" i="1">
                            <a:effectLst/>
                            <a:latin typeface="Cambria Math" panose="02040503050406030204" pitchFamily="18" charset="0"/>
                            <a:ea typeface="Times New Roman" panose="02020603050405020304" pitchFamily="18" charset="0"/>
                          </a:rPr>
                        </m:ctrlPr>
                      </m:sSubSupPr>
                      <m:e>
                        <m:r>
                          <a:rPr lang="en-US" sz="2000" b="1" i="1">
                            <a:effectLst/>
                            <a:latin typeface="Cambria Math" panose="02040503050406030204" pitchFamily="18" charset="0"/>
                            <a:ea typeface="Times New Roman" panose="02020603050405020304" pitchFamily="18" charset="0"/>
                          </a:rPr>
                          <m:t>𝒅</m:t>
                        </m:r>
                      </m:e>
                      <m:sub>
                        <m:r>
                          <a:rPr lang="en-US" sz="2000" b="1" i="1">
                            <a:effectLst/>
                            <a:latin typeface="Cambria Math" panose="02040503050406030204" pitchFamily="18" charset="0"/>
                            <a:ea typeface="Times New Roman" panose="02020603050405020304" pitchFamily="18" charset="0"/>
                          </a:rPr>
                          <m:t>𝒇</m:t>
                        </m:r>
                      </m:sub>
                      <m:sup>
                        <m:r>
                          <a:rPr lang="en-US" sz="2000" b="1" i="1">
                            <a:effectLst/>
                            <a:latin typeface="Cambria Math" panose="02040503050406030204" pitchFamily="18" charset="0"/>
                            <a:ea typeface="Times New Roman" panose="02020603050405020304" pitchFamily="18" charset="0"/>
                          </a:rPr>
                          <m:t>𝒏</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𝟏</m:t>
                        </m:r>
                      </m:sup>
                    </m:sSubSup>
                    <m:r>
                      <a:rPr lang="en-US" sz="2000" b="1" i="1">
                        <a:effectLst/>
                        <a:latin typeface="Cambria Math" panose="02040503050406030204" pitchFamily="18" charset="0"/>
                        <a:ea typeface="Times New Roman" panose="02020603050405020304" pitchFamily="18" charset="0"/>
                      </a:rPr>
                      <m:t>𝒈</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𝒙</m:t>
                    </m:r>
                    <m:r>
                      <a:rPr lang="en-US" sz="2000" b="1" i="1">
                        <a:effectLst/>
                        <a:latin typeface="Cambria Math" panose="02040503050406030204" pitchFamily="18" charset="0"/>
                        <a:ea typeface="Times New Roman" panose="02020603050405020304" pitchFamily="18" charset="0"/>
                      </a:rPr>
                      <m:t>)]</m:t>
                    </m:r>
                  </m:oMath>
                </a14:m>
                <a:r>
                  <a:rPr lang="en-US" sz="2000" b="1"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has rank </a:t>
                </a:r>
                <a:r>
                  <a:rPr lang="en-US" sz="2000" b="1" dirty="0">
                    <a:effectLst/>
                    <a:latin typeface="Calibri" panose="020F0502020204030204" pitchFamily="34" charset="0"/>
                    <a:ea typeface="Calibri" panose="020F0502020204030204" pitchFamily="34" charset="0"/>
                    <a:cs typeface="Calibri" panose="020F0502020204030204" pitchFamily="34" charset="0"/>
                  </a:rPr>
                  <a:t>n</a:t>
                </a:r>
                <a:r>
                  <a:rPr lang="en-US" sz="2000" dirty="0">
                    <a:effectLst/>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𝑥</m:t>
                    </m:r>
                    <m:r>
                      <a:rPr lang="en-US" sz="2000" i="1">
                        <a:effectLst/>
                        <a:latin typeface="Cambria Math" panose="02040503050406030204" pitchFamily="18" charset="0"/>
                        <a:ea typeface="Times New Roman" panose="02020603050405020304" pitchFamily="18" charset="0"/>
                      </a:rPr>
                      <m:t> ∈</m:t>
                    </m:r>
                    <m:r>
                      <m:rPr>
                        <m:sty m:val="p"/>
                      </m:rPr>
                      <a:rPr lang="en-US" sz="2000">
                        <a:effectLst/>
                        <a:latin typeface="Cambria Math" panose="02040503050406030204" pitchFamily="18" charset="0"/>
                        <a:ea typeface="Times New Roman" panose="02020603050405020304" pitchFamily="18" charset="0"/>
                        <a:hlinkClick r:id="" action="ppaction://noaction"/>
                      </a:rPr>
                      <m:t>Ω</m:t>
                    </m:r>
                  </m:oMath>
                </a14:m>
                <a:r>
                  <a:rPr lang="en-US" sz="2000" dirty="0">
                    <a:effectLst/>
                    <a:latin typeface="Calibri" panose="020F0502020204030204" pitchFamily="34" charset="0"/>
                    <a:ea typeface="Calibri" panose="020F0502020204030204" pitchFamily="34" charset="0"/>
                    <a:cs typeface="Calibri" panose="020F0502020204030204" pitchFamily="34" charset="0"/>
                  </a:rPr>
                  <a:t>.</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50000"/>
                  </a:lnSpc>
                  <a:buNone/>
                </a:pPr>
                <a:r>
                  <a:rPr lang="en-US" sz="2000" dirty="0">
                    <a:effectLst/>
                    <a:latin typeface="Calibri" panose="020F0502020204030204" pitchFamily="34" charset="0"/>
                    <a:ea typeface="Calibri" panose="020F0502020204030204" pitchFamily="34" charset="0"/>
                    <a:cs typeface="Calibri" panose="020F0502020204030204" pitchFamily="34" charset="0"/>
                  </a:rPr>
                  <a:t>	2. The distribution </a:t>
                </a:r>
                <a14:m>
                  <m:oMath xmlns:m="http://schemas.openxmlformats.org/officeDocument/2006/math">
                    <m:r>
                      <a:rPr lang="en-US" sz="2000" b="1" i="1">
                        <a:effectLst/>
                        <a:latin typeface="Cambria Math" panose="02040503050406030204" pitchFamily="18" charset="0"/>
                        <a:ea typeface="Times New Roman" panose="02020603050405020304" pitchFamily="18" charset="0"/>
                      </a:rPr>
                      <m:t>𝜟</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𝒔𝒑𝒂𝒏</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𝒈</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𝒙</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𝒂</m:t>
                    </m:r>
                    <m:sSubSup>
                      <m:sSubSupPr>
                        <m:ctrlPr>
                          <a:rPr lang="en-IN" sz="2000" b="1" i="1">
                            <a:effectLst/>
                            <a:latin typeface="Cambria Math" panose="02040503050406030204" pitchFamily="18" charset="0"/>
                            <a:ea typeface="Times New Roman" panose="02020603050405020304" pitchFamily="18" charset="0"/>
                          </a:rPr>
                        </m:ctrlPr>
                      </m:sSubSupPr>
                      <m:e>
                        <m:r>
                          <a:rPr lang="en-US" sz="2000" b="1" i="1">
                            <a:effectLst/>
                            <a:latin typeface="Cambria Math" panose="02040503050406030204" pitchFamily="18" charset="0"/>
                            <a:ea typeface="Times New Roman" panose="02020603050405020304" pitchFamily="18" charset="0"/>
                          </a:rPr>
                          <m:t>𝒅</m:t>
                        </m:r>
                      </m:e>
                      <m:sub>
                        <m:r>
                          <a:rPr lang="en-US" sz="2000" b="1" i="1">
                            <a:effectLst/>
                            <a:latin typeface="Cambria Math" panose="02040503050406030204" pitchFamily="18" charset="0"/>
                            <a:ea typeface="Times New Roman" panose="02020603050405020304" pitchFamily="18" charset="0"/>
                          </a:rPr>
                          <m:t>𝒇</m:t>
                        </m:r>
                      </m:sub>
                      <m:sup>
                        <m:r>
                          <a:rPr lang="en-US" sz="2000" b="1" i="1">
                            <a:effectLst/>
                            <a:latin typeface="Cambria Math" panose="02040503050406030204" pitchFamily="18" charset="0"/>
                            <a:ea typeface="Times New Roman" panose="02020603050405020304" pitchFamily="18" charset="0"/>
                          </a:rPr>
                          <m:t>𝟏</m:t>
                        </m:r>
                      </m:sup>
                    </m:sSubSup>
                    <m:r>
                      <a:rPr lang="en-US" sz="2000" b="1" i="1">
                        <a:effectLst/>
                        <a:latin typeface="Cambria Math" panose="02040503050406030204" pitchFamily="18" charset="0"/>
                        <a:ea typeface="Times New Roman" panose="02020603050405020304" pitchFamily="18" charset="0"/>
                      </a:rPr>
                      <m:t>𝒈</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𝒙</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𝒂</m:t>
                    </m:r>
                    <m:sSubSup>
                      <m:sSubSupPr>
                        <m:ctrlPr>
                          <a:rPr lang="en-IN" sz="2000" b="1" i="1">
                            <a:effectLst/>
                            <a:latin typeface="Cambria Math" panose="02040503050406030204" pitchFamily="18" charset="0"/>
                            <a:ea typeface="Times New Roman" panose="02020603050405020304" pitchFamily="18" charset="0"/>
                          </a:rPr>
                        </m:ctrlPr>
                      </m:sSubSupPr>
                      <m:e>
                        <m:r>
                          <a:rPr lang="en-US" sz="2000" b="1" i="1">
                            <a:effectLst/>
                            <a:latin typeface="Cambria Math" panose="02040503050406030204" pitchFamily="18" charset="0"/>
                            <a:ea typeface="Times New Roman" panose="02020603050405020304" pitchFamily="18" charset="0"/>
                          </a:rPr>
                          <m:t>𝒅</m:t>
                        </m:r>
                      </m:e>
                      <m:sub>
                        <m:r>
                          <a:rPr lang="en-US" sz="2000" b="1" i="1">
                            <a:effectLst/>
                            <a:latin typeface="Cambria Math" panose="02040503050406030204" pitchFamily="18" charset="0"/>
                            <a:ea typeface="Times New Roman" panose="02020603050405020304" pitchFamily="18" charset="0"/>
                          </a:rPr>
                          <m:t>𝒇</m:t>
                        </m:r>
                      </m:sub>
                      <m:sup>
                        <m:r>
                          <a:rPr lang="en-US" sz="2000" b="1" i="1">
                            <a:effectLst/>
                            <a:latin typeface="Cambria Math" panose="02040503050406030204" pitchFamily="18" charset="0"/>
                            <a:ea typeface="Times New Roman" panose="02020603050405020304" pitchFamily="18" charset="0"/>
                          </a:rPr>
                          <m:t>𝟐</m:t>
                        </m:r>
                      </m:sup>
                    </m:sSubSup>
                    <m:r>
                      <a:rPr lang="en-US" sz="2000" b="1" i="1">
                        <a:effectLst/>
                        <a:latin typeface="Cambria Math" panose="02040503050406030204" pitchFamily="18" charset="0"/>
                        <a:ea typeface="Times New Roman" panose="02020603050405020304" pitchFamily="18" charset="0"/>
                      </a:rPr>
                      <m:t>𝒈</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𝒙</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𝒂</m:t>
                    </m:r>
                    <m:sSubSup>
                      <m:sSubSupPr>
                        <m:ctrlPr>
                          <a:rPr lang="en-IN" sz="2000" b="1" i="1">
                            <a:effectLst/>
                            <a:latin typeface="Cambria Math" panose="02040503050406030204" pitchFamily="18" charset="0"/>
                            <a:ea typeface="Times New Roman" panose="02020603050405020304" pitchFamily="18" charset="0"/>
                          </a:rPr>
                        </m:ctrlPr>
                      </m:sSubSupPr>
                      <m:e>
                        <m:r>
                          <a:rPr lang="en-US" sz="2000" b="1" i="1">
                            <a:effectLst/>
                            <a:latin typeface="Cambria Math" panose="02040503050406030204" pitchFamily="18" charset="0"/>
                            <a:ea typeface="Times New Roman" panose="02020603050405020304" pitchFamily="18" charset="0"/>
                          </a:rPr>
                          <m:t>𝒅</m:t>
                        </m:r>
                      </m:e>
                      <m:sub>
                        <m:r>
                          <a:rPr lang="en-US" sz="2000" b="1" i="1">
                            <a:effectLst/>
                            <a:latin typeface="Cambria Math" panose="02040503050406030204" pitchFamily="18" charset="0"/>
                            <a:ea typeface="Times New Roman" panose="02020603050405020304" pitchFamily="18" charset="0"/>
                          </a:rPr>
                          <m:t>𝒇</m:t>
                        </m:r>
                      </m:sub>
                      <m:sup>
                        <m:r>
                          <a:rPr lang="en-US" sz="2000" b="1" i="1">
                            <a:effectLst/>
                            <a:latin typeface="Cambria Math" panose="02040503050406030204" pitchFamily="18" charset="0"/>
                            <a:ea typeface="Times New Roman" panose="02020603050405020304" pitchFamily="18" charset="0"/>
                          </a:rPr>
                          <m:t>𝒏</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𝟐</m:t>
                        </m:r>
                      </m:sup>
                    </m:sSubSup>
                    <m:r>
                      <a:rPr lang="en-US" sz="2000" b="1" i="1">
                        <a:effectLst/>
                        <a:latin typeface="Cambria Math" panose="02040503050406030204" pitchFamily="18" charset="0"/>
                        <a:ea typeface="Times New Roman" panose="02020603050405020304" pitchFamily="18" charset="0"/>
                      </a:rPr>
                      <m:t>𝒈</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𝒙</m:t>
                    </m:r>
                    <m:r>
                      <a:rPr lang="en-US" sz="2000" b="1" i="1">
                        <a:effectLst/>
                        <a:latin typeface="Cambria Math" panose="02040503050406030204" pitchFamily="18" charset="0"/>
                        <a:ea typeface="Times New Roman" panose="02020603050405020304" pitchFamily="18" charset="0"/>
                      </a:rPr>
                      <m:t>)}</m:t>
                    </m:r>
                  </m:oMath>
                </a14:m>
                <a:r>
                  <a:rPr lang="en-US" sz="2000" b="1" i="1" dirty="0">
                    <a:effectLst/>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is involutive in </a:t>
                </a:r>
                <a14:m>
                  <m:oMath xmlns:m="http://schemas.openxmlformats.org/officeDocument/2006/math">
                    <m:r>
                      <m:rPr>
                        <m:sty m:val="p"/>
                      </m:rPr>
                      <a:rPr lang="en-US" sz="2000">
                        <a:latin typeface="Cambria Math" panose="02040503050406030204" pitchFamily="18" charset="0"/>
                        <a:ea typeface="Times New Roman" panose="02020603050405020304" pitchFamily="18" charset="0"/>
                        <a:hlinkClick r:id="" action="ppaction://noaction"/>
                      </a:rPr>
                      <m:t>Ω</m:t>
                    </m:r>
                  </m:oMath>
                </a14:m>
                <a:r>
                  <a:rPr lang="en-IN" sz="2000" dirty="0">
                    <a:effectLst/>
                    <a:latin typeface="Calibri" panose="020F0502020204030204" pitchFamily="34" charset="0"/>
                    <a:ea typeface="Calibri" panose="020F0502020204030204" pitchFamily="34" charset="0"/>
                    <a:cs typeface="Calibri" panose="020F0502020204030204" pitchFamily="34" charset="0"/>
                  </a:rPr>
                  <a:t>.	</a:t>
                </a:r>
                <a:r>
                  <a:rPr lang="en-IN" sz="2000" b="1" dirty="0">
                    <a:effectLst/>
                    <a:latin typeface="Calibri" panose="020F0502020204030204" pitchFamily="34" charset="0"/>
                    <a:ea typeface="Calibri" panose="020F0502020204030204" pitchFamily="34" charset="0"/>
                    <a:cs typeface="Calibri" panose="020F0502020204030204" pitchFamily="34" charset="0"/>
                  </a:rPr>
                  <a:t>(19)</a:t>
                </a: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0" lv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	F</a:t>
                </a:r>
                <a:r>
                  <a:rPr lang="en-US" sz="2000" b="1" dirty="0">
                    <a:effectLst/>
                    <a:latin typeface="Calibri" panose="020F0502020204030204" pitchFamily="34" charset="0"/>
                    <a:ea typeface="Calibri" panose="020F0502020204030204" pitchFamily="34" charset="0"/>
                    <a:cs typeface="Calibri" panose="020F0502020204030204" pitchFamily="34" charset="0"/>
                  </a:rPr>
                  <a:t>ind </a:t>
                </a:r>
                <a14:m>
                  <m:oMath xmlns:m="http://schemas.openxmlformats.org/officeDocument/2006/math">
                    <m:sSub>
                      <m:sSubPr>
                        <m:ctrlPr>
                          <a:rPr lang="en-IN" sz="2000" b="1" i="1">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𝑻</m:t>
                        </m:r>
                      </m:e>
                      <m:sub>
                        <m:r>
                          <a:rPr lang="en-US" sz="2000" b="1" i="1">
                            <a:effectLst/>
                            <a:latin typeface="Cambria Math" panose="02040503050406030204" pitchFamily="18" charset="0"/>
                            <a:ea typeface="Times New Roman" panose="02020603050405020304" pitchFamily="18" charset="0"/>
                          </a:rPr>
                          <m:t>𝟏</m:t>
                        </m:r>
                      </m:sub>
                    </m:sSub>
                    <m:r>
                      <a:rPr lang="en-IN" sz="2000" b="1" i="0" smtClean="0">
                        <a:effectLst/>
                        <a:latin typeface="Cambria Math" panose="02040503050406030204" pitchFamily="18" charset="0"/>
                        <a:ea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𝑇</m:t>
                        </m:r>
                      </m:e>
                      <m:sub>
                        <m:r>
                          <a:rPr lang="en-US" sz="2000" i="1">
                            <a:effectLst/>
                            <a:latin typeface="Cambria Math" panose="02040503050406030204" pitchFamily="18" charset="0"/>
                            <a:ea typeface="Times New Roman" panose="02020603050405020304" pitchFamily="18" charset="0"/>
                          </a:rPr>
                          <m:t>1</m:t>
                        </m:r>
                      </m:sub>
                    </m:sSub>
                  </m:oMath>
                </a14:m>
                <a:r>
                  <a:rPr lang="en-US" sz="2000" dirty="0">
                    <a:effectLst/>
                    <a:latin typeface="Calibri" panose="020F0502020204030204" pitchFamily="34" charset="0"/>
                    <a:ea typeface="Calibri" panose="020F0502020204030204" pitchFamily="34" charset="0"/>
                    <a:cs typeface="Calibri" panose="020F0502020204030204" pitchFamily="34" charset="0"/>
                  </a:rPr>
                  <a:t> can be found by the use of necessary conditions.</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04800" indent="270510">
                  <a:lnSpc>
                    <a:spcPct val="150000"/>
                  </a:lnSpc>
                  <a:buNone/>
                </a:pPr>
                <a:r>
                  <a:rPr lang="en-US" sz="2000" dirty="0">
                    <a:effectLst/>
                    <a:ea typeface="Times New Roman" panose="02020603050405020304" pitchFamily="18" charset="0"/>
                  </a:rPr>
                  <a:t>				</a:t>
                </a:r>
                <a14:m>
                  <m:oMath xmlns:m="http://schemas.openxmlformats.org/officeDocument/2006/math">
                    <m:r>
                      <a:rPr lang="en-US" sz="2000" b="1" i="1">
                        <a:effectLst/>
                        <a:latin typeface="Cambria Math" panose="02040503050406030204" pitchFamily="18" charset="0"/>
                        <a:ea typeface="Times New Roman" panose="02020603050405020304" pitchFamily="18" charset="0"/>
                      </a:rPr>
                      <m:t>&lt;</m:t>
                    </m:r>
                    <m:r>
                      <a:rPr lang="en-US" sz="2000" b="1" i="1">
                        <a:effectLst/>
                        <a:latin typeface="Cambria Math" panose="02040503050406030204" pitchFamily="18" charset="0"/>
                        <a:ea typeface="Times New Roman" panose="02020603050405020304" pitchFamily="18" charset="0"/>
                      </a:rPr>
                      <m:t>𝒅</m:t>
                    </m:r>
                    <m:sSub>
                      <m:sSubPr>
                        <m:ctrlPr>
                          <a:rPr lang="en-IN" sz="2000" b="1" i="1">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𝑻</m:t>
                        </m:r>
                      </m:e>
                      <m:sub>
                        <m:r>
                          <a:rPr lang="en-US" sz="2000" b="1" i="1">
                            <a:effectLst/>
                            <a:latin typeface="Cambria Math" panose="02040503050406030204" pitchFamily="18" charset="0"/>
                            <a:ea typeface="Times New Roman" panose="02020603050405020304" pitchFamily="18" charset="0"/>
                          </a:rPr>
                          <m:t>𝟏</m:t>
                        </m:r>
                      </m:sub>
                    </m:sSub>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𝒂</m:t>
                    </m:r>
                    <m:sSubSup>
                      <m:sSubSupPr>
                        <m:ctrlPr>
                          <a:rPr lang="en-IN" sz="2000" b="1" i="1">
                            <a:effectLst/>
                            <a:latin typeface="Cambria Math" panose="02040503050406030204" pitchFamily="18" charset="0"/>
                            <a:ea typeface="Times New Roman" panose="02020603050405020304" pitchFamily="18" charset="0"/>
                          </a:rPr>
                        </m:ctrlPr>
                      </m:sSubSupPr>
                      <m:e>
                        <m:r>
                          <a:rPr lang="en-US" sz="2000" b="1" i="1">
                            <a:effectLst/>
                            <a:latin typeface="Cambria Math" panose="02040503050406030204" pitchFamily="18" charset="0"/>
                            <a:ea typeface="Times New Roman" panose="02020603050405020304" pitchFamily="18" charset="0"/>
                          </a:rPr>
                          <m:t>𝒅</m:t>
                        </m:r>
                      </m:e>
                      <m:sub>
                        <m:r>
                          <a:rPr lang="en-US" sz="2000" b="1" i="1">
                            <a:effectLst/>
                            <a:latin typeface="Cambria Math" panose="02040503050406030204" pitchFamily="18" charset="0"/>
                            <a:ea typeface="Times New Roman" panose="02020603050405020304" pitchFamily="18" charset="0"/>
                          </a:rPr>
                          <m:t>𝒇</m:t>
                        </m:r>
                      </m:sub>
                      <m:sup>
                        <m:r>
                          <a:rPr lang="en-US" sz="2000" b="1" i="1">
                            <a:effectLst/>
                            <a:latin typeface="Cambria Math" panose="02040503050406030204" pitchFamily="18" charset="0"/>
                            <a:ea typeface="Times New Roman" panose="02020603050405020304" pitchFamily="18" charset="0"/>
                          </a:rPr>
                          <m:t>𝒌</m:t>
                        </m:r>
                      </m:sup>
                    </m:sSubSup>
                    <m:d>
                      <m:dPr>
                        <m:ctrlPr>
                          <a:rPr lang="en-IN" sz="2000" b="1" i="1">
                            <a:effectLst/>
                            <a:latin typeface="Cambria Math" panose="02040503050406030204" pitchFamily="18" charset="0"/>
                            <a:ea typeface="Times New Roman" panose="02020603050405020304" pitchFamily="18" charset="0"/>
                          </a:rPr>
                        </m:ctrlPr>
                      </m:dPr>
                      <m:e>
                        <m:r>
                          <a:rPr lang="en-US" sz="2000" b="1" i="1">
                            <a:effectLst/>
                            <a:latin typeface="Cambria Math" panose="02040503050406030204" pitchFamily="18" charset="0"/>
                            <a:ea typeface="Times New Roman" panose="02020603050405020304" pitchFamily="18" charset="0"/>
                          </a:rPr>
                          <m:t>𝒈</m:t>
                        </m:r>
                      </m:e>
                    </m:d>
                    <m:r>
                      <a:rPr lang="en-US" sz="2000" b="1" i="1">
                        <a:effectLst/>
                        <a:latin typeface="Cambria Math" panose="02040503050406030204" pitchFamily="18" charset="0"/>
                        <a:ea typeface="Times New Roman" panose="02020603050405020304" pitchFamily="18" charset="0"/>
                      </a:rPr>
                      <m:t>&gt; =</m:t>
                    </m:r>
                    <m:r>
                      <a:rPr lang="en-US" sz="2000" b="1" i="1">
                        <a:effectLst/>
                        <a:latin typeface="Cambria Math" panose="02040503050406030204" pitchFamily="18" charset="0"/>
                        <a:ea typeface="Times New Roman" panose="02020603050405020304" pitchFamily="18" charset="0"/>
                      </a:rPr>
                      <m:t>𝟎</m:t>
                    </m:r>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𝒌</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𝟎</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𝒏</m:t>
                    </m:r>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𝟐</m:t>
                    </m:r>
                  </m:oMath>
                </a14:m>
                <a:r>
                  <a:rPr lang="en-IN" sz="2000" b="1" dirty="0">
                    <a:effectLst/>
                    <a:latin typeface="Calibri" panose="020F0502020204030204" pitchFamily="34" charset="0"/>
                    <a:ea typeface="Calibri" panose="020F0502020204030204" pitchFamily="34" charset="0"/>
                    <a:cs typeface="Calibri" panose="020F0502020204030204" pitchFamily="34" charset="0"/>
                  </a:rPr>
                  <a:t>				(20)</a:t>
                </a:r>
              </a:p>
              <a:p>
                <a:pPr marL="304800" indent="270510">
                  <a:lnSpc>
                    <a:spcPct val="150000"/>
                  </a:lnSpc>
                  <a:buNone/>
                </a:pPr>
                <a14:m>
                  <m:oMathPara xmlns:m="http://schemas.openxmlformats.org/officeDocument/2006/math">
                    <m:oMathParaPr>
                      <m:jc m:val="centerGroup"/>
                    </m:oMathParaPr>
                    <m:oMath xmlns:m="http://schemas.openxmlformats.org/officeDocument/2006/math">
                      <m:r>
                        <a:rPr lang="en-US" sz="2000" b="1" i="1">
                          <a:effectLst/>
                          <a:latin typeface="Cambria Math" panose="02040503050406030204" pitchFamily="18" charset="0"/>
                          <a:ea typeface="Times New Roman" panose="02020603050405020304" pitchFamily="18" charset="0"/>
                        </a:rPr>
                        <m:t>𝒂𝒏𝒅</m:t>
                      </m:r>
                    </m:oMath>
                  </m:oMathPara>
                </a14:m>
                <a:endParaRPr lang="en-IN" sz="2000" b="1" i="1" dirty="0">
                  <a:effectLst/>
                  <a:latin typeface="Cambria Math" panose="02040503050406030204" pitchFamily="18" charset="0"/>
                  <a:ea typeface="Times New Roman" panose="02020603050405020304" pitchFamily="18" charset="0"/>
                </a:endParaRPr>
              </a:p>
              <a:p>
                <a:pPr marL="304800" indent="270510">
                  <a:lnSpc>
                    <a:spcPct val="150000"/>
                  </a:lnSpc>
                  <a:buNone/>
                </a:pPr>
                <a:r>
                  <a:rPr lang="en-US" sz="2000" b="1" dirty="0">
                    <a:effectLst/>
                    <a:ea typeface="Times New Roman" panose="02020603050405020304" pitchFamily="18" charset="0"/>
                  </a:rPr>
                  <a:t>				</a:t>
                </a:r>
                <a14:m>
                  <m:oMath xmlns:m="http://schemas.openxmlformats.org/officeDocument/2006/math">
                    <m:r>
                      <a:rPr lang="en-US" sz="2000" b="1" i="1">
                        <a:effectLst/>
                        <a:latin typeface="Cambria Math" panose="02040503050406030204" pitchFamily="18" charset="0"/>
                        <a:ea typeface="Times New Roman" panose="02020603050405020304" pitchFamily="18" charset="0"/>
                      </a:rPr>
                      <m:t>&lt;</m:t>
                    </m:r>
                    <m:r>
                      <a:rPr lang="en-US" sz="2000" b="1" i="1">
                        <a:effectLst/>
                        <a:latin typeface="Cambria Math" panose="02040503050406030204" pitchFamily="18" charset="0"/>
                        <a:ea typeface="Times New Roman" panose="02020603050405020304" pitchFamily="18" charset="0"/>
                      </a:rPr>
                      <m:t>𝒅</m:t>
                    </m:r>
                    <m:sSub>
                      <m:sSubPr>
                        <m:ctrlPr>
                          <a:rPr lang="en-IN" sz="2000" b="1" i="1">
                            <a:effectLst/>
                            <a:latin typeface="Cambria Math" panose="02040503050406030204" pitchFamily="18" charset="0"/>
                            <a:ea typeface="Times New Roman" panose="02020603050405020304" pitchFamily="18" charset="0"/>
                          </a:rPr>
                        </m:ctrlPr>
                      </m:sSubPr>
                      <m:e>
                        <m:r>
                          <a:rPr lang="en-US" sz="2000" b="1" i="1">
                            <a:effectLst/>
                            <a:latin typeface="Cambria Math" panose="02040503050406030204" pitchFamily="18" charset="0"/>
                            <a:ea typeface="Times New Roman" panose="02020603050405020304" pitchFamily="18" charset="0"/>
                          </a:rPr>
                          <m:t>𝑻</m:t>
                        </m:r>
                      </m:e>
                      <m:sub>
                        <m:r>
                          <a:rPr lang="en-US" sz="2000" b="1" i="1">
                            <a:effectLst/>
                            <a:latin typeface="Cambria Math" panose="02040503050406030204" pitchFamily="18" charset="0"/>
                            <a:ea typeface="Times New Roman" panose="02020603050405020304" pitchFamily="18" charset="0"/>
                          </a:rPr>
                          <m:t>𝟏</m:t>
                        </m:r>
                      </m:sub>
                    </m:sSub>
                    <m:r>
                      <a:rPr lang="en-US" sz="2000" b="1" i="1">
                        <a:effectLst/>
                        <a:latin typeface="Cambria Math" panose="02040503050406030204" pitchFamily="18" charset="0"/>
                        <a:ea typeface="Times New Roman" panose="02020603050405020304" pitchFamily="18" charset="0"/>
                      </a:rPr>
                      <m:t>,</m:t>
                    </m:r>
                    <m:r>
                      <a:rPr lang="en-US" sz="2000" b="1" i="1">
                        <a:effectLst/>
                        <a:latin typeface="Cambria Math" panose="02040503050406030204" pitchFamily="18" charset="0"/>
                        <a:ea typeface="Times New Roman" panose="02020603050405020304" pitchFamily="18" charset="0"/>
                      </a:rPr>
                      <m:t>𝒂</m:t>
                    </m:r>
                    <m:sSubSup>
                      <m:sSubSupPr>
                        <m:ctrlPr>
                          <a:rPr lang="en-IN" sz="2000" b="1" i="1">
                            <a:effectLst/>
                            <a:latin typeface="Cambria Math" panose="02040503050406030204" pitchFamily="18" charset="0"/>
                            <a:ea typeface="Times New Roman" panose="02020603050405020304" pitchFamily="18" charset="0"/>
                          </a:rPr>
                        </m:ctrlPr>
                      </m:sSubSupPr>
                      <m:e>
                        <m:r>
                          <a:rPr lang="en-US" sz="2000" b="1" i="1">
                            <a:effectLst/>
                            <a:latin typeface="Cambria Math" panose="02040503050406030204" pitchFamily="18" charset="0"/>
                            <a:ea typeface="Times New Roman" panose="02020603050405020304" pitchFamily="18" charset="0"/>
                          </a:rPr>
                          <m:t>𝒅</m:t>
                        </m:r>
                      </m:e>
                      <m:sub>
                        <m:r>
                          <a:rPr lang="en-US" sz="2000" b="1" i="1">
                            <a:effectLst/>
                            <a:latin typeface="Cambria Math" panose="02040503050406030204" pitchFamily="18" charset="0"/>
                            <a:ea typeface="Times New Roman" panose="02020603050405020304" pitchFamily="18" charset="0"/>
                          </a:rPr>
                          <m:t>𝒇</m:t>
                        </m:r>
                      </m:sub>
                      <m:sup>
                        <m:r>
                          <a:rPr lang="en-US" sz="2000" b="1" i="1">
                            <a:effectLst/>
                            <a:latin typeface="Cambria Math" panose="02040503050406030204" pitchFamily="18" charset="0"/>
                            <a:ea typeface="Times New Roman" panose="02020603050405020304" pitchFamily="18" charset="0"/>
                          </a:rPr>
                          <m:t>𝒏</m:t>
                        </m:r>
                        <m:r>
                          <a:rPr lang="en-IN" sz="2000" b="1" i="1" smtClean="0">
                            <a:effectLst/>
                            <a:latin typeface="Cambria Math" panose="02040503050406030204" pitchFamily="18" charset="0"/>
                            <a:ea typeface="Times New Roman" panose="02020603050405020304" pitchFamily="18" charset="0"/>
                          </a:rPr>
                          <m:t>−</m:t>
                        </m:r>
                        <m:r>
                          <a:rPr lang="en-IN" sz="2000" b="1" i="1" smtClean="0">
                            <a:effectLst/>
                            <a:latin typeface="Cambria Math" panose="02040503050406030204" pitchFamily="18" charset="0"/>
                            <a:ea typeface="Times New Roman" panose="02020603050405020304" pitchFamily="18" charset="0"/>
                          </a:rPr>
                          <m:t>𝟏</m:t>
                        </m:r>
                      </m:sup>
                    </m:sSubSup>
                    <m:r>
                      <a:rPr lang="en-US" sz="2000" b="1" i="1">
                        <a:effectLst/>
                        <a:latin typeface="Cambria Math" panose="02040503050406030204" pitchFamily="18" charset="0"/>
                        <a:ea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rPr>
                      <m:t>𝒈</m:t>
                    </m:r>
                    <m:r>
                      <a:rPr lang="en-US" sz="2000" b="1" i="1">
                        <a:effectLst/>
                        <a:latin typeface="Cambria Math" panose="02040503050406030204" pitchFamily="18" charset="0"/>
                        <a:ea typeface="Times New Roman" panose="02020603050405020304" pitchFamily="18" charset="0"/>
                      </a:rPr>
                      <m:t>)&gt;</m:t>
                    </m:r>
                  </m:oMath>
                </a14:m>
                <a:r>
                  <a:rPr lang="en-US" sz="2000" b="1" dirty="0">
                    <a:effectLst/>
                    <a:latin typeface="Calibri" panose="020F0502020204030204" pitchFamily="34" charset="0"/>
                    <a:ea typeface="Calibri" panose="020F0502020204030204" pitchFamily="34" charset="0"/>
                    <a:cs typeface="Calibri" panose="020F0502020204030204" pitchFamily="34" charset="0"/>
                  </a:rPr>
                  <a:t>≠0						(21)</a:t>
                </a:r>
                <a:endParaRPr lang="en-IN" sz="2000" b="1" dirty="0">
                  <a:effectLst/>
                  <a:latin typeface="Calibri" panose="020F0502020204030204" pitchFamily="34" charset="0"/>
                  <a:ea typeface="Calibri" panose="020F0502020204030204" pitchFamily="34" charset="0"/>
                  <a:cs typeface="Calibri" panose="020F0502020204030204" pitchFamily="34" charset="0"/>
                </a:endParaRPr>
              </a:p>
              <a:p>
                <a:pPr marL="304800" indent="270510" algn="ctr">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mc:Choice>
        <mc:Fallback xmlns="">
          <p:sp>
            <p:nvSpPr>
              <p:cNvPr id="3" name="Text Placeholder 2">
                <a:extLst>
                  <a:ext uri="{FF2B5EF4-FFF2-40B4-BE49-F238E27FC236}">
                    <a16:creationId xmlns:a16="http://schemas.microsoft.com/office/drawing/2014/main" id="{2DB76A0A-79A3-B93B-4F50-674283FEC205}"/>
                  </a:ext>
                </a:extLst>
              </p:cNvPr>
              <p:cNvSpPr>
                <a:spLocks noGrp="1" noRot="1" noChangeAspect="1" noMove="1" noResize="1" noEditPoints="1" noAdjustHandles="1" noChangeArrowheads="1" noChangeShapeType="1" noTextEdit="1"/>
              </p:cNvSpPr>
              <p:nvPr>
                <p:ph type="body" idx="1"/>
              </p:nvPr>
            </p:nvSpPr>
            <p:spPr>
              <a:xfrm>
                <a:off x="174924" y="894616"/>
                <a:ext cx="11574517" cy="5266698"/>
              </a:xfrm>
              <a:blipFill>
                <a:blip r:embed="rId2"/>
                <a:stretch>
                  <a:fillRect r="-527" b="-4977"/>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6796EBA4-8294-94C2-3DED-E02E9CDAC5A8}"/>
              </a:ext>
            </a:extLst>
          </p:cNvPr>
          <p:cNvSpPr>
            <a:spLocks noGrp="1"/>
          </p:cNvSpPr>
          <p:nvPr>
            <p:ph type="dt" idx="10"/>
          </p:nvPr>
        </p:nvSpPr>
        <p:spPr/>
        <p:txBody>
          <a:bodyPr/>
          <a:lstStyle/>
          <a:p>
            <a:fld id="{1686E076-3689-4A62-94F2-09137C2B5FAE}" type="datetime1">
              <a:rPr lang="en-US" smtClean="0">
                <a:solidFill>
                  <a:schemeClr val="tx1"/>
                </a:solidFill>
              </a:rPr>
              <a:t>8/12/2025</a:t>
            </a:fld>
            <a:endParaRPr lang="en-US" dirty="0">
              <a:solidFill>
                <a:schemeClr val="tx1"/>
              </a:solidFill>
            </a:endParaRPr>
          </a:p>
        </p:txBody>
      </p:sp>
      <p:sp>
        <p:nvSpPr>
          <p:cNvPr id="5" name="Slide Number Placeholder 4">
            <a:extLst>
              <a:ext uri="{FF2B5EF4-FFF2-40B4-BE49-F238E27FC236}">
                <a16:creationId xmlns:a16="http://schemas.microsoft.com/office/drawing/2014/main" id="{70A97E1B-E186-7709-2C59-DA34055CE5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22</a:t>
            </a:fld>
            <a:endParaRPr lang="en-US" dirty="0">
              <a:solidFill>
                <a:schemeClr val="tx1"/>
              </a:solidFill>
            </a:endParaRPr>
          </a:p>
        </p:txBody>
      </p:sp>
      <p:sp>
        <p:nvSpPr>
          <p:cNvPr id="6" name="Google Shape;182;p11">
            <a:extLst>
              <a:ext uri="{FF2B5EF4-FFF2-40B4-BE49-F238E27FC236}">
                <a16:creationId xmlns:a16="http://schemas.microsoft.com/office/drawing/2014/main" id="{5FB700B9-ED0B-6CF9-B2FA-0272E81D8A0D}"/>
              </a:ext>
            </a:extLst>
          </p:cNvPr>
          <p:cNvSpPr txBox="1">
            <a:spLocks/>
          </p:cNvSpPr>
          <p:nvPr/>
        </p:nvSpPr>
        <p:spPr>
          <a:xfrm>
            <a:off x="174924" y="148464"/>
            <a:ext cx="11574517"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buFont typeface="Times New Roman"/>
              <a:buNone/>
            </a:pPr>
            <a:r>
              <a:rPr lang="en-IN" sz="3600" b="1" dirty="0">
                <a:solidFill>
                  <a:srgbClr val="252525"/>
                </a:solidFill>
                <a:latin typeface="Calibri" panose="020F0502020204030204" pitchFamily="34" charset="0"/>
                <a:ea typeface="Calibri" panose="020F0502020204030204" pitchFamily="34" charset="0"/>
                <a:cs typeface="Calibri" panose="020F0502020204030204" pitchFamily="34" charset="0"/>
              </a:rPr>
              <a:t> </a:t>
            </a:r>
            <a:r>
              <a:rPr lang="en-IN" sz="3200" b="1" dirty="0">
                <a:solidFill>
                  <a:srgbClr val="252525"/>
                </a:solidFill>
                <a:latin typeface="Calibri" panose="020F0502020204030204" pitchFamily="34" charset="0"/>
                <a:ea typeface="Calibri" panose="020F0502020204030204" pitchFamily="34" charset="0"/>
                <a:cs typeface="Calibri" panose="020F0502020204030204" pitchFamily="34" charset="0"/>
              </a:rPr>
              <a:t>Feedback Linearization using D</a:t>
            </a:r>
            <a:r>
              <a:rPr lang="en-IN" sz="3200" b="1" i="0" u="none" strike="noStrike" baseline="0" dirty="0">
                <a:solidFill>
                  <a:srgbClr val="252525"/>
                </a:solidFill>
                <a:latin typeface="Calibri" panose="020F0502020204030204" pitchFamily="34" charset="0"/>
                <a:ea typeface="Calibri" panose="020F0502020204030204" pitchFamily="34" charset="0"/>
                <a:cs typeface="Calibri" panose="020F0502020204030204" pitchFamily="34" charset="0"/>
              </a:rPr>
              <a:t>ifferential Geometry </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1333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2BEA01D-BCE4-7EC6-D1CA-6E164D07FC47}"/>
                  </a:ext>
                </a:extLst>
              </p:cNvPr>
              <p:cNvSpPr>
                <a:spLocks noGrp="1"/>
              </p:cNvSpPr>
              <p:nvPr>
                <p:ph type="body" idx="1"/>
              </p:nvPr>
            </p:nvSpPr>
            <p:spPr>
              <a:xfrm>
                <a:off x="268014" y="676589"/>
                <a:ext cx="11301248" cy="6044888"/>
              </a:xfrm>
            </p:spPr>
            <p:txBody>
              <a:bodyPr/>
              <a:lstStyle/>
              <a:p>
                <a:pPr marL="285750">
                  <a:lnSpc>
                    <a:spcPct val="150000"/>
                  </a:lnSpc>
                  <a:buNone/>
                </a:pPr>
                <a:r>
                  <a:rPr lang="en-US" sz="1800" b="1" dirty="0">
                    <a:effectLst/>
                    <a:latin typeface="Calibri" panose="020F0502020204030204" pitchFamily="34" charset="0"/>
                    <a:ea typeface="Calibri" panose="020F0502020204030204" pitchFamily="34" charset="0"/>
                    <a:cs typeface="Calibri" panose="020F0502020204030204" pitchFamily="34" charset="0"/>
                  </a:rPr>
                  <a:t>	Step 2: </a:t>
                </a:r>
                <a:r>
                  <a:rPr lang="en-US" sz="1800" dirty="0">
                    <a:effectLst/>
                    <a:latin typeface="Calibri" panose="020F0502020204030204" pitchFamily="34" charset="0"/>
                    <a:ea typeface="Calibri" panose="020F0502020204030204" pitchFamily="34" charset="0"/>
                    <a:cs typeface="Calibri" panose="020F0502020204030204" pitchFamily="34" charset="0"/>
                  </a:rPr>
                  <a:t>Using the above equations if we somehow get </a:t>
                </a: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𝑻</m:t>
                        </m:r>
                      </m:e>
                      <m:sub>
                        <m:r>
                          <a:rPr lang="en-US" sz="1800" b="1" i="1">
                            <a:effectLst/>
                            <a:latin typeface="Cambria Math" panose="02040503050406030204" pitchFamily="18" charset="0"/>
                            <a:ea typeface="Times New Roman" panose="02020603050405020304" pitchFamily="18" charset="0"/>
                          </a:rPr>
                          <m:t>𝟏</m:t>
                        </m:r>
                      </m:sub>
                    </m:sSub>
                  </m:oMath>
                </a14:m>
                <a:r>
                  <a:rPr lang="en-US" sz="1800" b="1"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we can solve for the other coordinates </a:t>
                </a: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𝑻</m:t>
                        </m:r>
                      </m:e>
                      <m:sub>
                        <m:r>
                          <a:rPr lang="en-US" sz="1800" b="1" i="1">
                            <a:effectLst/>
                            <a:latin typeface="Cambria Math" panose="02040503050406030204" pitchFamily="18" charset="0"/>
                            <a:ea typeface="Times New Roman" panose="02020603050405020304" pitchFamily="18" charset="0"/>
                          </a:rPr>
                          <m:t>𝟐</m:t>
                        </m:r>
                      </m:sub>
                    </m:sSub>
                    <m:r>
                      <a:rPr lang="en-US" sz="1800" b="1" i="1">
                        <a:effectLst/>
                        <a:latin typeface="Cambria Math" panose="02040503050406030204" pitchFamily="18" charset="0"/>
                        <a:ea typeface="Times New Roman" panose="02020603050405020304" pitchFamily="18" charset="0"/>
                      </a:rPr>
                      <m:t>,</m:t>
                    </m:r>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𝑻</m:t>
                        </m:r>
                      </m:e>
                      <m:sub>
                        <m:r>
                          <a:rPr lang="en-US" sz="1800" b="1" i="1">
                            <a:effectLst/>
                            <a:latin typeface="Cambria Math" panose="02040503050406030204" pitchFamily="18" charset="0"/>
                            <a:ea typeface="Times New Roman" panose="02020603050405020304" pitchFamily="18" charset="0"/>
                          </a:rPr>
                          <m:t>𝟑</m:t>
                        </m:r>
                      </m:sub>
                    </m:sSub>
                    <m:r>
                      <a:rPr lang="en-US" sz="1800" b="1" i="1">
                        <a:effectLst/>
                        <a:latin typeface="Cambria Math" panose="02040503050406030204" pitchFamily="18" charset="0"/>
                        <a:ea typeface="Times New Roman" panose="02020603050405020304" pitchFamily="18" charset="0"/>
                      </a:rPr>
                      <m:t>,…….</m:t>
                    </m:r>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𝑻</m:t>
                        </m:r>
                      </m:e>
                      <m:sub>
                        <m:r>
                          <a:rPr lang="en-US" sz="1800" b="1" i="1">
                            <a:effectLst/>
                            <a:latin typeface="Cambria Math" panose="02040503050406030204" pitchFamily="18" charset="0"/>
                            <a:ea typeface="Times New Roman" panose="02020603050405020304" pitchFamily="18" charset="0"/>
                          </a:rPr>
                          <m:t>𝒏</m:t>
                        </m:r>
                      </m:sub>
                    </m:sSub>
                  </m:oMath>
                </a14:m>
                <a:r>
                  <a:rPr lang="en-US" sz="1800" dirty="0">
                    <a:effectLst/>
                    <a:latin typeface="Calibri" panose="020F0502020204030204" pitchFamily="34" charset="0"/>
                    <a:ea typeface="Calibri" panose="020F0502020204030204" pitchFamily="34" charset="0"/>
                    <a:cs typeface="Calibri" panose="020F0502020204030204" pitchFamily="34" charset="0"/>
                  </a:rPr>
                  <a:t>. by  	  using the following equations</a:t>
                </a:r>
                <a:r>
                  <a:rPr lang="en-US" sz="1800" dirty="0">
                    <a:latin typeface="Calibri" panose="020F0502020204030204" pitchFamily="34" charset="0"/>
                    <a:ea typeface="Calibri" panose="020F0502020204030204" pitchFamily="34" charset="0"/>
                    <a:cs typeface="Calibri" panose="020F0502020204030204" pitchFamily="34" charset="0"/>
                  </a:rPr>
                  <a:t>.</a:t>
                </a:r>
              </a:p>
              <a:p>
                <a:pPr marL="285750">
                  <a:lnSpc>
                    <a:spcPct val="150000"/>
                  </a:lnSpc>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sz="1800" b="1" i="1" smtClean="0">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𝑻</m:t>
                        </m:r>
                      </m:e>
                      <m:sub>
                        <m:r>
                          <a:rPr lang="en-US" sz="1800" b="1" i="1">
                            <a:effectLst/>
                            <a:latin typeface="Cambria Math" panose="02040503050406030204" pitchFamily="18" charset="0"/>
                            <a:ea typeface="Times New Roman" panose="02020603050405020304" pitchFamily="18" charset="0"/>
                          </a:rPr>
                          <m:t>𝟐</m:t>
                        </m:r>
                      </m:sub>
                    </m:sSub>
                    <m:r>
                      <a:rPr lang="en-US" sz="1800" b="1" i="1">
                        <a:effectLst/>
                        <a:latin typeface="Cambria Math" panose="02040503050406030204" pitchFamily="18" charset="0"/>
                        <a:ea typeface="Times New Roman" panose="02020603050405020304" pitchFamily="18" charset="0"/>
                      </a:rPr>
                      <m:t>=&lt;</m:t>
                    </m:r>
                    <m:r>
                      <a:rPr lang="en-US" sz="1800" b="1" i="1">
                        <a:effectLst/>
                        <a:latin typeface="Cambria Math" panose="02040503050406030204" pitchFamily="18" charset="0"/>
                        <a:ea typeface="Times New Roman" panose="02020603050405020304" pitchFamily="18" charset="0"/>
                      </a:rPr>
                      <m:t>𝒅</m:t>
                    </m:r>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𝑻</m:t>
                        </m:r>
                      </m:e>
                      <m:sub>
                        <m:r>
                          <a:rPr lang="en-US" sz="1800" b="1" i="1">
                            <a:effectLst/>
                            <a:latin typeface="Cambria Math" panose="02040503050406030204" pitchFamily="18" charset="0"/>
                            <a:ea typeface="Times New Roman" panose="02020603050405020304" pitchFamily="18" charset="0"/>
                          </a:rPr>
                          <m:t>𝟏</m:t>
                        </m:r>
                      </m:sub>
                    </m:sSub>
                    <m:r>
                      <a:rPr lang="en-US" sz="1800" b="1"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𝒇</m:t>
                    </m:r>
                    <m:r>
                      <a:rPr lang="en-US" sz="1800" b="1" i="1">
                        <a:effectLst/>
                        <a:latin typeface="Cambria Math" panose="02040503050406030204" pitchFamily="18" charset="0"/>
                        <a:ea typeface="Times New Roman" panose="02020603050405020304" pitchFamily="18" charset="0"/>
                      </a:rPr>
                      <m:t>&gt; =</m:t>
                    </m:r>
                    <m:sSub>
                      <m:sSubPr>
                        <m:ctrlPr>
                          <a:rPr lang="en-IN" sz="1800" b="1" i="1" smtClean="0">
                            <a:effectLst/>
                            <a:latin typeface="Cambria Math" panose="02040503050406030204" pitchFamily="18" charset="0"/>
                          </a:rPr>
                        </m:ctrlPr>
                      </m:sSubPr>
                      <m:e>
                        <m:r>
                          <a:rPr lang="en-IN" sz="1800" b="1" i="1" smtClean="0">
                            <a:effectLst/>
                            <a:latin typeface="Cambria Math" panose="02040503050406030204" pitchFamily="18" charset="0"/>
                          </a:rPr>
                          <m:t>𝒛</m:t>
                        </m:r>
                      </m:e>
                      <m:sub>
                        <m:r>
                          <a:rPr lang="en-IN" sz="1800" b="1" i="1" smtClean="0">
                            <a:effectLst/>
                            <a:latin typeface="Cambria Math" panose="02040503050406030204" pitchFamily="18" charset="0"/>
                          </a:rPr>
                          <m:t>𝟏</m:t>
                        </m:r>
                      </m:sub>
                    </m:sSub>
                    <m:r>
                      <a:rPr lang="en-IN" sz="1800" b="1" i="1" smtClean="0">
                        <a:effectLst/>
                        <a:latin typeface="Cambria Math" panose="02040503050406030204" pitchFamily="18" charset="0"/>
                        <a:ea typeface="Times New Roman" panose="02020603050405020304" pitchFamily="18" charset="0"/>
                      </a:rPr>
                      <m:t> </m:t>
                    </m:r>
                    <m:r>
                      <a:rPr lang="en-IN" sz="1800" b="1" i="0" smtClean="0">
                        <a:effectLst/>
                        <a:latin typeface="Cambria Math" panose="02040503050406030204" pitchFamily="18" charset="0"/>
                        <a:ea typeface="Times New Roman" panose="02020603050405020304" pitchFamily="18" charset="0"/>
                      </a:rPr>
                      <m:t>, </m:t>
                    </m:r>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𝑻</m:t>
                        </m:r>
                      </m:e>
                      <m:sub>
                        <m:r>
                          <a:rPr lang="en-IN" sz="1800" b="1" i="1" smtClean="0">
                            <a:effectLst/>
                            <a:latin typeface="Cambria Math" panose="02040503050406030204" pitchFamily="18" charset="0"/>
                            <a:ea typeface="Times New Roman" panose="02020603050405020304" pitchFamily="18" charset="0"/>
                          </a:rPr>
                          <m:t>𝟑</m:t>
                        </m:r>
                      </m:sub>
                    </m:sSub>
                    <m:r>
                      <a:rPr lang="en-US" sz="1800" b="1" i="1">
                        <a:effectLst/>
                        <a:latin typeface="Cambria Math" panose="02040503050406030204" pitchFamily="18" charset="0"/>
                        <a:ea typeface="Times New Roman" panose="02020603050405020304" pitchFamily="18" charset="0"/>
                      </a:rPr>
                      <m:t>=&lt;</m:t>
                    </m:r>
                    <m:r>
                      <a:rPr lang="en-US" sz="1800" b="1" i="1">
                        <a:effectLst/>
                        <a:latin typeface="Cambria Math" panose="02040503050406030204" pitchFamily="18" charset="0"/>
                        <a:ea typeface="Times New Roman" panose="02020603050405020304" pitchFamily="18" charset="0"/>
                      </a:rPr>
                      <m:t>𝒅</m:t>
                    </m:r>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𝑻</m:t>
                        </m:r>
                      </m:e>
                      <m:sub>
                        <m:r>
                          <a:rPr lang="en-US" sz="1800" b="1" i="1">
                            <a:effectLst/>
                            <a:latin typeface="Cambria Math" panose="02040503050406030204" pitchFamily="18" charset="0"/>
                            <a:ea typeface="Times New Roman" panose="02020603050405020304" pitchFamily="18" charset="0"/>
                          </a:rPr>
                          <m:t>𝟐</m:t>
                        </m:r>
                      </m:sub>
                    </m:sSub>
                    <m:r>
                      <a:rPr lang="en-US" sz="1800" b="1"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𝒇</m:t>
                    </m:r>
                    <m:r>
                      <a:rPr lang="en-US" sz="1800" b="1" i="1">
                        <a:effectLst/>
                        <a:latin typeface="Cambria Math" panose="02040503050406030204" pitchFamily="18" charset="0"/>
                        <a:ea typeface="Times New Roman" panose="02020603050405020304" pitchFamily="18" charset="0"/>
                      </a:rPr>
                      <m:t>&gt; =</m:t>
                    </m:r>
                    <m:sSub>
                      <m:sSubPr>
                        <m:ctrlPr>
                          <a:rPr lang="en-IN" sz="1800" b="1" i="1" smtClean="0">
                            <a:effectLst/>
                            <a:latin typeface="Cambria Math" panose="02040503050406030204" pitchFamily="18" charset="0"/>
                          </a:rPr>
                        </m:ctrlPr>
                      </m:sSubPr>
                      <m:e>
                        <m:r>
                          <a:rPr lang="en-IN" sz="1800" b="1" i="1" smtClean="0">
                            <a:effectLst/>
                            <a:latin typeface="Cambria Math" panose="02040503050406030204" pitchFamily="18" charset="0"/>
                          </a:rPr>
                          <m:t>𝒛</m:t>
                        </m:r>
                      </m:e>
                      <m:sub>
                        <m:r>
                          <a:rPr lang="en-IN" sz="1800" b="1" i="1" smtClean="0">
                            <a:effectLst/>
                            <a:latin typeface="Cambria Math" panose="02040503050406030204" pitchFamily="18" charset="0"/>
                          </a:rPr>
                          <m:t>𝟐</m:t>
                        </m:r>
                      </m:sub>
                    </m:sSub>
                    <m:r>
                      <a:rPr lang="en-IN" sz="1800" b="1" i="1" smtClean="0">
                        <a:effectLst/>
                        <a:latin typeface="Cambria Math" panose="02040503050406030204" pitchFamily="18" charset="0"/>
                        <a:ea typeface="Times New Roman" panose="02020603050405020304" pitchFamily="18" charset="0"/>
                      </a:rPr>
                      <m:t> ,  </m:t>
                    </m:r>
                    <m:r>
                      <a:rPr lang="en-US" sz="1800" b="1" i="1" smtClean="0">
                        <a:effectLst/>
                        <a:latin typeface="Cambria Math" panose="02040503050406030204" pitchFamily="18" charset="0"/>
                        <a:ea typeface="Times New Roman" panose="02020603050405020304" pitchFamily="18" charset="0"/>
                      </a:rPr>
                      <m:t>⋯</m:t>
                    </m:r>
                    <m:r>
                      <a:rPr lang="en-IN" sz="1800" b="1" i="1" smtClean="0">
                        <a:effectLst/>
                        <a:latin typeface="Cambria Math" panose="02040503050406030204" pitchFamily="18" charset="0"/>
                        <a:ea typeface="Times New Roman" panose="02020603050405020304" pitchFamily="18" charset="0"/>
                      </a:rPr>
                      <m:t>,  </m:t>
                    </m:r>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𝑻</m:t>
                        </m:r>
                      </m:e>
                      <m:sub>
                        <m:r>
                          <a:rPr lang="en-US" sz="1800" b="1" i="1">
                            <a:effectLst/>
                            <a:latin typeface="Cambria Math" panose="02040503050406030204" pitchFamily="18" charset="0"/>
                            <a:ea typeface="Times New Roman" panose="02020603050405020304" pitchFamily="18" charset="0"/>
                          </a:rPr>
                          <m:t>𝒏</m:t>
                        </m:r>
                      </m:sub>
                    </m:sSub>
                    <m:r>
                      <a:rPr lang="en-US" sz="1800" b="1" i="1">
                        <a:effectLst/>
                        <a:latin typeface="Cambria Math" panose="02040503050406030204" pitchFamily="18" charset="0"/>
                        <a:ea typeface="Times New Roman" panose="02020603050405020304" pitchFamily="18" charset="0"/>
                      </a:rPr>
                      <m:t>=&lt;</m:t>
                    </m:r>
                    <m:r>
                      <a:rPr lang="en-US" sz="1800" b="1" i="1">
                        <a:effectLst/>
                        <a:latin typeface="Cambria Math" panose="02040503050406030204" pitchFamily="18" charset="0"/>
                        <a:ea typeface="Times New Roman" panose="02020603050405020304" pitchFamily="18" charset="0"/>
                      </a:rPr>
                      <m:t>𝒅</m:t>
                    </m:r>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𝑻</m:t>
                        </m:r>
                      </m:e>
                      <m:sub>
                        <m:r>
                          <a:rPr lang="en-US" sz="1800" b="1" i="1">
                            <a:effectLst/>
                            <a:latin typeface="Cambria Math" panose="02040503050406030204" pitchFamily="18" charset="0"/>
                            <a:ea typeface="Times New Roman" panose="02020603050405020304" pitchFamily="18" charset="0"/>
                          </a:rPr>
                          <m:t>𝒏</m:t>
                        </m:r>
                        <m:r>
                          <a:rPr lang="en-IN" sz="1800" b="1" i="1" smtClean="0">
                            <a:effectLst/>
                            <a:latin typeface="Cambria Math" panose="02040503050406030204" pitchFamily="18" charset="0"/>
                            <a:ea typeface="Times New Roman" panose="02020603050405020304" pitchFamily="18" charset="0"/>
                          </a:rPr>
                          <m:t>−</m:t>
                        </m:r>
                        <m:r>
                          <a:rPr lang="en-IN" sz="1800" b="1" i="1" smtClean="0">
                            <a:effectLst/>
                            <a:latin typeface="Cambria Math" panose="02040503050406030204" pitchFamily="18" charset="0"/>
                            <a:ea typeface="Times New Roman" panose="02020603050405020304" pitchFamily="18" charset="0"/>
                          </a:rPr>
                          <m:t>𝟏</m:t>
                        </m:r>
                      </m:sub>
                    </m:sSub>
                    <m:r>
                      <a:rPr lang="en-US" sz="1800" b="1"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𝒇</m:t>
                    </m:r>
                  </m:oMath>
                </a14:m>
                <a:r>
                  <a:rPr lang="en-US" sz="1800" b="1"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1800" b="1" i="1">
                        <a:latin typeface="Cambria Math" panose="02040503050406030204" pitchFamily="18" charset="0"/>
                        <a:ea typeface="Times New Roman" panose="02020603050405020304" pitchFamily="18" charset="0"/>
                      </a:rPr>
                      <m:t>&gt;</m:t>
                    </m:r>
                  </m:oMath>
                </a14:m>
                <a:r>
                  <a:rPr lang="en-IN" sz="1800" b="1"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sz="1800" b="1" i="1">
                            <a:latin typeface="Cambria Math" panose="02040503050406030204" pitchFamily="18" charset="0"/>
                          </a:rPr>
                        </m:ctrlPr>
                      </m:sSubPr>
                      <m:e>
                        <m:r>
                          <a:rPr lang="en-IN" sz="1800" b="1" i="1">
                            <a:latin typeface="Cambria Math" panose="02040503050406030204" pitchFamily="18" charset="0"/>
                          </a:rPr>
                          <m:t>𝒛</m:t>
                        </m:r>
                      </m:e>
                      <m:sub>
                        <m:r>
                          <a:rPr lang="en-IN" sz="1800" b="1" i="1" smtClean="0">
                            <a:latin typeface="Cambria Math" panose="02040503050406030204" pitchFamily="18" charset="0"/>
                          </a:rPr>
                          <m:t>𝒏</m:t>
                        </m:r>
                      </m:sub>
                    </m:sSub>
                    <m:r>
                      <a:rPr lang="en-IN" sz="1800" b="1" i="1">
                        <a:latin typeface="Cambria Math" panose="02040503050406030204" pitchFamily="18" charset="0"/>
                        <a:ea typeface="Times New Roman" panose="02020603050405020304" pitchFamily="18" charset="0"/>
                      </a:rPr>
                      <m:t> </m:t>
                    </m:r>
                  </m:oMath>
                </a14:m>
                <a:r>
                  <a:rPr lang="en-IN" sz="1800" b="1" dirty="0">
                    <a:effectLst/>
                    <a:latin typeface="Calibri" panose="020F0502020204030204" pitchFamily="34" charset="0"/>
                    <a:ea typeface="Calibri" panose="020F0502020204030204" pitchFamily="34" charset="0"/>
                    <a:cs typeface="Calibri" panose="020F0502020204030204" pitchFamily="34" charset="0"/>
                  </a:rPr>
                  <a:t>			(22)</a:t>
                </a:r>
              </a:p>
              <a:p>
                <a:pPr marL="285750">
                  <a:lnSpc>
                    <a:spcPct val="150000"/>
                  </a:lnSpc>
                  <a:buNone/>
                </a:pPr>
                <a:r>
                  <a:rPr lang="en-US" sz="1800" b="1" dirty="0">
                    <a:effectLst/>
                    <a:latin typeface="Calibri" panose="020F0502020204030204" pitchFamily="34" charset="0"/>
                    <a:ea typeface="Calibri" panose="020F0502020204030204" pitchFamily="34" charset="0"/>
                    <a:cs typeface="Calibri" panose="020F0502020204030204" pitchFamily="34" charset="0"/>
                  </a:rPr>
                  <a:t>	Step 3: </a:t>
                </a:r>
                <a:r>
                  <a:rPr lang="en-US" sz="1800" dirty="0">
                    <a:effectLst/>
                    <a:latin typeface="Calibri" panose="020F0502020204030204" pitchFamily="34" charset="0"/>
                    <a:ea typeface="Calibri" panose="020F0502020204030204" pitchFamily="34" charset="0"/>
                    <a:cs typeface="Calibri" panose="020F0502020204030204" pitchFamily="34" charset="0"/>
                  </a:rPr>
                  <a:t>With </a:t>
                </a:r>
                <a14:m>
                  <m:oMath xmlns:m="http://schemas.openxmlformats.org/officeDocument/2006/math">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𝑻</m:t>
                        </m:r>
                      </m:e>
                      <m:sub>
                        <m:r>
                          <a:rPr lang="en-US" sz="1800" b="1" i="1">
                            <a:effectLst/>
                            <a:latin typeface="Cambria Math" panose="02040503050406030204" pitchFamily="18" charset="0"/>
                            <a:ea typeface="Times New Roman" panose="02020603050405020304" pitchFamily="18" charset="0"/>
                          </a:rPr>
                          <m:t>𝒏</m:t>
                        </m:r>
                      </m:sub>
                    </m:sSub>
                  </m:oMath>
                </a14:m>
                <a:r>
                  <a:rPr lang="en-US" sz="1800" dirty="0">
                    <a:effectLst/>
                    <a:latin typeface="Calibri" panose="020F0502020204030204" pitchFamily="34" charset="0"/>
                    <a:ea typeface="Calibri" panose="020F0502020204030204" pitchFamily="34" charset="0"/>
                    <a:cs typeface="Calibri" panose="020F0502020204030204" pitchFamily="34" charset="0"/>
                  </a:rPr>
                  <a:t> we can find new control input </a:t>
                </a:r>
                <a:r>
                  <a:rPr lang="en-US" sz="1800" i="1" dirty="0">
                    <a:effectLst/>
                    <a:latin typeface="Calibri" panose="020F0502020204030204" pitchFamily="34" charset="0"/>
                    <a:ea typeface="Calibri" panose="020F0502020204030204" pitchFamily="34" charset="0"/>
                    <a:cs typeface="Calibri" panose="020F0502020204030204" pitchFamily="34" charset="0"/>
                  </a:rPr>
                  <a:t>v </a:t>
                </a:r>
                <a:r>
                  <a:rPr lang="en-US" sz="1800" dirty="0">
                    <a:effectLst/>
                    <a:latin typeface="Calibri" panose="020F0502020204030204" pitchFamily="34" charset="0"/>
                    <a:ea typeface="Calibri" panose="020F0502020204030204" pitchFamily="34" charset="0"/>
                    <a:cs typeface="Calibri" panose="020F0502020204030204" pitchFamily="34" charset="0"/>
                  </a:rPr>
                  <a:t>using the following equation.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04800" indent="270510">
                  <a:lnSpc>
                    <a:spcPct val="150000"/>
                  </a:lnSpc>
                  <a:buNone/>
                </a:pPr>
                <a:r>
                  <a:rPr lang="en-US" sz="1800" dirty="0">
                    <a:effectLst/>
                    <a:ea typeface="Times New Roman" panose="02020603050405020304" pitchFamily="18" charset="0"/>
                  </a:rPr>
                  <a:t>			</a:t>
                </a:r>
                <a14:m>
                  <m:oMath xmlns:m="http://schemas.openxmlformats.org/officeDocument/2006/math">
                    <m:r>
                      <a:rPr lang="en-US" sz="1800" b="1" i="1">
                        <a:effectLst/>
                        <a:latin typeface="Cambria Math" panose="02040503050406030204" pitchFamily="18" charset="0"/>
                        <a:ea typeface="Times New Roman" panose="02020603050405020304" pitchFamily="18" charset="0"/>
                      </a:rPr>
                      <m:t>𝒖</m:t>
                    </m:r>
                    <m:r>
                      <a:rPr lang="en-US" sz="1800" b="1" i="1">
                        <a:effectLst/>
                        <a:latin typeface="Cambria Math" panose="02040503050406030204" pitchFamily="18" charset="0"/>
                        <a:ea typeface="Times New Roman" panose="02020603050405020304" pitchFamily="18" charset="0"/>
                      </a:rPr>
                      <m:t>=</m:t>
                    </m:r>
                    <m:f>
                      <m:fPr>
                        <m:ctrlPr>
                          <a:rPr lang="en-IN" sz="1800" b="1" i="1">
                            <a:effectLst/>
                            <a:latin typeface="Cambria Math" panose="02040503050406030204" pitchFamily="18" charset="0"/>
                            <a:ea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rPr>
                          <m:t>𝟏</m:t>
                        </m:r>
                      </m:num>
                      <m:den>
                        <m:r>
                          <a:rPr lang="en-US" sz="1800" b="1" i="1">
                            <a:effectLst/>
                            <a:latin typeface="Cambria Math" panose="02040503050406030204" pitchFamily="18" charset="0"/>
                            <a:ea typeface="Times New Roman" panose="02020603050405020304" pitchFamily="18" charset="0"/>
                          </a:rPr>
                          <m:t>&lt;</m:t>
                        </m:r>
                        <m:r>
                          <a:rPr lang="en-US" sz="1800" b="1" i="1">
                            <a:effectLst/>
                            <a:latin typeface="Cambria Math" panose="02040503050406030204" pitchFamily="18" charset="0"/>
                            <a:ea typeface="Times New Roman" panose="02020603050405020304" pitchFamily="18" charset="0"/>
                          </a:rPr>
                          <m:t>𝒅</m:t>
                        </m:r>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𝑻</m:t>
                            </m:r>
                          </m:e>
                          <m:sub>
                            <m:r>
                              <a:rPr lang="en-US" sz="1800" b="1" i="1">
                                <a:effectLst/>
                                <a:latin typeface="Cambria Math" panose="02040503050406030204" pitchFamily="18" charset="0"/>
                                <a:ea typeface="Times New Roman" panose="02020603050405020304" pitchFamily="18" charset="0"/>
                              </a:rPr>
                              <m:t>𝒏</m:t>
                            </m:r>
                          </m:sub>
                        </m:sSub>
                        <m:r>
                          <a:rPr lang="en-US" sz="1800" b="1"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𝒈</m:t>
                        </m:r>
                        <m:r>
                          <a:rPr lang="en-US" sz="1800" b="1" i="1">
                            <a:effectLst/>
                            <a:latin typeface="Cambria Math" panose="02040503050406030204" pitchFamily="18" charset="0"/>
                            <a:ea typeface="Times New Roman" panose="02020603050405020304" pitchFamily="18" charset="0"/>
                          </a:rPr>
                          <m:t>&gt;</m:t>
                        </m:r>
                      </m:den>
                    </m:f>
                    <m:r>
                      <a:rPr lang="en-US" sz="1800" b="1"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𝒗</m:t>
                    </m:r>
                    <m:r>
                      <a:rPr lang="en-US" sz="1800" b="1" i="1">
                        <a:effectLst/>
                        <a:latin typeface="Cambria Math" panose="02040503050406030204" pitchFamily="18" charset="0"/>
                        <a:ea typeface="Times New Roman" panose="02020603050405020304" pitchFamily="18" charset="0"/>
                      </a:rPr>
                      <m:t>−&lt;</m:t>
                    </m:r>
                    <m:r>
                      <a:rPr lang="en-US" sz="1800" b="1" i="1">
                        <a:effectLst/>
                        <a:latin typeface="Cambria Math" panose="02040503050406030204" pitchFamily="18" charset="0"/>
                        <a:ea typeface="Times New Roman" panose="02020603050405020304" pitchFamily="18" charset="0"/>
                      </a:rPr>
                      <m:t>𝒅</m:t>
                    </m:r>
                    <m:sSub>
                      <m:sSubPr>
                        <m:ctrlPr>
                          <a:rPr lang="en-IN"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rPr>
                          <m:t>𝑻</m:t>
                        </m:r>
                      </m:e>
                      <m:sub>
                        <m:r>
                          <a:rPr lang="en-US" sz="1800" b="1" i="1">
                            <a:effectLst/>
                            <a:latin typeface="Cambria Math" panose="02040503050406030204" pitchFamily="18" charset="0"/>
                            <a:ea typeface="Times New Roman" panose="02020603050405020304" pitchFamily="18" charset="0"/>
                          </a:rPr>
                          <m:t>𝒏</m:t>
                        </m:r>
                      </m:sub>
                    </m:sSub>
                    <m:r>
                      <a:rPr lang="en-US" sz="1800" b="1"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𝒇</m:t>
                    </m:r>
                    <m:r>
                      <a:rPr lang="en-US" sz="1800" b="1" i="1">
                        <a:effectLst/>
                        <a:latin typeface="Cambria Math" panose="02040503050406030204" pitchFamily="18" charset="0"/>
                        <a:ea typeface="Times New Roman" panose="02020603050405020304" pitchFamily="18" charset="0"/>
                      </a:rPr>
                      <m:t>&gt;)</m:t>
                    </m:r>
                  </m:oMath>
                </a14:m>
                <a:r>
                  <a:rPr lang="en-IN" sz="1800" b="1" dirty="0">
                    <a:effectLst/>
                    <a:latin typeface="Calibri" panose="020F0502020204030204" pitchFamily="34" charset="0"/>
                    <a:ea typeface="Calibri" panose="020F0502020204030204" pitchFamily="34" charset="0"/>
                    <a:cs typeface="Calibri" panose="020F0502020204030204" pitchFamily="34" charset="0"/>
                  </a:rPr>
                  <a:t>					(23)</a:t>
                </a:r>
              </a:p>
              <a:p>
                <a:pPr marL="0" indent="0">
                  <a:lnSpc>
                    <a:spcPct val="150000"/>
                  </a:lnSpc>
                  <a:buNone/>
                </a:pP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Step 4: </a:t>
                </a:r>
                <a:r>
                  <a:rPr lang="en-IN" sz="1800" dirty="0">
                    <a:effectLst/>
                    <a:latin typeface="Calibri" panose="020F0502020204030204" pitchFamily="34" charset="0"/>
                    <a:ea typeface="Calibri" panose="020F0502020204030204" pitchFamily="34" charset="0"/>
                    <a:cs typeface="Calibri" panose="020F0502020204030204" pitchFamily="34" charset="0"/>
                  </a:rPr>
                  <a:t>Thus, the new state coordinates can be formed and can be written in the quasi linear form ,which is 	   	    known the Brunovsky canonical form, as given in the equation</a:t>
                </a:r>
                <a:r>
                  <a:rPr lang="en-US" sz="1800" b="1" dirty="0">
                    <a:latin typeface="Calibri" panose="020F0502020204030204" pitchFamily="34" charset="0"/>
                    <a:ea typeface="Calibri" panose="020F0502020204030204" pitchFamily="34" charset="0"/>
                    <a:cs typeface="Calibri" panose="020F0502020204030204" pitchFamily="34" charset="0"/>
                  </a:rPr>
                  <a:t>:            </a:t>
                </a:r>
                <a:endParaRPr lang="en-IN" sz="1800" b="1" i="1" dirty="0">
                  <a:effectLst/>
                  <a:latin typeface="Cambria Math" panose="02040503050406030204" pitchFamily="18" charset="0"/>
                  <a:ea typeface="Times New Roman" panose="02020603050405020304" pitchFamily="18" charset="0"/>
                </a:endParaRPr>
              </a:p>
              <a:p>
                <a:pPr marL="0" indent="0">
                  <a:lnSpc>
                    <a:spcPct val="150000"/>
                  </a:lnSpc>
                  <a:buNone/>
                </a:pPr>
                <a:r>
                  <a:rPr lang="en-US" sz="1800" b="1" dirty="0">
                    <a:effectLst/>
                    <a:ea typeface="Times New Roman" panose="02020603050405020304" pitchFamily="18" charset="0"/>
                  </a:rPr>
                  <a:t> 					</a:t>
                </a:r>
                <a14:m>
                  <m:oMath xmlns:m="http://schemas.openxmlformats.org/officeDocument/2006/math">
                    <m:r>
                      <a:rPr lang="en-US" sz="1800" b="1" i="1" smtClean="0">
                        <a:effectLst/>
                        <a:latin typeface="Cambria Math" panose="02040503050406030204" pitchFamily="18" charset="0"/>
                        <a:ea typeface="Times New Roman" panose="02020603050405020304" pitchFamily="18" charset="0"/>
                      </a:rPr>
                      <m:t>𝒛</m:t>
                    </m:r>
                    <m:r>
                      <a:rPr lang="en-US" sz="1800" b="1" i="1" smtClean="0">
                        <a:effectLst/>
                        <a:latin typeface="Cambria Math" panose="02040503050406030204" pitchFamily="18" charset="0"/>
                        <a:ea typeface="Times New Roman" panose="02020603050405020304" pitchFamily="18" charset="0"/>
                      </a:rPr>
                      <m:t>=</m:t>
                    </m:r>
                    <m:r>
                      <a:rPr lang="en-US" sz="1800" b="1" i="1" smtClean="0">
                        <a:effectLst/>
                        <a:latin typeface="Cambria Math" panose="02040503050406030204" pitchFamily="18" charset="0"/>
                        <a:ea typeface="Times New Roman" panose="02020603050405020304" pitchFamily="18" charset="0"/>
                      </a:rPr>
                      <m:t>𝑻</m:t>
                    </m:r>
                    <m:d>
                      <m:dPr>
                        <m:ctrlPr>
                          <a:rPr lang="en-US" sz="1800" b="1" i="1" smtClean="0">
                            <a:effectLst/>
                            <a:latin typeface="Cambria Math" panose="02040503050406030204" pitchFamily="18" charset="0"/>
                            <a:ea typeface="Times New Roman" panose="02020603050405020304" pitchFamily="18" charset="0"/>
                          </a:rPr>
                        </m:ctrlPr>
                      </m:dPr>
                      <m:e>
                        <m:r>
                          <a:rPr lang="en-US" sz="1800" b="1" i="1" smtClean="0">
                            <a:effectLst/>
                            <a:latin typeface="Cambria Math" panose="02040503050406030204" pitchFamily="18" charset="0"/>
                            <a:ea typeface="Times New Roman" panose="02020603050405020304" pitchFamily="18" charset="0"/>
                          </a:rPr>
                          <m:t>𝒙</m:t>
                        </m:r>
                      </m:e>
                    </m:d>
                    <m:r>
                      <a:rPr lang="en-IN" sz="1800" b="1" i="1" smtClean="0">
                        <a:effectLst/>
                        <a:latin typeface="Cambria Math" panose="02040503050406030204" pitchFamily="18" charset="0"/>
                        <a:ea typeface="Times New Roman" panose="02020603050405020304" pitchFamily="18" charset="0"/>
                      </a:rPr>
                      <m:t> ,  </m:t>
                    </m:r>
                    <m:acc>
                      <m:accPr>
                        <m:chr m:val="̇"/>
                        <m:ctrlPr>
                          <a:rPr lang="en-IN" sz="1800" b="1" i="1">
                            <a:effectLst/>
                            <a:latin typeface="Cambria Math" panose="02040503050406030204" pitchFamily="18" charset="0"/>
                            <a:ea typeface="Times New Roman" panose="02020603050405020304" pitchFamily="18" charset="0"/>
                          </a:rPr>
                        </m:ctrlPr>
                      </m:accPr>
                      <m:e>
                        <m:r>
                          <a:rPr lang="en-US" sz="1800" b="1" i="1">
                            <a:effectLst/>
                            <a:latin typeface="Cambria Math" panose="02040503050406030204" pitchFamily="18" charset="0"/>
                            <a:ea typeface="Times New Roman" panose="02020603050405020304" pitchFamily="18" charset="0"/>
                          </a:rPr>
                          <m:t>𝒛</m:t>
                        </m:r>
                      </m:e>
                    </m:acc>
                    <m:r>
                      <a:rPr lang="en-US" sz="1800" b="1" i="1">
                        <a:effectLst/>
                        <a:latin typeface="Cambria Math" panose="02040503050406030204" pitchFamily="18" charset="0"/>
                        <a:ea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rPr>
                      <m:t>𝑨𝒛</m:t>
                    </m:r>
                    <m:r>
                      <a:rPr lang="en-US" sz="1800" b="1" i="1">
                        <a:effectLst/>
                        <a:latin typeface="Cambria Math" panose="02040503050406030204" pitchFamily="18" charset="0"/>
                        <a:ea typeface="Times New Roman" panose="02020603050405020304" pitchFamily="18" charset="0"/>
                      </a:rPr>
                      <m:t> +</m:t>
                    </m:r>
                    <m:r>
                      <a:rPr lang="en-US" sz="1800" b="1" i="1">
                        <a:effectLst/>
                        <a:latin typeface="Cambria Math" panose="02040503050406030204" pitchFamily="18" charset="0"/>
                        <a:ea typeface="Times New Roman" panose="02020603050405020304" pitchFamily="18" charset="0"/>
                      </a:rPr>
                      <m:t>𝑩𝒗</m:t>
                    </m:r>
                  </m:oMath>
                </a14:m>
                <a:r>
                  <a:rPr lang="en-IN" sz="1800" b="1" dirty="0">
                    <a:effectLst/>
                    <a:latin typeface="Calibri" panose="020F0502020204030204" pitchFamily="34" charset="0"/>
                    <a:ea typeface="Times New Roman" panose="02020603050405020304" pitchFamily="18" charset="0"/>
                  </a:rPr>
                  <a:t>				(24)</a:t>
                </a:r>
              </a:p>
              <a:p>
                <a:pPr marL="0" indent="0">
                  <a:lnSpc>
                    <a:spcPct val="150000"/>
                  </a:lnSpc>
                  <a:buNone/>
                </a:pPr>
                <a:r>
                  <a:rPr lang="en-IN" sz="1800" dirty="0">
                    <a:effectLst/>
                    <a:ea typeface="Calibri" panose="020F0502020204030204" pitchFamily="34" charset="0"/>
                    <a:cs typeface="Times New Roman" panose="02020603050405020304" pitchFamily="18" charset="0"/>
                  </a:rPr>
                  <a:t>                           			</a:t>
                </a:r>
                <a:r>
                  <a:rPr lang="en-IN" sz="1400" dirty="0">
                    <a:effectLst/>
                    <a:ea typeface="Calibri" panose="020F0502020204030204" pitchFamily="34" charset="0"/>
                    <a:cs typeface="Times New Roman" panose="02020603050405020304" pitchFamily="18" charset="0"/>
                  </a:rPr>
                  <a:t>Where </a:t>
                </a:r>
                <a14:m>
                  <m:oMath xmlns:m="http://schemas.openxmlformats.org/officeDocument/2006/math">
                    <m:r>
                      <a:rPr lang="en-IN" sz="1400" b="1" i="1" smtClean="0">
                        <a:effectLst/>
                        <a:latin typeface="Cambria Math" panose="02040503050406030204" pitchFamily="18" charset="0"/>
                        <a:ea typeface="Calibri" panose="020F0502020204030204" pitchFamily="34" charset="0"/>
                        <a:cs typeface="Times New Roman" panose="02020603050405020304" pitchFamily="18" charset="0"/>
                      </a:rPr>
                      <m:t>𝑨</m:t>
                    </m:r>
                    <m:r>
                      <a:rPr lang="en-IN" sz="1400" b="1" i="1" smtClean="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1400" b="1" i="1">
                            <a:effectLst/>
                            <a:latin typeface="Cambria Math" panose="02040503050406030204" pitchFamily="18" charset="0"/>
                          </a:rPr>
                        </m:ctrlPr>
                      </m:dPr>
                      <m:e>
                        <m:m>
                          <m:mPr>
                            <m:mcs>
                              <m:mc>
                                <m:mcPr>
                                  <m:count m:val="5"/>
                                  <m:mcJc m:val="center"/>
                                </m:mcPr>
                              </m:mc>
                            </m:mcs>
                            <m:ctrlPr>
                              <a:rPr lang="en-IN" sz="1400" b="1" i="1">
                                <a:effectLst/>
                                <a:latin typeface="Cambria Math" panose="02040503050406030204" pitchFamily="18" charset="0"/>
                              </a:rPr>
                            </m:ctrlPr>
                          </m:mPr>
                          <m:mr>
                            <m:e>
                              <m:r>
                                <a:rPr lang="en-IN" sz="1400" b="1" i="1">
                                  <a:effectLst/>
                                  <a:latin typeface="Cambria Math" panose="02040503050406030204" pitchFamily="18" charset="0"/>
                                  <a:ea typeface="Calibri" panose="020F0502020204030204" pitchFamily="34" charset="0"/>
                                  <a:cs typeface="Times New Roman" panose="02020603050405020304" pitchFamily="18" charset="0"/>
                                </a:rPr>
                                <m:t>𝟎</m:t>
                              </m:r>
                            </m:e>
                            <m:e>
                              <m:r>
                                <a:rPr lang="en-IN" sz="1400" b="1" i="1" smtClean="0">
                                  <a:effectLst/>
                                  <a:latin typeface="Cambria Math" panose="02040503050406030204" pitchFamily="18" charset="0"/>
                                  <a:ea typeface="Calibri" panose="020F0502020204030204" pitchFamily="34" charset="0"/>
                                  <a:cs typeface="Times New Roman" panose="02020603050405020304" pitchFamily="18" charset="0"/>
                                </a:rPr>
                                <m:t>𝟏</m:t>
                              </m:r>
                            </m:e>
                            <m:e>
                              <m:r>
                                <a:rPr lang="en-IN" sz="1400" b="1" i="1" smtClean="0">
                                  <a:effectLst/>
                                  <a:latin typeface="Cambria Math" panose="02040503050406030204" pitchFamily="18" charset="0"/>
                                  <a:ea typeface="Calibri" panose="020F0502020204030204" pitchFamily="34" charset="0"/>
                                  <a:cs typeface="Times New Roman" panose="02020603050405020304" pitchFamily="18" charset="0"/>
                                </a:rPr>
                                <m:t>𝟎</m:t>
                              </m:r>
                            </m:e>
                            <m:e>
                              <m:r>
                                <a:rPr lang="en-IN" sz="1400" b="1" i="1">
                                  <a:effectLst/>
                                  <a:latin typeface="Cambria Math" panose="02040503050406030204" pitchFamily="18" charset="0"/>
                                  <a:ea typeface="Cambria Math" panose="02040503050406030204" pitchFamily="18" charset="0"/>
                                  <a:cs typeface="Cambria Math" panose="02040503050406030204" pitchFamily="18" charset="0"/>
                                </a:rPr>
                                <m:t>…</m:t>
                              </m:r>
                            </m:e>
                            <m:e>
                              <m:r>
                                <a:rPr lang="en-IN" sz="1400" b="1" i="1" smtClean="0">
                                  <a:effectLst/>
                                  <a:latin typeface="Cambria Math" panose="02040503050406030204" pitchFamily="18" charset="0"/>
                                  <a:ea typeface="Cambria Math" panose="02040503050406030204" pitchFamily="18" charset="0"/>
                                  <a:cs typeface="Cambria Math" panose="02040503050406030204" pitchFamily="18" charset="0"/>
                                </a:rPr>
                                <m:t>𝟎</m:t>
                              </m:r>
                            </m:e>
                          </m:mr>
                          <m:mr>
                            <m:e>
                              <m:r>
                                <a:rPr lang="en-IN" sz="1400" b="1" i="1">
                                  <a:effectLst/>
                                  <a:latin typeface="Cambria Math" panose="02040503050406030204" pitchFamily="18" charset="0"/>
                                  <a:ea typeface="Calibri" panose="020F0502020204030204" pitchFamily="34" charset="0"/>
                                  <a:cs typeface="Times New Roman" panose="02020603050405020304" pitchFamily="18" charset="0"/>
                                </a:rPr>
                                <m:t>𝟎</m:t>
                              </m:r>
                            </m:e>
                            <m:e>
                              <m:r>
                                <a:rPr lang="en-IN" sz="1400" b="1" i="1" smtClean="0">
                                  <a:effectLst/>
                                  <a:latin typeface="Cambria Math" panose="02040503050406030204" pitchFamily="18" charset="0"/>
                                  <a:ea typeface="Calibri" panose="020F0502020204030204" pitchFamily="34" charset="0"/>
                                  <a:cs typeface="Times New Roman" panose="02020603050405020304" pitchFamily="18" charset="0"/>
                                </a:rPr>
                                <m:t>𝟎</m:t>
                              </m:r>
                            </m:e>
                            <m:e>
                              <m:r>
                                <a:rPr lang="en-IN" sz="1400" b="1" i="1" smtClean="0">
                                  <a:effectLst/>
                                  <a:latin typeface="Cambria Math" panose="02040503050406030204" pitchFamily="18" charset="0"/>
                                  <a:ea typeface="Calibri" panose="020F0502020204030204" pitchFamily="34" charset="0"/>
                                  <a:cs typeface="Times New Roman" panose="02020603050405020304" pitchFamily="18" charset="0"/>
                                </a:rPr>
                                <m:t>𝟏</m:t>
                              </m:r>
                            </m:e>
                            <m:e>
                              <m:r>
                                <a:rPr lang="en-IN" sz="1400" b="1" i="1">
                                  <a:effectLst/>
                                  <a:latin typeface="Cambria Math" panose="02040503050406030204" pitchFamily="18" charset="0"/>
                                  <a:ea typeface="Cambria Math" panose="02040503050406030204" pitchFamily="18" charset="0"/>
                                  <a:cs typeface="Cambria Math" panose="02040503050406030204" pitchFamily="18" charset="0"/>
                                </a:rPr>
                                <m:t>…</m:t>
                              </m:r>
                            </m:e>
                            <m:e>
                              <m:r>
                                <a:rPr lang="en-IN" sz="1400" b="1" i="1" smtClean="0">
                                  <a:effectLst/>
                                  <a:latin typeface="Cambria Math" panose="02040503050406030204" pitchFamily="18" charset="0"/>
                                  <a:ea typeface="Cambria Math" panose="02040503050406030204" pitchFamily="18" charset="0"/>
                                  <a:cs typeface="Cambria Math" panose="02040503050406030204" pitchFamily="18" charset="0"/>
                                </a:rPr>
                                <m:t>𝟎</m:t>
                              </m:r>
                            </m:e>
                          </m:mr>
                          <m:mr>
                            <m:e>
                              <m:r>
                                <a:rPr lang="en-IN" sz="1400" b="1" i="1">
                                  <a:effectLst/>
                                  <a:latin typeface="Cambria Math" panose="02040503050406030204" pitchFamily="18" charset="0"/>
                                  <a:ea typeface="Cambria Math" panose="02040503050406030204" pitchFamily="18" charset="0"/>
                                  <a:cs typeface="Cambria Math" panose="02040503050406030204" pitchFamily="18" charset="0"/>
                                </a:rPr>
                                <m:t>⋮</m:t>
                              </m:r>
                            </m:e>
                            <m:e>
                              <m:r>
                                <a:rPr lang="en-IN" sz="1400" b="1" i="1">
                                  <a:effectLst/>
                                  <a:latin typeface="Cambria Math" panose="02040503050406030204" pitchFamily="18" charset="0"/>
                                  <a:ea typeface="Cambria Math" panose="02040503050406030204" pitchFamily="18" charset="0"/>
                                  <a:cs typeface="Cambria Math" panose="02040503050406030204" pitchFamily="18" charset="0"/>
                                </a:rPr>
                                <m:t>⋮</m:t>
                              </m:r>
                            </m:e>
                            <m:e>
                              <m:r>
                                <a:rPr lang="en-IN" sz="1400" b="1" i="1">
                                  <a:effectLst/>
                                  <a:latin typeface="Cambria Math" panose="02040503050406030204" pitchFamily="18" charset="0"/>
                                  <a:ea typeface="Cambria Math" panose="02040503050406030204" pitchFamily="18" charset="0"/>
                                  <a:cs typeface="Cambria Math" panose="02040503050406030204" pitchFamily="18" charset="0"/>
                                </a:rPr>
                                <m:t>⋮</m:t>
                              </m:r>
                            </m:e>
                            <m:e>
                              <m:r>
                                <a:rPr lang="en-IN" sz="1400" b="1" i="1">
                                  <a:effectLst/>
                                  <a:latin typeface="Cambria Math" panose="02040503050406030204" pitchFamily="18" charset="0"/>
                                  <a:ea typeface="Cambria Math" panose="02040503050406030204" pitchFamily="18" charset="0"/>
                                  <a:cs typeface="Cambria Math" panose="02040503050406030204" pitchFamily="18" charset="0"/>
                                </a:rPr>
                                <m:t>⋱</m:t>
                              </m:r>
                            </m:e>
                            <m:e>
                              <m:r>
                                <a:rPr lang="en-IN" sz="1400" b="1" i="1">
                                  <a:effectLst/>
                                  <a:latin typeface="Cambria Math" panose="02040503050406030204" pitchFamily="18" charset="0"/>
                                  <a:ea typeface="Cambria Math" panose="02040503050406030204" pitchFamily="18" charset="0"/>
                                  <a:cs typeface="Cambria Math" panose="02040503050406030204" pitchFamily="18" charset="0"/>
                                </a:rPr>
                                <m:t>⋮</m:t>
                              </m:r>
                            </m:e>
                          </m:mr>
                          <m:mr>
                            <m:e>
                              <m:r>
                                <a:rPr lang="en-IN" sz="1400" b="1" i="1">
                                  <a:effectLst/>
                                  <a:latin typeface="Cambria Math" panose="02040503050406030204" pitchFamily="18" charset="0"/>
                                  <a:ea typeface="Cambria Math" panose="02040503050406030204" pitchFamily="18" charset="0"/>
                                  <a:cs typeface="Cambria Math" panose="02040503050406030204" pitchFamily="18" charset="0"/>
                                </a:rPr>
                                <m:t>𝟎</m:t>
                              </m:r>
                            </m:e>
                            <m:e>
                              <m:r>
                                <a:rPr lang="en-IN" sz="1400" b="1" i="1" smtClean="0">
                                  <a:effectLst/>
                                  <a:latin typeface="Cambria Math" panose="02040503050406030204" pitchFamily="18" charset="0"/>
                                  <a:ea typeface="Cambria Math" panose="02040503050406030204" pitchFamily="18" charset="0"/>
                                  <a:cs typeface="Cambria Math" panose="02040503050406030204" pitchFamily="18" charset="0"/>
                                </a:rPr>
                                <m:t>𝟎</m:t>
                              </m:r>
                            </m:e>
                            <m:e>
                              <m:r>
                                <a:rPr lang="en-IN" sz="1400" b="1" i="1" smtClean="0">
                                  <a:effectLst/>
                                  <a:latin typeface="Cambria Math" panose="02040503050406030204" pitchFamily="18" charset="0"/>
                                  <a:ea typeface="Cambria Math" panose="02040503050406030204" pitchFamily="18" charset="0"/>
                                  <a:cs typeface="Cambria Math" panose="02040503050406030204" pitchFamily="18" charset="0"/>
                                </a:rPr>
                                <m:t>𝟎</m:t>
                              </m:r>
                            </m:e>
                            <m:e>
                              <m:r>
                                <a:rPr lang="en-IN" sz="1400" b="1" i="1">
                                  <a:effectLst/>
                                  <a:latin typeface="Cambria Math" panose="02040503050406030204" pitchFamily="18" charset="0"/>
                                  <a:ea typeface="Cambria Math" panose="02040503050406030204" pitchFamily="18" charset="0"/>
                                  <a:cs typeface="Cambria Math" panose="02040503050406030204" pitchFamily="18" charset="0"/>
                                </a:rPr>
                                <m:t>…</m:t>
                              </m:r>
                            </m:e>
                            <m:e>
                              <m:r>
                                <a:rPr lang="en-IN" sz="1400" b="1" i="1" smtClean="0">
                                  <a:effectLst/>
                                  <a:latin typeface="Cambria Math" panose="02040503050406030204" pitchFamily="18" charset="0"/>
                                  <a:ea typeface="Cambria Math" panose="02040503050406030204" pitchFamily="18" charset="0"/>
                                  <a:cs typeface="Cambria Math" panose="02040503050406030204" pitchFamily="18" charset="0"/>
                                </a:rPr>
                                <m:t>𝟏</m:t>
                              </m:r>
                            </m:e>
                          </m:mr>
                          <m:mr>
                            <m:e>
                              <m:r>
                                <a:rPr lang="en-IN" sz="1400" b="1" i="1">
                                  <a:effectLst/>
                                  <a:latin typeface="Cambria Math" panose="02040503050406030204" pitchFamily="18" charset="0"/>
                                  <a:ea typeface="Calibri" panose="020F0502020204030204" pitchFamily="34" charset="0"/>
                                  <a:cs typeface="Times New Roman" panose="02020603050405020304" pitchFamily="18" charset="0"/>
                                </a:rPr>
                                <m:t>𝟎</m:t>
                              </m:r>
                            </m:e>
                            <m:e>
                              <m:r>
                                <a:rPr lang="en-IN" sz="1400" b="1" i="1" smtClean="0">
                                  <a:effectLst/>
                                  <a:latin typeface="Cambria Math" panose="02040503050406030204" pitchFamily="18" charset="0"/>
                                  <a:ea typeface="Calibri" panose="020F0502020204030204" pitchFamily="34" charset="0"/>
                                  <a:cs typeface="Times New Roman" panose="02020603050405020304" pitchFamily="18" charset="0"/>
                                </a:rPr>
                                <m:t>𝟎</m:t>
                              </m:r>
                            </m:e>
                            <m:e>
                              <m:r>
                                <a:rPr lang="en-IN" sz="1400" b="1" i="1" smtClean="0">
                                  <a:effectLst/>
                                  <a:latin typeface="Cambria Math" panose="02040503050406030204" pitchFamily="18" charset="0"/>
                                  <a:ea typeface="Calibri" panose="020F0502020204030204" pitchFamily="34" charset="0"/>
                                  <a:cs typeface="Times New Roman" panose="02020603050405020304" pitchFamily="18" charset="0"/>
                                </a:rPr>
                                <m:t>𝟎</m:t>
                              </m:r>
                            </m:e>
                            <m:e>
                              <m:r>
                                <a:rPr lang="en-IN" sz="1400" b="1" i="1" smtClean="0">
                                  <a:effectLst/>
                                  <a:latin typeface="Cambria Math" panose="02040503050406030204" pitchFamily="18" charset="0"/>
                                  <a:ea typeface="Calibri" panose="020F0502020204030204" pitchFamily="34" charset="0"/>
                                  <a:cs typeface="Times New Roman" panose="02020603050405020304" pitchFamily="18" charset="0"/>
                                </a:rPr>
                                <m:t>𝟎</m:t>
                              </m:r>
                            </m:e>
                            <m:e>
                              <m:r>
                                <a:rPr lang="en-IN" sz="1400" b="1" i="1">
                                  <a:effectLst/>
                                  <a:latin typeface="Cambria Math" panose="02040503050406030204" pitchFamily="18" charset="0"/>
                                  <a:ea typeface="Calibri" panose="020F0502020204030204" pitchFamily="34" charset="0"/>
                                  <a:cs typeface="Times New Roman" panose="02020603050405020304" pitchFamily="18" charset="0"/>
                                </a:rPr>
                                <m:t>𝟎</m:t>
                              </m:r>
                            </m:e>
                          </m:mr>
                        </m:m>
                      </m:e>
                    </m:d>
                    <m:r>
                      <a:rPr lang="en-IN" sz="1400" b="1" i="1">
                        <a:effectLst/>
                        <a:latin typeface="Cambria Math" panose="02040503050406030204" pitchFamily="18" charset="0"/>
                        <a:ea typeface="Calibri" panose="020F0502020204030204" pitchFamily="34" charset="0"/>
                        <a:cs typeface="Times New Roman" panose="02020603050405020304" pitchFamily="18" charset="0"/>
                      </a:rPr>
                      <m:t>   </m:t>
                    </m:r>
                    <m:r>
                      <a:rPr lang="en-IN" sz="1400" b="1" i="1">
                        <a:effectLst/>
                        <a:latin typeface="Cambria Math" panose="02040503050406030204" pitchFamily="18" charset="0"/>
                        <a:ea typeface="Calibri" panose="020F0502020204030204" pitchFamily="34" charset="0"/>
                        <a:cs typeface="Times New Roman" panose="02020603050405020304" pitchFamily="18" charset="0"/>
                      </a:rPr>
                      <m:t>𝑩</m:t>
                    </m:r>
                    <m:r>
                      <a:rPr lang="en-IN" sz="1400" b="1" i="1">
                        <a:effectLst/>
                        <a:latin typeface="Cambria Math" panose="02040503050406030204" pitchFamily="18" charset="0"/>
                        <a:ea typeface="Calibri" panose="020F0502020204030204" pitchFamily="34" charset="0"/>
                        <a:cs typeface="Times New Roman" panose="02020603050405020304" pitchFamily="18" charset="0"/>
                      </a:rPr>
                      <m:t> = </m:t>
                    </m:r>
                    <m:d>
                      <m:dPr>
                        <m:begChr m:val="["/>
                        <m:endChr m:val="]"/>
                        <m:ctrlPr>
                          <a:rPr lang="en-IN" sz="1400" b="1" i="1">
                            <a:effectLst/>
                            <a:latin typeface="Cambria Math" panose="02040503050406030204" pitchFamily="18" charset="0"/>
                          </a:rPr>
                        </m:ctrlPr>
                      </m:dPr>
                      <m:e>
                        <m:m>
                          <m:mPr>
                            <m:mcs>
                              <m:mc>
                                <m:mcPr>
                                  <m:count m:val="1"/>
                                  <m:mcJc m:val="center"/>
                                </m:mcPr>
                              </m:mc>
                            </m:mcs>
                            <m:ctrlPr>
                              <a:rPr lang="en-IN" sz="1400" b="1" i="1">
                                <a:effectLst/>
                                <a:latin typeface="Cambria Math" panose="02040503050406030204" pitchFamily="18" charset="0"/>
                              </a:rPr>
                            </m:ctrlPr>
                          </m:mPr>
                          <m:mr>
                            <m:e>
                              <m:r>
                                <a:rPr lang="en-IN" sz="1400" b="1" i="1">
                                  <a:effectLst/>
                                  <a:latin typeface="Cambria Math" panose="02040503050406030204" pitchFamily="18" charset="0"/>
                                  <a:ea typeface="Calibri" panose="020F0502020204030204" pitchFamily="34" charset="0"/>
                                  <a:cs typeface="Times New Roman" panose="02020603050405020304" pitchFamily="18" charset="0"/>
                                </a:rPr>
                                <m:t>𝟎</m:t>
                              </m:r>
                            </m:e>
                          </m:mr>
                          <m:mr>
                            <m:e>
                              <m:r>
                                <a:rPr lang="en-IN" sz="1400" b="1" i="1">
                                  <a:effectLst/>
                                  <a:latin typeface="Cambria Math" panose="02040503050406030204" pitchFamily="18" charset="0"/>
                                  <a:ea typeface="Calibri" panose="020F0502020204030204" pitchFamily="34" charset="0"/>
                                  <a:cs typeface="Times New Roman" panose="02020603050405020304" pitchFamily="18" charset="0"/>
                                </a:rPr>
                                <m:t>𝟎</m:t>
                              </m:r>
                            </m:e>
                          </m:mr>
                          <m:mr>
                            <m:e>
                              <m:r>
                                <a:rPr lang="en-IN" sz="1400" b="1" i="1">
                                  <a:effectLst/>
                                  <a:latin typeface="Cambria Math" panose="02040503050406030204" pitchFamily="18" charset="0"/>
                                  <a:ea typeface="Calibri" panose="020F0502020204030204" pitchFamily="34" charset="0"/>
                                  <a:cs typeface="Times New Roman" panose="02020603050405020304" pitchFamily="18" charset="0"/>
                                </a:rPr>
                                <m:t>⋮</m:t>
                              </m:r>
                            </m:e>
                          </m:mr>
                          <m:mr>
                            <m:e>
                              <m:r>
                                <a:rPr lang="en-IN" sz="1400" b="1" i="1">
                                  <a:effectLst/>
                                  <a:latin typeface="Cambria Math" panose="02040503050406030204" pitchFamily="18" charset="0"/>
                                  <a:ea typeface="Cambria Math" panose="02040503050406030204" pitchFamily="18" charset="0"/>
                                  <a:cs typeface="Cambria Math" panose="02040503050406030204" pitchFamily="18" charset="0"/>
                                </a:rPr>
                                <m:t>𝟎</m:t>
                              </m:r>
                            </m:e>
                          </m:mr>
                          <m:mr>
                            <m:e>
                              <m:r>
                                <a:rPr lang="en-IN" sz="1400" b="1" i="1">
                                  <a:effectLst/>
                                  <a:latin typeface="Cambria Math" panose="02040503050406030204" pitchFamily="18" charset="0"/>
                                  <a:ea typeface="Cambria Math" panose="02040503050406030204" pitchFamily="18" charset="0"/>
                                  <a:cs typeface="Cambria Math" panose="02040503050406030204" pitchFamily="18" charset="0"/>
                                </a:rPr>
                                <m:t>𝟏</m:t>
                              </m:r>
                            </m:e>
                          </m:mr>
                        </m:m>
                      </m:e>
                    </m:d>
                  </m:oMath>
                </a14:m>
                <a:r>
                  <a:rPr lang="en-IN" sz="1400" b="1" dirty="0">
                    <a:latin typeface="Calibri" panose="020F0502020204030204" pitchFamily="34" charset="0"/>
                    <a:ea typeface="Calibri" panose="020F0502020204030204" pitchFamily="34" charset="0"/>
                    <a:cs typeface="Calibri" panose="020F0502020204030204" pitchFamily="34" charset="0"/>
                  </a:rPr>
                  <a:t>	</a:t>
                </a:r>
                <a:r>
                  <a:rPr lang="en-IN" sz="1800" b="1" dirty="0">
                    <a:latin typeface="Calibri" panose="020F0502020204030204" pitchFamily="34" charset="0"/>
                    <a:ea typeface="Calibri" panose="020F0502020204030204" pitchFamily="34" charset="0"/>
                    <a:cs typeface="Calibri" panose="020F0502020204030204" pitchFamily="34" charset="0"/>
                  </a:rPr>
                  <a:t>			(25)</a:t>
                </a:r>
              </a:p>
            </p:txBody>
          </p:sp>
        </mc:Choice>
        <mc:Fallback xmlns="">
          <p:sp>
            <p:nvSpPr>
              <p:cNvPr id="3" name="Text Placeholder 2">
                <a:extLst>
                  <a:ext uri="{FF2B5EF4-FFF2-40B4-BE49-F238E27FC236}">
                    <a16:creationId xmlns:a16="http://schemas.microsoft.com/office/drawing/2014/main" id="{62BEA01D-BCE4-7EC6-D1CA-6E164D07FC47}"/>
                  </a:ext>
                </a:extLst>
              </p:cNvPr>
              <p:cNvSpPr>
                <a:spLocks noGrp="1" noRot="1" noChangeAspect="1" noMove="1" noResize="1" noEditPoints="1" noAdjustHandles="1" noChangeArrowheads="1" noChangeShapeType="1" noTextEdit="1"/>
              </p:cNvSpPr>
              <p:nvPr>
                <p:ph type="body" idx="1"/>
              </p:nvPr>
            </p:nvSpPr>
            <p:spPr>
              <a:xfrm>
                <a:off x="268014" y="676589"/>
                <a:ext cx="11301248" cy="6044888"/>
              </a:xfrm>
              <a:blipFill>
                <a:blip r:embed="rId3"/>
                <a:stretch>
                  <a:fillRect r="-863"/>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2ED7292A-1287-589C-F5E4-96F86248CDEA}"/>
              </a:ext>
            </a:extLst>
          </p:cNvPr>
          <p:cNvSpPr>
            <a:spLocks noGrp="1"/>
          </p:cNvSpPr>
          <p:nvPr>
            <p:ph type="dt" idx="10"/>
          </p:nvPr>
        </p:nvSpPr>
        <p:spPr/>
        <p:txBody>
          <a:bodyPr/>
          <a:lstStyle/>
          <a:p>
            <a:fld id="{1686E076-3689-4A62-94F2-09137C2B5FAE}" type="datetime1">
              <a:rPr lang="en-US" smtClean="0">
                <a:solidFill>
                  <a:schemeClr val="tx1"/>
                </a:solidFill>
              </a:rPr>
              <a:t>8/12/2025</a:t>
            </a:fld>
            <a:endParaRPr lang="en-US" dirty="0">
              <a:solidFill>
                <a:schemeClr val="tx1"/>
              </a:solidFill>
            </a:endParaRPr>
          </a:p>
        </p:txBody>
      </p:sp>
      <p:sp>
        <p:nvSpPr>
          <p:cNvPr id="5" name="Slide Number Placeholder 4">
            <a:extLst>
              <a:ext uri="{FF2B5EF4-FFF2-40B4-BE49-F238E27FC236}">
                <a16:creationId xmlns:a16="http://schemas.microsoft.com/office/drawing/2014/main" id="{7F9077BE-B62F-FC4B-5E96-F756DD485B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23</a:t>
            </a:fld>
            <a:endParaRPr lang="en-US" dirty="0">
              <a:solidFill>
                <a:schemeClr val="tx1"/>
              </a:solidFill>
            </a:endParaRPr>
          </a:p>
        </p:txBody>
      </p:sp>
      <p:sp>
        <p:nvSpPr>
          <p:cNvPr id="6" name="Google Shape;182;p11">
            <a:extLst>
              <a:ext uri="{FF2B5EF4-FFF2-40B4-BE49-F238E27FC236}">
                <a16:creationId xmlns:a16="http://schemas.microsoft.com/office/drawing/2014/main" id="{F8A09D97-1C64-BAE6-0113-3942BB0215AA}"/>
              </a:ext>
            </a:extLst>
          </p:cNvPr>
          <p:cNvSpPr txBox="1">
            <a:spLocks/>
          </p:cNvSpPr>
          <p:nvPr/>
        </p:nvSpPr>
        <p:spPr>
          <a:xfrm>
            <a:off x="131380" y="136523"/>
            <a:ext cx="11574517"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buFont typeface="Times New Roman"/>
              <a:buNone/>
            </a:pPr>
            <a:r>
              <a:rPr lang="en-IN" sz="3600" b="1" dirty="0">
                <a:solidFill>
                  <a:srgbClr val="252525"/>
                </a:solidFill>
                <a:latin typeface="Calibri" panose="020F0502020204030204" pitchFamily="34" charset="0"/>
                <a:ea typeface="Calibri" panose="020F0502020204030204" pitchFamily="34" charset="0"/>
                <a:cs typeface="Calibri" panose="020F0502020204030204" pitchFamily="34" charset="0"/>
              </a:rPr>
              <a:t> </a:t>
            </a:r>
            <a:r>
              <a:rPr lang="en-IN" sz="3200" b="1" dirty="0">
                <a:solidFill>
                  <a:srgbClr val="252525"/>
                </a:solidFill>
                <a:latin typeface="Calibri" panose="020F0502020204030204" pitchFamily="34" charset="0"/>
                <a:ea typeface="Calibri" panose="020F0502020204030204" pitchFamily="34" charset="0"/>
                <a:cs typeface="Calibri" panose="020F0502020204030204" pitchFamily="34" charset="0"/>
              </a:rPr>
              <a:t>Feedback Linearization using D</a:t>
            </a:r>
            <a:r>
              <a:rPr lang="en-IN" sz="3200" b="1" i="0" u="none" strike="noStrike" baseline="0" dirty="0">
                <a:solidFill>
                  <a:srgbClr val="252525"/>
                </a:solidFill>
                <a:latin typeface="Calibri" panose="020F0502020204030204" pitchFamily="34" charset="0"/>
                <a:ea typeface="Calibri" panose="020F0502020204030204" pitchFamily="34" charset="0"/>
                <a:cs typeface="Calibri" panose="020F0502020204030204" pitchFamily="34" charset="0"/>
              </a:rPr>
              <a:t>ifferential Geometry </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2946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93210CC-BE14-7C50-52D8-232A28DCD3D4}"/>
                  </a:ext>
                </a:extLst>
              </p:cNvPr>
              <p:cNvSpPr>
                <a:spLocks noGrp="1"/>
              </p:cNvSpPr>
              <p:nvPr>
                <p:ph type="body" idx="1"/>
              </p:nvPr>
            </p:nvSpPr>
            <p:spPr>
              <a:xfrm>
                <a:off x="157655" y="648467"/>
                <a:ext cx="11634951" cy="5952030"/>
              </a:xfrm>
            </p:spPr>
            <p:txBody>
              <a:bodyPr/>
              <a:lstStyle/>
              <a:p>
                <a:pPr marL="304800" algn="just">
                  <a:lnSpc>
                    <a:spcPct val="150000"/>
                  </a:lnSpc>
                  <a:buFont typeface="Wingdings" panose="05000000000000000000" pitchFamily="2" charset="2"/>
                  <a:buChar char="Ø"/>
                </a:pPr>
                <a:r>
                  <a:rPr lang="en-US" sz="1800" b="0" i="0" u="none" strike="noStrike" baseline="0" dirty="0">
                    <a:latin typeface="Calibri" panose="020F0502020204030204" pitchFamily="34" charset="0"/>
                    <a:ea typeface="Calibri" panose="020F0502020204030204" pitchFamily="34" charset="0"/>
                    <a:cs typeface="Calibri" panose="020F0502020204030204" pitchFamily="34" charset="0"/>
                  </a:rPr>
                  <a:t>We have confirmed that, according to existence criteria (19) in step1, the nonlinear missile model (13) is controllable and</a:t>
                </a:r>
                <a:r>
                  <a:rPr lang="en-US" sz="1800" b="0" i="0" u="none" strike="noStrike" dirty="0">
                    <a:latin typeface="Calibri" panose="020F0502020204030204" pitchFamily="34" charset="0"/>
                    <a:ea typeface="Calibri" panose="020F0502020204030204" pitchFamily="34" charset="0"/>
                    <a:cs typeface="Calibri" panose="020F0502020204030204" pitchFamily="34" charset="0"/>
                  </a:rPr>
                  <a:t> </a:t>
                </a:r>
                <a:r>
                  <a:rPr lang="en-US" sz="1800" b="0" i="0" u="none" strike="noStrike" baseline="0" dirty="0">
                    <a:latin typeface="Calibri" panose="020F0502020204030204" pitchFamily="34" charset="0"/>
                    <a:ea typeface="Calibri" panose="020F0502020204030204" pitchFamily="34" charset="0"/>
                    <a:cs typeface="Calibri" panose="020F0502020204030204" pitchFamily="34" charset="0"/>
                  </a:rPr>
                  <a:t>input-state </a:t>
                </a:r>
                <a:r>
                  <a:rPr lang="en-IN" sz="1800" b="0" i="0" u="none" strike="noStrike" baseline="0" dirty="0">
                    <a:latin typeface="Calibri" panose="020F0502020204030204" pitchFamily="34" charset="0"/>
                    <a:ea typeface="Calibri" panose="020F0502020204030204" pitchFamily="34" charset="0"/>
                    <a:cs typeface="Calibri" panose="020F0502020204030204" pitchFamily="34" charset="0"/>
                  </a:rPr>
                  <a:t>linearizable. </a:t>
                </a:r>
                <a:r>
                  <a:rPr lang="en-US" sz="1800" b="0" i="0" u="none" strike="noStrike" baseline="0" dirty="0">
                    <a:latin typeface="Calibri" panose="020F0502020204030204" pitchFamily="34" charset="0"/>
                    <a:ea typeface="Calibri" panose="020F0502020204030204" pitchFamily="34" charset="0"/>
                    <a:cs typeface="Calibri" panose="020F0502020204030204" pitchFamily="34" charset="0"/>
                  </a:rPr>
                  <a:t>Hence, using state feedback linearization, it is possible to find a transformed non linear control input as</a:t>
                </a:r>
                <a:r>
                  <a:rPr lang="en-US" sz="18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IN" sz="1800" b="0" i="1" smtClean="0">
                        <a:effectLst/>
                        <a:latin typeface="Cambria Math" panose="02040503050406030204" pitchFamily="18" charset="0"/>
                        <a:ea typeface="Times New Roman" panose="02020603050405020304" pitchFamily="18" charset="0"/>
                      </a:rPr>
                      <m:t>  </m:t>
                    </m:r>
                  </m:oMath>
                </a14:m>
                <a:endParaRPr lang="en-IN" sz="1800" b="0" i="1"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50000"/>
                  </a:lnSpc>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1800" b="1" i="1">
                        <a:effectLst/>
                        <a:latin typeface="Cambria Math" panose="02040503050406030204" pitchFamily="18" charset="0"/>
                        <a:ea typeface="Times New Roman" panose="02020603050405020304" pitchFamily="18" charset="0"/>
                      </a:rPr>
                      <m:t>𝒗</m:t>
                    </m:r>
                    <m:r>
                      <a:rPr lang="en-US" sz="1800" b="1" i="1">
                        <a:effectLst/>
                        <a:latin typeface="Cambria Math" panose="02040503050406030204" pitchFamily="18" charset="0"/>
                        <a:ea typeface="Times New Roman" panose="02020603050405020304" pitchFamily="18" charset="0"/>
                      </a:rPr>
                      <m:t>= &lt;</m:t>
                    </m:r>
                    <m:r>
                      <a:rPr lang="en-IN" sz="1800" b="1" i="1">
                        <a:latin typeface="Cambria Math" panose="02040503050406030204" pitchFamily="18" charset="0"/>
                        <a:ea typeface="Calibri" panose="020F0502020204030204" pitchFamily="34" charset="0"/>
                        <a:cs typeface="Times New Roman" panose="02020603050405020304" pitchFamily="18" charset="0"/>
                      </a:rPr>
                      <m:t>𝒅</m:t>
                    </m:r>
                    <m:sSub>
                      <m:sSubPr>
                        <m:ctrlPr>
                          <a:rPr lang="en-IN" sz="1800" b="1" i="1">
                            <a:latin typeface="Cambria Math" panose="02040503050406030204" pitchFamily="18" charset="0"/>
                          </a:rPr>
                        </m:ctrlPr>
                      </m:sSubPr>
                      <m:e>
                        <m:r>
                          <a:rPr lang="en-IN" sz="1800" b="1" i="1">
                            <a:latin typeface="Cambria Math" panose="02040503050406030204" pitchFamily="18" charset="0"/>
                            <a:ea typeface="Calibri" panose="020F0502020204030204" pitchFamily="34" charset="0"/>
                            <a:cs typeface="Times New Roman" panose="02020603050405020304" pitchFamily="18" charset="0"/>
                          </a:rPr>
                          <m:t>𝑻</m:t>
                        </m:r>
                      </m:e>
                      <m:sub>
                        <m:r>
                          <a:rPr lang="en-IN" sz="1800" b="1" i="1">
                            <a:latin typeface="Cambria Math" panose="02040503050406030204" pitchFamily="18" charset="0"/>
                            <a:ea typeface="Calibri" panose="020F0502020204030204" pitchFamily="34" charset="0"/>
                            <a:cs typeface="Times New Roman" panose="02020603050405020304" pitchFamily="18" charset="0"/>
                          </a:rPr>
                          <m:t>𝒏</m:t>
                        </m:r>
                      </m:sub>
                    </m:sSub>
                    <m:r>
                      <a:rPr lang="en-IN" sz="1800" b="1" i="1">
                        <a:latin typeface="Cambria Math" panose="02040503050406030204" pitchFamily="18" charset="0"/>
                        <a:ea typeface="Calibri" panose="020F0502020204030204" pitchFamily="34" charset="0"/>
                        <a:cs typeface="Times New Roman" panose="02020603050405020304" pitchFamily="18" charset="0"/>
                      </a:rPr>
                      <m:t>,</m:t>
                    </m:r>
                    <m:r>
                      <a:rPr lang="en-IN" sz="1800" b="1" i="1">
                        <a:latin typeface="Cambria Math" panose="02040503050406030204" pitchFamily="18" charset="0"/>
                        <a:ea typeface="Calibri" panose="020F0502020204030204" pitchFamily="34" charset="0"/>
                        <a:cs typeface="Times New Roman" panose="02020603050405020304" pitchFamily="18" charset="0"/>
                      </a:rPr>
                      <m:t>𝒇</m:t>
                    </m:r>
                    <m:r>
                      <a:rPr lang="en-IN" sz="1800" b="1" i="1" smtClean="0">
                        <a:latin typeface="Cambria Math" panose="02040503050406030204" pitchFamily="18" charset="0"/>
                        <a:ea typeface="Calibri" panose="020F0502020204030204" pitchFamily="34" charset="0"/>
                        <a:cs typeface="Times New Roman" panose="02020603050405020304" pitchFamily="18" charset="0"/>
                      </a:rPr>
                      <m:t>(</m:t>
                    </m:r>
                    <m:r>
                      <a:rPr lang="en-IN" sz="1800" b="1" i="1" smtClean="0">
                        <a:latin typeface="Cambria Math" panose="02040503050406030204" pitchFamily="18" charset="0"/>
                        <a:ea typeface="Calibri" panose="020F0502020204030204" pitchFamily="34" charset="0"/>
                        <a:cs typeface="Times New Roman" panose="02020603050405020304" pitchFamily="18" charset="0"/>
                      </a:rPr>
                      <m:t>𝒙</m:t>
                    </m:r>
                    <m:r>
                      <a:rPr lang="en-IN" sz="1800" b="1" i="1" smtClean="0">
                        <a:latin typeface="Cambria Math" panose="02040503050406030204" pitchFamily="18" charset="0"/>
                        <a:ea typeface="Calibri" panose="020F0502020204030204" pitchFamily="34" charset="0"/>
                        <a:cs typeface="Times New Roman" panose="02020603050405020304" pitchFamily="18" charset="0"/>
                      </a:rPr>
                      <m:t>)&gt; + &lt;</m:t>
                    </m:r>
                    <m:r>
                      <a:rPr lang="en-IN" sz="1800" b="1" i="1">
                        <a:latin typeface="Cambria Math" panose="02040503050406030204" pitchFamily="18" charset="0"/>
                        <a:ea typeface="Calibri" panose="020F0502020204030204" pitchFamily="34" charset="0"/>
                        <a:cs typeface="Times New Roman" panose="02020603050405020304" pitchFamily="18" charset="0"/>
                      </a:rPr>
                      <m:t>𝒅</m:t>
                    </m:r>
                    <m:sSub>
                      <m:sSubPr>
                        <m:ctrlPr>
                          <a:rPr lang="en-IN" sz="1800" b="1" i="1">
                            <a:latin typeface="Cambria Math" panose="02040503050406030204" pitchFamily="18" charset="0"/>
                          </a:rPr>
                        </m:ctrlPr>
                      </m:sSubPr>
                      <m:e>
                        <m:r>
                          <a:rPr lang="en-IN" sz="1800" b="1" i="1">
                            <a:latin typeface="Cambria Math" panose="02040503050406030204" pitchFamily="18" charset="0"/>
                            <a:ea typeface="Calibri" panose="020F0502020204030204" pitchFamily="34" charset="0"/>
                            <a:cs typeface="Times New Roman" panose="02020603050405020304" pitchFamily="18" charset="0"/>
                          </a:rPr>
                          <m:t>𝑻</m:t>
                        </m:r>
                      </m:e>
                      <m:sub>
                        <m:r>
                          <a:rPr lang="en-IN" sz="1800" b="1" i="1">
                            <a:latin typeface="Cambria Math" panose="02040503050406030204" pitchFamily="18" charset="0"/>
                            <a:ea typeface="Calibri" panose="020F0502020204030204" pitchFamily="34" charset="0"/>
                            <a:cs typeface="Times New Roman" panose="02020603050405020304" pitchFamily="18" charset="0"/>
                          </a:rPr>
                          <m:t>𝒏</m:t>
                        </m:r>
                      </m:sub>
                    </m:sSub>
                    <m:r>
                      <a:rPr lang="en-IN" sz="1800" b="1" i="1">
                        <a:latin typeface="Cambria Math" panose="02040503050406030204" pitchFamily="18" charset="0"/>
                        <a:ea typeface="Calibri" panose="020F0502020204030204" pitchFamily="34" charset="0"/>
                        <a:cs typeface="Times New Roman" panose="02020603050405020304" pitchFamily="18" charset="0"/>
                      </a:rPr>
                      <m:t>,</m:t>
                    </m:r>
                    <m:r>
                      <a:rPr lang="en-IN" sz="1800" b="1" i="1">
                        <a:latin typeface="Cambria Math" panose="02040503050406030204" pitchFamily="18" charset="0"/>
                        <a:ea typeface="Calibri" panose="020F0502020204030204" pitchFamily="34" charset="0"/>
                        <a:cs typeface="Times New Roman" panose="02020603050405020304" pitchFamily="18" charset="0"/>
                      </a:rPr>
                      <m:t>𝒈</m:t>
                    </m:r>
                    <m:r>
                      <a:rPr lang="en-IN" sz="1800" b="1" i="1" smtClean="0">
                        <a:latin typeface="Cambria Math" panose="02040503050406030204" pitchFamily="18" charset="0"/>
                        <a:ea typeface="Calibri" panose="020F0502020204030204" pitchFamily="34" charset="0"/>
                        <a:cs typeface="Times New Roman" panose="02020603050405020304" pitchFamily="18" charset="0"/>
                      </a:rPr>
                      <m:t>(</m:t>
                    </m:r>
                    <m:r>
                      <a:rPr lang="en-IN" sz="1800" b="1" i="1" smtClean="0">
                        <a:latin typeface="Cambria Math" panose="02040503050406030204" pitchFamily="18" charset="0"/>
                        <a:ea typeface="Calibri" panose="020F0502020204030204" pitchFamily="34" charset="0"/>
                        <a:cs typeface="Times New Roman" panose="02020603050405020304" pitchFamily="18" charset="0"/>
                      </a:rPr>
                      <m:t>𝒙</m:t>
                    </m:r>
                    <m:r>
                      <a:rPr lang="en-IN" sz="1800" b="1" i="1" smtClean="0">
                        <a:latin typeface="Cambria Math" panose="02040503050406030204" pitchFamily="18" charset="0"/>
                        <a:ea typeface="Calibri" panose="020F0502020204030204" pitchFamily="34" charset="0"/>
                        <a:cs typeface="Times New Roman" panose="02020603050405020304" pitchFamily="18" charset="0"/>
                      </a:rPr>
                      <m:t>)&gt;</m:t>
                    </m:r>
                    <m:r>
                      <a:rPr lang="en-US" sz="1800" b="1" i="1">
                        <a:effectLst/>
                        <a:latin typeface="Cambria Math" panose="02040503050406030204" pitchFamily="18" charset="0"/>
                        <a:ea typeface="Times New Roman" panose="02020603050405020304" pitchFamily="18" charset="0"/>
                      </a:rPr>
                      <m:t>𝒖</m:t>
                    </m:r>
                    <m:r>
                      <a:rPr lang="en-IN" sz="1800" b="1" i="1" smtClean="0">
                        <a:effectLst/>
                        <a:latin typeface="Cambria Math" panose="02040503050406030204" pitchFamily="18" charset="0"/>
                        <a:ea typeface="Times New Roman" panose="02020603050405020304" pitchFamily="18" charset="0"/>
                      </a:rPr>
                      <m:t>=</m:t>
                    </m:r>
                    <m:r>
                      <a:rPr lang="en-IN" sz="1800" b="1" i="1" smtClean="0">
                        <a:effectLst/>
                        <a:latin typeface="Cambria Math" panose="02040503050406030204" pitchFamily="18" charset="0"/>
                        <a:ea typeface="Cambria Math" panose="02040503050406030204" pitchFamily="18" charset="0"/>
                      </a:rPr>
                      <m:t>∅(</m:t>
                    </m:r>
                    <m:r>
                      <a:rPr lang="en-IN" sz="1800" b="1" i="1" smtClean="0">
                        <a:effectLst/>
                        <a:latin typeface="Cambria Math" panose="02040503050406030204" pitchFamily="18" charset="0"/>
                        <a:ea typeface="Cambria Math" panose="02040503050406030204" pitchFamily="18" charset="0"/>
                      </a:rPr>
                      <m:t>𝒙</m:t>
                    </m:r>
                    <m:r>
                      <a:rPr lang="en-IN" sz="1800" b="1" i="1" smtClean="0">
                        <a:effectLst/>
                        <a:latin typeface="Cambria Math" panose="02040503050406030204" pitchFamily="18" charset="0"/>
                        <a:ea typeface="Cambria Math" panose="02040503050406030204" pitchFamily="18" charset="0"/>
                      </a:rPr>
                      <m:t>,</m:t>
                    </m:r>
                    <m:r>
                      <a:rPr lang="en-IN" sz="1800" b="1" i="1" smtClean="0">
                        <a:effectLst/>
                        <a:latin typeface="Cambria Math" panose="02040503050406030204" pitchFamily="18" charset="0"/>
                        <a:ea typeface="Cambria Math" panose="02040503050406030204" pitchFamily="18" charset="0"/>
                      </a:rPr>
                      <m:t>𝒖</m:t>
                    </m:r>
                    <m:r>
                      <a:rPr lang="en-IN" sz="1800" b="1" i="1" smtClean="0">
                        <a:effectLst/>
                        <a:latin typeface="Cambria Math" panose="02040503050406030204" pitchFamily="18" charset="0"/>
                        <a:ea typeface="Cambria Math" panose="02040503050406030204" pitchFamily="18" charset="0"/>
                      </a:rPr>
                      <m:t>)</m:t>
                    </m:r>
                  </m:oMath>
                </a14:m>
                <a:r>
                  <a:rPr lang="en-US" sz="1800" b="1" i="1"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(26)</a:t>
                </a:r>
                <a:endParaRPr lang="en-US" sz="1800" b="1"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With this</a:t>
                </a:r>
                <a:r>
                  <a:rPr lang="en-US" sz="1800" i="1"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𝒖</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b="1" i="1">
                            <a:effectLst/>
                            <a:latin typeface="Cambria Math" panose="020405030504060302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m:t>
                        </m:r>
                      </m:num>
                      <m:den>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&lt;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Sub>
                          <m:sSubPr>
                            <m:ctrlPr>
                              <a:rPr lang="en-IN" sz="1800" b="1" i="1">
                                <a:effectLst/>
                                <a:latin typeface="Cambria Math" panose="020405030504060302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𝑻</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𝒈</m:t>
                        </m:r>
                        <m:d>
                          <m:dPr>
                            <m:ctrlP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d>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&gt;</m:t>
                        </m:r>
                      </m:den>
                    </m:f>
                    <m:d>
                      <m:d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𝒗</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−&lt;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Sub>
                          <m:sSubPr>
                            <m:ctrlPr>
                              <a:rPr lang="en-IN" sz="1800" b="1" i="1">
                                <a:effectLst/>
                                <a:latin typeface="Cambria Math" panose="020405030504060302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𝑻</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𝒏</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𝒇</m:t>
                        </m:r>
                        <m:d>
                          <m:dPr>
                            <m:ctrlP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d>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&gt;</m:t>
                        </m:r>
                      </m:e>
                    </m:d>
                    <m:r>
                      <a:rPr lang="en-IN"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smtClean="0">
                        <a:effectLst/>
                        <a:latin typeface="Cambria Math" panose="02040503050406030204" pitchFamily="18" charset="0"/>
                        <a:ea typeface="Cambria Math" panose="02040503050406030204" pitchFamily="18" charset="0"/>
                        <a:cs typeface="Times New Roman" panose="02020603050405020304" pitchFamily="18" charset="0"/>
                      </a:rPr>
                      <m:t>𝜶</m:t>
                    </m:r>
                    <m:d>
                      <m:dPr>
                        <m:ctrlPr>
                          <a:rPr lang="en-IN" sz="1800" b="1"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IN" sz="1800" b="1" i="1" smtClean="0">
                            <a:effectLst/>
                            <a:latin typeface="Cambria Math" panose="02040503050406030204" pitchFamily="18" charset="0"/>
                            <a:ea typeface="Cambria Math" panose="02040503050406030204" pitchFamily="18" charset="0"/>
                            <a:cs typeface="Times New Roman" panose="02020603050405020304" pitchFamily="18" charset="0"/>
                          </a:rPr>
                          <m:t>𝒙</m:t>
                        </m:r>
                      </m:e>
                    </m:d>
                    <m:r>
                      <a:rPr lang="en-IN" sz="1800" b="1"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IN" sz="1800" b="1" i="1" smtClean="0">
                        <a:effectLst/>
                        <a:latin typeface="Cambria Math" panose="02040503050406030204" pitchFamily="18" charset="0"/>
                        <a:ea typeface="Cambria Math" panose="02040503050406030204" pitchFamily="18" charset="0"/>
                        <a:cs typeface="Times New Roman" panose="02020603050405020304" pitchFamily="18" charset="0"/>
                      </a:rPr>
                      <m:t>𝜷</m:t>
                    </m:r>
                    <m:d>
                      <m:dPr>
                        <m:ctrlPr>
                          <a:rPr lang="en-IN" sz="1800" b="1"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IN" sz="1800" b="1" i="1" smtClean="0">
                            <a:effectLst/>
                            <a:latin typeface="Cambria Math" panose="02040503050406030204" pitchFamily="18" charset="0"/>
                            <a:ea typeface="Cambria Math" panose="02040503050406030204" pitchFamily="18" charset="0"/>
                            <a:cs typeface="Times New Roman" panose="02020603050405020304" pitchFamily="18" charset="0"/>
                          </a:rPr>
                          <m:t>𝒙</m:t>
                        </m:r>
                      </m:e>
                    </m:d>
                    <m:r>
                      <a:rPr lang="en-IN" sz="1800" b="1" i="1" smtClean="0">
                        <a:effectLst/>
                        <a:latin typeface="Cambria Math" panose="02040503050406030204" pitchFamily="18" charset="0"/>
                        <a:ea typeface="Cambria Math" panose="02040503050406030204" pitchFamily="18" charset="0"/>
                        <a:cs typeface="Times New Roman" panose="02020603050405020304" pitchFamily="18" charset="0"/>
                      </a:rPr>
                      <m:t>𝒗</m:t>
                    </m:r>
                  </m:oMath>
                </a14:m>
                <a:r>
                  <a:rPr lang="en-US" sz="1800" b="1" i="1"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(27)</a:t>
                </a:r>
              </a:p>
              <a:p>
                <a:pPr marL="304800">
                  <a:lnSpc>
                    <a:spcPct val="150000"/>
                  </a:lnSpc>
                  <a:buNone/>
                </a:pPr>
                <a:r>
                  <a:rPr lang="en-IN" sz="1800" dirty="0">
                    <a:latin typeface="Calibri" panose="020F0502020204030204" pitchFamily="34" charset="0"/>
                    <a:ea typeface="Calibri" panose="020F0502020204030204" pitchFamily="34" charset="0"/>
                    <a:cs typeface="Calibri" panose="020F0502020204030204" pitchFamily="34" charset="0"/>
                  </a:rPr>
                  <a:t>       where </a:t>
                </a:r>
                <a14:m>
                  <m:oMath xmlns:m="http://schemas.openxmlformats.org/officeDocument/2006/math">
                    <m:r>
                      <a:rPr lang="en-IN" sz="1800" b="1" i="1">
                        <a:latin typeface="Cambria Math" panose="02040503050406030204" pitchFamily="18" charset="0"/>
                        <a:ea typeface="Cambria Math" panose="02040503050406030204" pitchFamily="18" charset="0"/>
                        <a:cs typeface="Times New Roman" panose="02020603050405020304" pitchFamily="18" charset="0"/>
                      </a:rPr>
                      <m:t>𝜶</m:t>
                    </m:r>
                    <m:d>
                      <m:dPr>
                        <m:ctrlPr>
                          <a:rPr lang="en-IN" sz="1800" b="1" i="1">
                            <a:latin typeface="Cambria Math" panose="02040503050406030204" pitchFamily="18" charset="0"/>
                            <a:ea typeface="Cambria Math" panose="02040503050406030204" pitchFamily="18" charset="0"/>
                            <a:cs typeface="Times New Roman" panose="02020603050405020304" pitchFamily="18" charset="0"/>
                          </a:rPr>
                        </m:ctrlPr>
                      </m:dPr>
                      <m:e>
                        <m:r>
                          <a:rPr lang="en-IN" sz="1800" b="1" i="1">
                            <a:latin typeface="Cambria Math" panose="02040503050406030204" pitchFamily="18" charset="0"/>
                            <a:ea typeface="Cambria Math" panose="02040503050406030204" pitchFamily="18" charset="0"/>
                            <a:cs typeface="Times New Roman" panose="02020603050405020304" pitchFamily="18" charset="0"/>
                          </a:rPr>
                          <m:t>𝒙</m:t>
                        </m:r>
                      </m:e>
                    </m:d>
                    <m:r>
                      <a:rPr lang="en-IN" sz="1800" b="1"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sz="1800" b="1"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1" i="1">
                            <a:latin typeface="Cambria Math" panose="02040503050406030204" pitchFamily="18" charset="0"/>
                            <a:ea typeface="Times New Roman" panose="02020603050405020304" pitchFamily="18" charset="0"/>
                            <a:cs typeface="Times New Roman" panose="02020603050405020304" pitchFamily="18" charset="0"/>
                          </a:rPr>
                          <m:t>&lt;</m:t>
                        </m:r>
                        <m:r>
                          <a:rPr lang="en-US" sz="1800" b="1" i="1">
                            <a:latin typeface="Cambria Math" panose="02040503050406030204" pitchFamily="18" charset="0"/>
                            <a:ea typeface="Times New Roman" panose="02020603050405020304" pitchFamily="18" charset="0"/>
                            <a:cs typeface="Times New Roman" panose="02020603050405020304" pitchFamily="18" charset="0"/>
                          </a:rPr>
                          <m:t>𝒅</m:t>
                        </m:r>
                        <m:sSub>
                          <m:sSubPr>
                            <m:ctrlPr>
                              <a:rPr lang="en-IN" sz="1800" b="1" i="1">
                                <a:latin typeface="Cambria Math" panose="02040503050406030204" pitchFamily="18" charset="0"/>
                              </a:rPr>
                            </m:ctrlPr>
                          </m:sSubPr>
                          <m:e>
                            <m:r>
                              <a:rPr lang="en-US" sz="1800" b="1" i="1">
                                <a:latin typeface="Cambria Math" panose="02040503050406030204" pitchFamily="18" charset="0"/>
                                <a:ea typeface="Times New Roman" panose="02020603050405020304" pitchFamily="18" charset="0"/>
                                <a:cs typeface="Times New Roman" panose="02020603050405020304" pitchFamily="18" charset="0"/>
                              </a:rPr>
                              <m:t>𝑻</m:t>
                            </m:r>
                          </m:e>
                          <m:sub>
                            <m:r>
                              <a:rPr lang="en-US" sz="1800" b="1" i="1">
                                <a:latin typeface="Cambria Math" panose="02040503050406030204" pitchFamily="18" charset="0"/>
                                <a:ea typeface="Times New Roman" panose="02020603050405020304" pitchFamily="18" charset="0"/>
                                <a:cs typeface="Times New Roman" panose="02020603050405020304" pitchFamily="18" charset="0"/>
                              </a:rPr>
                              <m:t>𝒏</m:t>
                            </m:r>
                          </m:sub>
                        </m:sSub>
                        <m:r>
                          <a:rPr lang="en-US" sz="1800" b="1" i="1">
                            <a:latin typeface="Cambria Math" panose="02040503050406030204" pitchFamily="18" charset="0"/>
                            <a:ea typeface="Times New Roman" panose="02020603050405020304" pitchFamily="18" charset="0"/>
                            <a:cs typeface="Times New Roman" panose="02020603050405020304" pitchFamily="18" charset="0"/>
                          </a:rPr>
                          <m:t>,</m:t>
                        </m:r>
                        <m:r>
                          <a:rPr lang="en-US" sz="1800" b="1" i="1">
                            <a:latin typeface="Cambria Math" panose="02040503050406030204" pitchFamily="18" charset="0"/>
                            <a:ea typeface="Times New Roman" panose="02020603050405020304" pitchFamily="18" charset="0"/>
                            <a:cs typeface="Times New Roman" panose="02020603050405020304" pitchFamily="18" charset="0"/>
                          </a:rPr>
                          <m:t>𝒇</m:t>
                        </m:r>
                        <m:d>
                          <m:dPr>
                            <m:ctrlPr>
                              <a:rPr lang="en-IN" sz="1800" b="1" i="1">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b="1" i="1">
                                <a:latin typeface="Cambria Math" panose="02040503050406030204" pitchFamily="18" charset="0"/>
                                <a:ea typeface="Times New Roman" panose="02020603050405020304" pitchFamily="18" charset="0"/>
                                <a:cs typeface="Times New Roman" panose="02020603050405020304" pitchFamily="18" charset="0"/>
                              </a:rPr>
                              <m:t>𝒙</m:t>
                            </m:r>
                          </m:e>
                        </m:d>
                        <m:r>
                          <a:rPr lang="en-US" sz="1800" b="1" i="1">
                            <a:latin typeface="Cambria Math" panose="02040503050406030204" pitchFamily="18" charset="0"/>
                            <a:ea typeface="Times New Roman" panose="02020603050405020304" pitchFamily="18" charset="0"/>
                            <a:cs typeface="Times New Roman" panose="02020603050405020304" pitchFamily="18" charset="0"/>
                          </a:rPr>
                          <m:t>&gt;</m:t>
                        </m:r>
                      </m:num>
                      <m:den>
                        <m:r>
                          <a:rPr lang="en-US" sz="1800" b="1" i="1">
                            <a:latin typeface="Cambria Math" panose="02040503050406030204" pitchFamily="18" charset="0"/>
                            <a:ea typeface="Times New Roman" panose="02020603050405020304" pitchFamily="18" charset="0"/>
                            <a:cs typeface="Times New Roman" panose="02020603050405020304" pitchFamily="18" charset="0"/>
                          </a:rPr>
                          <m:t>&lt;</m:t>
                        </m:r>
                        <m:r>
                          <a:rPr lang="en-US" sz="1800" b="1" i="1">
                            <a:latin typeface="Cambria Math" panose="02040503050406030204" pitchFamily="18" charset="0"/>
                            <a:ea typeface="Times New Roman" panose="02020603050405020304" pitchFamily="18" charset="0"/>
                            <a:cs typeface="Times New Roman" panose="02020603050405020304" pitchFamily="18" charset="0"/>
                          </a:rPr>
                          <m:t>𝒅</m:t>
                        </m:r>
                        <m:sSub>
                          <m:sSubPr>
                            <m:ctrlPr>
                              <a:rPr lang="en-IN" sz="1800" b="1" i="1">
                                <a:latin typeface="Cambria Math" panose="02040503050406030204" pitchFamily="18" charset="0"/>
                              </a:rPr>
                            </m:ctrlPr>
                          </m:sSubPr>
                          <m:e>
                            <m:r>
                              <a:rPr lang="en-US" sz="1800" b="1" i="1">
                                <a:latin typeface="Cambria Math" panose="02040503050406030204" pitchFamily="18" charset="0"/>
                                <a:ea typeface="Times New Roman" panose="02020603050405020304" pitchFamily="18" charset="0"/>
                                <a:cs typeface="Times New Roman" panose="02020603050405020304" pitchFamily="18" charset="0"/>
                              </a:rPr>
                              <m:t>𝑻</m:t>
                            </m:r>
                          </m:e>
                          <m:sub>
                            <m:r>
                              <a:rPr lang="en-US" sz="1800" b="1" i="1">
                                <a:latin typeface="Cambria Math" panose="02040503050406030204" pitchFamily="18" charset="0"/>
                                <a:ea typeface="Times New Roman" panose="02020603050405020304" pitchFamily="18" charset="0"/>
                                <a:cs typeface="Times New Roman" panose="02020603050405020304" pitchFamily="18" charset="0"/>
                              </a:rPr>
                              <m:t>𝒏</m:t>
                            </m:r>
                          </m:sub>
                        </m:sSub>
                        <m:r>
                          <a:rPr lang="en-US" sz="1800" b="1" i="1">
                            <a:latin typeface="Cambria Math" panose="02040503050406030204" pitchFamily="18" charset="0"/>
                            <a:ea typeface="Times New Roman" panose="02020603050405020304" pitchFamily="18" charset="0"/>
                            <a:cs typeface="Times New Roman" panose="02020603050405020304" pitchFamily="18" charset="0"/>
                          </a:rPr>
                          <m:t>,</m:t>
                        </m:r>
                        <m:r>
                          <a:rPr lang="en-US" sz="1800" b="1" i="1">
                            <a:latin typeface="Cambria Math" panose="02040503050406030204" pitchFamily="18" charset="0"/>
                            <a:ea typeface="Times New Roman" panose="02020603050405020304" pitchFamily="18" charset="0"/>
                            <a:cs typeface="Times New Roman" panose="02020603050405020304" pitchFamily="18" charset="0"/>
                          </a:rPr>
                          <m:t>𝒈</m:t>
                        </m:r>
                        <m:d>
                          <m:dPr>
                            <m:ctrlPr>
                              <a:rPr lang="en-IN" sz="1800" b="1" i="1">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b="1" i="1">
                                <a:latin typeface="Cambria Math" panose="02040503050406030204" pitchFamily="18" charset="0"/>
                                <a:ea typeface="Times New Roman" panose="02020603050405020304" pitchFamily="18" charset="0"/>
                                <a:cs typeface="Times New Roman" panose="02020603050405020304" pitchFamily="18" charset="0"/>
                              </a:rPr>
                              <m:t>𝒙</m:t>
                            </m:r>
                          </m:e>
                        </m:d>
                        <m:r>
                          <a:rPr lang="en-US" sz="1800" b="1" i="1">
                            <a:latin typeface="Cambria Math" panose="02040503050406030204" pitchFamily="18" charset="0"/>
                            <a:ea typeface="Times New Roman" panose="02020603050405020304" pitchFamily="18" charset="0"/>
                            <a:cs typeface="Times New Roman" panose="02020603050405020304" pitchFamily="18" charset="0"/>
                          </a:rPr>
                          <m:t>&gt;</m:t>
                        </m:r>
                      </m:den>
                    </m:f>
                  </m:oMath>
                </a14:m>
                <a:r>
                  <a:rPr lang="en-US" sz="1800" i="1" dirty="0">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r>
                      <a:rPr lang="en-US" sz="1800" b="1" i="1" smtClean="0">
                        <a:latin typeface="Cambria Math" panose="02040503050406030204" pitchFamily="18" charset="0"/>
                        <a:ea typeface="Cambria Math" panose="02040503050406030204" pitchFamily="18" charset="0"/>
                      </a:rPr>
                      <m:t>𝜷</m:t>
                    </m:r>
                    <m:d>
                      <m:dPr>
                        <m:ctrlPr>
                          <a:rPr lang="en-IN" sz="1800" b="1" i="1" smtClean="0">
                            <a:latin typeface="Cambria Math" panose="02040503050406030204" pitchFamily="18" charset="0"/>
                            <a:ea typeface="Cambria Math" panose="02040503050406030204" pitchFamily="18" charset="0"/>
                          </a:rPr>
                        </m:ctrlPr>
                      </m:dPr>
                      <m:e>
                        <m:r>
                          <a:rPr lang="en-IN" sz="1800" b="1" i="1" smtClean="0">
                            <a:latin typeface="Cambria Math" panose="02040503050406030204" pitchFamily="18" charset="0"/>
                            <a:ea typeface="Cambria Math" panose="02040503050406030204" pitchFamily="18" charset="0"/>
                          </a:rPr>
                          <m:t>𝒙</m:t>
                        </m:r>
                      </m:e>
                    </m:d>
                    <m:r>
                      <a:rPr lang="en-IN" sz="1800" b="1" i="1" smtClean="0">
                        <a:latin typeface="Cambria Math" panose="02040503050406030204" pitchFamily="18" charset="0"/>
                        <a:ea typeface="Cambria Math" panose="02040503050406030204" pitchFamily="18" charset="0"/>
                      </a:rPr>
                      <m:t>=</m:t>
                    </m:r>
                    <m:f>
                      <m:fPr>
                        <m:ctrlPr>
                          <a:rPr lang="en-IN" sz="1800" b="1" i="1" smtClean="0">
                            <a:latin typeface="Cambria Math" panose="02040503050406030204" pitchFamily="18" charset="0"/>
                            <a:ea typeface="Cambria Math" panose="02040503050406030204" pitchFamily="18" charset="0"/>
                          </a:rPr>
                        </m:ctrlPr>
                      </m:fPr>
                      <m:num>
                        <m:r>
                          <a:rPr lang="en-IN" sz="1800" b="1" i="1" smtClean="0">
                            <a:latin typeface="Cambria Math" panose="02040503050406030204" pitchFamily="18" charset="0"/>
                            <a:ea typeface="Cambria Math" panose="02040503050406030204" pitchFamily="18" charset="0"/>
                          </a:rPr>
                          <m:t>𝟏</m:t>
                        </m:r>
                      </m:num>
                      <m:den>
                        <m:r>
                          <a:rPr lang="en-US" sz="1800" b="1" i="1">
                            <a:latin typeface="Cambria Math" panose="02040503050406030204" pitchFamily="18" charset="0"/>
                            <a:ea typeface="Times New Roman" panose="02020603050405020304" pitchFamily="18" charset="0"/>
                            <a:cs typeface="Times New Roman" panose="02020603050405020304" pitchFamily="18" charset="0"/>
                          </a:rPr>
                          <m:t>&lt;</m:t>
                        </m:r>
                        <m:r>
                          <a:rPr lang="en-US" sz="1800" b="1" i="1">
                            <a:latin typeface="Cambria Math" panose="02040503050406030204" pitchFamily="18" charset="0"/>
                            <a:ea typeface="Times New Roman" panose="02020603050405020304" pitchFamily="18" charset="0"/>
                            <a:cs typeface="Times New Roman" panose="02020603050405020304" pitchFamily="18" charset="0"/>
                          </a:rPr>
                          <m:t>𝒅</m:t>
                        </m:r>
                        <m:sSub>
                          <m:sSubPr>
                            <m:ctrlPr>
                              <a:rPr lang="en-IN" sz="1800" b="1" i="1">
                                <a:latin typeface="Cambria Math" panose="02040503050406030204" pitchFamily="18" charset="0"/>
                              </a:rPr>
                            </m:ctrlPr>
                          </m:sSubPr>
                          <m:e>
                            <m:r>
                              <a:rPr lang="en-US" sz="1800" b="1" i="1">
                                <a:latin typeface="Cambria Math" panose="02040503050406030204" pitchFamily="18" charset="0"/>
                                <a:ea typeface="Times New Roman" panose="02020603050405020304" pitchFamily="18" charset="0"/>
                                <a:cs typeface="Times New Roman" panose="02020603050405020304" pitchFamily="18" charset="0"/>
                              </a:rPr>
                              <m:t>𝑻</m:t>
                            </m:r>
                          </m:e>
                          <m:sub>
                            <m:r>
                              <a:rPr lang="en-US" sz="1800" b="1" i="1">
                                <a:latin typeface="Cambria Math" panose="02040503050406030204" pitchFamily="18" charset="0"/>
                                <a:ea typeface="Times New Roman" panose="02020603050405020304" pitchFamily="18" charset="0"/>
                                <a:cs typeface="Times New Roman" panose="02020603050405020304" pitchFamily="18" charset="0"/>
                              </a:rPr>
                              <m:t>𝒏</m:t>
                            </m:r>
                          </m:sub>
                        </m:sSub>
                        <m:r>
                          <a:rPr lang="en-US" sz="1800" b="1" i="1">
                            <a:latin typeface="Cambria Math" panose="02040503050406030204" pitchFamily="18" charset="0"/>
                            <a:ea typeface="Times New Roman" panose="02020603050405020304" pitchFamily="18" charset="0"/>
                            <a:cs typeface="Times New Roman" panose="02020603050405020304" pitchFamily="18" charset="0"/>
                          </a:rPr>
                          <m:t>,</m:t>
                        </m:r>
                        <m:r>
                          <a:rPr lang="en-US" sz="1800" b="1" i="1">
                            <a:latin typeface="Cambria Math" panose="02040503050406030204" pitchFamily="18" charset="0"/>
                            <a:ea typeface="Times New Roman" panose="02020603050405020304" pitchFamily="18" charset="0"/>
                            <a:cs typeface="Times New Roman" panose="02020603050405020304" pitchFamily="18" charset="0"/>
                          </a:rPr>
                          <m:t>𝒈</m:t>
                        </m:r>
                        <m:d>
                          <m:dPr>
                            <m:ctrlPr>
                              <a:rPr lang="en-IN" sz="1800" b="1" i="1">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b="1" i="1">
                                <a:latin typeface="Cambria Math" panose="02040503050406030204" pitchFamily="18" charset="0"/>
                                <a:ea typeface="Times New Roman" panose="02020603050405020304" pitchFamily="18" charset="0"/>
                                <a:cs typeface="Times New Roman" panose="02020603050405020304" pitchFamily="18" charset="0"/>
                              </a:rPr>
                              <m:t>𝒙</m:t>
                            </m:r>
                          </m:e>
                        </m:d>
                        <m:r>
                          <a:rPr lang="en-US" sz="1800" b="1" i="1">
                            <a:latin typeface="Cambria Math" panose="02040503050406030204" pitchFamily="18" charset="0"/>
                            <a:ea typeface="Times New Roman" panose="02020603050405020304" pitchFamily="18" charset="0"/>
                            <a:cs typeface="Times New Roman" panose="02020603050405020304" pitchFamily="18" charset="0"/>
                          </a:rPr>
                          <m:t>&gt;</m:t>
                        </m:r>
                      </m:den>
                    </m:f>
                  </m:oMath>
                </a14:m>
                <a:r>
                  <a:rPr lang="en-US" sz="1800" i="1" dirty="0">
                    <a:latin typeface="Calibri" panose="020F0502020204030204" pitchFamily="34" charset="0"/>
                    <a:ea typeface="Calibri" panose="020F0502020204030204" pitchFamily="34" charset="0"/>
                    <a:cs typeface="Calibri" panose="020F0502020204030204" pitchFamily="34" charset="0"/>
                  </a:rPr>
                  <a:t> </a:t>
                </a:r>
              </a:p>
              <a:p>
                <a:pPr marL="304800" algn="just">
                  <a:lnSpc>
                    <a:spcPct val="150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The functions </a:t>
                </a:r>
                <a14:m>
                  <m:oMath xmlns:m="http://schemas.openxmlformats.org/officeDocument/2006/math">
                    <m:sSub>
                      <m:sSubPr>
                        <m:ctrlPr>
                          <a:rPr lang="en-IN" sz="1800" b="1" i="1">
                            <a:effectLst/>
                            <a:latin typeface="Cambria Math" panose="020405030504060302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𝑻</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𝒏</m:t>
                        </m:r>
                      </m:sub>
                    </m:sSub>
                    <m: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t>𝒏</m:t>
                    </m:r>
                    <m: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t>𝟐</m:t>
                    </m:r>
                    <m: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t>𝟑</m:t>
                    </m:r>
                    <m: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t>𝒂𝒏𝒅</m:t>
                    </m:r>
                    <m: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1800" b="1" i="1" smtClean="0">
                        <a:effectLst/>
                        <a:latin typeface="Cambria Math" panose="02040503050406030204" pitchFamily="18" charset="0"/>
                        <a:ea typeface="Calibri" panose="020F0502020204030204" pitchFamily="34" charset="0"/>
                        <a:cs typeface="Times New Roman" panose="02020603050405020304" pitchFamily="18" charset="0"/>
                      </a:rPr>
                      <m:t>𝟒</m:t>
                    </m:r>
                  </m:oMath>
                </a14:m>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are computed as the sequence (22) in step2. While </a:t>
                </a:r>
                <a14:m>
                  <m:oMath xmlns:m="http://schemas.openxmlformats.org/officeDocument/2006/math">
                    <m:sSub>
                      <m:sSubPr>
                        <m:ctrlPr>
                          <a:rPr lang="en-IN" sz="1800" b="1" i="1" smtClean="0">
                            <a:latin typeface="Cambria Math" panose="02040503050406030204" pitchFamily="18" charset="0"/>
                          </a:rPr>
                        </m:ctrlPr>
                      </m:sSubPr>
                      <m:e>
                        <m:r>
                          <a:rPr lang="en-IN" sz="1800" b="1" i="1">
                            <a:latin typeface="Cambria Math" panose="02040503050406030204" pitchFamily="18" charset="0"/>
                            <a:ea typeface="Calibri" panose="020F0502020204030204" pitchFamily="34" charset="0"/>
                            <a:cs typeface="Times New Roman" panose="02020603050405020304" pitchFamily="18" charset="0"/>
                          </a:rPr>
                          <m:t>𝑻</m:t>
                        </m:r>
                      </m:e>
                      <m:sub>
                        <m:r>
                          <a:rPr lang="en-IN" sz="1800" b="1" i="1" smtClean="0">
                            <a:latin typeface="Cambria Math" panose="02040503050406030204" pitchFamily="18" charset="0"/>
                            <a:ea typeface="Calibri" panose="020F0502020204030204" pitchFamily="34" charset="0"/>
                            <a:cs typeface="Times New Roman" panose="02020603050405020304" pitchFamily="18" charset="0"/>
                          </a:rPr>
                          <m:t>𝟏</m:t>
                        </m:r>
                      </m:sub>
                    </m:sSub>
                  </m:oMath>
                </a14:m>
                <a:r>
                  <a:rPr lang="en-US" sz="1800" i="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can be obtained by satisfying necessary and sufficient conditions (20) &amp;(21) in step1:</a:t>
                </a:r>
              </a:p>
              <a:p>
                <a:pPr marL="304800" indent="270510">
                  <a:lnSpc>
                    <a:spcPct val="150000"/>
                  </a:lnSpc>
                  <a:buNone/>
                </a:pPr>
                <a14:m>
                  <m:oMathPara xmlns:m="http://schemas.openxmlformats.org/officeDocument/2006/math">
                    <m:oMathParaPr>
                      <m:jc m:val="centerGroup"/>
                    </m:oMathParaPr>
                    <m:oMath xmlns:m="http://schemas.openxmlformats.org/officeDocument/2006/math">
                      <m:r>
                        <a:rPr lang="en-US" sz="1800" b="1" i="1">
                          <a:latin typeface="Cambria Math" panose="02040503050406030204" pitchFamily="18" charset="0"/>
                          <a:ea typeface="Times New Roman" panose="02020603050405020304" pitchFamily="18" charset="0"/>
                        </a:rPr>
                        <m:t>&lt;</m:t>
                      </m:r>
                      <m:r>
                        <a:rPr lang="en-US" sz="1800" b="1" i="1">
                          <a:latin typeface="Cambria Math" panose="02040503050406030204" pitchFamily="18" charset="0"/>
                          <a:ea typeface="Times New Roman" panose="02020603050405020304" pitchFamily="18" charset="0"/>
                        </a:rPr>
                        <m:t>𝒅</m:t>
                      </m:r>
                      <m:sSub>
                        <m:sSubPr>
                          <m:ctrlPr>
                            <a:rPr lang="en-IN" sz="1800" b="1" i="1">
                              <a:latin typeface="Cambria Math" panose="02040503050406030204" pitchFamily="18" charset="0"/>
                              <a:ea typeface="Times New Roman" panose="02020603050405020304" pitchFamily="18" charset="0"/>
                            </a:rPr>
                          </m:ctrlPr>
                        </m:sSubPr>
                        <m:e>
                          <m:r>
                            <a:rPr lang="en-US" sz="1800" b="1" i="1">
                              <a:latin typeface="Cambria Math" panose="02040503050406030204" pitchFamily="18" charset="0"/>
                              <a:ea typeface="Times New Roman" panose="02020603050405020304" pitchFamily="18" charset="0"/>
                            </a:rPr>
                            <m:t>𝑻</m:t>
                          </m:r>
                        </m:e>
                        <m:sub>
                          <m:r>
                            <a:rPr lang="en-US" sz="1800" b="1" i="1">
                              <a:latin typeface="Cambria Math" panose="02040503050406030204" pitchFamily="18" charset="0"/>
                              <a:ea typeface="Times New Roman" panose="02020603050405020304" pitchFamily="18" charset="0"/>
                            </a:rPr>
                            <m:t>𝟏</m:t>
                          </m:r>
                        </m:sub>
                      </m:sSub>
                      <m:r>
                        <a:rPr lang="en-US" sz="1800" b="1" i="1">
                          <a:latin typeface="Cambria Math" panose="02040503050406030204" pitchFamily="18" charset="0"/>
                          <a:ea typeface="Times New Roman" panose="02020603050405020304" pitchFamily="18" charset="0"/>
                        </a:rPr>
                        <m:t>,</m:t>
                      </m:r>
                      <m:r>
                        <a:rPr lang="en-US" sz="1800" b="1" i="1">
                          <a:latin typeface="Cambria Math" panose="02040503050406030204" pitchFamily="18" charset="0"/>
                          <a:ea typeface="Times New Roman" panose="02020603050405020304" pitchFamily="18" charset="0"/>
                        </a:rPr>
                        <m:t>𝒂</m:t>
                      </m:r>
                      <m:sSubSup>
                        <m:sSubSupPr>
                          <m:ctrlPr>
                            <a:rPr lang="en-IN" sz="1800" b="1" i="1">
                              <a:latin typeface="Cambria Math" panose="02040503050406030204" pitchFamily="18" charset="0"/>
                              <a:ea typeface="Times New Roman" panose="02020603050405020304" pitchFamily="18" charset="0"/>
                            </a:rPr>
                          </m:ctrlPr>
                        </m:sSubSupPr>
                        <m:e>
                          <m:r>
                            <a:rPr lang="en-US" sz="1800" b="1" i="1">
                              <a:latin typeface="Cambria Math" panose="02040503050406030204" pitchFamily="18" charset="0"/>
                              <a:ea typeface="Times New Roman" panose="02020603050405020304" pitchFamily="18" charset="0"/>
                            </a:rPr>
                            <m:t>𝒅</m:t>
                          </m:r>
                        </m:e>
                        <m:sub>
                          <m:r>
                            <a:rPr lang="en-US" sz="1800" b="1" i="1">
                              <a:latin typeface="Cambria Math" panose="02040503050406030204" pitchFamily="18" charset="0"/>
                              <a:ea typeface="Times New Roman" panose="02020603050405020304" pitchFamily="18" charset="0"/>
                            </a:rPr>
                            <m:t>𝒇</m:t>
                          </m:r>
                        </m:sub>
                        <m:sup>
                          <m:r>
                            <a:rPr lang="en-US" sz="1800" b="1" i="1">
                              <a:latin typeface="Cambria Math" panose="02040503050406030204" pitchFamily="18" charset="0"/>
                              <a:ea typeface="Times New Roman" panose="02020603050405020304" pitchFamily="18" charset="0"/>
                            </a:rPr>
                            <m:t>𝒌</m:t>
                          </m:r>
                        </m:sup>
                      </m:sSubSup>
                      <m:d>
                        <m:dPr>
                          <m:ctrlPr>
                            <a:rPr lang="en-IN" sz="1800" b="1" i="1">
                              <a:latin typeface="Cambria Math" panose="02040503050406030204" pitchFamily="18" charset="0"/>
                              <a:ea typeface="Times New Roman" panose="02020603050405020304" pitchFamily="18" charset="0"/>
                            </a:rPr>
                          </m:ctrlPr>
                        </m:dPr>
                        <m:e>
                          <m:r>
                            <a:rPr lang="en-US" sz="1800" b="1" i="1">
                              <a:latin typeface="Cambria Math" panose="02040503050406030204" pitchFamily="18" charset="0"/>
                              <a:ea typeface="Times New Roman" panose="02020603050405020304" pitchFamily="18" charset="0"/>
                            </a:rPr>
                            <m:t>𝒈</m:t>
                          </m:r>
                          <m:r>
                            <a:rPr lang="en-IN" sz="1800" b="1" i="1" smtClean="0">
                              <a:latin typeface="Cambria Math" panose="02040503050406030204" pitchFamily="18" charset="0"/>
                              <a:ea typeface="Times New Roman" panose="02020603050405020304" pitchFamily="18" charset="0"/>
                            </a:rPr>
                            <m:t>(</m:t>
                          </m:r>
                          <m:r>
                            <a:rPr lang="en-IN" sz="1800" b="1" i="1" smtClean="0">
                              <a:latin typeface="Cambria Math" panose="02040503050406030204" pitchFamily="18" charset="0"/>
                              <a:ea typeface="Times New Roman" panose="02020603050405020304" pitchFamily="18" charset="0"/>
                            </a:rPr>
                            <m:t>𝒙</m:t>
                          </m:r>
                          <m:r>
                            <a:rPr lang="en-IN" sz="1800" b="1" i="1" smtClean="0">
                              <a:latin typeface="Cambria Math" panose="02040503050406030204" pitchFamily="18" charset="0"/>
                              <a:ea typeface="Times New Roman" panose="02020603050405020304" pitchFamily="18" charset="0"/>
                            </a:rPr>
                            <m:t>)</m:t>
                          </m:r>
                        </m:e>
                      </m:d>
                      <m:r>
                        <a:rPr lang="en-US" sz="1800" b="1" i="1">
                          <a:latin typeface="Cambria Math" panose="02040503050406030204" pitchFamily="18" charset="0"/>
                          <a:ea typeface="Times New Roman" panose="02020603050405020304" pitchFamily="18" charset="0"/>
                        </a:rPr>
                        <m:t>&gt; =</m:t>
                      </m:r>
                      <m:r>
                        <a:rPr lang="en-US" sz="1800" b="1" i="1">
                          <a:latin typeface="Cambria Math" panose="02040503050406030204" pitchFamily="18" charset="0"/>
                          <a:ea typeface="Times New Roman" panose="02020603050405020304" pitchFamily="18" charset="0"/>
                        </a:rPr>
                        <m:t>𝟎</m:t>
                      </m:r>
                      <m:r>
                        <a:rPr lang="en-US" sz="1800" b="1" i="1">
                          <a:latin typeface="Cambria Math" panose="02040503050406030204" pitchFamily="18" charset="0"/>
                          <a:ea typeface="Times New Roman" panose="02020603050405020304" pitchFamily="18" charset="0"/>
                        </a:rPr>
                        <m:t>  ∀</m:t>
                      </m:r>
                      <m:r>
                        <a:rPr lang="en-US" sz="1800" b="1" i="1">
                          <a:latin typeface="Cambria Math" panose="02040503050406030204" pitchFamily="18" charset="0"/>
                          <a:ea typeface="Times New Roman" panose="02020603050405020304" pitchFamily="18" charset="0"/>
                        </a:rPr>
                        <m:t>𝒌</m:t>
                      </m:r>
                      <m:r>
                        <a:rPr lang="en-US" sz="1800" b="1" i="1">
                          <a:latin typeface="Cambria Math" panose="02040503050406030204" pitchFamily="18" charset="0"/>
                          <a:ea typeface="Times New Roman" panose="02020603050405020304" pitchFamily="18" charset="0"/>
                        </a:rPr>
                        <m:t>=</m:t>
                      </m:r>
                      <m:r>
                        <a:rPr lang="en-US" sz="1800" b="1" i="1">
                          <a:latin typeface="Cambria Math" panose="02040503050406030204" pitchFamily="18" charset="0"/>
                          <a:ea typeface="Times New Roman" panose="02020603050405020304" pitchFamily="18" charset="0"/>
                        </a:rPr>
                        <m:t>𝟎</m:t>
                      </m:r>
                      <m:r>
                        <a:rPr lang="en-US" sz="1800" b="1" i="1">
                          <a:latin typeface="Cambria Math" panose="02040503050406030204" pitchFamily="18" charset="0"/>
                          <a:ea typeface="Times New Roman" panose="02020603050405020304" pitchFamily="18" charset="0"/>
                        </a:rPr>
                        <m:t>……</m:t>
                      </m:r>
                      <m:r>
                        <a:rPr lang="en-US" sz="1800" b="1" i="1">
                          <a:latin typeface="Cambria Math" panose="02040503050406030204" pitchFamily="18" charset="0"/>
                          <a:ea typeface="Times New Roman" panose="02020603050405020304" pitchFamily="18" charset="0"/>
                        </a:rPr>
                        <m:t>𝒏</m:t>
                      </m:r>
                      <m:r>
                        <a:rPr lang="en-US" sz="1800" b="1" i="1">
                          <a:latin typeface="Cambria Math" panose="02040503050406030204" pitchFamily="18" charset="0"/>
                          <a:ea typeface="Times New Roman" panose="02020603050405020304" pitchFamily="18" charset="0"/>
                        </a:rPr>
                        <m:t>−</m:t>
                      </m:r>
                      <m:r>
                        <a:rPr lang="en-US" sz="1800" b="1" i="1">
                          <a:latin typeface="Cambria Math" panose="02040503050406030204" pitchFamily="18" charset="0"/>
                          <a:ea typeface="Times New Roman" panose="02020603050405020304" pitchFamily="18" charset="0"/>
                        </a:rPr>
                        <m:t>𝟐</m:t>
                      </m:r>
                    </m:oMath>
                  </m:oMathPara>
                </a14:m>
                <a:endParaRPr lang="en-IN" sz="1800" b="1" dirty="0">
                  <a:latin typeface="Calibri" panose="020F0502020204030204" pitchFamily="34" charset="0"/>
                  <a:ea typeface="Calibri" panose="020F0502020204030204" pitchFamily="34" charset="0"/>
                  <a:cs typeface="Calibri" panose="020F0502020204030204" pitchFamily="34" charset="0"/>
                </a:endParaRPr>
              </a:p>
              <a:p>
                <a:pPr marL="304800" indent="270510">
                  <a:lnSpc>
                    <a:spcPct val="150000"/>
                  </a:lnSpc>
                  <a:buNone/>
                </a:pPr>
                <a14:m>
                  <m:oMathPara xmlns:m="http://schemas.openxmlformats.org/officeDocument/2006/math">
                    <m:oMathParaPr>
                      <m:jc m:val="centerGroup"/>
                    </m:oMathParaPr>
                    <m:oMath xmlns:m="http://schemas.openxmlformats.org/officeDocument/2006/math">
                      <m:r>
                        <a:rPr lang="en-US" sz="1800" b="1" i="1">
                          <a:latin typeface="Cambria Math" panose="02040503050406030204" pitchFamily="18" charset="0"/>
                          <a:ea typeface="Times New Roman" panose="02020603050405020304" pitchFamily="18" charset="0"/>
                        </a:rPr>
                        <m:t>𝒂𝒏𝒅</m:t>
                      </m:r>
                    </m:oMath>
                  </m:oMathPara>
                </a14:m>
                <a:endParaRPr lang="en-IN" sz="1800" b="1" i="1" dirty="0">
                  <a:latin typeface="Calibri" panose="020F0502020204030204" pitchFamily="34" charset="0"/>
                  <a:ea typeface="Calibri" panose="020F0502020204030204" pitchFamily="34" charset="0"/>
                  <a:cs typeface="Calibri" panose="020F0502020204030204" pitchFamily="34" charset="0"/>
                </a:endParaRPr>
              </a:p>
              <a:p>
                <a:pPr marL="304800" indent="270510">
                  <a:lnSpc>
                    <a:spcPct val="150000"/>
                  </a:lnSpc>
                  <a:buNone/>
                </a:pPr>
                <a:r>
                  <a:rPr lang="en-US" sz="1800" b="1"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1800" b="1" i="1">
                        <a:latin typeface="Cambria Math" panose="02040503050406030204" pitchFamily="18" charset="0"/>
                        <a:ea typeface="Times New Roman" panose="02020603050405020304" pitchFamily="18" charset="0"/>
                      </a:rPr>
                      <m:t>&lt;</m:t>
                    </m:r>
                    <m:r>
                      <a:rPr lang="en-US" sz="1800" b="1" i="1">
                        <a:latin typeface="Cambria Math" panose="02040503050406030204" pitchFamily="18" charset="0"/>
                        <a:ea typeface="Times New Roman" panose="02020603050405020304" pitchFamily="18" charset="0"/>
                      </a:rPr>
                      <m:t>𝒅</m:t>
                    </m:r>
                    <m:sSub>
                      <m:sSubPr>
                        <m:ctrlPr>
                          <a:rPr lang="en-IN" sz="1800" b="1" i="1">
                            <a:latin typeface="Cambria Math" panose="02040503050406030204" pitchFamily="18" charset="0"/>
                            <a:ea typeface="Times New Roman" panose="02020603050405020304" pitchFamily="18" charset="0"/>
                          </a:rPr>
                        </m:ctrlPr>
                      </m:sSubPr>
                      <m:e>
                        <m:r>
                          <a:rPr lang="en-US" sz="1800" b="1" i="1">
                            <a:latin typeface="Cambria Math" panose="02040503050406030204" pitchFamily="18" charset="0"/>
                            <a:ea typeface="Times New Roman" panose="02020603050405020304" pitchFamily="18" charset="0"/>
                          </a:rPr>
                          <m:t>𝑻</m:t>
                        </m:r>
                      </m:e>
                      <m:sub>
                        <m:r>
                          <a:rPr lang="en-US" sz="1800" b="1" i="1">
                            <a:latin typeface="Cambria Math" panose="02040503050406030204" pitchFamily="18" charset="0"/>
                            <a:ea typeface="Times New Roman" panose="02020603050405020304" pitchFamily="18" charset="0"/>
                          </a:rPr>
                          <m:t>𝟏</m:t>
                        </m:r>
                      </m:sub>
                    </m:sSub>
                    <m:r>
                      <a:rPr lang="en-US" sz="1800" b="1" i="1">
                        <a:latin typeface="Cambria Math" panose="02040503050406030204" pitchFamily="18" charset="0"/>
                        <a:ea typeface="Times New Roman" panose="02020603050405020304" pitchFamily="18" charset="0"/>
                      </a:rPr>
                      <m:t>,</m:t>
                    </m:r>
                    <m:r>
                      <a:rPr lang="en-US" sz="1800" b="1" i="1">
                        <a:latin typeface="Cambria Math" panose="02040503050406030204" pitchFamily="18" charset="0"/>
                        <a:ea typeface="Times New Roman" panose="02020603050405020304" pitchFamily="18" charset="0"/>
                      </a:rPr>
                      <m:t>𝒂</m:t>
                    </m:r>
                    <m:sSubSup>
                      <m:sSubSupPr>
                        <m:ctrlPr>
                          <a:rPr lang="en-IN" sz="1800" b="1" i="1">
                            <a:latin typeface="Cambria Math" panose="02040503050406030204" pitchFamily="18" charset="0"/>
                            <a:ea typeface="Times New Roman" panose="02020603050405020304" pitchFamily="18" charset="0"/>
                          </a:rPr>
                        </m:ctrlPr>
                      </m:sSubSupPr>
                      <m:e>
                        <m:r>
                          <a:rPr lang="en-US" sz="1800" b="1" i="1">
                            <a:latin typeface="Cambria Math" panose="02040503050406030204" pitchFamily="18" charset="0"/>
                            <a:ea typeface="Times New Roman" panose="02020603050405020304" pitchFamily="18" charset="0"/>
                          </a:rPr>
                          <m:t>𝒅</m:t>
                        </m:r>
                      </m:e>
                      <m:sub>
                        <m:r>
                          <a:rPr lang="en-US" sz="1800" b="1" i="1">
                            <a:latin typeface="Cambria Math" panose="02040503050406030204" pitchFamily="18" charset="0"/>
                            <a:ea typeface="Times New Roman" panose="02020603050405020304" pitchFamily="18" charset="0"/>
                          </a:rPr>
                          <m:t>𝒇</m:t>
                        </m:r>
                      </m:sub>
                      <m:sup>
                        <m:r>
                          <a:rPr lang="en-US" sz="1800" b="1" i="1">
                            <a:latin typeface="Cambria Math" panose="02040503050406030204" pitchFamily="18" charset="0"/>
                            <a:ea typeface="Times New Roman" panose="02020603050405020304" pitchFamily="18" charset="0"/>
                          </a:rPr>
                          <m:t>𝒏</m:t>
                        </m:r>
                        <m:r>
                          <a:rPr lang="en-IN" sz="1800" b="1" i="1" smtClean="0">
                            <a:latin typeface="Cambria Math" panose="02040503050406030204" pitchFamily="18" charset="0"/>
                            <a:ea typeface="Times New Roman" panose="02020603050405020304" pitchFamily="18" charset="0"/>
                          </a:rPr>
                          <m:t>−</m:t>
                        </m:r>
                        <m:r>
                          <a:rPr lang="en-IN" sz="1800" b="1" i="1" smtClean="0">
                            <a:latin typeface="Cambria Math" panose="02040503050406030204" pitchFamily="18" charset="0"/>
                            <a:ea typeface="Times New Roman" panose="02020603050405020304" pitchFamily="18" charset="0"/>
                          </a:rPr>
                          <m:t>𝟏</m:t>
                        </m:r>
                      </m:sup>
                    </m:sSubSup>
                    <m:r>
                      <a:rPr lang="en-US" sz="1800" b="1" i="1">
                        <a:latin typeface="Cambria Math" panose="02040503050406030204" pitchFamily="18" charset="0"/>
                        <a:ea typeface="Times New Roman" panose="02020603050405020304" pitchFamily="18" charset="0"/>
                      </a:rPr>
                      <m:t> (</m:t>
                    </m:r>
                    <m:r>
                      <a:rPr lang="en-US" sz="1800" b="1" i="1">
                        <a:latin typeface="Cambria Math" panose="02040503050406030204" pitchFamily="18" charset="0"/>
                        <a:ea typeface="Times New Roman" panose="02020603050405020304" pitchFamily="18" charset="0"/>
                      </a:rPr>
                      <m:t>𝒈</m:t>
                    </m:r>
                    <m:r>
                      <a:rPr lang="en-IN" sz="1800" b="1" i="1" smtClean="0">
                        <a:latin typeface="Cambria Math" panose="02040503050406030204" pitchFamily="18" charset="0"/>
                        <a:ea typeface="Times New Roman" panose="02020603050405020304" pitchFamily="18" charset="0"/>
                      </a:rPr>
                      <m:t>(</m:t>
                    </m:r>
                    <m:r>
                      <a:rPr lang="en-IN" sz="1800" b="1" i="1" smtClean="0">
                        <a:latin typeface="Cambria Math" panose="02040503050406030204" pitchFamily="18" charset="0"/>
                        <a:ea typeface="Times New Roman" panose="02020603050405020304" pitchFamily="18" charset="0"/>
                      </a:rPr>
                      <m:t>𝒙</m:t>
                    </m:r>
                    <m:r>
                      <a:rPr lang="en-IN" sz="1800" b="1" i="1" smtClean="0">
                        <a:latin typeface="Cambria Math" panose="02040503050406030204" pitchFamily="18" charset="0"/>
                        <a:ea typeface="Times New Roman" panose="02020603050405020304" pitchFamily="18" charset="0"/>
                      </a:rPr>
                      <m:t>))&gt;</m:t>
                    </m:r>
                  </m:oMath>
                </a14:m>
                <a:r>
                  <a:rPr lang="en-US" sz="1800" b="1" dirty="0">
                    <a:latin typeface="Calibri" panose="020F0502020204030204" pitchFamily="34" charset="0"/>
                    <a:ea typeface="Calibri" panose="020F0502020204030204" pitchFamily="34" charset="0"/>
                    <a:cs typeface="Calibri" panose="020F0502020204030204" pitchFamily="34" charset="0"/>
                  </a:rPr>
                  <a:t>≠0</a:t>
                </a: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304800">
                  <a:lnSpc>
                    <a:spcPct val="150000"/>
                  </a:lnSpc>
                  <a:buNone/>
                </a:pPr>
                <a:endParaRPr lang="en-US" sz="1800" i="1" dirty="0">
                  <a:latin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E93210CC-BE14-7C50-52D8-232A28DCD3D4}"/>
                  </a:ext>
                </a:extLst>
              </p:cNvPr>
              <p:cNvSpPr>
                <a:spLocks noGrp="1" noRot="1" noChangeAspect="1" noMove="1" noResize="1" noEditPoints="1" noAdjustHandles="1" noChangeArrowheads="1" noChangeShapeType="1" noTextEdit="1"/>
              </p:cNvSpPr>
              <p:nvPr>
                <p:ph type="body" idx="1"/>
              </p:nvPr>
            </p:nvSpPr>
            <p:spPr>
              <a:xfrm>
                <a:off x="157655" y="648467"/>
                <a:ext cx="11634951" cy="5952030"/>
              </a:xfrm>
              <a:blipFill>
                <a:blip r:embed="rId2"/>
                <a:stretch>
                  <a:fillRect l="-367" r="-419" b="-2047"/>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B746F543-9F6E-8C54-54D5-92B5DEA1574D}"/>
              </a:ext>
            </a:extLst>
          </p:cNvPr>
          <p:cNvSpPr>
            <a:spLocks noGrp="1"/>
          </p:cNvSpPr>
          <p:nvPr>
            <p:ph type="dt" idx="10"/>
          </p:nvPr>
        </p:nvSpPr>
        <p:spPr/>
        <p:txBody>
          <a:bodyPr/>
          <a:lstStyle/>
          <a:p>
            <a:fld id="{1686E076-3689-4A62-94F2-09137C2B5FAE}" type="datetime1">
              <a:rPr lang="en-US" smtClean="0">
                <a:solidFill>
                  <a:schemeClr val="tx1"/>
                </a:solidFill>
              </a:rPr>
              <a:t>8/12/2025</a:t>
            </a:fld>
            <a:endParaRPr lang="en-US" dirty="0">
              <a:solidFill>
                <a:schemeClr val="tx1"/>
              </a:solidFill>
            </a:endParaRPr>
          </a:p>
        </p:txBody>
      </p:sp>
      <p:sp>
        <p:nvSpPr>
          <p:cNvPr id="5" name="Slide Number Placeholder 4">
            <a:extLst>
              <a:ext uri="{FF2B5EF4-FFF2-40B4-BE49-F238E27FC236}">
                <a16:creationId xmlns:a16="http://schemas.microsoft.com/office/drawing/2014/main" id="{DF7561D1-930C-19FE-E9A4-8A52C6E4A6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24</a:t>
            </a:fld>
            <a:endParaRPr lang="en-US" dirty="0">
              <a:solidFill>
                <a:schemeClr val="tx1"/>
              </a:solidFill>
            </a:endParaRPr>
          </a:p>
        </p:txBody>
      </p:sp>
      <p:sp>
        <p:nvSpPr>
          <p:cNvPr id="2" name="Google Shape;182;p11">
            <a:extLst>
              <a:ext uri="{FF2B5EF4-FFF2-40B4-BE49-F238E27FC236}">
                <a16:creationId xmlns:a16="http://schemas.microsoft.com/office/drawing/2014/main" id="{F1DB44EC-736F-360C-CD07-2DA1EE4B09C2}"/>
              </a:ext>
            </a:extLst>
          </p:cNvPr>
          <p:cNvSpPr txBox="1">
            <a:spLocks/>
          </p:cNvSpPr>
          <p:nvPr/>
        </p:nvSpPr>
        <p:spPr>
          <a:xfrm>
            <a:off x="0" y="136523"/>
            <a:ext cx="11574517"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buFont typeface="Times New Roman"/>
              <a:buNone/>
            </a:pPr>
            <a:r>
              <a:rPr lang="en-IN" sz="3600" b="1" dirty="0">
                <a:solidFill>
                  <a:srgbClr val="252525"/>
                </a:solidFill>
                <a:latin typeface="Calibri" panose="020F0502020204030204" pitchFamily="34" charset="0"/>
                <a:ea typeface="Calibri" panose="020F0502020204030204" pitchFamily="34" charset="0"/>
                <a:cs typeface="Calibri" panose="020F0502020204030204" pitchFamily="34" charset="0"/>
              </a:rPr>
              <a:t> </a:t>
            </a:r>
            <a:r>
              <a:rPr lang="en-IN" sz="3200" b="1" dirty="0">
                <a:solidFill>
                  <a:srgbClr val="252525"/>
                </a:solidFill>
                <a:latin typeface="Calibri" panose="020F0502020204030204" pitchFamily="34" charset="0"/>
                <a:ea typeface="Calibri" panose="020F0502020204030204" pitchFamily="34" charset="0"/>
                <a:cs typeface="Calibri" panose="020F0502020204030204" pitchFamily="34" charset="0"/>
              </a:rPr>
              <a:t>Feedback Linearization of a Class of Cruise Missiles</a:t>
            </a:r>
            <a:r>
              <a:rPr lang="en-IN" sz="3200" b="1" i="0" u="none" strike="noStrike" baseline="0" dirty="0">
                <a:solidFill>
                  <a:srgbClr val="252525"/>
                </a:solidFill>
                <a:latin typeface="Calibri" panose="020F0502020204030204" pitchFamily="34" charset="0"/>
                <a:ea typeface="Calibri" panose="020F0502020204030204" pitchFamily="34" charset="0"/>
                <a:cs typeface="Calibri" panose="020F0502020204030204" pitchFamily="34" charset="0"/>
              </a:rPr>
              <a:t> </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1098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A8F9AB-CFD0-07B0-5B41-7FBDD8D781A2}"/>
              </a:ext>
            </a:extLst>
          </p:cNvPr>
          <p:cNvSpPr>
            <a:spLocks noGrp="1"/>
          </p:cNvSpPr>
          <p:nvPr>
            <p:ph type="body" idx="1"/>
          </p:nvPr>
        </p:nvSpPr>
        <p:spPr>
          <a:xfrm>
            <a:off x="197069" y="882756"/>
            <a:ext cx="11816255" cy="5686209"/>
          </a:xfrm>
        </p:spPr>
        <p:txBody>
          <a:bodyPr/>
          <a:lstStyle/>
          <a:p>
            <a:pPr algn="just">
              <a:lnSpc>
                <a:spcPct val="100000"/>
              </a:lnSpc>
              <a:buFont typeface="Wingdings" panose="05000000000000000000" pitchFamily="2" charset="2"/>
              <a:buChar char="Ø"/>
            </a:pP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The mathematical derivations presented here include worthy observations that play a crucial role in the subsequent designs for the controller. From the given nonlinear dynamic missile model (13), the selection of </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T</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1</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has multiple choices satisfying (</a:t>
            </a:r>
            <a:r>
              <a:rPr lang="en-US" sz="2000" dirty="0">
                <a:latin typeface="Calibri" panose="020F0502020204030204" pitchFamily="34" charset="0"/>
                <a:ea typeface="Calibri" panose="020F0502020204030204" pitchFamily="34" charset="0"/>
                <a:cs typeface="Calibri" panose="020F0502020204030204" pitchFamily="34" charset="0"/>
              </a:rPr>
              <a:t>20</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and (</a:t>
            </a:r>
            <a:r>
              <a:rPr lang="en-US" sz="2000" dirty="0">
                <a:latin typeface="Calibri" panose="020F0502020204030204" pitchFamily="34" charset="0"/>
                <a:ea typeface="Calibri" panose="020F0502020204030204" pitchFamily="34" charset="0"/>
                <a:cs typeface="Calibri" panose="020F0502020204030204" pitchFamily="34" charset="0"/>
              </a:rPr>
              <a:t>21</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a:t>
            </a:r>
          </a:p>
          <a:p>
            <a:pPr algn="just">
              <a:lnSpc>
                <a:spcPct val="100000"/>
              </a:lnSpc>
              <a:buFont typeface="Wingdings" panose="05000000000000000000" pitchFamily="2" charset="2"/>
              <a:buChar char="Ø"/>
            </a:pPr>
            <a:endParaRPr lang="en-US" sz="20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just">
              <a:lnSpc>
                <a:spcPct val="100000"/>
              </a:lnSpc>
              <a:buFont typeface="Wingdings" panose="05000000000000000000" pitchFamily="2" charset="2"/>
              <a:buChar char="Ø"/>
            </a:pP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For example, </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T</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1</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can be as simple as </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x</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1</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or some trigonometric functions, or a more complicated nonlinear function of all the state variables; for instance, if </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T</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1</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 = cos(x</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1</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 +x</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2</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 </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then </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T</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2</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 = ⟨dT</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1</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 f(x) ⟩, T</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3</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 = ⟨dT</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2</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 f(x) ⟩, T</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4 </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 ⟨dT</a:t>
            </a:r>
            <a:r>
              <a:rPr lang="en-US" sz="2000" b="1" i="1" baseline="-25000" dirty="0">
                <a:latin typeface="Calibri" panose="020F0502020204030204" pitchFamily="34" charset="0"/>
                <a:ea typeface="Calibri" panose="020F0502020204030204" pitchFamily="34" charset="0"/>
                <a:cs typeface="Calibri" panose="020F0502020204030204" pitchFamily="34" charset="0"/>
              </a:rPr>
              <a:t>3</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 f ⟩ </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become more involved and higher powers of x</a:t>
            </a:r>
            <a:r>
              <a:rPr lang="en-US" sz="2000" b="0" i="1" u="none" strike="noStrike" baseline="-25000" dirty="0">
                <a:latin typeface="Calibri" panose="020F0502020204030204" pitchFamily="34" charset="0"/>
                <a:ea typeface="Calibri" panose="020F0502020204030204" pitchFamily="34" charset="0"/>
                <a:cs typeface="Calibri" panose="020F0502020204030204" pitchFamily="34" charset="0"/>
              </a:rPr>
              <a:t>1</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and x</a:t>
            </a:r>
            <a:r>
              <a:rPr lang="en-US" sz="2000" b="0" i="1" u="none" strike="noStrike" baseline="-25000" dirty="0">
                <a:latin typeface="Calibri" panose="020F0502020204030204" pitchFamily="34" charset="0"/>
                <a:ea typeface="Calibri" panose="020F0502020204030204" pitchFamily="34" charset="0"/>
                <a:cs typeface="Calibri" panose="020F0502020204030204" pitchFamily="34" charset="0"/>
              </a:rPr>
              <a:t>2</a:t>
            </a:r>
            <a:r>
              <a:rPr lang="en-US" sz="2000" b="0" i="0" u="none" strike="noStrike" baseline="-25000" dirty="0">
                <a:latin typeface="Calibri" panose="020F0502020204030204" pitchFamily="34" charset="0"/>
                <a:ea typeface="Calibri" panose="020F0502020204030204" pitchFamily="34" charset="0"/>
                <a:cs typeface="Calibri" panose="020F0502020204030204" pitchFamily="34" charset="0"/>
              </a:rPr>
              <a:t> </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start creeping. </a:t>
            </a:r>
          </a:p>
          <a:p>
            <a:pPr algn="just">
              <a:lnSpc>
                <a:spcPct val="100000"/>
              </a:lnSpc>
              <a:buFont typeface="Wingdings" panose="05000000000000000000" pitchFamily="2" charset="2"/>
              <a:buChar char="Ø"/>
            </a:pPr>
            <a:endParaRPr lang="en-US" sz="20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just">
              <a:lnSpc>
                <a:spcPct val="100000"/>
              </a:lnSpc>
              <a:buFont typeface="Wingdings" panose="05000000000000000000" pitchFamily="2" charset="2"/>
              <a:buChar char="Ø"/>
            </a:pP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Therefore, the choice of </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T</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1</a:t>
            </a:r>
            <a:r>
              <a:rPr lang="en-US" sz="2000" b="1" i="0" u="none" strike="noStrike" baseline="0" dirty="0">
                <a:latin typeface="Calibri" panose="020F0502020204030204" pitchFamily="34" charset="0"/>
                <a:ea typeface="Calibri" panose="020F0502020204030204" pitchFamily="34" charset="0"/>
                <a:cs typeface="Calibri" panose="020F0502020204030204" pitchFamily="34" charset="0"/>
              </a:rPr>
              <a:t> </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must benefit the design process despite its complexity. The choice of </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T</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1</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represents a trade-off between simplicity and difficulty, and it has significant implications on later derivations, results, and overall system performance. </a:t>
            </a:r>
          </a:p>
        </p:txBody>
      </p:sp>
      <p:sp>
        <p:nvSpPr>
          <p:cNvPr id="4" name="Date Placeholder 3">
            <a:extLst>
              <a:ext uri="{FF2B5EF4-FFF2-40B4-BE49-F238E27FC236}">
                <a16:creationId xmlns:a16="http://schemas.microsoft.com/office/drawing/2014/main" id="{B32D6D80-849B-5812-3742-EABA4AE21056}"/>
              </a:ext>
            </a:extLst>
          </p:cNvPr>
          <p:cNvSpPr>
            <a:spLocks noGrp="1"/>
          </p:cNvSpPr>
          <p:nvPr>
            <p:ph type="dt" idx="10"/>
          </p:nvPr>
        </p:nvSpPr>
        <p:spPr/>
        <p:txBody>
          <a:bodyPr/>
          <a:lstStyle/>
          <a:p>
            <a:fld id="{1686E076-3689-4A62-94F2-09137C2B5FAE}" type="datetime1">
              <a:rPr lang="en-US" smtClean="0">
                <a:solidFill>
                  <a:schemeClr val="tx1"/>
                </a:solidFill>
              </a:rPr>
              <a:t>8/12/2025</a:t>
            </a:fld>
            <a:endParaRPr lang="en-US" dirty="0">
              <a:solidFill>
                <a:schemeClr val="tx1"/>
              </a:solidFill>
            </a:endParaRPr>
          </a:p>
        </p:txBody>
      </p:sp>
      <p:sp>
        <p:nvSpPr>
          <p:cNvPr id="5" name="Slide Number Placeholder 4">
            <a:extLst>
              <a:ext uri="{FF2B5EF4-FFF2-40B4-BE49-F238E27FC236}">
                <a16:creationId xmlns:a16="http://schemas.microsoft.com/office/drawing/2014/main" id="{A88AE931-E6DA-6AAC-AF4E-32CBC820A2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25</a:t>
            </a:fld>
            <a:endParaRPr lang="en-US" dirty="0">
              <a:solidFill>
                <a:schemeClr val="tx1"/>
              </a:solidFill>
            </a:endParaRPr>
          </a:p>
        </p:txBody>
      </p:sp>
      <p:sp>
        <p:nvSpPr>
          <p:cNvPr id="2" name="Google Shape;182;p11">
            <a:extLst>
              <a:ext uri="{FF2B5EF4-FFF2-40B4-BE49-F238E27FC236}">
                <a16:creationId xmlns:a16="http://schemas.microsoft.com/office/drawing/2014/main" id="{99BA7B29-B1AB-77FF-00BB-80278312966D}"/>
              </a:ext>
            </a:extLst>
          </p:cNvPr>
          <p:cNvSpPr txBox="1">
            <a:spLocks/>
          </p:cNvSpPr>
          <p:nvPr/>
        </p:nvSpPr>
        <p:spPr>
          <a:xfrm>
            <a:off x="87837" y="205691"/>
            <a:ext cx="11816255"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buFont typeface="Times New Roman"/>
              <a:buNone/>
            </a:pPr>
            <a:r>
              <a:rPr lang="en-IN" sz="3600" b="1" dirty="0">
                <a:solidFill>
                  <a:srgbClr val="252525"/>
                </a:solidFill>
                <a:latin typeface="Calibri" panose="020F0502020204030204" pitchFamily="34" charset="0"/>
                <a:ea typeface="Calibri" panose="020F0502020204030204" pitchFamily="34" charset="0"/>
                <a:cs typeface="Calibri" panose="020F0502020204030204" pitchFamily="34" charset="0"/>
              </a:rPr>
              <a:t> </a:t>
            </a:r>
            <a:r>
              <a:rPr lang="en-IN" sz="3200" b="1" dirty="0">
                <a:solidFill>
                  <a:srgbClr val="252525"/>
                </a:solidFill>
                <a:latin typeface="Calibri" panose="020F0502020204030204" pitchFamily="34" charset="0"/>
                <a:ea typeface="Calibri" panose="020F0502020204030204" pitchFamily="34" charset="0"/>
                <a:cs typeface="Calibri" panose="020F0502020204030204" pitchFamily="34" charset="0"/>
              </a:rPr>
              <a:t>Feedback Linearization of a Class of  Cruise Missiles</a:t>
            </a:r>
            <a:r>
              <a:rPr lang="en-IN" sz="3200" b="1" i="0" u="none" strike="noStrike" baseline="0" dirty="0">
                <a:solidFill>
                  <a:srgbClr val="252525"/>
                </a:solidFill>
                <a:latin typeface="Calibri" panose="020F0502020204030204" pitchFamily="34" charset="0"/>
                <a:ea typeface="Calibri" panose="020F0502020204030204" pitchFamily="34" charset="0"/>
                <a:cs typeface="Calibri" panose="020F0502020204030204" pitchFamily="34" charset="0"/>
              </a:rPr>
              <a:t> </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3058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5F64A-C3BD-3D53-405F-8E196521670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840EC32-D3B7-9BAE-AAF2-1D0CF20B259E}"/>
                  </a:ext>
                </a:extLst>
              </p:cNvPr>
              <p:cNvSpPr>
                <a:spLocks noGrp="1"/>
              </p:cNvSpPr>
              <p:nvPr>
                <p:ph type="body" idx="1"/>
              </p:nvPr>
            </p:nvSpPr>
            <p:spPr>
              <a:xfrm>
                <a:off x="197069" y="882756"/>
                <a:ext cx="11816255" cy="5686209"/>
              </a:xfrm>
            </p:spPr>
            <p:txBody>
              <a:bodyPr/>
              <a:lstStyle/>
              <a:p>
                <a:pPr algn="just">
                  <a:lnSpc>
                    <a:spcPct val="100000"/>
                  </a:lnSpc>
                  <a:buFont typeface="Wingdings" panose="05000000000000000000" pitchFamily="2" charset="2"/>
                  <a:buChar char="Ø"/>
                </a:pP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In other words, our understanding of the intricate working of the nonlinear missile system depends on the right choice of this </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T</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1</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a:t>
                </a:r>
              </a:p>
              <a:p>
                <a:pPr algn="just">
                  <a:lnSpc>
                    <a:spcPct val="100000"/>
                  </a:lnSpc>
                  <a:buFont typeface="Wingdings" panose="05000000000000000000" pitchFamily="2" charset="2"/>
                  <a:buChar char="Ø"/>
                </a:pPr>
                <a:endParaRPr lang="en-US" sz="20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just">
                  <a:lnSpc>
                    <a:spcPct val="100000"/>
                  </a:lnSpc>
                  <a:buFont typeface="Wingdings" panose="05000000000000000000" pitchFamily="2" charset="2"/>
                  <a:buChar char="Ø"/>
                </a:pP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To successfully meet necessary and sufficient conditions and facilitate subsequent analyses for obtaining </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T</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2</a:t>
                </a:r>
                <a:r>
                  <a:rPr lang="en-US" sz="2000" b="1" i="0" u="none" strike="noStrike" baseline="0" dirty="0">
                    <a:latin typeface="Calibri" panose="020F0502020204030204" pitchFamily="34" charset="0"/>
                    <a:ea typeface="Calibri" panose="020F0502020204030204" pitchFamily="34" charset="0"/>
                    <a:cs typeface="Calibri" panose="020F0502020204030204" pitchFamily="34" charset="0"/>
                  </a:rPr>
                  <a:t>, </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T</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3</a:t>
                </a:r>
                <a:r>
                  <a:rPr lang="en-US" sz="2000" b="0" i="1" u="none" strike="noStrike" baseline="0" dirty="0">
                    <a:latin typeface="Calibri" panose="020F0502020204030204" pitchFamily="34" charset="0"/>
                    <a:ea typeface="Calibri" panose="020F0502020204030204" pitchFamily="34" charset="0"/>
                    <a:cs typeface="Calibri" panose="020F0502020204030204" pitchFamily="34" charset="0"/>
                  </a:rPr>
                  <a:t>,</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and </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T</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4</a:t>
                </a:r>
                <a:r>
                  <a:rPr lang="en-US" sz="2000" b="1" i="0" u="none" strike="noStrike" baseline="0" dirty="0">
                    <a:latin typeface="Calibri" panose="020F0502020204030204" pitchFamily="34" charset="0"/>
                    <a:ea typeface="Calibri" panose="020F0502020204030204" pitchFamily="34" charset="0"/>
                    <a:cs typeface="Calibri" panose="020F0502020204030204" pitchFamily="34" charset="0"/>
                  </a:rPr>
                  <a:t>,</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we found that, of all possibilities, the strategic choice is to select </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T</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1</a:t>
                </a:r>
                <a:r>
                  <a:rPr lang="en-US" sz="2000" b="0" i="1" u="none" strike="noStrike" baseline="0" dirty="0">
                    <a:latin typeface="Calibri" panose="020F0502020204030204" pitchFamily="34" charset="0"/>
                    <a:ea typeface="Calibri" panose="020F0502020204030204" pitchFamily="34" charset="0"/>
                    <a:cs typeface="Calibri" panose="020F0502020204030204" pitchFamily="34" charset="0"/>
                  </a:rPr>
                  <a:t> </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as </a:t>
                </a:r>
                <a:r>
                  <a:rPr lang="en-US" sz="2000" b="1" i="1" u="none" strike="noStrike" baseline="0" dirty="0">
                    <a:latin typeface="Calibri" panose="020F0502020204030204" pitchFamily="34" charset="0"/>
                    <a:ea typeface="Calibri" panose="020F0502020204030204" pitchFamily="34" charset="0"/>
                    <a:cs typeface="Calibri" panose="020F0502020204030204" pitchFamily="34" charset="0"/>
                  </a:rPr>
                  <a:t>x</a:t>
                </a:r>
                <a:r>
                  <a:rPr lang="en-US" sz="2000" b="1" i="1" u="none" strike="noStrike" baseline="-25000" dirty="0">
                    <a:latin typeface="Calibri" panose="020F0502020204030204" pitchFamily="34" charset="0"/>
                    <a:ea typeface="Calibri" panose="020F0502020204030204" pitchFamily="34" charset="0"/>
                    <a:cs typeface="Calibri" panose="020F0502020204030204" pitchFamily="34" charset="0"/>
                  </a:rPr>
                  <a:t>1</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representing the AOA.</a:t>
                </a:r>
              </a:p>
              <a:p>
                <a:pPr algn="just">
                  <a:lnSpc>
                    <a:spcPct val="100000"/>
                  </a:lnSpc>
                  <a:buFont typeface="Wingdings" panose="05000000000000000000" pitchFamily="2" charset="2"/>
                  <a:buChar char="Ø"/>
                </a:pPr>
                <a:endParaRPr lang="en-US" sz="20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just">
                  <a:lnSpc>
                    <a:spcPct val="100000"/>
                  </a:lnSpc>
                  <a:buFont typeface="Wingdings" panose="05000000000000000000" pitchFamily="2" charset="2"/>
                  <a:buChar char="Ø"/>
                </a:pP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This specific selection, while ensuring adherence to necessary and sufficient conditions, transforms the nonlinear dynamic missile model (13) to the following </a:t>
                </a:r>
                <a:r>
                  <a:rPr lang="en-US" sz="2000" dirty="0">
                    <a:latin typeface="Calibri" panose="020F0502020204030204" pitchFamily="34" charset="0"/>
                    <a:ea typeface="Calibri" panose="020F0502020204030204" pitchFamily="34" charset="0"/>
                    <a:cs typeface="Calibri" panose="020F0502020204030204" pitchFamily="34" charset="0"/>
                  </a:rPr>
                  <a:t>Brunovsky </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canonical </a:t>
                </a:r>
                <a:r>
                  <a:rPr lang="en-IN" sz="2000" b="0" i="0" u="none" strike="noStrike" baseline="0" dirty="0">
                    <a:latin typeface="Calibri" panose="020F0502020204030204" pitchFamily="34" charset="0"/>
                    <a:ea typeface="Calibri" panose="020F0502020204030204" pitchFamily="34" charset="0"/>
                    <a:cs typeface="Calibri" panose="020F0502020204030204" pitchFamily="34" charset="0"/>
                  </a:rPr>
                  <a:t>form:      </a:t>
                </a:r>
              </a:p>
              <a:p>
                <a:pPr marL="114300" indent="0" algn="just">
                  <a:lnSpc>
                    <a:spcPct val="100000"/>
                  </a:lnSpc>
                  <a:buNone/>
                </a:pP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b="0" i="0" u="none" strike="noStrike" baseline="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b="1" i="1" smtClean="0">
                        <a:effectLst/>
                        <a:latin typeface="Cambria Math" panose="02040503050406030204" pitchFamily="18" charset="0"/>
                        <a:ea typeface="Times New Roman" panose="02020603050405020304" pitchFamily="18" charset="0"/>
                      </a:rPr>
                      <m:t>𝒛</m:t>
                    </m:r>
                    <m:r>
                      <a:rPr lang="en-US" sz="2000" b="1" i="1" smtClean="0">
                        <a:effectLst/>
                        <a:latin typeface="Cambria Math" panose="02040503050406030204" pitchFamily="18" charset="0"/>
                        <a:ea typeface="Times New Roman" panose="02020603050405020304" pitchFamily="18" charset="0"/>
                      </a:rPr>
                      <m:t>=</m:t>
                    </m:r>
                    <m:r>
                      <a:rPr lang="en-US" sz="2000" b="1" i="1" smtClean="0">
                        <a:effectLst/>
                        <a:latin typeface="Cambria Math" panose="02040503050406030204" pitchFamily="18" charset="0"/>
                        <a:ea typeface="Times New Roman" panose="02020603050405020304" pitchFamily="18" charset="0"/>
                      </a:rPr>
                      <m:t>𝑻</m:t>
                    </m:r>
                    <m:d>
                      <m:dPr>
                        <m:ctrlPr>
                          <a:rPr lang="en-US" sz="2000" b="1" i="1" smtClean="0">
                            <a:effectLst/>
                            <a:latin typeface="Cambria Math" panose="02040503050406030204" pitchFamily="18" charset="0"/>
                            <a:ea typeface="Times New Roman" panose="02020603050405020304" pitchFamily="18" charset="0"/>
                          </a:rPr>
                        </m:ctrlPr>
                      </m:dPr>
                      <m:e>
                        <m:r>
                          <a:rPr lang="en-US" sz="2000" b="1" i="1" smtClean="0">
                            <a:effectLst/>
                            <a:latin typeface="Cambria Math" panose="02040503050406030204" pitchFamily="18" charset="0"/>
                            <a:ea typeface="Times New Roman" panose="02020603050405020304" pitchFamily="18" charset="0"/>
                          </a:rPr>
                          <m:t>𝒙</m:t>
                        </m:r>
                      </m:e>
                    </m:d>
                    <m:r>
                      <a:rPr lang="en-IN" sz="2000" b="1" i="1" smtClean="0">
                        <a:effectLst/>
                        <a:latin typeface="Cambria Math" panose="02040503050406030204" pitchFamily="18" charset="0"/>
                        <a:ea typeface="Times New Roman" panose="02020603050405020304" pitchFamily="18" charset="0"/>
                      </a:rPr>
                      <m:t>   </m:t>
                    </m:r>
                    <m:acc>
                      <m:accPr>
                        <m:chr m:val="̇"/>
                        <m:ctrlPr>
                          <a:rPr lang="en-IN" sz="2000" b="1" i="1">
                            <a:effectLst/>
                            <a:latin typeface="Cambria Math" panose="02040503050406030204" pitchFamily="18" charset="0"/>
                          </a:rPr>
                        </m:ctrlPr>
                      </m:accPr>
                      <m:e>
                        <m:r>
                          <a:rPr lang="en-IN" sz="2000" b="1" i="1">
                            <a:effectLst/>
                            <a:latin typeface="Cambria Math" panose="02040503050406030204" pitchFamily="18" charset="0"/>
                            <a:ea typeface="Calibri" panose="020F0502020204030204" pitchFamily="34" charset="0"/>
                            <a:cs typeface="Times New Roman" panose="02020603050405020304" pitchFamily="18" charset="0"/>
                          </a:rPr>
                          <m:t>𝒛</m:t>
                        </m:r>
                      </m:e>
                    </m:acc>
                    <m:r>
                      <a:rPr lang="en-IN" sz="2000" b="1" i="1">
                        <a:effectLst/>
                        <a:latin typeface="Cambria Math" panose="02040503050406030204" pitchFamily="18" charset="0"/>
                        <a:ea typeface="Calibri" panose="020F0502020204030204" pitchFamily="34" charset="0"/>
                        <a:cs typeface="Times New Roman" panose="02020603050405020304" pitchFamily="18" charset="0"/>
                      </a:rPr>
                      <m:t>=</m:t>
                    </m:r>
                    <m:r>
                      <a:rPr lang="en-IN" sz="2000" b="1" i="1">
                        <a:effectLst/>
                        <a:latin typeface="Cambria Math" panose="02040503050406030204" pitchFamily="18" charset="0"/>
                        <a:ea typeface="Calibri" panose="020F0502020204030204" pitchFamily="34" charset="0"/>
                        <a:cs typeface="Times New Roman" panose="02020603050405020304" pitchFamily="18" charset="0"/>
                      </a:rPr>
                      <m:t>𝑨𝒛</m:t>
                    </m:r>
                    <m:r>
                      <a:rPr lang="en-IN" sz="2000" b="1" i="1">
                        <a:effectLst/>
                        <a:latin typeface="Cambria Math" panose="02040503050406030204" pitchFamily="18" charset="0"/>
                        <a:ea typeface="Calibri" panose="020F0502020204030204" pitchFamily="34" charset="0"/>
                        <a:cs typeface="Times New Roman" panose="02020603050405020304" pitchFamily="18" charset="0"/>
                      </a:rPr>
                      <m:t> +</m:t>
                    </m:r>
                    <m:r>
                      <a:rPr lang="en-IN" sz="2000" b="1" i="1">
                        <a:effectLst/>
                        <a:latin typeface="Cambria Math" panose="02040503050406030204" pitchFamily="18" charset="0"/>
                        <a:ea typeface="Calibri" panose="020F0502020204030204" pitchFamily="34" charset="0"/>
                        <a:cs typeface="Times New Roman" panose="02020603050405020304" pitchFamily="18" charset="0"/>
                      </a:rPr>
                      <m:t>𝑩𝒗</m:t>
                    </m:r>
                  </m:oMath>
                </a14:m>
                <a:r>
                  <a:rPr lang="en-IN" sz="2000" b="1" dirty="0">
                    <a:effectLst/>
                    <a:latin typeface="Calibri" panose="020F0502020204030204" pitchFamily="34" charset="0"/>
                    <a:ea typeface="Calibri" panose="020F0502020204030204" pitchFamily="34" charset="0"/>
                    <a:cs typeface="Times New Roman" panose="02020603050405020304" pitchFamily="18" charset="0"/>
                  </a:rPr>
                  <a:t>				(28)</a:t>
                </a:r>
                <a:endParaRPr lang="en-IN" sz="2000" b="1" i="1" dirty="0">
                  <a:latin typeface="Cambria Math" panose="02040503050406030204" pitchFamily="18" charset="0"/>
                </a:endParaRPr>
              </a:p>
              <a:p>
                <a:pPr marL="114300" indent="0" algn="just">
                  <a:lnSpc>
                    <a:spcPct val="100000"/>
                  </a:lnSpc>
                  <a:buNone/>
                </a:pPr>
                <a:r>
                  <a:rPr lang="en-IN" sz="2000" dirty="0"/>
                  <a:t>				</a:t>
                </a:r>
                <a:r>
                  <a:rPr lang="en-IN" sz="2000" dirty="0">
                    <a:latin typeface="Calibri" panose="020F0502020204030204" pitchFamily="34" charset="0"/>
                    <a:ea typeface="Calibri" panose="020F0502020204030204" pitchFamily="34" charset="0"/>
                    <a:cs typeface="Calibri" panose="020F0502020204030204" pitchFamily="34" charset="0"/>
                  </a:rPr>
                  <a:t>where</a:t>
                </a:r>
                <a14:m>
                  <m:oMath xmlns:m="http://schemas.openxmlformats.org/officeDocument/2006/math">
                    <m:r>
                      <a:rPr lang="en-IN" sz="2000" i="1">
                        <a:latin typeface="Cambria Math" panose="02040503050406030204" pitchFamily="18" charset="0"/>
                      </a:rPr>
                      <m:t>	</m:t>
                    </m:r>
                    <m:r>
                      <a:rPr lang="en-IN" sz="2000" b="1" i="1" smtClean="0">
                        <a:latin typeface="Cambria Math" panose="02040503050406030204" pitchFamily="18" charset="0"/>
                      </a:rPr>
                      <m:t> </m:t>
                    </m:r>
                    <m:r>
                      <a:rPr lang="en-US" sz="2000" b="1" i="1">
                        <a:latin typeface="Cambria Math" panose="02040503050406030204" pitchFamily="18" charset="0"/>
                      </a:rPr>
                      <m:t> </m:t>
                    </m:r>
                    <m:r>
                      <a:rPr lang="en-US" sz="2000" b="1" i="1">
                        <a:latin typeface="Cambria Math" panose="02040503050406030204" pitchFamily="18" charset="0"/>
                      </a:rPr>
                      <m:t>𝑨</m:t>
                    </m:r>
                    <m:r>
                      <a:rPr lang="en-US" sz="2000" b="1" i="1">
                        <a:latin typeface="Cambria Math" panose="02040503050406030204" pitchFamily="18" charset="0"/>
                      </a:rPr>
                      <m:t>=</m:t>
                    </m:r>
                    <m:d>
                      <m:dPr>
                        <m:begChr m:val="["/>
                        <m:endChr m:val="]"/>
                        <m:ctrlPr>
                          <a:rPr lang="en-IN" sz="2000" b="1" i="1">
                            <a:latin typeface="Cambria Math" panose="02040503050406030204" pitchFamily="18" charset="0"/>
                          </a:rPr>
                        </m:ctrlPr>
                      </m:dPr>
                      <m:e>
                        <m:m>
                          <m:mPr>
                            <m:mcs>
                              <m:mc>
                                <m:mcPr>
                                  <m:count m:val="3"/>
                                  <m:mcJc m:val="center"/>
                                </m:mcPr>
                              </m:mc>
                            </m:mcs>
                            <m:ctrlPr>
                              <a:rPr lang="en-IN" sz="2000" b="1" i="1">
                                <a:latin typeface="Cambria Math" panose="02040503050406030204" pitchFamily="18" charset="0"/>
                              </a:rPr>
                            </m:ctrlPr>
                          </m:mPr>
                          <m:mr>
                            <m:e>
                              <m:r>
                                <a:rPr lang="en-US" sz="2000" b="1" i="1">
                                  <a:latin typeface="Cambria Math" panose="02040503050406030204" pitchFamily="18" charset="0"/>
                                </a:rPr>
                                <m:t>𝟎</m:t>
                              </m:r>
                            </m:e>
                            <m:e>
                              <m:m>
                                <m:mPr>
                                  <m:mcs>
                                    <m:mc>
                                      <m:mcPr>
                                        <m:count m:val="2"/>
                                        <m:mcJc m:val="center"/>
                                      </m:mcPr>
                                    </m:mc>
                                  </m:mcs>
                                  <m:ctrlPr>
                                    <a:rPr lang="en-IN" sz="2000" b="1" i="1">
                                      <a:latin typeface="Cambria Math" panose="02040503050406030204" pitchFamily="18" charset="0"/>
                                    </a:rPr>
                                  </m:ctrlPr>
                                </m:mPr>
                                <m:mr>
                                  <m:e>
                                    <m:r>
                                      <a:rPr lang="en-US" sz="2000" b="1" i="1">
                                        <a:latin typeface="Cambria Math" panose="02040503050406030204" pitchFamily="18" charset="0"/>
                                      </a:rPr>
                                      <m:t>𝟏</m:t>
                                    </m:r>
                                  </m:e>
                                  <m:e>
                                    <m:r>
                                      <a:rPr lang="en-US" sz="2000" b="1" i="1">
                                        <a:latin typeface="Cambria Math" panose="02040503050406030204" pitchFamily="18" charset="0"/>
                                      </a:rPr>
                                      <m:t>𝟎</m:t>
                                    </m:r>
                                  </m:e>
                                </m:mr>
                              </m:m>
                            </m:e>
                            <m:e>
                              <m:r>
                                <a:rPr lang="en-US" sz="2000" b="1" i="1">
                                  <a:latin typeface="Cambria Math" panose="02040503050406030204" pitchFamily="18" charset="0"/>
                                </a:rPr>
                                <m:t>𝟎</m:t>
                              </m:r>
                            </m:e>
                          </m:mr>
                          <m:mr>
                            <m:e>
                              <m:m>
                                <m:mPr>
                                  <m:mcs>
                                    <m:mc>
                                      <m:mcPr>
                                        <m:count m:val="1"/>
                                        <m:mcJc m:val="center"/>
                                      </m:mcPr>
                                    </m:mc>
                                  </m:mcs>
                                  <m:ctrlPr>
                                    <a:rPr lang="en-IN" sz="2000" b="1" i="1">
                                      <a:latin typeface="Cambria Math" panose="02040503050406030204" pitchFamily="18" charset="0"/>
                                    </a:rPr>
                                  </m:ctrlPr>
                                </m:mPr>
                                <m:mr>
                                  <m:e>
                                    <m:r>
                                      <a:rPr lang="en-US" sz="2000" b="1" i="1">
                                        <a:latin typeface="Cambria Math" panose="02040503050406030204" pitchFamily="18" charset="0"/>
                                      </a:rPr>
                                      <m:t>𝟎</m:t>
                                    </m:r>
                                  </m:e>
                                </m:mr>
                                <m:mr>
                                  <m:e>
                                    <m:r>
                                      <a:rPr lang="en-US" sz="2000" b="1" i="1">
                                        <a:latin typeface="Cambria Math" panose="02040503050406030204" pitchFamily="18" charset="0"/>
                                      </a:rPr>
                                      <m:t>𝟎</m:t>
                                    </m:r>
                                  </m:e>
                                </m:mr>
                              </m:m>
                            </m:e>
                            <m:e>
                              <m:m>
                                <m:mPr>
                                  <m:mcs>
                                    <m:mc>
                                      <m:mcPr>
                                        <m:count m:val="2"/>
                                        <m:mcJc m:val="center"/>
                                      </m:mcPr>
                                    </m:mc>
                                  </m:mcs>
                                  <m:ctrlPr>
                                    <a:rPr lang="en-IN" sz="2000" b="1" i="1">
                                      <a:latin typeface="Cambria Math" panose="02040503050406030204" pitchFamily="18" charset="0"/>
                                    </a:rPr>
                                  </m:ctrlPr>
                                </m:mPr>
                                <m:mr>
                                  <m:e>
                                    <m:m>
                                      <m:mPr>
                                        <m:mcs>
                                          <m:mc>
                                            <m:mcPr>
                                              <m:count m:val="1"/>
                                              <m:mcJc m:val="center"/>
                                            </m:mcPr>
                                          </m:mc>
                                        </m:mcs>
                                        <m:ctrlPr>
                                          <a:rPr lang="en-IN" sz="2000" b="1" i="1">
                                            <a:latin typeface="Cambria Math" panose="02040503050406030204" pitchFamily="18" charset="0"/>
                                          </a:rPr>
                                        </m:ctrlPr>
                                      </m:mPr>
                                      <m:mr>
                                        <m:e>
                                          <m:r>
                                            <a:rPr lang="en-US" sz="2000" b="1" i="1">
                                              <a:latin typeface="Cambria Math" panose="02040503050406030204" pitchFamily="18" charset="0"/>
                                            </a:rPr>
                                            <m:t>𝟎</m:t>
                                          </m:r>
                                        </m:e>
                                      </m:mr>
                                      <m:mr>
                                        <m:e>
                                          <m:r>
                                            <a:rPr lang="en-US" sz="2000" b="1" i="1">
                                              <a:latin typeface="Cambria Math" panose="02040503050406030204" pitchFamily="18" charset="0"/>
                                            </a:rPr>
                                            <m:t>𝟎</m:t>
                                          </m:r>
                                        </m:e>
                                      </m:mr>
                                    </m:m>
                                  </m:e>
                                  <m:e>
                                    <m:m>
                                      <m:mPr>
                                        <m:mcs>
                                          <m:mc>
                                            <m:mcPr>
                                              <m:count m:val="1"/>
                                              <m:mcJc m:val="center"/>
                                            </m:mcPr>
                                          </m:mc>
                                        </m:mcs>
                                        <m:ctrlPr>
                                          <a:rPr lang="en-IN" sz="2000" b="1" i="1">
                                            <a:latin typeface="Cambria Math" panose="02040503050406030204" pitchFamily="18" charset="0"/>
                                          </a:rPr>
                                        </m:ctrlPr>
                                      </m:mPr>
                                      <m:mr>
                                        <m:e>
                                          <m:r>
                                            <a:rPr lang="en-US" sz="2000" b="1" i="1">
                                              <a:latin typeface="Cambria Math" panose="02040503050406030204" pitchFamily="18" charset="0"/>
                                            </a:rPr>
                                            <m:t>𝟏</m:t>
                                          </m:r>
                                        </m:e>
                                      </m:mr>
                                      <m:mr>
                                        <m:e>
                                          <m:r>
                                            <a:rPr lang="en-US" sz="2000" b="1" i="1">
                                              <a:latin typeface="Cambria Math" panose="02040503050406030204" pitchFamily="18" charset="0"/>
                                            </a:rPr>
                                            <m:t>𝟎</m:t>
                                          </m:r>
                                        </m:e>
                                      </m:mr>
                                    </m:m>
                                  </m:e>
                                </m:mr>
                              </m:m>
                            </m:e>
                            <m:e>
                              <m:m>
                                <m:mPr>
                                  <m:mcs>
                                    <m:mc>
                                      <m:mcPr>
                                        <m:count m:val="1"/>
                                        <m:mcJc m:val="center"/>
                                      </m:mcPr>
                                    </m:mc>
                                  </m:mcs>
                                  <m:ctrlPr>
                                    <a:rPr lang="en-IN" sz="2000" b="1" i="1">
                                      <a:latin typeface="Cambria Math" panose="02040503050406030204" pitchFamily="18" charset="0"/>
                                    </a:rPr>
                                  </m:ctrlPr>
                                </m:mPr>
                                <m:mr>
                                  <m:e>
                                    <m:r>
                                      <a:rPr lang="en-US" sz="2000" b="1" i="1">
                                        <a:latin typeface="Cambria Math" panose="02040503050406030204" pitchFamily="18" charset="0"/>
                                      </a:rPr>
                                      <m:t>𝟎</m:t>
                                    </m:r>
                                  </m:e>
                                </m:mr>
                                <m:mr>
                                  <m:e>
                                    <m:r>
                                      <a:rPr lang="en-US" sz="2000" b="1" i="1">
                                        <a:latin typeface="Cambria Math" panose="02040503050406030204" pitchFamily="18" charset="0"/>
                                      </a:rPr>
                                      <m:t>𝟏</m:t>
                                    </m:r>
                                  </m:e>
                                </m:mr>
                              </m:m>
                            </m:e>
                          </m:mr>
                          <m:mr>
                            <m:e>
                              <m:r>
                                <a:rPr lang="en-US" sz="2000" b="1" i="1">
                                  <a:latin typeface="Cambria Math" panose="02040503050406030204" pitchFamily="18" charset="0"/>
                                </a:rPr>
                                <m:t>𝟎</m:t>
                              </m:r>
                            </m:e>
                            <m:e>
                              <m:m>
                                <m:mPr>
                                  <m:mcs>
                                    <m:mc>
                                      <m:mcPr>
                                        <m:count m:val="2"/>
                                        <m:mcJc m:val="center"/>
                                      </m:mcPr>
                                    </m:mc>
                                  </m:mcs>
                                  <m:ctrlPr>
                                    <a:rPr lang="en-IN" sz="2000" b="1" i="1">
                                      <a:latin typeface="Cambria Math" panose="02040503050406030204" pitchFamily="18" charset="0"/>
                                    </a:rPr>
                                  </m:ctrlPr>
                                </m:mPr>
                                <m:mr>
                                  <m:e>
                                    <m:r>
                                      <a:rPr lang="en-US" sz="2000" b="1" i="1">
                                        <a:latin typeface="Cambria Math" panose="02040503050406030204" pitchFamily="18" charset="0"/>
                                      </a:rPr>
                                      <m:t>𝟎</m:t>
                                    </m:r>
                                  </m:e>
                                  <m:e>
                                    <m:r>
                                      <a:rPr lang="en-US" sz="2000" b="1" i="1">
                                        <a:latin typeface="Cambria Math" panose="02040503050406030204" pitchFamily="18" charset="0"/>
                                      </a:rPr>
                                      <m:t>𝟎</m:t>
                                    </m:r>
                                  </m:e>
                                </m:mr>
                              </m:m>
                            </m:e>
                            <m:e>
                              <m:r>
                                <a:rPr lang="en-US" sz="2000" b="1" i="1">
                                  <a:latin typeface="Cambria Math" panose="02040503050406030204" pitchFamily="18" charset="0"/>
                                </a:rPr>
                                <m:t>𝟎</m:t>
                              </m:r>
                            </m:e>
                          </m:mr>
                        </m:m>
                      </m:e>
                    </m:d>
                    <m:r>
                      <a:rPr lang="en-US" sz="2000" b="1" i="1">
                        <a:latin typeface="Cambria Math" panose="02040503050406030204" pitchFamily="18" charset="0"/>
                      </a:rPr>
                      <m:t>   &amp; </m:t>
                    </m:r>
                    <m:r>
                      <a:rPr lang="en-US" sz="2000" b="1" i="1">
                        <a:latin typeface="Cambria Math" panose="02040503050406030204" pitchFamily="18" charset="0"/>
                      </a:rPr>
                      <m:t>𝑩</m:t>
                    </m:r>
                    <m:r>
                      <a:rPr lang="en-US" sz="2000" b="1" i="1">
                        <a:latin typeface="Cambria Math" panose="02040503050406030204" pitchFamily="18" charset="0"/>
                      </a:rPr>
                      <m:t> = </m:t>
                    </m:r>
                    <m:d>
                      <m:dPr>
                        <m:begChr m:val="["/>
                        <m:endChr m:val="]"/>
                        <m:ctrlPr>
                          <a:rPr lang="en-IN" sz="2000" b="1" i="1">
                            <a:latin typeface="Cambria Math" panose="02040503050406030204" pitchFamily="18" charset="0"/>
                          </a:rPr>
                        </m:ctrlPr>
                      </m:dPr>
                      <m:e>
                        <m:m>
                          <m:mPr>
                            <m:mcs>
                              <m:mc>
                                <m:mcPr>
                                  <m:count m:val="1"/>
                                  <m:mcJc m:val="center"/>
                                </m:mcPr>
                              </m:mc>
                            </m:mcs>
                            <m:ctrlPr>
                              <a:rPr lang="en-IN" sz="2000" b="1" i="1">
                                <a:latin typeface="Cambria Math" panose="02040503050406030204" pitchFamily="18" charset="0"/>
                              </a:rPr>
                            </m:ctrlPr>
                          </m:mPr>
                          <m:mr>
                            <m:e>
                              <m:r>
                                <a:rPr lang="en-US" sz="2000" b="1" i="1">
                                  <a:latin typeface="Cambria Math" panose="02040503050406030204" pitchFamily="18" charset="0"/>
                                </a:rPr>
                                <m:t>𝟎</m:t>
                              </m:r>
                            </m:e>
                          </m:mr>
                          <m:mr>
                            <m:e>
                              <m:m>
                                <m:mPr>
                                  <m:mcs>
                                    <m:mc>
                                      <m:mcPr>
                                        <m:count m:val="1"/>
                                        <m:mcJc m:val="center"/>
                                      </m:mcPr>
                                    </m:mc>
                                  </m:mcs>
                                  <m:ctrlPr>
                                    <a:rPr lang="en-IN" sz="2000" b="1" i="1">
                                      <a:latin typeface="Cambria Math" panose="02040503050406030204" pitchFamily="18" charset="0"/>
                                    </a:rPr>
                                  </m:ctrlPr>
                                </m:mPr>
                                <m:mr>
                                  <m:e>
                                    <m:r>
                                      <a:rPr lang="en-US" sz="2000" b="1" i="1">
                                        <a:latin typeface="Cambria Math" panose="02040503050406030204" pitchFamily="18" charset="0"/>
                                      </a:rPr>
                                      <m:t>𝟎</m:t>
                                    </m:r>
                                  </m:e>
                                </m:mr>
                                <m:mr>
                                  <m:e>
                                    <m:r>
                                      <a:rPr lang="en-US" sz="2000" b="1" i="1">
                                        <a:latin typeface="Cambria Math" panose="02040503050406030204" pitchFamily="18" charset="0"/>
                                      </a:rPr>
                                      <m:t>𝟎</m:t>
                                    </m:r>
                                  </m:e>
                                </m:mr>
                              </m:m>
                            </m:e>
                          </m:mr>
                          <m:mr>
                            <m:e>
                              <m:r>
                                <a:rPr lang="en-US" sz="2000" b="1" i="1">
                                  <a:latin typeface="Cambria Math" panose="02040503050406030204" pitchFamily="18" charset="0"/>
                                </a:rPr>
                                <m:t>𝟏</m:t>
                              </m:r>
                            </m:e>
                          </m:mr>
                        </m:m>
                      </m:e>
                    </m:d>
                  </m:oMath>
                </a14:m>
                <a:r>
                  <a:rPr lang="en-US" sz="2000" b="1" dirty="0"/>
                  <a:t>.  			(29)</a:t>
                </a:r>
                <a:endParaRPr lang="en-IN" sz="2000" b="1" dirty="0"/>
              </a:p>
            </p:txBody>
          </p:sp>
        </mc:Choice>
        <mc:Fallback xmlns="">
          <p:sp>
            <p:nvSpPr>
              <p:cNvPr id="3" name="Text Placeholder 2">
                <a:extLst>
                  <a:ext uri="{FF2B5EF4-FFF2-40B4-BE49-F238E27FC236}">
                    <a16:creationId xmlns:a16="http://schemas.microsoft.com/office/drawing/2014/main" id="{0840EC32-D3B7-9BAE-AAF2-1D0CF20B259E}"/>
                  </a:ext>
                </a:extLst>
              </p:cNvPr>
              <p:cNvSpPr>
                <a:spLocks noGrp="1" noRot="1" noChangeAspect="1" noMove="1" noResize="1" noEditPoints="1" noAdjustHandles="1" noChangeArrowheads="1" noChangeShapeType="1" noTextEdit="1"/>
              </p:cNvSpPr>
              <p:nvPr>
                <p:ph type="body" idx="1"/>
              </p:nvPr>
            </p:nvSpPr>
            <p:spPr>
              <a:xfrm>
                <a:off x="197069" y="882756"/>
                <a:ext cx="11816255" cy="5686209"/>
              </a:xfrm>
              <a:blipFill>
                <a:blip r:embed="rId2"/>
                <a:stretch>
                  <a:fillRect r="-516"/>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E4577F8F-B5F7-9313-739D-1515C049AEBA}"/>
              </a:ext>
            </a:extLst>
          </p:cNvPr>
          <p:cNvSpPr>
            <a:spLocks noGrp="1"/>
          </p:cNvSpPr>
          <p:nvPr>
            <p:ph type="dt" idx="10"/>
          </p:nvPr>
        </p:nvSpPr>
        <p:spPr/>
        <p:txBody>
          <a:bodyPr/>
          <a:lstStyle/>
          <a:p>
            <a:fld id="{1686E076-3689-4A62-94F2-09137C2B5FAE}" type="datetime1">
              <a:rPr lang="en-US" smtClean="0">
                <a:solidFill>
                  <a:schemeClr val="tx1"/>
                </a:solidFill>
              </a:rPr>
              <a:t>8/12/2025</a:t>
            </a:fld>
            <a:endParaRPr lang="en-US" dirty="0">
              <a:solidFill>
                <a:schemeClr val="tx1"/>
              </a:solidFill>
            </a:endParaRPr>
          </a:p>
        </p:txBody>
      </p:sp>
      <p:sp>
        <p:nvSpPr>
          <p:cNvPr id="5" name="Slide Number Placeholder 4">
            <a:extLst>
              <a:ext uri="{FF2B5EF4-FFF2-40B4-BE49-F238E27FC236}">
                <a16:creationId xmlns:a16="http://schemas.microsoft.com/office/drawing/2014/main" id="{B3921F0A-A3F0-E77D-362D-CAD83956FB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26</a:t>
            </a:fld>
            <a:endParaRPr lang="en-US" dirty="0">
              <a:solidFill>
                <a:schemeClr val="tx1"/>
              </a:solidFill>
            </a:endParaRPr>
          </a:p>
        </p:txBody>
      </p:sp>
      <p:sp>
        <p:nvSpPr>
          <p:cNvPr id="2" name="Google Shape;182;p11">
            <a:extLst>
              <a:ext uri="{FF2B5EF4-FFF2-40B4-BE49-F238E27FC236}">
                <a16:creationId xmlns:a16="http://schemas.microsoft.com/office/drawing/2014/main" id="{502AA6BC-BFF4-50A9-A43C-ED7DE192C5BE}"/>
              </a:ext>
            </a:extLst>
          </p:cNvPr>
          <p:cNvSpPr txBox="1">
            <a:spLocks/>
          </p:cNvSpPr>
          <p:nvPr/>
        </p:nvSpPr>
        <p:spPr>
          <a:xfrm>
            <a:off x="87837" y="205691"/>
            <a:ext cx="11816255"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buFont typeface="Times New Roman"/>
              <a:buNone/>
            </a:pPr>
            <a:r>
              <a:rPr lang="en-IN" sz="3600" b="1" dirty="0">
                <a:solidFill>
                  <a:srgbClr val="252525"/>
                </a:solidFill>
                <a:latin typeface="Calibri" panose="020F0502020204030204" pitchFamily="34" charset="0"/>
                <a:ea typeface="Calibri" panose="020F0502020204030204" pitchFamily="34" charset="0"/>
                <a:cs typeface="Calibri" panose="020F0502020204030204" pitchFamily="34" charset="0"/>
              </a:rPr>
              <a:t> </a:t>
            </a:r>
            <a:r>
              <a:rPr lang="en-IN" sz="3200" b="1" dirty="0">
                <a:solidFill>
                  <a:srgbClr val="252525"/>
                </a:solidFill>
                <a:latin typeface="Calibri" panose="020F0502020204030204" pitchFamily="34" charset="0"/>
                <a:ea typeface="Calibri" panose="020F0502020204030204" pitchFamily="34" charset="0"/>
                <a:cs typeface="Calibri" panose="020F0502020204030204" pitchFamily="34" charset="0"/>
              </a:rPr>
              <a:t>Feedback Linearization of a Class of  Cruise Missiles</a:t>
            </a:r>
            <a:r>
              <a:rPr lang="en-IN" sz="3200" b="1" i="0" u="none" strike="noStrike" baseline="0" dirty="0">
                <a:solidFill>
                  <a:srgbClr val="252525"/>
                </a:solidFill>
                <a:latin typeface="Calibri" panose="020F0502020204030204" pitchFamily="34" charset="0"/>
                <a:ea typeface="Calibri" panose="020F0502020204030204" pitchFamily="34" charset="0"/>
                <a:cs typeface="Calibri" panose="020F0502020204030204" pitchFamily="34" charset="0"/>
              </a:rPr>
              <a:t> </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6516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F1F9992-9AFE-F600-C153-C46437378939}"/>
                  </a:ext>
                </a:extLst>
              </p:cNvPr>
              <p:cNvSpPr>
                <a:spLocks noGrp="1"/>
              </p:cNvSpPr>
              <p:nvPr>
                <p:ph type="body" idx="1"/>
              </p:nvPr>
            </p:nvSpPr>
            <p:spPr>
              <a:xfrm>
                <a:off x="312683" y="859386"/>
                <a:ext cx="11774213" cy="5496966"/>
              </a:xfrm>
            </p:spPr>
            <p:txBody>
              <a:bodyPr/>
              <a:lstStyle/>
              <a:p>
                <a:pPr algn="l">
                  <a:buFont typeface="Wingdings" panose="05000000000000000000" pitchFamily="2" charset="2"/>
                  <a:buChar char="Ø"/>
                </a:pP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The standard state feedback able to be designed for the quasi-linear model (28) as follows:</a:t>
                </a:r>
              </a:p>
              <a:p>
                <a:pPr marL="114300" indent="0" algn="l">
                  <a:buNone/>
                </a:pPr>
                <a:r>
                  <a:rPr lang="en-IN" sz="2000" b="0" u="none" strike="noStrike" baseline="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IN" sz="2000" b="1" i="0" u="none" strike="noStrike" baseline="0" smtClean="0">
                        <a:latin typeface="Cambria Math" panose="02040503050406030204" pitchFamily="18" charset="0"/>
                      </a:rPr>
                      <m:t>  </m:t>
                    </m:r>
                    <m:r>
                      <a:rPr lang="en-IN" sz="2000" b="1" i="1" u="none" strike="noStrike" baseline="0" smtClean="0">
                        <a:latin typeface="Cambria Math" panose="02040503050406030204" pitchFamily="18" charset="0"/>
                      </a:rPr>
                      <m:t>𝒗</m:t>
                    </m:r>
                    <m:r>
                      <a:rPr lang="en-IN" sz="2000" b="1" i="1" u="none" strike="noStrike" baseline="0" smtClean="0">
                        <a:latin typeface="Cambria Math" panose="02040503050406030204" pitchFamily="18" charset="0"/>
                      </a:rPr>
                      <m:t>=</m:t>
                    </m:r>
                    <m:r>
                      <a:rPr lang="en-IN" sz="2000" b="1" i="1" u="none" strike="noStrike" baseline="0" smtClean="0">
                        <a:latin typeface="Cambria Math" panose="02040503050406030204" pitchFamily="18" charset="0"/>
                      </a:rPr>
                      <m:t>𝑲𝒛</m:t>
                    </m:r>
                    <m:r>
                      <a:rPr lang="en-IN" sz="2000" b="1" i="1" u="none" strike="noStrike" baseline="0" smtClean="0">
                        <a:latin typeface="Cambria Math" panose="02040503050406030204" pitchFamily="18" charset="0"/>
                      </a:rPr>
                      <m:t>+</m:t>
                    </m:r>
                    <m:r>
                      <a:rPr lang="en-IN" sz="2000" b="1" i="1" u="none" strike="noStrike" baseline="0" smtClean="0">
                        <a:latin typeface="Cambria Math" panose="02040503050406030204" pitchFamily="18" charset="0"/>
                      </a:rPr>
                      <m:t>𝒓</m:t>
                    </m:r>
                    <m:r>
                      <a:rPr lang="en-IN" sz="2000" b="1" i="1" u="none" strike="noStrike" baseline="0" smtClean="0">
                        <a:latin typeface="Cambria Math" panose="02040503050406030204" pitchFamily="18" charset="0"/>
                      </a:rPr>
                      <m:t> , </m:t>
                    </m:r>
                    <m:sSup>
                      <m:sSupPr>
                        <m:ctrlPr>
                          <a:rPr lang="en-IN" sz="2000" b="1" i="1" u="none" strike="noStrike" baseline="0" smtClean="0">
                            <a:latin typeface="Cambria Math" panose="02040503050406030204" pitchFamily="18" charset="0"/>
                          </a:rPr>
                        </m:ctrlPr>
                      </m:sSupPr>
                      <m:e>
                        <m:r>
                          <a:rPr lang="en-IN" sz="2000" b="1" i="1" u="none" strike="noStrike" baseline="0" smtClean="0">
                            <a:latin typeface="Cambria Math" panose="02040503050406030204" pitchFamily="18" charset="0"/>
                          </a:rPr>
                          <m:t>𝑲</m:t>
                        </m:r>
                      </m:e>
                      <m:sup>
                        <m:r>
                          <a:rPr lang="en-IN" sz="2000" b="1" i="1" u="none" strike="noStrike" baseline="0" smtClean="0">
                            <a:latin typeface="Cambria Math" panose="02040503050406030204" pitchFamily="18" charset="0"/>
                          </a:rPr>
                          <m:t>𝟏</m:t>
                        </m:r>
                        <m:r>
                          <a:rPr lang="en-IN" sz="2000" b="1" i="1" u="none" strike="noStrike" baseline="0" smtClean="0">
                            <a:latin typeface="Cambria Math" panose="02040503050406030204" pitchFamily="18" charset="0"/>
                            <a:ea typeface="Cambria Math" panose="02040503050406030204" pitchFamily="18" charset="0"/>
                          </a:rPr>
                          <m:t>×</m:t>
                        </m:r>
                        <m:r>
                          <a:rPr lang="en-IN" sz="2000" b="1" i="1" u="none" strike="noStrike" baseline="0" smtClean="0">
                            <a:latin typeface="Cambria Math" panose="02040503050406030204" pitchFamily="18" charset="0"/>
                            <a:ea typeface="Cambria Math" panose="02040503050406030204" pitchFamily="18" charset="0"/>
                          </a:rPr>
                          <m:t>𝒏</m:t>
                        </m:r>
                      </m:sup>
                    </m:sSup>
                  </m:oMath>
                </a14:m>
                <a:r>
                  <a:rPr lang="pt-BR" sz="2000" b="1" i="0" u="none" strike="noStrike" baseline="0" dirty="0">
                    <a:latin typeface="Calibri" panose="020F0502020204030204" pitchFamily="34" charset="0"/>
                    <a:ea typeface="Calibri" panose="020F0502020204030204" pitchFamily="34" charset="0"/>
                    <a:cs typeface="Calibri" panose="020F0502020204030204" pitchFamily="34" charset="0"/>
                  </a:rPr>
                  <a:t>.</a:t>
                </a:r>
              </a:p>
              <a:p>
                <a:pPr algn="just">
                  <a:lnSpc>
                    <a:spcPct val="10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In practice, however, we do not have the luxury of knowing the correct eigenvalues a priori. This is when the LQR framework, which gives the state feedback gain </a:t>
                </a:r>
                <a:r>
                  <a:rPr lang="en-US" sz="2000" b="1" i="1" dirty="0">
                    <a:latin typeface="Calibri" panose="020F0502020204030204" pitchFamily="34" charset="0"/>
                    <a:ea typeface="Calibri" panose="020F0502020204030204" pitchFamily="34" charset="0"/>
                    <a:cs typeface="Calibri" panose="020F0502020204030204" pitchFamily="34" charset="0"/>
                  </a:rPr>
                  <a:t>K</a:t>
                </a:r>
                <a:r>
                  <a:rPr lang="en-US" sz="2000" b="1" i="1" baseline="-25000" dirty="0">
                    <a:latin typeface="Calibri" panose="020F0502020204030204" pitchFamily="34" charset="0"/>
                    <a:ea typeface="Calibri" panose="020F0502020204030204" pitchFamily="34" charset="0"/>
                    <a:cs typeface="Calibri" panose="020F0502020204030204" pitchFamily="34" charset="0"/>
                  </a:rPr>
                  <a:t>LQR</a:t>
                </a:r>
                <a:r>
                  <a:rPr lang="en-US" sz="2000" dirty="0">
                    <a:latin typeface="Calibri" panose="020F0502020204030204" pitchFamily="34" charset="0"/>
                    <a:ea typeface="Calibri" panose="020F0502020204030204" pitchFamily="34" charset="0"/>
                    <a:cs typeface="Calibri" panose="020F0502020204030204" pitchFamily="34" charset="0"/>
                  </a:rPr>
                  <a:t> in terms of weighting matrices Q and R, comes in, as the one that minimizes the quadratic performance index:</a:t>
                </a:r>
              </a:p>
              <a:p>
                <a:pPr marL="114300" indent="0" algn="just">
                  <a:lnSpc>
                    <a:spcPct val="100000"/>
                  </a:lnSpc>
                  <a:buNone/>
                </a:pPr>
                <a:r>
                  <a:rPr lang="en-US"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b="1" i="1">
                        <a:latin typeface="Cambria Math" panose="02040503050406030204" pitchFamily="18" charset="0"/>
                      </a:rPr>
                      <m:t>𝑱</m:t>
                    </m:r>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sSup>
                          <m:sSupPr>
                            <m:ctrlPr>
                              <a:rPr lang="en-US" sz="2000" b="1" i="1">
                                <a:latin typeface="Cambria Math" panose="02040503050406030204" pitchFamily="18" charset="0"/>
                              </a:rPr>
                            </m:ctrlPr>
                          </m:sSupPr>
                          <m:e>
                            <m:r>
                              <a:rPr lang="en-IN" sz="2000" b="1" i="1">
                                <a:latin typeface="Cambria Math" panose="02040503050406030204" pitchFamily="18" charset="0"/>
                              </a:rPr>
                              <m:t>𝒛</m:t>
                            </m:r>
                          </m:e>
                          <m:sup>
                            <m:r>
                              <a:rPr lang="en-US" sz="2000" b="1" i="1">
                                <a:latin typeface="Cambria Math" panose="02040503050406030204" pitchFamily="18" charset="0"/>
                              </a:rPr>
                              <m:t>𝑻</m:t>
                            </m:r>
                          </m:sup>
                        </m:sSup>
                        <m:r>
                          <a:rPr lang="en-US" sz="2000" b="1" i="1">
                            <a:latin typeface="Cambria Math" panose="02040503050406030204" pitchFamily="18" charset="0"/>
                          </a:rPr>
                          <m:t>𝑸</m:t>
                        </m:r>
                        <m:r>
                          <a:rPr lang="en-IN" sz="2000" b="1" i="1">
                            <a:latin typeface="Cambria Math" panose="02040503050406030204" pitchFamily="18" charset="0"/>
                          </a:rPr>
                          <m:t>𝒛</m:t>
                        </m:r>
                        <m:r>
                          <a:rPr lang="en-US" sz="2000" b="1" i="1">
                            <a:latin typeface="Cambria Math" panose="02040503050406030204" pitchFamily="18" charset="0"/>
                          </a:rPr>
                          <m:t>+</m:t>
                        </m:r>
                        <m:sSup>
                          <m:sSupPr>
                            <m:ctrlPr>
                              <a:rPr lang="en-US" sz="2000" b="1" i="1">
                                <a:latin typeface="Cambria Math" panose="02040503050406030204" pitchFamily="18" charset="0"/>
                              </a:rPr>
                            </m:ctrlPr>
                          </m:sSupPr>
                          <m:e>
                            <m:r>
                              <a:rPr lang="en-IN" sz="2000" b="1" i="1">
                                <a:latin typeface="Cambria Math" panose="02040503050406030204" pitchFamily="18" charset="0"/>
                              </a:rPr>
                              <m:t>𝒗</m:t>
                            </m:r>
                          </m:e>
                          <m:sup>
                            <m:r>
                              <a:rPr lang="en-US" sz="2000" b="1" i="1">
                                <a:latin typeface="Cambria Math" panose="02040503050406030204" pitchFamily="18" charset="0"/>
                              </a:rPr>
                              <m:t>𝑻</m:t>
                            </m:r>
                          </m:sup>
                        </m:sSup>
                        <m:r>
                          <a:rPr lang="en-US" sz="2000" b="1" i="1">
                            <a:latin typeface="Cambria Math" panose="02040503050406030204" pitchFamily="18" charset="0"/>
                          </a:rPr>
                          <m:t>𝑹</m:t>
                        </m:r>
                        <m:r>
                          <a:rPr lang="en-IN" sz="2000" b="1" i="1">
                            <a:latin typeface="Cambria Math" panose="02040503050406030204" pitchFamily="18" charset="0"/>
                          </a:rPr>
                          <m:t>𝒗</m:t>
                        </m:r>
                      </m:e>
                    </m:d>
                    <m:r>
                      <a:rPr lang="en-US" sz="2000" b="1" i="1">
                        <a:latin typeface="Cambria Math" panose="02040503050406030204" pitchFamily="18" charset="0"/>
                      </a:rPr>
                      <m:t>𝒅𝒕</m:t>
                    </m:r>
                  </m:oMath>
                </a14:m>
                <a:r>
                  <a:rPr lang="en-US" sz="2000" b="1" i="1" dirty="0">
                    <a:latin typeface="Times New Roman" panose="02020603050405020304" pitchFamily="18" charset="0"/>
                  </a:rPr>
                  <a:t>  					</a:t>
                </a:r>
                <a:r>
                  <a:rPr lang="en-US" sz="2000" b="1" dirty="0">
                    <a:latin typeface="Times New Roman" panose="02020603050405020304" pitchFamily="18" charset="0"/>
                  </a:rPr>
                  <a:t>(30)</a:t>
                </a:r>
              </a:p>
              <a:p>
                <a:pPr marL="114300" indent="0">
                  <a:lnSpc>
                    <a:spcPct val="100000"/>
                  </a:lnSpc>
                  <a:buNone/>
                </a:pPr>
                <a:r>
                  <a:rPr lang="en-US" sz="2000" i="1" dirty="0">
                    <a:latin typeface="Times New Roman" panose="02020603050405020304" pitchFamily="18"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Here</a:t>
                </a:r>
                <a:r>
                  <a:rPr lang="en-US" sz="2000" i="1" dirty="0">
                    <a:latin typeface="Calibri" panose="020F0502020204030204" pitchFamily="34" charset="0"/>
                    <a:ea typeface="Calibri" panose="020F0502020204030204" pitchFamily="34" charset="0"/>
                    <a:cs typeface="Calibri" panose="020F0502020204030204" pitchFamily="34" charset="0"/>
                  </a:rPr>
                  <a:t>, Q </a:t>
                </a:r>
                <a:r>
                  <a:rPr lang="en-US" sz="2000" dirty="0">
                    <a:latin typeface="Calibri" panose="020F0502020204030204" pitchFamily="34" charset="0"/>
                    <a:ea typeface="Calibri" panose="020F0502020204030204" pitchFamily="34" charset="0"/>
                    <a:cs typeface="Calibri" panose="020F0502020204030204" pitchFamily="34" charset="0"/>
                  </a:rPr>
                  <a:t>is symmetric and positive semidefinite (PSD), and </a:t>
                </a:r>
                <a:r>
                  <a:rPr lang="en-US" sz="2000" i="1" dirty="0">
                    <a:latin typeface="Calibri" panose="020F0502020204030204" pitchFamily="34" charset="0"/>
                    <a:ea typeface="Calibri" panose="020F0502020204030204" pitchFamily="34" charset="0"/>
                    <a:cs typeface="Calibri" panose="020F0502020204030204" pitchFamily="34" charset="0"/>
                  </a:rPr>
                  <a:t>R</a:t>
                </a:r>
                <a:r>
                  <a:rPr lang="en-US" sz="2000" dirty="0">
                    <a:latin typeface="Calibri" panose="020F0502020204030204" pitchFamily="34" charset="0"/>
                    <a:ea typeface="Calibri" panose="020F0502020204030204" pitchFamily="34" charset="0"/>
                    <a:cs typeface="Calibri" panose="020F0502020204030204" pitchFamily="34" charset="0"/>
                  </a:rPr>
                  <a:t> is symmetric and positive definite (PD). </a:t>
                </a:r>
              </a:p>
              <a:p>
                <a:pPr marL="114300" indent="0">
                  <a:lnSpc>
                    <a:spcPct val="100000"/>
                  </a:lnSpc>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The state feedback gain that is </a:t>
                </a:r>
                <a:r>
                  <a:rPr lang="en-IN" sz="2000" dirty="0">
                    <a:latin typeface="Calibri" panose="020F0502020204030204" pitchFamily="34" charset="0"/>
                    <a:ea typeface="Calibri" panose="020F0502020204030204" pitchFamily="34" charset="0"/>
                    <a:cs typeface="Calibri" panose="020F0502020204030204" pitchFamily="34" charset="0"/>
                  </a:rPr>
                  <a:t>most optimal is  </a:t>
                </a:r>
              </a:p>
              <a:p>
                <a:pPr marL="114300" indent="0">
                  <a:lnSpc>
                    <a:spcPct val="100000"/>
                  </a:lnSpc>
                  <a:buNone/>
                </a:pPr>
                <a:r>
                  <a:rPr lang="en-IN"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US" sz="2000" b="1" i="1">
                            <a:solidFill>
                              <a:schemeClr val="tx1"/>
                            </a:solidFill>
                            <a:latin typeface="Cambria Math" panose="02040503050406030204" pitchFamily="18" charset="0"/>
                          </a:rPr>
                        </m:ctrlPr>
                      </m:sSubPr>
                      <m:e>
                        <m:r>
                          <a:rPr lang="en-IN" sz="2000" b="1" i="1">
                            <a:solidFill>
                              <a:schemeClr val="tx1"/>
                            </a:solidFill>
                            <a:latin typeface="Cambria Math" panose="02040503050406030204" pitchFamily="18" charset="0"/>
                          </a:rPr>
                          <m:t>𝑲</m:t>
                        </m:r>
                      </m:e>
                      <m:sub>
                        <m:r>
                          <a:rPr lang="en-IN" sz="2000" b="1" i="1">
                            <a:solidFill>
                              <a:schemeClr val="tx1"/>
                            </a:solidFill>
                            <a:latin typeface="Cambria Math" panose="02040503050406030204" pitchFamily="18" charset="0"/>
                          </a:rPr>
                          <m:t>𝑳𝑸𝑹</m:t>
                        </m:r>
                      </m:sub>
                    </m:sSub>
                    <m:r>
                      <a:rPr lang="en-US" sz="2000" b="1" i="1">
                        <a:solidFill>
                          <a:schemeClr val="tx1"/>
                        </a:solidFill>
                        <a:latin typeface="Cambria Math" panose="02040503050406030204" pitchFamily="18" charset="0"/>
                      </a:rPr>
                      <m:t>=</m:t>
                    </m:r>
                    <m:sSup>
                      <m:sSupPr>
                        <m:ctrlPr>
                          <a:rPr lang="en-US" sz="2000" b="1" i="1">
                            <a:solidFill>
                              <a:schemeClr val="tx1"/>
                            </a:solidFill>
                            <a:latin typeface="Cambria Math" panose="02040503050406030204" pitchFamily="18" charset="0"/>
                          </a:rPr>
                        </m:ctrlPr>
                      </m:sSupPr>
                      <m:e>
                        <m:r>
                          <a:rPr lang="en-US" sz="2000" b="1" i="1">
                            <a:solidFill>
                              <a:schemeClr val="tx1"/>
                            </a:solidFill>
                            <a:latin typeface="Cambria Math" panose="02040503050406030204" pitchFamily="18" charset="0"/>
                          </a:rPr>
                          <m:t>𝑹</m:t>
                        </m:r>
                      </m:e>
                      <m:sup>
                        <m:r>
                          <a:rPr lang="en-US" sz="2000" b="1" i="1">
                            <a:solidFill>
                              <a:schemeClr val="tx1"/>
                            </a:solidFill>
                            <a:latin typeface="Cambria Math" panose="02040503050406030204" pitchFamily="18" charset="0"/>
                          </a:rPr>
                          <m:t>−</m:t>
                        </m:r>
                        <m:r>
                          <a:rPr lang="en-US" sz="2000" b="1" i="1">
                            <a:solidFill>
                              <a:schemeClr val="tx1"/>
                            </a:solidFill>
                            <a:latin typeface="Cambria Math" panose="02040503050406030204" pitchFamily="18" charset="0"/>
                          </a:rPr>
                          <m:t>𝟏</m:t>
                        </m:r>
                      </m:sup>
                    </m:sSup>
                    <m:sSup>
                      <m:sSupPr>
                        <m:ctrlPr>
                          <a:rPr lang="en-US" sz="2000" b="1" i="1">
                            <a:solidFill>
                              <a:schemeClr val="tx1"/>
                            </a:solidFill>
                            <a:latin typeface="Cambria Math" panose="02040503050406030204" pitchFamily="18" charset="0"/>
                          </a:rPr>
                        </m:ctrlPr>
                      </m:sSupPr>
                      <m:e>
                        <m:r>
                          <a:rPr lang="en-US" sz="2000" b="1" i="1">
                            <a:solidFill>
                              <a:schemeClr val="tx1"/>
                            </a:solidFill>
                            <a:latin typeface="Cambria Math" panose="02040503050406030204" pitchFamily="18" charset="0"/>
                          </a:rPr>
                          <m:t>𝑩</m:t>
                        </m:r>
                      </m:e>
                      <m:sup>
                        <m:r>
                          <a:rPr lang="en-US" sz="2000" b="1" i="1">
                            <a:solidFill>
                              <a:schemeClr val="tx1"/>
                            </a:solidFill>
                            <a:latin typeface="Cambria Math" panose="02040503050406030204" pitchFamily="18" charset="0"/>
                          </a:rPr>
                          <m:t>𝑻</m:t>
                        </m:r>
                      </m:sup>
                    </m:sSup>
                    <m:r>
                      <a:rPr lang="en-US" sz="2000" b="1" i="1">
                        <a:solidFill>
                          <a:schemeClr val="tx1"/>
                        </a:solidFill>
                        <a:latin typeface="Cambria Math" panose="02040503050406030204" pitchFamily="18" charset="0"/>
                      </a:rPr>
                      <m:t>𝑷</m:t>
                    </m:r>
                  </m:oMath>
                </a14:m>
                <a:r>
                  <a:rPr lang="en-US" sz="2000" b="1" i="1" dirty="0">
                    <a:solidFill>
                      <a:schemeClr val="tx1"/>
                    </a:solidFill>
                    <a:latin typeface="Cambria Math" panose="02040503050406030204" pitchFamily="18" charset="0"/>
                  </a:rPr>
                  <a:t> 					</a:t>
                </a:r>
                <a:r>
                  <a:rPr lang="en-US" sz="2000" b="1" dirty="0">
                    <a:solidFill>
                      <a:schemeClr val="tx1"/>
                    </a:solidFill>
                    <a:latin typeface="Cambria Math" panose="02040503050406030204" pitchFamily="18" charset="0"/>
                  </a:rPr>
                  <a:t>(31)</a:t>
                </a:r>
              </a:p>
              <a:p>
                <a:pPr marL="114300" indent="0">
                  <a:lnSpc>
                    <a:spcPct val="100000"/>
                  </a:lnSpc>
                  <a:buNone/>
                </a:pPr>
                <a:r>
                  <a:rPr lang="en-US" sz="2000" dirty="0">
                    <a:latin typeface="NimbusRomNo9L-Regu"/>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where P, a symmetric matrix, positive definite (PD) is the solution to the following algebraic Riccati 	equation (ARE):</a:t>
                </a:r>
              </a:p>
              <a:p>
                <a:pPr marL="114300" indent="0">
                  <a:buNone/>
                </a:pPr>
                <a:r>
                  <a:rPr lang="en-US" sz="2000" b="1" dirty="0">
                    <a:solidFill>
                      <a:schemeClr val="tx1"/>
                    </a:solidFill>
                  </a:rPr>
                  <a:t>			</a:t>
                </a:r>
                <a14:m>
                  <m:oMath xmlns:m="http://schemas.openxmlformats.org/officeDocument/2006/math">
                    <m:sSup>
                      <m:sSupPr>
                        <m:ctrlPr>
                          <a:rPr lang="en-US" sz="2000" b="1" i="1">
                            <a:solidFill>
                              <a:schemeClr val="tx1"/>
                            </a:solidFill>
                            <a:latin typeface="Cambria Math" panose="02040503050406030204" pitchFamily="18" charset="0"/>
                          </a:rPr>
                        </m:ctrlPr>
                      </m:sSupPr>
                      <m:e>
                        <m:r>
                          <a:rPr lang="en-US" sz="2000" b="1" i="1">
                            <a:solidFill>
                              <a:schemeClr val="tx1"/>
                            </a:solidFill>
                            <a:latin typeface="Cambria Math" panose="02040503050406030204" pitchFamily="18" charset="0"/>
                          </a:rPr>
                          <m:t>𝑨</m:t>
                        </m:r>
                      </m:e>
                      <m:sup>
                        <m:r>
                          <a:rPr lang="en-US" sz="2000" b="1" i="1">
                            <a:solidFill>
                              <a:schemeClr val="tx1"/>
                            </a:solidFill>
                            <a:latin typeface="Cambria Math" panose="02040503050406030204" pitchFamily="18" charset="0"/>
                          </a:rPr>
                          <m:t>𝑻</m:t>
                        </m:r>
                      </m:sup>
                    </m:sSup>
                    <m:r>
                      <a:rPr lang="en-US" sz="2000" b="1" i="1">
                        <a:solidFill>
                          <a:schemeClr val="tx1"/>
                        </a:solidFill>
                        <a:latin typeface="Cambria Math" panose="02040503050406030204" pitchFamily="18" charset="0"/>
                      </a:rPr>
                      <m:t>𝑷</m:t>
                    </m:r>
                    <m:r>
                      <a:rPr lang="en-US" sz="2000" b="1" i="1">
                        <a:solidFill>
                          <a:schemeClr val="tx1"/>
                        </a:solidFill>
                        <a:latin typeface="Cambria Math" panose="02040503050406030204" pitchFamily="18" charset="0"/>
                      </a:rPr>
                      <m:t>+</m:t>
                    </m:r>
                    <m:r>
                      <a:rPr lang="en-US" sz="2000" b="1" i="1">
                        <a:solidFill>
                          <a:schemeClr val="tx1"/>
                        </a:solidFill>
                        <a:latin typeface="Cambria Math" panose="02040503050406030204" pitchFamily="18" charset="0"/>
                      </a:rPr>
                      <m:t>𝑷𝑨</m:t>
                    </m:r>
                    <m:r>
                      <a:rPr lang="en-US" sz="2000" b="1" i="1">
                        <a:solidFill>
                          <a:schemeClr val="tx1"/>
                        </a:solidFill>
                        <a:latin typeface="Cambria Math" panose="02040503050406030204" pitchFamily="18" charset="0"/>
                      </a:rPr>
                      <m:t>−</m:t>
                    </m:r>
                    <m:sSup>
                      <m:sSupPr>
                        <m:ctrlPr>
                          <a:rPr lang="en-US" sz="2000" b="1" i="1">
                            <a:solidFill>
                              <a:schemeClr val="tx1"/>
                            </a:solidFill>
                            <a:latin typeface="Cambria Math" panose="02040503050406030204" pitchFamily="18" charset="0"/>
                          </a:rPr>
                        </m:ctrlPr>
                      </m:sSupPr>
                      <m:e>
                        <m:r>
                          <a:rPr lang="en-US" sz="2000" b="1" i="1">
                            <a:solidFill>
                              <a:schemeClr val="tx1"/>
                            </a:solidFill>
                            <a:latin typeface="Cambria Math" panose="02040503050406030204" pitchFamily="18" charset="0"/>
                          </a:rPr>
                          <m:t>𝑷𝑩𝑹</m:t>
                        </m:r>
                      </m:e>
                      <m:sup>
                        <m:r>
                          <a:rPr lang="en-US" sz="2000" b="1" i="1">
                            <a:solidFill>
                              <a:schemeClr val="tx1"/>
                            </a:solidFill>
                            <a:latin typeface="Cambria Math" panose="02040503050406030204" pitchFamily="18" charset="0"/>
                          </a:rPr>
                          <m:t>−</m:t>
                        </m:r>
                        <m:r>
                          <a:rPr lang="en-US" sz="2000" b="1" i="1">
                            <a:solidFill>
                              <a:schemeClr val="tx1"/>
                            </a:solidFill>
                            <a:latin typeface="Cambria Math" panose="02040503050406030204" pitchFamily="18" charset="0"/>
                          </a:rPr>
                          <m:t>𝟏</m:t>
                        </m:r>
                      </m:sup>
                    </m:sSup>
                    <m:sSup>
                      <m:sSupPr>
                        <m:ctrlPr>
                          <a:rPr lang="en-US" sz="2000" b="1" i="1">
                            <a:solidFill>
                              <a:schemeClr val="tx1"/>
                            </a:solidFill>
                            <a:latin typeface="Cambria Math" panose="02040503050406030204" pitchFamily="18" charset="0"/>
                          </a:rPr>
                        </m:ctrlPr>
                      </m:sSupPr>
                      <m:e>
                        <m:r>
                          <a:rPr lang="en-US" sz="2000" b="1" i="1">
                            <a:solidFill>
                              <a:schemeClr val="tx1"/>
                            </a:solidFill>
                            <a:latin typeface="Cambria Math" panose="02040503050406030204" pitchFamily="18" charset="0"/>
                          </a:rPr>
                          <m:t>𝑩</m:t>
                        </m:r>
                      </m:e>
                      <m:sup>
                        <m:r>
                          <a:rPr lang="en-US" sz="2000" b="1" i="1">
                            <a:solidFill>
                              <a:schemeClr val="tx1"/>
                            </a:solidFill>
                            <a:latin typeface="Cambria Math" panose="02040503050406030204" pitchFamily="18" charset="0"/>
                          </a:rPr>
                          <m:t>𝑻</m:t>
                        </m:r>
                      </m:sup>
                    </m:sSup>
                    <m:r>
                      <a:rPr lang="en-US" sz="2000" b="1" i="1">
                        <a:solidFill>
                          <a:schemeClr val="tx1"/>
                        </a:solidFill>
                        <a:latin typeface="Cambria Math" panose="02040503050406030204" pitchFamily="18" charset="0"/>
                      </a:rPr>
                      <m:t>𝑷</m:t>
                    </m:r>
                    <m:r>
                      <a:rPr lang="en-US" sz="2000" b="1" i="1">
                        <a:solidFill>
                          <a:schemeClr val="tx1"/>
                        </a:solidFill>
                        <a:latin typeface="Cambria Math" panose="02040503050406030204" pitchFamily="18" charset="0"/>
                      </a:rPr>
                      <m:t>+</m:t>
                    </m:r>
                    <m:r>
                      <a:rPr lang="en-US" sz="2000" b="1" i="1">
                        <a:solidFill>
                          <a:schemeClr val="tx1"/>
                        </a:solidFill>
                        <a:latin typeface="Cambria Math" panose="02040503050406030204" pitchFamily="18" charset="0"/>
                      </a:rPr>
                      <m:t>𝑸</m:t>
                    </m:r>
                    <m:r>
                      <a:rPr lang="en-US" sz="2000" b="1" i="1">
                        <a:solidFill>
                          <a:schemeClr val="tx1"/>
                        </a:solidFill>
                        <a:latin typeface="Cambria Math" panose="02040503050406030204" pitchFamily="18" charset="0"/>
                      </a:rPr>
                      <m:t>=</m:t>
                    </m:r>
                    <m:r>
                      <a:rPr lang="en-US" sz="2000" b="1" i="1">
                        <a:solidFill>
                          <a:schemeClr val="tx1"/>
                        </a:solidFill>
                        <a:latin typeface="Cambria Math" panose="02040503050406030204" pitchFamily="18" charset="0"/>
                      </a:rPr>
                      <m:t>𝟎</m:t>
                    </m:r>
                  </m:oMath>
                </a14:m>
                <a:r>
                  <a:rPr lang="en-US" sz="2000" b="1" dirty="0">
                    <a:solidFill>
                      <a:schemeClr val="tx1"/>
                    </a:solidFill>
                    <a:latin typeface="Cambria Math" panose="02040503050406030204" pitchFamily="18" charset="0"/>
                  </a:rPr>
                  <a:t>			(32)</a:t>
                </a:r>
              </a:p>
              <a:p>
                <a:pPr marL="114300" indent="0" algn="l">
                  <a:buNone/>
                </a:pPr>
                <a:r>
                  <a:rPr lang="pt-BR" sz="2000" b="1" i="0" u="none" strike="noStrike" baseline="0" dirty="0">
                    <a:latin typeface="Calibri" panose="020F0502020204030204" pitchFamily="34" charset="0"/>
                    <a:ea typeface="Calibri" panose="020F0502020204030204" pitchFamily="34" charset="0"/>
                    <a:cs typeface="Calibri" panose="020F0502020204030204" pitchFamily="34" charset="0"/>
                  </a:rPr>
                  <a:t>		</a:t>
                </a:r>
                <a:r>
                  <a:rPr lang="pt-BR" sz="2000" b="1" dirty="0">
                    <a:latin typeface="Calibri" panose="020F0502020204030204" pitchFamily="34" charset="0"/>
                    <a:ea typeface="Calibri" panose="020F0502020204030204" pitchFamily="34" charset="0"/>
                    <a:cs typeface="Calibri" panose="020F0502020204030204" pitchFamily="34" charset="0"/>
                  </a:rPr>
                  <a:t>						</a:t>
                </a:r>
                <a:endParaRPr lang="pt-BR" sz="2000" b="1" i="0" u="none" strike="noStrike" baseline="0" dirty="0">
                  <a:latin typeface="Calibri" panose="020F0502020204030204" pitchFamily="34" charset="0"/>
                  <a:ea typeface="Calibri" panose="020F0502020204030204" pitchFamily="34" charset="0"/>
                  <a:cs typeface="Calibri" panose="020F0502020204030204" pitchFamily="34" charset="0"/>
                </a:endParaRPr>
              </a:p>
              <a:p>
                <a:pPr marL="114300" indent="0" algn="l">
                  <a:buNone/>
                </a:pPr>
                <a:endParaRPr lang="pt-BR" sz="2000" b="1" i="0" u="none" strike="noStrike" baseline="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Text Placeholder 2">
                <a:extLst>
                  <a:ext uri="{FF2B5EF4-FFF2-40B4-BE49-F238E27FC236}">
                    <a16:creationId xmlns:a16="http://schemas.microsoft.com/office/drawing/2014/main" id="{4F1F9992-9AFE-F600-C153-C46437378939}"/>
                  </a:ext>
                </a:extLst>
              </p:cNvPr>
              <p:cNvSpPr>
                <a:spLocks noGrp="1" noRot="1" noChangeAspect="1" noMove="1" noResize="1" noEditPoints="1" noAdjustHandles="1" noChangeArrowheads="1" noChangeShapeType="1" noTextEdit="1"/>
              </p:cNvSpPr>
              <p:nvPr>
                <p:ph type="body" idx="1"/>
              </p:nvPr>
            </p:nvSpPr>
            <p:spPr>
              <a:xfrm>
                <a:off x="312683" y="859386"/>
                <a:ext cx="11774213" cy="5496966"/>
              </a:xfrm>
              <a:blipFill>
                <a:blip r:embed="rId2"/>
                <a:stretch>
                  <a:fillRect r="-518"/>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68808A8F-A47B-2B6E-31B1-A3F48C4F80FE}"/>
              </a:ext>
            </a:extLst>
          </p:cNvPr>
          <p:cNvSpPr>
            <a:spLocks noGrp="1"/>
          </p:cNvSpPr>
          <p:nvPr>
            <p:ph type="dt" idx="10"/>
          </p:nvPr>
        </p:nvSpPr>
        <p:spPr/>
        <p:txBody>
          <a:bodyPr/>
          <a:lstStyle/>
          <a:p>
            <a:fld id="{1686E076-3689-4A62-94F2-09137C2B5FAE}" type="datetime1">
              <a:rPr lang="en-US" smtClean="0">
                <a:solidFill>
                  <a:schemeClr val="tx1"/>
                </a:solidFill>
              </a:rPr>
              <a:t>8/12/2025</a:t>
            </a:fld>
            <a:endParaRPr lang="en-US" dirty="0">
              <a:solidFill>
                <a:schemeClr val="tx1"/>
              </a:solidFill>
            </a:endParaRPr>
          </a:p>
        </p:txBody>
      </p:sp>
      <p:sp>
        <p:nvSpPr>
          <p:cNvPr id="5" name="Slide Number Placeholder 4">
            <a:extLst>
              <a:ext uri="{FF2B5EF4-FFF2-40B4-BE49-F238E27FC236}">
                <a16:creationId xmlns:a16="http://schemas.microsoft.com/office/drawing/2014/main" id="{968206E4-5C24-6ABF-9AEA-771C8C8C3A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27</a:t>
            </a:fld>
            <a:endParaRPr lang="en-US" dirty="0">
              <a:solidFill>
                <a:schemeClr val="tx1"/>
              </a:solidFill>
            </a:endParaRPr>
          </a:p>
        </p:txBody>
      </p:sp>
      <p:sp>
        <p:nvSpPr>
          <p:cNvPr id="2" name="Google Shape;182;p11">
            <a:extLst>
              <a:ext uri="{FF2B5EF4-FFF2-40B4-BE49-F238E27FC236}">
                <a16:creationId xmlns:a16="http://schemas.microsoft.com/office/drawing/2014/main" id="{6F42FAF5-2903-D4CB-BB12-D99A7A792EFB}"/>
              </a:ext>
            </a:extLst>
          </p:cNvPr>
          <p:cNvSpPr txBox="1">
            <a:spLocks/>
          </p:cNvSpPr>
          <p:nvPr/>
        </p:nvSpPr>
        <p:spPr>
          <a:xfrm>
            <a:off x="308741" y="136523"/>
            <a:ext cx="11574517"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buFont typeface="Times New Roman"/>
              <a:buNone/>
            </a:pPr>
            <a:r>
              <a:rPr lang="en-IN" sz="3600" b="1" dirty="0">
                <a:solidFill>
                  <a:srgbClr val="252525"/>
                </a:solidFill>
                <a:latin typeface="Calibri" panose="020F0502020204030204" pitchFamily="34" charset="0"/>
                <a:ea typeface="Calibri" panose="020F0502020204030204" pitchFamily="34" charset="0"/>
                <a:cs typeface="Calibri" panose="020F0502020204030204" pitchFamily="34" charset="0"/>
              </a:rPr>
              <a:t> </a:t>
            </a:r>
            <a:r>
              <a:rPr lang="en-IN" sz="3200" b="1" dirty="0">
                <a:solidFill>
                  <a:srgbClr val="252525"/>
                </a:solidFill>
                <a:latin typeface="Calibri" panose="020F0502020204030204" pitchFamily="34" charset="0"/>
                <a:ea typeface="Calibri" panose="020F0502020204030204" pitchFamily="34" charset="0"/>
                <a:cs typeface="Calibri" panose="020F0502020204030204" pitchFamily="34" charset="0"/>
              </a:rPr>
              <a:t>Control Techniques</a:t>
            </a:r>
            <a:r>
              <a:rPr lang="en-IN" sz="3200" b="1" i="0" u="none" strike="noStrike" baseline="0" dirty="0">
                <a:solidFill>
                  <a:srgbClr val="252525"/>
                </a:solidFill>
                <a:latin typeface="Calibri" panose="020F0502020204030204" pitchFamily="34" charset="0"/>
                <a:ea typeface="Calibri" panose="020F0502020204030204" pitchFamily="34" charset="0"/>
                <a:cs typeface="Calibri" panose="020F0502020204030204" pitchFamily="34" charset="0"/>
              </a:rPr>
              <a:t> </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4993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a:extLst>
              <a:ext uri="{FF2B5EF4-FFF2-40B4-BE49-F238E27FC236}">
                <a16:creationId xmlns:a16="http://schemas.microsoft.com/office/drawing/2014/main" id="{CC48A92D-A390-4449-A27B-37D544D9AA1F}"/>
              </a:ext>
            </a:extLst>
          </p:cNvPr>
          <p:cNvCxnSpPr>
            <a:cxnSpLocks/>
          </p:cNvCxnSpPr>
          <p:nvPr/>
        </p:nvCxnSpPr>
        <p:spPr>
          <a:xfrm flipH="1">
            <a:off x="10561363" y="1469591"/>
            <a:ext cx="2060" cy="2082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59D333-D8BF-4BDA-B0D5-50AC9E44567D}"/>
              </a:ext>
            </a:extLst>
          </p:cNvPr>
          <p:cNvCxnSpPr>
            <a:cxnSpLocks/>
          </p:cNvCxnSpPr>
          <p:nvPr/>
        </p:nvCxnSpPr>
        <p:spPr>
          <a:xfrm>
            <a:off x="10561363" y="2481246"/>
            <a:ext cx="36201" cy="19089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D4788C-D94D-49DE-8F72-D2F1465F40A9}"/>
              </a:ext>
            </a:extLst>
          </p:cNvPr>
          <p:cNvCxnSpPr>
            <a:cxnSpLocks/>
          </p:cNvCxnSpPr>
          <p:nvPr/>
        </p:nvCxnSpPr>
        <p:spPr>
          <a:xfrm flipH="1" flipV="1">
            <a:off x="4883833" y="5287395"/>
            <a:ext cx="1378147" cy="281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74CCA8E-FCD7-4F8F-A180-D3344ED9762E}"/>
              </a:ext>
            </a:extLst>
          </p:cNvPr>
          <p:cNvSpPr txBox="1"/>
          <p:nvPr/>
        </p:nvSpPr>
        <p:spPr>
          <a:xfrm>
            <a:off x="1749135" y="165817"/>
            <a:ext cx="8693729" cy="646331"/>
          </a:xfrm>
          <a:prstGeom prst="rect">
            <a:avLst/>
          </a:prstGeom>
          <a:noFill/>
        </p:spPr>
        <p:txBody>
          <a:bodyPr wrap="square" rtlCol="0">
            <a:spAutoFit/>
          </a:bodyPr>
          <a:lstStyle/>
          <a:p>
            <a:pPr algn="ctr"/>
            <a:r>
              <a:rPr lang="en-US" sz="3600" b="1" dirty="0">
                <a:solidFill>
                  <a:schemeClr val="tx1"/>
                </a:solidFill>
                <a:latin typeface="Arial" panose="020B0604020202020204" pitchFamily="34" charset="0"/>
                <a:cs typeface="Arial" panose="020B0604020202020204" pitchFamily="34" charset="0"/>
              </a:rPr>
              <a:t>Proposed </a:t>
            </a:r>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Optimization</a:t>
            </a:r>
            <a:r>
              <a:rPr lang="en-US" sz="3600" b="1" dirty="0">
                <a:solidFill>
                  <a:schemeClr val="tx1"/>
                </a:solidFill>
                <a:latin typeface="Arial" panose="020B0604020202020204" pitchFamily="34" charset="0"/>
                <a:cs typeface="Arial" panose="020B0604020202020204" pitchFamily="34" charset="0"/>
              </a:rPr>
              <a:t> Algorithms </a:t>
            </a:r>
          </a:p>
        </p:txBody>
      </p:sp>
      <p:sp>
        <p:nvSpPr>
          <p:cNvPr id="2" name="Slide Number Placeholder 1"/>
          <p:cNvSpPr>
            <a:spLocks noGrp="1"/>
          </p:cNvSpPr>
          <p:nvPr>
            <p:ph type="sldNum" sz="quarter" idx="12"/>
          </p:nvPr>
        </p:nvSpPr>
        <p:spPr/>
        <p:txBody>
          <a:bodyPr/>
          <a:lstStyle/>
          <a:p>
            <a:fld id="{5556EC78-4A7B-4A51-9A61-8D03A058A496}" type="slidenum">
              <a:rPr lang="en-US" smtClean="0">
                <a:solidFill>
                  <a:schemeClr val="tx1"/>
                </a:solidFill>
              </a:rPr>
              <a:pPr/>
              <a:t>28</a:t>
            </a:fld>
            <a:endParaRPr lang="en-US" dirty="0">
              <a:solidFill>
                <a:schemeClr val="tx1"/>
              </a:solidFill>
            </a:endParaRPr>
          </a:p>
        </p:txBody>
      </p:sp>
      <p:sp>
        <p:nvSpPr>
          <p:cNvPr id="10" name="TextBox 9">
            <a:extLst>
              <a:ext uri="{FF2B5EF4-FFF2-40B4-BE49-F238E27FC236}">
                <a16:creationId xmlns:a16="http://schemas.microsoft.com/office/drawing/2014/main" id="{02FBB8C0-0B5A-2B94-0BEE-C717A88C1AF3}"/>
              </a:ext>
            </a:extLst>
          </p:cNvPr>
          <p:cNvSpPr txBox="1"/>
          <p:nvPr/>
        </p:nvSpPr>
        <p:spPr>
          <a:xfrm>
            <a:off x="344129" y="799333"/>
            <a:ext cx="11673700" cy="1846659"/>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The objective of introducing a metaheuristic approach to LQR tuning is to reduce the time taken to tune LQR controllers manually. </a:t>
            </a:r>
          </a:p>
          <a:p>
            <a:pPr marL="285750" indent="-285750">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In this research, we propose the implementation of Genetic Algorithm and Particle Swarm Optimization Algorithm to search for optimal Q and R matrices by minimising a performance metric, that is the Root Mean Square Error (RMSE). </a:t>
            </a:r>
          </a:p>
          <a:p>
            <a:pPr marL="285750" indent="-285750">
              <a:buFont typeface="Wingdings" panose="05000000000000000000" pitchFamily="2" charset="2"/>
              <a:buChar char="Ø"/>
            </a:pP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E9F891D-7A65-F82E-9465-DDAC140FA464}"/>
                  </a:ext>
                </a:extLst>
              </p:cNvPr>
              <p:cNvSpPr txBox="1"/>
              <p:nvPr/>
            </p:nvSpPr>
            <p:spPr>
              <a:xfrm>
                <a:off x="481290" y="2761034"/>
                <a:ext cx="7373367" cy="3960443"/>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Inspired by Darwinian evolution: Selection → Crossover → Mutation.</a:t>
                </a:r>
              </a:p>
              <a:p>
                <a:pPr marL="285750" indent="-28575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The above step is followed by a termination check and the display of results.</a:t>
                </a:r>
              </a:p>
              <a:p>
                <a:pPr marL="285750" indent="-285750">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The Genetic algorithm requires the following parameters: population size, number of variables and a termination determining criteria (tolerance)</a:t>
                </a:r>
              </a:p>
              <a:p>
                <a:pPr marL="285750" indent="-285750">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For each iteration, the candidate Q and R matrices are chosen and the fitness function is evaluated.</a:t>
                </a:r>
              </a:p>
              <a:p>
                <a:r>
                  <a:rPr lang="en-IN" sz="2000" b="1"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IN" sz="2000" b="1" i="1" smtClean="0">
                        <a:latin typeface="Cambria Math" panose="02040503050406030204" pitchFamily="18" charset="0"/>
                      </a:rPr>
                      <m:t>𝑭𝒊𝒕𝒏𝒆𝒔𝒔</m:t>
                    </m:r>
                    <m:r>
                      <a:rPr lang="en-IN" sz="2000" b="1" i="1" smtClean="0">
                        <a:latin typeface="Cambria Math" panose="02040503050406030204" pitchFamily="18" charset="0"/>
                      </a:rPr>
                      <m:t>=</m:t>
                    </m:r>
                    <m:f>
                      <m:fPr>
                        <m:ctrlPr>
                          <a:rPr lang="en-IN" sz="2000" b="1" i="1" smtClean="0">
                            <a:latin typeface="Cambria Math" panose="02040503050406030204" pitchFamily="18" charset="0"/>
                          </a:rPr>
                        </m:ctrlPr>
                      </m:fPr>
                      <m:num>
                        <m:r>
                          <a:rPr lang="en-IN" sz="2000" b="1" i="1" smtClean="0">
                            <a:latin typeface="Cambria Math" panose="02040503050406030204" pitchFamily="18" charset="0"/>
                          </a:rPr>
                          <m:t>𝟏</m:t>
                        </m:r>
                      </m:num>
                      <m:den>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𝑱</m:t>
                            </m:r>
                          </m:e>
                          <m:sub>
                            <m:r>
                              <a:rPr lang="en-IN" sz="2000" b="1" i="1" smtClean="0">
                                <a:latin typeface="Cambria Math" panose="02040503050406030204" pitchFamily="18" charset="0"/>
                              </a:rPr>
                              <m:t>𝑹𝑴𝑺𝑬</m:t>
                            </m:r>
                          </m:sub>
                        </m:sSub>
                        <m:r>
                          <a:rPr lang="en-IN" sz="2000" b="1" i="1" smtClean="0">
                            <a:latin typeface="Cambria Math" panose="02040503050406030204" pitchFamily="18" charset="0"/>
                          </a:rPr>
                          <m:t>+</m:t>
                        </m:r>
                        <m:r>
                          <a:rPr lang="en-IN" sz="2000" b="1" i="1" smtClean="0">
                            <a:latin typeface="Cambria Math" panose="02040503050406030204" pitchFamily="18" charset="0"/>
                          </a:rPr>
                          <m:t>𝒆</m:t>
                        </m:r>
                      </m:den>
                    </m:f>
                  </m:oMath>
                </a14:m>
                <a:r>
                  <a:rPr lang="en-US" sz="2000"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The Algorithm evaluation retains high-performing solutions, evolves over generations toward optimum.</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7" name="TextBox 16">
                <a:extLst>
                  <a:ext uri="{FF2B5EF4-FFF2-40B4-BE49-F238E27FC236}">
                    <a16:creationId xmlns:a16="http://schemas.microsoft.com/office/drawing/2014/main" id="{8E9F891D-7A65-F82E-9465-DDAC140FA464}"/>
                  </a:ext>
                </a:extLst>
              </p:cNvPr>
              <p:cNvSpPr txBox="1">
                <a:spLocks noRot="1" noChangeAspect="1" noMove="1" noResize="1" noEditPoints="1" noAdjustHandles="1" noChangeArrowheads="1" noChangeShapeType="1" noTextEdit="1"/>
              </p:cNvSpPr>
              <p:nvPr/>
            </p:nvSpPr>
            <p:spPr>
              <a:xfrm>
                <a:off x="481290" y="2761034"/>
                <a:ext cx="7373367" cy="3960443"/>
              </a:xfrm>
              <a:prstGeom prst="rect">
                <a:avLst/>
              </a:prstGeom>
              <a:blipFill>
                <a:blip r:embed="rId2"/>
                <a:stretch>
                  <a:fillRect l="-744" t="-923" r="-827" b="-1692"/>
                </a:stretch>
              </a:blipFill>
            </p:spPr>
            <p:txBody>
              <a:bodyPr/>
              <a:lstStyle/>
              <a:p>
                <a:r>
                  <a:rPr lang="en-IN">
                    <a:noFill/>
                  </a:rPr>
                  <a:t> </a:t>
                </a:r>
              </a:p>
            </p:txBody>
          </p:sp>
        </mc:Fallback>
      </mc:AlternateContent>
      <p:sp>
        <p:nvSpPr>
          <p:cNvPr id="22" name="TextBox 21">
            <a:extLst>
              <a:ext uri="{FF2B5EF4-FFF2-40B4-BE49-F238E27FC236}">
                <a16:creationId xmlns:a16="http://schemas.microsoft.com/office/drawing/2014/main" id="{847394D0-8C8E-7D20-54CC-FC8AB34E4A30}"/>
              </a:ext>
            </a:extLst>
          </p:cNvPr>
          <p:cNvSpPr txBox="1"/>
          <p:nvPr/>
        </p:nvSpPr>
        <p:spPr>
          <a:xfrm>
            <a:off x="481290" y="2368589"/>
            <a:ext cx="6096000" cy="423514"/>
          </a:xfrm>
          <a:prstGeom prst="rect">
            <a:avLst/>
          </a:prstGeom>
          <a:noFill/>
        </p:spPr>
        <p:txBody>
          <a:bodyPr wrap="square">
            <a:spAutoFit/>
          </a:bodyPr>
          <a:lstStyle/>
          <a:p>
            <a:pPr marL="0" indent="0">
              <a:lnSpc>
                <a:spcPct val="115000"/>
              </a:lnSpc>
              <a:spcAft>
                <a:spcPts val="800"/>
              </a:spcAft>
              <a:buNone/>
            </a:pPr>
            <a:r>
              <a:rPr lang="en-US" sz="2000" b="1" u="sng" dirty="0">
                <a:solidFill>
                  <a:schemeClr val="tx1"/>
                </a:solidFill>
                <a:latin typeface="Calibri" panose="020F0502020204030204" pitchFamily="34" charset="0"/>
                <a:ea typeface="Calibri" panose="020F0502020204030204" pitchFamily="34" charset="0"/>
                <a:cs typeface="Calibri" panose="020F0502020204030204" pitchFamily="34" charset="0"/>
              </a:rPr>
              <a:t>Genetic</a:t>
            </a:r>
            <a:r>
              <a:rPr lang="en-US" sz="2000" b="1" u="sng" dirty="0">
                <a:solidFill>
                  <a:schemeClr val="tx1"/>
                </a:solidFill>
                <a:latin typeface="Arial" panose="020B0604020202020204" pitchFamily="34" charset="0"/>
                <a:cs typeface="Arial" panose="020B0604020202020204" pitchFamily="34" charset="0"/>
              </a:rPr>
              <a:t> Algorithm: </a:t>
            </a:r>
          </a:p>
        </p:txBody>
      </p:sp>
      <p:pic>
        <p:nvPicPr>
          <p:cNvPr id="28" name="Picture 27">
            <a:extLst>
              <a:ext uri="{FF2B5EF4-FFF2-40B4-BE49-F238E27FC236}">
                <a16:creationId xmlns:a16="http://schemas.microsoft.com/office/drawing/2014/main" id="{8391005F-47F1-66E4-EA7B-F18F482AFBD9}"/>
              </a:ext>
            </a:extLst>
          </p:cNvPr>
          <p:cNvPicPr>
            <a:picLocks noChangeAspect="1"/>
          </p:cNvPicPr>
          <p:nvPr/>
        </p:nvPicPr>
        <p:blipFill>
          <a:blip r:embed="rId3"/>
          <a:stretch>
            <a:fillRect/>
          </a:stretch>
        </p:blipFill>
        <p:spPr>
          <a:xfrm>
            <a:off x="8371721" y="2166257"/>
            <a:ext cx="3591679" cy="3892410"/>
          </a:xfrm>
          <a:prstGeom prst="rect">
            <a:avLst/>
          </a:prstGeom>
        </p:spPr>
      </p:pic>
      <p:sp>
        <p:nvSpPr>
          <p:cNvPr id="30" name="TextBox 29">
            <a:extLst>
              <a:ext uri="{FF2B5EF4-FFF2-40B4-BE49-F238E27FC236}">
                <a16:creationId xmlns:a16="http://schemas.microsoft.com/office/drawing/2014/main" id="{6602F1A8-E291-EB7D-30B2-19DFFEEC94B4}"/>
              </a:ext>
            </a:extLst>
          </p:cNvPr>
          <p:cNvSpPr txBox="1"/>
          <p:nvPr/>
        </p:nvSpPr>
        <p:spPr>
          <a:xfrm>
            <a:off x="8371720" y="6017798"/>
            <a:ext cx="3591679" cy="338554"/>
          </a:xfrm>
          <a:prstGeom prst="rect">
            <a:avLst/>
          </a:prstGeom>
          <a:noFill/>
        </p:spPr>
        <p:txBody>
          <a:bodyPr wrap="square">
            <a:spAutoFit/>
          </a:bodyPr>
          <a:lstStyle/>
          <a:p>
            <a:r>
              <a:rPr lang="en-IN" sz="1600" b="1" dirty="0">
                <a:latin typeface="Calibri" panose="020F0502020204030204" pitchFamily="34" charset="0"/>
                <a:cs typeface="Times New Roman" panose="02020603050405020304" pitchFamily="18" charset="0"/>
              </a:rPr>
              <a:t>Fig 3. Genetic Algorithm workflow</a:t>
            </a:r>
            <a:endParaRPr lang="en-IN" sz="1600" b="1" dirty="0"/>
          </a:p>
        </p:txBody>
      </p:sp>
      <p:sp>
        <p:nvSpPr>
          <p:cNvPr id="3" name="Date Placeholder 2">
            <a:extLst>
              <a:ext uri="{FF2B5EF4-FFF2-40B4-BE49-F238E27FC236}">
                <a16:creationId xmlns:a16="http://schemas.microsoft.com/office/drawing/2014/main" id="{5083F0DC-FDC8-9F15-98FB-87BDC468C7DB}"/>
              </a:ext>
            </a:extLst>
          </p:cNvPr>
          <p:cNvSpPr>
            <a:spLocks noGrp="1"/>
          </p:cNvSpPr>
          <p:nvPr>
            <p:ph type="dt" sz="half" idx="10"/>
          </p:nvPr>
        </p:nvSpPr>
        <p:spPr>
          <a:xfrm>
            <a:off x="838201" y="6509620"/>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Tree>
    <p:extLst>
      <p:ext uri="{BB962C8B-B14F-4D97-AF65-F5344CB8AC3E}">
        <p14:creationId xmlns:p14="http://schemas.microsoft.com/office/powerpoint/2010/main" val="182111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5357F-FC97-98D4-BAAE-9D7DAE0B3E98}"/>
            </a:ext>
          </a:extLst>
        </p:cNvPr>
        <p:cNvGrpSpPr/>
        <p:nvPr/>
      </p:nvGrpSpPr>
      <p:grpSpPr>
        <a:xfrm>
          <a:off x="0" y="0"/>
          <a:ext cx="0" cy="0"/>
          <a:chOff x="0" y="0"/>
          <a:chExt cx="0" cy="0"/>
        </a:xfrm>
      </p:grpSpPr>
      <p:cxnSp>
        <p:nvCxnSpPr>
          <p:cNvPr id="12" name="Straight Arrow Connector 11">
            <a:extLst>
              <a:ext uri="{FF2B5EF4-FFF2-40B4-BE49-F238E27FC236}">
                <a16:creationId xmlns:a16="http://schemas.microsoft.com/office/drawing/2014/main" id="{82E086E0-E8C3-042D-E478-5FD17670F4A9}"/>
              </a:ext>
            </a:extLst>
          </p:cNvPr>
          <p:cNvCxnSpPr>
            <a:cxnSpLocks/>
          </p:cNvCxnSpPr>
          <p:nvPr/>
        </p:nvCxnSpPr>
        <p:spPr>
          <a:xfrm flipH="1">
            <a:off x="10561363" y="1469591"/>
            <a:ext cx="2060" cy="2082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5E91F66-2BD9-6600-614B-5331D22433E5}"/>
              </a:ext>
            </a:extLst>
          </p:cNvPr>
          <p:cNvCxnSpPr>
            <a:cxnSpLocks/>
          </p:cNvCxnSpPr>
          <p:nvPr/>
        </p:nvCxnSpPr>
        <p:spPr>
          <a:xfrm>
            <a:off x="10561363" y="2481246"/>
            <a:ext cx="36201" cy="19089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C0F995-7E4A-0F63-8B22-1AC033395AE7}"/>
              </a:ext>
            </a:extLst>
          </p:cNvPr>
          <p:cNvCxnSpPr>
            <a:cxnSpLocks/>
          </p:cNvCxnSpPr>
          <p:nvPr/>
        </p:nvCxnSpPr>
        <p:spPr>
          <a:xfrm flipH="1" flipV="1">
            <a:off x="4883833" y="5287395"/>
            <a:ext cx="1378147" cy="281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D8EE4E4-D27E-5231-F192-2455CF2A39BE}"/>
              </a:ext>
            </a:extLst>
          </p:cNvPr>
          <p:cNvSpPr txBox="1"/>
          <p:nvPr/>
        </p:nvSpPr>
        <p:spPr>
          <a:xfrm>
            <a:off x="1382484" y="117554"/>
            <a:ext cx="8693729" cy="646331"/>
          </a:xfrm>
          <a:prstGeom prst="rect">
            <a:avLst/>
          </a:prstGeom>
          <a:noFill/>
        </p:spPr>
        <p:txBody>
          <a:bodyPr wrap="square" rtlCol="0">
            <a:spAutoFit/>
          </a:bodyPr>
          <a:lstStyle/>
          <a:p>
            <a:pPr algn="ctr"/>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Optimization Algorithms </a:t>
            </a:r>
          </a:p>
        </p:txBody>
      </p:sp>
      <p:sp>
        <p:nvSpPr>
          <p:cNvPr id="2" name="Slide Number Placeholder 1">
            <a:extLst>
              <a:ext uri="{FF2B5EF4-FFF2-40B4-BE49-F238E27FC236}">
                <a16:creationId xmlns:a16="http://schemas.microsoft.com/office/drawing/2014/main" id="{A24337E1-E2A1-55DB-D212-714B4EFA16D0}"/>
              </a:ext>
            </a:extLst>
          </p:cNvPr>
          <p:cNvSpPr>
            <a:spLocks noGrp="1"/>
          </p:cNvSpPr>
          <p:nvPr>
            <p:ph type="sldNum" sz="quarter" idx="12"/>
          </p:nvPr>
        </p:nvSpPr>
        <p:spPr/>
        <p:txBody>
          <a:bodyPr/>
          <a:lstStyle/>
          <a:p>
            <a:fld id="{5556EC78-4A7B-4A51-9A61-8D03A058A496}" type="slidenum">
              <a:rPr lang="en-US" smtClean="0">
                <a:solidFill>
                  <a:schemeClr val="tx1"/>
                </a:solidFill>
              </a:rPr>
              <a:pPr/>
              <a:t>29</a:t>
            </a:fld>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C76157-F134-A730-157B-AF2A44D2F1EE}"/>
                  </a:ext>
                </a:extLst>
              </p:cNvPr>
              <p:cNvSpPr txBox="1"/>
              <p:nvPr/>
            </p:nvSpPr>
            <p:spPr>
              <a:xfrm>
                <a:off x="209244" y="1323784"/>
                <a:ext cx="8127152" cy="5322483"/>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Inspired by swarm intelligence (bird flocking, fish schooling).</a:t>
                </a:r>
              </a:p>
              <a:p>
                <a:pPr marL="285750" indent="-285750">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Particles adjust positions based on personal best and global best solutions.</a:t>
                </a:r>
              </a:p>
              <a:p>
                <a:pPr marL="285750" indent="-285750">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These particles iteratively update their positions based on a combination of individual and collective knowledge. </a:t>
                </a:r>
              </a:p>
              <a:p>
                <a:pPr marL="285750" indent="-285750">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Three factors influence the movement of the particles: their current position, their personal best position (cognitive component), and the global best position discovered by the entire swarm (social component). </a:t>
                </a:r>
                <a:r>
                  <a:rPr lang="en-IN" sz="2000" b="1" dirty="0">
                    <a:latin typeface="Calibri" panose="020F0502020204030204" pitchFamily="34" charset="0"/>
                    <a:ea typeface="Calibri" panose="020F0502020204030204" pitchFamily="34" charset="0"/>
                    <a:cs typeface="Calibri" panose="020F0502020204030204" pitchFamily="34" charset="0"/>
                  </a:rPr>
                  <a:t>                                                </a:t>
                </a:r>
              </a:p>
              <a:p>
                <a:endParaRPr lang="en-IN" sz="2000" b="1" dirty="0">
                  <a:latin typeface="Calibri" panose="020F0502020204030204" pitchFamily="34" charset="0"/>
                  <a:ea typeface="Calibri" panose="020F0502020204030204" pitchFamily="34" charset="0"/>
                  <a:cs typeface="Calibri" panose="020F0502020204030204" pitchFamily="34" charset="0"/>
                </a:endParaRPr>
              </a:p>
              <a:p>
                <a:r>
                  <a:rPr lang="en-IN" sz="2000" b="1" dirty="0">
                    <a:ea typeface="Calibri" panose="020F0502020204030204" pitchFamily="34" charset="0"/>
                    <a:cs typeface="Calibri" panose="020F0502020204030204" pitchFamily="34" charset="0"/>
                  </a:rPr>
                  <a:t>                    </a:t>
                </a:r>
                <a14:m>
                  <m:oMath xmlns:m="http://schemas.openxmlformats.org/officeDocument/2006/math">
                    <m:r>
                      <a:rPr lang="en-IN" sz="2000" b="1" i="1">
                        <a:latin typeface="Cambria Math" panose="02040503050406030204" pitchFamily="18" charset="0"/>
                        <a:ea typeface="Calibri" panose="020F0502020204030204" pitchFamily="34" charset="0"/>
                        <a:cs typeface="Calibri" panose="020F0502020204030204" pitchFamily="34" charset="0"/>
                      </a:rPr>
                      <m:t>	</m:t>
                    </m:r>
                    <m:r>
                      <a:rPr lang="en-IN" sz="2000" b="1" i="1">
                        <a:latin typeface="Cambria Math" panose="02040503050406030204" pitchFamily="18" charset="0"/>
                        <a:ea typeface="Calibri" panose="020F0502020204030204" pitchFamily="34" charset="0"/>
                        <a:cs typeface="Calibri" panose="020F0502020204030204" pitchFamily="34" charset="0"/>
                      </a:rPr>
                      <m:t>𝑿</m:t>
                    </m:r>
                    <m:d>
                      <m:dPr>
                        <m:ctrlPr>
                          <a:rPr lang="en-IN" sz="2000" b="1" i="1">
                            <a:latin typeface="Cambria Math" panose="02040503050406030204" pitchFamily="18" charset="0"/>
                            <a:ea typeface="Calibri" panose="020F0502020204030204" pitchFamily="34" charset="0"/>
                            <a:cs typeface="Calibri" panose="020F0502020204030204" pitchFamily="34" charset="0"/>
                          </a:rPr>
                        </m:ctrlPr>
                      </m:dPr>
                      <m:e>
                        <m:r>
                          <a:rPr lang="en-IN" sz="2000" b="1" i="1">
                            <a:latin typeface="Cambria Math" panose="02040503050406030204" pitchFamily="18" charset="0"/>
                            <a:ea typeface="Calibri" panose="020F0502020204030204" pitchFamily="34" charset="0"/>
                            <a:cs typeface="Calibri" panose="020F0502020204030204" pitchFamily="34" charset="0"/>
                          </a:rPr>
                          <m:t>𝒌</m:t>
                        </m:r>
                        <m:r>
                          <a:rPr lang="en-IN" sz="2000" b="1" i="1">
                            <a:latin typeface="Cambria Math" panose="02040503050406030204" pitchFamily="18" charset="0"/>
                            <a:ea typeface="Calibri" panose="020F0502020204030204" pitchFamily="34" charset="0"/>
                            <a:cs typeface="Calibri" panose="020F0502020204030204" pitchFamily="34" charset="0"/>
                          </a:rPr>
                          <m:t>+</m:t>
                        </m:r>
                        <m:r>
                          <a:rPr lang="en-IN" sz="2000" b="1" i="1">
                            <a:latin typeface="Cambria Math" panose="02040503050406030204" pitchFamily="18" charset="0"/>
                            <a:ea typeface="Calibri" panose="020F0502020204030204" pitchFamily="34" charset="0"/>
                            <a:cs typeface="Calibri" panose="020F0502020204030204" pitchFamily="34" charset="0"/>
                          </a:rPr>
                          <m:t>𝟏</m:t>
                        </m:r>
                      </m:e>
                    </m:d>
                    <m:r>
                      <a:rPr lang="en-IN" sz="2000" b="1" i="1">
                        <a:latin typeface="Cambria Math" panose="02040503050406030204" pitchFamily="18" charset="0"/>
                        <a:ea typeface="Calibri" panose="020F0502020204030204" pitchFamily="34" charset="0"/>
                        <a:cs typeface="Calibri" panose="020F0502020204030204" pitchFamily="34" charset="0"/>
                      </a:rPr>
                      <m:t>=</m:t>
                    </m:r>
                    <m:r>
                      <a:rPr lang="en-IN" sz="2000" b="1" i="1">
                        <a:latin typeface="Cambria Math" panose="02040503050406030204" pitchFamily="18" charset="0"/>
                        <a:ea typeface="Calibri" panose="020F0502020204030204" pitchFamily="34" charset="0"/>
                        <a:cs typeface="Calibri" panose="020F0502020204030204" pitchFamily="34" charset="0"/>
                      </a:rPr>
                      <m:t>𝑿</m:t>
                    </m:r>
                    <m:d>
                      <m:dPr>
                        <m:ctrlPr>
                          <a:rPr lang="en-IN" sz="2000" b="1" i="1">
                            <a:latin typeface="Cambria Math" panose="02040503050406030204" pitchFamily="18" charset="0"/>
                            <a:ea typeface="Calibri" panose="020F0502020204030204" pitchFamily="34" charset="0"/>
                            <a:cs typeface="Calibri" panose="020F0502020204030204" pitchFamily="34" charset="0"/>
                          </a:rPr>
                        </m:ctrlPr>
                      </m:dPr>
                      <m:e>
                        <m:r>
                          <a:rPr lang="en-IN" sz="2000" b="1" i="1">
                            <a:latin typeface="Cambria Math" panose="02040503050406030204" pitchFamily="18" charset="0"/>
                            <a:ea typeface="Calibri" panose="020F0502020204030204" pitchFamily="34" charset="0"/>
                            <a:cs typeface="Calibri" panose="020F0502020204030204" pitchFamily="34" charset="0"/>
                          </a:rPr>
                          <m:t>𝒌</m:t>
                        </m:r>
                      </m:e>
                    </m:d>
                    <m:r>
                      <a:rPr lang="en-IN" sz="2000" b="1" i="1">
                        <a:latin typeface="Cambria Math" panose="02040503050406030204" pitchFamily="18" charset="0"/>
                        <a:ea typeface="Calibri" panose="020F0502020204030204" pitchFamily="34" charset="0"/>
                        <a:cs typeface="Calibri" panose="020F0502020204030204" pitchFamily="34" charset="0"/>
                      </a:rPr>
                      <m:t>+ </m:t>
                    </m:r>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𝑽</m:t>
                        </m:r>
                      </m:e>
                      <m:sub>
                        <m:r>
                          <a:rPr lang="en-IN" sz="2000" b="1" i="1">
                            <a:latin typeface="Cambria Math" panose="02040503050406030204" pitchFamily="18" charset="0"/>
                            <a:ea typeface="Calibri" panose="020F0502020204030204" pitchFamily="34" charset="0"/>
                            <a:cs typeface="Calibri" panose="020F0502020204030204" pitchFamily="34" charset="0"/>
                          </a:rPr>
                          <m:t>𝒊</m:t>
                        </m:r>
                      </m:sub>
                    </m:sSub>
                    <m:d>
                      <m:dPr>
                        <m:ctrlPr>
                          <a:rPr lang="en-IN" sz="2000" b="1" i="1">
                            <a:latin typeface="Cambria Math" panose="02040503050406030204" pitchFamily="18" charset="0"/>
                            <a:ea typeface="Calibri" panose="020F0502020204030204" pitchFamily="34" charset="0"/>
                            <a:cs typeface="Calibri" panose="020F0502020204030204" pitchFamily="34" charset="0"/>
                          </a:rPr>
                        </m:ctrlPr>
                      </m:dPr>
                      <m:e>
                        <m:r>
                          <a:rPr lang="en-IN" sz="2000" b="1" i="1">
                            <a:latin typeface="Cambria Math" panose="02040503050406030204" pitchFamily="18" charset="0"/>
                            <a:ea typeface="Calibri" panose="020F0502020204030204" pitchFamily="34" charset="0"/>
                            <a:cs typeface="Calibri" panose="020F0502020204030204" pitchFamily="34" charset="0"/>
                          </a:rPr>
                          <m:t>𝒌</m:t>
                        </m:r>
                        <m:r>
                          <a:rPr lang="en-IN" sz="2000" b="1" i="1">
                            <a:latin typeface="Cambria Math" panose="02040503050406030204" pitchFamily="18" charset="0"/>
                            <a:ea typeface="Calibri" panose="020F0502020204030204" pitchFamily="34" charset="0"/>
                            <a:cs typeface="Calibri" panose="020F0502020204030204" pitchFamily="34" charset="0"/>
                          </a:rPr>
                          <m:t>+</m:t>
                        </m:r>
                        <m:r>
                          <a:rPr lang="en-IN" sz="2000" b="1" i="1">
                            <a:latin typeface="Cambria Math" panose="02040503050406030204" pitchFamily="18" charset="0"/>
                            <a:ea typeface="Calibri" panose="020F0502020204030204" pitchFamily="34" charset="0"/>
                            <a:cs typeface="Calibri" panose="020F0502020204030204" pitchFamily="34" charset="0"/>
                          </a:rPr>
                          <m:t>𝟏</m:t>
                        </m:r>
                      </m:e>
                    </m:d>
                    <m:r>
                      <a:rPr lang="en-IN" sz="2000" b="1" i="1">
                        <a:latin typeface="Cambria Math" panose="02040503050406030204" pitchFamily="18" charset="0"/>
                        <a:ea typeface="Calibri" panose="020F0502020204030204" pitchFamily="34" charset="0"/>
                        <a:cs typeface="Calibri" panose="020F0502020204030204" pitchFamily="34" charset="0"/>
                      </a:rPr>
                      <m:t>𝑿</m:t>
                    </m:r>
                    <m:r>
                      <a:rPr lang="en-IN" sz="2000" b="1" i="1">
                        <a:latin typeface="Cambria Math" panose="02040503050406030204" pitchFamily="18" charset="0"/>
                        <a:ea typeface="Calibri" panose="020F0502020204030204" pitchFamily="34" charset="0"/>
                        <a:cs typeface="Calibri" panose="020F0502020204030204" pitchFamily="34" charset="0"/>
                      </a:rPr>
                      <m:t>(</m:t>
                    </m:r>
                    <m:r>
                      <a:rPr lang="en-IN" sz="2000" b="1" i="1">
                        <a:latin typeface="Cambria Math" panose="02040503050406030204" pitchFamily="18" charset="0"/>
                        <a:ea typeface="Calibri" panose="020F0502020204030204" pitchFamily="34" charset="0"/>
                        <a:cs typeface="Calibri" panose="020F0502020204030204" pitchFamily="34" charset="0"/>
                      </a:rPr>
                      <m:t>𝒌</m:t>
                    </m:r>
                    <m:r>
                      <a:rPr lang="en-IN" sz="2000" b="1" i="1">
                        <a:latin typeface="Cambria Math" panose="02040503050406030204" pitchFamily="18" charset="0"/>
                        <a:ea typeface="Calibri" panose="020F0502020204030204" pitchFamily="34" charset="0"/>
                        <a:cs typeface="Calibri" panose="020F0502020204030204" pitchFamily="34" charset="0"/>
                      </a:rPr>
                      <m:t>+</m:t>
                    </m:r>
                    <m:r>
                      <a:rPr lang="en-IN" sz="2000" b="1" i="1">
                        <a:latin typeface="Cambria Math" panose="02040503050406030204" pitchFamily="18" charset="0"/>
                        <a:ea typeface="Calibri" panose="020F0502020204030204" pitchFamily="34" charset="0"/>
                        <a:cs typeface="Calibri" panose="020F0502020204030204" pitchFamily="34" charset="0"/>
                      </a:rPr>
                      <m:t>𝟏</m:t>
                    </m:r>
                    <m:r>
                      <a:rPr lang="en-IN" sz="2000" b="1" i="1">
                        <a:latin typeface="Cambria Math" panose="02040503050406030204" pitchFamily="18" charset="0"/>
                        <a:ea typeface="Calibri" panose="020F0502020204030204" pitchFamily="34" charset="0"/>
                        <a:cs typeface="Calibri" panose="020F0502020204030204" pitchFamily="34" charset="0"/>
                      </a:rPr>
                      <m:t>)</m:t>
                    </m:r>
                  </m:oMath>
                </a14:m>
                <a:r>
                  <a:rPr lang="en-IN" sz="2000" b="1" i="1" dirty="0">
                    <a:latin typeface="Calibri" panose="020F0502020204030204" pitchFamily="34" charset="0"/>
                    <a:ea typeface="Calibri" panose="020F0502020204030204" pitchFamily="34" charset="0"/>
                    <a:cs typeface="Calibri" panose="020F0502020204030204" pitchFamily="34" charset="0"/>
                  </a:rPr>
                  <a:t>		(33)</a:t>
                </a:r>
              </a:p>
              <a:p>
                <a:pPr/>
                <a14:m>
                  <m:oMathPara xmlns:m="http://schemas.openxmlformats.org/officeDocument/2006/math">
                    <m:oMathParaPr>
                      <m:jc m:val="centerGroup"/>
                    </m:oMathParaPr>
                    <m:oMath xmlns:m="http://schemas.openxmlformats.org/officeDocument/2006/math">
                      <m:r>
                        <a:rPr lang="en-IN" sz="2000" b="1" i="1" smtClean="0">
                          <a:latin typeface="Cambria Math" panose="02040503050406030204" pitchFamily="18" charset="0"/>
                          <a:ea typeface="Calibri" panose="020F0502020204030204" pitchFamily="34" charset="0"/>
                          <a:cs typeface="Calibri" panose="020F0502020204030204" pitchFamily="34" charset="0"/>
                        </a:rPr>
                        <m:t>                                  </m:t>
                      </m:r>
                    </m:oMath>
                  </m:oMathPara>
                </a14:m>
                <a:endParaRPr lang="en-IN" sz="2000" b="1" i="1" dirty="0">
                  <a:latin typeface="Cambria Math" panose="02040503050406030204" pitchFamily="18" charset="0"/>
                  <a:ea typeface="Calibri" panose="020F0502020204030204" pitchFamily="34" charset="0"/>
                  <a:cs typeface="Calibri" panose="020F0502020204030204" pitchFamily="34" charset="0"/>
                </a:endParaRPr>
              </a:p>
              <a:p>
                <a:r>
                  <a:rPr lang="en-IN" sz="2000" b="1" dirty="0">
                    <a:ea typeface="Calibri" panose="020F0502020204030204" pitchFamily="34" charset="0"/>
                    <a:cs typeface="Calibri" panose="020F0502020204030204" pitchFamily="34" charset="0"/>
                  </a:rPr>
                  <a:t>                    </a:t>
                </a:r>
                <a14:m>
                  <m:oMath xmlns:m="http://schemas.openxmlformats.org/officeDocument/2006/math">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𝑽</m:t>
                        </m:r>
                      </m:e>
                      <m:sub>
                        <m:r>
                          <a:rPr lang="en-IN" sz="2000" b="1" i="1">
                            <a:latin typeface="Cambria Math" panose="02040503050406030204" pitchFamily="18" charset="0"/>
                            <a:ea typeface="Calibri" panose="020F0502020204030204" pitchFamily="34" charset="0"/>
                            <a:cs typeface="Calibri" panose="020F0502020204030204" pitchFamily="34" charset="0"/>
                          </a:rPr>
                          <m:t>𝒊</m:t>
                        </m:r>
                      </m:sub>
                    </m:sSub>
                    <m:d>
                      <m:dPr>
                        <m:ctrlPr>
                          <a:rPr lang="en-IN" sz="2000" b="1" i="1">
                            <a:latin typeface="Cambria Math" panose="02040503050406030204" pitchFamily="18" charset="0"/>
                            <a:ea typeface="Calibri" panose="020F0502020204030204" pitchFamily="34" charset="0"/>
                            <a:cs typeface="Calibri" panose="020F0502020204030204" pitchFamily="34" charset="0"/>
                          </a:rPr>
                        </m:ctrlPr>
                      </m:dPr>
                      <m:e>
                        <m:r>
                          <a:rPr lang="en-IN" sz="2000" b="1" i="1">
                            <a:latin typeface="Cambria Math" panose="02040503050406030204" pitchFamily="18" charset="0"/>
                            <a:ea typeface="Calibri" panose="020F0502020204030204" pitchFamily="34" charset="0"/>
                            <a:cs typeface="Calibri" panose="020F0502020204030204" pitchFamily="34" charset="0"/>
                          </a:rPr>
                          <m:t>𝒌</m:t>
                        </m:r>
                        <m:r>
                          <a:rPr lang="en-IN" sz="2000" b="1" i="1">
                            <a:latin typeface="Cambria Math" panose="02040503050406030204" pitchFamily="18" charset="0"/>
                            <a:ea typeface="Calibri" panose="020F0502020204030204" pitchFamily="34" charset="0"/>
                            <a:cs typeface="Calibri" panose="020F0502020204030204" pitchFamily="34" charset="0"/>
                          </a:rPr>
                          <m:t>+</m:t>
                        </m:r>
                        <m:r>
                          <a:rPr lang="en-IN" sz="2000" b="1" i="1">
                            <a:latin typeface="Cambria Math" panose="02040503050406030204" pitchFamily="18" charset="0"/>
                            <a:ea typeface="Calibri" panose="020F0502020204030204" pitchFamily="34" charset="0"/>
                            <a:cs typeface="Calibri" panose="020F0502020204030204" pitchFamily="34" charset="0"/>
                          </a:rPr>
                          <m:t>𝟏</m:t>
                        </m:r>
                      </m:e>
                    </m:d>
                    <m:r>
                      <a:rPr lang="en-IN" sz="2000" b="1" i="1">
                        <a:latin typeface="Cambria Math" panose="02040503050406030204" pitchFamily="18" charset="0"/>
                        <a:ea typeface="Calibri" panose="020F0502020204030204" pitchFamily="34" charset="0"/>
                        <a:cs typeface="Calibri" panose="020F0502020204030204" pitchFamily="34" charset="0"/>
                      </a:rPr>
                      <m:t>=</m:t>
                    </m:r>
                    <m:r>
                      <a:rPr lang="en-IN" sz="2000" b="1" i="1">
                        <a:latin typeface="Cambria Math" panose="02040503050406030204" pitchFamily="18" charset="0"/>
                        <a:ea typeface="Calibri" panose="020F0502020204030204" pitchFamily="34" charset="0"/>
                        <a:cs typeface="Calibri" panose="020F0502020204030204" pitchFamily="34" charset="0"/>
                      </a:rPr>
                      <m:t>𝒘</m:t>
                    </m:r>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𝑽</m:t>
                        </m:r>
                      </m:e>
                      <m:sub>
                        <m:r>
                          <a:rPr lang="en-IN" sz="2000" b="1" i="1">
                            <a:latin typeface="Cambria Math" panose="02040503050406030204" pitchFamily="18" charset="0"/>
                            <a:ea typeface="Calibri" panose="020F0502020204030204" pitchFamily="34" charset="0"/>
                            <a:cs typeface="Calibri" panose="020F0502020204030204" pitchFamily="34" charset="0"/>
                          </a:rPr>
                          <m:t>𝒊</m:t>
                        </m:r>
                      </m:sub>
                    </m:sSub>
                    <m:d>
                      <m:dPr>
                        <m:ctrlPr>
                          <a:rPr lang="en-IN" sz="2000" b="1" i="1">
                            <a:latin typeface="Cambria Math" panose="02040503050406030204" pitchFamily="18" charset="0"/>
                            <a:ea typeface="Calibri" panose="020F0502020204030204" pitchFamily="34" charset="0"/>
                            <a:cs typeface="Calibri" panose="020F0502020204030204" pitchFamily="34" charset="0"/>
                          </a:rPr>
                        </m:ctrlPr>
                      </m:dPr>
                      <m:e>
                        <m:r>
                          <a:rPr lang="en-IN" sz="2000" b="1" i="1">
                            <a:latin typeface="Cambria Math" panose="02040503050406030204" pitchFamily="18" charset="0"/>
                            <a:ea typeface="Calibri" panose="020F0502020204030204" pitchFamily="34" charset="0"/>
                            <a:cs typeface="Calibri" panose="020F0502020204030204" pitchFamily="34" charset="0"/>
                          </a:rPr>
                          <m:t>𝒌</m:t>
                        </m:r>
                      </m:e>
                    </m:d>
                    <m:r>
                      <a:rPr lang="en-IN" sz="2000" b="1" i="1">
                        <a:latin typeface="Cambria Math" panose="02040503050406030204" pitchFamily="18" charset="0"/>
                        <a:ea typeface="Calibri" panose="020F0502020204030204" pitchFamily="34" charset="0"/>
                        <a:cs typeface="Calibri" panose="020F0502020204030204" pitchFamily="34" charset="0"/>
                      </a:rPr>
                      <m:t>+</m:t>
                    </m:r>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𝒄</m:t>
                        </m:r>
                      </m:e>
                      <m:sub>
                        <m:r>
                          <a:rPr lang="en-IN" sz="2000" b="1" i="1">
                            <a:latin typeface="Cambria Math" panose="02040503050406030204" pitchFamily="18" charset="0"/>
                            <a:ea typeface="Calibri" panose="020F0502020204030204" pitchFamily="34" charset="0"/>
                            <a:cs typeface="Calibri" panose="020F0502020204030204" pitchFamily="34" charset="0"/>
                          </a:rPr>
                          <m:t>𝟏</m:t>
                        </m:r>
                      </m:sub>
                    </m:sSub>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𝒓</m:t>
                        </m:r>
                      </m:e>
                      <m:sub>
                        <m:r>
                          <a:rPr lang="en-IN" sz="2000" b="1" i="1">
                            <a:latin typeface="Cambria Math" panose="02040503050406030204" pitchFamily="18" charset="0"/>
                            <a:ea typeface="Calibri" panose="020F0502020204030204" pitchFamily="34" charset="0"/>
                            <a:cs typeface="Calibri" panose="020F0502020204030204" pitchFamily="34" charset="0"/>
                          </a:rPr>
                          <m:t>𝟏</m:t>
                        </m:r>
                      </m:sub>
                    </m:sSub>
                    <m:d>
                      <m:dPr>
                        <m:ctrlPr>
                          <a:rPr lang="en-IN" sz="2000" b="1" i="1">
                            <a:latin typeface="Cambria Math" panose="02040503050406030204" pitchFamily="18" charset="0"/>
                            <a:ea typeface="Calibri" panose="020F0502020204030204" pitchFamily="34" charset="0"/>
                            <a:cs typeface="Calibri" panose="020F0502020204030204" pitchFamily="34" charset="0"/>
                          </a:rPr>
                        </m:ctrlPr>
                      </m:dPr>
                      <m:e>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𝒑</m:t>
                            </m:r>
                          </m:e>
                          <m:sub>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𝒃𝒆𝒔𝒕</m:t>
                                </m:r>
                              </m:e>
                              <m:sub>
                                <m:r>
                                  <a:rPr lang="en-IN" sz="2000" b="1" i="1">
                                    <a:latin typeface="Cambria Math" panose="02040503050406030204" pitchFamily="18" charset="0"/>
                                    <a:ea typeface="Calibri" panose="020F0502020204030204" pitchFamily="34" charset="0"/>
                                    <a:cs typeface="Calibri" panose="020F0502020204030204" pitchFamily="34" charset="0"/>
                                  </a:rPr>
                                  <m:t>𝒊</m:t>
                                </m:r>
                              </m:sub>
                            </m:sSub>
                          </m:sub>
                        </m:sSub>
                        <m:r>
                          <a:rPr lang="en-IN" sz="2000" b="1" i="1">
                            <a:latin typeface="Cambria Math" panose="02040503050406030204" pitchFamily="18" charset="0"/>
                            <a:ea typeface="Calibri" panose="020F0502020204030204" pitchFamily="34" charset="0"/>
                            <a:cs typeface="Calibri" panose="020F0502020204030204" pitchFamily="34" charset="0"/>
                          </a:rPr>
                          <m:t>−</m:t>
                        </m:r>
                        <m:r>
                          <a:rPr lang="en-IN" sz="2000" b="1" i="1">
                            <a:latin typeface="Cambria Math" panose="02040503050406030204" pitchFamily="18" charset="0"/>
                            <a:ea typeface="Calibri" panose="020F0502020204030204" pitchFamily="34" charset="0"/>
                            <a:cs typeface="Calibri" panose="020F0502020204030204" pitchFamily="34" charset="0"/>
                          </a:rPr>
                          <m:t>𝑿</m:t>
                        </m:r>
                        <m:d>
                          <m:dPr>
                            <m:ctrlPr>
                              <a:rPr lang="en-IN" sz="2000" b="1" i="1">
                                <a:latin typeface="Cambria Math" panose="02040503050406030204" pitchFamily="18" charset="0"/>
                                <a:ea typeface="Calibri" panose="020F0502020204030204" pitchFamily="34" charset="0"/>
                                <a:cs typeface="Calibri" panose="020F0502020204030204" pitchFamily="34" charset="0"/>
                              </a:rPr>
                            </m:ctrlPr>
                          </m:dPr>
                          <m:e>
                            <m:r>
                              <a:rPr lang="en-IN" sz="2000" b="1" i="1">
                                <a:latin typeface="Cambria Math" panose="02040503050406030204" pitchFamily="18" charset="0"/>
                                <a:ea typeface="Calibri" panose="020F0502020204030204" pitchFamily="34" charset="0"/>
                                <a:cs typeface="Calibri" panose="020F0502020204030204" pitchFamily="34" charset="0"/>
                              </a:rPr>
                              <m:t>𝒌</m:t>
                            </m:r>
                          </m:e>
                        </m:d>
                      </m:e>
                    </m:d>
                    <m:r>
                      <a:rPr lang="en-IN" sz="2000" b="1" i="1">
                        <a:latin typeface="Cambria Math" panose="02040503050406030204" pitchFamily="18" charset="0"/>
                        <a:ea typeface="Calibri" panose="020F0502020204030204" pitchFamily="34" charset="0"/>
                        <a:cs typeface="Calibri" panose="020F0502020204030204" pitchFamily="34" charset="0"/>
                      </a:rPr>
                      <m:t>+</m:t>
                    </m:r>
                  </m:oMath>
                </a14:m>
                <a:r>
                  <a:rPr lang="en-IN" sz="2000" b="1" dirty="0">
                    <a:ea typeface="Calibri" panose="020F0502020204030204" pitchFamily="34" charset="0"/>
                    <a:cs typeface="Calibri" panose="020F0502020204030204" pitchFamily="34" charset="0"/>
                  </a:rPr>
                  <a:t> </a:t>
                </a:r>
                <a14:m>
                  <m:oMath xmlns:m="http://schemas.openxmlformats.org/officeDocument/2006/math">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                                               </m:t>
                        </m:r>
                        <m:r>
                          <a:rPr lang="en-IN" sz="2000" b="1" i="1">
                            <a:latin typeface="Cambria Math" panose="02040503050406030204" pitchFamily="18" charset="0"/>
                            <a:ea typeface="Calibri" panose="020F0502020204030204" pitchFamily="34" charset="0"/>
                            <a:cs typeface="Calibri" panose="020F0502020204030204" pitchFamily="34" charset="0"/>
                          </a:rPr>
                          <m:t>𝒄</m:t>
                        </m:r>
                      </m:e>
                      <m:sub>
                        <m:r>
                          <a:rPr lang="en-IN" sz="2000" b="1" i="1">
                            <a:latin typeface="Cambria Math" panose="02040503050406030204" pitchFamily="18" charset="0"/>
                            <a:ea typeface="Calibri" panose="020F0502020204030204" pitchFamily="34" charset="0"/>
                            <a:cs typeface="Calibri" panose="020F0502020204030204" pitchFamily="34" charset="0"/>
                          </a:rPr>
                          <m:t>𝟐</m:t>
                        </m:r>
                      </m:sub>
                    </m:sSub>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𝒓</m:t>
                        </m:r>
                      </m:e>
                      <m:sub>
                        <m:r>
                          <a:rPr lang="en-IN" sz="2000" b="1" i="1">
                            <a:latin typeface="Cambria Math" panose="02040503050406030204" pitchFamily="18" charset="0"/>
                            <a:ea typeface="Calibri" panose="020F0502020204030204" pitchFamily="34" charset="0"/>
                            <a:cs typeface="Calibri" panose="020F0502020204030204" pitchFamily="34" charset="0"/>
                          </a:rPr>
                          <m:t>𝟐</m:t>
                        </m:r>
                      </m:sub>
                    </m:sSub>
                    <m:d>
                      <m:dPr>
                        <m:ctrlPr>
                          <a:rPr lang="en-IN" sz="2000" b="1" i="1">
                            <a:latin typeface="Cambria Math" panose="02040503050406030204" pitchFamily="18" charset="0"/>
                            <a:ea typeface="Calibri" panose="020F0502020204030204" pitchFamily="34" charset="0"/>
                            <a:cs typeface="Calibri" panose="020F0502020204030204" pitchFamily="34" charset="0"/>
                          </a:rPr>
                        </m:ctrlPr>
                      </m:dPr>
                      <m:e>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𝒈</m:t>
                            </m:r>
                          </m:e>
                          <m:sub>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𝒃𝒆𝒔𝒕</m:t>
                                </m:r>
                              </m:e>
                              <m:sub>
                                <m:r>
                                  <a:rPr lang="en-IN" sz="2000" b="1" i="1">
                                    <a:latin typeface="Cambria Math" panose="02040503050406030204" pitchFamily="18" charset="0"/>
                                    <a:ea typeface="Calibri" panose="020F0502020204030204" pitchFamily="34" charset="0"/>
                                    <a:cs typeface="Calibri" panose="020F0502020204030204" pitchFamily="34" charset="0"/>
                                  </a:rPr>
                                  <m:t>𝒊</m:t>
                                </m:r>
                              </m:sub>
                            </m:sSub>
                          </m:sub>
                        </m:sSub>
                        <m:r>
                          <a:rPr lang="en-IN" sz="2000" b="1" i="1">
                            <a:latin typeface="Cambria Math" panose="02040503050406030204" pitchFamily="18" charset="0"/>
                            <a:ea typeface="Calibri" panose="020F0502020204030204" pitchFamily="34" charset="0"/>
                            <a:cs typeface="Calibri" panose="020F0502020204030204" pitchFamily="34" charset="0"/>
                          </a:rPr>
                          <m:t>−</m:t>
                        </m:r>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𝑿</m:t>
                            </m:r>
                          </m:e>
                          <m:sub>
                            <m:r>
                              <a:rPr lang="en-IN" sz="2000" b="1" i="1">
                                <a:latin typeface="Cambria Math" panose="02040503050406030204" pitchFamily="18" charset="0"/>
                                <a:ea typeface="Calibri" panose="020F0502020204030204" pitchFamily="34" charset="0"/>
                                <a:cs typeface="Calibri" panose="020F0502020204030204" pitchFamily="34" charset="0"/>
                              </a:rPr>
                              <m:t>𝒊</m:t>
                            </m:r>
                          </m:sub>
                        </m:sSub>
                        <m:d>
                          <m:dPr>
                            <m:ctrlPr>
                              <a:rPr lang="en-IN" sz="2000" b="1" i="1">
                                <a:latin typeface="Cambria Math" panose="02040503050406030204" pitchFamily="18" charset="0"/>
                                <a:ea typeface="Calibri" panose="020F0502020204030204" pitchFamily="34" charset="0"/>
                                <a:cs typeface="Calibri" panose="020F0502020204030204" pitchFamily="34" charset="0"/>
                              </a:rPr>
                            </m:ctrlPr>
                          </m:dPr>
                          <m:e>
                            <m:r>
                              <a:rPr lang="en-IN" sz="2000" b="1" i="1">
                                <a:latin typeface="Cambria Math" panose="02040503050406030204" pitchFamily="18" charset="0"/>
                                <a:ea typeface="Calibri" panose="020F0502020204030204" pitchFamily="34" charset="0"/>
                                <a:cs typeface="Calibri" panose="020F0502020204030204" pitchFamily="34" charset="0"/>
                              </a:rPr>
                              <m:t>𝒌</m:t>
                            </m:r>
                          </m:e>
                        </m:d>
                      </m:e>
                    </m:d>
                    <m:r>
                      <a:rPr lang="en-IN" sz="2000" b="1" i="1">
                        <a:latin typeface="Cambria Math" panose="02040503050406030204" pitchFamily="18" charset="0"/>
                        <a:ea typeface="Calibri" panose="020F0502020204030204" pitchFamily="34" charset="0"/>
                        <a:cs typeface="Calibri" panose="020F0502020204030204" pitchFamily="34" charset="0"/>
                      </a:rPr>
                      <m:t>)</m:t>
                    </m:r>
                  </m:oMath>
                </a14:m>
                <a:r>
                  <a:rPr lang="en-IN" sz="2000" b="1" i="1" dirty="0">
                    <a:latin typeface="Calibri" panose="020F0502020204030204" pitchFamily="34" charset="0"/>
                    <a:ea typeface="Calibri" panose="020F0502020204030204" pitchFamily="34" charset="0"/>
                    <a:cs typeface="Calibri" panose="020F0502020204030204" pitchFamily="34" charset="0"/>
                  </a:rPr>
                  <a:t>			(34)</a:t>
                </a:r>
              </a:p>
              <a:p>
                <a:r>
                  <a:rPr lang="en-IN" sz="2000" b="1" i="1" dirty="0">
                    <a:latin typeface="Calibri" panose="020F0502020204030204" pitchFamily="34" charset="0"/>
                    <a:ea typeface="Calibri" panose="020F0502020204030204" pitchFamily="34" charset="0"/>
                    <a:cs typeface="Calibri" panose="020F0502020204030204" pitchFamily="34" charset="0"/>
                  </a:rPr>
                  <a:t>                   </a:t>
                </a:r>
                <a:endParaRPr lang="en-IN" sz="2000" b="1" dirty="0">
                  <a:latin typeface="Calibri" panose="020F0502020204030204" pitchFamily="34" charset="0"/>
                  <a:ea typeface="Calibri" panose="020F0502020204030204" pitchFamily="34" charset="0"/>
                  <a:cs typeface="Calibri" panose="020F0502020204030204" pitchFamily="34" charset="0"/>
                </a:endParaRPr>
              </a:p>
              <a:p>
                <a:r>
                  <a:rPr lang="en-GB" sz="2000" dirty="0">
                    <a:latin typeface="Calibri" panose="020F0502020204030204" pitchFamily="34" charset="0"/>
                    <a:ea typeface="Calibri" panose="020F0502020204030204" pitchFamily="34" charset="0"/>
                    <a:cs typeface="Calibri" panose="020F0502020204030204" pitchFamily="34" charset="0"/>
                  </a:rPr>
                  <a:t>The Algorithm ensures faster convergence and contains fewer tuning parameters compared to GA</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7" name="TextBox 16">
                <a:extLst>
                  <a:ext uri="{FF2B5EF4-FFF2-40B4-BE49-F238E27FC236}">
                    <a16:creationId xmlns:a16="http://schemas.microsoft.com/office/drawing/2014/main" id="{8FC76157-F134-A730-157B-AF2A44D2F1EE}"/>
                  </a:ext>
                </a:extLst>
              </p:cNvPr>
              <p:cNvSpPr txBox="1">
                <a:spLocks noRot="1" noChangeAspect="1" noMove="1" noResize="1" noEditPoints="1" noAdjustHandles="1" noChangeArrowheads="1" noChangeShapeType="1" noTextEdit="1"/>
              </p:cNvSpPr>
              <p:nvPr/>
            </p:nvSpPr>
            <p:spPr>
              <a:xfrm>
                <a:off x="209244" y="1323784"/>
                <a:ext cx="8127152" cy="5322483"/>
              </a:xfrm>
              <a:prstGeom prst="rect">
                <a:avLst/>
              </a:prstGeom>
              <a:blipFill>
                <a:blip r:embed="rId3"/>
                <a:stretch>
                  <a:fillRect l="-750" t="-573" b="-1145"/>
                </a:stretch>
              </a:blipFill>
            </p:spPr>
            <p:txBody>
              <a:bodyPr/>
              <a:lstStyle/>
              <a:p>
                <a:r>
                  <a:rPr lang="en-IN">
                    <a:noFill/>
                  </a:rPr>
                  <a:t> </a:t>
                </a:r>
              </a:p>
            </p:txBody>
          </p:sp>
        </mc:Fallback>
      </mc:AlternateContent>
      <p:sp>
        <p:nvSpPr>
          <p:cNvPr id="22" name="TextBox 21">
            <a:extLst>
              <a:ext uri="{FF2B5EF4-FFF2-40B4-BE49-F238E27FC236}">
                <a16:creationId xmlns:a16="http://schemas.microsoft.com/office/drawing/2014/main" id="{B0AA433B-5DF3-6F44-D412-35812C51D6D5}"/>
              </a:ext>
            </a:extLst>
          </p:cNvPr>
          <p:cNvSpPr txBox="1"/>
          <p:nvPr/>
        </p:nvSpPr>
        <p:spPr>
          <a:xfrm>
            <a:off x="408192" y="831084"/>
            <a:ext cx="6096000" cy="425501"/>
          </a:xfrm>
          <a:prstGeom prst="rect">
            <a:avLst/>
          </a:prstGeom>
          <a:noFill/>
        </p:spPr>
        <p:txBody>
          <a:bodyPr wrap="square">
            <a:spAutoFit/>
          </a:bodyPr>
          <a:lstStyle/>
          <a:p>
            <a:pPr marL="0" indent="0">
              <a:lnSpc>
                <a:spcPct val="115000"/>
              </a:lnSpc>
              <a:spcAft>
                <a:spcPts val="800"/>
              </a:spcAft>
              <a:buNone/>
            </a:pPr>
            <a:r>
              <a:rPr lang="en-US" sz="2000" b="1" u="sng" dirty="0">
                <a:solidFill>
                  <a:schemeClr val="tx1"/>
                </a:solidFill>
                <a:latin typeface="Calibri" panose="020F0502020204030204" pitchFamily="34" charset="0"/>
                <a:ea typeface="Calibri" panose="020F0502020204030204" pitchFamily="34" charset="0"/>
                <a:cs typeface="Calibri" panose="020F0502020204030204" pitchFamily="34" charset="0"/>
              </a:rPr>
              <a:t>Particle Swarm Optimization:</a:t>
            </a:r>
          </a:p>
        </p:txBody>
      </p:sp>
      <p:sp>
        <p:nvSpPr>
          <p:cNvPr id="30" name="TextBox 29">
            <a:extLst>
              <a:ext uri="{FF2B5EF4-FFF2-40B4-BE49-F238E27FC236}">
                <a16:creationId xmlns:a16="http://schemas.microsoft.com/office/drawing/2014/main" id="{76459E6F-4A8E-C9FA-4DA5-858B44FB1B62}"/>
              </a:ext>
            </a:extLst>
          </p:cNvPr>
          <p:cNvSpPr txBox="1"/>
          <p:nvPr/>
        </p:nvSpPr>
        <p:spPr>
          <a:xfrm>
            <a:off x="8336396" y="5709454"/>
            <a:ext cx="3646359" cy="584775"/>
          </a:xfrm>
          <a:prstGeom prst="rect">
            <a:avLst/>
          </a:prstGeom>
          <a:noFill/>
        </p:spPr>
        <p:txBody>
          <a:bodyPr wrap="square">
            <a:spAutoFit/>
          </a:bodyPr>
          <a:lstStyle/>
          <a:p>
            <a:r>
              <a:rPr lang="en-IN" sz="1600" b="1" dirty="0">
                <a:latin typeface="Calibri" panose="020F0502020204030204" pitchFamily="34" charset="0"/>
                <a:cs typeface="Times New Roman" panose="02020603050405020304" pitchFamily="18" charset="0"/>
              </a:rPr>
              <a:t>Fig 4. Particle Swarm Optimization workflow</a:t>
            </a:r>
            <a:endParaRPr lang="en-IN" sz="1600" b="1" dirty="0"/>
          </a:p>
        </p:txBody>
      </p:sp>
      <p:pic>
        <p:nvPicPr>
          <p:cNvPr id="4" name="Picture 3">
            <a:extLst>
              <a:ext uri="{FF2B5EF4-FFF2-40B4-BE49-F238E27FC236}">
                <a16:creationId xmlns:a16="http://schemas.microsoft.com/office/drawing/2014/main" id="{A279080F-B209-00CF-85AD-AD53FF8B3FEA}"/>
              </a:ext>
            </a:extLst>
          </p:cNvPr>
          <p:cNvPicPr>
            <a:picLocks noChangeAspect="1"/>
          </p:cNvPicPr>
          <p:nvPr/>
        </p:nvPicPr>
        <p:blipFill>
          <a:blip r:embed="rId4"/>
          <a:stretch>
            <a:fillRect/>
          </a:stretch>
        </p:blipFill>
        <p:spPr>
          <a:xfrm>
            <a:off x="8259931" y="1043834"/>
            <a:ext cx="3444538" cy="4541914"/>
          </a:xfrm>
          <a:prstGeom prst="rect">
            <a:avLst/>
          </a:prstGeom>
        </p:spPr>
      </p:pic>
      <p:sp>
        <p:nvSpPr>
          <p:cNvPr id="3" name="Date Placeholder 2">
            <a:extLst>
              <a:ext uri="{FF2B5EF4-FFF2-40B4-BE49-F238E27FC236}">
                <a16:creationId xmlns:a16="http://schemas.microsoft.com/office/drawing/2014/main" id="{9E37241E-F5C3-9DE2-FFA9-7B5D75CFFD08}"/>
              </a:ext>
            </a:extLst>
          </p:cNvPr>
          <p:cNvSpPr>
            <a:spLocks noGrp="1"/>
          </p:cNvSpPr>
          <p:nvPr>
            <p:ph type="dt" sz="half" idx="10"/>
          </p:nvPr>
        </p:nvSpPr>
        <p:spPr>
          <a:xfrm>
            <a:off x="838200" y="6356352"/>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Tree>
    <p:extLst>
      <p:ext uri="{BB962C8B-B14F-4D97-AF65-F5344CB8AC3E}">
        <p14:creationId xmlns:p14="http://schemas.microsoft.com/office/powerpoint/2010/main" val="38464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3208" y="881843"/>
            <a:ext cx="3262878" cy="492245"/>
          </a:xfrm>
          <a:prstGeom prst="rect">
            <a:avLst/>
          </a:prstGeom>
        </p:spPr>
        <p:txBody>
          <a:bodyPr wrap="square" lIns="121725" tIns="60862" rIns="121725" bIns="60862">
            <a:spAutoFit/>
          </a:bodyPr>
          <a:lstStyle/>
          <a:p>
            <a:pPr>
              <a:spcBef>
                <a:spcPct val="50000"/>
              </a:spcBef>
            </a:pPr>
            <a:r>
              <a:rPr lang="en-US" sz="2400" b="1" dirty="0">
                <a:latin typeface="Calibri" panose="020F0502020204030204" pitchFamily="34" charset="0"/>
                <a:ea typeface="Calibri" panose="020F0502020204030204" pitchFamily="34" charset="0"/>
                <a:cs typeface="Calibri" panose="020F0502020204030204" pitchFamily="34" charset="0"/>
              </a:rPr>
              <a:t>Tactical Missiles</a:t>
            </a:r>
          </a:p>
        </p:txBody>
      </p:sp>
      <p:sp>
        <p:nvSpPr>
          <p:cNvPr id="5" name="Rectangle 4"/>
          <p:cNvSpPr/>
          <p:nvPr/>
        </p:nvSpPr>
        <p:spPr>
          <a:xfrm>
            <a:off x="179543" y="1519624"/>
            <a:ext cx="5076290" cy="2647706"/>
          </a:xfrm>
          <a:prstGeom prst="rect">
            <a:avLst/>
          </a:prstGeom>
        </p:spPr>
        <p:txBody>
          <a:bodyPr wrap="square" lIns="121725" tIns="60862" rIns="121725" bIns="60862">
            <a:spAutoFit/>
          </a:bodyPr>
          <a:lstStyle/>
          <a:p>
            <a:pPr marL="380390" indent="-380390">
              <a:lnSpc>
                <a:spcPct val="70000"/>
              </a:lnSpc>
              <a:spcBef>
                <a:spcPct val="50000"/>
              </a:spcBef>
              <a:buFont typeface="Wingdings" panose="05000000000000000000" pitchFamily="2" charset="2"/>
              <a:buChar char="Ø"/>
            </a:pPr>
            <a:r>
              <a:rPr lang="en-US" sz="1800" b="1" dirty="0">
                <a:latin typeface="Calibri" panose="020F0502020204030204" pitchFamily="34" charset="0"/>
                <a:ea typeface="Calibri" panose="020F0502020204030204" pitchFamily="34" charset="0"/>
                <a:cs typeface="Calibri" panose="020F0502020204030204" pitchFamily="34" charset="0"/>
              </a:rPr>
              <a:t>Cruise Missiles</a:t>
            </a:r>
          </a:p>
          <a:p>
            <a:pPr marL="380390" indent="-380390">
              <a:lnSpc>
                <a:spcPct val="70000"/>
              </a:lnSpc>
              <a:spcBef>
                <a:spcPct val="50000"/>
              </a:spcBef>
              <a:buFont typeface="Wingdings" panose="05000000000000000000" pitchFamily="2" charset="2"/>
              <a:buChar char="Ø"/>
            </a:pPr>
            <a:r>
              <a:rPr lang="en-US" sz="1800" b="1" dirty="0">
                <a:latin typeface="Calibri" panose="020F0502020204030204" pitchFamily="34" charset="0"/>
                <a:ea typeface="Calibri" panose="020F0502020204030204" pitchFamily="34" charset="0"/>
                <a:cs typeface="Calibri" panose="020F0502020204030204" pitchFamily="34" charset="0"/>
              </a:rPr>
              <a:t>Higher maneuverability (in all direction 360 </a:t>
            </a:r>
            <a:r>
              <a:rPr lang="en-US" sz="1800" b="1" baseline="30000" dirty="0">
                <a:latin typeface="Calibri" panose="020F0502020204030204" pitchFamily="34" charset="0"/>
                <a:ea typeface="Calibri" panose="020F0502020204030204" pitchFamily="34" charset="0"/>
                <a:cs typeface="Calibri" panose="020F0502020204030204" pitchFamily="34" charset="0"/>
              </a:rPr>
              <a:t>0</a:t>
            </a:r>
            <a:r>
              <a:rPr lang="en-US" sz="1800" b="1" dirty="0">
                <a:latin typeface="Calibri" panose="020F0502020204030204" pitchFamily="34" charset="0"/>
                <a:ea typeface="Calibri" panose="020F0502020204030204" pitchFamily="34" charset="0"/>
                <a:cs typeface="Calibri" panose="020F0502020204030204" pitchFamily="34" charset="0"/>
              </a:rPr>
              <a:t>)</a:t>
            </a:r>
            <a:endParaRPr lang="en-US" sz="1800" b="1" baseline="30000" dirty="0">
              <a:latin typeface="Calibri" panose="020F0502020204030204" pitchFamily="34" charset="0"/>
              <a:ea typeface="Calibri" panose="020F0502020204030204" pitchFamily="34" charset="0"/>
              <a:cs typeface="Calibri" panose="020F0502020204030204" pitchFamily="34" charset="0"/>
            </a:endParaRPr>
          </a:p>
          <a:p>
            <a:pPr marL="380390" indent="-380390">
              <a:lnSpc>
                <a:spcPct val="70000"/>
              </a:lnSpc>
              <a:spcBef>
                <a:spcPct val="50000"/>
              </a:spcBef>
              <a:buFont typeface="Wingdings" panose="05000000000000000000" pitchFamily="2" charset="2"/>
              <a:buChar char="Ø"/>
            </a:pPr>
            <a:r>
              <a:rPr lang="en-US" sz="1800" b="1" dirty="0">
                <a:latin typeface="Calibri" panose="020F0502020204030204" pitchFamily="34" charset="0"/>
                <a:ea typeface="Calibri" panose="020F0502020204030204" pitchFamily="34" charset="0"/>
                <a:cs typeface="Calibri" panose="020F0502020204030204" pitchFamily="34" charset="0"/>
              </a:rPr>
              <a:t>Quick Response</a:t>
            </a:r>
            <a:endParaRPr lang="en-US" sz="1800" b="1"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endParaRPr>
          </a:p>
          <a:p>
            <a:pPr marL="380390" indent="-380390">
              <a:lnSpc>
                <a:spcPct val="70000"/>
              </a:lnSpc>
              <a:spcBef>
                <a:spcPct val="50000"/>
              </a:spcBef>
              <a:buFont typeface="Wingdings" panose="05000000000000000000" pitchFamily="2" charset="2"/>
              <a:buChar char="Ø"/>
            </a:pPr>
            <a:r>
              <a:rPr lang="en-US" sz="1800" b="1"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Configuration (Body-Wing -Tail)</a:t>
            </a:r>
          </a:p>
          <a:p>
            <a:pPr marL="380390" indent="-380390">
              <a:lnSpc>
                <a:spcPct val="70000"/>
              </a:lnSpc>
              <a:spcBef>
                <a:spcPct val="50000"/>
              </a:spcBef>
              <a:buFont typeface="Wingdings" panose="05000000000000000000" pitchFamily="2" charset="2"/>
              <a:buChar char="Ø"/>
            </a:pPr>
            <a:r>
              <a:rPr lang="en-US" sz="1800" b="1"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Mach Number upto 5.0</a:t>
            </a:r>
          </a:p>
          <a:p>
            <a:pPr marL="380390" indent="-380390">
              <a:lnSpc>
                <a:spcPct val="70000"/>
              </a:lnSpc>
              <a:spcBef>
                <a:spcPct val="50000"/>
              </a:spcBef>
              <a:buFont typeface="Wingdings" panose="05000000000000000000" pitchFamily="2" charset="2"/>
              <a:buChar char="Ø"/>
            </a:pPr>
            <a:r>
              <a:rPr lang="en-US" sz="1800" b="1" dirty="0">
                <a:latin typeface="Calibri" panose="020F0502020204030204" pitchFamily="34" charset="0"/>
                <a:ea typeface="Calibri" panose="020F0502020204030204" pitchFamily="34" charset="0"/>
                <a:cs typeface="Calibri" panose="020F0502020204030204" pitchFamily="34" charset="0"/>
              </a:rPr>
              <a:t>High Angle of attack </a:t>
            </a:r>
            <a:r>
              <a:rPr lang="en-US" sz="1800" b="1"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30 </a:t>
            </a:r>
            <a:r>
              <a:rPr lang="en-US" sz="1800" b="1" baseline="300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0</a:t>
            </a:r>
            <a:endParaRPr lang="en-US" sz="1800" b="1"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endParaRPr>
          </a:p>
          <a:p>
            <a:pPr marL="380390" indent="-380390">
              <a:lnSpc>
                <a:spcPct val="70000"/>
              </a:lnSpc>
              <a:spcBef>
                <a:spcPct val="50000"/>
              </a:spcBef>
              <a:buFont typeface="Wingdings" panose="05000000000000000000" pitchFamily="2" charset="2"/>
              <a:buChar char="Ø"/>
            </a:pPr>
            <a:r>
              <a:rPr lang="en-US" sz="1800" b="1"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Altitude  35 km</a:t>
            </a:r>
          </a:p>
          <a:p>
            <a:pPr>
              <a:lnSpc>
                <a:spcPct val="70000"/>
              </a:lnSpc>
              <a:spcBef>
                <a:spcPct val="50000"/>
              </a:spcBef>
              <a:buFontTx/>
              <a:buChar char="•"/>
            </a:pPr>
            <a:endParaRPr lang="en-US" sz="1800" b="1" dirty="0"/>
          </a:p>
        </p:txBody>
      </p:sp>
      <p:sp>
        <p:nvSpPr>
          <p:cNvPr id="8" name="Rectangle 7"/>
          <p:cNvSpPr/>
          <p:nvPr/>
        </p:nvSpPr>
        <p:spPr>
          <a:xfrm>
            <a:off x="6287114" y="994093"/>
            <a:ext cx="4067386" cy="492245"/>
          </a:xfrm>
          <a:prstGeom prst="rect">
            <a:avLst/>
          </a:prstGeom>
        </p:spPr>
        <p:txBody>
          <a:bodyPr wrap="none" lIns="121725" tIns="60862" rIns="121725" bIns="60862">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Long Range Strategic  Missiles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33" name="Rectangle 32"/>
          <p:cNvSpPr/>
          <p:nvPr/>
        </p:nvSpPr>
        <p:spPr>
          <a:xfrm>
            <a:off x="6818821" y="1519624"/>
            <a:ext cx="4260237" cy="1650510"/>
          </a:xfrm>
          <a:prstGeom prst="rect">
            <a:avLst/>
          </a:prstGeom>
        </p:spPr>
        <p:txBody>
          <a:bodyPr wrap="square" lIns="121725" tIns="60862" rIns="121725" bIns="60862">
            <a:spAutoFit/>
          </a:bodyPr>
          <a:lstStyle/>
          <a:p>
            <a:pPr marL="380390" indent="-380390">
              <a:lnSpc>
                <a:spcPct val="70000"/>
              </a:lnSpc>
              <a:spcBef>
                <a:spcPct val="50000"/>
              </a:spcBef>
              <a:buFont typeface="Wingdings" panose="05000000000000000000" pitchFamily="2" charset="2"/>
              <a:buChar char="Ø"/>
            </a:pPr>
            <a:r>
              <a:rPr lang="en-US" sz="1800" b="1" dirty="0">
                <a:sym typeface="Symbol" panose="05050102010706020507" pitchFamily="18" charset="2"/>
              </a:rPr>
              <a:t> Ballistic</a:t>
            </a:r>
          </a:p>
          <a:p>
            <a:pPr marL="380390" indent="-380390">
              <a:lnSpc>
                <a:spcPct val="70000"/>
              </a:lnSpc>
              <a:spcBef>
                <a:spcPct val="50000"/>
              </a:spcBef>
              <a:buFont typeface="Wingdings" panose="05000000000000000000" pitchFamily="2" charset="2"/>
              <a:buChar char="Ø"/>
            </a:pPr>
            <a:r>
              <a:rPr lang="en-US" sz="1800" b="1" dirty="0">
                <a:sym typeface="Symbol" panose="05050102010706020507" pitchFamily="18" charset="2"/>
              </a:rPr>
              <a:t> Multistage</a:t>
            </a:r>
          </a:p>
          <a:p>
            <a:pPr marL="380390" indent="-380390">
              <a:lnSpc>
                <a:spcPct val="70000"/>
              </a:lnSpc>
              <a:spcBef>
                <a:spcPct val="50000"/>
              </a:spcBef>
              <a:buFont typeface="Wingdings" panose="05000000000000000000" pitchFamily="2" charset="2"/>
              <a:buChar char="Ø"/>
            </a:pPr>
            <a:r>
              <a:rPr lang="en-US" sz="1800" b="1" dirty="0">
                <a:sym typeface="Symbol" panose="05050102010706020507" pitchFamily="18" charset="2"/>
              </a:rPr>
              <a:t> High Mach Number region  20</a:t>
            </a:r>
          </a:p>
          <a:p>
            <a:pPr marL="380390" indent="-380390">
              <a:lnSpc>
                <a:spcPct val="70000"/>
              </a:lnSpc>
              <a:spcBef>
                <a:spcPct val="50000"/>
              </a:spcBef>
              <a:buFont typeface="Wingdings" panose="05000000000000000000" pitchFamily="2" charset="2"/>
              <a:buChar char="Ø"/>
            </a:pPr>
            <a:r>
              <a:rPr lang="en-US" sz="1800" b="1" dirty="0">
                <a:sym typeface="Symbol" panose="05050102010706020507" pitchFamily="18" charset="2"/>
              </a:rPr>
              <a:t> Separation Aerodynamics</a:t>
            </a:r>
          </a:p>
          <a:p>
            <a:pPr marL="380390" indent="-380390">
              <a:lnSpc>
                <a:spcPct val="70000"/>
              </a:lnSpc>
              <a:spcBef>
                <a:spcPct val="50000"/>
              </a:spcBef>
              <a:buFont typeface="Wingdings" panose="05000000000000000000" pitchFamily="2" charset="2"/>
              <a:buChar char="Ø"/>
            </a:pPr>
            <a:r>
              <a:rPr lang="en-US" sz="1800" b="1" dirty="0">
                <a:sym typeface="Symbol" panose="05050102010706020507" pitchFamily="18" charset="2"/>
              </a:rPr>
              <a:t> Re-entry Aero thermo</a:t>
            </a:r>
          </a:p>
        </p:txBody>
      </p:sp>
      <p:sp>
        <p:nvSpPr>
          <p:cNvPr id="62" name="Rectangle 61"/>
          <p:cNvSpPr/>
          <p:nvPr/>
        </p:nvSpPr>
        <p:spPr>
          <a:xfrm>
            <a:off x="964520" y="4181531"/>
            <a:ext cx="3506335" cy="399912"/>
          </a:xfrm>
          <a:prstGeom prst="rect">
            <a:avLst/>
          </a:prstGeom>
        </p:spPr>
        <p:txBody>
          <a:bodyPr wrap="none" lIns="121725" tIns="60862" rIns="121725" bIns="60862">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Aerodynamic Force And Moments</a:t>
            </a:r>
          </a:p>
        </p:txBody>
      </p:sp>
      <p:pic>
        <p:nvPicPr>
          <p:cNvPr id="63" name="Picture 62"/>
          <p:cNvPicPr>
            <a:picLocks noChangeAspect="1"/>
          </p:cNvPicPr>
          <p:nvPr/>
        </p:nvPicPr>
        <p:blipFill rotWithShape="1">
          <a:blip r:embed="rId3"/>
          <a:srcRect l="3283" t="19722" r="1588" b="15180"/>
          <a:stretch/>
        </p:blipFill>
        <p:spPr>
          <a:xfrm>
            <a:off x="6075568" y="4581443"/>
            <a:ext cx="5615267" cy="1890555"/>
          </a:xfrm>
          <a:prstGeom prst="rect">
            <a:avLst/>
          </a:prstGeom>
        </p:spPr>
      </p:pic>
      <p:sp>
        <p:nvSpPr>
          <p:cNvPr id="64" name="Rectangle 63"/>
          <p:cNvSpPr/>
          <p:nvPr/>
        </p:nvSpPr>
        <p:spPr>
          <a:xfrm>
            <a:off x="5649315" y="4181531"/>
            <a:ext cx="6905075" cy="399912"/>
          </a:xfrm>
          <a:prstGeom prst="rect">
            <a:avLst/>
          </a:prstGeom>
        </p:spPr>
        <p:txBody>
          <a:bodyPr wrap="square" lIns="121725" tIns="60862" rIns="121725" bIns="60862">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Non-dimensional Aerodynamic Parameters / Input to Controls</a:t>
            </a:r>
          </a:p>
        </p:txBody>
      </p:sp>
      <p:pic>
        <p:nvPicPr>
          <p:cNvPr id="65" name="Picture 3" descr="C:\Users\Adm\Downloads\dae6eb6d3616bd5bc568b6ba3a6ba24c.jpg"/>
          <p:cNvPicPr>
            <a:picLocks noChangeAspect="1" noChangeArrowheads="1"/>
          </p:cNvPicPr>
          <p:nvPr/>
        </p:nvPicPr>
        <p:blipFill>
          <a:blip r:embed="rId4"/>
          <a:srcRect l="4729" t="27421" r="1271" b="2704"/>
          <a:stretch>
            <a:fillRect/>
          </a:stretch>
        </p:blipFill>
        <p:spPr bwMode="auto">
          <a:xfrm>
            <a:off x="3773609" y="2157094"/>
            <a:ext cx="2964448" cy="1790670"/>
          </a:xfrm>
          <a:prstGeom prst="rect">
            <a:avLst/>
          </a:prstGeom>
          <a:noFill/>
        </p:spPr>
      </p:pic>
      <p:pic>
        <p:nvPicPr>
          <p:cNvPr id="6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051" y="4634865"/>
            <a:ext cx="5356574" cy="175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descr="C:\Users\Adm\Downloads\Agni-I_missile_test_on_13_July_2012_(cropped) (1).jpg"/>
          <p:cNvPicPr>
            <a:picLocks noChangeAspect="1" noChangeArrowheads="1"/>
          </p:cNvPicPr>
          <p:nvPr/>
        </p:nvPicPr>
        <p:blipFill>
          <a:blip r:embed="rId6" cstate="print"/>
          <a:srcRect l="38021" r="37823"/>
          <a:stretch>
            <a:fillRect/>
          </a:stretch>
        </p:blipFill>
        <p:spPr bwMode="auto">
          <a:xfrm>
            <a:off x="11002658" y="829791"/>
            <a:ext cx="1096144" cy="3318454"/>
          </a:xfrm>
          <a:prstGeom prst="rect">
            <a:avLst/>
          </a:prstGeom>
          <a:noFill/>
        </p:spPr>
      </p:pic>
      <p:sp>
        <p:nvSpPr>
          <p:cNvPr id="2" name="Google Shape;120;p4">
            <a:extLst>
              <a:ext uri="{FF2B5EF4-FFF2-40B4-BE49-F238E27FC236}">
                <a16:creationId xmlns:a16="http://schemas.microsoft.com/office/drawing/2014/main" id="{3FFFAD6C-C90A-3D33-B0DA-28EC2D415D7C}"/>
              </a:ext>
            </a:extLst>
          </p:cNvPr>
          <p:cNvSpPr txBox="1">
            <a:spLocks/>
          </p:cNvSpPr>
          <p:nvPr/>
        </p:nvSpPr>
        <p:spPr>
          <a:xfrm>
            <a:off x="179543" y="157584"/>
            <a:ext cx="11919259"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buFont typeface="Times New Roman"/>
              <a:buNone/>
            </a:pPr>
            <a:r>
              <a:rPr lang="en-US" sz="3600" b="1" dirty="0">
                <a:solidFill>
                  <a:srgbClr val="3F3F3F"/>
                </a:solidFill>
                <a:latin typeface="Calibri" panose="020F0502020204030204" pitchFamily="34" charset="0"/>
                <a:ea typeface="Calibri" panose="020F0502020204030204" pitchFamily="34" charset="0"/>
                <a:cs typeface="Calibri" panose="020F0502020204030204" pitchFamily="34" charset="0"/>
                <a:sym typeface="Times New Roman"/>
              </a:rPr>
              <a:t>Introduction</a:t>
            </a:r>
            <a:endParaRPr lang="en-US" sz="3600" b="1" dirty="0">
              <a:solidFill>
                <a:srgbClr val="3F3F3F"/>
              </a:solidFill>
              <a:latin typeface="Calibri" panose="020F0502020204030204" pitchFamily="34" charset="0"/>
              <a:ea typeface="Calibri" panose="020F0502020204030204" pitchFamily="34" charset="0"/>
              <a:cs typeface="Calibri" panose="020F0502020204030204" pitchFamily="34" charset="0"/>
            </a:endParaRPr>
          </a:p>
        </p:txBody>
      </p:sp>
      <p:sp>
        <p:nvSpPr>
          <p:cNvPr id="3" name="Date Placeholder 2">
            <a:extLst>
              <a:ext uri="{FF2B5EF4-FFF2-40B4-BE49-F238E27FC236}">
                <a16:creationId xmlns:a16="http://schemas.microsoft.com/office/drawing/2014/main" id="{9F4F3AE7-472D-6D1D-0FEA-D390B1B4FE75}"/>
              </a:ext>
            </a:extLst>
          </p:cNvPr>
          <p:cNvSpPr>
            <a:spLocks noGrp="1"/>
          </p:cNvSpPr>
          <p:nvPr>
            <p:ph type="dt" sz="half" idx="10"/>
          </p:nvPr>
        </p:nvSpPr>
        <p:spPr>
          <a:xfrm>
            <a:off x="838200" y="6356352"/>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
        <p:nvSpPr>
          <p:cNvPr id="6" name="Slide Number Placeholder 2">
            <a:extLst>
              <a:ext uri="{FF2B5EF4-FFF2-40B4-BE49-F238E27FC236}">
                <a16:creationId xmlns:a16="http://schemas.microsoft.com/office/drawing/2014/main" id="{C41ADBCC-30CB-1183-6E92-D1BEAFD078D4}"/>
              </a:ext>
            </a:extLst>
          </p:cNvPr>
          <p:cNvSpPr>
            <a:spLocks noGrp="1"/>
          </p:cNvSpPr>
          <p:nvPr>
            <p:ph type="sldNum" idx="12"/>
          </p:nvPr>
        </p:nvSpPr>
        <p:spPr>
          <a:xfrm>
            <a:off x="8610600" y="6356352"/>
            <a:ext cx="2743200" cy="365125"/>
          </a:xfrm>
        </p:spPr>
        <p:txBody>
          <a:bodyPr/>
          <a:lstStyle/>
          <a:p>
            <a:pPr marL="0" lvl="0" indent="0" algn="r" rtl="0">
              <a:spcBef>
                <a:spcPts val="0"/>
              </a:spcBef>
              <a:spcAft>
                <a:spcPts val="0"/>
              </a:spcAft>
              <a:buNone/>
            </a:pPr>
            <a:fld id="{00000000-1234-1234-1234-123412341234}" type="slidenum">
              <a:rPr lang="en-US" smtClean="0">
                <a:solidFill>
                  <a:schemeClr val="tx1"/>
                </a:solidFill>
              </a:rPr>
              <a:t>3</a:t>
            </a:fld>
            <a:endParaRPr lang="en-US" dirty="0">
              <a:solidFill>
                <a:schemeClr val="tx1"/>
              </a:solidFill>
            </a:endParaRPr>
          </a:p>
        </p:txBody>
      </p:sp>
      <p:sp>
        <p:nvSpPr>
          <p:cNvPr id="7" name="TextBox 6">
            <a:extLst>
              <a:ext uri="{FF2B5EF4-FFF2-40B4-BE49-F238E27FC236}">
                <a16:creationId xmlns:a16="http://schemas.microsoft.com/office/drawing/2014/main" id="{A6518B4F-CC50-5E5B-A71E-AB30C081A51D}"/>
              </a:ext>
            </a:extLst>
          </p:cNvPr>
          <p:cNvSpPr txBox="1"/>
          <p:nvPr/>
        </p:nvSpPr>
        <p:spPr>
          <a:xfrm>
            <a:off x="2214880" y="6471998"/>
            <a:ext cx="7233920" cy="307777"/>
          </a:xfrm>
          <a:prstGeom prst="rect">
            <a:avLst/>
          </a:prstGeom>
          <a:noFill/>
        </p:spPr>
        <p:txBody>
          <a:bodyPr wrap="square" rtlCol="0">
            <a:spAutoFit/>
          </a:bodyPr>
          <a:lstStyle/>
          <a:p>
            <a:r>
              <a:rPr lang="en-IN" b="1" dirty="0"/>
              <a:t>These images are sourced from the </a:t>
            </a:r>
            <a:r>
              <a:rPr lang="en-IN" b="1" dirty="0">
                <a:hlinkClick r:id="rId7"/>
              </a:rPr>
              <a:t>US Department of </a:t>
            </a:r>
            <a:r>
              <a:rPr lang="en-IN" b="1" dirty="0" err="1">
                <a:hlinkClick r:id="rId7"/>
              </a:rPr>
              <a:t>Defense</a:t>
            </a:r>
            <a:r>
              <a:rPr lang="en-IN" b="1" dirty="0"/>
              <a:t> and </a:t>
            </a:r>
            <a:r>
              <a:rPr lang="en-IN" b="1" dirty="0">
                <a:hlinkClick r:id="rId8"/>
              </a:rPr>
              <a:t>DRDL</a:t>
            </a:r>
            <a:r>
              <a:rPr lang="en-IN" b="1" dirty="0"/>
              <a:t>, India.</a:t>
            </a:r>
            <a:endParaRPr lang="en-US" b="1" dirty="0"/>
          </a:p>
        </p:txBody>
      </p:sp>
    </p:spTree>
    <p:extLst>
      <p:ext uri="{BB962C8B-B14F-4D97-AF65-F5344CB8AC3E}">
        <p14:creationId xmlns:p14="http://schemas.microsoft.com/office/powerpoint/2010/main" val="190082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2C497-9341-F021-C6AD-34A6F1BF1FD1}"/>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A0ADBD0-1CAE-2158-3D68-505498B0BC3C}"/>
              </a:ext>
            </a:extLst>
          </p:cNvPr>
          <p:cNvSpPr>
            <a:spLocks noGrp="1"/>
          </p:cNvSpPr>
          <p:nvPr>
            <p:ph type="body" idx="1"/>
          </p:nvPr>
        </p:nvSpPr>
        <p:spPr>
          <a:xfrm>
            <a:off x="131379" y="929926"/>
            <a:ext cx="11788477" cy="1552017"/>
          </a:xfrm>
        </p:spPr>
        <p:txBody>
          <a:bodyPr/>
          <a:lstStyle/>
          <a:p>
            <a:pPr algn="just">
              <a:lnSpc>
                <a:spcPct val="100000"/>
              </a:lnSpc>
              <a:buFont typeface="Wingdings" panose="05000000000000000000" pitchFamily="2" charset="2"/>
              <a:buChar char="Ø"/>
            </a:pP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In this section, we discuss the simulation results that validate the efficacy of the </a:t>
            </a:r>
            <a:r>
              <a:rPr lang="en-US" sz="2000" dirty="0">
                <a:latin typeface="Calibri" panose="020F0502020204030204" pitchFamily="34" charset="0"/>
                <a:ea typeface="Calibri" panose="020F0502020204030204" pitchFamily="34" charset="0"/>
                <a:cs typeface="Calibri" panose="020F0502020204030204" pitchFamily="34" charset="0"/>
              </a:rPr>
              <a:t>GA and PSO-tuned LQR</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In particular, we devised a simulation framework of the closed-loop autopilot system, composed of the nonlinear missile model (13) with M=2.5 and the control </a:t>
            </a:r>
            <a:r>
              <a:rPr lang="en-US" sz="2000" dirty="0">
                <a:latin typeface="Calibri" panose="020F0502020204030204" pitchFamily="34" charset="0"/>
                <a:ea typeface="Calibri" panose="020F0502020204030204" pitchFamily="34" charset="0"/>
                <a:cs typeface="Calibri" panose="020F0502020204030204" pitchFamily="34" charset="0"/>
              </a:rPr>
              <a:t>techniques </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as shown in Fig. 5.</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0EC9AC3E-6B7B-CF0E-0895-C73F9F941088}"/>
              </a:ext>
            </a:extLst>
          </p:cNvPr>
          <p:cNvSpPr>
            <a:spLocks noGrp="1"/>
          </p:cNvSpPr>
          <p:nvPr>
            <p:ph type="dt" idx="10"/>
          </p:nvPr>
        </p:nvSpPr>
        <p:spPr/>
        <p:txBody>
          <a:bodyPr/>
          <a:lstStyle/>
          <a:p>
            <a:fld id="{1686E076-3689-4A62-94F2-09137C2B5FAE}" type="datetime1">
              <a:rPr lang="en-US" smtClean="0">
                <a:solidFill>
                  <a:schemeClr val="tx1"/>
                </a:solidFill>
              </a:rPr>
              <a:t>8/12/2025</a:t>
            </a:fld>
            <a:endParaRPr lang="en-US" dirty="0">
              <a:solidFill>
                <a:schemeClr val="tx1"/>
              </a:solidFill>
            </a:endParaRPr>
          </a:p>
        </p:txBody>
      </p:sp>
      <p:sp>
        <p:nvSpPr>
          <p:cNvPr id="5" name="Slide Number Placeholder 4">
            <a:extLst>
              <a:ext uri="{FF2B5EF4-FFF2-40B4-BE49-F238E27FC236}">
                <a16:creationId xmlns:a16="http://schemas.microsoft.com/office/drawing/2014/main" id="{042B2E33-99DE-FBAE-E4A9-AF43FCA3E1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30</a:t>
            </a:fld>
            <a:endParaRPr lang="en-US" dirty="0">
              <a:solidFill>
                <a:schemeClr val="tx1"/>
              </a:solidFill>
            </a:endParaRPr>
          </a:p>
        </p:txBody>
      </p:sp>
      <p:sp>
        <p:nvSpPr>
          <p:cNvPr id="2" name="Google Shape;182;p11">
            <a:extLst>
              <a:ext uri="{FF2B5EF4-FFF2-40B4-BE49-F238E27FC236}">
                <a16:creationId xmlns:a16="http://schemas.microsoft.com/office/drawing/2014/main" id="{CB899777-A523-E012-F554-781A8C75A0E1}"/>
              </a:ext>
            </a:extLst>
          </p:cNvPr>
          <p:cNvSpPr txBox="1">
            <a:spLocks/>
          </p:cNvSpPr>
          <p:nvPr/>
        </p:nvSpPr>
        <p:spPr>
          <a:xfrm>
            <a:off x="131380" y="136523"/>
            <a:ext cx="11788477"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pPr>
            <a:r>
              <a:rPr lang="en-IN" sz="3600" b="1" dirty="0">
                <a:solidFill>
                  <a:schemeClr val="tx1"/>
                </a:solidFill>
                <a:latin typeface="Calibri" panose="020F0502020204030204" pitchFamily="34" charset="0"/>
                <a:ea typeface="Calibri" panose="020F0502020204030204" pitchFamily="34" charset="0"/>
                <a:cs typeface="Calibri" panose="020F0502020204030204" pitchFamily="34" charset="0"/>
              </a:rPr>
              <a:t>Simulation Results and Discussions</a:t>
            </a:r>
            <a:endPar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54C26E1-3F21-F571-C972-32FB24D8A018}"/>
              </a:ext>
            </a:extLst>
          </p:cNvPr>
          <p:cNvSpPr txBox="1"/>
          <p:nvPr/>
        </p:nvSpPr>
        <p:spPr>
          <a:xfrm>
            <a:off x="795601" y="5729866"/>
            <a:ext cx="11124255" cy="707886"/>
          </a:xfrm>
          <a:prstGeom prst="rect">
            <a:avLst/>
          </a:prstGeom>
          <a:noFill/>
        </p:spPr>
        <p:txBody>
          <a:bodyPr wrap="square">
            <a:spAutoFit/>
          </a:bodyPr>
          <a:lstStyle/>
          <a:p>
            <a:pPr algn="l"/>
            <a:r>
              <a:rPr lang="en-US" sz="2000" b="1" i="0" u="none" strike="noStrike" baseline="0" dirty="0">
                <a:latin typeface="Calibri" panose="020F0502020204030204" pitchFamily="34" charset="0"/>
                <a:ea typeface="Calibri" panose="020F0502020204030204" pitchFamily="34" charset="0"/>
                <a:cs typeface="Calibri" panose="020F0502020204030204" pitchFamily="34" charset="0"/>
              </a:rPr>
              <a:t>Fig.5. Configuration of the designed FL with advanced  </a:t>
            </a:r>
            <a:r>
              <a:rPr lang="en-IN" sz="2000" b="1" i="0" u="none" strike="noStrike" baseline="0" dirty="0">
                <a:latin typeface="Calibri" panose="020F0502020204030204" pitchFamily="34" charset="0"/>
                <a:ea typeface="Calibri" panose="020F0502020204030204" pitchFamily="34" charset="0"/>
                <a:cs typeface="Calibri" panose="020F0502020204030204" pitchFamily="34" charset="0"/>
              </a:rPr>
              <a:t>control strategies and metaheuristic-based LQR tuning</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3D4EF7A1-8330-533B-C62F-06659997DF58}"/>
              </a:ext>
            </a:extLst>
          </p:cNvPr>
          <p:cNvPicPr>
            <a:picLocks noChangeAspect="1"/>
          </p:cNvPicPr>
          <p:nvPr/>
        </p:nvPicPr>
        <p:blipFill>
          <a:blip r:embed="rId2"/>
          <a:stretch>
            <a:fillRect/>
          </a:stretch>
        </p:blipFill>
        <p:spPr>
          <a:xfrm>
            <a:off x="1074678" y="2144487"/>
            <a:ext cx="9520008" cy="3666778"/>
          </a:xfrm>
          <a:prstGeom prst="rect">
            <a:avLst/>
          </a:prstGeom>
        </p:spPr>
      </p:pic>
    </p:spTree>
    <p:extLst>
      <p:ext uri="{BB962C8B-B14F-4D97-AF65-F5344CB8AC3E}">
        <p14:creationId xmlns:p14="http://schemas.microsoft.com/office/powerpoint/2010/main" val="4171037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2C3EF8-666D-2567-3C57-E0A3E86DD0B8}"/>
              </a:ext>
            </a:extLst>
          </p:cNvPr>
          <p:cNvSpPr>
            <a:spLocks noGrp="1"/>
          </p:cNvSpPr>
          <p:nvPr>
            <p:ph type="body" idx="1"/>
          </p:nvPr>
        </p:nvSpPr>
        <p:spPr>
          <a:xfrm>
            <a:off x="131379" y="929926"/>
            <a:ext cx="11908221" cy="5244774"/>
          </a:xfrm>
        </p:spPr>
        <p:txBody>
          <a:bodyPr/>
          <a:lstStyle/>
          <a:p>
            <a:pPr algn="just">
              <a:buFont typeface="Wingdings" panose="05000000000000000000" pitchFamily="2" charset="2"/>
              <a:buChar char="Ø"/>
            </a:pP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The performance goals for the intended design involve guiding the missile to follow a specified AOA, achieving a settling time of 1 second, ensuring an overshoot of less than 5%, and maintaining a steady-state error below 2%. </a:t>
            </a:r>
          </a:p>
          <a:p>
            <a:pPr marL="114300" indent="0" algn="just">
              <a:buNone/>
            </a:pPr>
            <a:endParaRPr lang="en-US" sz="20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just">
              <a:lnSpc>
                <a:spcPct val="100000"/>
              </a:lnSpc>
              <a:buFont typeface="Wingdings" panose="05000000000000000000" pitchFamily="2" charset="2"/>
              <a:buChar char="Ø"/>
            </a:pP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It must be emphasized here that although the client would give such numbers as specifications (keeping in mind a standard 2</a:t>
            </a:r>
            <a:r>
              <a:rPr lang="en-US" sz="2000" b="0" i="0" u="none" strike="noStrike" baseline="30000" dirty="0">
                <a:latin typeface="Calibri" panose="020F0502020204030204" pitchFamily="34" charset="0"/>
                <a:ea typeface="Calibri" panose="020F0502020204030204" pitchFamily="34" charset="0"/>
                <a:cs typeface="Calibri" panose="020F0502020204030204" pitchFamily="34" charset="0"/>
              </a:rPr>
              <a:t>nd</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-order model), they do not have any meaningful interpretation in a fourth-order model. Nevertheless, we handle all four eigenvalues in what follows. Since the transformed missile model is a linear state space model, a natural solution can be obtained on the LQR </a:t>
            </a:r>
            <a:r>
              <a:rPr lang="en-IN" sz="2000" b="0" i="0" u="none" strike="noStrike" baseline="0" dirty="0">
                <a:latin typeface="Calibri" panose="020F0502020204030204" pitchFamily="34" charset="0"/>
                <a:ea typeface="Calibri" panose="020F0502020204030204" pitchFamily="34" charset="0"/>
                <a:cs typeface="Calibri" panose="020F0502020204030204" pitchFamily="34" charset="0"/>
              </a:rPr>
              <a:t>framework.</a:t>
            </a:r>
          </a:p>
          <a:p>
            <a:pPr marL="0" indent="0" algn="just">
              <a:lnSpc>
                <a:spcPct val="100000"/>
              </a:lnSpc>
              <a:buNone/>
            </a:pPr>
            <a:endParaRPr lang="en-IN" sz="20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just">
              <a:lnSpc>
                <a:spcPct val="100000"/>
              </a:lnSpc>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The performance of the proposed tuned LQR framework is benchmarked against results obtained through analytical methods.</a:t>
            </a:r>
            <a:endParaRPr lang="en-IN" sz="20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0000"/>
              </a:lnSpc>
              <a:buNone/>
            </a:pPr>
            <a:endParaRPr lang="en-IN" sz="20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l"/>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142E5CE-3429-75C0-2B33-FAE53D40F123}"/>
              </a:ext>
            </a:extLst>
          </p:cNvPr>
          <p:cNvSpPr>
            <a:spLocks noGrp="1"/>
          </p:cNvSpPr>
          <p:nvPr>
            <p:ph type="dt" idx="10"/>
          </p:nvPr>
        </p:nvSpPr>
        <p:spPr/>
        <p:txBody>
          <a:bodyPr/>
          <a:lstStyle/>
          <a:p>
            <a:fld id="{1686E076-3689-4A62-94F2-09137C2B5FAE}" type="datetime1">
              <a:rPr lang="en-US" smtClean="0">
                <a:solidFill>
                  <a:schemeClr val="tx1"/>
                </a:solidFill>
              </a:rPr>
              <a:t>8/12/2025</a:t>
            </a:fld>
            <a:endParaRPr lang="en-US" dirty="0">
              <a:solidFill>
                <a:schemeClr val="tx1"/>
              </a:solidFill>
            </a:endParaRPr>
          </a:p>
        </p:txBody>
      </p:sp>
      <p:sp>
        <p:nvSpPr>
          <p:cNvPr id="5" name="Slide Number Placeholder 4">
            <a:extLst>
              <a:ext uri="{FF2B5EF4-FFF2-40B4-BE49-F238E27FC236}">
                <a16:creationId xmlns:a16="http://schemas.microsoft.com/office/drawing/2014/main" id="{106CA693-B6D7-5380-A771-4765B0EC86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31</a:t>
            </a:fld>
            <a:endParaRPr lang="en-US" dirty="0">
              <a:solidFill>
                <a:schemeClr val="tx1"/>
              </a:solidFill>
            </a:endParaRPr>
          </a:p>
        </p:txBody>
      </p:sp>
      <p:sp>
        <p:nvSpPr>
          <p:cNvPr id="2" name="Google Shape;182;p11">
            <a:extLst>
              <a:ext uri="{FF2B5EF4-FFF2-40B4-BE49-F238E27FC236}">
                <a16:creationId xmlns:a16="http://schemas.microsoft.com/office/drawing/2014/main" id="{DAC4C08B-0BDC-EA6A-35DB-F85ED353D65C}"/>
              </a:ext>
            </a:extLst>
          </p:cNvPr>
          <p:cNvSpPr txBox="1">
            <a:spLocks/>
          </p:cNvSpPr>
          <p:nvPr/>
        </p:nvSpPr>
        <p:spPr>
          <a:xfrm>
            <a:off x="131380" y="136523"/>
            <a:ext cx="11788477"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pPr>
            <a:r>
              <a:rPr lang="en-IN" sz="3600" b="1" dirty="0">
                <a:solidFill>
                  <a:schemeClr val="tx1"/>
                </a:solidFill>
                <a:latin typeface="Calibri" panose="020F0502020204030204" pitchFamily="34" charset="0"/>
                <a:ea typeface="Calibri" panose="020F0502020204030204" pitchFamily="34" charset="0"/>
                <a:cs typeface="Calibri" panose="020F0502020204030204" pitchFamily="34" charset="0"/>
              </a:rPr>
              <a:t>Simulation Results and Discussion</a:t>
            </a:r>
            <a:endPar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3962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B1453-9C82-C944-1B15-B0F0BDB241BD}"/>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106D177-8C92-2F76-C940-F24C5EB75680}"/>
                  </a:ext>
                </a:extLst>
              </p:cNvPr>
              <p:cNvSpPr>
                <a:spLocks noGrp="1"/>
              </p:cNvSpPr>
              <p:nvPr>
                <p:ph type="body" idx="1"/>
              </p:nvPr>
            </p:nvSpPr>
            <p:spPr>
              <a:xfrm>
                <a:off x="387570" y="819694"/>
                <a:ext cx="6653310" cy="5536657"/>
              </a:xfrm>
            </p:spPr>
            <p:txBody>
              <a:bodyPr/>
              <a:lstStyle/>
              <a:p>
                <a:pPr algn="just">
                  <a:lnSpc>
                    <a:spcPct val="100000"/>
                  </a:lnSpc>
                  <a:buFont typeface="Wingdings" panose="05000000000000000000" pitchFamily="2" charset="2"/>
                  <a:buChar char="Ø"/>
                </a:pP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Thus, through extensive simulations together with the rich experience shared by our colleagues at the defense laboratory, </a:t>
                </a:r>
                <a:r>
                  <a:rPr lang="en-US" sz="2000" b="1" i="0" u="none" strike="noStrike" baseline="0" dirty="0">
                    <a:latin typeface="Calibri" panose="020F0502020204030204" pitchFamily="34" charset="0"/>
                    <a:ea typeface="Calibri" panose="020F0502020204030204" pitchFamily="34" charset="0"/>
                    <a:cs typeface="Calibri" panose="020F0502020204030204" pitchFamily="34" charset="0"/>
                  </a:rPr>
                  <a:t>Q</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and </a:t>
                </a:r>
                <a:r>
                  <a:rPr lang="en-US" sz="2000" b="1" i="0" u="none" strike="noStrike" baseline="0" dirty="0">
                    <a:latin typeface="Calibri" panose="020F0502020204030204" pitchFamily="34" charset="0"/>
                    <a:ea typeface="Calibri" panose="020F0502020204030204" pitchFamily="34" charset="0"/>
                    <a:cs typeface="Calibri" panose="020F0502020204030204" pitchFamily="34" charset="0"/>
                  </a:rPr>
                  <a:t>R</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could be tuned to achieve the desired results. </a:t>
                </a:r>
              </a:p>
              <a:p>
                <a:pPr algn="just">
                  <a:lnSpc>
                    <a:spcPct val="100000"/>
                  </a:lnSpc>
                  <a:buFont typeface="Wingdings" panose="05000000000000000000" pitchFamily="2" charset="2"/>
                  <a:buChar char="Ø"/>
                </a:pP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At each iteration, the generated trajectories have been discussed with the engineers at the defense laboratory and their suggestions were incorporated in the subsequent updates. Since there is a sound framework behind the whole exercise it was easy to discuss and convince the practitioners to adapt to this methodology. </a:t>
                </a:r>
              </a:p>
              <a:p>
                <a:pPr marL="285750" indent="-285750" algn="just">
                  <a:buFont typeface="Wingdings" panose="05000000000000000000" pitchFamily="2" charset="2"/>
                  <a:buChar char="Ø"/>
                </a:pPr>
                <a:r>
                  <a:rPr lang="en-GB" sz="2000" dirty="0"/>
                  <a:t>Leveraging analytical methods and expert insight, the optimized weighting matrices Q and R have been strategically determined with the guidelines mentioned in Table 3:</a:t>
                </a:r>
              </a:p>
              <a:p>
                <a:pPr marL="114300" indent="0" algn="just">
                  <a:buNone/>
                </a:pPr>
                <a14:m>
                  <m:oMathPara xmlns:m="http://schemas.openxmlformats.org/officeDocument/2006/math">
                    <m:oMathParaPr>
                      <m:jc m:val="centerGroup"/>
                    </m:oMathParaPr>
                    <m:oMath xmlns:m="http://schemas.openxmlformats.org/officeDocument/2006/math">
                      <m:r>
                        <a:rPr lang="en-IN" sz="1800" b="1" i="1">
                          <a:latin typeface="Cambria Math" panose="02040503050406030204" pitchFamily="18" charset="0"/>
                          <a:ea typeface="Calibri" panose="020F0502020204030204" pitchFamily="34" charset="0"/>
                          <a:cs typeface="Calibri" panose="020F0502020204030204" pitchFamily="34" charset="0"/>
                        </a:rPr>
                        <m:t>𝑸</m:t>
                      </m:r>
                      <m:r>
                        <a:rPr lang="en-IN" sz="1800" b="1" i="1">
                          <a:latin typeface="Cambria Math" panose="02040503050406030204" pitchFamily="18" charset="0"/>
                          <a:ea typeface="Calibri" panose="020F0502020204030204" pitchFamily="34" charset="0"/>
                          <a:cs typeface="Calibri" panose="020F0502020204030204" pitchFamily="34" charset="0"/>
                        </a:rPr>
                        <m:t>=</m:t>
                      </m:r>
                      <m:r>
                        <a:rPr lang="en-IN" sz="1800" b="1" i="1">
                          <a:latin typeface="Cambria Math" panose="02040503050406030204" pitchFamily="18" charset="0"/>
                          <a:ea typeface="Calibri" panose="020F0502020204030204" pitchFamily="34" charset="0"/>
                          <a:cs typeface="Calibri" panose="020F0502020204030204" pitchFamily="34" charset="0"/>
                        </a:rPr>
                        <m:t>𝒅𝒊𝒂𝒈</m:t>
                      </m:r>
                      <m:d>
                        <m:dPr>
                          <m:ctrlPr>
                            <a:rPr lang="en-IN" sz="1800" b="1" i="1">
                              <a:latin typeface="Cambria Math" panose="02040503050406030204" pitchFamily="18" charset="0"/>
                              <a:ea typeface="Calibri" panose="020F0502020204030204" pitchFamily="34" charset="0"/>
                              <a:cs typeface="Calibri" panose="020F0502020204030204" pitchFamily="34" charset="0"/>
                            </a:rPr>
                          </m:ctrlPr>
                        </m:dPr>
                        <m:e>
                          <m:m>
                            <m:mPr>
                              <m:mcs>
                                <m:mc>
                                  <m:mcPr>
                                    <m:count m:val="2"/>
                                    <m:mcJc m:val="center"/>
                                  </m:mcPr>
                                </m:mc>
                              </m:mcs>
                              <m:ctrlPr>
                                <a:rPr lang="en-IN" sz="1800" b="1" i="1">
                                  <a:latin typeface="Cambria Math" panose="02040503050406030204" pitchFamily="18" charset="0"/>
                                  <a:ea typeface="Calibri" panose="020F0502020204030204" pitchFamily="34" charset="0"/>
                                  <a:cs typeface="Calibri" panose="020F0502020204030204" pitchFamily="34" charset="0"/>
                                </a:rPr>
                              </m:ctrlPr>
                            </m:mPr>
                            <m:mr>
                              <m:e>
                                <m:m>
                                  <m:mPr>
                                    <m:mcs>
                                      <m:mc>
                                        <m:mcPr>
                                          <m:count m:val="2"/>
                                          <m:mcJc m:val="center"/>
                                        </m:mcPr>
                                      </m:mc>
                                    </m:mcs>
                                    <m:ctrlPr>
                                      <a:rPr lang="en-IN" sz="1800" b="1" i="1">
                                        <a:latin typeface="Cambria Math" panose="02040503050406030204" pitchFamily="18" charset="0"/>
                                        <a:ea typeface="Calibri" panose="020F0502020204030204" pitchFamily="34" charset="0"/>
                                        <a:cs typeface="Calibri" panose="020F0502020204030204" pitchFamily="34" charset="0"/>
                                      </a:rPr>
                                    </m:ctrlPr>
                                  </m:mPr>
                                  <m:mr>
                                    <m:e>
                                      <m:r>
                                        <m:rPr>
                                          <m:brk m:alnAt="7"/>
                                        </m:rPr>
                                        <a:rPr lang="en-IN" sz="1800" b="1" i="1">
                                          <a:latin typeface="Cambria Math" panose="02040503050406030204" pitchFamily="18" charset="0"/>
                                          <a:ea typeface="Calibri" panose="020F0502020204030204" pitchFamily="34" charset="0"/>
                                          <a:cs typeface="Calibri" panose="020F0502020204030204" pitchFamily="34" charset="0"/>
                                        </a:rPr>
                                        <m:t>𝟏</m:t>
                                      </m:r>
                                      <m:r>
                                        <a:rPr lang="en-IN" sz="1800" b="1" i="1">
                                          <a:latin typeface="Cambria Math" panose="02040503050406030204" pitchFamily="18" charset="0"/>
                                          <a:ea typeface="Calibri" panose="020F0502020204030204" pitchFamily="34" charset="0"/>
                                          <a:cs typeface="Calibri" panose="020F0502020204030204" pitchFamily="34" charset="0"/>
                                        </a:rPr>
                                        <m:t>𝟎𝟎𝟎𝟎𝟎</m:t>
                                      </m:r>
                                    </m:e>
                                    <m:e>
                                      <m:r>
                                        <a:rPr lang="en-IN" sz="1800" b="1" i="1">
                                          <a:latin typeface="Cambria Math" panose="02040503050406030204" pitchFamily="18" charset="0"/>
                                          <a:ea typeface="Calibri" panose="020F0502020204030204" pitchFamily="34" charset="0"/>
                                          <a:cs typeface="Calibri" panose="020F0502020204030204" pitchFamily="34" charset="0"/>
                                        </a:rPr>
                                        <m:t>𝟐𝟎𝟎𝟎</m:t>
                                      </m:r>
                                    </m:e>
                                  </m:mr>
                                </m:m>
                              </m:e>
                              <m:e>
                                <m:m>
                                  <m:mPr>
                                    <m:mcs>
                                      <m:mc>
                                        <m:mcPr>
                                          <m:count m:val="2"/>
                                          <m:mcJc m:val="center"/>
                                        </m:mcPr>
                                      </m:mc>
                                    </m:mcs>
                                    <m:ctrlPr>
                                      <a:rPr lang="en-IN" sz="1800" b="1" i="1">
                                        <a:latin typeface="Cambria Math" panose="02040503050406030204" pitchFamily="18" charset="0"/>
                                        <a:ea typeface="Calibri" panose="020F0502020204030204" pitchFamily="34" charset="0"/>
                                        <a:cs typeface="Calibri" panose="020F0502020204030204" pitchFamily="34" charset="0"/>
                                      </a:rPr>
                                    </m:ctrlPr>
                                  </m:mPr>
                                  <m:mr>
                                    <m:e>
                                      <m:r>
                                        <m:rPr>
                                          <m:brk m:alnAt="7"/>
                                        </m:rPr>
                                        <a:rPr lang="en-IN" sz="1800" b="1" i="1">
                                          <a:latin typeface="Cambria Math" panose="02040503050406030204" pitchFamily="18" charset="0"/>
                                          <a:ea typeface="Calibri" panose="020F0502020204030204" pitchFamily="34" charset="0"/>
                                          <a:cs typeface="Calibri" panose="020F0502020204030204" pitchFamily="34" charset="0"/>
                                        </a:rPr>
                                        <m:t>𝟑</m:t>
                                      </m:r>
                                      <m:r>
                                        <a:rPr lang="en-IN" sz="1800" b="1" i="1">
                                          <a:latin typeface="Cambria Math" panose="02040503050406030204" pitchFamily="18" charset="0"/>
                                          <a:ea typeface="Calibri" panose="020F0502020204030204" pitchFamily="34" charset="0"/>
                                          <a:cs typeface="Calibri" panose="020F0502020204030204" pitchFamily="34" charset="0"/>
                                        </a:rPr>
                                        <m:t>𝟎</m:t>
                                      </m:r>
                                    </m:e>
                                    <m:e>
                                      <m:r>
                                        <a:rPr lang="en-IN" sz="1800" b="1" i="1">
                                          <a:latin typeface="Cambria Math" panose="02040503050406030204" pitchFamily="18" charset="0"/>
                                          <a:ea typeface="Calibri" panose="020F0502020204030204" pitchFamily="34" charset="0"/>
                                          <a:cs typeface="Calibri" panose="020F0502020204030204" pitchFamily="34" charset="0"/>
                                        </a:rPr>
                                        <m:t>𝟎</m:t>
                                      </m:r>
                                      <m:r>
                                        <a:rPr lang="en-IN" sz="1800" b="1" i="1">
                                          <a:latin typeface="Cambria Math" panose="02040503050406030204" pitchFamily="18" charset="0"/>
                                          <a:ea typeface="Calibri" panose="020F0502020204030204" pitchFamily="34" charset="0"/>
                                          <a:cs typeface="Calibri" panose="020F0502020204030204" pitchFamily="34" charset="0"/>
                                        </a:rPr>
                                        <m:t>.</m:t>
                                      </m:r>
                                      <m:r>
                                        <a:rPr lang="en-IN" sz="1800" b="1" i="1">
                                          <a:latin typeface="Cambria Math" panose="02040503050406030204" pitchFamily="18" charset="0"/>
                                          <a:ea typeface="Calibri" panose="020F0502020204030204" pitchFamily="34" charset="0"/>
                                          <a:cs typeface="Calibri" panose="020F0502020204030204" pitchFamily="34" charset="0"/>
                                        </a:rPr>
                                        <m:t>𝟏</m:t>
                                      </m:r>
                                    </m:e>
                                  </m:mr>
                                </m:m>
                              </m:e>
                            </m:mr>
                          </m:m>
                        </m:e>
                      </m:d>
                      <m:r>
                        <a:rPr lang="en-IN" sz="1800" b="1" i="1">
                          <a:latin typeface="Cambria Math" panose="02040503050406030204" pitchFamily="18" charset="0"/>
                          <a:ea typeface="Calibri" panose="020F0502020204030204" pitchFamily="34" charset="0"/>
                          <a:cs typeface="Calibri" panose="020F0502020204030204" pitchFamily="34" charset="0"/>
                        </a:rPr>
                        <m:t>, </m:t>
                      </m:r>
                      <m:r>
                        <a:rPr lang="en-IN" sz="1800" b="1" i="1">
                          <a:latin typeface="Cambria Math" panose="02040503050406030204" pitchFamily="18" charset="0"/>
                          <a:ea typeface="Calibri" panose="020F0502020204030204" pitchFamily="34" charset="0"/>
                          <a:cs typeface="Calibri" panose="020F0502020204030204" pitchFamily="34" charset="0"/>
                        </a:rPr>
                        <m:t>𝑹</m:t>
                      </m:r>
                      <m:r>
                        <a:rPr lang="en-IN" sz="1800" b="1" i="1">
                          <a:latin typeface="Cambria Math" panose="02040503050406030204" pitchFamily="18" charset="0"/>
                          <a:ea typeface="Calibri" panose="020F0502020204030204" pitchFamily="34" charset="0"/>
                          <a:cs typeface="Calibri" panose="020F0502020204030204" pitchFamily="34" charset="0"/>
                        </a:rPr>
                        <m:t>=</m:t>
                      </m:r>
                      <m:r>
                        <a:rPr lang="en-IN" sz="1800" b="1" i="1">
                          <a:latin typeface="Cambria Math" panose="02040503050406030204" pitchFamily="18" charset="0"/>
                          <a:ea typeface="Calibri" panose="020F0502020204030204" pitchFamily="34" charset="0"/>
                          <a:cs typeface="Calibri" panose="020F0502020204030204" pitchFamily="34" charset="0"/>
                        </a:rPr>
                        <m:t>𝟎</m:t>
                      </m:r>
                      <m:r>
                        <a:rPr lang="en-IN" sz="1800" b="1" i="1">
                          <a:latin typeface="Cambria Math" panose="02040503050406030204" pitchFamily="18" charset="0"/>
                          <a:ea typeface="Calibri" panose="020F0502020204030204" pitchFamily="34" charset="0"/>
                          <a:cs typeface="Calibri" panose="020F0502020204030204" pitchFamily="34" charset="0"/>
                        </a:rPr>
                        <m:t>.</m:t>
                      </m:r>
                      <m:r>
                        <a:rPr lang="en-IN" sz="1800" b="1" i="1">
                          <a:latin typeface="Cambria Math" panose="02040503050406030204" pitchFamily="18" charset="0"/>
                          <a:ea typeface="Calibri" panose="020F0502020204030204" pitchFamily="34" charset="0"/>
                          <a:cs typeface="Calibri" panose="020F0502020204030204" pitchFamily="34" charset="0"/>
                        </a:rPr>
                        <m:t>𝟎𝟏</m:t>
                      </m:r>
                      <m:r>
                        <a:rPr lang="en-IN" sz="1800" b="1" i="1">
                          <a:latin typeface="Cambria Math" panose="02040503050406030204" pitchFamily="18" charset="0"/>
                          <a:ea typeface="Calibri" panose="020F0502020204030204" pitchFamily="34" charset="0"/>
                          <a:cs typeface="Calibri" panose="020F0502020204030204" pitchFamily="34" charset="0"/>
                        </a:rPr>
                        <m:t> </m:t>
                      </m:r>
                      <m:r>
                        <a:rPr lang="en-IN" sz="1800" b="1" i="1">
                          <a:latin typeface="Cambria Math" panose="02040503050406030204" pitchFamily="18" charset="0"/>
                          <a:ea typeface="Calibri" panose="020F0502020204030204" pitchFamily="34" charset="0"/>
                          <a:cs typeface="Calibri" panose="020F0502020204030204" pitchFamily="34" charset="0"/>
                        </a:rPr>
                        <m:t>𝒂𝒏𝒅</m:t>
                      </m:r>
                      <m:r>
                        <a:rPr lang="en-IN" sz="1800" b="1" i="1">
                          <a:latin typeface="Cambria Math" panose="02040503050406030204" pitchFamily="18" charset="0"/>
                          <a:ea typeface="Calibri" panose="020F0502020204030204" pitchFamily="34" charset="0"/>
                          <a:cs typeface="Calibri" panose="020F0502020204030204" pitchFamily="34" charset="0"/>
                        </a:rPr>
                        <m:t> </m:t>
                      </m:r>
                      <m:sSub>
                        <m:sSubPr>
                          <m:ctrlPr>
                            <a:rPr lang="en-IN" sz="1800" b="1" i="1">
                              <a:latin typeface="Cambria Math" panose="02040503050406030204" pitchFamily="18" charset="0"/>
                              <a:ea typeface="Calibri" panose="020F0502020204030204" pitchFamily="34" charset="0"/>
                              <a:cs typeface="Calibri" panose="020F0502020204030204" pitchFamily="34" charset="0"/>
                            </a:rPr>
                          </m:ctrlPr>
                        </m:sSubPr>
                        <m:e>
                          <m:r>
                            <a:rPr lang="en-IN" sz="1800" b="1" i="1">
                              <a:latin typeface="Cambria Math" panose="02040503050406030204" pitchFamily="18" charset="0"/>
                              <a:ea typeface="Calibri" panose="020F0502020204030204" pitchFamily="34" charset="0"/>
                              <a:cs typeface="Calibri" panose="020F0502020204030204" pitchFamily="34" charset="0"/>
                            </a:rPr>
                            <m:t>𝑲</m:t>
                          </m:r>
                        </m:e>
                        <m:sub>
                          <m:r>
                            <a:rPr lang="en-IN" sz="1800" b="1" i="1">
                              <a:latin typeface="Cambria Math" panose="02040503050406030204" pitchFamily="18" charset="0"/>
                              <a:ea typeface="Calibri" panose="020F0502020204030204" pitchFamily="34" charset="0"/>
                              <a:cs typeface="Calibri" panose="020F0502020204030204" pitchFamily="34" charset="0"/>
                            </a:rPr>
                            <m:t>𝑳𝑸𝑹</m:t>
                          </m:r>
                        </m:sub>
                      </m:sSub>
                      <m:r>
                        <a:rPr lang="en-IN" sz="1800" b="1" i="1">
                          <a:latin typeface="Cambria Math" panose="02040503050406030204" pitchFamily="18" charset="0"/>
                          <a:ea typeface="Calibri" panose="020F0502020204030204" pitchFamily="34" charset="0"/>
                          <a:cs typeface="Calibri" panose="020F0502020204030204" pitchFamily="34" charset="0"/>
                        </a:rPr>
                        <m:t>=</m:t>
                      </m:r>
                      <m:d>
                        <m:dPr>
                          <m:begChr m:val="["/>
                          <m:endChr m:val="]"/>
                          <m:ctrlPr>
                            <a:rPr lang="en-IN" sz="1800" b="1" i="1">
                              <a:latin typeface="Cambria Math" panose="02040503050406030204" pitchFamily="18" charset="0"/>
                              <a:ea typeface="Calibri" panose="020F0502020204030204" pitchFamily="34" charset="0"/>
                              <a:cs typeface="Calibri" panose="020F0502020204030204" pitchFamily="34" charset="0"/>
                            </a:rPr>
                          </m:ctrlPr>
                        </m:dPr>
                        <m:e>
                          <m:m>
                            <m:mPr>
                              <m:mcs>
                                <m:mc>
                                  <m:mcPr>
                                    <m:count m:val="2"/>
                                    <m:mcJc m:val="center"/>
                                  </m:mcPr>
                                </m:mc>
                              </m:mcs>
                              <m:ctrlPr>
                                <a:rPr lang="en-IN" sz="1800" b="1" i="1">
                                  <a:latin typeface="Cambria Math" panose="02040503050406030204" pitchFamily="18" charset="0"/>
                                  <a:ea typeface="Calibri" panose="020F0502020204030204" pitchFamily="34" charset="0"/>
                                  <a:cs typeface="Calibri" panose="020F0502020204030204" pitchFamily="34" charset="0"/>
                                </a:rPr>
                              </m:ctrlPr>
                            </m:mPr>
                            <m:mr>
                              <m:e>
                                <m:m>
                                  <m:mPr>
                                    <m:mcs>
                                      <m:mc>
                                        <m:mcPr>
                                          <m:count m:val="2"/>
                                          <m:mcJc m:val="center"/>
                                        </m:mcPr>
                                      </m:mc>
                                    </m:mcs>
                                    <m:ctrlPr>
                                      <a:rPr lang="en-IN" sz="1800" b="1" i="1">
                                        <a:latin typeface="Cambria Math" panose="02040503050406030204" pitchFamily="18" charset="0"/>
                                        <a:ea typeface="Calibri" panose="020F0502020204030204" pitchFamily="34" charset="0"/>
                                        <a:cs typeface="Calibri" panose="020F0502020204030204" pitchFamily="34" charset="0"/>
                                      </a:rPr>
                                    </m:ctrlPr>
                                  </m:mPr>
                                  <m:mr>
                                    <m:e>
                                      <m:r>
                                        <m:rPr>
                                          <m:brk m:alnAt="7"/>
                                        </m:rPr>
                                        <a:rPr lang="en-IN" sz="1800" b="1" i="1">
                                          <a:latin typeface="Cambria Math" panose="02040503050406030204" pitchFamily="18" charset="0"/>
                                          <a:ea typeface="Calibri" panose="020F0502020204030204" pitchFamily="34" charset="0"/>
                                          <a:cs typeface="Calibri" panose="020F0502020204030204" pitchFamily="34" charset="0"/>
                                        </a:rPr>
                                        <m:t>𝟑</m:t>
                                      </m:r>
                                      <m:r>
                                        <a:rPr lang="en-IN" sz="1800" b="1" i="1">
                                          <a:latin typeface="Cambria Math" panose="02040503050406030204" pitchFamily="18" charset="0"/>
                                          <a:ea typeface="Calibri" panose="020F0502020204030204" pitchFamily="34" charset="0"/>
                                          <a:cs typeface="Calibri" panose="020F0502020204030204" pitchFamily="34" charset="0"/>
                                        </a:rPr>
                                        <m:t>𝟏𝟔𝟐</m:t>
                                      </m:r>
                                    </m:e>
                                    <m:e>
                                      <m:r>
                                        <a:rPr lang="en-IN" sz="1800" b="1" i="1">
                                          <a:latin typeface="Cambria Math" panose="02040503050406030204" pitchFamily="18" charset="0"/>
                                          <a:ea typeface="Calibri" panose="020F0502020204030204" pitchFamily="34" charset="0"/>
                                          <a:cs typeface="Calibri" panose="020F0502020204030204" pitchFamily="34" charset="0"/>
                                        </a:rPr>
                                        <m:t>𝟏𝟐𝟖𝟐</m:t>
                                      </m:r>
                                    </m:e>
                                  </m:mr>
                                </m:m>
                              </m:e>
                              <m:e>
                                <m:m>
                                  <m:mPr>
                                    <m:mcs>
                                      <m:mc>
                                        <m:mcPr>
                                          <m:count m:val="2"/>
                                          <m:mcJc m:val="center"/>
                                        </m:mcPr>
                                      </m:mc>
                                    </m:mcs>
                                    <m:ctrlPr>
                                      <a:rPr lang="en-IN" sz="1800" b="1" i="1">
                                        <a:latin typeface="Cambria Math" panose="02040503050406030204" pitchFamily="18" charset="0"/>
                                        <a:ea typeface="Calibri" panose="020F0502020204030204" pitchFamily="34" charset="0"/>
                                        <a:cs typeface="Calibri" panose="020F0502020204030204" pitchFamily="34" charset="0"/>
                                      </a:rPr>
                                    </m:ctrlPr>
                                  </m:mPr>
                                  <m:mr>
                                    <m:e>
                                      <m:r>
                                        <m:rPr>
                                          <m:brk m:alnAt="7"/>
                                        </m:rPr>
                                        <a:rPr lang="en-IN" sz="1800" b="1" i="1">
                                          <a:latin typeface="Cambria Math" panose="02040503050406030204" pitchFamily="18" charset="0"/>
                                          <a:ea typeface="Calibri" panose="020F0502020204030204" pitchFamily="34" charset="0"/>
                                          <a:cs typeface="Calibri" panose="020F0502020204030204" pitchFamily="34" charset="0"/>
                                        </a:rPr>
                                        <m:t>𝟐</m:t>
                                      </m:r>
                                      <m:r>
                                        <a:rPr lang="en-IN" sz="1800" b="1" i="1">
                                          <a:latin typeface="Cambria Math" panose="02040503050406030204" pitchFamily="18" charset="0"/>
                                          <a:ea typeface="Calibri" panose="020F0502020204030204" pitchFamily="34" charset="0"/>
                                          <a:cs typeface="Calibri" panose="020F0502020204030204" pitchFamily="34" charset="0"/>
                                        </a:rPr>
                                        <m:t>𝟐𝟖</m:t>
                                      </m:r>
                                    </m:e>
                                    <m:e>
                                      <m:r>
                                        <a:rPr lang="en-IN" sz="1800" b="1" i="1">
                                          <a:latin typeface="Cambria Math" panose="02040503050406030204" pitchFamily="18" charset="0"/>
                                          <a:ea typeface="Calibri" panose="020F0502020204030204" pitchFamily="34" charset="0"/>
                                          <a:cs typeface="Calibri" panose="020F0502020204030204" pitchFamily="34" charset="0"/>
                                        </a:rPr>
                                        <m:t>𝟐𝟐</m:t>
                                      </m:r>
                                    </m:e>
                                  </m:mr>
                                </m:m>
                              </m:e>
                            </m:mr>
                          </m:m>
                        </m:e>
                      </m:d>
                    </m:oMath>
                  </m:oMathPara>
                </a14:m>
                <a:endParaRPr lang="en-US" sz="1800" b="0" i="0" u="none" strike="noStrike" baseline="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Text Placeholder 2">
                <a:extLst>
                  <a:ext uri="{FF2B5EF4-FFF2-40B4-BE49-F238E27FC236}">
                    <a16:creationId xmlns:a16="http://schemas.microsoft.com/office/drawing/2014/main" id="{0106D177-8C92-2F76-C940-F24C5EB75680}"/>
                  </a:ext>
                </a:extLst>
              </p:cNvPr>
              <p:cNvSpPr>
                <a:spLocks noGrp="1" noRot="1" noChangeAspect="1" noMove="1" noResize="1" noEditPoints="1" noAdjustHandles="1" noChangeArrowheads="1" noChangeShapeType="1" noTextEdit="1"/>
              </p:cNvSpPr>
              <p:nvPr>
                <p:ph type="body" idx="1"/>
              </p:nvPr>
            </p:nvSpPr>
            <p:spPr>
              <a:xfrm>
                <a:off x="387570" y="819694"/>
                <a:ext cx="6653310" cy="5536657"/>
              </a:xfrm>
              <a:blipFill>
                <a:blip r:embed="rId2"/>
                <a:stretch>
                  <a:fillRect l="-642" r="-917"/>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4D91DA60-3AD0-E376-5C2E-F8A52FBA19D9}"/>
              </a:ext>
            </a:extLst>
          </p:cNvPr>
          <p:cNvSpPr>
            <a:spLocks noGrp="1"/>
          </p:cNvSpPr>
          <p:nvPr>
            <p:ph type="dt" idx="10"/>
          </p:nvPr>
        </p:nvSpPr>
        <p:spPr/>
        <p:txBody>
          <a:bodyPr/>
          <a:lstStyle/>
          <a:p>
            <a:fld id="{1686E076-3689-4A62-94F2-09137C2B5FAE}" type="datetime1">
              <a:rPr lang="en-US" smtClean="0">
                <a:solidFill>
                  <a:schemeClr val="tx1"/>
                </a:solidFill>
              </a:rPr>
              <a:t>8/12/2025</a:t>
            </a:fld>
            <a:endParaRPr lang="en-US" dirty="0">
              <a:solidFill>
                <a:schemeClr val="tx1"/>
              </a:solidFill>
            </a:endParaRPr>
          </a:p>
        </p:txBody>
      </p:sp>
      <p:sp>
        <p:nvSpPr>
          <p:cNvPr id="5" name="Slide Number Placeholder 4">
            <a:extLst>
              <a:ext uri="{FF2B5EF4-FFF2-40B4-BE49-F238E27FC236}">
                <a16:creationId xmlns:a16="http://schemas.microsoft.com/office/drawing/2014/main" id="{D5F010C2-9408-0CEA-7BA5-F99D438A04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32</a:t>
            </a:fld>
            <a:endParaRPr lang="en-US" dirty="0">
              <a:solidFill>
                <a:schemeClr val="tx1"/>
              </a:solidFill>
            </a:endParaRPr>
          </a:p>
        </p:txBody>
      </p:sp>
      <p:sp>
        <p:nvSpPr>
          <p:cNvPr id="2" name="Google Shape;182;p11">
            <a:extLst>
              <a:ext uri="{FF2B5EF4-FFF2-40B4-BE49-F238E27FC236}">
                <a16:creationId xmlns:a16="http://schemas.microsoft.com/office/drawing/2014/main" id="{CBA5B98E-229E-39E2-720E-4651831317BD}"/>
              </a:ext>
            </a:extLst>
          </p:cNvPr>
          <p:cNvSpPr txBox="1">
            <a:spLocks/>
          </p:cNvSpPr>
          <p:nvPr/>
        </p:nvSpPr>
        <p:spPr>
          <a:xfrm>
            <a:off x="308741" y="136523"/>
            <a:ext cx="11574517" cy="611751"/>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buFont typeface="Times New Roman"/>
              <a:buNone/>
            </a:pPr>
            <a:r>
              <a:rPr lang="en-IN" sz="3600" b="1" dirty="0">
                <a:solidFill>
                  <a:schemeClr val="tx1"/>
                </a:solidFill>
                <a:latin typeface="Calibri" panose="020F0502020204030204" pitchFamily="34" charset="0"/>
                <a:ea typeface="Calibri" panose="020F0502020204030204" pitchFamily="34" charset="0"/>
                <a:cs typeface="Calibri" panose="020F0502020204030204" pitchFamily="34" charset="0"/>
              </a:rPr>
              <a:t>Analytical Tuning framework</a:t>
            </a:r>
            <a:endPar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C45162E0-DD82-A27D-B366-6849E0C3DAD2}"/>
              </a:ext>
            </a:extLst>
          </p:cNvPr>
          <p:cNvPicPr>
            <a:picLocks noChangeAspect="1"/>
          </p:cNvPicPr>
          <p:nvPr/>
        </p:nvPicPr>
        <p:blipFill>
          <a:blip r:embed="rId3"/>
          <a:stretch>
            <a:fillRect/>
          </a:stretch>
        </p:blipFill>
        <p:spPr>
          <a:xfrm>
            <a:off x="7131269" y="1226557"/>
            <a:ext cx="4751989" cy="3205656"/>
          </a:xfrm>
          <a:prstGeom prst="rect">
            <a:avLst/>
          </a:prstGeom>
        </p:spPr>
      </p:pic>
      <p:sp>
        <p:nvSpPr>
          <p:cNvPr id="18" name="TextBox 17">
            <a:extLst>
              <a:ext uri="{FF2B5EF4-FFF2-40B4-BE49-F238E27FC236}">
                <a16:creationId xmlns:a16="http://schemas.microsoft.com/office/drawing/2014/main" id="{04245D3C-7C39-A3A4-C1B8-F2C65C0370D4}"/>
              </a:ext>
            </a:extLst>
          </p:cNvPr>
          <p:cNvSpPr txBox="1"/>
          <p:nvPr/>
        </p:nvSpPr>
        <p:spPr>
          <a:xfrm>
            <a:off x="7455117" y="934448"/>
            <a:ext cx="3898683" cy="369332"/>
          </a:xfrm>
          <a:prstGeom prst="rect">
            <a:avLst/>
          </a:prstGeom>
          <a:noFill/>
        </p:spPr>
        <p:txBody>
          <a:bodyPr wrap="square">
            <a:spAutoFit/>
          </a:bodyPr>
          <a:lstStyle/>
          <a:p>
            <a:r>
              <a:rPr lang="en-US" sz="1800" b="1" i="0" u="none" strike="noStrike" baseline="0" dirty="0">
                <a:latin typeface="Calibri" panose="020F0502020204030204" pitchFamily="34" charset="0"/>
                <a:ea typeface="Calibri" panose="020F0502020204030204" pitchFamily="34" charset="0"/>
                <a:cs typeface="Calibri" panose="020F0502020204030204" pitchFamily="34" charset="0"/>
              </a:rPr>
              <a:t>Table 3. The tuning guideline of LQR</a:t>
            </a:r>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604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96AFA3-65FD-EFEA-6948-E84FCDAD6CEA}"/>
              </a:ext>
            </a:extLst>
          </p:cNvPr>
          <p:cNvSpPr>
            <a:spLocks noGrp="1"/>
          </p:cNvSpPr>
          <p:nvPr>
            <p:ph type="dt" idx="10"/>
          </p:nvPr>
        </p:nvSpPr>
        <p:spPr/>
        <p:txBody>
          <a:bodyPr/>
          <a:lstStyle/>
          <a:p>
            <a:fld id="{39C4AF4B-C72B-4690-9099-94586ACA8D82}" type="datetime1">
              <a:rPr lang="en-US" smtClean="0">
                <a:solidFill>
                  <a:schemeClr val="tx1"/>
                </a:solidFill>
              </a:rPr>
              <a:t>8/12/2025</a:t>
            </a:fld>
            <a:endParaRPr lang="en-US" dirty="0">
              <a:solidFill>
                <a:schemeClr val="tx1"/>
              </a:solidFill>
            </a:endParaRPr>
          </a:p>
        </p:txBody>
      </p:sp>
      <p:sp>
        <p:nvSpPr>
          <p:cNvPr id="5" name="Slide Number Placeholder 4">
            <a:extLst>
              <a:ext uri="{FF2B5EF4-FFF2-40B4-BE49-F238E27FC236}">
                <a16:creationId xmlns:a16="http://schemas.microsoft.com/office/drawing/2014/main" id="{0678CE61-5CF6-9CED-9645-403370CAE4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33</a:t>
            </a:fld>
            <a:endParaRPr lang="en-US" dirty="0">
              <a:solidFill>
                <a:schemeClr val="tx1"/>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3BC8FB1-314B-B1D7-D500-D91E81D18A48}"/>
                  </a:ext>
                </a:extLst>
              </p:cNvPr>
              <p:cNvSpPr txBox="1"/>
              <p:nvPr/>
            </p:nvSpPr>
            <p:spPr>
              <a:xfrm>
                <a:off x="202746" y="1193580"/>
                <a:ext cx="11645463" cy="4139851"/>
              </a:xfrm>
              <a:prstGeom prst="rect">
                <a:avLst/>
              </a:prstGeom>
              <a:noFill/>
            </p:spPr>
            <p:txBody>
              <a:bodyPr wrap="square">
                <a:spAutoFit/>
              </a:bodyPr>
              <a:lstStyle/>
              <a:p>
                <a:pPr marL="285750" indent="-285750" algn="l">
                  <a:buFont typeface="Wingdings" panose="05000000000000000000" pitchFamily="2" charset="2"/>
                  <a:buChar char="Ø"/>
                </a:pP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The Genetic Algorithm was executed for a fixed number of iterations and a fixed number of candidate population. </a:t>
                </a:r>
                <a:r>
                  <a:rPr lang="en-GB" sz="2000" b="0" i="0" u="none" strike="noStrike" baseline="0" dirty="0">
                    <a:latin typeface="Calibri" panose="020F0502020204030204" pitchFamily="34" charset="0"/>
                    <a:ea typeface="Calibri" panose="020F0502020204030204" pitchFamily="34" charset="0"/>
                    <a:cs typeface="Calibri" panose="020F0502020204030204" pitchFamily="34" charset="0"/>
                  </a:rPr>
                  <a:t>The Q and R matrices obtained result in stable control with moderate penalization of state deviations.</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The optimal Q and R matrices are given below:</a:t>
                </a:r>
              </a:p>
              <a:p>
                <a:pPr algn="l"/>
                <a:endParaRPr lang="en-US" sz="20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l"/>
                <a14:m>
                  <m:oMathPara xmlns:m="http://schemas.openxmlformats.org/officeDocument/2006/math">
                    <m:oMathParaPr>
                      <m:jc m:val="centerGroup"/>
                    </m:oMathParaPr>
                    <m:oMath xmlns:m="http://schemas.openxmlformats.org/officeDocument/2006/math">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𝑸</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𝒅𝒊𝒂𝒈</m:t>
                      </m:r>
                      <m:d>
                        <m:dPr>
                          <m:ctrlP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ctrlPr>
                        </m:dPr>
                        <m:e>
                          <m:m>
                            <m:mPr>
                              <m:mcs>
                                <m:mc>
                                  <m:mcPr>
                                    <m:count m:val="2"/>
                                    <m:mcJc m:val="center"/>
                                  </m:mcPr>
                                </m:mc>
                              </m:mcs>
                              <m:ctrlP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ctrlPr>
                            </m:mPr>
                            <m:mr>
                              <m:e>
                                <m:m>
                                  <m:mPr>
                                    <m:mcs>
                                      <m:mc>
                                        <m:mcPr>
                                          <m:count m:val="2"/>
                                          <m:mcJc m:val="center"/>
                                        </m:mcPr>
                                      </m:mc>
                                    </m:mcs>
                                    <m:ctrlP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ctrlPr>
                                  </m:mPr>
                                  <m:mr>
                                    <m:e>
                                      <m:r>
                                        <m:rPr>
                                          <m:brk m:alnAt="7"/>
                                        </m:rP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𝟏</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𝟏𝟗𝟑𝟖𝟒</m:t>
                                      </m:r>
                                    </m:e>
                                    <m:e>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𝟑𝟑𝟖𝟖</m:t>
                                      </m:r>
                                    </m:e>
                                  </m:mr>
                                </m:m>
                              </m:e>
                              <m:e>
                                <m:m>
                                  <m:mPr>
                                    <m:mcs>
                                      <m:mc>
                                        <m:mcPr>
                                          <m:count m:val="2"/>
                                          <m:mcJc m:val="center"/>
                                        </m:mcPr>
                                      </m:mc>
                                    </m:mcs>
                                    <m:ctrlP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ctrlPr>
                                  </m:mPr>
                                  <m:mr>
                                    <m:e>
                                      <m:r>
                                        <m:rPr>
                                          <m:brk m:alnAt="7"/>
                                        </m:rP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𝟒</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𝟑</m:t>
                                      </m:r>
                                    </m:e>
                                    <m:e>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𝟎</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𝟖</m:t>
                                      </m:r>
                                    </m:e>
                                  </m:mr>
                                </m:m>
                              </m:e>
                            </m:mr>
                          </m:m>
                        </m:e>
                      </m:d>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 </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𝑹</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𝟎</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𝟎𝟏</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 </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𝒂𝒏𝒅</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 </m:t>
                      </m:r>
                      <m:sSub>
                        <m:sSubPr>
                          <m:ctrlP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ctrlPr>
                        </m:sSubPr>
                        <m:e>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𝑲</m:t>
                          </m:r>
                        </m:e>
                        <m:sub>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𝑳𝑸𝑹</m:t>
                          </m:r>
                        </m:sub>
                      </m:sSub>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m:t>
                      </m:r>
                      <m:d>
                        <m:dPr>
                          <m:begChr m:val="["/>
                          <m:endChr m:val="]"/>
                          <m:ctrlP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ctrlPr>
                        </m:dPr>
                        <m:e>
                          <m:m>
                            <m:mPr>
                              <m:mcs>
                                <m:mc>
                                  <m:mcPr>
                                    <m:count m:val="2"/>
                                    <m:mcJc m:val="center"/>
                                  </m:mcPr>
                                </m:mc>
                              </m:mcs>
                              <m:ctrlP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ctrlPr>
                            </m:mPr>
                            <m:mr>
                              <m:e>
                                <m:m>
                                  <m:mPr>
                                    <m:mcs>
                                      <m:mc>
                                        <m:mcPr>
                                          <m:count m:val="2"/>
                                          <m:mcJc m:val="center"/>
                                        </m:mcPr>
                                      </m:mc>
                                    </m:mcs>
                                    <m:ctrlP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ctrlPr>
                                  </m:mPr>
                                  <m:mr>
                                    <m:e>
                                      <m:r>
                                        <m:rPr>
                                          <m:brk m:alnAt="7"/>
                                        </m:rP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𝟑</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𝟎𝟓𝟖</m:t>
                                      </m:r>
                                    </m:e>
                                    <m:e>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𝟏𝟑𝟐𝟔</m:t>
                                      </m:r>
                                    </m:e>
                                  </m:mr>
                                </m:m>
                              </m:e>
                              <m:e>
                                <m:m>
                                  <m:mPr>
                                    <m:mcs>
                                      <m:mc>
                                        <m:mcPr>
                                          <m:count m:val="2"/>
                                          <m:mcJc m:val="center"/>
                                        </m:mcPr>
                                      </m:mc>
                                    </m:mcs>
                                    <m:ctrlP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ctrlPr>
                                  </m:mPr>
                                  <m:mr>
                                    <m:e>
                                      <m:r>
                                        <m:rPr>
                                          <m:brk m:alnAt="7"/>
                                        </m:rP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𝟐</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𝟒𝟑</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𝟗</m:t>
                                      </m:r>
                                    </m:e>
                                    <m:e>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𝟐𝟑</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m:t>
                                      </m:r>
                                      <m:r>
                                        <a:rPr lang="en-IN" sz="2000" b="1" i="1" u="none" strike="noStrike" baseline="0" smtClean="0">
                                          <a:latin typeface="Cambria Math" panose="02040503050406030204" pitchFamily="18" charset="0"/>
                                          <a:ea typeface="Calibri" panose="020F0502020204030204" pitchFamily="34" charset="0"/>
                                          <a:cs typeface="Calibri" panose="020F0502020204030204" pitchFamily="34" charset="0"/>
                                        </a:rPr>
                                        <m:t>𝟒𝟕</m:t>
                                      </m:r>
                                    </m:e>
                                  </m:mr>
                                </m:m>
                              </m:e>
                            </m:mr>
                          </m:m>
                        </m:e>
                      </m:d>
                    </m:oMath>
                  </m:oMathPara>
                </a14:m>
                <a:endParaRPr lang="en-US" sz="2000" b="1"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l"/>
                <a:endParaRPr lang="en-US" sz="20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The same methodology is applied in case of Particle Swarm optimization algorithm. The algorithm is executed for a fixed number of iterations and population size. </a:t>
                </a:r>
                <a:r>
                  <a:rPr lang="en-GB" sz="2000" dirty="0">
                    <a:latin typeface="Calibri" panose="020F0502020204030204" pitchFamily="34" charset="0"/>
                    <a:ea typeface="Calibri" panose="020F0502020204030204" pitchFamily="34" charset="0"/>
                    <a:cs typeface="Calibri" panose="020F0502020204030204" pitchFamily="34" charset="0"/>
                  </a:rPr>
                  <a:t>Higher Q values indicate stronger emphasis on state regulation, leading to potentially faster response and improved stability</a:t>
                </a:r>
                <a:r>
                  <a:rPr lang="en-GB" sz="2000" dirty="0"/>
                  <a:t>.</a:t>
                </a:r>
                <a:r>
                  <a:rPr lang="en-US" sz="2000" dirty="0">
                    <a:latin typeface="Calibri" panose="020F0502020204030204" pitchFamily="34" charset="0"/>
                    <a:ea typeface="Calibri" panose="020F0502020204030204" pitchFamily="34" charset="0"/>
                    <a:cs typeface="Calibri" panose="020F0502020204030204" pitchFamily="34" charset="0"/>
                  </a:rPr>
                  <a:t> The matrices obtained are as follows:</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14:m>
                  <m:oMathPara xmlns:m="http://schemas.openxmlformats.org/officeDocument/2006/math">
                    <m:oMathParaPr>
                      <m:jc m:val="centerGroup"/>
                    </m:oMathParaPr>
                    <m:oMath xmlns:m="http://schemas.openxmlformats.org/officeDocument/2006/math">
                      <m:r>
                        <a:rPr lang="en-IN" sz="2000" b="1" i="1">
                          <a:latin typeface="Cambria Math" panose="02040503050406030204" pitchFamily="18" charset="0"/>
                          <a:ea typeface="Calibri" panose="020F0502020204030204" pitchFamily="34" charset="0"/>
                          <a:cs typeface="Calibri" panose="020F0502020204030204" pitchFamily="34" charset="0"/>
                        </a:rPr>
                        <m:t>𝑸</m:t>
                      </m:r>
                      <m:r>
                        <a:rPr lang="en-IN" sz="2000" b="1" i="1">
                          <a:latin typeface="Cambria Math" panose="02040503050406030204" pitchFamily="18" charset="0"/>
                          <a:ea typeface="Calibri" panose="020F0502020204030204" pitchFamily="34" charset="0"/>
                          <a:cs typeface="Calibri" panose="020F0502020204030204" pitchFamily="34" charset="0"/>
                        </a:rPr>
                        <m:t>=</m:t>
                      </m:r>
                      <m:r>
                        <a:rPr lang="en-IN" sz="2000" b="1" i="1">
                          <a:latin typeface="Cambria Math" panose="02040503050406030204" pitchFamily="18" charset="0"/>
                          <a:ea typeface="Calibri" panose="020F0502020204030204" pitchFamily="34" charset="0"/>
                          <a:cs typeface="Calibri" panose="020F0502020204030204" pitchFamily="34" charset="0"/>
                        </a:rPr>
                        <m:t>𝒅𝒊𝒂𝒈</m:t>
                      </m:r>
                      <m:d>
                        <m:dPr>
                          <m:ctrlPr>
                            <a:rPr lang="en-IN" sz="2000" b="1" i="1">
                              <a:latin typeface="Cambria Math" panose="02040503050406030204" pitchFamily="18" charset="0"/>
                              <a:ea typeface="Calibri" panose="020F0502020204030204" pitchFamily="34" charset="0"/>
                              <a:cs typeface="Calibri" panose="020F0502020204030204" pitchFamily="34" charset="0"/>
                            </a:rPr>
                          </m:ctrlPr>
                        </m:dPr>
                        <m:e>
                          <m:m>
                            <m:mPr>
                              <m:mcs>
                                <m:mc>
                                  <m:mcPr>
                                    <m:count m:val="2"/>
                                    <m:mcJc m:val="center"/>
                                  </m:mcPr>
                                </m:mc>
                              </m:mcs>
                              <m:ctrlPr>
                                <a:rPr lang="en-IN" sz="2000" b="1" i="1">
                                  <a:latin typeface="Cambria Math" panose="02040503050406030204" pitchFamily="18" charset="0"/>
                                  <a:ea typeface="Calibri" panose="020F0502020204030204" pitchFamily="34" charset="0"/>
                                  <a:cs typeface="Calibri" panose="020F0502020204030204" pitchFamily="34" charset="0"/>
                                </a:rPr>
                              </m:ctrlPr>
                            </m:mPr>
                            <m:mr>
                              <m:e>
                                <m:m>
                                  <m:mPr>
                                    <m:mcs>
                                      <m:mc>
                                        <m:mcPr>
                                          <m:count m:val="2"/>
                                          <m:mcJc m:val="center"/>
                                        </m:mcPr>
                                      </m:mc>
                                    </m:mcs>
                                    <m:ctrlPr>
                                      <a:rPr lang="en-IN" sz="2000" b="1" i="1">
                                        <a:latin typeface="Cambria Math" panose="02040503050406030204" pitchFamily="18" charset="0"/>
                                        <a:ea typeface="Calibri" panose="020F0502020204030204" pitchFamily="34" charset="0"/>
                                        <a:cs typeface="Calibri" panose="020F0502020204030204" pitchFamily="34" charset="0"/>
                                      </a:rPr>
                                    </m:ctrlPr>
                                  </m:mPr>
                                  <m:mr>
                                    <m:e>
                                      <m:r>
                                        <a:rPr lang="en-IN" sz="2000" b="1" i="1" smtClean="0">
                                          <a:latin typeface="Cambria Math" panose="02040503050406030204" pitchFamily="18" charset="0"/>
                                          <a:ea typeface="Calibri" panose="020F0502020204030204" pitchFamily="34" charset="0"/>
                                          <a:cs typeface="Calibri" panose="020F0502020204030204" pitchFamily="34" charset="0"/>
                                        </a:rPr>
                                        <m:t>𝟏𝟐𝟎𝟎𝟎𝟎</m:t>
                                      </m:r>
                                    </m:e>
                                    <m:e>
                                      <m:r>
                                        <a:rPr lang="en-IN" sz="2000" b="1" i="1" smtClean="0">
                                          <a:latin typeface="Cambria Math" panose="02040503050406030204" pitchFamily="18" charset="0"/>
                                          <a:ea typeface="Calibri" panose="020F0502020204030204" pitchFamily="34" charset="0"/>
                                          <a:cs typeface="Calibri" panose="020F0502020204030204" pitchFamily="34" charset="0"/>
                                        </a:rPr>
                                        <m:t>𝟒𝟎𝟎𝟎</m:t>
                                      </m:r>
                                    </m:e>
                                  </m:mr>
                                </m:m>
                              </m:e>
                              <m:e>
                                <m:m>
                                  <m:mPr>
                                    <m:mcs>
                                      <m:mc>
                                        <m:mcPr>
                                          <m:count m:val="2"/>
                                          <m:mcJc m:val="center"/>
                                        </m:mcPr>
                                      </m:mc>
                                    </m:mcs>
                                    <m:ctrlPr>
                                      <a:rPr lang="en-IN" sz="2000" b="1" i="1">
                                        <a:latin typeface="Cambria Math" panose="02040503050406030204" pitchFamily="18" charset="0"/>
                                        <a:ea typeface="Calibri" panose="020F0502020204030204" pitchFamily="34" charset="0"/>
                                        <a:cs typeface="Calibri" panose="020F0502020204030204" pitchFamily="34" charset="0"/>
                                      </a:rPr>
                                    </m:ctrlPr>
                                  </m:mPr>
                                  <m:mr>
                                    <m:e>
                                      <m:r>
                                        <m:rPr>
                                          <m:brk m:alnAt="7"/>
                                        </m:rPr>
                                        <a:rPr lang="en-IN" sz="2000" b="1" i="1" smtClean="0">
                                          <a:latin typeface="Cambria Math" panose="02040503050406030204" pitchFamily="18" charset="0"/>
                                          <a:ea typeface="Calibri" panose="020F0502020204030204" pitchFamily="34" charset="0"/>
                                          <a:cs typeface="Calibri" panose="020F0502020204030204" pitchFamily="34" charset="0"/>
                                        </a:rPr>
                                        <m:t>𝟓</m:t>
                                      </m:r>
                                      <m:r>
                                        <a:rPr lang="en-IN" sz="2000" b="1" i="1" smtClean="0">
                                          <a:latin typeface="Cambria Math" panose="02040503050406030204" pitchFamily="18" charset="0"/>
                                          <a:ea typeface="Calibri" panose="020F0502020204030204" pitchFamily="34" charset="0"/>
                                          <a:cs typeface="Calibri" panose="020F0502020204030204" pitchFamily="34" charset="0"/>
                                        </a:rPr>
                                        <m:t>𝟎</m:t>
                                      </m:r>
                                    </m:e>
                                    <m:e>
                                      <m:r>
                                        <a:rPr lang="en-IN" sz="2000" b="1" i="1">
                                          <a:latin typeface="Cambria Math" panose="02040503050406030204" pitchFamily="18" charset="0"/>
                                          <a:ea typeface="Calibri" panose="020F0502020204030204" pitchFamily="34" charset="0"/>
                                          <a:cs typeface="Calibri" panose="020F0502020204030204" pitchFamily="34" charset="0"/>
                                        </a:rPr>
                                        <m:t>𝟎</m:t>
                                      </m:r>
                                      <m:r>
                                        <a:rPr lang="en-IN" sz="2000" b="1" i="1">
                                          <a:latin typeface="Cambria Math" panose="02040503050406030204" pitchFamily="18" charset="0"/>
                                          <a:ea typeface="Calibri" panose="020F0502020204030204" pitchFamily="34" charset="0"/>
                                          <a:cs typeface="Calibri" panose="020F0502020204030204" pitchFamily="34" charset="0"/>
                                        </a:rPr>
                                        <m:t>.</m:t>
                                      </m:r>
                                      <m:r>
                                        <a:rPr lang="en-IN" sz="2000" b="1" i="1" smtClean="0">
                                          <a:latin typeface="Cambria Math" panose="02040503050406030204" pitchFamily="18" charset="0"/>
                                          <a:ea typeface="Calibri" panose="020F0502020204030204" pitchFamily="34" charset="0"/>
                                          <a:cs typeface="Calibri" panose="020F0502020204030204" pitchFamily="34" charset="0"/>
                                        </a:rPr>
                                        <m:t>𝟏</m:t>
                                      </m:r>
                                    </m:e>
                                  </m:mr>
                                </m:m>
                              </m:e>
                            </m:mr>
                          </m:m>
                        </m:e>
                      </m:d>
                      <m:r>
                        <a:rPr lang="en-IN" sz="2000" b="1" i="1">
                          <a:latin typeface="Cambria Math" panose="02040503050406030204" pitchFamily="18" charset="0"/>
                          <a:ea typeface="Calibri" panose="020F0502020204030204" pitchFamily="34" charset="0"/>
                          <a:cs typeface="Calibri" panose="020F0502020204030204" pitchFamily="34" charset="0"/>
                        </a:rPr>
                        <m:t>, </m:t>
                      </m:r>
                      <m:r>
                        <a:rPr lang="en-IN" sz="2000" b="1" i="1">
                          <a:latin typeface="Cambria Math" panose="02040503050406030204" pitchFamily="18" charset="0"/>
                          <a:ea typeface="Calibri" panose="020F0502020204030204" pitchFamily="34" charset="0"/>
                          <a:cs typeface="Calibri" panose="020F0502020204030204" pitchFamily="34" charset="0"/>
                        </a:rPr>
                        <m:t>𝑹</m:t>
                      </m:r>
                      <m:r>
                        <a:rPr lang="en-IN" sz="2000" b="1" i="1">
                          <a:latin typeface="Cambria Math" panose="02040503050406030204" pitchFamily="18" charset="0"/>
                          <a:ea typeface="Calibri" panose="020F0502020204030204" pitchFamily="34" charset="0"/>
                          <a:cs typeface="Calibri" panose="020F0502020204030204" pitchFamily="34" charset="0"/>
                        </a:rPr>
                        <m:t>=</m:t>
                      </m:r>
                      <m:r>
                        <a:rPr lang="en-IN" sz="2000" b="1" i="1">
                          <a:latin typeface="Cambria Math" panose="02040503050406030204" pitchFamily="18" charset="0"/>
                          <a:ea typeface="Calibri" panose="020F0502020204030204" pitchFamily="34" charset="0"/>
                          <a:cs typeface="Calibri" panose="020F0502020204030204" pitchFamily="34" charset="0"/>
                        </a:rPr>
                        <m:t>𝟎</m:t>
                      </m:r>
                      <m:r>
                        <a:rPr lang="en-IN" sz="2000" b="1" i="1">
                          <a:latin typeface="Cambria Math" panose="02040503050406030204" pitchFamily="18" charset="0"/>
                          <a:ea typeface="Calibri" panose="020F0502020204030204" pitchFamily="34" charset="0"/>
                          <a:cs typeface="Calibri" panose="020F0502020204030204" pitchFamily="34" charset="0"/>
                        </a:rPr>
                        <m:t>.</m:t>
                      </m:r>
                      <m:r>
                        <a:rPr lang="en-IN" sz="2000" b="1" i="1">
                          <a:latin typeface="Cambria Math" panose="02040503050406030204" pitchFamily="18" charset="0"/>
                          <a:ea typeface="Calibri" panose="020F0502020204030204" pitchFamily="34" charset="0"/>
                          <a:cs typeface="Calibri" panose="020F0502020204030204" pitchFamily="34" charset="0"/>
                        </a:rPr>
                        <m:t>𝟎𝟏</m:t>
                      </m:r>
                      <m:r>
                        <a:rPr lang="en-IN" sz="2000" b="1" i="1">
                          <a:latin typeface="Cambria Math" panose="02040503050406030204" pitchFamily="18" charset="0"/>
                          <a:ea typeface="Calibri" panose="020F0502020204030204" pitchFamily="34" charset="0"/>
                          <a:cs typeface="Calibri" panose="020F0502020204030204" pitchFamily="34" charset="0"/>
                        </a:rPr>
                        <m:t> </m:t>
                      </m:r>
                      <m:r>
                        <a:rPr lang="en-IN" sz="2000" b="1" i="1">
                          <a:latin typeface="Cambria Math" panose="02040503050406030204" pitchFamily="18" charset="0"/>
                          <a:ea typeface="Calibri" panose="020F0502020204030204" pitchFamily="34" charset="0"/>
                          <a:cs typeface="Calibri" panose="020F0502020204030204" pitchFamily="34" charset="0"/>
                        </a:rPr>
                        <m:t>𝒂𝒏𝒅</m:t>
                      </m:r>
                      <m:r>
                        <a:rPr lang="en-IN" sz="2000" b="1" i="1">
                          <a:latin typeface="Cambria Math" panose="02040503050406030204" pitchFamily="18" charset="0"/>
                          <a:ea typeface="Calibri" panose="020F0502020204030204" pitchFamily="34" charset="0"/>
                          <a:cs typeface="Calibri" panose="020F0502020204030204" pitchFamily="34" charset="0"/>
                        </a:rPr>
                        <m:t> </m:t>
                      </m:r>
                      <m:sSub>
                        <m:sSubPr>
                          <m:ctrlPr>
                            <a:rPr lang="en-IN" sz="2000" b="1" i="1">
                              <a:latin typeface="Cambria Math" panose="02040503050406030204" pitchFamily="18" charset="0"/>
                              <a:ea typeface="Calibri" panose="020F0502020204030204" pitchFamily="34" charset="0"/>
                              <a:cs typeface="Calibri" panose="020F0502020204030204" pitchFamily="34" charset="0"/>
                            </a:rPr>
                          </m:ctrlPr>
                        </m:sSubPr>
                        <m:e>
                          <m:r>
                            <a:rPr lang="en-IN" sz="2000" b="1" i="1">
                              <a:latin typeface="Cambria Math" panose="02040503050406030204" pitchFamily="18" charset="0"/>
                              <a:ea typeface="Calibri" panose="020F0502020204030204" pitchFamily="34" charset="0"/>
                              <a:cs typeface="Calibri" panose="020F0502020204030204" pitchFamily="34" charset="0"/>
                            </a:rPr>
                            <m:t>𝑲</m:t>
                          </m:r>
                        </m:e>
                        <m:sub>
                          <m:r>
                            <a:rPr lang="en-IN" sz="2000" b="1" i="1">
                              <a:latin typeface="Cambria Math" panose="02040503050406030204" pitchFamily="18" charset="0"/>
                              <a:ea typeface="Calibri" panose="020F0502020204030204" pitchFamily="34" charset="0"/>
                              <a:cs typeface="Calibri" panose="020F0502020204030204" pitchFamily="34" charset="0"/>
                            </a:rPr>
                            <m:t>𝑳𝑸𝑹</m:t>
                          </m:r>
                        </m:sub>
                      </m:sSub>
                      <m:r>
                        <a:rPr lang="en-IN" sz="2000" b="1" i="1">
                          <a:latin typeface="Cambria Math" panose="02040503050406030204" pitchFamily="18" charset="0"/>
                          <a:ea typeface="Calibri" panose="020F0502020204030204" pitchFamily="34" charset="0"/>
                          <a:cs typeface="Calibri" panose="020F0502020204030204" pitchFamily="34" charset="0"/>
                        </a:rPr>
                        <m:t>=</m:t>
                      </m:r>
                      <m:d>
                        <m:dPr>
                          <m:begChr m:val="["/>
                          <m:endChr m:val="]"/>
                          <m:ctrlPr>
                            <a:rPr lang="en-IN" sz="2000" b="1" i="1">
                              <a:latin typeface="Cambria Math" panose="02040503050406030204" pitchFamily="18" charset="0"/>
                              <a:ea typeface="Calibri" panose="020F0502020204030204" pitchFamily="34" charset="0"/>
                              <a:cs typeface="Calibri" panose="020F0502020204030204" pitchFamily="34" charset="0"/>
                            </a:rPr>
                          </m:ctrlPr>
                        </m:dPr>
                        <m:e>
                          <m:m>
                            <m:mPr>
                              <m:mcs>
                                <m:mc>
                                  <m:mcPr>
                                    <m:count m:val="2"/>
                                    <m:mcJc m:val="center"/>
                                  </m:mcPr>
                                </m:mc>
                              </m:mcs>
                              <m:ctrlPr>
                                <a:rPr lang="en-IN" sz="2000" b="1" i="1">
                                  <a:latin typeface="Cambria Math" panose="02040503050406030204" pitchFamily="18" charset="0"/>
                                  <a:ea typeface="Calibri" panose="020F0502020204030204" pitchFamily="34" charset="0"/>
                                  <a:cs typeface="Calibri" panose="020F0502020204030204" pitchFamily="34" charset="0"/>
                                </a:rPr>
                              </m:ctrlPr>
                            </m:mPr>
                            <m:mr>
                              <m:e>
                                <m:m>
                                  <m:mPr>
                                    <m:mcs>
                                      <m:mc>
                                        <m:mcPr>
                                          <m:count m:val="2"/>
                                          <m:mcJc m:val="center"/>
                                        </m:mcPr>
                                      </m:mc>
                                    </m:mcs>
                                    <m:ctrlPr>
                                      <a:rPr lang="en-IN" sz="2000" b="1" i="1">
                                        <a:latin typeface="Cambria Math" panose="02040503050406030204" pitchFamily="18" charset="0"/>
                                        <a:ea typeface="Calibri" panose="020F0502020204030204" pitchFamily="34" charset="0"/>
                                        <a:cs typeface="Calibri" panose="020F0502020204030204" pitchFamily="34" charset="0"/>
                                      </a:rPr>
                                    </m:ctrlPr>
                                  </m:mPr>
                                  <m:mr>
                                    <m:e>
                                      <m:r>
                                        <m:rPr>
                                          <m:brk m:alnAt="7"/>
                                        </m:rPr>
                                        <a:rPr lang="en-IN" sz="2000" b="1" i="1">
                                          <a:latin typeface="Cambria Math" panose="02040503050406030204" pitchFamily="18" charset="0"/>
                                          <a:ea typeface="Calibri" panose="020F0502020204030204" pitchFamily="34" charset="0"/>
                                          <a:cs typeface="Calibri" panose="020F0502020204030204" pitchFamily="34" charset="0"/>
                                        </a:rPr>
                                        <m:t>𝟑</m:t>
                                      </m:r>
                                      <m:r>
                                        <a:rPr lang="en-IN" sz="2000" b="1" i="1" smtClean="0">
                                          <a:latin typeface="Cambria Math" panose="02040503050406030204" pitchFamily="18" charset="0"/>
                                          <a:ea typeface="Calibri" panose="020F0502020204030204" pitchFamily="34" charset="0"/>
                                          <a:cs typeface="Calibri" panose="020F0502020204030204" pitchFamily="34" charset="0"/>
                                        </a:rPr>
                                        <m:t>𝟒𝟔𝟒</m:t>
                                      </m:r>
                                    </m:e>
                                    <m:e>
                                      <m:r>
                                        <a:rPr lang="en-IN" sz="2000" b="1" i="1">
                                          <a:latin typeface="Cambria Math" panose="02040503050406030204" pitchFamily="18" charset="0"/>
                                          <a:ea typeface="Calibri" panose="020F0502020204030204" pitchFamily="34" charset="0"/>
                                          <a:cs typeface="Calibri" panose="020F0502020204030204" pitchFamily="34" charset="0"/>
                                        </a:rPr>
                                        <m:t>𝟏</m:t>
                                      </m:r>
                                      <m:r>
                                        <a:rPr lang="en-IN" sz="2000" b="1" i="1" smtClean="0">
                                          <a:latin typeface="Cambria Math" panose="02040503050406030204" pitchFamily="18" charset="0"/>
                                          <a:ea typeface="Calibri" panose="020F0502020204030204" pitchFamily="34" charset="0"/>
                                          <a:cs typeface="Calibri" panose="020F0502020204030204" pitchFamily="34" charset="0"/>
                                        </a:rPr>
                                        <m:t>𝟓𝟏𝟕</m:t>
                                      </m:r>
                                    </m:e>
                                  </m:mr>
                                </m:m>
                              </m:e>
                              <m:e>
                                <m:m>
                                  <m:mPr>
                                    <m:mcs>
                                      <m:mc>
                                        <m:mcPr>
                                          <m:count m:val="2"/>
                                          <m:mcJc m:val="center"/>
                                        </m:mcPr>
                                      </m:mc>
                                    </m:mcs>
                                    <m:ctrlPr>
                                      <a:rPr lang="en-IN" sz="2000" b="1" i="1">
                                        <a:latin typeface="Cambria Math" panose="02040503050406030204" pitchFamily="18" charset="0"/>
                                        <a:ea typeface="Calibri" panose="020F0502020204030204" pitchFamily="34" charset="0"/>
                                        <a:cs typeface="Calibri" panose="020F0502020204030204" pitchFamily="34" charset="0"/>
                                      </a:rPr>
                                    </m:ctrlPr>
                                  </m:mPr>
                                  <m:mr>
                                    <m:e>
                                      <m:r>
                                        <m:rPr>
                                          <m:brk m:alnAt="7"/>
                                        </m:rPr>
                                        <a:rPr lang="en-IN" sz="2000" b="1" i="1">
                                          <a:latin typeface="Cambria Math" panose="02040503050406030204" pitchFamily="18" charset="0"/>
                                          <a:ea typeface="Calibri" panose="020F0502020204030204" pitchFamily="34" charset="0"/>
                                          <a:cs typeface="Calibri" panose="020F0502020204030204" pitchFamily="34" charset="0"/>
                                        </a:rPr>
                                        <m:t>𝟐</m:t>
                                      </m:r>
                                      <m:r>
                                        <a:rPr lang="en-IN" sz="2000" b="1" i="1" smtClean="0">
                                          <a:latin typeface="Cambria Math" panose="02040503050406030204" pitchFamily="18" charset="0"/>
                                          <a:ea typeface="Calibri" panose="020F0502020204030204" pitchFamily="34" charset="0"/>
                                          <a:cs typeface="Calibri" panose="020F0502020204030204" pitchFamily="34" charset="0"/>
                                        </a:rPr>
                                        <m:t>𝟕𝟒</m:t>
                                      </m:r>
                                      <m:r>
                                        <a:rPr lang="en-IN" sz="2000" b="1" i="1" smtClean="0">
                                          <a:latin typeface="Cambria Math" panose="02040503050406030204" pitchFamily="18" charset="0"/>
                                          <a:ea typeface="Calibri" panose="020F0502020204030204" pitchFamily="34" charset="0"/>
                                          <a:cs typeface="Calibri" panose="020F0502020204030204" pitchFamily="34" charset="0"/>
                                        </a:rPr>
                                        <m:t>.</m:t>
                                      </m:r>
                                      <m:r>
                                        <a:rPr lang="en-IN" sz="2000" b="1" i="1" smtClean="0">
                                          <a:latin typeface="Cambria Math" panose="02040503050406030204" pitchFamily="18" charset="0"/>
                                          <a:ea typeface="Calibri" panose="020F0502020204030204" pitchFamily="34" charset="0"/>
                                          <a:cs typeface="Calibri" panose="020F0502020204030204" pitchFamily="34" charset="0"/>
                                        </a:rPr>
                                        <m:t>𝟔</m:t>
                                      </m:r>
                                    </m:e>
                                    <m:e>
                                      <m:r>
                                        <a:rPr lang="en-IN" sz="2000" b="1" i="1">
                                          <a:latin typeface="Cambria Math" panose="02040503050406030204" pitchFamily="18" charset="0"/>
                                          <a:ea typeface="Calibri" panose="020F0502020204030204" pitchFamily="34" charset="0"/>
                                          <a:cs typeface="Calibri" panose="020F0502020204030204" pitchFamily="34" charset="0"/>
                                        </a:rPr>
                                        <m:t>𝟐</m:t>
                                      </m:r>
                                      <m:r>
                                        <a:rPr lang="en-IN" sz="2000" b="1" i="1" smtClean="0">
                                          <a:latin typeface="Cambria Math" panose="02040503050406030204" pitchFamily="18" charset="0"/>
                                          <a:ea typeface="Calibri" panose="020F0502020204030204" pitchFamily="34" charset="0"/>
                                          <a:cs typeface="Calibri" panose="020F0502020204030204" pitchFamily="34" charset="0"/>
                                        </a:rPr>
                                        <m:t>𝟓</m:t>
                                      </m:r>
                                      <m:r>
                                        <a:rPr lang="en-IN" sz="2000" b="1" i="1" smtClean="0">
                                          <a:latin typeface="Cambria Math" panose="02040503050406030204" pitchFamily="18" charset="0"/>
                                          <a:ea typeface="Calibri" panose="020F0502020204030204" pitchFamily="34" charset="0"/>
                                          <a:cs typeface="Calibri" panose="020F0502020204030204" pitchFamily="34" charset="0"/>
                                        </a:rPr>
                                        <m:t>.</m:t>
                                      </m:r>
                                      <m:r>
                                        <a:rPr lang="en-IN" sz="2000" b="1" i="1" smtClean="0">
                                          <a:latin typeface="Cambria Math" panose="02040503050406030204" pitchFamily="18" charset="0"/>
                                          <a:ea typeface="Calibri" panose="020F0502020204030204" pitchFamily="34" charset="0"/>
                                          <a:cs typeface="Calibri" panose="020F0502020204030204" pitchFamily="34" charset="0"/>
                                        </a:rPr>
                                        <m:t>𝟒𝟖</m:t>
                                      </m:r>
                                    </m:e>
                                  </m:mr>
                                </m:m>
                              </m:e>
                            </m:mr>
                          </m:m>
                        </m:e>
                      </m:d>
                    </m:oMath>
                  </m:oMathPara>
                </a14:m>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endParaRPr lang="en-US" sz="2000" b="0" i="0" u="none" strike="noStrike" baseline="0" dirty="0">
                  <a:solidFill>
                    <a:srgbClr val="000000"/>
                  </a:solidFill>
                  <a:latin typeface="NimbusRomNo9L-Regu"/>
                </a:endParaRPr>
              </a:p>
            </p:txBody>
          </p:sp>
        </mc:Choice>
        <mc:Fallback xmlns="">
          <p:sp>
            <p:nvSpPr>
              <p:cNvPr id="7" name="TextBox 6">
                <a:extLst>
                  <a:ext uri="{FF2B5EF4-FFF2-40B4-BE49-F238E27FC236}">
                    <a16:creationId xmlns:a16="http://schemas.microsoft.com/office/drawing/2014/main" id="{13BC8FB1-314B-B1D7-D500-D91E81D18A48}"/>
                  </a:ext>
                </a:extLst>
              </p:cNvPr>
              <p:cNvSpPr txBox="1">
                <a:spLocks noRot="1" noChangeAspect="1" noMove="1" noResize="1" noEditPoints="1" noAdjustHandles="1" noChangeArrowheads="1" noChangeShapeType="1" noTextEdit="1"/>
              </p:cNvSpPr>
              <p:nvPr/>
            </p:nvSpPr>
            <p:spPr>
              <a:xfrm>
                <a:off x="202746" y="1193580"/>
                <a:ext cx="11645463" cy="4139851"/>
              </a:xfrm>
              <a:prstGeom prst="rect">
                <a:avLst/>
              </a:prstGeom>
              <a:blipFill>
                <a:blip r:embed="rId2"/>
                <a:stretch>
                  <a:fillRect l="-471" t="-884" r="-523"/>
                </a:stretch>
              </a:blipFill>
            </p:spPr>
            <p:txBody>
              <a:bodyPr/>
              <a:lstStyle/>
              <a:p>
                <a:r>
                  <a:rPr lang="en-US">
                    <a:noFill/>
                  </a:rPr>
                  <a:t> </a:t>
                </a:r>
              </a:p>
            </p:txBody>
          </p:sp>
        </mc:Fallback>
      </mc:AlternateContent>
      <p:sp>
        <p:nvSpPr>
          <p:cNvPr id="8" name="Google Shape;182;p11">
            <a:extLst>
              <a:ext uri="{FF2B5EF4-FFF2-40B4-BE49-F238E27FC236}">
                <a16:creationId xmlns:a16="http://schemas.microsoft.com/office/drawing/2014/main" id="{EDBA436B-491C-3C8A-5B44-2DE8CF13E8A9}"/>
              </a:ext>
            </a:extLst>
          </p:cNvPr>
          <p:cNvSpPr txBox="1">
            <a:spLocks/>
          </p:cNvSpPr>
          <p:nvPr/>
        </p:nvSpPr>
        <p:spPr>
          <a:xfrm>
            <a:off x="375746" y="136523"/>
            <a:ext cx="11816254" cy="76273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pPr>
            <a:r>
              <a:rPr lang="en-IN" sz="36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Tuning Framework</a:t>
            </a:r>
            <a:endPar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1169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C320C-E946-F1A6-A57B-1945C8F7195D}"/>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B5B28B51-9437-9BB2-5CEF-365DF82A1BA0}"/>
              </a:ext>
            </a:extLst>
          </p:cNvPr>
          <p:cNvSpPr>
            <a:spLocks noGrp="1"/>
          </p:cNvSpPr>
          <p:nvPr>
            <p:ph type="dt" idx="10"/>
          </p:nvPr>
        </p:nvSpPr>
        <p:spPr/>
        <p:txBody>
          <a:bodyPr/>
          <a:lstStyle/>
          <a:p>
            <a:fld id="{1686E076-3689-4A62-94F2-09137C2B5FAE}" type="datetime1">
              <a:rPr lang="en-US" smtClean="0">
                <a:solidFill>
                  <a:schemeClr val="tx1"/>
                </a:solidFill>
              </a:rPr>
              <a:t>8/12/2025</a:t>
            </a:fld>
            <a:endParaRPr lang="en-US" dirty="0">
              <a:solidFill>
                <a:schemeClr val="tx1"/>
              </a:solidFill>
            </a:endParaRPr>
          </a:p>
        </p:txBody>
      </p:sp>
      <p:sp>
        <p:nvSpPr>
          <p:cNvPr id="5" name="Slide Number Placeholder 4">
            <a:extLst>
              <a:ext uri="{FF2B5EF4-FFF2-40B4-BE49-F238E27FC236}">
                <a16:creationId xmlns:a16="http://schemas.microsoft.com/office/drawing/2014/main" id="{5D279CFC-3A27-B718-CBC1-9ED43A6639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34</a:t>
            </a:fld>
            <a:endParaRPr lang="en-US" dirty="0">
              <a:solidFill>
                <a:schemeClr val="tx1"/>
              </a:solidFill>
            </a:endParaRPr>
          </a:p>
        </p:txBody>
      </p:sp>
      <p:sp>
        <p:nvSpPr>
          <p:cNvPr id="7" name="Rectangle 10">
            <a:extLst>
              <a:ext uri="{FF2B5EF4-FFF2-40B4-BE49-F238E27FC236}">
                <a16:creationId xmlns:a16="http://schemas.microsoft.com/office/drawing/2014/main" id="{0D3DD8ED-8836-3574-E49F-5803AC9780F7}"/>
              </a:ext>
            </a:extLst>
          </p:cNvPr>
          <p:cNvSpPr>
            <a:spLocks noChangeArrowheads="1"/>
          </p:cNvSpPr>
          <p:nvPr/>
        </p:nvSpPr>
        <p:spPr bwMode="auto">
          <a:xfrm>
            <a:off x="1087055" y="362495"/>
            <a:ext cx="10884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3" name="TextBox 22">
            <a:extLst>
              <a:ext uri="{FF2B5EF4-FFF2-40B4-BE49-F238E27FC236}">
                <a16:creationId xmlns:a16="http://schemas.microsoft.com/office/drawing/2014/main" id="{A809F805-F917-1B23-58E5-512AB1031FA5}"/>
              </a:ext>
            </a:extLst>
          </p:cNvPr>
          <p:cNvSpPr txBox="1"/>
          <p:nvPr/>
        </p:nvSpPr>
        <p:spPr>
          <a:xfrm>
            <a:off x="1830258" y="6050057"/>
            <a:ext cx="11325662" cy="369332"/>
          </a:xfrm>
          <a:prstGeom prst="rect">
            <a:avLst/>
          </a:prstGeom>
          <a:noFill/>
        </p:spPr>
        <p:txBody>
          <a:bodyPr wrap="square">
            <a:spAutoFit/>
          </a:bodyPr>
          <a:lstStyle/>
          <a:p>
            <a:pPr algn="l"/>
            <a:r>
              <a:rPr lang="en-US" sz="1800" b="1" i="0" u="none" strike="noStrike" baseline="0" dirty="0">
                <a:latin typeface="Calibri" panose="020F0502020204030204" pitchFamily="34" charset="0"/>
                <a:ea typeface="Calibri" panose="020F0502020204030204" pitchFamily="34" charset="0"/>
                <a:cs typeface="Calibri" panose="020F0502020204030204" pitchFamily="34" charset="0"/>
              </a:rPr>
              <a:t>Fig.6. The simulation results of the LQR controller to the desired step input of 15◦</a:t>
            </a:r>
            <a:endPar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FF4FE1C-3C69-36F2-F9D9-D80802326B7F}"/>
              </a:ext>
            </a:extLst>
          </p:cNvPr>
          <p:cNvPicPr>
            <a:picLocks noChangeAspect="1"/>
          </p:cNvPicPr>
          <p:nvPr/>
        </p:nvPicPr>
        <p:blipFill>
          <a:blip r:embed="rId2"/>
          <a:stretch>
            <a:fillRect/>
          </a:stretch>
        </p:blipFill>
        <p:spPr>
          <a:xfrm>
            <a:off x="582904" y="725109"/>
            <a:ext cx="5284496" cy="2552414"/>
          </a:xfrm>
          <a:prstGeom prst="rect">
            <a:avLst/>
          </a:prstGeom>
        </p:spPr>
      </p:pic>
      <p:pic>
        <p:nvPicPr>
          <p:cNvPr id="9" name="Picture 8">
            <a:extLst>
              <a:ext uri="{FF2B5EF4-FFF2-40B4-BE49-F238E27FC236}">
                <a16:creationId xmlns:a16="http://schemas.microsoft.com/office/drawing/2014/main" id="{4EB64C9F-7692-4F37-DD1B-C2F60DEBFA2F}"/>
              </a:ext>
            </a:extLst>
          </p:cNvPr>
          <p:cNvPicPr>
            <a:picLocks noChangeAspect="1"/>
          </p:cNvPicPr>
          <p:nvPr/>
        </p:nvPicPr>
        <p:blipFill>
          <a:blip r:embed="rId3"/>
          <a:stretch>
            <a:fillRect/>
          </a:stretch>
        </p:blipFill>
        <p:spPr>
          <a:xfrm>
            <a:off x="572018" y="3297320"/>
            <a:ext cx="5426010" cy="2815774"/>
          </a:xfrm>
          <a:prstGeom prst="rect">
            <a:avLst/>
          </a:prstGeom>
        </p:spPr>
      </p:pic>
      <p:pic>
        <p:nvPicPr>
          <p:cNvPr id="11" name="Picture 10">
            <a:extLst>
              <a:ext uri="{FF2B5EF4-FFF2-40B4-BE49-F238E27FC236}">
                <a16:creationId xmlns:a16="http://schemas.microsoft.com/office/drawing/2014/main" id="{B5A96201-AE27-5615-67C7-48B9F719E3F6}"/>
              </a:ext>
            </a:extLst>
          </p:cNvPr>
          <p:cNvPicPr>
            <a:picLocks noChangeAspect="1"/>
          </p:cNvPicPr>
          <p:nvPr/>
        </p:nvPicPr>
        <p:blipFill>
          <a:blip r:embed="rId4"/>
          <a:stretch>
            <a:fillRect/>
          </a:stretch>
        </p:blipFill>
        <p:spPr>
          <a:xfrm>
            <a:off x="6606096" y="1033818"/>
            <a:ext cx="5138582" cy="2424230"/>
          </a:xfrm>
          <a:prstGeom prst="rect">
            <a:avLst/>
          </a:prstGeom>
        </p:spPr>
      </p:pic>
      <p:pic>
        <p:nvPicPr>
          <p:cNvPr id="13" name="Picture 12">
            <a:extLst>
              <a:ext uri="{FF2B5EF4-FFF2-40B4-BE49-F238E27FC236}">
                <a16:creationId xmlns:a16="http://schemas.microsoft.com/office/drawing/2014/main" id="{CDA183B5-96AB-7969-912B-12C60F20B99F}"/>
              </a:ext>
            </a:extLst>
          </p:cNvPr>
          <p:cNvPicPr>
            <a:picLocks noChangeAspect="1"/>
          </p:cNvPicPr>
          <p:nvPr/>
        </p:nvPicPr>
        <p:blipFill>
          <a:blip r:embed="rId5"/>
          <a:stretch>
            <a:fillRect/>
          </a:stretch>
        </p:blipFill>
        <p:spPr>
          <a:xfrm>
            <a:off x="6606095" y="3458048"/>
            <a:ext cx="5259334" cy="2684181"/>
          </a:xfrm>
          <a:prstGeom prst="rect">
            <a:avLst/>
          </a:prstGeom>
        </p:spPr>
      </p:pic>
      <p:sp>
        <p:nvSpPr>
          <p:cNvPr id="3" name="Google Shape;182;p11">
            <a:extLst>
              <a:ext uri="{FF2B5EF4-FFF2-40B4-BE49-F238E27FC236}">
                <a16:creationId xmlns:a16="http://schemas.microsoft.com/office/drawing/2014/main" id="{730A33A3-1410-7B90-F68E-E7EA34A28BD9}"/>
              </a:ext>
            </a:extLst>
          </p:cNvPr>
          <p:cNvSpPr txBox="1">
            <a:spLocks/>
          </p:cNvSpPr>
          <p:nvPr/>
        </p:nvSpPr>
        <p:spPr>
          <a:xfrm>
            <a:off x="375746" y="9181"/>
            <a:ext cx="11816254" cy="76273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pPr>
            <a:r>
              <a:rPr lang="en-IN" sz="3200" b="1" i="0" u="none" strike="noStrike" baseline="0" dirty="0">
                <a:solidFill>
                  <a:schemeClr val="tx1"/>
                </a:solidFill>
                <a:latin typeface="Calibri" panose="020F0502020204030204" pitchFamily="34" charset="0"/>
                <a:ea typeface="Calibri" panose="020F0502020204030204" pitchFamily="34" charset="0"/>
                <a:cs typeface="Calibri" panose="020F0502020204030204" pitchFamily="34" charset="0"/>
              </a:rPr>
              <a:t>The performance of </a:t>
            </a:r>
            <a:r>
              <a:rPr lang="en-IN" sz="3200" b="1" dirty="0">
                <a:solidFill>
                  <a:schemeClr val="tx1"/>
                </a:solidFill>
                <a:latin typeface="Calibri" panose="020F0502020204030204" pitchFamily="34" charset="0"/>
                <a:ea typeface="Calibri" panose="020F0502020204030204" pitchFamily="34" charset="0"/>
                <a:cs typeface="Calibri" panose="020F0502020204030204" pitchFamily="34" charset="0"/>
              </a:rPr>
              <a:t>the Proposed LQR controller enhanced using FL</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9385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2961B-F0B8-3994-8557-EFDFCB02C3AC}"/>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6D7605E2-FD88-0DBC-6F58-2902F9F330DB}"/>
              </a:ext>
            </a:extLst>
          </p:cNvPr>
          <p:cNvSpPr>
            <a:spLocks noGrp="1"/>
          </p:cNvSpPr>
          <p:nvPr>
            <p:ph type="dt" idx="10"/>
          </p:nvPr>
        </p:nvSpPr>
        <p:spPr/>
        <p:txBody>
          <a:bodyPr/>
          <a:lstStyle/>
          <a:p>
            <a:fld id="{1686E076-3689-4A62-94F2-09137C2B5FAE}" type="datetime1">
              <a:rPr lang="en-US" smtClean="0">
                <a:solidFill>
                  <a:schemeClr val="tx1"/>
                </a:solidFill>
              </a:rPr>
              <a:t>8/12/2025</a:t>
            </a:fld>
            <a:endParaRPr lang="en-US" dirty="0">
              <a:solidFill>
                <a:schemeClr val="tx1"/>
              </a:solidFill>
            </a:endParaRPr>
          </a:p>
        </p:txBody>
      </p:sp>
      <p:sp>
        <p:nvSpPr>
          <p:cNvPr id="5" name="Slide Number Placeholder 4">
            <a:extLst>
              <a:ext uri="{FF2B5EF4-FFF2-40B4-BE49-F238E27FC236}">
                <a16:creationId xmlns:a16="http://schemas.microsoft.com/office/drawing/2014/main" id="{9F363340-11D5-E108-EAC9-BE28506FAF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35</a:t>
            </a:fld>
            <a:endParaRPr lang="en-US" dirty="0">
              <a:solidFill>
                <a:schemeClr val="tx1"/>
              </a:solidFill>
            </a:endParaRPr>
          </a:p>
        </p:txBody>
      </p:sp>
      <p:sp>
        <p:nvSpPr>
          <p:cNvPr id="6" name="Rectangle 5">
            <a:extLst>
              <a:ext uri="{FF2B5EF4-FFF2-40B4-BE49-F238E27FC236}">
                <a16:creationId xmlns:a16="http://schemas.microsoft.com/office/drawing/2014/main" id="{35EDEE38-62BE-D239-9353-9D8F66C793C7}"/>
              </a:ext>
            </a:extLst>
          </p:cNvPr>
          <p:cNvSpPr>
            <a:spLocks noChangeArrowheads="1"/>
          </p:cNvSpPr>
          <p:nvPr/>
        </p:nvSpPr>
        <p:spPr bwMode="auto">
          <a:xfrm>
            <a:off x="1336675" y="8588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Google Shape;182;p11">
            <a:extLst>
              <a:ext uri="{FF2B5EF4-FFF2-40B4-BE49-F238E27FC236}">
                <a16:creationId xmlns:a16="http://schemas.microsoft.com/office/drawing/2014/main" id="{C3A1D019-1EDD-FA01-7603-9BB07C11203B}"/>
              </a:ext>
            </a:extLst>
          </p:cNvPr>
          <p:cNvSpPr txBox="1">
            <a:spLocks/>
          </p:cNvSpPr>
          <p:nvPr/>
        </p:nvSpPr>
        <p:spPr>
          <a:xfrm>
            <a:off x="549167" y="265501"/>
            <a:ext cx="11768958" cy="76273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85000"/>
              </a:lnSpc>
              <a:buClr>
                <a:srgbClr val="3F3F3F"/>
              </a:buClr>
              <a:buSzPts val="3600"/>
            </a:pPr>
            <a:r>
              <a:rPr lang="en-IN" sz="3600" b="1" dirty="0">
                <a:solidFill>
                  <a:schemeClr val="tx1"/>
                </a:solidFill>
                <a:latin typeface="Calibri" panose="020F0502020204030204" pitchFamily="34" charset="0"/>
                <a:ea typeface="Calibri" panose="020F0502020204030204" pitchFamily="34" charset="0"/>
                <a:cs typeface="Calibri" panose="020F0502020204030204" pitchFamily="34" charset="0"/>
              </a:rPr>
              <a:t>The performance of the Proposed LQR controller enhanced using FL</a:t>
            </a:r>
            <a:endPar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DE0E2734-DCBD-895D-38F3-919A05A30BCD}"/>
              </a:ext>
            </a:extLst>
          </p:cNvPr>
          <p:cNvGraphicFramePr>
            <a:graphicFrameLocks noGrp="1"/>
          </p:cNvGraphicFramePr>
          <p:nvPr>
            <p:extLst>
              <p:ext uri="{D42A27DB-BD31-4B8C-83A1-F6EECF244321}">
                <p14:modId xmlns:p14="http://schemas.microsoft.com/office/powerpoint/2010/main" val="2896032402"/>
              </p:ext>
            </p:extLst>
          </p:nvPr>
        </p:nvGraphicFramePr>
        <p:xfrm>
          <a:off x="7044885" y="1633235"/>
          <a:ext cx="5062371" cy="1752931"/>
        </p:xfrm>
        <a:graphic>
          <a:graphicData uri="http://schemas.openxmlformats.org/drawingml/2006/table">
            <a:tbl>
              <a:tblPr firstRow="1" firstCol="1" bandRow="1"/>
              <a:tblGrid>
                <a:gridCol w="1162944">
                  <a:extLst>
                    <a:ext uri="{9D8B030D-6E8A-4147-A177-3AD203B41FA5}">
                      <a16:colId xmlns:a16="http://schemas.microsoft.com/office/drawing/2014/main" val="3201507966"/>
                    </a:ext>
                  </a:extLst>
                </a:gridCol>
                <a:gridCol w="1390544">
                  <a:extLst>
                    <a:ext uri="{9D8B030D-6E8A-4147-A177-3AD203B41FA5}">
                      <a16:colId xmlns:a16="http://schemas.microsoft.com/office/drawing/2014/main" val="1365943533"/>
                    </a:ext>
                  </a:extLst>
                </a:gridCol>
                <a:gridCol w="1282318">
                  <a:extLst>
                    <a:ext uri="{9D8B030D-6E8A-4147-A177-3AD203B41FA5}">
                      <a16:colId xmlns:a16="http://schemas.microsoft.com/office/drawing/2014/main" val="166426854"/>
                    </a:ext>
                  </a:extLst>
                </a:gridCol>
                <a:gridCol w="1226565">
                  <a:extLst>
                    <a:ext uri="{9D8B030D-6E8A-4147-A177-3AD203B41FA5}">
                      <a16:colId xmlns:a16="http://schemas.microsoft.com/office/drawing/2014/main" val="3922733296"/>
                    </a:ext>
                  </a:extLst>
                </a:gridCol>
              </a:tblGrid>
              <a:tr h="289288">
                <a:tc rowSpan="2">
                  <a:txBody>
                    <a:bodyPr/>
                    <a:lstStyle/>
                    <a:p>
                      <a:pPr algn="ctr">
                        <a:lnSpc>
                          <a:spcPct val="107000"/>
                        </a:lnSpc>
                        <a:spcAft>
                          <a:spcPts val="800"/>
                        </a:spcAft>
                        <a:buNone/>
                      </a:pPr>
                      <a:r>
                        <a:rPr lang="en-IN" sz="1800" b="1" kern="100" dirty="0">
                          <a:effectLst/>
                        </a:rPr>
                        <a:t>Errors</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algn="ct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Tuning Frameworks</a:t>
                      </a: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37291433"/>
                  </a:ext>
                </a:extLst>
              </a:tr>
              <a:tr h="291134">
                <a:tc vMerge="1">
                  <a:txBody>
                    <a:bodyPr/>
                    <a:lstStyle/>
                    <a:p>
                      <a:endParaRPr lang="en-IN"/>
                    </a:p>
                  </a:txBody>
                  <a:tcPr/>
                </a:tc>
                <a:tc>
                  <a:txBody>
                    <a:bodyPr/>
                    <a:lstStyle/>
                    <a:p>
                      <a:pPr algn="ctr">
                        <a:lnSpc>
                          <a:spcPct val="107000"/>
                        </a:lnSpc>
                        <a:spcAft>
                          <a:spcPts val="800"/>
                        </a:spcAft>
                        <a:buNone/>
                      </a:pPr>
                      <a:r>
                        <a:rPr lang="en-IN" sz="1800" b="1" kern="100" dirty="0">
                          <a:effectLst/>
                        </a:rPr>
                        <a:t>GA</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PSO</a:t>
                      </a:r>
                    </a:p>
                  </a:txBody>
                  <a:tcPr marL="68580" marR="68580" marT="0" marB="0"/>
                </a:tc>
                <a:tc>
                  <a:txBody>
                    <a:bodyPr/>
                    <a:lstStyle/>
                    <a:p>
                      <a:pPr algn="ctr">
                        <a:lnSpc>
                          <a:spcPct val="107000"/>
                        </a:lnSpc>
                        <a:spcAft>
                          <a:spcPts val="800"/>
                        </a:spcAft>
                        <a:buNone/>
                      </a:pPr>
                      <a:r>
                        <a:rPr lang="en-IN" sz="1800" b="1" kern="100" dirty="0">
                          <a:effectLst/>
                        </a:rPr>
                        <a:t>Analytical</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7216806"/>
                  </a:ext>
                </a:extLst>
              </a:tr>
              <a:tr h="593933">
                <a:tc>
                  <a:txBody>
                    <a:bodyPr/>
                    <a:lstStyle/>
                    <a:p>
                      <a:pPr algn="ctr">
                        <a:lnSpc>
                          <a:spcPct val="107000"/>
                        </a:lnSpc>
                        <a:spcAft>
                          <a:spcPts val="800"/>
                        </a:spcAft>
                        <a:buNone/>
                      </a:pPr>
                      <a:r>
                        <a:rPr lang="en-IN" sz="1800" b="1" kern="100" dirty="0">
                          <a:effectLst/>
                        </a:rPr>
                        <a:t>RMSE</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800" b="1" kern="100" dirty="0">
                          <a:effectLst/>
                        </a:rPr>
                        <a:t>3.287e-05</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800" b="1" kern="100" dirty="0">
                          <a:effectLst/>
                        </a:rPr>
                        <a:t>2.651e-05</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800" b="1" kern="100" dirty="0">
                          <a:effectLst/>
                        </a:rPr>
                        <a:t>3.302e-05</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0007981"/>
                  </a:ext>
                </a:extLst>
              </a:tr>
              <a:tr h="289288">
                <a:tc>
                  <a:txBody>
                    <a:bodyPr/>
                    <a:lstStyle/>
                    <a:p>
                      <a:pPr algn="ctr">
                        <a:lnSpc>
                          <a:spcPct val="107000"/>
                        </a:lnSpc>
                        <a:spcAft>
                          <a:spcPts val="800"/>
                        </a:spcAft>
                        <a:buNone/>
                      </a:pPr>
                      <a:r>
                        <a:rPr lang="en-IN" sz="1800" b="1" kern="100" dirty="0">
                          <a:effectLst/>
                        </a:rPr>
                        <a:t>IAE</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800" b="1" kern="100" dirty="0">
                          <a:effectLst/>
                        </a:rPr>
                        <a:t>0.1234</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800" b="1" kern="100" dirty="0">
                          <a:effectLst/>
                        </a:rPr>
                        <a:t>0.2122</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800" b="1" kern="100" dirty="0">
                          <a:effectLst/>
                        </a:rPr>
                        <a:t>0.1172</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183519"/>
                  </a:ext>
                </a:extLst>
              </a:tr>
              <a:tr h="289288">
                <a:tc>
                  <a:txBody>
                    <a:bodyPr/>
                    <a:lstStyle/>
                    <a:p>
                      <a:pPr algn="ctr">
                        <a:lnSpc>
                          <a:spcPct val="107000"/>
                        </a:lnSpc>
                        <a:spcAft>
                          <a:spcPts val="800"/>
                        </a:spcAft>
                        <a:buNone/>
                      </a:pPr>
                      <a:r>
                        <a:rPr lang="en-IN" sz="1800" b="1" kern="100">
                          <a:effectLst/>
                        </a:rPr>
                        <a:t>ISE</a:t>
                      </a:r>
                      <a:endParaRPr lang="en-IN" sz="1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800" b="1" kern="100" dirty="0">
                          <a:effectLst/>
                        </a:rPr>
                        <a:t>0.02309</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800" b="1" kern="100" dirty="0">
                          <a:effectLst/>
                        </a:rPr>
                        <a:t>0.037</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800" b="1" kern="100" dirty="0">
                          <a:effectLst/>
                        </a:rPr>
                        <a:t>0.02213</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3490008"/>
                  </a:ext>
                </a:extLst>
              </a:tr>
            </a:tbl>
          </a:graphicData>
        </a:graphic>
      </p:graphicFrame>
      <p:graphicFrame>
        <p:nvGraphicFramePr>
          <p:cNvPr id="9" name="Table 8">
            <a:extLst>
              <a:ext uri="{FF2B5EF4-FFF2-40B4-BE49-F238E27FC236}">
                <a16:creationId xmlns:a16="http://schemas.microsoft.com/office/drawing/2014/main" id="{110443CB-5DC6-CB28-9C56-CFD8C5154D8B}"/>
              </a:ext>
            </a:extLst>
          </p:cNvPr>
          <p:cNvGraphicFramePr>
            <a:graphicFrameLocks noGrp="1"/>
          </p:cNvGraphicFramePr>
          <p:nvPr/>
        </p:nvGraphicFramePr>
        <p:xfrm>
          <a:off x="549167" y="1582997"/>
          <a:ext cx="6288916" cy="2509201"/>
        </p:xfrm>
        <a:graphic>
          <a:graphicData uri="http://schemas.openxmlformats.org/drawingml/2006/table">
            <a:tbl>
              <a:tblPr firstRow="1" firstCol="1" bandRow="1"/>
              <a:tblGrid>
                <a:gridCol w="2624517">
                  <a:extLst>
                    <a:ext uri="{9D8B030D-6E8A-4147-A177-3AD203B41FA5}">
                      <a16:colId xmlns:a16="http://schemas.microsoft.com/office/drawing/2014/main" val="4180694476"/>
                    </a:ext>
                  </a:extLst>
                </a:gridCol>
                <a:gridCol w="1213520">
                  <a:extLst>
                    <a:ext uri="{9D8B030D-6E8A-4147-A177-3AD203B41FA5}">
                      <a16:colId xmlns:a16="http://schemas.microsoft.com/office/drawing/2014/main" val="2803095295"/>
                    </a:ext>
                  </a:extLst>
                </a:gridCol>
                <a:gridCol w="1042495">
                  <a:extLst>
                    <a:ext uri="{9D8B030D-6E8A-4147-A177-3AD203B41FA5}">
                      <a16:colId xmlns:a16="http://schemas.microsoft.com/office/drawing/2014/main" val="1050682835"/>
                    </a:ext>
                  </a:extLst>
                </a:gridCol>
                <a:gridCol w="1408384">
                  <a:extLst>
                    <a:ext uri="{9D8B030D-6E8A-4147-A177-3AD203B41FA5}">
                      <a16:colId xmlns:a16="http://schemas.microsoft.com/office/drawing/2014/main" val="1761547538"/>
                    </a:ext>
                  </a:extLst>
                </a:gridCol>
              </a:tblGrid>
              <a:tr h="220137">
                <a:tc rowSpan="2">
                  <a:txBody>
                    <a:bodyPr/>
                    <a:lstStyle/>
                    <a:p>
                      <a:pPr algn="ctr"/>
                      <a:r>
                        <a:rPr lang="en-IN" sz="1800" b="1" i="0" u="none" strike="noStrike" cap="none" baseline="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Time domain</a:t>
                      </a:r>
                    </a:p>
                    <a:p>
                      <a:pPr algn="ctr"/>
                      <a:r>
                        <a:rPr lang="en-IN" sz="1800" b="1" i="0" u="none" strike="noStrike" cap="none" baseline="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specifications</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gridSpan="3">
                  <a:txBody>
                    <a:bodyPr/>
                    <a:lstStyle/>
                    <a:p>
                      <a:pPr marL="304800" algn="ctr">
                        <a:buNone/>
                      </a:pPr>
                      <a:r>
                        <a:rPr lang="en-US" sz="1800" b="1" kern="100" dirty="0">
                          <a:effectLst/>
                          <a:latin typeface="Calibri" panose="020F0502020204030204" pitchFamily="34" charset="0"/>
                          <a:ea typeface="Calibri" panose="020F0502020204030204" pitchFamily="34" charset="0"/>
                          <a:cs typeface="Calibri" panose="020F0502020204030204" pitchFamily="34" charset="0"/>
                        </a:rPr>
                        <a:t>Tuning frameworks</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40956371"/>
                  </a:ext>
                </a:extLst>
              </a:tr>
              <a:tr h="220137">
                <a:tc vMerge="1">
                  <a:txBody>
                    <a:bodyPr/>
                    <a:lstStyle/>
                    <a:p>
                      <a:endParaRPr lang="en-IN"/>
                    </a:p>
                  </a:txBody>
                  <a:tcPr/>
                </a:tc>
                <a:tc>
                  <a:txBody>
                    <a:bodyPr/>
                    <a:lstStyle/>
                    <a:p>
                      <a:pPr marL="304800">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G</a:t>
                      </a:r>
                      <a:r>
                        <a:rPr lang="en-US" sz="1800" b="1" kern="100" dirty="0">
                          <a:effectLst/>
                          <a:latin typeface="Calibri" panose="020F0502020204030204" pitchFamily="34" charset="0"/>
                          <a:ea typeface="Calibri" panose="020F0502020204030204" pitchFamily="34" charset="0"/>
                          <a:cs typeface="Calibri" panose="020F0502020204030204" pitchFamily="34" charset="0"/>
                        </a:rPr>
                        <a:t>A</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304800">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PSO</a:t>
                      </a:r>
                    </a:p>
                  </a:txBody>
                  <a:tcPr marL="68580" marR="68580" marT="0" marB="0" anchor="b"/>
                </a:tc>
                <a:tc>
                  <a:txBody>
                    <a:bodyPr/>
                    <a:lstStyle/>
                    <a:p>
                      <a:pPr marL="304800">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A</a:t>
                      </a:r>
                      <a:r>
                        <a:rPr lang="en-US" sz="1800" b="1" kern="100" dirty="0">
                          <a:effectLst/>
                          <a:latin typeface="Calibri" panose="020F0502020204030204" pitchFamily="34" charset="0"/>
                          <a:ea typeface="Calibri" panose="020F0502020204030204" pitchFamily="34" charset="0"/>
                          <a:cs typeface="Calibri" panose="020F0502020204030204" pitchFamily="34" charset="0"/>
                        </a:rPr>
                        <a:t>nalytical</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4921592"/>
                  </a:ext>
                </a:extLst>
              </a:tr>
              <a:tr h="265196">
                <a:tc>
                  <a:txBody>
                    <a:bodyPr/>
                    <a:lstStyle/>
                    <a:p>
                      <a:pPr marL="304800">
                        <a:buNone/>
                      </a:pPr>
                      <a:r>
                        <a:rPr lang="en-US" sz="1800" b="1" kern="100" dirty="0">
                          <a:effectLst/>
                          <a:latin typeface="Calibri" panose="020F0502020204030204" pitchFamily="34" charset="0"/>
                          <a:ea typeface="Calibri" panose="020F0502020204030204" pitchFamily="34" charset="0"/>
                          <a:cs typeface="Calibri" panose="020F0502020204030204" pitchFamily="34" charset="0"/>
                        </a:rPr>
                        <a:t>Rise Time (sec)</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304800">
                        <a:buNone/>
                      </a:pPr>
                      <a:r>
                        <a:rPr lang="en-IN" sz="1800" b="1" i="0" u="none" strike="noStrike" cap="none" baseline="0" dirty="0">
                          <a:solidFill>
                            <a:schemeClr val="dk1"/>
                          </a:solidFill>
                          <a:latin typeface="Calibri"/>
                          <a:ea typeface="Calibri"/>
                          <a:cs typeface="Calibri"/>
                          <a:sym typeface="Arial"/>
                        </a:rPr>
                        <a:t>0.287</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15875">
                        <a:buNone/>
                      </a:pPr>
                      <a:r>
                        <a:rPr lang="en-IN" sz="1800" b="1" i="0" u="none" strike="noStrike" cap="none" baseline="0" dirty="0">
                          <a:solidFill>
                            <a:schemeClr val="dk1"/>
                          </a:solidFill>
                          <a:latin typeface="Calibri"/>
                          <a:ea typeface="Calibri"/>
                          <a:cs typeface="Calibri"/>
                          <a:sym typeface="Arial"/>
                        </a:rPr>
                        <a:t>0.306</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304800">
                        <a:buNone/>
                      </a:pPr>
                      <a:r>
                        <a:rPr lang="en-IN" sz="1800" b="1" i="0" u="none" strike="noStrike" cap="none" baseline="0" dirty="0">
                          <a:solidFill>
                            <a:schemeClr val="dk1"/>
                          </a:solidFill>
                          <a:latin typeface="Calibri"/>
                          <a:ea typeface="Calibri"/>
                          <a:cs typeface="Calibri"/>
                          <a:sym typeface="Arial"/>
                        </a:rPr>
                        <a:t>0.4077</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3202995197"/>
                  </a:ext>
                </a:extLst>
              </a:tr>
              <a:tr h="265196">
                <a:tc>
                  <a:txBody>
                    <a:bodyPr/>
                    <a:lstStyle/>
                    <a:p>
                      <a:pPr marL="304800">
                        <a:buNone/>
                      </a:pPr>
                      <a:r>
                        <a:rPr lang="en-US" sz="1800" b="1" kern="100" dirty="0">
                          <a:effectLst/>
                          <a:latin typeface="Calibri" panose="020F0502020204030204" pitchFamily="34" charset="0"/>
                          <a:ea typeface="Calibri" panose="020F0502020204030204" pitchFamily="34" charset="0"/>
                          <a:cs typeface="Calibri" panose="020F0502020204030204" pitchFamily="34" charset="0"/>
                        </a:rPr>
                        <a:t>Settling Time (sec)</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304800">
                        <a:buNone/>
                      </a:pPr>
                      <a:r>
                        <a:rPr lang="en-IN" sz="1800" b="1" i="0" u="none" strike="noStrike" kern="100" cap="none" baseline="0" dirty="0">
                          <a:solidFill>
                            <a:schemeClr val="dk1"/>
                          </a:solidFill>
                          <a:effectLst/>
                          <a:latin typeface="Calibri"/>
                          <a:ea typeface="Calibri"/>
                          <a:cs typeface="Calibri"/>
                          <a:sym typeface="Arial"/>
                        </a:rPr>
                        <a:t>0.6421</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15875">
                        <a:buNone/>
                      </a:pPr>
                      <a:r>
                        <a:rPr lang="en-IN" sz="1800" b="1" i="0" u="none" strike="noStrike" kern="100" cap="none" baseline="0" dirty="0">
                          <a:solidFill>
                            <a:schemeClr val="dk1"/>
                          </a:solidFill>
                          <a:effectLst/>
                          <a:latin typeface="Calibri"/>
                          <a:ea typeface="Calibri"/>
                          <a:cs typeface="Calibri"/>
                          <a:sym typeface="Arial"/>
                        </a:rPr>
                        <a:t>0.688</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304800">
                        <a:buNone/>
                      </a:pPr>
                      <a:r>
                        <a:rPr lang="en-IN" sz="1800" b="1" i="0" u="none" strike="noStrike" cap="none" baseline="0" dirty="0">
                          <a:solidFill>
                            <a:schemeClr val="dk1"/>
                          </a:solidFill>
                          <a:latin typeface="Calibri"/>
                          <a:ea typeface="Calibri"/>
                          <a:cs typeface="Calibri"/>
                          <a:sym typeface="Arial"/>
                        </a:rPr>
                        <a:t>0.7167</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3360984607"/>
                  </a:ext>
                </a:extLst>
              </a:tr>
              <a:tr h="265853">
                <a:tc>
                  <a:txBody>
                    <a:bodyPr/>
                    <a:lstStyle/>
                    <a:p>
                      <a:pPr marL="3048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kern="100" dirty="0">
                          <a:effectLst/>
                          <a:latin typeface="Calibri" panose="020F0502020204030204" pitchFamily="34" charset="0"/>
                          <a:ea typeface="Calibri" panose="020F0502020204030204" pitchFamily="34" charset="0"/>
                          <a:cs typeface="Calibri" panose="020F0502020204030204" pitchFamily="34" charset="0"/>
                        </a:rPr>
                        <a:t>Peak Time (sec)</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304800">
                        <a:buNone/>
                      </a:pPr>
                      <a:r>
                        <a:rPr lang="en-IN" sz="1800" b="1" i="0" u="none" strike="noStrike" cap="none" baseline="0" dirty="0">
                          <a:solidFill>
                            <a:schemeClr val="dk1"/>
                          </a:solidFill>
                          <a:latin typeface="Calibri"/>
                          <a:ea typeface="Calibri"/>
                          <a:cs typeface="Calibri"/>
                          <a:sym typeface="Arial"/>
                        </a:rPr>
                        <a:t>0.84</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15875">
                        <a:buNone/>
                      </a:pPr>
                      <a:r>
                        <a:rPr lang="en-IN" sz="1800" b="1" i="0" u="none" strike="noStrike" kern="100" cap="none" baseline="0" dirty="0">
                          <a:solidFill>
                            <a:schemeClr val="dk1"/>
                          </a:solidFill>
                          <a:effectLst/>
                          <a:latin typeface="Calibri"/>
                          <a:ea typeface="Calibri"/>
                          <a:cs typeface="Calibri"/>
                          <a:sym typeface="Arial"/>
                        </a:rPr>
                        <a:t>1.88</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304800">
                        <a:buNone/>
                      </a:pPr>
                      <a:r>
                        <a:rPr lang="en-IN" sz="1800" b="1" i="0" u="none" strike="noStrike" cap="none" baseline="0" dirty="0">
                          <a:solidFill>
                            <a:schemeClr val="dk1"/>
                          </a:solidFill>
                          <a:latin typeface="Calibri"/>
                          <a:ea typeface="Calibri"/>
                          <a:cs typeface="Calibri"/>
                          <a:sym typeface="Arial"/>
                        </a:rPr>
                        <a:t>0.8770</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3748434234"/>
                  </a:ext>
                </a:extLst>
              </a:tr>
              <a:tr h="314641">
                <a:tc>
                  <a:txBody>
                    <a:bodyPr/>
                    <a:lstStyle/>
                    <a:p>
                      <a:pPr marL="3048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kern="100" dirty="0">
                          <a:effectLst/>
                          <a:latin typeface="Calibri" panose="020F0502020204030204" pitchFamily="34" charset="0"/>
                          <a:ea typeface="Calibri" panose="020F0502020204030204" pitchFamily="34" charset="0"/>
                          <a:cs typeface="Calibri" panose="020F0502020204030204" pitchFamily="34" charset="0"/>
                        </a:rPr>
                        <a:t>Overshoot (%)</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304800">
                        <a:buNone/>
                      </a:pPr>
                      <a:r>
                        <a:rPr lang="en-IN" sz="1800" b="1" i="0" u="none" strike="noStrike" kern="100" cap="none" baseline="0" dirty="0">
                          <a:solidFill>
                            <a:schemeClr val="dk1"/>
                          </a:solidFill>
                          <a:effectLst/>
                          <a:latin typeface="Calibri"/>
                          <a:ea typeface="Calibri"/>
                          <a:cs typeface="Calibri"/>
                          <a:sym typeface="Arial"/>
                        </a:rPr>
                        <a:t>0.3287</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15875">
                        <a:buNone/>
                      </a:pPr>
                      <a:r>
                        <a:rPr lang="en-IN" sz="1800" b="1" i="0" u="none" strike="noStrike" kern="100" cap="none" baseline="0" dirty="0">
                          <a:solidFill>
                            <a:schemeClr val="dk1"/>
                          </a:solidFill>
                          <a:effectLst/>
                          <a:latin typeface="Calibri"/>
                          <a:ea typeface="Calibri"/>
                          <a:cs typeface="Calibri"/>
                          <a:sym typeface="Arial"/>
                        </a:rPr>
                        <a:t>0.0014</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304800">
                        <a:buNone/>
                      </a:pPr>
                      <a:r>
                        <a:rPr lang="en-IN" sz="1800" b="1" i="0" u="none" strike="noStrike" cap="none" baseline="0" dirty="0">
                          <a:solidFill>
                            <a:schemeClr val="dk1"/>
                          </a:solidFill>
                          <a:latin typeface="Calibri"/>
                          <a:ea typeface="Calibri"/>
                          <a:cs typeface="Calibri"/>
                          <a:sym typeface="Arial"/>
                        </a:rPr>
                        <a:t>1.5507</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179899212"/>
                  </a:ext>
                </a:extLst>
              </a:tr>
              <a:tr h="265196">
                <a:tc>
                  <a:txBody>
                    <a:bodyPr/>
                    <a:lstStyle/>
                    <a:p>
                      <a:pPr marL="304800">
                        <a:buNone/>
                      </a:pPr>
                      <a:r>
                        <a:rPr lang="en-US" sz="1800" b="1" kern="100" dirty="0">
                          <a:effectLst/>
                          <a:latin typeface="Calibri" panose="020F0502020204030204" pitchFamily="34" charset="0"/>
                          <a:ea typeface="Calibri" panose="020F0502020204030204" pitchFamily="34" charset="0"/>
                          <a:cs typeface="Calibri" panose="020F0502020204030204" pitchFamily="34" charset="0"/>
                        </a:rPr>
                        <a:t>Peak (rad)</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304800">
                        <a:buNone/>
                      </a:pPr>
                      <a:r>
                        <a:rPr lang="en-IN" sz="1800" b="1" i="0" u="none" strike="noStrike" cap="none" baseline="0" dirty="0">
                          <a:solidFill>
                            <a:schemeClr val="dk1"/>
                          </a:solidFill>
                          <a:latin typeface="Calibri"/>
                          <a:ea typeface="Calibri"/>
                          <a:cs typeface="Calibri"/>
                          <a:sym typeface="Arial"/>
                        </a:rPr>
                        <a:t>0.264</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15875">
                        <a:buNone/>
                      </a:pPr>
                      <a:r>
                        <a:rPr lang="en-IN" sz="1800" b="1" i="0" u="none" strike="noStrike" cap="none" baseline="0" dirty="0">
                          <a:solidFill>
                            <a:schemeClr val="dk1"/>
                          </a:solidFill>
                          <a:latin typeface="Calibri"/>
                          <a:ea typeface="Calibri"/>
                          <a:cs typeface="Calibri"/>
                          <a:sym typeface="Arial"/>
                        </a:rPr>
                        <a:t>0.263</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304800">
                        <a:buNone/>
                      </a:pPr>
                      <a:r>
                        <a:rPr lang="en-IN" sz="1800" b="1" i="0" u="none" strike="noStrike" cap="none" baseline="0" dirty="0">
                          <a:solidFill>
                            <a:schemeClr val="dk1"/>
                          </a:solidFill>
                          <a:latin typeface="Calibri"/>
                          <a:ea typeface="Calibri"/>
                          <a:cs typeface="Calibri"/>
                          <a:sym typeface="Arial"/>
                        </a:rPr>
                        <a:t>0.8770</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314413761"/>
                  </a:ext>
                </a:extLst>
              </a:tr>
              <a:tr h="265196">
                <a:tc>
                  <a:txBody>
                    <a:bodyPr/>
                    <a:lstStyle/>
                    <a:p>
                      <a:pPr marL="304800">
                        <a:buNone/>
                      </a:pPr>
                      <a:r>
                        <a:rPr lang="en-US" sz="1800" b="1" kern="100" dirty="0">
                          <a:effectLst/>
                          <a:latin typeface="Calibri" panose="020F0502020204030204" pitchFamily="34" charset="0"/>
                          <a:ea typeface="Calibri" panose="020F0502020204030204" pitchFamily="34" charset="0"/>
                          <a:cs typeface="Calibri" panose="020F0502020204030204" pitchFamily="34" charset="0"/>
                        </a:rPr>
                        <a:t>Settling Min (rad)</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304800">
                        <a:buNone/>
                      </a:pPr>
                      <a:r>
                        <a:rPr lang="en-IN" sz="1800" b="1" i="0" u="none" strike="noStrike" cap="none" baseline="0" dirty="0">
                          <a:solidFill>
                            <a:schemeClr val="dk1"/>
                          </a:solidFill>
                          <a:latin typeface="Calibri"/>
                          <a:ea typeface="Calibri"/>
                          <a:cs typeface="Calibri"/>
                          <a:sym typeface="Arial"/>
                        </a:rPr>
                        <a:t>0.238</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15875">
                        <a:buNone/>
                      </a:pPr>
                      <a:r>
                        <a:rPr lang="en-IN" sz="1800" b="1" i="0" u="none" strike="noStrike" cap="none" baseline="0" dirty="0">
                          <a:solidFill>
                            <a:schemeClr val="dk1"/>
                          </a:solidFill>
                          <a:latin typeface="Calibri"/>
                          <a:ea typeface="Calibri"/>
                          <a:cs typeface="Calibri"/>
                          <a:sym typeface="Arial"/>
                        </a:rPr>
                        <a:t>0.239</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304800">
                        <a:buNone/>
                      </a:pPr>
                      <a:r>
                        <a:rPr lang="en-IN" sz="1800" b="1" i="0" u="none" strike="noStrike" cap="none" baseline="0" dirty="0">
                          <a:solidFill>
                            <a:schemeClr val="dk1"/>
                          </a:solidFill>
                          <a:latin typeface="Calibri"/>
                          <a:ea typeface="Calibri"/>
                          <a:cs typeface="Calibri"/>
                          <a:sym typeface="Arial"/>
                        </a:rPr>
                        <a:t>0.2375</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417203857"/>
                  </a:ext>
                </a:extLst>
              </a:tr>
              <a:tr h="265196">
                <a:tc>
                  <a:txBody>
                    <a:bodyPr/>
                    <a:lstStyle/>
                    <a:p>
                      <a:pPr marL="304800">
                        <a:buNone/>
                      </a:pPr>
                      <a:r>
                        <a:rPr lang="en-US" sz="1800" b="1" kern="100">
                          <a:effectLst/>
                          <a:latin typeface="Calibri" panose="020F0502020204030204" pitchFamily="34" charset="0"/>
                          <a:ea typeface="Calibri" panose="020F0502020204030204" pitchFamily="34" charset="0"/>
                          <a:cs typeface="Calibri" panose="020F0502020204030204" pitchFamily="34" charset="0"/>
                        </a:rPr>
                        <a:t>Settling Max (rad)</a:t>
                      </a:r>
                      <a:endParaRPr lang="en-IN" sz="1800" b="1"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304800">
                        <a:buNone/>
                      </a:pPr>
                      <a:r>
                        <a:rPr lang="en-IN" sz="1800" b="1" i="0" u="none" strike="noStrike" cap="none" baseline="0" dirty="0">
                          <a:solidFill>
                            <a:schemeClr val="dk1"/>
                          </a:solidFill>
                          <a:latin typeface="Calibri"/>
                          <a:ea typeface="Calibri"/>
                          <a:cs typeface="Calibri"/>
                          <a:sym typeface="Arial"/>
                        </a:rPr>
                        <a:t>0.264</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15875">
                        <a:buNone/>
                      </a:pPr>
                      <a:r>
                        <a:rPr lang="en-IN" sz="1800" b="1" i="0" u="none" strike="noStrike" cap="none" baseline="0" dirty="0">
                          <a:solidFill>
                            <a:schemeClr val="dk1"/>
                          </a:solidFill>
                          <a:latin typeface="Calibri"/>
                          <a:ea typeface="Calibri"/>
                          <a:cs typeface="Calibri"/>
                          <a:sym typeface="Arial"/>
                        </a:rPr>
                        <a:t>0.263</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marL="304800">
                        <a:buNone/>
                      </a:pPr>
                      <a:r>
                        <a:rPr lang="en-IN" sz="1800" b="1" i="0" u="none" strike="noStrike" cap="none" baseline="0" dirty="0">
                          <a:solidFill>
                            <a:schemeClr val="dk1"/>
                          </a:solidFill>
                          <a:latin typeface="Calibri"/>
                          <a:ea typeface="Calibri"/>
                          <a:cs typeface="Calibri"/>
                          <a:sym typeface="Arial"/>
                        </a:rPr>
                        <a:t>0.2678</a:t>
                      </a:r>
                      <a:endParaRPr lang="en-IN" sz="1800" b="1"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518779693"/>
                  </a:ext>
                </a:extLst>
              </a:tr>
            </a:tbl>
          </a:graphicData>
        </a:graphic>
      </p:graphicFrame>
      <p:sp>
        <p:nvSpPr>
          <p:cNvPr id="13" name="TextBox 12">
            <a:extLst>
              <a:ext uri="{FF2B5EF4-FFF2-40B4-BE49-F238E27FC236}">
                <a16:creationId xmlns:a16="http://schemas.microsoft.com/office/drawing/2014/main" id="{8170E6A9-C736-FD19-84AC-170F6D3FF6B2}"/>
              </a:ext>
            </a:extLst>
          </p:cNvPr>
          <p:cNvSpPr txBox="1"/>
          <p:nvPr/>
        </p:nvSpPr>
        <p:spPr>
          <a:xfrm>
            <a:off x="456821" y="1090554"/>
            <a:ext cx="6763406" cy="400110"/>
          </a:xfrm>
          <a:prstGeom prst="rect">
            <a:avLst/>
          </a:prstGeom>
          <a:noFill/>
        </p:spPr>
        <p:txBody>
          <a:bodyPr wrap="square">
            <a:spAutoFit/>
          </a:bodyPr>
          <a:lstStyle/>
          <a:p>
            <a:r>
              <a:rPr lang="en-US" sz="2000" b="1" i="0" u="none" strike="noStrike" baseline="0" dirty="0">
                <a:solidFill>
                  <a:schemeClr val="tx1"/>
                </a:solidFill>
                <a:latin typeface="Calibri" panose="020F0502020204030204" pitchFamily="34" charset="0"/>
                <a:ea typeface="Calibri" panose="020F0502020204030204" pitchFamily="34" charset="0"/>
                <a:cs typeface="Calibri" panose="020F0502020204030204" pitchFamily="34" charset="0"/>
              </a:rPr>
              <a:t>Table 4. Time domain specifications of all </a:t>
            </a:r>
            <a:r>
              <a:rPr lang="en-US" sz="2000" b="1" dirty="0">
                <a:latin typeface="Calibri" panose="020F0502020204030204" pitchFamily="34" charset="0"/>
                <a:ea typeface="Calibri" panose="020F0502020204030204" pitchFamily="34" charset="0"/>
                <a:cs typeface="Calibri" panose="020F0502020204030204" pitchFamily="34" charset="0"/>
              </a:rPr>
              <a:t>tuning frameworks</a:t>
            </a:r>
            <a:r>
              <a:rPr lang="en-US" sz="2000" b="1" i="0" u="none" strike="noStrike" baseline="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F28511A0-B647-0E7B-CD35-EFB38F5B6E0E}"/>
              </a:ext>
            </a:extLst>
          </p:cNvPr>
          <p:cNvSpPr txBox="1"/>
          <p:nvPr/>
        </p:nvSpPr>
        <p:spPr>
          <a:xfrm>
            <a:off x="7354990" y="1197638"/>
            <a:ext cx="6763406" cy="400110"/>
          </a:xfrm>
          <a:prstGeom prst="rect">
            <a:avLst/>
          </a:prstGeom>
          <a:noFill/>
        </p:spPr>
        <p:txBody>
          <a:bodyPr wrap="square">
            <a:spAutoFit/>
          </a:bodyPr>
          <a:lstStyle/>
          <a:p>
            <a:r>
              <a:rPr lang="en-IN" sz="2000" b="1" i="0" u="none" strike="noStrike" baseline="0" dirty="0">
                <a:solidFill>
                  <a:schemeClr val="tx1"/>
                </a:solidFill>
                <a:latin typeface="Calibri" panose="020F0502020204030204" pitchFamily="34" charset="0"/>
                <a:ea typeface="Calibri" panose="020F0502020204030204" pitchFamily="34" charset="0"/>
                <a:cs typeface="Calibri" panose="020F0502020204030204" pitchFamily="34" charset="0"/>
              </a:rPr>
              <a:t>Table 5. Error metrics.</a:t>
            </a: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5F868B0-0B5E-6BEC-C1CA-F6E7C81CE925}"/>
              </a:ext>
            </a:extLst>
          </p:cNvPr>
          <p:cNvSpPr txBox="1"/>
          <p:nvPr/>
        </p:nvSpPr>
        <p:spPr>
          <a:xfrm>
            <a:off x="549168" y="4362501"/>
            <a:ext cx="6288916" cy="1938992"/>
          </a:xfrm>
          <a:prstGeom prst="rect">
            <a:avLst/>
          </a:prstGeom>
          <a:noFill/>
        </p:spPr>
        <p:txBody>
          <a:bodyPr wrap="square">
            <a:spAutoFit/>
          </a:bodyPr>
          <a:lstStyle/>
          <a:p>
            <a:pPr marL="342900" indent="-342900" algn="just">
              <a:buFont typeface="Wingdings" panose="05000000000000000000" pitchFamily="2" charset="2"/>
              <a:buChar char="Ø"/>
            </a:pPr>
            <a:r>
              <a:rPr lang="en-IN" sz="2000" dirty="0">
                <a:latin typeface="Calibri" panose="020F0502020204030204" pitchFamily="34" charset="0"/>
                <a:ea typeface="Calibri" panose="020F0502020204030204" pitchFamily="34" charset="0"/>
                <a:cs typeface="Calibri" panose="020F0502020204030204" pitchFamily="34" charset="0"/>
              </a:rPr>
              <a:t>GA-tuned LQR achieves an overshoot of 0.32% and 0.0014% being for PSO-tuned LQR. </a:t>
            </a:r>
            <a:r>
              <a:rPr lang="en-US" sz="2000" dirty="0">
                <a:latin typeface="Calibri" panose="020F0502020204030204" pitchFamily="34" charset="0"/>
                <a:ea typeface="Calibri" panose="020F0502020204030204" pitchFamily="34" charset="0"/>
                <a:cs typeface="Calibri" panose="020F0502020204030204" pitchFamily="34" charset="0"/>
              </a:rPr>
              <a:t>GA-LQR achieves a rise time of 0.287 seconds and a quicker settling time of 0.6421 seconds. PSO-LQR achieves a rise time of 0.306 seconds and a quicker settling time of 0.688 seconds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4134394C-42FA-2155-B455-BD3656D818AF}"/>
              </a:ext>
            </a:extLst>
          </p:cNvPr>
          <p:cNvSpPr txBox="1"/>
          <p:nvPr/>
        </p:nvSpPr>
        <p:spPr>
          <a:xfrm>
            <a:off x="7044885" y="3570832"/>
            <a:ext cx="4887028" cy="1938992"/>
          </a:xfrm>
          <a:prstGeom prst="rect">
            <a:avLst/>
          </a:prstGeom>
          <a:noFill/>
        </p:spPr>
        <p:txBody>
          <a:bodyPr wrap="square">
            <a:spAutoFit/>
          </a:bodyPr>
          <a:lstStyle/>
          <a:p>
            <a:pPr marL="342900" indent="-342900" algn="just">
              <a:buFont typeface="Wingdings" panose="05000000000000000000" pitchFamily="2" charset="2"/>
              <a:buChar char="Ø"/>
            </a:pP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The </a:t>
            </a:r>
            <a:r>
              <a:rPr lang="en-US" sz="2000" dirty="0">
                <a:latin typeface="Calibri" panose="020F0502020204030204" pitchFamily="34" charset="0"/>
                <a:ea typeface="Calibri" panose="020F0502020204030204" pitchFamily="34" charset="0"/>
                <a:cs typeface="Calibri" panose="020F0502020204030204" pitchFamily="34" charset="0"/>
              </a:rPr>
              <a:t>GA-LQR and PSO-LQR </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achieve a significantly lower root mean squared error (RMSE) of 3.287e</a:t>
            </a:r>
            <a:r>
              <a:rPr lang="en-US" sz="2000" b="0" i="0" u="none" strike="noStrike" baseline="30000" dirty="0">
                <a:latin typeface="Calibri" panose="020F0502020204030204" pitchFamily="34" charset="0"/>
                <a:ea typeface="Calibri" panose="020F0502020204030204" pitchFamily="34" charset="0"/>
                <a:cs typeface="Calibri" panose="020F0502020204030204" pitchFamily="34" charset="0"/>
              </a:rPr>
              <a:t>−5 </a:t>
            </a:r>
            <a:r>
              <a:rPr lang="en-US" sz="2000" dirty="0">
                <a:latin typeface="Calibri" panose="020F0502020204030204" pitchFamily="34" charset="0"/>
                <a:ea typeface="Calibri" panose="020F0502020204030204" pitchFamily="34" charset="0"/>
                <a:cs typeface="Calibri" panose="020F0502020204030204" pitchFamily="34" charset="0"/>
              </a:rPr>
              <a:t>and 2.651e</a:t>
            </a:r>
            <a:r>
              <a:rPr lang="en-US" sz="2000" baseline="30000" dirty="0">
                <a:latin typeface="Calibri" panose="020F0502020204030204" pitchFamily="34" charset="0"/>
                <a:ea typeface="Calibri" panose="020F0502020204030204" pitchFamily="34" charset="0"/>
                <a:cs typeface="Calibri" panose="020F0502020204030204" pitchFamily="34" charset="0"/>
              </a:rPr>
              <a:t>−5</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indicating its ability to closely track the desired response and the specifications that are demanded in practice.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2661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1503" y="0"/>
            <a:ext cx="4611897" cy="812511"/>
          </a:xfrm>
        </p:spPr>
        <p:txBody>
          <a:bodyPr>
            <a:noAutofit/>
          </a:bodyPr>
          <a:lstStyle/>
          <a:p>
            <a:pPr algn="ctr"/>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References</a:t>
            </a:r>
            <a:endParaRPr lang="en-IN" sz="36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0" y="719189"/>
            <a:ext cx="12089960" cy="5289550"/>
          </a:xfrm>
        </p:spPr>
        <p:txBody>
          <a:bodyPr>
            <a:noAutofit/>
          </a:bodyPr>
          <a:lstStyle/>
          <a:p>
            <a:pPr algn="just">
              <a:lnSpc>
                <a:spcPct val="150000"/>
              </a:lnSpc>
              <a:buFont typeface="Wingdings" panose="05000000000000000000" pitchFamily="2" charset="2"/>
              <a:buChar char="§"/>
            </a:pPr>
            <a:r>
              <a:rPr lang="en-US" sz="1400" dirty="0"/>
              <a:t>M. Xin and S.N. Balakrishnan, ”Nonlinear H∞ missile longitudinal autopilot design with </a:t>
            </a:r>
            <a:r>
              <a:rPr lang="el-GR" sz="1400" dirty="0"/>
              <a:t>θ-</a:t>
            </a:r>
            <a:r>
              <a:rPr lang="en-US" sz="1400" dirty="0"/>
              <a:t>D method,” IEEE Transactions on Aerospace and Electronic Systems, vol. 44, no. 1, pp. 41–56, 2008.</a:t>
            </a:r>
          </a:p>
          <a:p>
            <a:pPr algn="just">
              <a:lnSpc>
                <a:spcPct val="150000"/>
              </a:lnSpc>
              <a:buFont typeface="Wingdings" panose="05000000000000000000" pitchFamily="2" charset="2"/>
              <a:buChar char="§"/>
            </a:pPr>
            <a:r>
              <a:rPr lang="en-US" sz="1400" dirty="0"/>
              <a:t> A. A. Godbole and T R Libin, “State observer-based robust pitch autopilot design for tactical missiles,” Journal of Guidance, Control, and Dynamics, vol. 43, no. 5, pp. 975-980, 2020. </a:t>
            </a:r>
          </a:p>
          <a:p>
            <a:pPr algn="just">
              <a:lnSpc>
                <a:spcPct val="150000"/>
              </a:lnSpc>
              <a:buFont typeface="Wingdings" panose="05000000000000000000" pitchFamily="2" charset="2"/>
              <a:buChar char="§"/>
            </a:pPr>
            <a:r>
              <a:rPr lang="en-US" sz="1400" dirty="0"/>
              <a:t>Y. M. Tavares and J. Waldmann, ”H∞ Loop Shaping Using Polytopic Weights and Pole Assignment to Missile Autopilot,” IEEE Access, vol. 11, no. 11, pp. 125-133, 2023. </a:t>
            </a:r>
          </a:p>
          <a:p>
            <a:pPr algn="just">
              <a:lnSpc>
                <a:spcPct val="150000"/>
              </a:lnSpc>
              <a:buFont typeface="Wingdings" panose="05000000000000000000" pitchFamily="2" charset="2"/>
              <a:buChar char="§"/>
            </a:pPr>
            <a:r>
              <a:rPr lang="en-US" sz="1400" dirty="0"/>
              <a:t>S.U.N. </a:t>
            </a:r>
            <a:r>
              <a:rPr lang="en-US" sz="1400" dirty="0" err="1"/>
              <a:t>Zonghua</a:t>
            </a:r>
            <a:r>
              <a:rPr lang="en-US" sz="1400" dirty="0"/>
              <a:t>, W.U. </a:t>
            </a:r>
            <a:r>
              <a:rPr lang="en-US" sz="1400" dirty="0" err="1"/>
              <a:t>Liaoni</a:t>
            </a:r>
            <a:r>
              <a:rPr lang="en-US" sz="1400" dirty="0"/>
              <a:t> WU and Y.O.U. Yancheng, ”Robust gain scheduled missile autopilot design based on multifrequency extended state observers,” Chinese Journal of Aeronautics, vol. 36, no. 12, pp. 390-407, 2023. </a:t>
            </a:r>
          </a:p>
          <a:p>
            <a:pPr algn="just">
              <a:lnSpc>
                <a:spcPct val="150000"/>
              </a:lnSpc>
              <a:buFont typeface="Wingdings" panose="05000000000000000000" pitchFamily="2" charset="2"/>
              <a:buChar char="§"/>
            </a:pPr>
            <a:r>
              <a:rPr lang="en-US" sz="1400" dirty="0"/>
              <a:t>Subbareddy Chitta and Ramakalyan Ayyagari, ”On the Nonlinear Control of a Class of Cruise Missiles,” International Journal of Control, Automation, and Systems, vol. 23, no. 3, pp. 788-797, 2025.</a:t>
            </a:r>
          </a:p>
          <a:p>
            <a:pPr algn="just">
              <a:lnSpc>
                <a:spcPct val="150000"/>
              </a:lnSpc>
              <a:buFont typeface="Wingdings" panose="05000000000000000000" pitchFamily="2" charset="2"/>
              <a:buChar char="§"/>
            </a:pPr>
            <a:r>
              <a:rPr lang="en-US" sz="1400" dirty="0"/>
              <a:t>S. Lee, Y. Kim, Y. Lee, G. Moon, and B.E. Jeon, ”Robust-Backstepping Missile Autopilot Design Considering Time-Varying Parameters and Uncertainty,” IEEE Transactions on Aerospace and Electronic Systems, vol. 56, no. 6, pp. 4269-4287, 2020. </a:t>
            </a:r>
          </a:p>
          <a:p>
            <a:pPr algn="just">
              <a:lnSpc>
                <a:spcPct val="150000"/>
              </a:lnSpc>
              <a:buFont typeface="Wingdings" panose="05000000000000000000" pitchFamily="2" charset="2"/>
              <a:buChar char="§"/>
            </a:pPr>
            <a:r>
              <a:rPr lang="en-US" sz="1400" dirty="0"/>
              <a:t>Shan, and H. Sun, ”Anti-disturbance autopilot design for missile system via finite time integral sliding mode control method and nonlinear disturbance observer technique,” Transactions of the Institute of Measurement and Control, vol. 38, no. 6, pp. 693–700, 2015</a:t>
            </a:r>
            <a:endParaRPr lang="en-IN" sz="500" dirty="0"/>
          </a:p>
        </p:txBody>
      </p:sp>
      <p:sp>
        <p:nvSpPr>
          <p:cNvPr id="4" name="Slide Number Placeholder 3"/>
          <p:cNvSpPr>
            <a:spLocks noGrp="1"/>
          </p:cNvSpPr>
          <p:nvPr>
            <p:ph type="sldNum" sz="quarter" idx="12"/>
          </p:nvPr>
        </p:nvSpPr>
        <p:spPr/>
        <p:txBody>
          <a:bodyPr/>
          <a:lstStyle/>
          <a:p>
            <a:fld id="{5556EC78-4A7B-4A51-9A61-8D03A058A496}" type="slidenum">
              <a:rPr lang="en-US" smtClean="0">
                <a:solidFill>
                  <a:srgbClr val="00B050"/>
                </a:solidFill>
              </a:rPr>
              <a:pPr/>
              <a:t>36</a:t>
            </a:fld>
            <a:endParaRPr lang="en-US" dirty="0">
              <a:solidFill>
                <a:srgbClr val="00B050"/>
              </a:solidFill>
            </a:endParaRPr>
          </a:p>
        </p:txBody>
      </p:sp>
    </p:spTree>
    <p:extLst>
      <p:ext uri="{BB962C8B-B14F-4D97-AF65-F5344CB8AC3E}">
        <p14:creationId xmlns:p14="http://schemas.microsoft.com/office/powerpoint/2010/main" val="1947144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48A59-704C-4300-2AF5-565F44A31E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29E02-D2D6-A59C-F4DF-AE7A0C5BF327}"/>
              </a:ext>
            </a:extLst>
          </p:cNvPr>
          <p:cNvSpPr>
            <a:spLocks noGrp="1"/>
          </p:cNvSpPr>
          <p:nvPr>
            <p:ph type="title"/>
          </p:nvPr>
        </p:nvSpPr>
        <p:spPr>
          <a:xfrm>
            <a:off x="5027703" y="-5530"/>
            <a:ext cx="4611897" cy="812511"/>
          </a:xfrm>
        </p:spPr>
        <p:txBody>
          <a:bodyPr>
            <a:noAutofit/>
          </a:bodyPr>
          <a:lstStyle/>
          <a:p>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References</a:t>
            </a:r>
            <a:endParaRPr lang="en-IN" sz="3200" b="1" dirty="0">
              <a:solidFill>
                <a:srgbClr val="C0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34F4A0B-D0A4-A87B-DCEA-235D36639638}"/>
              </a:ext>
            </a:extLst>
          </p:cNvPr>
          <p:cNvSpPr>
            <a:spLocks noGrp="1"/>
          </p:cNvSpPr>
          <p:nvPr>
            <p:ph idx="1"/>
          </p:nvPr>
        </p:nvSpPr>
        <p:spPr>
          <a:xfrm>
            <a:off x="0" y="583288"/>
            <a:ext cx="11769213" cy="6002286"/>
          </a:xfrm>
        </p:spPr>
        <p:txBody>
          <a:bodyPr>
            <a:noAutofit/>
          </a:bodyPr>
          <a:lstStyle/>
          <a:p>
            <a:pPr algn="just">
              <a:lnSpc>
                <a:spcPct val="150000"/>
              </a:lnSpc>
              <a:buFont typeface="Wingdings" panose="05000000000000000000" pitchFamily="2" charset="2"/>
              <a:buChar char="§"/>
            </a:pPr>
            <a:r>
              <a:rPr lang="en-US" sz="1400" dirty="0"/>
              <a:t>Z. </a:t>
            </a:r>
            <a:r>
              <a:rPr lang="en-US" sz="1400" dirty="0" err="1"/>
              <a:t>Beheshtipour</a:t>
            </a:r>
            <a:r>
              <a:rPr lang="en-US" sz="1400" dirty="0"/>
              <a:t>, H. </a:t>
            </a:r>
            <a:r>
              <a:rPr lang="en-US" sz="1400" dirty="0" err="1"/>
              <a:t>Khaloozadeh</a:t>
            </a:r>
            <a:r>
              <a:rPr lang="en-US" sz="1400" dirty="0"/>
              <a:t>, and R. </a:t>
            </a:r>
            <a:r>
              <a:rPr lang="en-US" sz="1400" dirty="0" err="1"/>
              <a:t>Amjadifard</a:t>
            </a:r>
            <a:r>
              <a:rPr lang="en-US" sz="1400" dirty="0"/>
              <a:t>, ”On the </a:t>
            </a:r>
            <a:r>
              <a:rPr lang="en-US" sz="1400" dirty="0" err="1"/>
              <a:t>Solvabil</a:t>
            </a:r>
            <a:r>
              <a:rPr lang="en-US" sz="1400" dirty="0"/>
              <a:t> </a:t>
            </a:r>
            <a:r>
              <a:rPr lang="en-US" sz="1400" dirty="0" err="1"/>
              <a:t>ity</a:t>
            </a:r>
            <a:r>
              <a:rPr lang="en-US" sz="1400" dirty="0"/>
              <a:t> of Feedback Complete Linearization of Nonlinear Stochastic Systems,” IEEE Transactions on Systems, Man, and Cybernetics: Systems, vol. 50, no. 3, pp. 1074-1082, 2020. </a:t>
            </a:r>
          </a:p>
          <a:p>
            <a:pPr algn="just">
              <a:lnSpc>
                <a:spcPct val="150000"/>
              </a:lnSpc>
              <a:buFont typeface="Wingdings" panose="05000000000000000000" pitchFamily="2" charset="2"/>
              <a:buChar char="§"/>
            </a:pPr>
            <a:r>
              <a:rPr lang="en-US" sz="1400" dirty="0"/>
              <a:t>Rajan S and Rajan Shalini P ”Design Of Robust LQR Control For Nonlinear System Using Adaptive Dynamic Programming” International Journal of Aquatic Science, Vol 12, no. 02, pp. 3900-3912, 2021. </a:t>
            </a:r>
          </a:p>
          <a:p>
            <a:pPr algn="just">
              <a:lnSpc>
                <a:spcPct val="150000"/>
              </a:lnSpc>
              <a:buFont typeface="Wingdings" panose="05000000000000000000" pitchFamily="2" charset="2"/>
              <a:buChar char="§"/>
            </a:pPr>
            <a:r>
              <a:rPr lang="en-US" sz="1400" dirty="0" err="1"/>
              <a:t>Sahrir</a:t>
            </a:r>
            <a:r>
              <a:rPr lang="en-US" sz="1400" dirty="0"/>
              <a:t>. </a:t>
            </a:r>
            <a:r>
              <a:rPr lang="en-US" sz="1400" dirty="0" err="1"/>
              <a:t>N.Hand</a:t>
            </a:r>
            <a:r>
              <a:rPr lang="en-US" sz="1400" dirty="0"/>
              <a:t> and </a:t>
            </a:r>
            <a:r>
              <a:rPr lang="en-US" sz="1400" dirty="0" err="1"/>
              <a:t>Basri.M.A.M</a:t>
            </a:r>
            <a:r>
              <a:rPr lang="en-US" sz="1400" dirty="0"/>
              <a:t>. , ”PSO–PID Controller for Quad copter UAV: Index Performance Comparison,” Arabian Journal for Science and Engineering, vol. 48, pp. 15241–15255, 2023. </a:t>
            </a:r>
          </a:p>
          <a:p>
            <a:pPr algn="just">
              <a:lnSpc>
                <a:spcPct val="150000"/>
              </a:lnSpc>
              <a:buFont typeface="Wingdings" panose="05000000000000000000" pitchFamily="2" charset="2"/>
              <a:buChar char="§"/>
            </a:pPr>
            <a:r>
              <a:rPr lang="en-US" sz="1400" dirty="0"/>
              <a:t>Kelin Li, </a:t>
            </a:r>
            <a:r>
              <a:rPr lang="en-US" sz="1400" dirty="0" err="1"/>
              <a:t>Yalei</a:t>
            </a:r>
            <a:r>
              <a:rPr lang="en-US" sz="1400" dirty="0"/>
              <a:t> Bai, and Haoyu Zhou, ”Research on Quadrotor Control Based on Genetic Algorithm and Particle Swarm Optimization for PID Tuning and Fuzzy Control-Based Linear Active Disturbance Rejection Control”, Electronics, Vol. 13, no. 22, pp. 4386, 2024. </a:t>
            </a:r>
          </a:p>
          <a:p>
            <a:pPr algn="just">
              <a:lnSpc>
                <a:spcPct val="150000"/>
              </a:lnSpc>
              <a:buFont typeface="Wingdings" panose="05000000000000000000" pitchFamily="2" charset="2"/>
              <a:buChar char="§"/>
            </a:pPr>
            <a:r>
              <a:rPr lang="en-US" sz="1400" dirty="0"/>
              <a:t>Jia Song, Yunlong Hu, </a:t>
            </a:r>
            <a:r>
              <a:rPr lang="en-US" sz="1400" dirty="0" err="1"/>
              <a:t>Jiangcheng</a:t>
            </a:r>
            <a:r>
              <a:rPr lang="en-US" sz="1400" dirty="0"/>
              <a:t> Su </a:t>
            </a:r>
            <a:r>
              <a:rPr lang="en-US" sz="1400" dirty="0" err="1"/>
              <a:t>Mingfei</a:t>
            </a:r>
            <a:r>
              <a:rPr lang="en-US" sz="1400" dirty="0"/>
              <a:t> Zhao and </a:t>
            </a:r>
            <a:r>
              <a:rPr lang="en-US" sz="1400" dirty="0" err="1"/>
              <a:t>Shaojie</a:t>
            </a:r>
            <a:r>
              <a:rPr lang="en-US" sz="1400" dirty="0"/>
              <a:t> Ai, ” Fractional-Order Linear Active Disturbance Rejection Control Design and Optimization Based Improved Sparrow Search Algorithm for Quadrotor UAV with System Uncertainties and External Disturbance”, Drones, vol. 6, no. 9, pp. 229, 2022., 2015</a:t>
            </a:r>
            <a:endParaRPr lang="en-IN" sz="1400" dirty="0"/>
          </a:p>
          <a:p>
            <a:pPr algn="just">
              <a:lnSpc>
                <a:spcPct val="150000"/>
              </a:lnSpc>
              <a:buFont typeface="Wingdings" panose="05000000000000000000" pitchFamily="2" charset="2"/>
              <a:buChar char="§"/>
            </a:pPr>
            <a:r>
              <a:rPr lang="en-US" sz="1400" dirty="0" err="1"/>
              <a:t>Phichitphon</a:t>
            </a:r>
            <a:r>
              <a:rPr lang="en-US" sz="1400" dirty="0"/>
              <a:t> </a:t>
            </a:r>
            <a:r>
              <a:rPr lang="en-US" sz="1400" dirty="0" err="1"/>
              <a:t>Chitikunnan</a:t>
            </a:r>
            <a:r>
              <a:rPr lang="en-US" sz="1400" dirty="0"/>
              <a:t>, Wanida </a:t>
            </a:r>
            <a:r>
              <a:rPr lang="en-US" sz="1400" dirty="0" err="1"/>
              <a:t>Khotakham</a:t>
            </a:r>
            <a:r>
              <a:rPr lang="en-US" sz="1400" dirty="0"/>
              <a:t>, ”Genetic Algorithm Optimized LQR for Enhanced Stability in Self-Balancing Wheel chair Systems” Control Systems and Optimization Letters, Vol. 2, No 3, 2024.</a:t>
            </a:r>
          </a:p>
          <a:p>
            <a:pPr algn="just">
              <a:lnSpc>
                <a:spcPct val="150000"/>
              </a:lnSpc>
              <a:buFont typeface="Wingdings" panose="05000000000000000000" pitchFamily="2" charset="2"/>
              <a:buChar char="§"/>
            </a:pPr>
            <a:r>
              <a:rPr lang="en-US" sz="1400" dirty="0"/>
              <a:t>Hau Nguyen Binh 1, Dat Tran Dinh, Anh Doan Cong in ”Optimization of LQR for Reaction Wheel Inverted Pendulum using Particle Swarm Optimization: Simulation and Experiment” Journal of Fuzzy Systems and Control, Vol. 3, No 1, 2025</a:t>
            </a:r>
          </a:p>
        </p:txBody>
      </p:sp>
      <p:sp>
        <p:nvSpPr>
          <p:cNvPr id="4" name="Slide Number Placeholder 3">
            <a:extLst>
              <a:ext uri="{FF2B5EF4-FFF2-40B4-BE49-F238E27FC236}">
                <a16:creationId xmlns:a16="http://schemas.microsoft.com/office/drawing/2014/main" id="{73B42A56-BF9B-1B82-B53D-50E64AA2E8D9}"/>
              </a:ext>
            </a:extLst>
          </p:cNvPr>
          <p:cNvSpPr>
            <a:spLocks noGrp="1"/>
          </p:cNvSpPr>
          <p:nvPr>
            <p:ph type="sldNum" sz="quarter" idx="12"/>
          </p:nvPr>
        </p:nvSpPr>
        <p:spPr/>
        <p:txBody>
          <a:bodyPr/>
          <a:lstStyle/>
          <a:p>
            <a:fld id="{5556EC78-4A7B-4A51-9A61-8D03A058A496}" type="slidenum">
              <a:rPr lang="en-US" smtClean="0">
                <a:solidFill>
                  <a:srgbClr val="00B050"/>
                </a:solidFill>
              </a:rPr>
              <a:pPr/>
              <a:t>37</a:t>
            </a:fld>
            <a:endParaRPr lang="en-US" dirty="0">
              <a:solidFill>
                <a:srgbClr val="00B050"/>
              </a:solidFill>
            </a:endParaRPr>
          </a:p>
        </p:txBody>
      </p:sp>
    </p:spTree>
    <p:extLst>
      <p:ext uri="{BB962C8B-B14F-4D97-AF65-F5344CB8AC3E}">
        <p14:creationId xmlns:p14="http://schemas.microsoft.com/office/powerpoint/2010/main" val="2802054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rot="21365768">
            <a:off x="2648652" y="877181"/>
            <a:ext cx="7721558" cy="4489278"/>
          </a:xfrm>
          <a:prstGeom prst="rect">
            <a:avLst/>
          </a:prstGeom>
        </p:spPr>
      </p:pic>
    </p:spTree>
    <p:extLst>
      <p:ext uri="{BB962C8B-B14F-4D97-AF65-F5344CB8AC3E}">
        <p14:creationId xmlns:p14="http://schemas.microsoft.com/office/powerpoint/2010/main" val="320398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857" y="145597"/>
            <a:ext cx="12053547" cy="676911"/>
          </a:xfrm>
          <a:prstGeom prst="rect">
            <a:avLst/>
          </a:prstGeom>
        </p:spPr>
        <p:txBody>
          <a:bodyPr wrap="none" lIns="121725" tIns="60862" rIns="121725" bIns="60862">
            <a:spAutoFit/>
          </a:bodyPr>
          <a:lstStyle/>
          <a:p>
            <a:pPr algn="ctr">
              <a:spcBef>
                <a:spcPct val="50000"/>
              </a:spcBef>
            </a:pPr>
            <a:r>
              <a:rPr lang="en-US" sz="3600" b="1" dirty="0">
                <a:latin typeface="Calibri" panose="020F0502020204030204" pitchFamily="34" charset="0"/>
                <a:ea typeface="Calibri" panose="020F0502020204030204" pitchFamily="34" charset="0"/>
                <a:cs typeface="Calibri" panose="020F0502020204030204" pitchFamily="34" charset="0"/>
              </a:rPr>
              <a:t>Multitude of Tactical Missile Configurations – World Scenario</a:t>
            </a:r>
          </a:p>
        </p:txBody>
      </p:sp>
      <p:pic>
        <p:nvPicPr>
          <p:cNvPr id="2" name="Picture 1"/>
          <p:cNvPicPr>
            <a:picLocks noChangeAspect="1"/>
          </p:cNvPicPr>
          <p:nvPr/>
        </p:nvPicPr>
        <p:blipFill>
          <a:blip r:embed="rId2"/>
          <a:stretch>
            <a:fillRect/>
          </a:stretch>
        </p:blipFill>
        <p:spPr>
          <a:xfrm>
            <a:off x="762000" y="1034143"/>
            <a:ext cx="10668000" cy="5116286"/>
          </a:xfrm>
          <a:prstGeom prst="rect">
            <a:avLst/>
          </a:prstGeom>
        </p:spPr>
      </p:pic>
      <p:sp>
        <p:nvSpPr>
          <p:cNvPr id="3" name="Date Placeholder 2">
            <a:extLst>
              <a:ext uri="{FF2B5EF4-FFF2-40B4-BE49-F238E27FC236}">
                <a16:creationId xmlns:a16="http://schemas.microsoft.com/office/drawing/2014/main" id="{0FBB11EB-5C85-750D-FFED-892885C95B36}"/>
              </a:ext>
            </a:extLst>
          </p:cNvPr>
          <p:cNvSpPr>
            <a:spLocks noGrp="1"/>
          </p:cNvSpPr>
          <p:nvPr>
            <p:ph type="dt" sz="half" idx="10"/>
          </p:nvPr>
        </p:nvSpPr>
        <p:spPr>
          <a:xfrm>
            <a:off x="838200" y="6356352"/>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
        <p:nvSpPr>
          <p:cNvPr id="5" name="Slide Number Placeholder 2">
            <a:extLst>
              <a:ext uri="{FF2B5EF4-FFF2-40B4-BE49-F238E27FC236}">
                <a16:creationId xmlns:a16="http://schemas.microsoft.com/office/drawing/2014/main" id="{DFF734CF-4899-FAE0-C4A6-B5A0DBD59086}"/>
              </a:ext>
            </a:extLst>
          </p:cNvPr>
          <p:cNvSpPr>
            <a:spLocks noGrp="1"/>
          </p:cNvSpPr>
          <p:nvPr>
            <p:ph type="sldNum" idx="12"/>
          </p:nvPr>
        </p:nvSpPr>
        <p:spPr>
          <a:xfrm>
            <a:off x="8610600" y="6356352"/>
            <a:ext cx="2743200" cy="365125"/>
          </a:xfrm>
        </p:spPr>
        <p:txBody>
          <a:bodyPr/>
          <a:lstStyle/>
          <a:p>
            <a:pPr marL="0" lvl="0" indent="0" algn="r" rtl="0">
              <a:spcBef>
                <a:spcPts val="0"/>
              </a:spcBef>
              <a:spcAft>
                <a:spcPts val="0"/>
              </a:spcAft>
              <a:buNone/>
            </a:pPr>
            <a:fld id="{00000000-1234-1234-1234-123412341234}" type="slidenum">
              <a:rPr lang="en-US" smtClean="0">
                <a:solidFill>
                  <a:schemeClr val="tx1"/>
                </a:solidFill>
              </a:rPr>
              <a:t>4</a:t>
            </a:fld>
            <a:endParaRPr lang="en-US" dirty="0">
              <a:solidFill>
                <a:schemeClr val="tx1"/>
              </a:solidFill>
            </a:endParaRPr>
          </a:p>
        </p:txBody>
      </p:sp>
      <p:sp>
        <p:nvSpPr>
          <p:cNvPr id="8" name="TextBox 7">
            <a:extLst>
              <a:ext uri="{FF2B5EF4-FFF2-40B4-BE49-F238E27FC236}">
                <a16:creationId xmlns:a16="http://schemas.microsoft.com/office/drawing/2014/main" id="{2E97F40E-2551-CED2-7D11-B7D0DA375B56}"/>
              </a:ext>
            </a:extLst>
          </p:cNvPr>
          <p:cNvSpPr txBox="1"/>
          <p:nvPr/>
        </p:nvSpPr>
        <p:spPr>
          <a:xfrm>
            <a:off x="2214880" y="6471998"/>
            <a:ext cx="7233920" cy="307777"/>
          </a:xfrm>
          <a:prstGeom prst="rect">
            <a:avLst/>
          </a:prstGeom>
          <a:noFill/>
        </p:spPr>
        <p:txBody>
          <a:bodyPr wrap="square" rtlCol="0">
            <a:spAutoFit/>
          </a:bodyPr>
          <a:lstStyle/>
          <a:p>
            <a:r>
              <a:rPr lang="en-IN" b="1" dirty="0"/>
              <a:t>These images are sourced from the </a:t>
            </a:r>
            <a:r>
              <a:rPr lang="en-IN" b="1" dirty="0">
                <a:hlinkClick r:id="rId3"/>
              </a:rPr>
              <a:t>US Department of </a:t>
            </a:r>
            <a:r>
              <a:rPr lang="en-IN" b="1" dirty="0" err="1">
                <a:hlinkClick r:id="rId3"/>
              </a:rPr>
              <a:t>Defense</a:t>
            </a:r>
            <a:r>
              <a:rPr lang="en-IN" b="1" dirty="0"/>
              <a:t> and </a:t>
            </a:r>
            <a:r>
              <a:rPr lang="en-IN" b="1" dirty="0">
                <a:hlinkClick r:id="rId4"/>
              </a:rPr>
              <a:t>DRDL</a:t>
            </a:r>
            <a:r>
              <a:rPr lang="en-IN" b="1" dirty="0"/>
              <a:t>, India.</a:t>
            </a:r>
            <a:endParaRPr lang="en-US" b="1" dirty="0"/>
          </a:p>
        </p:txBody>
      </p:sp>
    </p:spTree>
    <p:extLst>
      <p:ext uri="{BB962C8B-B14F-4D97-AF65-F5344CB8AC3E}">
        <p14:creationId xmlns:p14="http://schemas.microsoft.com/office/powerpoint/2010/main" val="276710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4" y="31211"/>
            <a:ext cx="11960225" cy="915334"/>
          </a:xfrm>
        </p:spPr>
        <p:txBody>
          <a:bodyPr>
            <a:normAutofit/>
          </a:bodyPr>
          <a:lstStyle/>
          <a:p>
            <a:pPr algn="ctr"/>
            <a:r>
              <a:rPr lang="en-US" sz="3600" b="1" dirty="0">
                <a:cs typeface="Calibri" pitchFamily="34" charset="0"/>
              </a:rPr>
              <a:t>Cruise Missile Control and Guidance Blocks</a:t>
            </a:r>
          </a:p>
        </p:txBody>
      </p:sp>
      <p:pic>
        <p:nvPicPr>
          <p:cNvPr id="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3212" y="990449"/>
            <a:ext cx="9795163" cy="4252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utoShape 5" descr="MISSILE CONTROL | Electronics Worl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6823084" y="4495800"/>
            <a:ext cx="264282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Mathematical Model of Missile</a:t>
            </a:r>
          </a:p>
        </p:txBody>
      </p:sp>
      <p:sp>
        <p:nvSpPr>
          <p:cNvPr id="11" name="Rectangle 10"/>
          <p:cNvSpPr/>
          <p:nvPr/>
        </p:nvSpPr>
        <p:spPr>
          <a:xfrm>
            <a:off x="4654987" y="4495800"/>
            <a:ext cx="1343891" cy="91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Guidance/ Autopilot Controller</a:t>
            </a:r>
          </a:p>
        </p:txBody>
      </p:sp>
      <p:cxnSp>
        <p:nvCxnSpPr>
          <p:cNvPr id="13" name="Straight Arrow Connector 12"/>
          <p:cNvCxnSpPr>
            <a:stCxn id="11" idx="3"/>
            <a:endCxn id="10" idx="1"/>
          </p:cNvCxnSpPr>
          <p:nvPr/>
        </p:nvCxnSpPr>
        <p:spPr>
          <a:xfrm>
            <a:off x="5998878" y="4953000"/>
            <a:ext cx="8242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10" idx="3"/>
          </p:cNvCxnSpPr>
          <p:nvPr/>
        </p:nvCxnSpPr>
        <p:spPr>
          <a:xfrm>
            <a:off x="9465910" y="4953000"/>
            <a:ext cx="10279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flipH="1">
            <a:off x="6823084" y="5853545"/>
            <a:ext cx="1620983" cy="42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Sensor</a:t>
            </a:r>
          </a:p>
        </p:txBody>
      </p:sp>
      <p:sp>
        <p:nvSpPr>
          <p:cNvPr id="31" name="Oval 30"/>
          <p:cNvSpPr/>
          <p:nvPr/>
        </p:nvSpPr>
        <p:spPr>
          <a:xfrm>
            <a:off x="3685168" y="4786745"/>
            <a:ext cx="290945"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1" name="Straight Arrow Connector 1030"/>
          <p:cNvCxnSpPr>
            <a:stCxn id="31" idx="6"/>
          </p:cNvCxnSpPr>
          <p:nvPr/>
        </p:nvCxnSpPr>
        <p:spPr>
          <a:xfrm>
            <a:off x="3976113" y="5015345"/>
            <a:ext cx="6788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4" name="Rectangle 1033"/>
          <p:cNvSpPr/>
          <p:nvPr/>
        </p:nvSpPr>
        <p:spPr>
          <a:xfrm>
            <a:off x="1620983" y="4495800"/>
            <a:ext cx="1551568" cy="976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Target Parameters</a:t>
            </a:r>
          </a:p>
        </p:txBody>
      </p:sp>
      <p:cxnSp>
        <p:nvCxnSpPr>
          <p:cNvPr id="1036" name="Straight Arrow Connector 1035"/>
          <p:cNvCxnSpPr>
            <a:endCxn id="31" idx="2"/>
          </p:cNvCxnSpPr>
          <p:nvPr/>
        </p:nvCxnSpPr>
        <p:spPr>
          <a:xfrm>
            <a:off x="3061713" y="5015344"/>
            <a:ext cx="62345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0" name="Elbow Connector 1039"/>
          <p:cNvCxnSpPr>
            <a:endCxn id="31" idx="4"/>
          </p:cNvCxnSpPr>
          <p:nvPr/>
        </p:nvCxnSpPr>
        <p:spPr>
          <a:xfrm rot="10800000">
            <a:off x="3830641" y="5243944"/>
            <a:ext cx="2992442" cy="8243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4" name="Elbow Connector 1043"/>
          <p:cNvCxnSpPr>
            <a:cxnSpLocks/>
            <a:endCxn id="26" idx="1"/>
          </p:cNvCxnSpPr>
          <p:nvPr/>
        </p:nvCxnSpPr>
        <p:spPr>
          <a:xfrm rot="10800000" flipV="1">
            <a:off x="8444067" y="4952995"/>
            <a:ext cx="1447940" cy="11152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51" name="Down Arrow 1050"/>
          <p:cNvSpPr/>
          <p:nvPr/>
        </p:nvSpPr>
        <p:spPr>
          <a:xfrm>
            <a:off x="5832764" y="4156364"/>
            <a:ext cx="484632" cy="339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p:cNvSpPr/>
          <p:nvPr/>
        </p:nvSpPr>
        <p:spPr>
          <a:xfrm>
            <a:off x="9752612" y="5092894"/>
            <a:ext cx="2439388" cy="1477328"/>
          </a:xfrm>
          <a:prstGeom prst="rect">
            <a:avLst/>
          </a:prstGeom>
        </p:spPr>
        <p:txBody>
          <a:bodyPr wrap="square">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Missile Parameters:</a:t>
            </a:r>
          </a:p>
          <a:p>
            <a:r>
              <a:rPr lang="en-US" sz="1800" b="1" dirty="0">
                <a:latin typeface="Calibri" panose="020F0502020204030204" pitchFamily="34" charset="0"/>
                <a:ea typeface="Calibri" panose="020F0502020204030204" pitchFamily="34" charset="0"/>
                <a:cs typeface="Calibri" panose="020F0502020204030204" pitchFamily="34" charset="0"/>
              </a:rPr>
              <a:t>Missile  Position</a:t>
            </a:r>
          </a:p>
          <a:p>
            <a:r>
              <a:rPr lang="en-US" sz="1800" b="1" dirty="0">
                <a:latin typeface="Calibri" panose="020F0502020204030204" pitchFamily="34" charset="0"/>
                <a:ea typeface="Calibri" panose="020F0502020204030204" pitchFamily="34" charset="0"/>
                <a:cs typeface="Calibri" panose="020F0502020204030204" pitchFamily="34" charset="0"/>
              </a:rPr>
              <a:t>Velocity, </a:t>
            </a:r>
          </a:p>
          <a:p>
            <a:r>
              <a:rPr lang="en-US" sz="1800" b="1" dirty="0">
                <a:latin typeface="Calibri" panose="020F0502020204030204" pitchFamily="34" charset="0"/>
                <a:ea typeface="Calibri" panose="020F0502020204030204" pitchFamily="34" charset="0"/>
                <a:cs typeface="Calibri" panose="020F0502020204030204" pitchFamily="34" charset="0"/>
              </a:rPr>
              <a:t>Acceleration, and Angle of attack </a:t>
            </a:r>
          </a:p>
        </p:txBody>
      </p:sp>
      <p:sp>
        <p:nvSpPr>
          <p:cNvPr id="66" name="Rectangle 65"/>
          <p:cNvSpPr/>
          <p:nvPr/>
        </p:nvSpPr>
        <p:spPr>
          <a:xfrm>
            <a:off x="312438" y="5338585"/>
            <a:ext cx="2130425" cy="1200329"/>
          </a:xfrm>
          <a:prstGeom prst="rect">
            <a:avLst/>
          </a:prstGeom>
        </p:spPr>
        <p:txBody>
          <a:bodyPr wrap="square">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Target Position, </a:t>
            </a:r>
          </a:p>
          <a:p>
            <a:r>
              <a:rPr lang="en-US" sz="1800" b="1" dirty="0">
                <a:latin typeface="Calibri" panose="020F0502020204030204" pitchFamily="34" charset="0"/>
                <a:ea typeface="Calibri" panose="020F0502020204030204" pitchFamily="34" charset="0"/>
                <a:cs typeface="Calibri" panose="020F0502020204030204" pitchFamily="34" charset="0"/>
              </a:rPr>
              <a:t>Velocity,    Acceleration, and LOS Angles</a:t>
            </a:r>
          </a:p>
        </p:txBody>
      </p:sp>
      <p:sp>
        <p:nvSpPr>
          <p:cNvPr id="3" name="Date Placeholder 2"/>
          <p:cNvSpPr>
            <a:spLocks noGrp="1"/>
          </p:cNvSpPr>
          <p:nvPr>
            <p:ph type="dt" sz="half" idx="10"/>
          </p:nvPr>
        </p:nvSpPr>
        <p:spPr/>
        <p:txBody>
          <a:bodyPr/>
          <a:lstStyle/>
          <a:p>
            <a:fld id="{52DCBC5E-F1D5-4902-9C13-F63852E44079}" type="datetime1">
              <a:rPr lang="en-US" smtClean="0">
                <a:solidFill>
                  <a:schemeClr val="tx1"/>
                </a:solidFill>
              </a:rPr>
              <a:t>8/12/2025</a:t>
            </a:fld>
            <a:endParaRPr lang="en-US"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5</a:t>
            </a:fld>
            <a:endParaRPr lang="en-US" dirty="0">
              <a:solidFill>
                <a:schemeClr val="tx1"/>
              </a:solidFill>
            </a:endParaRPr>
          </a:p>
        </p:txBody>
      </p:sp>
    </p:spTree>
    <p:extLst>
      <p:ext uri="{BB962C8B-B14F-4D97-AF65-F5344CB8AC3E}">
        <p14:creationId xmlns:p14="http://schemas.microsoft.com/office/powerpoint/2010/main" val="48742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31"/>
                                        </p:tgtEl>
                                        <p:attrNameLst>
                                          <p:attrName>style.visibility</p:attrName>
                                        </p:attrNameLst>
                                      </p:cBhvr>
                                      <p:to>
                                        <p:strVal val="visible"/>
                                      </p:to>
                                    </p:set>
                                    <p:anim calcmode="lin" valueType="num">
                                      <p:cBhvr additive="base">
                                        <p:cTn id="31" dur="500" fill="hold"/>
                                        <p:tgtEl>
                                          <p:spTgt spid="1031"/>
                                        </p:tgtEl>
                                        <p:attrNameLst>
                                          <p:attrName>ppt_x</p:attrName>
                                        </p:attrNameLst>
                                      </p:cBhvr>
                                      <p:tavLst>
                                        <p:tav tm="0">
                                          <p:val>
                                            <p:strVal val="#ppt_x"/>
                                          </p:val>
                                        </p:tav>
                                        <p:tav tm="100000">
                                          <p:val>
                                            <p:strVal val="#ppt_x"/>
                                          </p:val>
                                        </p:tav>
                                      </p:tavLst>
                                    </p:anim>
                                    <p:anim calcmode="lin" valueType="num">
                                      <p:cBhvr additive="base">
                                        <p:cTn id="32" dur="500" fill="hold"/>
                                        <p:tgtEl>
                                          <p:spTgt spid="103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34"/>
                                        </p:tgtEl>
                                        <p:attrNameLst>
                                          <p:attrName>style.visibility</p:attrName>
                                        </p:attrNameLst>
                                      </p:cBhvr>
                                      <p:to>
                                        <p:strVal val="visible"/>
                                      </p:to>
                                    </p:set>
                                    <p:anim calcmode="lin" valueType="num">
                                      <p:cBhvr additive="base">
                                        <p:cTn id="35" dur="500" fill="hold"/>
                                        <p:tgtEl>
                                          <p:spTgt spid="1034"/>
                                        </p:tgtEl>
                                        <p:attrNameLst>
                                          <p:attrName>ppt_x</p:attrName>
                                        </p:attrNameLst>
                                      </p:cBhvr>
                                      <p:tavLst>
                                        <p:tav tm="0">
                                          <p:val>
                                            <p:strVal val="#ppt_x"/>
                                          </p:val>
                                        </p:tav>
                                        <p:tav tm="100000">
                                          <p:val>
                                            <p:strVal val="#ppt_x"/>
                                          </p:val>
                                        </p:tav>
                                      </p:tavLst>
                                    </p:anim>
                                    <p:anim calcmode="lin" valueType="num">
                                      <p:cBhvr additive="base">
                                        <p:cTn id="36" dur="500" fill="hold"/>
                                        <p:tgtEl>
                                          <p:spTgt spid="103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36"/>
                                        </p:tgtEl>
                                        <p:attrNameLst>
                                          <p:attrName>style.visibility</p:attrName>
                                        </p:attrNameLst>
                                      </p:cBhvr>
                                      <p:to>
                                        <p:strVal val="visible"/>
                                      </p:to>
                                    </p:set>
                                    <p:anim calcmode="lin" valueType="num">
                                      <p:cBhvr additive="base">
                                        <p:cTn id="39" dur="500" fill="hold"/>
                                        <p:tgtEl>
                                          <p:spTgt spid="1036"/>
                                        </p:tgtEl>
                                        <p:attrNameLst>
                                          <p:attrName>ppt_x</p:attrName>
                                        </p:attrNameLst>
                                      </p:cBhvr>
                                      <p:tavLst>
                                        <p:tav tm="0">
                                          <p:val>
                                            <p:strVal val="#ppt_x"/>
                                          </p:val>
                                        </p:tav>
                                        <p:tav tm="100000">
                                          <p:val>
                                            <p:strVal val="#ppt_x"/>
                                          </p:val>
                                        </p:tav>
                                      </p:tavLst>
                                    </p:anim>
                                    <p:anim calcmode="lin" valueType="num">
                                      <p:cBhvr additive="base">
                                        <p:cTn id="40" dur="500" fill="hold"/>
                                        <p:tgtEl>
                                          <p:spTgt spid="103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40"/>
                                        </p:tgtEl>
                                        <p:attrNameLst>
                                          <p:attrName>style.visibility</p:attrName>
                                        </p:attrNameLst>
                                      </p:cBhvr>
                                      <p:to>
                                        <p:strVal val="visible"/>
                                      </p:to>
                                    </p:set>
                                    <p:anim calcmode="lin" valueType="num">
                                      <p:cBhvr additive="base">
                                        <p:cTn id="43" dur="500" fill="hold"/>
                                        <p:tgtEl>
                                          <p:spTgt spid="1040"/>
                                        </p:tgtEl>
                                        <p:attrNameLst>
                                          <p:attrName>ppt_x</p:attrName>
                                        </p:attrNameLst>
                                      </p:cBhvr>
                                      <p:tavLst>
                                        <p:tav tm="0">
                                          <p:val>
                                            <p:strVal val="#ppt_x"/>
                                          </p:val>
                                        </p:tav>
                                        <p:tav tm="100000">
                                          <p:val>
                                            <p:strVal val="#ppt_x"/>
                                          </p:val>
                                        </p:tav>
                                      </p:tavLst>
                                    </p:anim>
                                    <p:anim calcmode="lin" valueType="num">
                                      <p:cBhvr additive="base">
                                        <p:cTn id="44" dur="500" fill="hold"/>
                                        <p:tgtEl>
                                          <p:spTgt spid="104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44"/>
                                        </p:tgtEl>
                                        <p:attrNameLst>
                                          <p:attrName>style.visibility</p:attrName>
                                        </p:attrNameLst>
                                      </p:cBhvr>
                                      <p:to>
                                        <p:strVal val="visible"/>
                                      </p:to>
                                    </p:set>
                                    <p:anim calcmode="lin" valueType="num">
                                      <p:cBhvr additive="base">
                                        <p:cTn id="47" dur="500" fill="hold"/>
                                        <p:tgtEl>
                                          <p:spTgt spid="1044"/>
                                        </p:tgtEl>
                                        <p:attrNameLst>
                                          <p:attrName>ppt_x</p:attrName>
                                        </p:attrNameLst>
                                      </p:cBhvr>
                                      <p:tavLst>
                                        <p:tav tm="0">
                                          <p:val>
                                            <p:strVal val="#ppt_x"/>
                                          </p:val>
                                        </p:tav>
                                        <p:tav tm="100000">
                                          <p:val>
                                            <p:strVal val="#ppt_x"/>
                                          </p:val>
                                        </p:tav>
                                      </p:tavLst>
                                    </p:anim>
                                    <p:anim calcmode="lin" valueType="num">
                                      <p:cBhvr additive="base">
                                        <p:cTn id="48" dur="500" fill="hold"/>
                                        <p:tgtEl>
                                          <p:spTgt spid="104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51"/>
                                        </p:tgtEl>
                                        <p:attrNameLst>
                                          <p:attrName>style.visibility</p:attrName>
                                        </p:attrNameLst>
                                      </p:cBhvr>
                                      <p:to>
                                        <p:strVal val="visible"/>
                                      </p:to>
                                    </p:set>
                                    <p:anim calcmode="lin" valueType="num">
                                      <p:cBhvr additive="base">
                                        <p:cTn id="51" dur="500" fill="hold"/>
                                        <p:tgtEl>
                                          <p:spTgt spid="1051"/>
                                        </p:tgtEl>
                                        <p:attrNameLst>
                                          <p:attrName>ppt_x</p:attrName>
                                        </p:attrNameLst>
                                      </p:cBhvr>
                                      <p:tavLst>
                                        <p:tav tm="0">
                                          <p:val>
                                            <p:strVal val="#ppt_x"/>
                                          </p:val>
                                        </p:tav>
                                        <p:tav tm="100000">
                                          <p:val>
                                            <p:strVal val="#ppt_x"/>
                                          </p:val>
                                        </p:tav>
                                      </p:tavLst>
                                    </p:anim>
                                    <p:anim calcmode="lin" valueType="num">
                                      <p:cBhvr additive="base">
                                        <p:cTn id="52" dur="500" fill="hold"/>
                                        <p:tgtEl>
                                          <p:spTgt spid="105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052"/>
                                        </p:tgtEl>
                                        <p:attrNameLst>
                                          <p:attrName>style.visibility</p:attrName>
                                        </p:attrNameLst>
                                      </p:cBhvr>
                                      <p:to>
                                        <p:strVal val="visible"/>
                                      </p:to>
                                    </p:set>
                                    <p:anim calcmode="lin" valueType="num">
                                      <p:cBhvr additive="base">
                                        <p:cTn id="55" dur="500" fill="hold"/>
                                        <p:tgtEl>
                                          <p:spTgt spid="1052"/>
                                        </p:tgtEl>
                                        <p:attrNameLst>
                                          <p:attrName>ppt_x</p:attrName>
                                        </p:attrNameLst>
                                      </p:cBhvr>
                                      <p:tavLst>
                                        <p:tav tm="0">
                                          <p:val>
                                            <p:strVal val="#ppt_x"/>
                                          </p:val>
                                        </p:tav>
                                        <p:tav tm="100000">
                                          <p:val>
                                            <p:strVal val="#ppt_x"/>
                                          </p:val>
                                        </p:tav>
                                      </p:tavLst>
                                    </p:anim>
                                    <p:anim calcmode="lin" valueType="num">
                                      <p:cBhvr additive="base">
                                        <p:cTn id="56" dur="500" fill="hold"/>
                                        <p:tgtEl>
                                          <p:spTgt spid="105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additive="base">
                                        <p:cTn id="59" dur="500" fill="hold"/>
                                        <p:tgtEl>
                                          <p:spTgt spid="66"/>
                                        </p:tgtEl>
                                        <p:attrNameLst>
                                          <p:attrName>ppt_x</p:attrName>
                                        </p:attrNameLst>
                                      </p:cBhvr>
                                      <p:tavLst>
                                        <p:tav tm="0">
                                          <p:val>
                                            <p:strVal val="#ppt_x"/>
                                          </p:val>
                                        </p:tav>
                                        <p:tav tm="100000">
                                          <p:val>
                                            <p:strVal val="#ppt_x"/>
                                          </p:val>
                                        </p:tav>
                                      </p:tavLst>
                                    </p:anim>
                                    <p:anim calcmode="lin" valueType="num">
                                      <p:cBhvr additive="base">
                                        <p:cTn id="6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6" grpId="0" animBg="1"/>
      <p:bldP spid="31" grpId="0" animBg="1"/>
      <p:bldP spid="1034" grpId="0" animBg="1"/>
      <p:bldP spid="1051" grpId="0" animBg="1"/>
      <p:bldP spid="1052" grpId="0"/>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68036" y="136094"/>
            <a:ext cx="10972800" cy="806015"/>
          </a:xfrm>
        </p:spPr>
        <p:txBody>
          <a:bodyPr>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Missile Control and Guidance Blocks</a:t>
            </a:r>
          </a:p>
        </p:txBody>
      </p:sp>
      <p:sp>
        <p:nvSpPr>
          <p:cNvPr id="6" name="Rectangle 5"/>
          <p:cNvSpPr/>
          <p:nvPr/>
        </p:nvSpPr>
        <p:spPr>
          <a:xfrm>
            <a:off x="2937165" y="1411151"/>
            <a:ext cx="465512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Mathematical Model of Missile</a:t>
            </a:r>
          </a:p>
        </p:txBody>
      </p:sp>
      <p:cxnSp>
        <p:nvCxnSpPr>
          <p:cNvPr id="11" name="Straight Arrow Connector 10"/>
          <p:cNvCxnSpPr/>
          <p:nvPr/>
        </p:nvCxnSpPr>
        <p:spPr>
          <a:xfrm flipH="1">
            <a:off x="3283529" y="2020751"/>
            <a:ext cx="1039091" cy="7619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971311" y="2020751"/>
            <a:ext cx="914400" cy="7619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648692" y="2865862"/>
            <a:ext cx="3034146" cy="526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Linear Model</a:t>
            </a:r>
          </a:p>
        </p:txBody>
      </p:sp>
      <p:sp>
        <p:nvSpPr>
          <p:cNvPr id="15" name="Rectangle 14"/>
          <p:cNvSpPr/>
          <p:nvPr/>
        </p:nvSpPr>
        <p:spPr>
          <a:xfrm>
            <a:off x="5708074" y="2879714"/>
            <a:ext cx="3034146" cy="526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Nonlinear Model</a:t>
            </a:r>
          </a:p>
        </p:txBody>
      </p:sp>
      <p:cxnSp>
        <p:nvCxnSpPr>
          <p:cNvPr id="17" name="Elbow Connector 16"/>
          <p:cNvCxnSpPr>
            <a:stCxn id="15" idx="2"/>
          </p:cNvCxnSpPr>
          <p:nvPr/>
        </p:nvCxnSpPr>
        <p:spPr>
          <a:xfrm rot="16200000" flipH="1">
            <a:off x="7270165" y="3361168"/>
            <a:ext cx="526490" cy="61652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841674" y="3544740"/>
            <a:ext cx="3512126" cy="160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Feedback Linearization Control</a:t>
            </a:r>
          </a:p>
          <a:p>
            <a:pPr marL="285750" indent="-285750">
              <a:buFont typeface="Arial"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Dynamic Inversion Control </a:t>
            </a:r>
          </a:p>
          <a:p>
            <a:pPr marL="285750" indent="-285750">
              <a:buFont typeface="Arial"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Backstepping Control</a:t>
            </a:r>
          </a:p>
          <a:p>
            <a:pPr marL="285750" indent="-285750">
              <a:buFont typeface="Arial" pitchFamily="34" charset="0"/>
              <a:buChar cha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Sliding Mode Control</a:t>
            </a:r>
          </a:p>
        </p:txBody>
      </p:sp>
      <p:sp>
        <p:nvSpPr>
          <p:cNvPr id="2" name="Date Placeholder 1"/>
          <p:cNvSpPr>
            <a:spLocks noGrp="1"/>
          </p:cNvSpPr>
          <p:nvPr>
            <p:ph type="dt" sz="half" idx="10"/>
          </p:nvPr>
        </p:nvSpPr>
        <p:spPr>
          <a:xfrm>
            <a:off x="422565" y="6356351"/>
            <a:ext cx="2743200" cy="365125"/>
          </a:xfrm>
        </p:spPr>
        <p:txBody>
          <a:bodyPr/>
          <a:lstStyle/>
          <a:p>
            <a:fld id="{D65901B4-0924-4E73-A1A0-4878EC79CCC5}" type="datetime1">
              <a:rPr lang="en-US" smtClean="0">
                <a:solidFill>
                  <a:schemeClr val="tx1"/>
                </a:solidFill>
              </a:rPr>
              <a:t>8/12/2025</a:t>
            </a:fld>
            <a:endParaRPr lang="en-US"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chemeClr val="tx1"/>
                </a:solidFill>
              </a:rPr>
              <a:pPr/>
              <a:t>6</a:t>
            </a:fld>
            <a:endParaRPr lang="en-US" dirty="0">
              <a:solidFill>
                <a:schemeClr val="tx1"/>
              </a:solidFill>
            </a:endParaRPr>
          </a:p>
        </p:txBody>
      </p:sp>
    </p:spTree>
    <p:extLst>
      <p:ext uri="{BB962C8B-B14F-4D97-AF65-F5344CB8AC3E}">
        <p14:creationId xmlns:p14="http://schemas.microsoft.com/office/powerpoint/2010/main" val="402784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CC410-EE74-F7CB-2FC7-96BAB67777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13CF72-BCB1-B071-D3C4-B4CA91525375}"/>
              </a:ext>
            </a:extLst>
          </p:cNvPr>
          <p:cNvSpPr>
            <a:spLocks noGrp="1"/>
          </p:cNvSpPr>
          <p:nvPr>
            <p:ph type="title"/>
          </p:nvPr>
        </p:nvSpPr>
        <p:spPr>
          <a:xfrm>
            <a:off x="359227" y="275828"/>
            <a:ext cx="11571515" cy="769200"/>
          </a:xfrm>
        </p:spPr>
        <p:txBody>
          <a:bodyPr>
            <a:normAutofit fontScale="90000"/>
          </a:bodyPr>
          <a:lstStyle/>
          <a:p>
            <a:pPr algn="ctr"/>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Brief Literature Survey</a:t>
            </a:r>
            <a:br>
              <a:rPr lang="en-US" sz="3600" dirty="0">
                <a:latin typeface="Times New Roman" pitchFamily="18" charset="0"/>
                <a:cs typeface="Times New Roman" pitchFamily="18" charset="0"/>
              </a:rPr>
            </a:br>
            <a:endParaRPr lang="en-IN" dirty="0"/>
          </a:p>
        </p:txBody>
      </p:sp>
      <p:graphicFrame>
        <p:nvGraphicFramePr>
          <p:cNvPr id="4" name="Table 3">
            <a:extLst>
              <a:ext uri="{FF2B5EF4-FFF2-40B4-BE49-F238E27FC236}">
                <a16:creationId xmlns:a16="http://schemas.microsoft.com/office/drawing/2014/main" id="{DE1E0996-7679-78B4-356A-1FA243B59A44}"/>
              </a:ext>
            </a:extLst>
          </p:cNvPr>
          <p:cNvGraphicFramePr>
            <a:graphicFrameLocks noGrp="1"/>
          </p:cNvGraphicFramePr>
          <p:nvPr/>
        </p:nvGraphicFramePr>
        <p:xfrm>
          <a:off x="457201" y="660428"/>
          <a:ext cx="11473542" cy="6034031"/>
        </p:xfrm>
        <a:graphic>
          <a:graphicData uri="http://schemas.openxmlformats.org/drawingml/2006/table">
            <a:tbl>
              <a:tblPr firstRow="1" bandRow="1">
                <a:tableStyleId>{3E907F13-8B63-4681-A369-53EFA1405683}</a:tableStyleId>
              </a:tblPr>
              <a:tblGrid>
                <a:gridCol w="700007">
                  <a:extLst>
                    <a:ext uri="{9D8B030D-6E8A-4147-A177-3AD203B41FA5}">
                      <a16:colId xmlns:a16="http://schemas.microsoft.com/office/drawing/2014/main" val="227275859"/>
                    </a:ext>
                  </a:extLst>
                </a:gridCol>
                <a:gridCol w="3784409">
                  <a:extLst>
                    <a:ext uri="{9D8B030D-6E8A-4147-A177-3AD203B41FA5}">
                      <a16:colId xmlns:a16="http://schemas.microsoft.com/office/drawing/2014/main" val="811353651"/>
                    </a:ext>
                  </a:extLst>
                </a:gridCol>
                <a:gridCol w="3292217">
                  <a:extLst>
                    <a:ext uri="{9D8B030D-6E8A-4147-A177-3AD203B41FA5}">
                      <a16:colId xmlns:a16="http://schemas.microsoft.com/office/drawing/2014/main" val="2543151684"/>
                    </a:ext>
                  </a:extLst>
                </a:gridCol>
                <a:gridCol w="3696909">
                  <a:extLst>
                    <a:ext uri="{9D8B030D-6E8A-4147-A177-3AD203B41FA5}">
                      <a16:colId xmlns:a16="http://schemas.microsoft.com/office/drawing/2014/main" val="4282511770"/>
                    </a:ext>
                  </a:extLst>
                </a:gridCol>
              </a:tblGrid>
              <a:tr h="71140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effectLst/>
                          <a:latin typeface="Calibri" panose="020F0502020204030204" pitchFamily="34" charset="0"/>
                          <a:ea typeface="Calibri" panose="020F0502020204030204" pitchFamily="34" charset="0"/>
                          <a:cs typeface="Calibri" panose="020F0502020204030204" pitchFamily="34" charset="0"/>
                        </a:rPr>
                        <a:t>Year</a:t>
                      </a:r>
                    </a:p>
                    <a:p>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effectLst/>
                          <a:latin typeface="Calibri" panose="020F0502020204030204" pitchFamily="34" charset="0"/>
                          <a:ea typeface="Calibri" panose="020F0502020204030204" pitchFamily="34" charset="0"/>
                          <a:cs typeface="Calibri" panose="020F0502020204030204" pitchFamily="34" charset="0"/>
                        </a:rPr>
                        <a:t>Title &amp; Author</a:t>
                      </a:r>
                    </a:p>
                    <a:p>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Highlights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Research gap</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04746698"/>
                  </a:ext>
                </a:extLst>
              </a:tr>
              <a:tr h="1852159">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2020</a:t>
                      </a:r>
                    </a:p>
                  </a:txBody>
                  <a:tcPr/>
                </a:tc>
                <a:tc>
                  <a:txBody>
                    <a:bodyPr/>
                    <a:lstStyle/>
                    <a:p>
                      <a:pPr algn="just">
                        <a:lnSpc>
                          <a:spcPct val="107000"/>
                        </a:lnSpc>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"Investigation on physical meaning of three-loop autopilot,'' International Journal of Control, Automation and Systems.</a:t>
                      </a:r>
                    </a:p>
                    <a:p>
                      <a:pPr>
                        <a:lnSpc>
                          <a:spcPct val="107000"/>
                        </a:lnSpc>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C.H. Lee, et al.</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Complete analysis of missile dynamics.</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Classical control approach.</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latin typeface="Calibri" panose="020F0502020204030204" pitchFamily="34" charset="0"/>
                          <a:ea typeface="Calibri" panose="020F0502020204030204" pitchFamily="34" charset="0"/>
                          <a:cs typeface="Calibri" panose="020F0502020204030204" pitchFamily="34" charset="0"/>
                        </a:rPr>
                        <a:t>Time-scale separation principle.</a:t>
                      </a:r>
                    </a:p>
                    <a:p>
                      <a:pPr marL="0" indent="0">
                        <a:buFont typeface="Wingdings" panose="05000000000000000000" pitchFamily="2" charset="2"/>
                        <a:buNone/>
                      </a:pP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The dynamics of the missile are linearized at equilibrium points.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latin typeface="Calibri" panose="020F0502020204030204" pitchFamily="34" charset="0"/>
                          <a:ea typeface="Calibri" panose="020F0502020204030204" pitchFamily="34" charset="0"/>
                          <a:cs typeface="Calibri" panose="020F0502020204030204" pitchFamily="34" charset="0"/>
                        </a:rPr>
                        <a:t> Classical control approach.</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latin typeface="Calibri" panose="020F0502020204030204" pitchFamily="34" charset="0"/>
                          <a:ea typeface="Calibri" panose="020F0502020204030204" pitchFamily="34" charset="0"/>
                          <a:cs typeface="Calibri" panose="020F0502020204030204" pitchFamily="34" charset="0"/>
                        </a:rPr>
                        <a:t>The dynamics are separated into 1</a:t>
                      </a:r>
                      <a:r>
                        <a:rPr lang="en-IN" sz="1600" baseline="30000" dirty="0">
                          <a:latin typeface="Calibri" panose="020F0502020204030204" pitchFamily="34" charset="0"/>
                          <a:ea typeface="Calibri" panose="020F0502020204030204" pitchFamily="34" charset="0"/>
                          <a:cs typeface="Calibri" panose="020F0502020204030204" pitchFamily="34" charset="0"/>
                        </a:rPr>
                        <a:t>st</a:t>
                      </a:r>
                      <a:r>
                        <a:rPr lang="en-IN" sz="1600" dirty="0">
                          <a:latin typeface="Calibri" panose="020F0502020204030204" pitchFamily="34" charset="0"/>
                          <a:ea typeface="Calibri" panose="020F0502020204030204" pitchFamily="34" charset="0"/>
                          <a:cs typeface="Calibri" panose="020F0502020204030204" pitchFamily="34" charset="0"/>
                        </a:rPr>
                        <a:t> order system using the Time-scale separation principle.</a:t>
                      </a:r>
                    </a:p>
                  </a:txBody>
                  <a:tcPr/>
                </a:tc>
                <a:extLst>
                  <a:ext uri="{0D108BD9-81ED-4DB2-BD59-A6C34878D82A}">
                    <a16:rowId xmlns:a16="http://schemas.microsoft.com/office/drawing/2014/main" val="553042603"/>
                  </a:ext>
                </a:extLst>
              </a:tr>
              <a:tr h="1672148">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2022</a:t>
                      </a:r>
                    </a:p>
                  </a:txBody>
                  <a:tcPr/>
                </a:tc>
                <a:tc>
                  <a:txBody>
                    <a:bodyPr/>
                    <a:lstStyle/>
                    <a:p>
                      <a:pPr algn="just">
                        <a:lnSpc>
                          <a:spcPct val="107000"/>
                        </a:lnSpc>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"Nonlinear Estimation and Control of Bending Soft Pneumatic Actuators Using Feedback Linearization and UKF,'' IEEE/ASME Transactions on Mechatronics</a:t>
                      </a:r>
                    </a:p>
                    <a:p>
                      <a:pPr algn="just">
                        <a:lnSpc>
                          <a:spcPct val="107000"/>
                        </a:lnSpc>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M.S. Xavier, et al. </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Comparative analysis of PI, SSF, and LQR.</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UKF</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FL approach.</a:t>
                      </a:r>
                    </a:p>
                  </a:txBody>
                  <a:tcPr/>
                </a:tc>
                <a:tc>
                  <a:txBody>
                    <a:bodyPr/>
                    <a:lstStyle/>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The Q and R matrices in LQR are analytically selected, and have no proper explanation.</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latin typeface="Calibri" panose="020F0502020204030204" pitchFamily="34" charset="0"/>
                          <a:ea typeface="Calibri" panose="020F0502020204030204" pitchFamily="34" charset="0"/>
                          <a:cs typeface="Calibri" panose="020F0502020204030204" pitchFamily="34" charset="0"/>
                        </a:rPr>
                        <a:t>The dynamics are separated into 2</a:t>
                      </a:r>
                      <a:r>
                        <a:rPr lang="en-IN" sz="1600" baseline="30000" dirty="0">
                          <a:latin typeface="Calibri" panose="020F0502020204030204" pitchFamily="34" charset="0"/>
                          <a:ea typeface="Calibri" panose="020F0502020204030204" pitchFamily="34" charset="0"/>
                          <a:cs typeface="Calibri" panose="020F0502020204030204" pitchFamily="34" charset="0"/>
                        </a:rPr>
                        <a:t>nd</a:t>
                      </a:r>
                      <a:r>
                        <a:rPr lang="en-IN" sz="1600" dirty="0">
                          <a:latin typeface="Calibri" panose="020F0502020204030204" pitchFamily="34" charset="0"/>
                          <a:ea typeface="Calibri" panose="020F0502020204030204" pitchFamily="34" charset="0"/>
                          <a:cs typeface="Calibri" panose="020F0502020204030204" pitchFamily="34" charset="0"/>
                        </a:rPr>
                        <a:t> order system.</a:t>
                      </a:r>
                    </a:p>
                  </a:txBody>
                  <a:tcPr/>
                </a:tc>
                <a:extLst>
                  <a:ext uri="{0D108BD9-81ED-4DB2-BD59-A6C34878D82A}">
                    <a16:rowId xmlns:a16="http://schemas.microsoft.com/office/drawing/2014/main" val="3814146765"/>
                  </a:ext>
                </a:extLst>
              </a:tr>
              <a:tr h="1590196">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2022</a:t>
                      </a:r>
                    </a:p>
                  </a:txBody>
                  <a:tcPr/>
                </a:tc>
                <a:tc>
                  <a:txBody>
                    <a:bodyPr/>
                    <a:lstStyle/>
                    <a:p>
                      <a:pPr algn="just"/>
                      <a:r>
                        <a:rPr lang="en-IN" sz="1600" dirty="0">
                          <a:latin typeface="Calibri" panose="020F0502020204030204" pitchFamily="34" charset="0"/>
                          <a:ea typeface="Calibri" panose="020F0502020204030204" pitchFamily="34" charset="0"/>
                          <a:cs typeface="Calibri" panose="020F0502020204030204" pitchFamily="34" charset="0"/>
                        </a:rPr>
                        <a:t>"Investigative design of missile longitudinal dynamics using LQR-LQG controller in presence of measurement noise and inaccurate model,‘’ </a:t>
                      </a:r>
                      <a:r>
                        <a:rPr lang="en-IN" sz="1600" dirty="0" err="1">
                          <a:latin typeface="Calibri" panose="020F0502020204030204" pitchFamily="34" charset="0"/>
                          <a:ea typeface="Calibri" panose="020F0502020204030204" pitchFamily="34" charset="0"/>
                          <a:cs typeface="Calibri" panose="020F0502020204030204" pitchFamily="34" charset="0"/>
                        </a:rPr>
                        <a:t>Sādhanā</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V.S. </a:t>
                      </a:r>
                      <a:r>
                        <a:rPr lang="en-IN" sz="1600" dirty="0" err="1">
                          <a:latin typeface="Calibri" panose="020F0502020204030204" pitchFamily="34" charset="0"/>
                          <a:ea typeface="Calibri" panose="020F0502020204030204" pitchFamily="34" charset="0"/>
                          <a:cs typeface="Calibri" panose="020F0502020204030204" pitchFamily="34" charset="0"/>
                        </a:rPr>
                        <a:t>Arikapalli</a:t>
                      </a:r>
                      <a:r>
                        <a:rPr lang="en-IN" sz="1600" dirty="0">
                          <a:latin typeface="Calibri" panose="020F0502020204030204" pitchFamily="34" charset="0"/>
                          <a:ea typeface="Calibri" panose="020F0502020204030204" pitchFamily="34" charset="0"/>
                          <a:cs typeface="Calibri" panose="020F0502020204030204" pitchFamily="34" charset="0"/>
                        </a:rPr>
                        <a:t>, et al</a:t>
                      </a:r>
                    </a:p>
                  </a:txBody>
                  <a:tcPr/>
                </a:tc>
                <a:tc>
                  <a:txBody>
                    <a:bodyPr/>
                    <a:lstStyle/>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Complete analysis of missile dynamics.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latin typeface="Calibri" panose="020F0502020204030204" pitchFamily="34" charset="0"/>
                          <a:ea typeface="Calibri" panose="020F0502020204030204" pitchFamily="34" charset="0"/>
                          <a:cs typeface="Calibri" panose="020F0502020204030204" pitchFamily="34" charset="0"/>
                        </a:rPr>
                        <a:t>Comparative analysis of classical approach and LQR.</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LQR-LQG controller.</a:t>
                      </a: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latin typeface="Calibri" panose="020F0502020204030204" pitchFamily="34" charset="0"/>
                          <a:ea typeface="Calibri" panose="020F0502020204030204" pitchFamily="34" charset="0"/>
                          <a:cs typeface="Calibri" panose="020F0502020204030204" pitchFamily="34" charset="0"/>
                        </a:rPr>
                        <a:t>The dynamics of the missile are linearized at equilibrium points.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latin typeface="Calibri" panose="020F0502020204030204" pitchFamily="34" charset="0"/>
                          <a:ea typeface="Calibri" panose="020F0502020204030204" pitchFamily="34" charset="0"/>
                          <a:cs typeface="Calibri" panose="020F0502020204030204" pitchFamily="34" charset="0"/>
                        </a:rPr>
                        <a:t>The Q and R matrices in LQR are analytically selected, and have no proper explanation.</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4988870"/>
                  </a:ext>
                </a:extLst>
              </a:tr>
            </a:tbl>
          </a:graphicData>
        </a:graphic>
      </p:graphicFrame>
      <p:sp>
        <p:nvSpPr>
          <p:cNvPr id="3" name="Slide Number Placeholder 2">
            <a:extLst>
              <a:ext uri="{FF2B5EF4-FFF2-40B4-BE49-F238E27FC236}">
                <a16:creationId xmlns:a16="http://schemas.microsoft.com/office/drawing/2014/main" id="{6A0C0169-E3F6-A663-8BA3-66475273C29C}"/>
              </a:ext>
            </a:extLst>
          </p:cNvPr>
          <p:cNvSpPr>
            <a:spLocks noGrp="1"/>
          </p:cNvSpPr>
          <p:nvPr>
            <p:ph type="sldNum" idx="12"/>
          </p:nvPr>
        </p:nvSpPr>
        <p:spPr>
          <a:xfrm>
            <a:off x="8610600" y="6356352"/>
            <a:ext cx="2743200" cy="365125"/>
          </a:xfrm>
        </p:spPr>
        <p:txBody>
          <a:bodyPr/>
          <a:lstStyle/>
          <a:p>
            <a:pPr marL="0" lvl="0" indent="0" algn="r" rtl="0">
              <a:spcBef>
                <a:spcPts val="0"/>
              </a:spcBef>
              <a:spcAft>
                <a:spcPts val="0"/>
              </a:spcAft>
              <a:buNone/>
            </a:pPr>
            <a:fld id="{00000000-1234-1234-1234-123412341234}" type="slidenum">
              <a:rPr lang="en-US" smtClean="0">
                <a:solidFill>
                  <a:schemeClr val="tx1"/>
                </a:solidFill>
              </a:rPr>
              <a:t>7</a:t>
            </a:fld>
            <a:endParaRPr lang="en-US" dirty="0">
              <a:solidFill>
                <a:schemeClr val="tx1"/>
              </a:solidFill>
            </a:endParaRPr>
          </a:p>
        </p:txBody>
      </p:sp>
      <p:sp>
        <p:nvSpPr>
          <p:cNvPr id="5" name="Date Placeholder 2">
            <a:extLst>
              <a:ext uri="{FF2B5EF4-FFF2-40B4-BE49-F238E27FC236}">
                <a16:creationId xmlns:a16="http://schemas.microsoft.com/office/drawing/2014/main" id="{22246CDA-93EA-8F83-E82B-77409ECCF0AD}"/>
              </a:ext>
            </a:extLst>
          </p:cNvPr>
          <p:cNvSpPr>
            <a:spLocks noGrp="1"/>
          </p:cNvSpPr>
          <p:nvPr>
            <p:ph type="dt" sz="half" idx="10"/>
          </p:nvPr>
        </p:nvSpPr>
        <p:spPr>
          <a:xfrm>
            <a:off x="838200" y="6356352"/>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Tree>
    <p:extLst>
      <p:ext uri="{BB962C8B-B14F-4D97-AF65-F5344CB8AC3E}">
        <p14:creationId xmlns:p14="http://schemas.microsoft.com/office/powerpoint/2010/main" val="479024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CC410-EE74-F7CB-2FC7-96BAB67777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13CF72-BCB1-B071-D3C4-B4CA91525375}"/>
              </a:ext>
            </a:extLst>
          </p:cNvPr>
          <p:cNvSpPr>
            <a:spLocks noGrp="1"/>
          </p:cNvSpPr>
          <p:nvPr>
            <p:ph type="title"/>
          </p:nvPr>
        </p:nvSpPr>
        <p:spPr>
          <a:xfrm>
            <a:off x="359227" y="136523"/>
            <a:ext cx="11571515" cy="769200"/>
          </a:xfrm>
        </p:spPr>
        <p:txBody>
          <a:bodyPr>
            <a:normAutofit fontScale="90000"/>
          </a:bodyPr>
          <a:lstStyle/>
          <a:p>
            <a:pPr algn="ctr"/>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Brief Literature Survey</a:t>
            </a:r>
            <a:br>
              <a:rPr lang="en-US" sz="3600" dirty="0">
                <a:latin typeface="Times New Roman" pitchFamily="18" charset="0"/>
                <a:cs typeface="Times New Roman" pitchFamily="18" charset="0"/>
              </a:rPr>
            </a:br>
            <a:endParaRPr lang="en-IN" dirty="0"/>
          </a:p>
        </p:txBody>
      </p:sp>
      <p:graphicFrame>
        <p:nvGraphicFramePr>
          <p:cNvPr id="4" name="Table 3">
            <a:extLst>
              <a:ext uri="{FF2B5EF4-FFF2-40B4-BE49-F238E27FC236}">
                <a16:creationId xmlns:a16="http://schemas.microsoft.com/office/drawing/2014/main" id="{DE1E0996-7679-78B4-356A-1FA243B59A44}"/>
              </a:ext>
            </a:extLst>
          </p:cNvPr>
          <p:cNvGraphicFramePr>
            <a:graphicFrameLocks noGrp="1"/>
          </p:cNvGraphicFramePr>
          <p:nvPr/>
        </p:nvGraphicFramePr>
        <p:xfrm>
          <a:off x="457201" y="425515"/>
          <a:ext cx="11375572" cy="6235002"/>
        </p:xfrm>
        <a:graphic>
          <a:graphicData uri="http://schemas.openxmlformats.org/drawingml/2006/table">
            <a:tbl>
              <a:tblPr firstRow="1" bandRow="1">
                <a:tableStyleId>{3E907F13-8B63-4681-A369-53EFA1405683}</a:tableStyleId>
              </a:tblPr>
              <a:tblGrid>
                <a:gridCol w="694030">
                  <a:extLst>
                    <a:ext uri="{9D8B030D-6E8A-4147-A177-3AD203B41FA5}">
                      <a16:colId xmlns:a16="http://schemas.microsoft.com/office/drawing/2014/main" val="227275859"/>
                    </a:ext>
                  </a:extLst>
                </a:gridCol>
                <a:gridCol w="3752095">
                  <a:extLst>
                    <a:ext uri="{9D8B030D-6E8A-4147-A177-3AD203B41FA5}">
                      <a16:colId xmlns:a16="http://schemas.microsoft.com/office/drawing/2014/main" val="811353651"/>
                    </a:ext>
                  </a:extLst>
                </a:gridCol>
                <a:gridCol w="3264105">
                  <a:extLst>
                    <a:ext uri="{9D8B030D-6E8A-4147-A177-3AD203B41FA5}">
                      <a16:colId xmlns:a16="http://schemas.microsoft.com/office/drawing/2014/main" val="2543151684"/>
                    </a:ext>
                  </a:extLst>
                </a:gridCol>
                <a:gridCol w="3665342">
                  <a:extLst>
                    <a:ext uri="{9D8B030D-6E8A-4147-A177-3AD203B41FA5}">
                      <a16:colId xmlns:a16="http://schemas.microsoft.com/office/drawing/2014/main" val="4282511770"/>
                    </a:ext>
                  </a:extLst>
                </a:gridCol>
              </a:tblGrid>
              <a:tr h="5795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effectLst/>
                          <a:latin typeface="Calibri" panose="020F0502020204030204" pitchFamily="34" charset="0"/>
                          <a:ea typeface="Calibri" panose="020F0502020204030204" pitchFamily="34" charset="0"/>
                          <a:cs typeface="Calibri" panose="020F0502020204030204" pitchFamily="34" charset="0"/>
                        </a:rPr>
                        <a:t>Year</a:t>
                      </a:r>
                    </a:p>
                    <a:p>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effectLst/>
                          <a:latin typeface="Calibri" panose="020F0502020204030204" pitchFamily="34" charset="0"/>
                          <a:ea typeface="Calibri" panose="020F0502020204030204" pitchFamily="34" charset="0"/>
                          <a:cs typeface="Calibri" panose="020F0502020204030204" pitchFamily="34" charset="0"/>
                        </a:rPr>
                        <a:t>Title &amp; Author</a:t>
                      </a:r>
                    </a:p>
                    <a:p>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Highlights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Research gap</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04746698"/>
                  </a:ext>
                </a:extLst>
              </a:tr>
              <a:tr h="1507517">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2024</a:t>
                      </a: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effectLst/>
                          <a:latin typeface="Calibri" panose="020F0502020204030204" pitchFamily="34" charset="0"/>
                          <a:ea typeface="Calibri" panose="020F0502020204030204" pitchFamily="34" charset="0"/>
                          <a:cs typeface="Calibri" panose="020F0502020204030204" pitchFamily="34" charset="0"/>
                        </a:rPr>
                        <a:t>Phichitphon</a:t>
                      </a:r>
                      <a:r>
                        <a:rPr lang="en-US" sz="1600" dirty="0">
                          <a:effectLst/>
                          <a:latin typeface="Calibri" panose="020F0502020204030204" pitchFamily="34" charset="0"/>
                          <a:ea typeface="Calibri" panose="020F0502020204030204" pitchFamily="34" charset="0"/>
                          <a:cs typeface="Calibri" panose="020F0502020204030204" pitchFamily="34" charset="0"/>
                        </a:rPr>
                        <a:t> </a:t>
                      </a:r>
                      <a:r>
                        <a:rPr lang="en-US" sz="1600" dirty="0" err="1">
                          <a:effectLst/>
                          <a:latin typeface="Calibri" panose="020F0502020204030204" pitchFamily="34" charset="0"/>
                          <a:ea typeface="Calibri" panose="020F0502020204030204" pitchFamily="34" charset="0"/>
                          <a:cs typeface="Calibri" panose="020F0502020204030204" pitchFamily="34" charset="0"/>
                        </a:rPr>
                        <a:t>Chitikunnan</a:t>
                      </a:r>
                      <a:r>
                        <a:rPr lang="en-US" sz="1600" dirty="0">
                          <a:effectLst/>
                          <a:latin typeface="Calibri" panose="020F0502020204030204" pitchFamily="34" charset="0"/>
                          <a:ea typeface="Calibri" panose="020F0502020204030204" pitchFamily="34" charset="0"/>
                          <a:cs typeface="Calibri" panose="020F0502020204030204" pitchFamily="34" charset="0"/>
                        </a:rPr>
                        <a:t>, Wanida </a:t>
                      </a:r>
                      <a:r>
                        <a:rPr lang="en-US" sz="1600" dirty="0" err="1">
                          <a:effectLst/>
                          <a:latin typeface="Calibri" panose="020F0502020204030204" pitchFamily="34" charset="0"/>
                          <a:ea typeface="Calibri" panose="020F0502020204030204" pitchFamily="34" charset="0"/>
                          <a:cs typeface="Calibri" panose="020F0502020204030204" pitchFamily="34" charset="0"/>
                        </a:rPr>
                        <a:t>Khotakham</a:t>
                      </a:r>
                      <a:r>
                        <a:rPr lang="en-US" sz="1600" dirty="0">
                          <a:effectLst/>
                          <a:latin typeface="Calibri" panose="020F0502020204030204" pitchFamily="34" charset="0"/>
                          <a:ea typeface="Calibri" panose="020F0502020204030204" pitchFamily="34" charset="0"/>
                          <a:cs typeface="Calibri" panose="020F0502020204030204" pitchFamily="34" charset="0"/>
                        </a:rPr>
                        <a:t>, ”Genetic Algorithm Optimized LQR for Enhanced Stability in Self-Balancing Wheel chair Systems” Control Systems and Optimization Letters, Vol. 2, No 3, 2024.</a:t>
                      </a:r>
                    </a:p>
                    <a:p>
                      <a:pPr algn="just"/>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Improved stability, faster settling time.</a:t>
                      </a:r>
                    </a:p>
                    <a:p>
                      <a:pPr marL="285750" indent="-285750">
                        <a:buFont typeface="Wingdings" panose="05000000000000000000" pitchFamily="2" charset="2"/>
                        <a:buChar char="Ø"/>
                      </a:pPr>
                      <a:r>
                        <a:rPr lang="en-GB" sz="1600" dirty="0"/>
                        <a:t>Demonstrating superior performance over conventionally tuned LQR designs.</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0" indent="0">
                        <a:buFont typeface="Wingdings" panose="05000000000000000000" pitchFamily="2" charset="2"/>
                        <a:buNone/>
                      </a:pP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US" sz="1600" dirty="0"/>
                        <a:t>Limited exploration of robustness</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53042603"/>
                  </a:ext>
                </a:extLst>
              </a:tr>
              <a:tr h="1748148">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2025</a:t>
                      </a:r>
                    </a:p>
                  </a:txBody>
                  <a:tcPr/>
                </a:tc>
                <a:tc>
                  <a:txBody>
                    <a:bodyPr/>
                    <a:lstStyle/>
                    <a:p>
                      <a:pPr algn="just">
                        <a:lnSpc>
                          <a:spcPct val="107000"/>
                        </a:lnSpc>
                        <a:spcAft>
                          <a:spcPts val="0"/>
                        </a:spcAft>
                      </a:pPr>
                      <a:r>
                        <a:rPr lang="en-GB" sz="1600" dirty="0">
                          <a:effectLst/>
                          <a:latin typeface="Calibri" panose="020F0502020204030204" pitchFamily="34" charset="0"/>
                          <a:ea typeface="Calibri" panose="020F0502020204030204" pitchFamily="34" charset="0"/>
                          <a:cs typeface="Calibri" panose="020F0502020204030204" pitchFamily="34" charset="0"/>
                        </a:rPr>
                        <a:t>Subbareddy Chitta and Ramakalyan Ayyagari, ”On the Nonlinear Con </a:t>
                      </a:r>
                      <a:r>
                        <a:rPr lang="en-GB" sz="1600" dirty="0" err="1">
                          <a:effectLst/>
                          <a:latin typeface="Calibri" panose="020F0502020204030204" pitchFamily="34" charset="0"/>
                          <a:ea typeface="Calibri" panose="020F0502020204030204" pitchFamily="34" charset="0"/>
                          <a:cs typeface="Calibri" panose="020F0502020204030204" pitchFamily="34" charset="0"/>
                        </a:rPr>
                        <a:t>trol</a:t>
                      </a:r>
                      <a:r>
                        <a:rPr lang="en-GB" sz="1600" dirty="0">
                          <a:effectLst/>
                          <a:latin typeface="Calibri" panose="020F0502020204030204" pitchFamily="34" charset="0"/>
                          <a:ea typeface="Calibri" panose="020F0502020204030204" pitchFamily="34" charset="0"/>
                          <a:cs typeface="Calibri" panose="020F0502020204030204" pitchFamily="34" charset="0"/>
                        </a:rPr>
                        <a:t> of a Class of Cruise Missiles,” International Journal of Control, Automation, and Systems, vol. 23, no. 3, pp. 788-797, 2025.</a:t>
                      </a:r>
                    </a:p>
                  </a:txBody>
                  <a:tcPr/>
                </a:tc>
                <a:tc>
                  <a:txBody>
                    <a:bodyPr/>
                    <a:lstStyle/>
                    <a:p>
                      <a:pPr marL="285750" indent="-285750">
                        <a:buFont typeface="Wingdings" panose="05000000000000000000" pitchFamily="2" charset="2"/>
                        <a:buChar char="Ø"/>
                      </a:pPr>
                      <a:r>
                        <a:rPr lang="en-GB" sz="1600" dirty="0">
                          <a:latin typeface="Calibri" panose="020F0502020204030204" pitchFamily="34" charset="0"/>
                          <a:ea typeface="Calibri" panose="020F0502020204030204" pitchFamily="34" charset="0"/>
                          <a:cs typeface="Calibri" panose="020F0502020204030204" pitchFamily="34" charset="0"/>
                        </a:rPr>
                        <a:t>Missile model is transformed by employing FL into a quasi-linearized fourth order model.</a:t>
                      </a:r>
                    </a:p>
                    <a:p>
                      <a:pPr marL="285750" indent="-285750">
                        <a:buFont typeface="Wingdings" panose="05000000000000000000" pitchFamily="2" charset="2"/>
                        <a:buChar char="Ø"/>
                      </a:pPr>
                      <a:r>
                        <a:rPr lang="en-GB" sz="1600" dirty="0"/>
                        <a:t>an attempt is made to place all the four poles at the right locations via the Q and R matrices. </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Wingdings" panose="05000000000000000000" pitchFamily="2" charset="2"/>
                        <a:buChar char="Ø"/>
                      </a:pPr>
                      <a:r>
                        <a:rPr lang="en-US" sz="1600" dirty="0"/>
                        <a:t>Analytical and expertise-based approach to LQR tuning</a:t>
                      </a:r>
                      <a:r>
                        <a:rPr lang="en-IN" sz="1600" dirty="0">
                          <a:latin typeface="Calibri" panose="020F0502020204030204" pitchFamily="34" charset="0"/>
                          <a:ea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3814146765"/>
                  </a:ext>
                </a:extLst>
              </a:tr>
              <a:tr h="19851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Calibri" panose="020F0502020204030204" pitchFamily="34" charset="0"/>
                          <a:ea typeface="Calibri" panose="020F0502020204030204" pitchFamily="34" charset="0"/>
                          <a:cs typeface="Calibri" panose="020F0502020204030204" pitchFamily="34" charset="0"/>
                        </a:rPr>
                        <a:t>2025</a:t>
                      </a:r>
                    </a:p>
                    <a:p>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Hau Nguyen Binh 1, Dat Tran Dinh, Anh Doan Cong in ”Optimization of LQR for Reaction Wheel Inverted Pendulum using Particle Swarm Optimization: Simulation and Experiment” Journal of Fuzzy Systems and Control, Vol. 3, No 1, 2025</a:t>
                      </a:r>
                    </a:p>
                    <a:p>
                      <a:pPr algn="just"/>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Wingdings" panose="05000000000000000000" pitchFamily="2" charset="2"/>
                        <a:buChar char="Ø"/>
                      </a:pPr>
                      <a:r>
                        <a:rPr lang="en-GB" sz="1600" dirty="0"/>
                        <a:t>Lack of comparative evaluation with other modern optimization and control techniques </a:t>
                      </a:r>
                    </a:p>
                    <a:p>
                      <a:pPr marL="285750" indent="-285750">
                        <a:buFont typeface="Wingdings" panose="05000000000000000000" pitchFamily="2" charset="2"/>
                        <a:buChar char="Ø"/>
                      </a:pPr>
                      <a:r>
                        <a:rPr lang="en-GB" sz="1600" dirty="0"/>
                        <a:t>Limited analysis of robustness against parameter uncertainties, external disturbances, and performance</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Wingdings" panose="05000000000000000000" pitchFamily="2" charset="2"/>
                        <a:buChar char="Ø"/>
                      </a:pPr>
                      <a:r>
                        <a:rPr lang="en-GB" sz="1600" dirty="0"/>
                        <a:t>Lack of comparative evaluation with other modern optimization and control techniques </a:t>
                      </a:r>
                    </a:p>
                    <a:p>
                      <a:pPr marL="285750" indent="-285750">
                        <a:buFont typeface="Wingdings" panose="05000000000000000000" pitchFamily="2" charset="2"/>
                        <a:buChar char="Ø"/>
                      </a:pPr>
                      <a:r>
                        <a:rPr lang="en-GB" sz="1600" dirty="0"/>
                        <a:t>Limited analysis of robustness against parameter uncertainties, external disturbances, and performance</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4988870"/>
                  </a:ext>
                </a:extLst>
              </a:tr>
            </a:tbl>
          </a:graphicData>
        </a:graphic>
      </p:graphicFrame>
      <p:sp>
        <p:nvSpPr>
          <p:cNvPr id="3" name="Slide Number Placeholder 2">
            <a:extLst>
              <a:ext uri="{FF2B5EF4-FFF2-40B4-BE49-F238E27FC236}">
                <a16:creationId xmlns:a16="http://schemas.microsoft.com/office/drawing/2014/main" id="{6A0C0169-E3F6-A663-8BA3-66475273C29C}"/>
              </a:ext>
            </a:extLst>
          </p:cNvPr>
          <p:cNvSpPr>
            <a:spLocks noGrp="1"/>
          </p:cNvSpPr>
          <p:nvPr>
            <p:ph type="sldNum" idx="12"/>
          </p:nvPr>
        </p:nvSpPr>
        <p:spPr>
          <a:xfrm>
            <a:off x="8610600" y="6356352"/>
            <a:ext cx="2743200" cy="365125"/>
          </a:xfrm>
        </p:spPr>
        <p:txBody>
          <a:bodyPr/>
          <a:lstStyle/>
          <a:p>
            <a:pPr marL="0" lvl="0" indent="0" algn="r" rtl="0">
              <a:spcBef>
                <a:spcPts val="0"/>
              </a:spcBef>
              <a:spcAft>
                <a:spcPts val="0"/>
              </a:spcAft>
              <a:buNone/>
            </a:pPr>
            <a:fld id="{00000000-1234-1234-1234-123412341234}" type="slidenum">
              <a:rPr lang="en-US" smtClean="0">
                <a:solidFill>
                  <a:schemeClr val="tx1"/>
                </a:solidFill>
              </a:rPr>
              <a:t>8</a:t>
            </a:fld>
            <a:endParaRPr lang="en-US" dirty="0">
              <a:solidFill>
                <a:schemeClr val="tx1"/>
              </a:solidFill>
            </a:endParaRPr>
          </a:p>
        </p:txBody>
      </p:sp>
      <p:sp>
        <p:nvSpPr>
          <p:cNvPr id="5" name="Date Placeholder 2">
            <a:extLst>
              <a:ext uri="{FF2B5EF4-FFF2-40B4-BE49-F238E27FC236}">
                <a16:creationId xmlns:a16="http://schemas.microsoft.com/office/drawing/2014/main" id="{22246CDA-93EA-8F83-E82B-77409ECCF0AD}"/>
              </a:ext>
            </a:extLst>
          </p:cNvPr>
          <p:cNvSpPr>
            <a:spLocks noGrp="1"/>
          </p:cNvSpPr>
          <p:nvPr>
            <p:ph type="dt" sz="half" idx="10"/>
          </p:nvPr>
        </p:nvSpPr>
        <p:spPr>
          <a:xfrm>
            <a:off x="838200" y="6356352"/>
            <a:ext cx="2743200" cy="365125"/>
          </a:xfrm>
        </p:spPr>
        <p:txBody>
          <a:bodyPr/>
          <a:lstStyle/>
          <a:p>
            <a:fld id="{52DCBC5E-F1D5-4902-9C13-F63852E44079}" type="datetime1">
              <a:rPr lang="en-US" smtClean="0">
                <a:solidFill>
                  <a:schemeClr val="tx1"/>
                </a:solidFill>
              </a:rPr>
              <a:t>8/12/2025</a:t>
            </a:fld>
            <a:endParaRPr lang="en-US" dirty="0">
              <a:solidFill>
                <a:schemeClr val="tx1"/>
              </a:solidFill>
            </a:endParaRPr>
          </a:p>
        </p:txBody>
      </p:sp>
    </p:spTree>
    <p:extLst>
      <p:ext uri="{BB962C8B-B14F-4D97-AF65-F5344CB8AC3E}">
        <p14:creationId xmlns:p14="http://schemas.microsoft.com/office/powerpoint/2010/main" val="9517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4AE6FD-460B-29AB-554F-ACDCB7D6121E}"/>
              </a:ext>
            </a:extLst>
          </p:cNvPr>
          <p:cNvSpPr>
            <a:spLocks noGrp="1"/>
          </p:cNvSpPr>
          <p:nvPr>
            <p:ph type="body" idx="1"/>
          </p:nvPr>
        </p:nvSpPr>
        <p:spPr>
          <a:xfrm>
            <a:off x="283030" y="915334"/>
            <a:ext cx="11517084" cy="4351338"/>
          </a:xfrm>
        </p:spPr>
        <p:txBody>
          <a:bodyPr/>
          <a:lstStyle/>
          <a:p>
            <a:pPr algn="just">
              <a:lnSpc>
                <a:spcPct val="100000"/>
              </a:lnSpc>
              <a:buFont typeface="Wingdings" panose="05000000000000000000" pitchFamily="2" charset="2"/>
              <a:buChar char="Ø"/>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While a missile is crucial to the defense sector of the country, modelling and controller design cannot be compromised for the sake of simplicity. </a:t>
            </a:r>
          </a:p>
          <a:p>
            <a:pPr algn="just">
              <a:lnSpc>
                <a:spcPct val="100000"/>
              </a:lnSpc>
              <a:buFont typeface="Wingdings" panose="05000000000000000000" pitchFamily="2" charset="2"/>
              <a:buChar char="Ø"/>
            </a:pPr>
            <a:endPar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00000"/>
              </a:lnSpc>
              <a:buFont typeface="Wingdings" panose="05000000000000000000" pitchFamily="2" charset="2"/>
              <a:buChar char="Ø"/>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More details, in this case the coupled nonlinearities, would improve the understanding and hence a better design of control systems. </a:t>
            </a:r>
          </a:p>
          <a:p>
            <a:pPr lvl="1" algn="just">
              <a:lnSpc>
                <a:spcPct val="100000"/>
              </a:lnSpc>
              <a:buFont typeface="Wingdings" panose="05000000000000000000" pitchFamily="2" charset="2"/>
              <a:buChar char="Ø"/>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In particular, for cruise missiles</a:t>
            </a:r>
          </a:p>
          <a:p>
            <a:pPr>
              <a:buFont typeface="Wingdings" panose="05000000000000000000" pitchFamily="2" charset="2"/>
              <a:buChar char="Ø"/>
            </a:pPr>
            <a:endPar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00000"/>
              </a:lnSpc>
              <a:buFont typeface="Wingdings" panose="05000000000000000000" pitchFamily="2" charset="2"/>
              <a:buChar char="Ø"/>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Moreover, as better analytical tools and algorithms are available, we attempted to incorporate all state variables in the feedback and place all poles in their respective positions, rather than discarding </a:t>
            </a: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remaining</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the poles, as has been general practice from a classical control point of view.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AE5DF290-DFB9-9280-5B0A-A2774E03D9D1}"/>
              </a:ext>
            </a:extLst>
          </p:cNvPr>
          <p:cNvSpPr>
            <a:spLocks noGrp="1"/>
          </p:cNvSpPr>
          <p:nvPr>
            <p:ph type="dt" idx="10"/>
          </p:nvPr>
        </p:nvSpPr>
        <p:spPr/>
        <p:txBody>
          <a:bodyPr/>
          <a:lstStyle/>
          <a:p>
            <a:fld id="{1686E076-3689-4A62-94F2-09137C2B5FAE}" type="datetime1">
              <a:rPr lang="en-US" smtClean="0">
                <a:solidFill>
                  <a:schemeClr val="tx1"/>
                </a:solidFill>
              </a:rPr>
              <a:t>8/12/2025</a:t>
            </a:fld>
            <a:endParaRPr lang="en-US" dirty="0">
              <a:solidFill>
                <a:schemeClr val="tx1"/>
              </a:solidFill>
            </a:endParaRPr>
          </a:p>
        </p:txBody>
      </p:sp>
      <p:sp>
        <p:nvSpPr>
          <p:cNvPr id="5" name="Slide Number Placeholder 4">
            <a:extLst>
              <a:ext uri="{FF2B5EF4-FFF2-40B4-BE49-F238E27FC236}">
                <a16:creationId xmlns:a16="http://schemas.microsoft.com/office/drawing/2014/main" id="{388CAEBF-EBE3-D54C-C63E-496B7915E8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chemeClr val="tx1"/>
                </a:solidFill>
              </a:rPr>
              <a:t>9</a:t>
            </a:fld>
            <a:endParaRPr lang="en-US" dirty="0">
              <a:solidFill>
                <a:schemeClr val="tx1"/>
              </a:solidFill>
            </a:endParaRPr>
          </a:p>
        </p:txBody>
      </p:sp>
      <p:sp>
        <p:nvSpPr>
          <p:cNvPr id="9" name="Title 1">
            <a:extLst>
              <a:ext uri="{FF2B5EF4-FFF2-40B4-BE49-F238E27FC236}">
                <a16:creationId xmlns:a16="http://schemas.microsoft.com/office/drawing/2014/main" id="{4A3BA59A-B4A2-B53E-AD48-2E42D4A81628}"/>
              </a:ext>
            </a:extLst>
          </p:cNvPr>
          <p:cNvSpPr>
            <a:spLocks noGrp="1"/>
          </p:cNvSpPr>
          <p:nvPr>
            <p:ph type="title"/>
          </p:nvPr>
        </p:nvSpPr>
        <p:spPr>
          <a:xfrm>
            <a:off x="199118" y="0"/>
            <a:ext cx="10972800" cy="915334"/>
          </a:xfrm>
        </p:spPr>
        <p:txBody>
          <a:bodyPr>
            <a:normAutofit/>
          </a:bodyPr>
          <a:lstStyle/>
          <a:p>
            <a:pPr algn="ctr"/>
            <a:r>
              <a:rPr lang="en-US" sz="3200" b="1" dirty="0">
                <a:cs typeface="Calibri" pitchFamily="34" charset="0"/>
              </a:rPr>
              <a:t>Motivation</a:t>
            </a:r>
          </a:p>
        </p:txBody>
      </p:sp>
    </p:spTree>
    <p:extLst>
      <p:ext uri="{BB962C8B-B14F-4D97-AF65-F5344CB8AC3E}">
        <p14:creationId xmlns:p14="http://schemas.microsoft.com/office/powerpoint/2010/main" val="39506165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22557</TotalTime>
  <Words>5635</Words>
  <Application>Microsoft Office PowerPoint</Application>
  <PresentationFormat>Widescreen</PresentationFormat>
  <Paragraphs>511</Paragraphs>
  <Slides>38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Cambria Math</vt:lpstr>
      <vt:lpstr>NimbusRomNo9L-Regu</vt:lpstr>
      <vt:lpstr>Symbol</vt:lpstr>
      <vt:lpstr>Times New Roman</vt:lpstr>
      <vt:lpstr>Wingdings</vt:lpstr>
      <vt:lpstr>Office Theme</vt:lpstr>
      <vt:lpstr>Bio-Inspired Optimization of LQR Controllers for Feedback-linearized Cruise Missiles (Paper ID ICISC-130)</vt:lpstr>
      <vt:lpstr>Outline of the presentation</vt:lpstr>
      <vt:lpstr>PowerPoint Presentation</vt:lpstr>
      <vt:lpstr>PowerPoint Presentation</vt:lpstr>
      <vt:lpstr>Cruise Missile Control and Guidance Blocks</vt:lpstr>
      <vt:lpstr>Missile Control and Guidance Blocks</vt:lpstr>
      <vt:lpstr>Brief Literature Survey </vt:lpstr>
      <vt:lpstr>Brief Literature Survey </vt:lpstr>
      <vt:lpstr>Motivation</vt:lpstr>
      <vt:lpstr>Objectives</vt:lpstr>
      <vt:lpstr>6-DOF of a Class of Cruise Missiles</vt:lpstr>
      <vt:lpstr>Rigid Body Equations based on Newton’s Second Law</vt:lpstr>
      <vt:lpstr>PowerPoint Presentation</vt:lpstr>
      <vt:lpstr>PowerPoint Presentation</vt:lpstr>
      <vt:lpstr>The Longitudinal Dynamics of a Class of Cruise Missiles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Enhancement of  Power Quality and PV Output Power using Modular Multilevel Converter under Partial Shading Conditions in Grid-Connected PV System</dc:title>
  <dc:creator>Manoranjan Sahoo</dc:creator>
  <cp:lastModifiedBy>CHIITA SUBBAREDDY</cp:lastModifiedBy>
  <cp:revision>187</cp:revision>
  <dcterms:modified xsi:type="dcterms:W3CDTF">2025-08-12T03:04:56Z</dcterms:modified>
</cp:coreProperties>
</file>