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PT Sans Narrow"/>
      <p:regular r:id="rId51"/>
      <p:bold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C36EC3-F515-4137-AB21-DB1D2BF693EA}">
  <a:tblStyle styleId="{7CC36EC3-F515-4137-AB21-DB1D2BF693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Narrow-regular.fntdata"/><Relationship Id="rId50" Type="http://schemas.openxmlformats.org/officeDocument/2006/relationships/slide" Target="slides/slide44.xml"/><Relationship Id="rId53" Type="http://schemas.openxmlformats.org/officeDocument/2006/relationships/font" Target="fonts/OpenSans-regular.fntdata"/><Relationship Id="rId52" Type="http://schemas.openxmlformats.org/officeDocument/2006/relationships/font" Target="fonts/PTSansNarrow-bold.fntdata"/><Relationship Id="rId11" Type="http://schemas.openxmlformats.org/officeDocument/2006/relationships/slide" Target="slides/slide5.xml"/><Relationship Id="rId55" Type="http://schemas.openxmlformats.org/officeDocument/2006/relationships/font" Target="fonts/OpenSans-italic.fntdata"/><Relationship Id="rId10" Type="http://schemas.openxmlformats.org/officeDocument/2006/relationships/slide" Target="slides/slide4.xml"/><Relationship Id="rId54"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41447bf0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41447bf0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41447bf0b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41447bf0b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recordings have miscue rates &lt; 10%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41447bf0b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41447bf0b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41447bf0b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41447bf0b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Anyway, you are not using story distribution to make any specific point, or are you?   Just make that point instead.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Harsha: Ok,</a:t>
            </a:r>
            <a:r>
              <a:rPr b="1" lang="en"/>
              <a:t> The only point is that the story distributions are similar across train, valid test splits</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41447bf0b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41447bf0b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41447bf0b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41447bf0b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41447bf0b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41447bf0b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41447bf0b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41447bf0b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41447bf0b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41447bf0b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by default in kaldi is 1.4 seconds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41447bf0b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41447bf0b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lmwt</a:t>
            </a:r>
            <a:r>
              <a:rPr lang="en"/>
              <a:t> 10..50 </a:t>
            </a:r>
            <a:r>
              <a:rPr b="1" lang="en"/>
              <a:t>wip</a:t>
            </a:r>
            <a:r>
              <a:rPr lang="en"/>
              <a:t> -0.5, 0.0, 0.5, 1.0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One way to support the use of F-score measure is to understand that it is of slightly less import to find out what</a:t>
            </a:r>
            <a:endParaRPr/>
          </a:p>
          <a:p>
            <a:pPr indent="0" lvl="0" marL="0" rtl="0" algn="l">
              <a:spcBef>
                <a:spcPts val="0"/>
              </a:spcBef>
              <a:spcAft>
                <a:spcPts val="0"/>
              </a:spcAft>
              <a:buClr>
                <a:schemeClr val="dk1"/>
              </a:buClr>
              <a:buSzPts val="1100"/>
              <a:buFont typeface="Arial"/>
              <a:buNone/>
            </a:pPr>
            <a:r>
              <a:rPr lang="en"/>
              <a:t>the exact mistake a child made while reading was, as long as a mistake is identified. By reducing the effect of the deficiencies of the ASR system, this metric can be useful for identifying the best ASR for quantifying literacy levels.</a:t>
            </a:r>
            <a:r>
              <a:rPr lang="en">
                <a:solidFill>
                  <a:srgbClr val="980000"/>
                </a:solidFill>
              </a:rPr>
              <a:t> THIS metric IS USEFUL on its own (WCPM is a standard reading rubric as I’ve tried to bring up to you earlier as well), NOt because it “reduces deficiencies of ASR”!!!!!  Don’t say things like that that show your lack of perspective in the work you are doing!!</a:t>
            </a:r>
            <a:endParaRPr>
              <a:solidFill>
                <a:srgbClr val="980000"/>
              </a:solidFill>
            </a:endParaRPr>
          </a:p>
          <a:p>
            <a:pPr indent="0" lvl="0" marL="0" rtl="0" algn="l">
              <a:spcBef>
                <a:spcPts val="0"/>
              </a:spcBef>
              <a:spcAft>
                <a:spcPts val="0"/>
              </a:spcAft>
              <a:buNone/>
            </a:pPr>
            <a:r>
              <a:rPr lang="en"/>
              <a:t>Yes, I do understand that it’ll be useful and directly related to WCPM. That is why I say at the end it is useful for identifying </a:t>
            </a:r>
            <a:r>
              <a:rPr b="1" lang="en"/>
              <a:t>best ASR for quantifying literacy levels. </a:t>
            </a:r>
            <a:r>
              <a:rPr lang="en"/>
              <a:t> It is another point in support of using the F-score metric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41447bf0b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41447bf0b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‘Reliable’ means it performs like a human expert but has the advantage of being more ‘objective’ (rather than subjective). ‘Scalable’ means human resource usage is minimal.</a:t>
            </a:r>
            <a:endParaRPr/>
          </a:p>
          <a:p>
            <a:pPr indent="0" lvl="0" marL="0" rtl="0" algn="l">
              <a:spcBef>
                <a:spcPts val="0"/>
              </a:spcBef>
              <a:spcAft>
                <a:spcPts val="0"/>
              </a:spcAft>
              <a:buNone/>
            </a:pPr>
            <a:r>
              <a:rPr lang="en"/>
              <a:t>Fluency involves detecting prosody from ASR-aligned word sequences.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41447bf0b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41447bf0b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–chain.xent-regularize 0.001 –chain.l2-regularize 0.0 –trainer.num-epochs 4 –egs.chunk-width 140 | Other retraining settings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376d7a3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376d7a3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It will be useful to provide HPR, LPR performances on this slide (so we can understand better the system behaviour for different skill levels).</a:t>
            </a:r>
            <a:endParaRPr b="1">
              <a:solidFill>
                <a:srgbClr val="980000"/>
              </a:solidFill>
            </a:endParaRPr>
          </a:p>
          <a:p>
            <a:pPr indent="0" lvl="0" marL="0" rtl="0" algn="l">
              <a:spcBef>
                <a:spcPts val="0"/>
              </a:spcBef>
              <a:spcAft>
                <a:spcPts val="0"/>
              </a:spcAft>
              <a:buNone/>
            </a:pPr>
            <a:r>
              <a:rPr b="1" lang="en"/>
              <a:t>LPR F-score of detected correct words lower cause more errors in LPR sets of the type s:भर,भरा | s:दिनों,दोनों | s:दिनों,</a:t>
            </a:r>
            <a:r>
              <a:rPr b="1" lang="en">
                <a:solidFill>
                  <a:schemeClr val="dk1"/>
                </a:solidFill>
              </a:rPr>
              <a:t>नों </a:t>
            </a:r>
            <a:r>
              <a:rPr b="1" lang="en"/>
              <a:t>etc...</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41447bf0b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41447bf0b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41447bf0b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41447bf0b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enoiser abandoned for all further experiments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41447bf0b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41447bf0b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41447bf0b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41447bf0b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41447bf0b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41447bf0b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41447bf0b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41447bf0b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41447bf0b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41447bf0b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Dahanu set transcriptions don’t have substituted words. </a:t>
            </a:r>
            <a:r>
              <a:rPr lang="en"/>
              <a:t>Only sentences with correct words present were taken. Sentence count and recording count is accurate.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7fefa07d9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7fefa07d9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Dahanu set transcriptions don’t have substituted words. Only sentences with correct words present were taken. Sentence count and recording count is accurate.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41447bf0b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41447bf0b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Noise is also a factor to mention.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41447bf0b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41447bf0b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41447bf0b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41447bf0b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–chain.xent-regularize 0.001 –chain.l2-regularize 0.0 –trainer.num-epochs 1 Other retraining parameters for English</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41447bf0b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41447bf0b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A1E8D9"/>
              </a:buClr>
              <a:buSzPts val="1100"/>
              <a:buFont typeface="Arial"/>
              <a:buNone/>
            </a:pPr>
            <a:r>
              <a:rPr lang="en">
                <a:solidFill>
                  <a:schemeClr val="dk1"/>
                </a:solidFill>
              </a:rPr>
              <a:t>Generally small minibatch size = noisier estimates but not in our case: </a:t>
            </a:r>
            <a:r>
              <a:rPr lang="en"/>
              <a:t>Because the retraining data also consists of recordings from a fixed set of stories, all the training examples are also very similar in their text contexts. And so are mini-batches. Changing mini-batch size from 64 = no significant effect.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41447bf0b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41447bf0b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18862b9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18862b9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41447bf0b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41447bf0b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18e4535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18e4535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41447bf0b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41447bf0b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41447bf0b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41447bf0b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41a97909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41a97909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41447bf0b_0_67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miscue report contains WCPM and other lexical analysis, Prosody report: information about how well text was read (pace, hesitation etc.)</a:t>
            </a:r>
            <a:endParaRPr/>
          </a:p>
          <a:p>
            <a:pPr indent="0" lvl="0" marL="0" rtl="0" algn="l">
              <a:spcBef>
                <a:spcPts val="0"/>
              </a:spcBef>
              <a:spcAft>
                <a:spcPts val="0"/>
              </a:spcAft>
              <a:buNone/>
            </a:pPr>
            <a:r>
              <a:rPr lang="en">
                <a:solidFill>
                  <a:srgbClr val="741B47"/>
                </a:solidFill>
              </a:rPr>
              <a:t>Include all these outputs on the slide just as I had shown you. </a:t>
            </a:r>
            <a:r>
              <a:rPr lang="en">
                <a:solidFill>
                  <a:schemeClr val="dk1"/>
                </a:solidFill>
              </a:rPr>
              <a:t>They have been included now.  </a:t>
            </a:r>
            <a:r>
              <a:rPr b="1" lang="en">
                <a:solidFill>
                  <a:schemeClr val="dk1"/>
                </a:solidFill>
              </a:rPr>
              <a:t>A widely accepted rubric for reading skill evaluation is the WCPM (words correct per minute). This metric has been shown previously to be strongly correlated with reading ability</a:t>
            </a:r>
            <a:endParaRPr b="1">
              <a:solidFill>
                <a:schemeClr val="dk1"/>
              </a:solidFill>
            </a:endParaRPr>
          </a:p>
        </p:txBody>
      </p:sp>
      <p:sp>
        <p:nvSpPr>
          <p:cNvPr id="84" name="Google Shape;84;ge41447bf0b_0_67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18862b94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18862b94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7fefa07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7fefa07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2012</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7fefa07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7fefa07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RJ 2012</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7fefa07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7fefa07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2016 No story overlap with 2012</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7fefa07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7fefa07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2016 story overlap with 2012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41447bf0b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41447bf0b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LM/GM during evaluation metric slides. This is just about </a:t>
            </a:r>
            <a:r>
              <a:rPr lang="en"/>
              <a:t>the</a:t>
            </a:r>
            <a:r>
              <a:rPr lang="en"/>
              <a:t> AMs in the ASR system from previous slide.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7fefa07d9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7fefa07d9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18862b94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18862b94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talk about differences between the two sets here in terms of noise and mistakes made. It will be highlighted again when I show the miscue rates in </a:t>
            </a:r>
            <a:r>
              <a:rPr lang="en"/>
              <a:t>the 2016 set.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41447bf0b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41447bf0b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41447bf0b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41447bf0b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Transcriptions available at sentence level. In this case IR is after the child has </a:t>
            </a:r>
            <a:r>
              <a:rPr lang="en"/>
              <a:t>finished</a:t>
            </a:r>
            <a:r>
              <a:rPr lang="en"/>
              <a:t> reading, IR isn’t considered for miscue rate </a:t>
            </a:r>
            <a:r>
              <a:rPr lang="en"/>
              <a:t>calculation as it is not uttered by child. </a:t>
            </a:r>
            <a:r>
              <a:rPr lang="en"/>
              <a:t>if it overlaps with child speaking the whole sentence is removed if part of train set. No splitting done for valid and test sets while decoding.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578660" y="350113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004185" y="35011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69" y="6029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64" y="4663225"/>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38" y="31582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st_1"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1148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1148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1148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148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822225"/>
            <a:ext cx="8520600" cy="40293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DLtkMqFYGXs" TargetMode="External"/><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drive.google.com/file/d/1P3C2D0sVFw4LOLfMH-CqZruOLfD5aCB_/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819813"/>
            <a:ext cx="7136700" cy="2280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Acoustic models for speech recognition in Reading	    Miscue detection</a:t>
            </a:r>
            <a:endParaRPr/>
          </a:p>
        </p:txBody>
      </p:sp>
      <p:sp>
        <p:nvSpPr>
          <p:cNvPr id="67" name="Google Shape;67;p13"/>
          <p:cNvSpPr txBox="1"/>
          <p:nvPr>
            <p:ph idx="1" type="subTitle"/>
          </p:nvPr>
        </p:nvSpPr>
        <p:spPr>
          <a:xfrm>
            <a:off x="2137250" y="3158259"/>
            <a:ext cx="4870500" cy="1455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MTP Presentation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Shreeharsha B S</a:t>
            </a:r>
            <a:endParaRPr/>
          </a:p>
          <a:p>
            <a:pPr indent="0" lvl="0" marL="0" rtl="0" algn="ctr">
              <a:spcBef>
                <a:spcPts val="0"/>
              </a:spcBef>
              <a:spcAft>
                <a:spcPts val="0"/>
              </a:spcAft>
              <a:buNone/>
            </a:pPr>
            <a:r>
              <a:rPr lang="en"/>
              <a:t>EE1 18307R002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ASER </a:t>
            </a:r>
            <a:r>
              <a:rPr lang="en"/>
              <a:t>2012 Data Splits</a:t>
            </a:r>
            <a:endParaRPr/>
          </a:p>
        </p:txBody>
      </p:sp>
      <p:sp>
        <p:nvSpPr>
          <p:cNvPr id="147" name="Google Shape;147;p22"/>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Train, valid and test splits made from 2012 data. 12 unique Hindi stories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2012 UP+RJ Train set combined (12 hrs) split at sentence level; used for retraining baseline along with Hindi data from campus school </a:t>
            </a:r>
            <a:endParaRPr sz="1500"/>
          </a:p>
          <a:p>
            <a:pPr indent="0" lvl="0" marL="0" rtl="0" algn="l">
              <a:spcBef>
                <a:spcPts val="1200"/>
              </a:spcBef>
              <a:spcAft>
                <a:spcPts val="1200"/>
              </a:spcAft>
              <a:buNone/>
            </a:pPr>
            <a:r>
              <a:rPr lang="en" sz="1500"/>
              <a:t>No speaker overlap between train, valid and test splits</a:t>
            </a:r>
            <a:endParaRPr sz="1500"/>
          </a:p>
        </p:txBody>
      </p:sp>
      <p:pic>
        <p:nvPicPr>
          <p:cNvPr id="148" name="Google Shape;148;p22"/>
          <p:cNvPicPr preferRelativeResize="0"/>
          <p:nvPr/>
        </p:nvPicPr>
        <p:blipFill>
          <a:blip r:embed="rId3">
            <a:alphaModFix/>
          </a:blip>
          <a:stretch>
            <a:fillRect/>
          </a:stretch>
        </p:blipFill>
        <p:spPr>
          <a:xfrm>
            <a:off x="346950" y="1306125"/>
            <a:ext cx="7773824" cy="2541425"/>
          </a:xfrm>
          <a:prstGeom prst="rect">
            <a:avLst/>
          </a:prstGeom>
          <a:noFill/>
          <a:ln>
            <a:noFill/>
          </a:ln>
        </p:spPr>
      </p:pic>
      <p:sp>
        <p:nvSpPr>
          <p:cNvPr id="149" name="Google Shape;149;p22"/>
          <p:cNvSpPr/>
          <p:nvPr/>
        </p:nvSpPr>
        <p:spPr>
          <a:xfrm>
            <a:off x="1605750" y="1306125"/>
            <a:ext cx="970200" cy="2496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150" name="Google Shape;15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2"/>
          <p:cNvPicPr preferRelativeResize="0"/>
          <p:nvPr/>
        </p:nvPicPr>
        <p:blipFill>
          <a:blip r:embed="rId4">
            <a:alphaModFix/>
          </a:blip>
          <a:stretch>
            <a:fillRect/>
          </a:stretch>
        </p:blipFill>
        <p:spPr>
          <a:xfrm>
            <a:off x="1542312" y="1188788"/>
            <a:ext cx="6059375" cy="2776100"/>
          </a:xfrm>
          <a:prstGeom prst="rect">
            <a:avLst/>
          </a:prstGeom>
          <a:noFill/>
          <a:ln>
            <a:noFill/>
          </a:ln>
        </p:spPr>
      </p:pic>
      <p:sp>
        <p:nvSpPr>
          <p:cNvPr id="152" name="Google Shape;152;p22"/>
          <p:cNvSpPr txBox="1"/>
          <p:nvPr>
            <p:ph type="title"/>
          </p:nvPr>
        </p:nvSpPr>
        <p:spPr>
          <a:xfrm>
            <a:off x="346950" y="114825"/>
            <a:ext cx="43092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ASER Data</a:t>
            </a:r>
            <a:endParaRPr/>
          </a:p>
        </p:txBody>
      </p:sp>
      <p:sp>
        <p:nvSpPr>
          <p:cNvPr id="153" name="Google Shape;153;p22"/>
          <p:cNvSpPr/>
          <p:nvPr/>
        </p:nvSpPr>
        <p:spPr>
          <a:xfrm>
            <a:off x="2815350" y="1146750"/>
            <a:ext cx="970200" cy="2496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154" name="Google Shape;154;p22"/>
          <p:cNvSpPr/>
          <p:nvPr/>
        </p:nvSpPr>
        <p:spPr>
          <a:xfrm>
            <a:off x="1618600" y="1765750"/>
            <a:ext cx="5444400" cy="57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1"/>
                                        </p:tgtEl>
                                      </p:cBhvr>
                                    </p:animEffect>
                                    <p:set>
                                      <p:cBhvr>
                                        <p:cTn dur="1" fill="hold">
                                          <p:stCondLst>
                                            <p:cond delay="1000"/>
                                          </p:stCondLst>
                                        </p:cTn>
                                        <p:tgtEl>
                                          <p:spTgt spid="151"/>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53"/>
                                        </p:tgtEl>
                                      </p:cBhvr>
                                    </p:animEffect>
                                    <p:set>
                                      <p:cBhvr>
                                        <p:cTn dur="1" fill="hold">
                                          <p:stCondLst>
                                            <p:cond delay="1000"/>
                                          </p:stCondLst>
                                        </p:cTn>
                                        <p:tgtEl>
                                          <p:spTgt spid="1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54"/>
                                        </p:tgtEl>
                                      </p:cBhvr>
                                    </p:animEffect>
                                    <p:set>
                                      <p:cBhvr>
                                        <p:cTn dur="1" fill="hold">
                                          <p:stCondLst>
                                            <p:cond delay="1000"/>
                                          </p:stCondLst>
                                        </p:cTn>
                                        <p:tgtEl>
                                          <p:spTgt spid="1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2"/>
                                        </p:tgtEl>
                                      </p:cBhvr>
                                    </p:animEffect>
                                    <p:set>
                                      <p:cBhvr>
                                        <p:cTn dur="1" fill="hold">
                                          <p:stCondLst>
                                            <p:cond delay="1000"/>
                                          </p:stCondLst>
                                        </p:cTn>
                                        <p:tgtEl>
                                          <p:spTgt spid="152"/>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2012 splits Miscue rate distribution</a:t>
            </a:r>
            <a:endParaRPr/>
          </a:p>
        </p:txBody>
      </p:sp>
      <p:pic>
        <p:nvPicPr>
          <p:cNvPr id="160" name="Google Shape;160;p23"/>
          <p:cNvPicPr preferRelativeResize="0"/>
          <p:nvPr/>
        </p:nvPicPr>
        <p:blipFill>
          <a:blip r:embed="rId3">
            <a:alphaModFix/>
          </a:blip>
          <a:stretch>
            <a:fillRect/>
          </a:stretch>
        </p:blipFill>
        <p:spPr>
          <a:xfrm>
            <a:off x="311700" y="681425"/>
            <a:ext cx="7084724" cy="3653290"/>
          </a:xfrm>
          <a:prstGeom prst="rect">
            <a:avLst/>
          </a:prstGeom>
          <a:noFill/>
          <a:ln>
            <a:noFill/>
          </a:ln>
        </p:spPr>
      </p:pic>
      <p:pic>
        <p:nvPicPr>
          <p:cNvPr id="161" name="Google Shape;161;p23"/>
          <p:cNvPicPr preferRelativeResize="0"/>
          <p:nvPr/>
        </p:nvPicPr>
        <p:blipFill>
          <a:blip r:embed="rId4">
            <a:alphaModFix/>
          </a:blip>
          <a:stretch>
            <a:fillRect/>
          </a:stretch>
        </p:blipFill>
        <p:spPr>
          <a:xfrm>
            <a:off x="286600" y="654725"/>
            <a:ext cx="7084724" cy="3676549"/>
          </a:xfrm>
          <a:prstGeom prst="rect">
            <a:avLst/>
          </a:prstGeom>
          <a:noFill/>
          <a:ln>
            <a:noFill/>
          </a:ln>
        </p:spPr>
      </p:pic>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3"/>
          <p:cNvSpPr txBox="1"/>
          <p:nvPr/>
        </p:nvSpPr>
        <p:spPr>
          <a:xfrm>
            <a:off x="451725" y="4404300"/>
            <a:ext cx="79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Many recordings have miscue rates b/w 0-10%</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ASER 2016 Data splits</a:t>
            </a:r>
            <a:endParaRPr/>
          </a:p>
        </p:txBody>
      </p:sp>
      <p:sp>
        <p:nvSpPr>
          <p:cNvPr id="169" name="Google Shape;169;p24"/>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2016 set used only for decoding and testing. </a:t>
            </a:r>
            <a:endParaRPr sz="1500"/>
          </a:p>
          <a:p>
            <a:pPr indent="0" lvl="0" marL="0" rtl="0" algn="l">
              <a:spcBef>
                <a:spcPts val="1200"/>
              </a:spcBef>
              <a:spcAft>
                <a:spcPts val="0"/>
              </a:spcAft>
              <a:buNone/>
            </a:pPr>
            <a:r>
              <a:rPr lang="en" sz="1500"/>
              <a:t>Two subsets: With and without story overlap with 2012 data. </a:t>
            </a:r>
            <a:endParaRPr sz="1500"/>
          </a:p>
          <a:p>
            <a:pPr indent="0" lvl="0" marL="0" rtl="0" algn="l">
              <a:spcBef>
                <a:spcPts val="1200"/>
              </a:spcBef>
              <a:spcAft>
                <a:spcPts val="0"/>
              </a:spcAft>
              <a:buNone/>
            </a:pPr>
            <a:r>
              <a:rPr lang="en" sz="1500"/>
              <a:t>No story overlap (</a:t>
            </a:r>
            <a:r>
              <a:rPr lang="en" sz="1500"/>
              <a:t>8 new unique Hindi stories) </a:t>
            </a:r>
            <a:r>
              <a:rPr lang="en" sz="1500"/>
              <a:t>further split into valid and test.</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70" name="Google Shape;170;p24"/>
          <p:cNvPicPr preferRelativeResize="0"/>
          <p:nvPr/>
        </p:nvPicPr>
        <p:blipFill>
          <a:blip r:embed="rId3">
            <a:alphaModFix/>
          </a:blip>
          <a:stretch>
            <a:fillRect/>
          </a:stretch>
        </p:blipFill>
        <p:spPr>
          <a:xfrm>
            <a:off x="886850" y="2086537"/>
            <a:ext cx="6802475" cy="1640175"/>
          </a:xfrm>
          <a:prstGeom prst="rect">
            <a:avLst/>
          </a:prstGeom>
          <a:noFill/>
          <a:ln>
            <a:noFill/>
          </a:ln>
        </p:spPr>
      </p:pic>
      <p:sp>
        <p:nvSpPr>
          <p:cNvPr id="171" name="Google Shape;171;p24"/>
          <p:cNvSpPr/>
          <p:nvPr/>
        </p:nvSpPr>
        <p:spPr>
          <a:xfrm>
            <a:off x="2005900" y="2086525"/>
            <a:ext cx="1002000" cy="2157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172" name="Google Shape;17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4"/>
          <p:cNvSpPr txBox="1"/>
          <p:nvPr/>
        </p:nvSpPr>
        <p:spPr>
          <a:xfrm>
            <a:off x="311700" y="3854463"/>
            <a:ext cx="84723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dk2"/>
                </a:solidFill>
                <a:latin typeface="Open Sans"/>
                <a:ea typeface="Open Sans"/>
                <a:cs typeface="Open Sans"/>
                <a:sym typeface="Open Sans"/>
              </a:rPr>
              <a:t>More challenging dataset because of noisier conditions, children are from 5 different states (CG, JH, MH, RJ, UK) and make more mistakes while reading.</a:t>
            </a:r>
            <a:endParaRPr sz="15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2016 splits Miscue rate distribution</a:t>
            </a:r>
            <a:endParaRPr/>
          </a:p>
        </p:txBody>
      </p:sp>
      <p:pic>
        <p:nvPicPr>
          <p:cNvPr id="179" name="Google Shape;179;p25"/>
          <p:cNvPicPr preferRelativeResize="0"/>
          <p:nvPr/>
        </p:nvPicPr>
        <p:blipFill>
          <a:blip r:embed="rId3">
            <a:alphaModFix/>
          </a:blip>
          <a:stretch>
            <a:fillRect/>
          </a:stretch>
        </p:blipFill>
        <p:spPr>
          <a:xfrm>
            <a:off x="432273" y="681400"/>
            <a:ext cx="7103846" cy="3688024"/>
          </a:xfrm>
          <a:prstGeom prst="rect">
            <a:avLst/>
          </a:prstGeom>
          <a:noFill/>
          <a:ln>
            <a:noFill/>
          </a:ln>
        </p:spPr>
      </p:pic>
      <p:pic>
        <p:nvPicPr>
          <p:cNvPr id="180" name="Google Shape;180;p25"/>
          <p:cNvPicPr preferRelativeResize="0"/>
          <p:nvPr/>
        </p:nvPicPr>
        <p:blipFill>
          <a:blip r:embed="rId4">
            <a:alphaModFix/>
          </a:blip>
          <a:stretch>
            <a:fillRect/>
          </a:stretch>
        </p:blipFill>
        <p:spPr>
          <a:xfrm>
            <a:off x="404323" y="681400"/>
            <a:ext cx="7151799" cy="3688026"/>
          </a:xfrm>
          <a:prstGeom prst="rect">
            <a:avLst/>
          </a:prstGeom>
          <a:noFill/>
          <a:ln>
            <a:noFill/>
          </a:ln>
        </p:spPr>
      </p:pic>
      <p:sp>
        <p:nvSpPr>
          <p:cNvPr id="181" name="Google Shape;18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5"/>
          <p:cNvSpPr txBox="1"/>
          <p:nvPr/>
        </p:nvSpPr>
        <p:spPr>
          <a:xfrm>
            <a:off x="432275" y="4455625"/>
            <a:ext cx="79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Many </a:t>
            </a:r>
            <a:r>
              <a:rPr lang="en">
                <a:latin typeface="Open Sans"/>
                <a:ea typeface="Open Sans"/>
                <a:cs typeface="Open Sans"/>
                <a:sym typeface="Open Sans"/>
              </a:rPr>
              <a:t>recordings have miscue rates b/w 10-20%</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Augmentation</a:t>
            </a:r>
            <a:endParaRPr/>
          </a:p>
        </p:txBody>
      </p:sp>
      <p:sp>
        <p:nvSpPr>
          <p:cNvPr id="188" name="Google Shape;188;p26"/>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500"/>
              <a:t>Data augmentation → Apply certain transforms on the training data to:</a:t>
            </a:r>
            <a:endParaRPr sz="1500"/>
          </a:p>
          <a:p>
            <a:pPr indent="-323850" lvl="0" marL="457200" rtl="0" algn="l">
              <a:lnSpc>
                <a:spcPct val="95000"/>
              </a:lnSpc>
              <a:spcBef>
                <a:spcPts val="1200"/>
              </a:spcBef>
              <a:spcAft>
                <a:spcPts val="0"/>
              </a:spcAft>
              <a:buSzPts val="1500"/>
              <a:buAutoNum type="arabicParenR"/>
            </a:pPr>
            <a:r>
              <a:rPr lang="en" sz="1500"/>
              <a:t>Enhance amount of training data</a:t>
            </a:r>
            <a:endParaRPr sz="1500"/>
          </a:p>
          <a:p>
            <a:pPr indent="-323850" lvl="0" marL="457200" rtl="0" algn="l">
              <a:lnSpc>
                <a:spcPct val="95000"/>
              </a:lnSpc>
              <a:spcBef>
                <a:spcPts val="0"/>
              </a:spcBef>
              <a:spcAft>
                <a:spcPts val="0"/>
              </a:spcAft>
              <a:buSzPts val="1500"/>
              <a:buAutoNum type="arabicParenR"/>
            </a:pPr>
            <a:r>
              <a:rPr lang="en" sz="1500"/>
              <a:t>Groom the model towards certain test scenarios</a:t>
            </a:r>
            <a:endParaRPr sz="1500"/>
          </a:p>
          <a:p>
            <a:pPr indent="0" lvl="0" marL="45720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rPr b="1" lang="en" sz="1500"/>
              <a:t>Au</a:t>
            </a:r>
            <a:r>
              <a:rPr b="1" lang="en" sz="1500"/>
              <a:t>g</a:t>
            </a:r>
            <a:r>
              <a:rPr b="1" lang="en" sz="1500"/>
              <a:t>mentation techniques:</a:t>
            </a:r>
            <a:endParaRPr b="1" sz="1500"/>
          </a:p>
          <a:p>
            <a:pPr indent="0" lvl="0" marL="0" rtl="0" algn="l">
              <a:lnSpc>
                <a:spcPct val="95000"/>
              </a:lnSpc>
              <a:spcBef>
                <a:spcPts val="1200"/>
              </a:spcBef>
              <a:spcAft>
                <a:spcPts val="0"/>
              </a:spcAft>
              <a:buNone/>
            </a:pPr>
            <a:r>
              <a:rPr lang="en" sz="1500"/>
              <a:t> VTLP (Vocal tract length perturbation)</a:t>
            </a:r>
            <a:r>
              <a:rPr baseline="30000" lang="en" sz="1500"/>
              <a:t> [5]</a:t>
            </a:r>
            <a:endParaRPr baseline="30000" sz="1500"/>
          </a:p>
          <a:p>
            <a:pPr indent="0" lvl="0" marL="0" rtl="0" algn="l">
              <a:lnSpc>
                <a:spcPct val="95000"/>
              </a:lnSpc>
              <a:spcBef>
                <a:spcPts val="1200"/>
              </a:spcBef>
              <a:spcAft>
                <a:spcPts val="0"/>
              </a:spcAft>
              <a:buNone/>
            </a:pPr>
            <a:r>
              <a:rPr lang="en" sz="1500"/>
              <a:t> SpecAugment</a:t>
            </a:r>
            <a:r>
              <a:rPr baseline="30000" lang="en" sz="1500"/>
              <a:t>[6]</a:t>
            </a:r>
            <a:r>
              <a:rPr lang="en" sz="1500"/>
              <a:t> and SpecSwap</a:t>
            </a:r>
            <a:r>
              <a:rPr baseline="30000" lang="en" sz="1500"/>
              <a:t>[7]</a:t>
            </a:r>
            <a:endParaRPr sz="1500"/>
          </a:p>
          <a:p>
            <a:pPr indent="0" lvl="0" marL="0" rtl="0" algn="l">
              <a:lnSpc>
                <a:spcPct val="95000"/>
              </a:lnSpc>
              <a:spcBef>
                <a:spcPts val="1200"/>
              </a:spcBef>
              <a:spcAft>
                <a:spcPts val="0"/>
              </a:spcAft>
              <a:buNone/>
            </a:pPr>
            <a:r>
              <a:rPr lang="en" sz="1500"/>
              <a:t> Speed perturbation, Tempo perturbation, VTLP examined in kaldi</a:t>
            </a:r>
            <a:r>
              <a:rPr baseline="30000" lang="en" sz="1500"/>
              <a:t>[8]</a:t>
            </a:r>
            <a:endParaRPr baseline="30000" sz="1500"/>
          </a:p>
          <a:p>
            <a:pPr indent="0" lvl="0" marL="0" rtl="0" algn="l">
              <a:lnSpc>
                <a:spcPct val="95000"/>
              </a:lnSpc>
              <a:spcBef>
                <a:spcPts val="1200"/>
              </a:spcBef>
              <a:spcAft>
                <a:spcPts val="0"/>
              </a:spcAft>
              <a:buNone/>
            </a:pPr>
            <a:r>
              <a:rPr lang="en" sz="1500"/>
              <a:t> Pitch perturbation</a:t>
            </a:r>
            <a:r>
              <a:rPr baseline="30000" lang="en" sz="1500"/>
              <a:t> [9]</a:t>
            </a:r>
            <a:r>
              <a:rPr lang="en" sz="1500"/>
              <a:t> and Noise augmentation</a:t>
            </a:r>
            <a:endParaRPr sz="1500"/>
          </a:p>
          <a:p>
            <a:pPr indent="0" lvl="0" marL="0" rtl="0" algn="l">
              <a:lnSpc>
                <a:spcPct val="95000"/>
              </a:lnSpc>
              <a:spcBef>
                <a:spcPts val="1200"/>
              </a:spcBef>
              <a:spcAft>
                <a:spcPts val="1200"/>
              </a:spcAft>
              <a:buNone/>
            </a:pPr>
            <a:r>
              <a:rPr lang="en" sz="1500"/>
              <a:t>A mix of augmentation techniques are used in baseline model and during transfer learning depending on the scenario of interest</a:t>
            </a:r>
            <a:endParaRPr sz="1500"/>
          </a:p>
        </p:txBody>
      </p:sp>
      <p:sp>
        <p:nvSpPr>
          <p:cNvPr id="189" name="Google Shape;18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10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1000"/>
                                        <p:tgtEl>
                                          <p:spTgt spid="1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1000"/>
                                        <p:tgtEl>
                                          <p:spTgt spid="1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Effect filter="fade" transition="in">
                                      <p:cBhvr>
                                        <p:cTn dur="1000"/>
                                        <p:tgtEl>
                                          <p:spTgt spid="1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animEffect filter="fade" transition="in">
                                      <p:cBhvr>
                                        <p:cTn dur="1000"/>
                                        <p:tgtEl>
                                          <p:spTgt spid="18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9" st="9"/>
                                            </p:txEl>
                                          </p:spTgt>
                                        </p:tgtEl>
                                        <p:attrNameLst>
                                          <p:attrName>style.visibility</p:attrName>
                                        </p:attrNameLst>
                                      </p:cBhvr>
                                      <p:to>
                                        <p:strVal val="visible"/>
                                      </p:to>
                                    </p:set>
                                    <p:animEffect filter="fade" transition="in">
                                      <p:cBhvr>
                                        <p:cTn dur="1000"/>
                                        <p:tgtEl>
                                          <p:spTgt spid="18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Augmentation procedure</a:t>
            </a:r>
            <a:endParaRPr/>
          </a:p>
        </p:txBody>
      </p:sp>
      <p:sp>
        <p:nvSpPr>
          <p:cNvPr id="195" name="Google Shape;195;p27"/>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Two techniques used during </a:t>
            </a:r>
            <a:r>
              <a:rPr b="1" lang="en" sz="1500"/>
              <a:t>baseline model training</a:t>
            </a:r>
            <a:r>
              <a:rPr lang="en" sz="1500"/>
              <a:t>:</a:t>
            </a:r>
            <a:endParaRPr sz="1500"/>
          </a:p>
          <a:p>
            <a:pPr indent="-323850" lvl="0" marL="457200" rtl="0" algn="l">
              <a:spcBef>
                <a:spcPts val="1200"/>
              </a:spcBef>
              <a:spcAft>
                <a:spcPts val="0"/>
              </a:spcAft>
              <a:buSzPts val="1500"/>
              <a:buAutoNum type="arabicParenR"/>
            </a:pPr>
            <a:r>
              <a:rPr lang="en" sz="1500"/>
              <a:t>Vocal tract length perturbation (VTLP) warping</a:t>
            </a:r>
            <a:endParaRPr sz="1500"/>
          </a:p>
          <a:p>
            <a:pPr indent="-323850" lvl="0" marL="457200" rtl="0" algn="l">
              <a:spcBef>
                <a:spcPts val="0"/>
              </a:spcBef>
              <a:spcAft>
                <a:spcPts val="0"/>
              </a:spcAft>
              <a:buSzPts val="1500"/>
              <a:buAutoNum type="arabicParenR"/>
            </a:pPr>
            <a:r>
              <a:rPr lang="en" sz="1500"/>
              <a:t>Speed perturbation at 1.1x and 1.2x</a:t>
            </a:r>
            <a:endParaRPr sz="1500"/>
          </a:p>
          <a:p>
            <a:pPr indent="0" lvl="0" marL="0" rtl="0" algn="l">
              <a:spcBef>
                <a:spcPts val="1200"/>
              </a:spcBef>
              <a:spcAft>
                <a:spcPts val="0"/>
              </a:spcAft>
              <a:buNone/>
            </a:pPr>
            <a:r>
              <a:rPr lang="en" sz="1500"/>
              <a:t>During </a:t>
            </a:r>
            <a:r>
              <a:rPr b="1" lang="en" sz="1500"/>
              <a:t>retraining on ASER 2012 data</a:t>
            </a:r>
            <a:r>
              <a:rPr lang="en" sz="1500"/>
              <a:t>:</a:t>
            </a:r>
            <a:endParaRPr sz="1500"/>
          </a:p>
          <a:p>
            <a:pPr indent="-323850" lvl="0" marL="457200" rtl="0" algn="l">
              <a:spcBef>
                <a:spcPts val="1200"/>
              </a:spcBef>
              <a:spcAft>
                <a:spcPts val="0"/>
              </a:spcAft>
              <a:buSzPts val="1500"/>
              <a:buAutoNum type="arabicParenR"/>
            </a:pPr>
            <a:r>
              <a:rPr lang="en" sz="1500"/>
              <a:t>Overlaying noise sources (IITB exam recordings, wind, babble, rain, traffic etc) at various SNR.  (2x versions of the retraining acoustic data (original+noisy))</a:t>
            </a:r>
            <a:endParaRPr sz="1500"/>
          </a:p>
          <a:p>
            <a:pPr indent="-323850" lvl="0" marL="457200" rtl="0" algn="l">
              <a:spcBef>
                <a:spcPts val="0"/>
              </a:spcBef>
              <a:spcAft>
                <a:spcPts val="0"/>
              </a:spcAft>
              <a:buSzPts val="1500"/>
              <a:buAutoNum type="arabicParenR"/>
            </a:pPr>
            <a:r>
              <a:rPr lang="en" sz="1500"/>
              <a:t>Original and noisy used for SpecAugmentation once (4 versions)</a:t>
            </a:r>
            <a:endParaRPr sz="1500"/>
          </a:p>
          <a:p>
            <a:pPr indent="-323850" lvl="0" marL="457200" rtl="0" algn="l">
              <a:spcBef>
                <a:spcPts val="0"/>
              </a:spcBef>
              <a:spcAft>
                <a:spcPts val="0"/>
              </a:spcAft>
              <a:buSzPts val="1500"/>
              <a:buAutoNum type="arabicParenR"/>
            </a:pPr>
            <a:r>
              <a:rPr lang="en" sz="1500"/>
              <a:t>Speed perturbation of above 4 versions at 0.9x, 1.0x, 1.1x (12 versions)</a:t>
            </a:r>
            <a:endParaRPr sz="1500"/>
          </a:p>
          <a:p>
            <a:pPr indent="-323850" lvl="0" marL="457200" rtl="0" algn="l">
              <a:spcBef>
                <a:spcPts val="0"/>
              </a:spcBef>
              <a:spcAft>
                <a:spcPts val="0"/>
              </a:spcAft>
              <a:buSzPts val="1500"/>
              <a:buAutoNum type="arabicParenR"/>
            </a:pPr>
            <a:r>
              <a:rPr lang="en" sz="1500"/>
              <a:t>Pitch perturbation of the 4 versions from 2) by upshifting and downshifting at ~0.9x and ~1.1x pitch of each individual recording (8 versions)</a:t>
            </a:r>
            <a:endParaRPr sz="1500"/>
          </a:p>
          <a:p>
            <a:pPr indent="0" lvl="0" marL="0" rtl="0" algn="l">
              <a:spcBef>
                <a:spcPts val="1200"/>
              </a:spcBef>
              <a:spcAft>
                <a:spcPts val="1200"/>
              </a:spcAft>
              <a:buNone/>
            </a:pPr>
            <a:r>
              <a:rPr lang="en" sz="1500"/>
              <a:t>In total, there would be 20 versions (12 hrs → 240 hrs) of the retraining acoustic data available </a:t>
            </a:r>
            <a:endParaRPr sz="1500"/>
          </a:p>
        </p:txBody>
      </p:sp>
      <p:sp>
        <p:nvSpPr>
          <p:cNvPr id="196" name="Google Shape;19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000"/>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Effect filter="fade" transition="in">
                                      <p:cBhvr>
                                        <p:cTn dur="1000"/>
                                        <p:tgtEl>
                                          <p:spTgt spid="1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animEffect filter="fade" transition="in">
                                      <p:cBhvr>
                                        <p:cTn dur="1000"/>
                                        <p:tgtEl>
                                          <p:spTgt spid="1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8" st="8"/>
                                            </p:txEl>
                                          </p:spTgt>
                                        </p:tgtEl>
                                        <p:attrNameLst>
                                          <p:attrName>style.visibility</p:attrName>
                                        </p:attrNameLst>
                                      </p:cBhvr>
                                      <p:to>
                                        <p:strVal val="visible"/>
                                      </p:to>
                                    </p:set>
                                    <p:animEffect filter="fade" transition="in">
                                      <p:cBhvr>
                                        <p:cTn dur="1000"/>
                                        <p:tgtEl>
                                          <p:spTgt spid="19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a:t>
            </a:r>
            <a:endParaRPr/>
          </a:p>
        </p:txBody>
      </p:sp>
      <p:sp>
        <p:nvSpPr>
          <p:cNvPr id="202" name="Google Shape;202;p28"/>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400"/>
              <a:t>Use source model trained on large amount of data and adapt it to target data that is more scarce</a:t>
            </a:r>
            <a:endParaRPr sz="14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457200" lvl="0" marL="457200" rtl="0" algn="l">
              <a:lnSpc>
                <a:spcPct val="95000"/>
              </a:lnSpc>
              <a:spcBef>
                <a:spcPts val="1200"/>
              </a:spcBef>
              <a:spcAft>
                <a:spcPts val="0"/>
              </a:spcAft>
              <a:buNone/>
            </a:pPr>
            <a:r>
              <a:t/>
            </a:r>
            <a:endParaRPr sz="1700"/>
          </a:p>
          <a:p>
            <a:pPr indent="457200" lvl="0" marL="457200" rtl="0" algn="l">
              <a:lnSpc>
                <a:spcPct val="95000"/>
              </a:lnSpc>
              <a:spcBef>
                <a:spcPts val="1200"/>
              </a:spcBef>
              <a:spcAft>
                <a:spcPts val="1200"/>
              </a:spcAft>
              <a:buNone/>
            </a:pPr>
            <a:r>
              <a:rPr lang="en" sz="1700"/>
              <a:t>  		</a:t>
            </a:r>
            <a:r>
              <a:rPr lang="en" sz="1650"/>
              <a:t>A general block diagram of transfer learning</a:t>
            </a:r>
            <a:r>
              <a:rPr baseline="30000" lang="en" sz="1650"/>
              <a:t>[9]</a:t>
            </a:r>
            <a:endParaRPr baseline="30000" sz="1650"/>
          </a:p>
        </p:txBody>
      </p:sp>
      <p:sp>
        <p:nvSpPr>
          <p:cNvPr id="203" name="Google Shape;203;p28"/>
          <p:cNvSpPr/>
          <p:nvPr/>
        </p:nvSpPr>
        <p:spPr>
          <a:xfrm>
            <a:off x="1475832" y="1155820"/>
            <a:ext cx="6192342" cy="3132000"/>
          </a:xfrm>
          <a:custGeom>
            <a:rect b="b" l="l" r="r" t="t"/>
            <a:pathLst>
              <a:path extrusionOk="0" h="21600" w="21600">
                <a:moveTo>
                  <a:pt x="0" y="0"/>
                </a:moveTo>
                <a:lnTo>
                  <a:pt x="21600" y="0"/>
                </a:lnTo>
                <a:lnTo>
                  <a:pt x="21600" y="21600"/>
                </a:lnTo>
                <a:lnTo>
                  <a:pt x="0" y="21600"/>
                </a:lnTo>
                <a:close/>
              </a:path>
            </a:pathLst>
          </a:custGeom>
          <a:blipFill rotWithShape="1">
            <a:blip r:embed="rId3">
              <a:alphaModFix/>
            </a:blip>
            <a:stretch>
              <a:fillRect b="0" l="0" r="0" t="0"/>
            </a:stretch>
          </a:blipFill>
          <a:ln>
            <a:noFill/>
          </a:ln>
        </p:spPr>
      </p:sp>
      <p:sp>
        <p:nvSpPr>
          <p:cNvPr id="204" name="Google Shape;20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8"/>
          <p:cNvSpPr/>
          <p:nvPr/>
        </p:nvSpPr>
        <p:spPr>
          <a:xfrm>
            <a:off x="1570775" y="1155825"/>
            <a:ext cx="3316200" cy="2919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 parameters tuned</a:t>
            </a:r>
            <a:endParaRPr/>
          </a:p>
        </p:txBody>
      </p:sp>
      <p:sp>
        <p:nvSpPr>
          <p:cNvPr id="211" name="Google Shape;211;p29"/>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en" sz="1500"/>
              <a:t>Regularization</a:t>
            </a:r>
            <a:r>
              <a:rPr lang="en" sz="1500"/>
              <a:t>:</a:t>
            </a:r>
            <a:endParaRPr sz="1500"/>
          </a:p>
          <a:p>
            <a:pPr indent="-323850" lvl="0" marL="457200" rtl="0" algn="l">
              <a:lnSpc>
                <a:spcPct val="95000"/>
              </a:lnSpc>
              <a:spcBef>
                <a:spcPts val="1200"/>
              </a:spcBef>
              <a:spcAft>
                <a:spcPts val="0"/>
              </a:spcAft>
              <a:buSzPts val="1500"/>
              <a:buAutoNum type="arabicParenR"/>
            </a:pPr>
            <a:r>
              <a:rPr lang="en" sz="1500"/>
              <a:t>L2-regularization: adding −0.5c*|y|</a:t>
            </a:r>
            <a:r>
              <a:rPr baseline="-25000" lang="en" sz="1500"/>
              <a:t>2</a:t>
            </a:r>
            <a:r>
              <a:rPr lang="en" sz="1500"/>
              <a:t> to the loss function, where y is the output of any node in the MMI ’output’ layer</a:t>
            </a:r>
            <a:endParaRPr sz="1500"/>
          </a:p>
          <a:p>
            <a:pPr indent="-323850" lvl="0" marL="457200" rtl="0" algn="l">
              <a:lnSpc>
                <a:spcPct val="95000"/>
              </a:lnSpc>
              <a:spcBef>
                <a:spcPts val="0"/>
              </a:spcBef>
              <a:spcAft>
                <a:spcPts val="0"/>
              </a:spcAft>
              <a:buSzPts val="1500"/>
              <a:buAutoNum type="arabicParenR"/>
            </a:pPr>
            <a:r>
              <a:rPr lang="en" sz="1500"/>
              <a:t>xent-regularization: scales xent (cross entropy) layer output (output/xent-regularize)</a:t>
            </a:r>
            <a:endParaRPr sz="1500"/>
          </a:p>
          <a:p>
            <a:pPr indent="0" lvl="0" marL="0" rtl="0" algn="l">
              <a:lnSpc>
                <a:spcPct val="95000"/>
              </a:lnSpc>
              <a:spcBef>
                <a:spcPts val="1200"/>
              </a:spcBef>
              <a:spcAft>
                <a:spcPts val="0"/>
              </a:spcAft>
              <a:buSzPts val="1018"/>
              <a:buNone/>
            </a:pPr>
            <a:r>
              <a:rPr b="1" lang="en" sz="1500"/>
              <a:t># of epochs</a:t>
            </a:r>
            <a:r>
              <a:rPr lang="en" sz="1500"/>
              <a:t>:</a:t>
            </a:r>
            <a:endParaRPr sz="1500"/>
          </a:p>
          <a:p>
            <a:pPr indent="0" lvl="0" marL="0" rtl="0" algn="l">
              <a:lnSpc>
                <a:spcPct val="95000"/>
              </a:lnSpc>
              <a:spcBef>
                <a:spcPts val="1200"/>
              </a:spcBef>
              <a:spcAft>
                <a:spcPts val="0"/>
              </a:spcAft>
              <a:buSzPts val="1018"/>
              <a:buNone/>
            </a:pPr>
            <a:r>
              <a:rPr lang="en" sz="1500"/>
              <a:t># of passes of retraining data through the model. Determines total # of training iterations along with mini-batch size (64).</a:t>
            </a:r>
            <a:endParaRPr sz="1500"/>
          </a:p>
          <a:p>
            <a:pPr indent="0" lvl="0" marL="0" rtl="0" algn="l">
              <a:lnSpc>
                <a:spcPct val="95000"/>
              </a:lnSpc>
              <a:spcBef>
                <a:spcPts val="1200"/>
              </a:spcBef>
              <a:spcAft>
                <a:spcPts val="0"/>
              </a:spcAft>
              <a:buSzPts val="1018"/>
              <a:buNone/>
            </a:pPr>
            <a:r>
              <a:rPr b="1" lang="en" sz="1500"/>
              <a:t>Global initial and final effective learning rates</a:t>
            </a:r>
            <a:r>
              <a:rPr lang="en" sz="1500"/>
              <a:t>:</a:t>
            </a:r>
            <a:endParaRPr sz="1500"/>
          </a:p>
          <a:p>
            <a:pPr indent="0" lvl="0" marL="0" rtl="0" algn="l">
              <a:lnSpc>
                <a:spcPct val="95000"/>
              </a:lnSpc>
              <a:spcBef>
                <a:spcPts val="1200"/>
              </a:spcBef>
              <a:spcAft>
                <a:spcPts val="0"/>
              </a:spcAft>
              <a:buSzPts val="1018"/>
              <a:buNone/>
            </a:pPr>
            <a:r>
              <a:rPr lang="en" sz="1500"/>
              <a:t>Learning rate at each iteration. Starts at the initial learning rate on first iteration and decreases at each iteration until it reaches the final learning rate</a:t>
            </a:r>
            <a:endParaRPr sz="1500"/>
          </a:p>
          <a:p>
            <a:pPr indent="0" lvl="0" marL="0" rtl="0" algn="l">
              <a:lnSpc>
                <a:spcPct val="95000"/>
              </a:lnSpc>
              <a:spcBef>
                <a:spcPts val="1200"/>
              </a:spcBef>
              <a:spcAft>
                <a:spcPts val="1200"/>
              </a:spcAft>
              <a:buSzPts val="1018"/>
              <a:buNone/>
            </a:pPr>
            <a:r>
              <a:rPr lang="en" sz="1500"/>
              <a:t>In all experiments, the final effective learning rate is 1/10th the initial learning rate.</a:t>
            </a:r>
            <a:endParaRPr sz="1500"/>
          </a:p>
        </p:txBody>
      </p:sp>
      <p:sp>
        <p:nvSpPr>
          <p:cNvPr id="212" name="Google Shape;21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10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1000"/>
                                        <p:tgtEl>
                                          <p:spTgt spid="2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1000"/>
                                        <p:tgtEl>
                                          <p:spTgt spid="2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animEffect filter="fade" transition="in">
                                      <p:cBhvr>
                                        <p:cTn dur="1000"/>
                                        <p:tgtEl>
                                          <p:spTgt spid="2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animEffect filter="fade" transition="in">
                                      <p:cBhvr>
                                        <p:cTn dur="1000"/>
                                        <p:tgtEl>
                                          <p:spTgt spid="2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animEffect filter="fade" transition="in">
                                      <p:cBhvr>
                                        <p:cTn dur="1000"/>
                                        <p:tgtEl>
                                          <p:spTgt spid="2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7" st="7"/>
                                            </p:txEl>
                                          </p:spTgt>
                                        </p:tgtEl>
                                        <p:attrNameLst>
                                          <p:attrName>style.visibility</p:attrName>
                                        </p:attrNameLst>
                                      </p:cBhvr>
                                      <p:to>
                                        <p:strVal val="visible"/>
                                      </p:to>
                                    </p:set>
                                    <p:animEffect filter="fade" transition="in">
                                      <p:cBhvr>
                                        <p:cTn dur="1000"/>
                                        <p:tgtEl>
                                          <p:spTgt spid="21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 parameters tuned</a:t>
            </a:r>
            <a:endParaRPr/>
          </a:p>
        </p:txBody>
      </p:sp>
      <p:sp>
        <p:nvSpPr>
          <p:cNvPr id="218" name="Google Shape;218;p30"/>
          <p:cNvSpPr txBox="1"/>
          <p:nvPr>
            <p:ph idx="1" type="body"/>
          </p:nvPr>
        </p:nvSpPr>
        <p:spPr>
          <a:xfrm>
            <a:off x="311700" y="822225"/>
            <a:ext cx="8520600" cy="4168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Differential learning rates:</a:t>
            </a:r>
            <a:endParaRPr b="1"/>
          </a:p>
          <a:p>
            <a:pPr indent="0" lvl="0" marL="0" rtl="0" algn="l">
              <a:spcBef>
                <a:spcPts val="1200"/>
              </a:spcBef>
              <a:spcAft>
                <a:spcPts val="0"/>
              </a:spcAft>
              <a:buNone/>
            </a:pPr>
            <a:r>
              <a:rPr lang="en"/>
              <a:t>Train different layers of the baseline model at different rates. </a:t>
            </a:r>
            <a:endParaRPr/>
          </a:p>
          <a:p>
            <a:pPr indent="0" lvl="0" marL="0" rtl="0" algn="l">
              <a:spcBef>
                <a:spcPts val="1200"/>
              </a:spcBef>
              <a:spcAft>
                <a:spcPts val="0"/>
              </a:spcAft>
              <a:buNone/>
            </a:pPr>
            <a:r>
              <a:rPr lang="en"/>
              <a:t>Represented like so: ”5(4)-0(9)-0.625(2)*1e-6”: first 4 TDNN layers have initial learning rates 5e-6, the next 9 layers are frozen and the final 2 output layers have initial learning rate 0.625e-6. </a:t>
            </a:r>
            <a:endParaRPr/>
          </a:p>
          <a:p>
            <a:pPr indent="0" lvl="0" marL="0" rtl="0" algn="l">
              <a:spcBef>
                <a:spcPts val="1200"/>
              </a:spcBef>
              <a:spcAft>
                <a:spcPts val="0"/>
              </a:spcAft>
              <a:buNone/>
            </a:pPr>
            <a:r>
              <a:rPr lang="en"/>
              <a:t>The middle layers of the network are frozen and the top and bottom layers retrained</a:t>
            </a:r>
            <a:r>
              <a:rPr baseline="30000" lang="en"/>
              <a:t>[10]</a:t>
            </a:r>
            <a:r>
              <a:rPr lang="en"/>
              <a:t>:</a:t>
            </a:r>
            <a:endParaRPr/>
          </a:p>
          <a:p>
            <a:pPr indent="-325755" lvl="0" marL="457200" rtl="0" algn="l">
              <a:spcBef>
                <a:spcPts val="1200"/>
              </a:spcBef>
              <a:spcAft>
                <a:spcPts val="0"/>
              </a:spcAft>
              <a:buSzPct val="100000"/>
              <a:buAutoNum type="arabicParenR"/>
            </a:pPr>
            <a:r>
              <a:rPr lang="en"/>
              <a:t>Acoustic variability in the features is captured by the layers near input of the model</a:t>
            </a:r>
            <a:endParaRPr/>
          </a:p>
          <a:p>
            <a:pPr indent="-325755" lvl="0" marL="457200" rtl="0" algn="l">
              <a:spcBef>
                <a:spcPts val="0"/>
              </a:spcBef>
              <a:spcAft>
                <a:spcPts val="0"/>
              </a:spcAft>
              <a:buSzPct val="100000"/>
              <a:buAutoNum type="arabicParenR"/>
            </a:pPr>
            <a:r>
              <a:rPr lang="en"/>
              <a:t>Pronunciation variability is seen only at the layers near the output of the model.</a:t>
            </a:r>
            <a:endParaRPr/>
          </a:p>
          <a:p>
            <a:pPr indent="0" lvl="0" marL="0" rtl="0" algn="l">
              <a:spcBef>
                <a:spcPts val="1200"/>
              </a:spcBef>
              <a:spcAft>
                <a:spcPts val="0"/>
              </a:spcAft>
              <a:buNone/>
            </a:pPr>
            <a:r>
              <a:rPr b="1" lang="en"/>
              <a:t>Chunk-width (C/chkwidth):</a:t>
            </a:r>
            <a:endParaRPr b="1"/>
          </a:p>
          <a:p>
            <a:pPr indent="0" lvl="0" marL="0" rtl="0" algn="l">
              <a:spcBef>
                <a:spcPts val="1200"/>
              </a:spcBef>
              <a:spcAft>
                <a:spcPts val="1200"/>
              </a:spcAft>
              <a:buNone/>
            </a:pPr>
            <a:r>
              <a:rPr lang="en"/>
              <a:t>Each training mini-batch consists of an 64 x C x 140 tensor. Since the loss function can be computed on any sequence of frames, the network can be made to learn text contexts of length C (along with the acoustic characteristics of the speakers) during retraining.</a:t>
            </a:r>
            <a:endParaRPr/>
          </a:p>
        </p:txBody>
      </p:sp>
      <p:sp>
        <p:nvSpPr>
          <p:cNvPr id="219" name="Google Shape;21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10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10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10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10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1000"/>
                                        <p:tgtEl>
                                          <p:spTgt spid="2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animEffect filter="fade" transition="in">
                                      <p:cBhvr>
                                        <p:cTn dur="1000"/>
                                        <p:tgtEl>
                                          <p:spTgt spid="2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animEffect filter="fade" transition="in">
                                      <p:cBhvr>
                                        <p:cTn dur="1000"/>
                                        <p:tgtEl>
                                          <p:spTgt spid="2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7" st="7"/>
                                            </p:txEl>
                                          </p:spTgt>
                                        </p:tgtEl>
                                        <p:attrNameLst>
                                          <p:attrName>style.visibility</p:attrName>
                                        </p:attrNameLst>
                                      </p:cBhvr>
                                      <p:to>
                                        <p:strVal val="visible"/>
                                      </p:to>
                                    </p:set>
                                    <p:animEffect filter="fade" transition="in">
                                      <p:cBhvr>
                                        <p:cTn dur="1000"/>
                                        <p:tgtEl>
                                          <p:spTgt spid="21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225" name="Google Shape;225;p31"/>
          <p:cNvSpPr txBox="1"/>
          <p:nvPr>
            <p:ph idx="1" type="body"/>
          </p:nvPr>
        </p:nvSpPr>
        <p:spPr>
          <a:xfrm>
            <a:off x="311700" y="822225"/>
            <a:ext cx="8520600" cy="41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Word Error Rate (WER)</a:t>
            </a:r>
            <a:endParaRPr b="1" sz="1500"/>
          </a:p>
          <a:p>
            <a:pPr indent="0" lvl="0" marL="0" rtl="0" algn="l">
              <a:spcBef>
                <a:spcPts val="1200"/>
              </a:spcBef>
              <a:spcAft>
                <a:spcPts val="0"/>
              </a:spcAft>
              <a:buNone/>
            </a:pPr>
            <a:r>
              <a:rPr lang="en" sz="1500"/>
              <a:t>WER calculated using a tri-gram LM trained on canonical stories’ text with a unigram garbage model (words from retrain + valid transcript that occurred at least twice).                                    </a:t>
            </a:r>
            <a:endParaRPr sz="1500"/>
          </a:p>
          <a:p>
            <a:pPr indent="0" lvl="0" marL="0" rtl="0" algn="l">
              <a:spcBef>
                <a:spcPts val="1200"/>
              </a:spcBef>
              <a:spcAft>
                <a:spcPts val="0"/>
              </a:spcAft>
              <a:buNone/>
            </a:pPr>
            <a:r>
              <a:rPr lang="en" sz="1500"/>
              <a:t>Other labels (IR, FP, SIL etc) removed from GT (Ground truth) text before computing WER</a:t>
            </a:r>
            <a:endParaRPr sz="1500"/>
          </a:p>
          <a:p>
            <a:pPr indent="0" lvl="0" marL="0" rtl="0" algn="l">
              <a:spcBef>
                <a:spcPts val="1200"/>
              </a:spcBef>
              <a:spcAft>
                <a:spcPts val="0"/>
              </a:spcAft>
              <a:buNone/>
            </a:pPr>
            <a:r>
              <a:rPr b="1" lang="en" sz="1500"/>
              <a:t>F-score of Detected Correct words</a:t>
            </a:r>
            <a:endParaRPr b="1" sz="1500"/>
          </a:p>
          <a:p>
            <a:pPr indent="0" lvl="0" marL="0" rtl="0" algn="l">
              <a:spcBef>
                <a:spcPts val="1200"/>
              </a:spcBef>
              <a:spcAft>
                <a:spcPts val="0"/>
              </a:spcAft>
              <a:buNone/>
            </a:pPr>
            <a:r>
              <a:rPr lang="en" sz="1500" u="sng"/>
              <a:t>Precision</a:t>
            </a:r>
            <a:r>
              <a:rPr lang="en" sz="1500"/>
              <a:t> (P): Of the total number of correct words identified by the ASR system how many were actually correctly spoken by the child in the GT.</a:t>
            </a:r>
            <a:endParaRPr sz="1500"/>
          </a:p>
          <a:p>
            <a:pPr indent="0" lvl="0" marL="0" rtl="0" algn="l">
              <a:spcBef>
                <a:spcPts val="1200"/>
              </a:spcBef>
              <a:spcAft>
                <a:spcPts val="0"/>
              </a:spcAft>
              <a:buNone/>
            </a:pPr>
            <a:r>
              <a:rPr lang="en" sz="1500" u="sng"/>
              <a:t>Recall</a:t>
            </a:r>
            <a:r>
              <a:rPr lang="en" sz="1500"/>
              <a:t> (R): Of the total number of correctly spoken words by the child according to the GT, how many were identified by the ASR system.</a:t>
            </a:r>
            <a:endParaRPr sz="1500"/>
          </a:p>
          <a:p>
            <a:pPr indent="0" lvl="0" marL="0" rtl="0" algn="l">
              <a:spcBef>
                <a:spcPts val="1200"/>
              </a:spcBef>
              <a:spcAft>
                <a:spcPts val="1200"/>
              </a:spcAft>
              <a:buNone/>
            </a:pPr>
            <a:r>
              <a:rPr lang="en" sz="1500"/>
              <a:t>Here, a correct word is a </a:t>
            </a:r>
            <a:r>
              <a:rPr lang="en" sz="1500"/>
              <a:t>word</a:t>
            </a:r>
            <a:r>
              <a:rPr lang="en" sz="1500"/>
              <a:t> present in the canonical text and correctly spoken by the child. The F-score is then (2 ∗ P ∗ R)/(P + R)</a:t>
            </a:r>
            <a:endParaRPr sz="1500"/>
          </a:p>
        </p:txBody>
      </p:sp>
      <p:sp>
        <p:nvSpPr>
          <p:cNvPr id="226" name="Google Shape;22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10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1000"/>
                                        <p:tgtEl>
                                          <p:spTgt spid="2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1000"/>
                                        <p:tgtEl>
                                          <p:spTgt spid="2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animEffect filter="fade" transition="in">
                                      <p:cBhvr>
                                        <p:cTn dur="1000"/>
                                        <p:tgtEl>
                                          <p:spTgt spid="22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4"/>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Literacy is an important measure of prosperity and also critical to the well being of an individual and his/her community.</a:t>
            </a:r>
            <a:endParaRPr sz="1600"/>
          </a:p>
          <a:p>
            <a:pPr indent="0" lvl="0" marL="0" rtl="0" algn="l">
              <a:spcBef>
                <a:spcPts val="1200"/>
              </a:spcBef>
              <a:spcAft>
                <a:spcPts val="0"/>
              </a:spcAft>
              <a:buNone/>
            </a:pPr>
            <a:r>
              <a:rPr lang="en" sz="1600"/>
              <a:t>ASER (Annual Status of Education Report) survey</a:t>
            </a:r>
            <a:r>
              <a:rPr baseline="30000" lang="en" sz="1600"/>
              <a:t>[1]</a:t>
            </a:r>
            <a:r>
              <a:rPr lang="en" sz="1600"/>
              <a:t>:</a:t>
            </a:r>
            <a:endParaRPr sz="1600"/>
          </a:p>
          <a:p>
            <a:pPr indent="0" lvl="0" marL="0" rtl="0" algn="l">
              <a:spcBef>
                <a:spcPts val="1200"/>
              </a:spcBef>
              <a:spcAft>
                <a:spcPts val="0"/>
              </a:spcAft>
              <a:buNone/>
            </a:pPr>
            <a:r>
              <a:rPr lang="en" sz="1600"/>
              <a:t>27.2% of class VIII students sampled unable to read a text that is meant for a class II student</a:t>
            </a:r>
            <a:r>
              <a:rPr baseline="30000" lang="en" sz="1600"/>
              <a:t>[2]</a:t>
            </a:r>
            <a:r>
              <a:rPr lang="en" sz="1600"/>
              <a:t>. </a:t>
            </a:r>
            <a:endParaRPr sz="1600"/>
          </a:p>
          <a:p>
            <a:pPr indent="0" lvl="0" marL="0" rtl="0" algn="l">
              <a:spcBef>
                <a:spcPts val="1200"/>
              </a:spcBef>
              <a:spcAft>
                <a:spcPts val="0"/>
              </a:spcAft>
              <a:buNone/>
            </a:pPr>
            <a:r>
              <a:rPr lang="en" sz="1600"/>
              <a:t>The ASER annual survey is an important tool to guide education interventions that is widely respected by governments and NGOs.</a:t>
            </a:r>
            <a:endParaRPr sz="1600"/>
          </a:p>
          <a:p>
            <a:pPr indent="0" lvl="0" marL="0" rtl="0" algn="l">
              <a:spcBef>
                <a:spcPts val="1200"/>
              </a:spcBef>
              <a:spcAft>
                <a:spcPts val="0"/>
              </a:spcAft>
              <a:buNone/>
            </a:pPr>
            <a:r>
              <a:t/>
            </a:r>
            <a:endParaRPr b="1" sz="1600"/>
          </a:p>
          <a:p>
            <a:pPr indent="0" lvl="0" marL="0" rtl="0" algn="l">
              <a:spcBef>
                <a:spcPts val="1200"/>
              </a:spcBef>
              <a:spcAft>
                <a:spcPts val="1200"/>
              </a:spcAft>
              <a:buNone/>
            </a:pPr>
            <a:r>
              <a:rPr b="1" lang="en" sz="1600"/>
              <a:t>Goal</a:t>
            </a:r>
            <a:r>
              <a:rPr lang="en" sz="1600"/>
              <a:t>: Build a </a:t>
            </a:r>
            <a:r>
              <a:rPr lang="en" sz="1600">
                <a:solidFill>
                  <a:srgbClr val="000000"/>
                </a:solidFill>
              </a:rPr>
              <a:t>reliable</a:t>
            </a:r>
            <a:r>
              <a:rPr lang="en" sz="1600"/>
              <a:t> and </a:t>
            </a:r>
            <a:r>
              <a:rPr lang="en" sz="1600">
                <a:solidFill>
                  <a:srgbClr val="000000"/>
                </a:solidFill>
              </a:rPr>
              <a:t>scalable</a:t>
            </a:r>
            <a:r>
              <a:rPr lang="en" sz="1600"/>
              <a:t> system for school level reading skill assessment based on automatic speech recognition (ASR) and fluency detection.</a:t>
            </a:r>
            <a:endParaRPr sz="1600"/>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Effect filter="fade" transition="in">
                                      <p:cBhvr>
                                        <p:cTn dur="1000"/>
                                        <p:tgtEl>
                                          <p:spTgt spid="7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Hindi task results</a:t>
            </a:r>
            <a:endParaRPr/>
          </a:p>
        </p:txBody>
      </p:sp>
      <p:sp>
        <p:nvSpPr>
          <p:cNvPr id="232" name="Google Shape;232;p32"/>
          <p:cNvSpPr txBox="1"/>
          <p:nvPr>
            <p:ph idx="1" type="body"/>
          </p:nvPr>
        </p:nvSpPr>
        <p:spPr>
          <a:xfrm>
            <a:off x="311700" y="822225"/>
            <a:ext cx="8520600" cy="4201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457200" lvl="0" marL="457200" rtl="0" algn="l">
              <a:lnSpc>
                <a:spcPct val="95000"/>
              </a:lnSpc>
              <a:spcBef>
                <a:spcPts val="1200"/>
              </a:spcBef>
              <a:spcAft>
                <a:spcPts val="1200"/>
              </a:spcAft>
              <a:buNone/>
            </a:pPr>
            <a:r>
              <a:rPr lang="en" sz="1500"/>
              <a:t>Best results with freezing middle 8 layers; used for all further experiments</a:t>
            </a:r>
            <a:endParaRPr sz="1500"/>
          </a:p>
        </p:txBody>
      </p:sp>
      <p:pic>
        <p:nvPicPr>
          <p:cNvPr id="233" name="Google Shape;233;p32"/>
          <p:cNvPicPr preferRelativeResize="0"/>
          <p:nvPr/>
        </p:nvPicPr>
        <p:blipFill>
          <a:blip r:embed="rId3">
            <a:alphaModFix/>
          </a:blip>
          <a:stretch>
            <a:fillRect/>
          </a:stretch>
        </p:blipFill>
        <p:spPr>
          <a:xfrm>
            <a:off x="1047325" y="822225"/>
            <a:ext cx="7049351" cy="3086350"/>
          </a:xfrm>
          <a:prstGeom prst="rect">
            <a:avLst/>
          </a:prstGeom>
          <a:noFill/>
          <a:ln>
            <a:noFill/>
          </a:ln>
        </p:spPr>
      </p:pic>
      <p:sp>
        <p:nvSpPr>
          <p:cNvPr id="234" name="Google Shape;234;p32"/>
          <p:cNvSpPr/>
          <p:nvPr/>
        </p:nvSpPr>
        <p:spPr>
          <a:xfrm>
            <a:off x="1205325" y="822225"/>
            <a:ext cx="970200" cy="2496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235" name="Google Shape;23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ASER 2012 Decoding results</a:t>
            </a:r>
            <a:endParaRPr/>
          </a:p>
        </p:txBody>
      </p:sp>
      <p:sp>
        <p:nvSpPr>
          <p:cNvPr id="241" name="Google Shape;24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3"/>
          <p:cNvSpPr txBox="1"/>
          <p:nvPr>
            <p:ph idx="1" type="body"/>
          </p:nvPr>
        </p:nvSpPr>
        <p:spPr>
          <a:xfrm>
            <a:off x="311700" y="822225"/>
            <a:ext cx="8520600" cy="43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High Proficiency Recordings (</a:t>
            </a:r>
            <a:r>
              <a:rPr b="1" lang="en" sz="1500"/>
              <a:t>HPR</a:t>
            </a:r>
            <a:r>
              <a:rPr lang="en" sz="1500"/>
              <a:t>): miscue rate &lt;=20%</a:t>
            </a:r>
            <a:endParaRPr sz="1500"/>
          </a:p>
          <a:p>
            <a:pPr indent="0" lvl="0" marL="0" rtl="0" algn="l">
              <a:spcBef>
                <a:spcPts val="1200"/>
              </a:spcBef>
              <a:spcAft>
                <a:spcPts val="0"/>
              </a:spcAft>
              <a:buNone/>
            </a:pPr>
            <a:r>
              <a:rPr lang="en" sz="1500"/>
              <a:t>LPR </a:t>
            </a:r>
            <a:r>
              <a:rPr lang="en" sz="1500"/>
              <a:t>Proficiency</a:t>
            </a:r>
            <a:r>
              <a:rPr lang="en" sz="1500"/>
              <a:t> </a:t>
            </a:r>
            <a:r>
              <a:rPr lang="en" sz="1500"/>
              <a:t>Recordings (</a:t>
            </a:r>
            <a:r>
              <a:rPr b="1" lang="en" sz="1500"/>
              <a:t>LPR</a:t>
            </a:r>
            <a:r>
              <a:rPr lang="en" sz="1500"/>
              <a:t>): miscue rate &gt;20%</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243" name="Google Shape;243;p33"/>
          <p:cNvPicPr preferRelativeResize="0"/>
          <p:nvPr/>
        </p:nvPicPr>
        <p:blipFill rotWithShape="1">
          <a:blip r:embed="rId3">
            <a:alphaModFix/>
          </a:blip>
          <a:srcRect b="0" l="0" r="48859" t="47371"/>
          <a:stretch/>
        </p:blipFill>
        <p:spPr>
          <a:xfrm>
            <a:off x="972200" y="1672402"/>
            <a:ext cx="4460000" cy="2381700"/>
          </a:xfrm>
          <a:prstGeom prst="rect">
            <a:avLst/>
          </a:prstGeom>
          <a:noFill/>
          <a:ln>
            <a:noFill/>
          </a:ln>
        </p:spPr>
      </p:pic>
      <p:pic>
        <p:nvPicPr>
          <p:cNvPr id="244" name="Google Shape;244;p33"/>
          <p:cNvPicPr preferRelativeResize="0"/>
          <p:nvPr/>
        </p:nvPicPr>
        <p:blipFill>
          <a:blip r:embed="rId4">
            <a:alphaModFix/>
          </a:blip>
          <a:stretch>
            <a:fillRect/>
          </a:stretch>
        </p:blipFill>
        <p:spPr>
          <a:xfrm>
            <a:off x="972200" y="1644190"/>
            <a:ext cx="6474375" cy="2438126"/>
          </a:xfrm>
          <a:prstGeom prst="rect">
            <a:avLst/>
          </a:prstGeom>
          <a:noFill/>
          <a:ln>
            <a:noFill/>
          </a:ln>
        </p:spPr>
      </p:pic>
      <p:sp>
        <p:nvSpPr>
          <p:cNvPr id="245" name="Google Shape;245;p33"/>
          <p:cNvSpPr txBox="1"/>
          <p:nvPr/>
        </p:nvSpPr>
        <p:spPr>
          <a:xfrm>
            <a:off x="311700" y="4113500"/>
            <a:ext cx="85869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dk2"/>
                </a:solidFill>
                <a:latin typeface="Open Sans"/>
                <a:ea typeface="Open Sans"/>
                <a:cs typeface="Open Sans"/>
                <a:sym typeface="Open Sans"/>
              </a:rPr>
              <a:t>LPR WER, F-score worse than HPR. # of words in LPR sets are much lower than HPR sets </a:t>
            </a:r>
            <a:endParaRPr sz="1500">
              <a:solidFill>
                <a:schemeClr val="dk2"/>
              </a:solidFill>
              <a:latin typeface="Open Sans"/>
              <a:ea typeface="Open Sans"/>
              <a:cs typeface="Open Sans"/>
              <a:sym typeface="Open Sans"/>
            </a:endParaRPr>
          </a:p>
        </p:txBody>
      </p:sp>
      <p:sp>
        <p:nvSpPr>
          <p:cNvPr id="246" name="Google Shape;246;p33"/>
          <p:cNvSpPr/>
          <p:nvPr/>
        </p:nvSpPr>
        <p:spPr>
          <a:xfrm>
            <a:off x="1618300" y="1672400"/>
            <a:ext cx="788700" cy="2088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247" name="Google Shape;247;p33"/>
          <p:cNvSpPr/>
          <p:nvPr/>
        </p:nvSpPr>
        <p:spPr>
          <a:xfrm>
            <a:off x="972238" y="2845400"/>
            <a:ext cx="6474300" cy="120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xit" presetID="10" presetSubtype="0">
                                  <p:stCondLst>
                                    <p:cond delay="0"/>
                                  </p:stCondLst>
                                  <p:childTnLst>
                                    <p:animEffect filter="fade" transition="out">
                                      <p:cBhvr>
                                        <p:cTn dur="1000"/>
                                        <p:tgtEl>
                                          <p:spTgt spid="243"/>
                                        </p:tgtEl>
                                      </p:cBhvr>
                                    </p:animEffect>
                                    <p:set>
                                      <p:cBhvr>
                                        <p:cTn dur="1" fill="hold">
                                          <p:stCondLst>
                                            <p:cond delay="1000"/>
                                          </p:stCondLst>
                                        </p:cTn>
                                        <p:tgtEl>
                                          <p:spTgt spid="2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7"/>
                                        </p:tgtEl>
                                      </p:cBhvr>
                                    </p:animEffect>
                                    <p:set>
                                      <p:cBhvr>
                                        <p:cTn dur="1" fill="hold">
                                          <p:stCondLst>
                                            <p:cond delay="1000"/>
                                          </p:stCondLst>
                                        </p:cTn>
                                        <p:tgtEl>
                                          <p:spTgt spid="2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ASER 2012 Decoding results</a:t>
            </a:r>
            <a:endParaRPr/>
          </a:p>
        </p:txBody>
      </p:sp>
      <p:sp>
        <p:nvSpPr>
          <p:cNvPr id="253" name="Google Shape;253;p34"/>
          <p:cNvSpPr txBox="1"/>
          <p:nvPr>
            <p:ph idx="1" type="body"/>
          </p:nvPr>
        </p:nvSpPr>
        <p:spPr>
          <a:xfrm>
            <a:off x="311700" y="822225"/>
            <a:ext cx="8520600" cy="43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600"/>
              <a:t>Improvements </a:t>
            </a:r>
            <a:r>
              <a:rPr lang="en" sz="1600"/>
              <a:t>with retraining but not much improvement with more augmentation</a:t>
            </a:r>
            <a:endParaRPr sz="1600"/>
          </a:p>
        </p:txBody>
      </p:sp>
      <p:pic>
        <p:nvPicPr>
          <p:cNvPr id="254" name="Google Shape;254;p34"/>
          <p:cNvPicPr preferRelativeResize="0"/>
          <p:nvPr/>
        </p:nvPicPr>
        <p:blipFill>
          <a:blip r:embed="rId3">
            <a:alphaModFix/>
          </a:blip>
          <a:stretch>
            <a:fillRect/>
          </a:stretch>
        </p:blipFill>
        <p:spPr>
          <a:xfrm>
            <a:off x="311700" y="822225"/>
            <a:ext cx="8520599" cy="3613454"/>
          </a:xfrm>
          <a:prstGeom prst="rect">
            <a:avLst/>
          </a:prstGeom>
          <a:noFill/>
          <a:ln>
            <a:noFill/>
          </a:ln>
        </p:spPr>
      </p:pic>
      <p:sp>
        <p:nvSpPr>
          <p:cNvPr id="255" name="Google Shape;255;p34"/>
          <p:cNvSpPr/>
          <p:nvPr/>
        </p:nvSpPr>
        <p:spPr>
          <a:xfrm>
            <a:off x="2229800" y="872275"/>
            <a:ext cx="970200" cy="2496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256" name="Google Shape;25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p:nvPr/>
        </p:nvSpPr>
        <p:spPr>
          <a:xfrm>
            <a:off x="311700" y="2900850"/>
            <a:ext cx="8454000" cy="199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4"/>
          <p:cNvSpPr/>
          <p:nvPr/>
        </p:nvSpPr>
        <p:spPr>
          <a:xfrm>
            <a:off x="345000" y="3647100"/>
            <a:ext cx="8454000" cy="1325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7"/>
                                        </p:tgtEl>
                                      </p:cBhvr>
                                    </p:animEffect>
                                    <p:set>
                                      <p:cBhvr>
                                        <p:cTn dur="1" fill="hold">
                                          <p:stCondLst>
                                            <p:cond delay="1000"/>
                                          </p:stCondLst>
                                        </p:cTn>
                                        <p:tgtEl>
                                          <p:spTgt spid="2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8"/>
                                        </p:tgtEl>
                                      </p:cBhvr>
                                    </p:animEffect>
                                    <p:set>
                                      <p:cBhvr>
                                        <p:cTn dur="1" fill="hold">
                                          <p:stCondLst>
                                            <p:cond delay="1000"/>
                                          </p:stCondLst>
                                        </p:cTn>
                                        <p:tgtEl>
                                          <p:spTgt spid="2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ASER 2016 </a:t>
            </a:r>
            <a:r>
              <a:rPr lang="en"/>
              <a:t>Decoding </a:t>
            </a:r>
            <a:r>
              <a:rPr lang="en"/>
              <a:t>results (with/without denoising)</a:t>
            </a:r>
            <a:endParaRPr/>
          </a:p>
        </p:txBody>
      </p:sp>
      <p:sp>
        <p:nvSpPr>
          <p:cNvPr id="264" name="Google Shape;264;p35"/>
          <p:cNvSpPr txBox="1"/>
          <p:nvPr>
            <p:ph idx="1" type="body"/>
          </p:nvPr>
        </p:nvSpPr>
        <p:spPr>
          <a:xfrm>
            <a:off x="311700" y="822225"/>
            <a:ext cx="8520600" cy="416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1371600" rtl="0" algn="l">
              <a:spcBef>
                <a:spcPts val="1200"/>
              </a:spcBef>
              <a:spcAft>
                <a:spcPts val="1200"/>
              </a:spcAft>
              <a:buNone/>
            </a:pPr>
            <a:r>
              <a:rPr lang="en" sz="1500"/>
              <a:t>        	</a:t>
            </a:r>
            <a:r>
              <a:rPr lang="en" sz="1500"/>
              <a:t>No improvements with denoising</a:t>
            </a:r>
            <a:endParaRPr sz="1500"/>
          </a:p>
        </p:txBody>
      </p:sp>
      <p:pic>
        <p:nvPicPr>
          <p:cNvPr id="265" name="Google Shape;265;p35"/>
          <p:cNvPicPr preferRelativeResize="0"/>
          <p:nvPr/>
        </p:nvPicPr>
        <p:blipFill>
          <a:blip r:embed="rId3">
            <a:alphaModFix/>
          </a:blip>
          <a:stretch>
            <a:fillRect/>
          </a:stretch>
        </p:blipFill>
        <p:spPr>
          <a:xfrm>
            <a:off x="311700" y="822225"/>
            <a:ext cx="8520599" cy="3701633"/>
          </a:xfrm>
          <a:prstGeom prst="rect">
            <a:avLst/>
          </a:prstGeom>
          <a:noFill/>
          <a:ln>
            <a:noFill/>
          </a:ln>
        </p:spPr>
      </p:pic>
      <p:sp>
        <p:nvSpPr>
          <p:cNvPr id="266" name="Google Shape;266;p35"/>
          <p:cNvSpPr/>
          <p:nvPr/>
        </p:nvSpPr>
        <p:spPr>
          <a:xfrm>
            <a:off x="1591300" y="822225"/>
            <a:ext cx="841800" cy="1632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267" name="Google Shape;26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5"/>
          <p:cNvSpPr/>
          <p:nvPr/>
        </p:nvSpPr>
        <p:spPr>
          <a:xfrm>
            <a:off x="311700" y="2911375"/>
            <a:ext cx="8454000" cy="77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371250" y="3689275"/>
            <a:ext cx="8334900" cy="118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8"/>
                                        </p:tgtEl>
                                      </p:cBhvr>
                                    </p:animEffect>
                                    <p:set>
                                      <p:cBhvr>
                                        <p:cTn dur="1" fill="hold">
                                          <p:stCondLst>
                                            <p:cond delay="1000"/>
                                          </p:stCondLst>
                                        </p:cTn>
                                        <p:tgtEl>
                                          <p:spTgt spid="2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9"/>
                                        </p:tgtEl>
                                      </p:cBhvr>
                                    </p:animEffect>
                                    <p:set>
                                      <p:cBhvr>
                                        <p:cTn dur="1" fill="hold">
                                          <p:stCondLst>
                                            <p:cond delay="1000"/>
                                          </p:stCondLst>
                                        </p:cTn>
                                        <p:tgtEl>
                                          <p:spTgt spid="2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2016 Data augmentation and chkwidth effects</a:t>
            </a:r>
            <a:endParaRPr/>
          </a:p>
        </p:txBody>
      </p:sp>
      <p:pic>
        <p:nvPicPr>
          <p:cNvPr id="275" name="Google Shape;275;p36"/>
          <p:cNvPicPr preferRelativeResize="0"/>
          <p:nvPr/>
        </p:nvPicPr>
        <p:blipFill rotWithShape="1">
          <a:blip r:embed="rId3">
            <a:alphaModFix/>
          </a:blip>
          <a:srcRect b="2047" l="0" r="0" t="0"/>
          <a:stretch/>
        </p:blipFill>
        <p:spPr>
          <a:xfrm>
            <a:off x="3268800" y="658125"/>
            <a:ext cx="5261700" cy="4109843"/>
          </a:xfrm>
          <a:prstGeom prst="rect">
            <a:avLst/>
          </a:prstGeom>
          <a:noFill/>
          <a:ln>
            <a:noFill/>
          </a:ln>
        </p:spPr>
      </p:pic>
      <p:sp>
        <p:nvSpPr>
          <p:cNvPr id="276" name="Google Shape;276;p36"/>
          <p:cNvSpPr txBox="1"/>
          <p:nvPr>
            <p:ph idx="1" type="body"/>
          </p:nvPr>
        </p:nvSpPr>
        <p:spPr>
          <a:xfrm>
            <a:off x="311700" y="822225"/>
            <a:ext cx="29571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More augmentations </a:t>
            </a:r>
            <a:r>
              <a:rPr lang="en" sz="1500"/>
              <a:t>and</a:t>
            </a:r>
            <a:r>
              <a:rPr lang="en" sz="1500"/>
              <a:t> reduced chunk-width: </a:t>
            </a:r>
            <a:r>
              <a:rPr b="1" lang="en" sz="1500"/>
              <a:t>Key contributors to improved performance</a:t>
            </a:r>
            <a:endParaRPr b="1"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9-10% improvement in WER but minor improvements in F-score of correct words over baseline</a:t>
            </a:r>
            <a:endParaRPr sz="1500"/>
          </a:p>
        </p:txBody>
      </p:sp>
      <p:sp>
        <p:nvSpPr>
          <p:cNvPr id="277" name="Google Shape;277;p36"/>
          <p:cNvSpPr/>
          <p:nvPr/>
        </p:nvSpPr>
        <p:spPr>
          <a:xfrm>
            <a:off x="4023300" y="687225"/>
            <a:ext cx="548700" cy="1350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278" name="Google Shape;27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p:nvPr/>
        </p:nvSpPr>
        <p:spPr>
          <a:xfrm>
            <a:off x="3335850" y="4024075"/>
            <a:ext cx="5127600" cy="85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6"/>
          <p:cNvSpPr/>
          <p:nvPr/>
        </p:nvSpPr>
        <p:spPr>
          <a:xfrm>
            <a:off x="3335850" y="3205675"/>
            <a:ext cx="5261700" cy="818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0"/>
                                        </p:tgtEl>
                                      </p:cBhvr>
                                    </p:animEffect>
                                    <p:set>
                                      <p:cBhvr>
                                        <p:cTn dur="1" fill="hold">
                                          <p:stCondLst>
                                            <p:cond delay="1000"/>
                                          </p:stCondLst>
                                        </p:cTn>
                                        <p:tgtEl>
                                          <p:spTgt spid="2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9"/>
                                        </p:tgtEl>
                                      </p:cBhvr>
                                    </p:animEffect>
                                    <p:set>
                                      <p:cBhvr>
                                        <p:cTn dur="1" fill="hold">
                                          <p:stCondLst>
                                            <p:cond delay="1000"/>
                                          </p:stCondLst>
                                        </p:cTn>
                                        <p:tgtEl>
                                          <p:spTgt spid="2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ASER 2016 Decoding results</a:t>
            </a:r>
            <a:endParaRPr/>
          </a:p>
        </p:txBody>
      </p:sp>
      <p:sp>
        <p:nvSpPr>
          <p:cNvPr id="286" name="Google Shape;286;p37"/>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Improvements obtained with retraining. More insertions in baseline model, compared to more deletions in retrained model (seen throughout)</a:t>
            </a:r>
            <a:endParaRPr sz="1500"/>
          </a:p>
        </p:txBody>
      </p:sp>
      <p:pic>
        <p:nvPicPr>
          <p:cNvPr id="287" name="Google Shape;287;p37"/>
          <p:cNvPicPr preferRelativeResize="0"/>
          <p:nvPr/>
        </p:nvPicPr>
        <p:blipFill>
          <a:blip r:embed="rId3">
            <a:alphaModFix/>
          </a:blip>
          <a:stretch>
            <a:fillRect/>
          </a:stretch>
        </p:blipFill>
        <p:spPr>
          <a:xfrm>
            <a:off x="311700" y="955700"/>
            <a:ext cx="7896499" cy="2841700"/>
          </a:xfrm>
          <a:prstGeom prst="rect">
            <a:avLst/>
          </a:prstGeom>
          <a:noFill/>
          <a:ln>
            <a:noFill/>
          </a:ln>
        </p:spPr>
      </p:pic>
      <p:sp>
        <p:nvSpPr>
          <p:cNvPr id="288" name="Google Shape;288;p37"/>
          <p:cNvSpPr/>
          <p:nvPr/>
        </p:nvSpPr>
        <p:spPr>
          <a:xfrm>
            <a:off x="393850" y="955700"/>
            <a:ext cx="970200" cy="2496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289" name="Google Shape;28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of Results</a:t>
            </a:r>
            <a:endParaRPr/>
          </a:p>
        </p:txBody>
      </p:sp>
      <p:sp>
        <p:nvSpPr>
          <p:cNvPr id="295" name="Google Shape;295;p38"/>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Going from 6 to 20 versions of data augmentation, minor improvements in 2012 data but large improvement (~2% in WER) in 2016 data because of speaker variations between regions.</a:t>
            </a:r>
            <a:endParaRPr sz="1500"/>
          </a:p>
          <a:p>
            <a:pPr indent="0" lvl="0" marL="0" rtl="0" algn="l">
              <a:spcBef>
                <a:spcPts val="1200"/>
              </a:spcBef>
              <a:spcAft>
                <a:spcPts val="0"/>
              </a:spcAft>
              <a:buNone/>
            </a:pPr>
            <a:r>
              <a:rPr lang="en" sz="1500"/>
              <a:t>Reducing chunk-width in 2016 no story overlap case leads to further improvements. </a:t>
            </a:r>
            <a:endParaRPr sz="1500"/>
          </a:p>
          <a:p>
            <a:pPr indent="0" lvl="0" marL="0" rtl="0" algn="l">
              <a:spcBef>
                <a:spcPts val="1200"/>
              </a:spcBef>
              <a:spcAft>
                <a:spcPts val="0"/>
              </a:spcAft>
              <a:buNone/>
            </a:pPr>
            <a:r>
              <a:rPr lang="en" sz="1500"/>
              <a:t>Reducing effect of text contexts during retraining helpful</a:t>
            </a:r>
            <a:r>
              <a:rPr lang="en" sz="1500"/>
              <a:t> → </a:t>
            </a:r>
            <a:r>
              <a:rPr lang="en" sz="1500"/>
              <a:t>No story overlap between 2012 retrain and 2016 test sets </a:t>
            </a:r>
            <a:endParaRPr sz="1500"/>
          </a:p>
          <a:p>
            <a:pPr indent="0" lvl="0" marL="0" rtl="0" algn="l">
              <a:spcBef>
                <a:spcPts val="1200"/>
              </a:spcBef>
              <a:spcAft>
                <a:spcPts val="0"/>
              </a:spcAft>
              <a:buNone/>
            </a:pPr>
            <a:r>
              <a:rPr b="1" lang="en" sz="1500"/>
              <a:t>Comparing the 2016 and 2012 sets, WERs and F-scores on 2016 sets worse:</a:t>
            </a:r>
            <a:endParaRPr b="1" sz="1500"/>
          </a:p>
          <a:p>
            <a:pPr indent="0" lvl="0" marL="0" rtl="0" algn="l">
              <a:spcBef>
                <a:spcPts val="1200"/>
              </a:spcBef>
              <a:spcAft>
                <a:spcPts val="0"/>
              </a:spcAft>
              <a:buNone/>
            </a:pPr>
            <a:r>
              <a:rPr lang="en" sz="1500"/>
              <a:t>Higher miscue rates and noisy nature of 2016 sets:</a:t>
            </a:r>
            <a:endParaRPr sz="1500"/>
          </a:p>
          <a:p>
            <a:pPr indent="-323850" lvl="0" marL="457200" rtl="0" algn="l">
              <a:spcBef>
                <a:spcPts val="1200"/>
              </a:spcBef>
              <a:spcAft>
                <a:spcPts val="0"/>
              </a:spcAft>
              <a:buSzPts val="1500"/>
              <a:buAutoNum type="arabicParenR"/>
            </a:pPr>
            <a:r>
              <a:rPr lang="en" sz="1500"/>
              <a:t>ASER test+valid 2016 data: 18 ON tags/min and 1.7 IR tags/min</a:t>
            </a:r>
            <a:endParaRPr sz="1500"/>
          </a:p>
          <a:p>
            <a:pPr indent="-323850" lvl="0" marL="457200" rtl="0" algn="l">
              <a:spcBef>
                <a:spcPts val="0"/>
              </a:spcBef>
              <a:spcAft>
                <a:spcPts val="0"/>
              </a:spcAft>
              <a:buSzPts val="1500"/>
              <a:buAutoNum type="arabicParenR"/>
            </a:pPr>
            <a:r>
              <a:rPr lang="en" sz="1500"/>
              <a:t>ASER 2012 (UP+RJ test+valid) data: 14 ON tags/min and 0.8 IR tags/min.</a:t>
            </a:r>
            <a:endParaRPr sz="1500"/>
          </a:p>
          <a:p>
            <a:pPr indent="0" lvl="0" marL="0" rtl="0" algn="l">
              <a:spcBef>
                <a:spcPts val="1200"/>
              </a:spcBef>
              <a:spcAft>
                <a:spcPts val="1200"/>
              </a:spcAft>
              <a:buNone/>
            </a:pPr>
            <a:r>
              <a:rPr lang="en" sz="1500"/>
              <a:t>N</a:t>
            </a:r>
            <a:r>
              <a:rPr lang="en" sz="1500"/>
              <a:t>oises and irrelevant speech sections lead to a higher amount of insertions, substitutions and higher WER in the 2016 set compared to the 2012 set.</a:t>
            </a:r>
            <a:endParaRPr sz="1500"/>
          </a:p>
        </p:txBody>
      </p:sp>
      <p:sp>
        <p:nvSpPr>
          <p:cNvPr id="296" name="Google Shape;29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1000"/>
                                        <p:tgtEl>
                                          <p:spTgt spid="2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animEffect filter="fade" transition="in">
                                      <p:cBhvr>
                                        <p:cTn dur="1000"/>
                                        <p:tgtEl>
                                          <p:spTgt spid="2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animEffect filter="fade" transition="in">
                                      <p:cBhvr>
                                        <p:cTn dur="1000"/>
                                        <p:tgtEl>
                                          <p:spTgt spid="2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7" st="7"/>
                                            </p:txEl>
                                          </p:spTgt>
                                        </p:tgtEl>
                                        <p:attrNameLst>
                                          <p:attrName>style.visibility</p:attrName>
                                        </p:attrNameLst>
                                      </p:cBhvr>
                                      <p:to>
                                        <p:strVal val="visible"/>
                                      </p:to>
                                    </p:set>
                                    <p:animEffect filter="fade" transition="in">
                                      <p:cBhvr>
                                        <p:cTn dur="1000"/>
                                        <p:tgtEl>
                                          <p:spTgt spid="29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of Results</a:t>
            </a:r>
            <a:endParaRPr/>
          </a:p>
        </p:txBody>
      </p:sp>
      <p:sp>
        <p:nvSpPr>
          <p:cNvPr id="302" name="Google Shape;302;p39"/>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AutoNum type="arabicPeriod"/>
            </a:pPr>
            <a:r>
              <a:rPr b="1" lang="en" sz="1500"/>
              <a:t>Difference in WER between the baseline and the retrained model</a:t>
            </a:r>
            <a:r>
              <a:rPr lang="en" sz="1500"/>
              <a:t>:</a:t>
            </a:r>
            <a:endParaRPr sz="1500"/>
          </a:p>
          <a:p>
            <a:pPr indent="0" lvl="0" marL="0" rtl="0" algn="l">
              <a:lnSpc>
                <a:spcPct val="95000"/>
              </a:lnSpc>
              <a:spcBef>
                <a:spcPts val="1200"/>
              </a:spcBef>
              <a:spcAft>
                <a:spcPts val="0"/>
              </a:spcAft>
              <a:buNone/>
            </a:pPr>
            <a:r>
              <a:rPr lang="en" sz="1500"/>
              <a:t>M</a:t>
            </a:r>
            <a:r>
              <a:rPr lang="en" sz="1500"/>
              <a:t>ore insertion counts in baseline; more deletions in retrained irrespective of lmwt, wip because of ON-SIL phone map during retraining.</a:t>
            </a:r>
            <a:r>
              <a:rPr lang="en" sz="1200"/>
              <a:t> (IITM phone set has only one silence phone SIL)</a:t>
            </a:r>
            <a:endParaRPr sz="1200"/>
          </a:p>
          <a:p>
            <a:pPr indent="0" lvl="0" marL="0" rtl="0" algn="l">
              <a:lnSpc>
                <a:spcPct val="95000"/>
              </a:lnSpc>
              <a:spcBef>
                <a:spcPts val="1200"/>
              </a:spcBef>
              <a:spcAft>
                <a:spcPts val="0"/>
              </a:spcAft>
              <a:buNone/>
            </a:pPr>
            <a:r>
              <a:rPr lang="en" sz="1500"/>
              <a:t>Both models stumped a little by IR speech, retrained not so much by ON (other noise).</a:t>
            </a:r>
            <a:endParaRPr sz="1500"/>
          </a:p>
          <a:p>
            <a:pPr indent="0" lvl="0" marL="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AutoNum type="arabicPeriod"/>
            </a:pPr>
            <a:r>
              <a:rPr b="1" lang="en" sz="1500"/>
              <a:t>2016 set</a:t>
            </a:r>
            <a:r>
              <a:rPr lang="en" sz="1500"/>
              <a:t>: Improvements in WER but only minor improvement in F-score with retrained model</a:t>
            </a:r>
            <a:endParaRPr sz="1500"/>
          </a:p>
          <a:p>
            <a:pPr indent="0" lvl="0" marL="0" rtl="0" algn="l">
              <a:lnSpc>
                <a:spcPct val="95000"/>
              </a:lnSpc>
              <a:spcBef>
                <a:spcPts val="1200"/>
              </a:spcBef>
              <a:spcAft>
                <a:spcPts val="0"/>
              </a:spcAft>
              <a:buNone/>
            </a:pPr>
            <a:r>
              <a:rPr lang="en" sz="1500"/>
              <a:t>Few correct words spoken in a sea of noise lost (decoded as SIL due to ON-SIL map)                   </a:t>
            </a:r>
            <a:endParaRPr sz="1500"/>
          </a:p>
          <a:p>
            <a:pPr indent="0" lvl="0" marL="0" rtl="0" algn="l">
              <a:lnSpc>
                <a:spcPct val="95000"/>
              </a:lnSpc>
              <a:spcBef>
                <a:spcPts val="1200"/>
              </a:spcBef>
              <a:spcAft>
                <a:spcPts val="0"/>
              </a:spcAft>
              <a:buNone/>
            </a:pPr>
            <a:r>
              <a:rPr lang="en" sz="1500"/>
              <a:t>Trade-off to be dealt with because of the ON-SIL mapping: </a:t>
            </a:r>
            <a:endParaRPr sz="1500"/>
          </a:p>
          <a:p>
            <a:pPr indent="0" lvl="0" marL="0" rtl="0" algn="l">
              <a:lnSpc>
                <a:spcPct val="95000"/>
              </a:lnSpc>
              <a:spcBef>
                <a:spcPts val="1200"/>
              </a:spcBef>
              <a:spcAft>
                <a:spcPts val="1200"/>
              </a:spcAft>
              <a:buNone/>
            </a:pPr>
            <a:r>
              <a:rPr lang="en" sz="1500"/>
              <a:t>Better at ignoring noise in most cases for better WER but similar at detecting correct words in noisy 2016 recordings.</a:t>
            </a:r>
            <a:endParaRPr sz="1500"/>
          </a:p>
        </p:txBody>
      </p:sp>
      <p:sp>
        <p:nvSpPr>
          <p:cNvPr id="303" name="Google Shape;30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0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10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10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10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1000"/>
                                        <p:tgtEl>
                                          <p:spTgt spid="3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1000"/>
                                        <p:tgtEl>
                                          <p:spTgt spid="3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1000"/>
                                        <p:tgtEl>
                                          <p:spTgt spid="3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7" st="7"/>
                                            </p:txEl>
                                          </p:spTgt>
                                        </p:tgtEl>
                                        <p:attrNameLst>
                                          <p:attrName>style.visibility</p:attrName>
                                        </p:attrNameLst>
                                      </p:cBhvr>
                                      <p:to>
                                        <p:strVal val="visible"/>
                                      </p:to>
                                    </p:set>
                                    <p:animEffect filter="fade" transition="in">
                                      <p:cBhvr>
                                        <p:cTn dur="1000"/>
                                        <p:tgtEl>
                                          <p:spTgt spid="30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English Task &amp; DAP lab English data</a:t>
            </a:r>
            <a:endParaRPr/>
          </a:p>
        </p:txBody>
      </p:sp>
      <p:pic>
        <p:nvPicPr>
          <p:cNvPr id="309" name="Google Shape;309;p40"/>
          <p:cNvPicPr preferRelativeResize="0"/>
          <p:nvPr/>
        </p:nvPicPr>
        <p:blipFill rotWithShape="1">
          <a:blip r:embed="rId3">
            <a:alphaModFix/>
          </a:blip>
          <a:srcRect b="1854" l="0" r="0" t="0"/>
          <a:stretch/>
        </p:blipFill>
        <p:spPr>
          <a:xfrm>
            <a:off x="1406750" y="741825"/>
            <a:ext cx="6330491" cy="3921401"/>
          </a:xfrm>
          <a:prstGeom prst="rect">
            <a:avLst/>
          </a:prstGeom>
          <a:noFill/>
          <a:ln>
            <a:noFill/>
          </a:ln>
        </p:spPr>
      </p:pic>
      <p:sp>
        <p:nvSpPr>
          <p:cNvPr id="310" name="Google Shape;310;p40"/>
          <p:cNvSpPr/>
          <p:nvPr/>
        </p:nvSpPr>
        <p:spPr>
          <a:xfrm>
            <a:off x="2452550" y="822225"/>
            <a:ext cx="811500" cy="1692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311" name="Google Shape;31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English Task &amp; DAP lab English data</a:t>
            </a:r>
            <a:endParaRPr/>
          </a:p>
        </p:txBody>
      </p:sp>
      <p:sp>
        <p:nvSpPr>
          <p:cNvPr id="317" name="Google Shape;317;p41"/>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500"/>
              <a:t>Sentence split data used in all cases. Train and Test2 set have common stories (Set 1).       Valid and Test1 have common stories (Set 2).  </a:t>
            </a:r>
            <a:endParaRPr sz="1500"/>
          </a:p>
          <a:p>
            <a:pPr indent="0" lvl="0" marL="0" rtl="0" algn="l">
              <a:spcBef>
                <a:spcPts val="1200"/>
              </a:spcBef>
              <a:spcAft>
                <a:spcPts val="1200"/>
              </a:spcAft>
              <a:buNone/>
            </a:pPr>
            <a:r>
              <a:rPr lang="en" sz="1500"/>
              <a:t>No story overlap otherwise and no speaker overlap as always between any of the splits</a:t>
            </a:r>
            <a:endParaRPr sz="1500"/>
          </a:p>
        </p:txBody>
      </p:sp>
      <p:pic>
        <p:nvPicPr>
          <p:cNvPr id="318" name="Google Shape;318;p41"/>
          <p:cNvPicPr preferRelativeResize="0"/>
          <p:nvPr/>
        </p:nvPicPr>
        <p:blipFill>
          <a:blip r:embed="rId3">
            <a:alphaModFix/>
          </a:blip>
          <a:stretch>
            <a:fillRect/>
          </a:stretch>
        </p:blipFill>
        <p:spPr>
          <a:xfrm>
            <a:off x="491625" y="822225"/>
            <a:ext cx="8160751" cy="2365423"/>
          </a:xfrm>
          <a:prstGeom prst="rect">
            <a:avLst/>
          </a:prstGeom>
          <a:noFill/>
          <a:ln>
            <a:noFill/>
          </a:ln>
        </p:spPr>
      </p:pic>
      <p:sp>
        <p:nvSpPr>
          <p:cNvPr id="319" name="Google Shape;319;p41"/>
          <p:cNvSpPr/>
          <p:nvPr/>
        </p:nvSpPr>
        <p:spPr>
          <a:xfrm>
            <a:off x="1605775" y="822225"/>
            <a:ext cx="970200" cy="2496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320" name="Google Shape;32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80" name="Google Shape;80;p15"/>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Challenges</a:t>
            </a:r>
            <a:r>
              <a:rPr lang="en" sz="1500"/>
              <a:t>:</a:t>
            </a:r>
            <a:endParaRPr sz="1500"/>
          </a:p>
          <a:p>
            <a:pPr indent="-323850" lvl="0" marL="457200" rtl="0" algn="l">
              <a:spcBef>
                <a:spcPts val="1200"/>
              </a:spcBef>
              <a:spcAft>
                <a:spcPts val="0"/>
              </a:spcAft>
              <a:buSzPts val="1500"/>
              <a:buAutoNum type="arabicParenR"/>
            </a:pPr>
            <a:r>
              <a:rPr lang="en" sz="1500"/>
              <a:t>Scarcity of labeled target speech</a:t>
            </a:r>
            <a:endParaRPr sz="1500"/>
          </a:p>
          <a:p>
            <a:pPr indent="-323850" lvl="0" marL="457200" rtl="0" algn="l">
              <a:spcBef>
                <a:spcPts val="0"/>
              </a:spcBef>
              <a:spcAft>
                <a:spcPts val="0"/>
              </a:spcAft>
              <a:buSzPts val="1500"/>
              <a:buAutoNum type="arabicParenR"/>
            </a:pPr>
            <a:r>
              <a:rPr lang="en" sz="1500"/>
              <a:t>High degree of variability:</a:t>
            </a:r>
            <a:endParaRPr sz="1500"/>
          </a:p>
          <a:p>
            <a:pPr indent="-323850" lvl="1" marL="914400" rtl="0" algn="l">
              <a:spcBef>
                <a:spcPts val="0"/>
              </a:spcBef>
              <a:spcAft>
                <a:spcPts val="0"/>
              </a:spcAft>
              <a:buSzPts val="1500"/>
              <a:buAutoNum type="alphaLcParenR"/>
            </a:pPr>
            <a:r>
              <a:rPr lang="en" sz="1500"/>
              <a:t>Variation in speaking and reading abilities due to possible L2 context</a:t>
            </a:r>
            <a:endParaRPr sz="1500"/>
          </a:p>
          <a:p>
            <a:pPr indent="-323850" lvl="1" marL="914400" rtl="0" algn="l">
              <a:spcBef>
                <a:spcPts val="0"/>
              </a:spcBef>
              <a:spcAft>
                <a:spcPts val="0"/>
              </a:spcAft>
              <a:buSzPts val="1500"/>
              <a:buAutoNum type="alphaLcParenR"/>
            </a:pPr>
            <a:r>
              <a:rPr lang="en" sz="1500"/>
              <a:t>Variation in accents due to regional differences and other influences</a:t>
            </a:r>
            <a:endParaRPr sz="1500"/>
          </a:p>
          <a:p>
            <a:pPr indent="-323850" lvl="0" marL="457200" rtl="0" algn="l">
              <a:spcBef>
                <a:spcPts val="0"/>
              </a:spcBef>
              <a:spcAft>
                <a:spcPts val="0"/>
              </a:spcAft>
              <a:buSzPts val="1500"/>
              <a:buAutoNum type="arabicParenR"/>
            </a:pPr>
            <a:r>
              <a:rPr lang="en" sz="1500"/>
              <a:t>Noisy environments</a:t>
            </a:r>
            <a:endParaRPr sz="1500"/>
          </a:p>
          <a:p>
            <a:pPr indent="0" lvl="0" marL="0" rtl="0" algn="l">
              <a:spcBef>
                <a:spcPts val="1200"/>
              </a:spcBef>
              <a:spcAft>
                <a:spcPts val="0"/>
              </a:spcAft>
              <a:buNone/>
            </a:pPr>
            <a:r>
              <a:rPr b="1" lang="en" sz="1500"/>
              <a:t>Helpful factors</a:t>
            </a:r>
            <a:r>
              <a:rPr lang="en" sz="1500"/>
              <a:t>: Reading of known text</a:t>
            </a:r>
            <a:endParaRPr sz="1500"/>
          </a:p>
          <a:p>
            <a:pPr indent="0" lvl="0" marL="0" rtl="0" algn="l">
              <a:spcBef>
                <a:spcPts val="1200"/>
              </a:spcBef>
              <a:spcAft>
                <a:spcPts val="0"/>
              </a:spcAft>
              <a:buNone/>
            </a:pPr>
            <a:r>
              <a:rPr b="1" lang="en" sz="1500"/>
              <a:t>Approach</a:t>
            </a:r>
            <a:r>
              <a:rPr lang="en" sz="1500"/>
              <a:t>:</a:t>
            </a:r>
            <a:endParaRPr sz="1500"/>
          </a:p>
          <a:p>
            <a:pPr indent="0" lvl="0" marL="0" rtl="0" algn="l">
              <a:spcBef>
                <a:spcPts val="1200"/>
              </a:spcBef>
              <a:spcAft>
                <a:spcPts val="0"/>
              </a:spcAft>
              <a:buNone/>
            </a:pPr>
            <a:r>
              <a:rPr lang="en" sz="1500"/>
              <a:t>Use a baseline system trained on more widely available adult speech in the target language</a:t>
            </a:r>
            <a:endParaRPr sz="1500"/>
          </a:p>
          <a:p>
            <a:pPr indent="0" lvl="0" marL="0" rtl="0" algn="l">
              <a:spcBef>
                <a:spcPts val="1200"/>
              </a:spcBef>
              <a:spcAft>
                <a:spcPts val="1200"/>
              </a:spcAft>
              <a:buNone/>
            </a:pPr>
            <a:r>
              <a:rPr lang="en" sz="1500"/>
              <a:t>Investigate data augmentation and transfer learning using available target domain data</a:t>
            </a:r>
            <a:endParaRPr sz="1500"/>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1000"/>
                                        <p:tgtEl>
                                          <p:spTgt spid="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Effect filter="fade" transition="in">
                                      <p:cBhvr>
                                        <p:cTn dur="1000"/>
                                        <p:tgtEl>
                                          <p:spTgt spid="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Effect filter="fade" transition="in">
                                      <p:cBhvr>
                                        <p:cTn dur="1000"/>
                                        <p:tgtEl>
                                          <p:spTgt spid="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animEffect filter="fade" transition="in">
                                      <p:cBhvr>
                                        <p:cTn dur="1000"/>
                                        <p:tgtEl>
                                          <p:spTgt spid="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9" st="9"/>
                                            </p:txEl>
                                          </p:spTgt>
                                        </p:tgtEl>
                                        <p:attrNameLst>
                                          <p:attrName>style.visibility</p:attrName>
                                        </p:attrNameLst>
                                      </p:cBhvr>
                                      <p:to>
                                        <p:strVal val="visible"/>
                                      </p:to>
                                    </p:set>
                                    <p:animEffect filter="fade" transition="in">
                                      <p:cBhvr>
                                        <p:cTn dur="1000"/>
                                        <p:tgtEl>
                                          <p:spTgt spid="8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English splits miscue distribution</a:t>
            </a:r>
            <a:endParaRPr/>
          </a:p>
        </p:txBody>
      </p:sp>
      <p:pic>
        <p:nvPicPr>
          <p:cNvPr id="326" name="Google Shape;326;p42"/>
          <p:cNvPicPr preferRelativeResize="0"/>
          <p:nvPr/>
        </p:nvPicPr>
        <p:blipFill>
          <a:blip r:embed="rId3">
            <a:alphaModFix/>
          </a:blip>
          <a:stretch>
            <a:fillRect/>
          </a:stretch>
        </p:blipFill>
        <p:spPr>
          <a:xfrm>
            <a:off x="1340525" y="822225"/>
            <a:ext cx="6462949" cy="3356850"/>
          </a:xfrm>
          <a:prstGeom prst="rect">
            <a:avLst/>
          </a:prstGeom>
          <a:noFill/>
          <a:ln>
            <a:noFill/>
          </a:ln>
        </p:spPr>
      </p:pic>
      <p:sp>
        <p:nvSpPr>
          <p:cNvPr id="327" name="Google Shape;32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2"/>
          <p:cNvSpPr txBox="1"/>
          <p:nvPr/>
        </p:nvSpPr>
        <p:spPr>
          <a:xfrm>
            <a:off x="503050" y="4179075"/>
            <a:ext cx="8264400" cy="415500"/>
          </a:xfrm>
          <a:prstGeom prst="rect">
            <a:avLst/>
          </a:prstGeom>
          <a:noFill/>
          <a:ln>
            <a:noFill/>
          </a:ln>
        </p:spPr>
        <p:txBody>
          <a:bodyPr anchorCtr="0" anchor="t" bIns="91425" lIns="91425" spcFirstLastPara="1" rIns="91425" wrap="square" tIns="91425">
            <a:spAutoFit/>
          </a:bodyPr>
          <a:lstStyle/>
          <a:p>
            <a:pPr indent="457200" lvl="0" marL="914400" rtl="0" algn="l">
              <a:lnSpc>
                <a:spcPct val="115000"/>
              </a:lnSpc>
              <a:spcBef>
                <a:spcPts val="0"/>
              </a:spcBef>
              <a:spcAft>
                <a:spcPts val="1200"/>
              </a:spcAft>
              <a:buNone/>
            </a:pPr>
            <a:r>
              <a:rPr lang="en" sz="1500">
                <a:solidFill>
                  <a:schemeClr val="dk2"/>
                </a:solidFill>
                <a:latin typeface="Open Sans"/>
                <a:ea typeface="Open Sans"/>
                <a:cs typeface="Open Sans"/>
                <a:sym typeface="Open Sans"/>
              </a:rPr>
              <a:t>Test2 set has broader miscue range compared to test1 and valid</a:t>
            </a:r>
            <a:endParaRPr sz="1500">
              <a:solidFill>
                <a:schemeClr val="dk2"/>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English decoding results</a:t>
            </a:r>
            <a:endParaRPr/>
          </a:p>
        </p:txBody>
      </p:sp>
      <p:pic>
        <p:nvPicPr>
          <p:cNvPr id="334" name="Google Shape;334;p43"/>
          <p:cNvPicPr preferRelativeResize="0"/>
          <p:nvPr/>
        </p:nvPicPr>
        <p:blipFill>
          <a:blip r:embed="rId3">
            <a:alphaModFix/>
          </a:blip>
          <a:stretch>
            <a:fillRect/>
          </a:stretch>
        </p:blipFill>
        <p:spPr>
          <a:xfrm>
            <a:off x="941475" y="748650"/>
            <a:ext cx="7261049" cy="4058076"/>
          </a:xfrm>
          <a:prstGeom prst="rect">
            <a:avLst/>
          </a:prstGeom>
          <a:noFill/>
          <a:ln>
            <a:noFill/>
          </a:ln>
        </p:spPr>
      </p:pic>
      <p:sp>
        <p:nvSpPr>
          <p:cNvPr id="335" name="Google Shape;335;p43"/>
          <p:cNvSpPr/>
          <p:nvPr/>
        </p:nvSpPr>
        <p:spPr>
          <a:xfrm>
            <a:off x="2057225" y="748650"/>
            <a:ext cx="970200" cy="2043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336" name="Google Shape;33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43"/>
          <p:cNvSpPr/>
          <p:nvPr/>
        </p:nvSpPr>
        <p:spPr>
          <a:xfrm>
            <a:off x="914400" y="2396350"/>
            <a:ext cx="7525500" cy="2459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3"/>
          <p:cNvSpPr/>
          <p:nvPr/>
        </p:nvSpPr>
        <p:spPr>
          <a:xfrm>
            <a:off x="914400" y="3005950"/>
            <a:ext cx="7525500" cy="184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7"/>
                                        </p:tgtEl>
                                      </p:cBhvr>
                                    </p:animEffect>
                                    <p:set>
                                      <p:cBhvr>
                                        <p:cTn dur="1" fill="hold">
                                          <p:stCondLst>
                                            <p:cond delay="1000"/>
                                          </p:stCondLst>
                                        </p:cTn>
                                        <p:tgtEl>
                                          <p:spTgt spid="3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8"/>
                                        </p:tgtEl>
                                      </p:cBhvr>
                                    </p:animEffect>
                                    <p:set>
                                      <p:cBhvr>
                                        <p:cTn dur="1" fill="hold">
                                          <p:stCondLst>
                                            <p:cond delay="1000"/>
                                          </p:stCondLst>
                                        </p:cTn>
                                        <p:tgtEl>
                                          <p:spTgt spid="33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of results</a:t>
            </a:r>
            <a:endParaRPr/>
          </a:p>
        </p:txBody>
      </p:sp>
      <p:sp>
        <p:nvSpPr>
          <p:cNvPr id="344" name="Google Shape;344;p44"/>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a:t>
            </a:r>
            <a:r>
              <a:rPr lang="en" sz="1500"/>
              <a:t>mprovements obtained only after reducing chunk-width because reduced effect of the text contexts during retraining particularly helpful:</a:t>
            </a:r>
            <a:endParaRPr sz="1500"/>
          </a:p>
          <a:p>
            <a:pPr indent="-323850" lvl="0" marL="457200" rtl="0" algn="l">
              <a:spcBef>
                <a:spcPts val="1200"/>
              </a:spcBef>
              <a:spcAft>
                <a:spcPts val="0"/>
              </a:spcAft>
              <a:buSzPts val="1500"/>
              <a:buAutoNum type="arabicParenR"/>
            </a:pPr>
            <a:r>
              <a:rPr lang="en" sz="1500"/>
              <a:t>No story overlap. Similar to ASER </a:t>
            </a:r>
            <a:r>
              <a:rPr lang="en" sz="1500"/>
              <a:t>2016 </a:t>
            </a:r>
            <a:r>
              <a:rPr lang="en" sz="1500"/>
              <a:t>No story overlap scenario</a:t>
            </a:r>
            <a:endParaRPr sz="1500"/>
          </a:p>
          <a:p>
            <a:pPr indent="-323850" lvl="0" marL="457200" rtl="0" algn="l">
              <a:spcBef>
                <a:spcPts val="0"/>
              </a:spcBef>
              <a:spcAft>
                <a:spcPts val="0"/>
              </a:spcAft>
              <a:buSzPts val="1500"/>
              <a:buAutoNum type="arabicParenR"/>
            </a:pPr>
            <a:r>
              <a:rPr lang="en" sz="1500"/>
              <a:t>Larger variety of stories (8-12 in ASER vs 30-40 English stories)</a:t>
            </a:r>
            <a:endParaRPr sz="1500"/>
          </a:p>
          <a:p>
            <a:pPr indent="-323850" lvl="0" marL="457200" rtl="0" algn="l">
              <a:spcBef>
                <a:spcPts val="0"/>
              </a:spcBef>
              <a:spcAft>
                <a:spcPts val="0"/>
              </a:spcAft>
              <a:buSzPts val="1500"/>
              <a:buAutoNum type="arabicParenR"/>
            </a:pPr>
            <a:r>
              <a:rPr lang="en" sz="1500"/>
              <a:t>Reduced size of speaker set compared to ASER Hindi (1000 in ASER vs 250 in English)</a:t>
            </a:r>
            <a:endParaRPr sz="1500"/>
          </a:p>
          <a:p>
            <a:pPr indent="0" lvl="0" marL="0" rtl="0" algn="l">
              <a:spcBef>
                <a:spcPts val="1200"/>
              </a:spcBef>
              <a:spcAft>
                <a:spcPts val="0"/>
              </a:spcAft>
              <a:buNone/>
            </a:pPr>
            <a:r>
              <a:rPr lang="en" sz="1500"/>
              <a:t>In the 140 chkwidth retrained model, drop-off in WER on Test2 set (which has story overlap with retrain set) is the lowest: 0.1% compared to 1-1.5% on valid and Test1 set</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The reduced chunk-width is a way to eliminate the inherent text contexts present in this retraining data and “clean” it for a general transfer learning purpose. It controls a new aspect of transfer learning and changes the construction of the mini-batch itself.</a:t>
            </a:r>
            <a:endParaRPr sz="1500"/>
          </a:p>
        </p:txBody>
      </p:sp>
      <p:sp>
        <p:nvSpPr>
          <p:cNvPr id="345" name="Google Shape;345;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1000"/>
                                        <p:tgtEl>
                                          <p:spTgt spid="3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Effect filter="fade" transition="in">
                                      <p:cBhvr>
                                        <p:cTn dur="1000"/>
                                        <p:tgtEl>
                                          <p:spTgt spid="3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animEffect filter="fade" transition="in">
                                      <p:cBhvr>
                                        <p:cTn dur="1000"/>
                                        <p:tgtEl>
                                          <p:spTgt spid="3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animEffect filter="fade" transition="in">
                                      <p:cBhvr>
                                        <p:cTn dur="1000"/>
                                        <p:tgtEl>
                                          <p:spTgt spid="3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animEffect filter="fade" transition="in">
                                      <p:cBhvr>
                                        <p:cTn dur="1000"/>
                                        <p:tgtEl>
                                          <p:spTgt spid="3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animEffect filter="fade" transition="in">
                                      <p:cBhvr>
                                        <p:cTn dur="1000"/>
                                        <p:tgtEl>
                                          <p:spTgt spid="3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animEffect filter="fade" transition="in">
                                      <p:cBhvr>
                                        <p:cTn dur="1000"/>
                                        <p:tgtEl>
                                          <p:spTgt spid="34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Summarizing transfer learning scenarios</a:t>
            </a:r>
            <a:endParaRPr/>
          </a:p>
        </p:txBody>
      </p:sp>
      <p:sp>
        <p:nvSpPr>
          <p:cNvPr id="351" name="Google Shape;351;p45"/>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Video/Animation that summarizes scenarios examined</a:t>
            </a:r>
            <a:endParaRPr/>
          </a:p>
        </p:txBody>
      </p:sp>
      <p:pic>
        <p:nvPicPr>
          <p:cNvPr descr="Image isn't cited, but there's a watermark so credits given, same goes for Prezi (software used)" id="352" name="Google Shape;352;p45" title="MTP transfer learning conclusions summary">
            <a:hlinkClick r:id="rId3"/>
          </p:cNvPr>
          <p:cNvPicPr preferRelativeResize="0"/>
          <p:nvPr/>
        </p:nvPicPr>
        <p:blipFill>
          <a:blip r:embed="rId4">
            <a:alphaModFix/>
          </a:blip>
          <a:stretch>
            <a:fillRect/>
          </a:stretch>
        </p:blipFill>
        <p:spPr>
          <a:xfrm>
            <a:off x="2514600" y="1192125"/>
            <a:ext cx="4572000" cy="3429000"/>
          </a:xfrm>
          <a:prstGeom prst="rect">
            <a:avLst/>
          </a:prstGeom>
          <a:noFill/>
          <a:ln>
            <a:noFill/>
          </a:ln>
        </p:spPr>
      </p:pic>
      <p:sp>
        <p:nvSpPr>
          <p:cNvPr id="353" name="Google Shape;35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with off-the-shelf ASR systems</a:t>
            </a:r>
            <a:endParaRPr/>
          </a:p>
        </p:txBody>
      </p:sp>
      <p:sp>
        <p:nvSpPr>
          <p:cNvPr id="359" name="Google Shape;359;p46"/>
          <p:cNvSpPr txBox="1"/>
          <p:nvPr>
            <p:ph idx="1" type="body"/>
          </p:nvPr>
        </p:nvSpPr>
        <p:spPr>
          <a:xfrm>
            <a:off x="311700" y="822225"/>
            <a:ext cx="8520600" cy="416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Results from a recent system testing by Pratham on a 100 paragraph test set (ASER 2012) :</a:t>
            </a:r>
            <a:endParaRPr sz="1500"/>
          </a:p>
          <a:p>
            <a:pPr indent="0" lvl="0" marL="0" rtl="0" algn="l">
              <a:spcBef>
                <a:spcPts val="1200"/>
              </a:spcBef>
              <a:spcAft>
                <a:spcPts val="0"/>
              </a:spcAft>
              <a:buNone/>
            </a:pPr>
            <a:r>
              <a:rPr lang="en" sz="1500"/>
              <a:t>Total # of reference words: 4755</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The STT output is post-processed for alignment with the canonical text in order to obtain the words uttered correctly.</a:t>
            </a:r>
            <a:endParaRPr sz="1500"/>
          </a:p>
        </p:txBody>
      </p:sp>
      <p:sp>
        <p:nvSpPr>
          <p:cNvPr id="360" name="Google Shape;36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1" name="Google Shape;361;p46"/>
          <p:cNvPicPr preferRelativeResize="0"/>
          <p:nvPr/>
        </p:nvPicPr>
        <p:blipFill>
          <a:blip r:embed="rId3">
            <a:alphaModFix/>
          </a:blip>
          <a:stretch>
            <a:fillRect/>
          </a:stretch>
        </p:blipFill>
        <p:spPr>
          <a:xfrm>
            <a:off x="866112" y="1622100"/>
            <a:ext cx="7411776" cy="2353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a:t>
            </a:r>
            <a:endParaRPr/>
          </a:p>
        </p:txBody>
      </p:sp>
      <p:sp>
        <p:nvSpPr>
          <p:cNvPr id="367" name="Google Shape;367;p47"/>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500"/>
              <a:t>Techniques of data augmentation and transfer learning were investigated</a:t>
            </a:r>
            <a:endParaRPr sz="1500"/>
          </a:p>
          <a:p>
            <a:pPr indent="0" lvl="0" marL="0" rtl="0" algn="l">
              <a:lnSpc>
                <a:spcPct val="105000"/>
              </a:lnSpc>
              <a:spcBef>
                <a:spcPts val="1200"/>
              </a:spcBef>
              <a:spcAft>
                <a:spcPts val="0"/>
              </a:spcAft>
              <a:buNone/>
            </a:pPr>
            <a:r>
              <a:rPr lang="en" sz="1500"/>
              <a:t>Improvements in miscue detection obtained on test sets over a baseline model</a:t>
            </a:r>
            <a:endParaRPr sz="1500"/>
          </a:p>
          <a:p>
            <a:pPr indent="0" lvl="0" marL="0" rtl="0" algn="l">
              <a:lnSpc>
                <a:spcPct val="105000"/>
              </a:lnSpc>
              <a:spcBef>
                <a:spcPts val="1200"/>
              </a:spcBef>
              <a:spcAft>
                <a:spcPts val="0"/>
              </a:spcAft>
              <a:buNone/>
            </a:pPr>
            <a:r>
              <a:rPr lang="en" sz="1500"/>
              <a:t>Data augmentation useful when speaker dissimilarities are prominent</a:t>
            </a:r>
            <a:endParaRPr sz="1500"/>
          </a:p>
          <a:p>
            <a:pPr indent="0" lvl="0" marL="0" rtl="0" algn="l">
              <a:lnSpc>
                <a:spcPct val="105000"/>
              </a:lnSpc>
              <a:spcBef>
                <a:spcPts val="1200"/>
              </a:spcBef>
              <a:spcAft>
                <a:spcPts val="0"/>
              </a:spcAft>
              <a:buNone/>
            </a:pPr>
            <a:r>
              <a:rPr lang="en" sz="1500"/>
              <a:t>Reducing chunk-width for curtailing effect of text context particularly helpful</a:t>
            </a:r>
            <a:endParaRPr sz="1500"/>
          </a:p>
          <a:p>
            <a:pPr indent="0" lvl="0" marL="0" rtl="0" algn="l">
              <a:lnSpc>
                <a:spcPct val="105000"/>
              </a:lnSpc>
              <a:spcBef>
                <a:spcPts val="1200"/>
              </a:spcBef>
              <a:spcAft>
                <a:spcPts val="0"/>
              </a:spcAft>
              <a:buNone/>
            </a:pPr>
            <a:r>
              <a:rPr b="1" lang="en" sz="1500"/>
              <a:t>FUTURE WORK:</a:t>
            </a:r>
            <a:endParaRPr b="1" sz="1500"/>
          </a:p>
          <a:p>
            <a:pPr indent="0" lvl="0" marL="0" rtl="0" algn="l">
              <a:lnSpc>
                <a:spcPct val="105000"/>
              </a:lnSpc>
              <a:spcBef>
                <a:spcPts val="1200"/>
              </a:spcBef>
              <a:spcAft>
                <a:spcPts val="0"/>
              </a:spcAft>
              <a:buNone/>
            </a:pPr>
            <a:r>
              <a:rPr lang="en" sz="1500"/>
              <a:t>Train a (simpler) denoiser using ASER samples for better noise profile</a:t>
            </a:r>
            <a:endParaRPr sz="1500"/>
          </a:p>
          <a:p>
            <a:pPr indent="0" lvl="0" marL="0" rtl="0" algn="l">
              <a:lnSpc>
                <a:spcPct val="105000"/>
              </a:lnSpc>
              <a:spcBef>
                <a:spcPts val="1200"/>
              </a:spcBef>
              <a:spcAft>
                <a:spcPts val="0"/>
              </a:spcAft>
              <a:buNone/>
            </a:pPr>
            <a:r>
              <a:rPr lang="en" sz="1500"/>
              <a:t>Cross language transfer learning (from Hindi to Marathi). Initial experiments: mixed results, More experiments on English transfer learning</a:t>
            </a:r>
            <a:endParaRPr sz="1500"/>
          </a:p>
          <a:p>
            <a:pPr indent="0" lvl="0" marL="0" rtl="0" algn="l">
              <a:lnSpc>
                <a:spcPct val="105000"/>
              </a:lnSpc>
              <a:spcBef>
                <a:spcPts val="1200"/>
              </a:spcBef>
              <a:spcAft>
                <a:spcPts val="1200"/>
              </a:spcAft>
              <a:buNone/>
            </a:pPr>
            <a:r>
              <a:rPr lang="en" sz="1500"/>
              <a:t>Further improvements that can be made to the LM (sub-word modeling) and GM.</a:t>
            </a:r>
            <a:endParaRPr sz="1500"/>
          </a:p>
        </p:txBody>
      </p:sp>
      <p:sp>
        <p:nvSpPr>
          <p:cNvPr id="368" name="Google Shape;36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1000"/>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Effect filter="fade" transition="in">
                                      <p:cBhvr>
                                        <p:cTn dur="1000"/>
                                        <p:tgtEl>
                                          <p:spTgt spid="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Effect filter="fade" transition="in">
                                      <p:cBhvr>
                                        <p:cTn dur="1000"/>
                                        <p:tgtEl>
                                          <p:spTgt spid="3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animEffect filter="fade" transition="in">
                                      <p:cBhvr>
                                        <p:cTn dur="1000"/>
                                        <p:tgtEl>
                                          <p:spTgt spid="3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animEffect filter="fade" transition="in">
                                      <p:cBhvr>
                                        <p:cTn dur="1000"/>
                                        <p:tgtEl>
                                          <p:spTgt spid="3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animEffect filter="fade" transition="in">
                                      <p:cBhvr>
                                        <p:cTn dur="1000"/>
                                        <p:tgtEl>
                                          <p:spTgt spid="3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6" st="6"/>
                                            </p:txEl>
                                          </p:spTgt>
                                        </p:tgtEl>
                                        <p:attrNameLst>
                                          <p:attrName>style.visibility</p:attrName>
                                        </p:attrNameLst>
                                      </p:cBhvr>
                                      <p:to>
                                        <p:strVal val="visible"/>
                                      </p:to>
                                    </p:set>
                                    <p:animEffect filter="fade" transition="in">
                                      <p:cBhvr>
                                        <p:cTn dur="1000"/>
                                        <p:tgtEl>
                                          <p:spTgt spid="3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7" st="7"/>
                                            </p:txEl>
                                          </p:spTgt>
                                        </p:tgtEl>
                                        <p:attrNameLst>
                                          <p:attrName>style.visibility</p:attrName>
                                        </p:attrNameLst>
                                      </p:cBhvr>
                                      <p:to>
                                        <p:strVal val="visible"/>
                                      </p:to>
                                    </p:set>
                                    <p:animEffect filter="fade" transition="in">
                                      <p:cBhvr>
                                        <p:cTn dur="1000"/>
                                        <p:tgtEl>
                                          <p:spTgt spid="36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Submissions made to IITM ASR challenges</a:t>
            </a:r>
            <a:endParaRPr/>
          </a:p>
        </p:txBody>
      </p:sp>
      <p:sp>
        <p:nvSpPr>
          <p:cNvPr id="374" name="Google Shape;37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75" name="Google Shape;375;p48"/>
          <p:cNvGraphicFramePr/>
          <p:nvPr/>
        </p:nvGraphicFramePr>
        <p:xfrm>
          <a:off x="952500" y="1619250"/>
          <a:ext cx="3000000" cy="3000000"/>
        </p:xfrm>
        <a:graphic>
          <a:graphicData uri="http://schemas.openxmlformats.org/drawingml/2006/table">
            <a:tbl>
              <a:tblPr>
                <a:noFill/>
                <a:tableStyleId>{7CC36EC3-F515-4137-AB21-DB1D2BF693EA}</a:tableStyleId>
              </a:tblPr>
              <a:tblGrid>
                <a:gridCol w="2198675"/>
                <a:gridCol w="1701850"/>
                <a:gridCol w="2033575"/>
                <a:gridCol w="1037775"/>
              </a:tblGrid>
              <a:tr h="396200">
                <a:tc>
                  <a:txBody>
                    <a:bodyPr/>
                    <a:lstStyle/>
                    <a:p>
                      <a:pPr indent="0" lvl="0" marL="0" rtl="0" algn="l">
                        <a:spcBef>
                          <a:spcPts val="0"/>
                        </a:spcBef>
                        <a:spcAft>
                          <a:spcPts val="0"/>
                        </a:spcAft>
                        <a:buNone/>
                      </a:pPr>
                      <a:r>
                        <a:rPr b="1" lang="en"/>
                        <a:t>IITM </a:t>
                      </a:r>
                      <a:r>
                        <a:rPr b="1" lang="en"/>
                        <a:t>ASR Challenge</a:t>
                      </a:r>
                      <a:endParaRPr b="1"/>
                    </a:p>
                  </a:txBody>
                  <a:tcPr marT="91425" marB="91425" marR="91425" marL="91425"/>
                </a:tc>
                <a:tc>
                  <a:txBody>
                    <a:bodyPr/>
                    <a:lstStyle/>
                    <a:p>
                      <a:pPr indent="0" lvl="0" marL="0" rtl="0" algn="l">
                        <a:spcBef>
                          <a:spcPts val="0"/>
                        </a:spcBef>
                        <a:spcAft>
                          <a:spcPts val="0"/>
                        </a:spcAft>
                        <a:buNone/>
                      </a:pPr>
                      <a:r>
                        <a:rPr b="1" lang="en"/>
                        <a:t>Test set WER (%)</a:t>
                      </a:r>
                      <a:endParaRPr b="1"/>
                    </a:p>
                  </a:txBody>
                  <a:tcPr marT="91425" marB="91425" marR="91425" marL="91425"/>
                </a:tc>
                <a:tc>
                  <a:txBody>
                    <a:bodyPr/>
                    <a:lstStyle/>
                    <a:p>
                      <a:pPr indent="0" lvl="0" marL="0" rtl="0" algn="l">
                        <a:spcBef>
                          <a:spcPts val="0"/>
                        </a:spcBef>
                        <a:spcAft>
                          <a:spcPts val="0"/>
                        </a:spcAft>
                        <a:buNone/>
                      </a:pPr>
                      <a:r>
                        <a:rPr lang="en"/>
                        <a:t> </a:t>
                      </a:r>
                      <a:r>
                        <a:rPr b="1" lang="en"/>
                        <a:t>Approach</a:t>
                      </a:r>
                      <a:endParaRPr b="1"/>
                    </a:p>
                  </a:txBody>
                  <a:tcPr marT="91425" marB="91425" marR="91425" marL="91425"/>
                </a:tc>
                <a:tc>
                  <a:txBody>
                    <a:bodyPr/>
                    <a:lstStyle/>
                    <a:p>
                      <a:pPr indent="0" lvl="0" marL="0" rtl="0" algn="l">
                        <a:spcBef>
                          <a:spcPts val="0"/>
                        </a:spcBef>
                        <a:spcAft>
                          <a:spcPts val="0"/>
                        </a:spcAft>
                        <a:buNone/>
                      </a:pPr>
                      <a:r>
                        <a:rPr b="1" lang="en"/>
                        <a:t>Ranking</a:t>
                      </a:r>
                      <a:endParaRPr b="1"/>
                    </a:p>
                  </a:txBody>
                  <a:tcPr marT="91425" marB="91425" marR="91425" marL="91425"/>
                </a:tc>
              </a:tr>
              <a:tr h="609575">
                <a:tc>
                  <a:txBody>
                    <a:bodyPr/>
                    <a:lstStyle/>
                    <a:p>
                      <a:pPr indent="0" lvl="0" marL="0" rtl="0" algn="l">
                        <a:spcBef>
                          <a:spcPts val="0"/>
                        </a:spcBef>
                        <a:spcAft>
                          <a:spcPts val="0"/>
                        </a:spcAft>
                        <a:buNone/>
                      </a:pPr>
                      <a:r>
                        <a:rPr lang="en"/>
                        <a:t>Hindi closed task</a:t>
                      </a:r>
                      <a:endParaRPr/>
                    </a:p>
                  </a:txBody>
                  <a:tcPr marT="91425" marB="91425" marR="91425" marL="91425"/>
                </a:tc>
                <a:tc>
                  <a:txBody>
                    <a:bodyPr/>
                    <a:lstStyle/>
                    <a:p>
                      <a:pPr indent="0" lvl="0" marL="0" rtl="0" algn="l">
                        <a:spcBef>
                          <a:spcPts val="0"/>
                        </a:spcBef>
                        <a:spcAft>
                          <a:spcPts val="0"/>
                        </a:spcAft>
                        <a:buNone/>
                      </a:pPr>
                      <a:r>
                        <a:rPr lang="en"/>
                        <a:t>7.47</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kaldi TDNN chain model + RNNLM</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tc>
              </a:tr>
              <a:tr h="396200">
                <a:tc>
                  <a:txBody>
                    <a:bodyPr/>
                    <a:lstStyle/>
                    <a:p>
                      <a:pPr indent="0" lvl="0" marL="0" rtl="0" algn="l">
                        <a:spcBef>
                          <a:spcPts val="0"/>
                        </a:spcBef>
                        <a:spcAft>
                          <a:spcPts val="0"/>
                        </a:spcAft>
                        <a:buNone/>
                      </a:pPr>
                      <a:r>
                        <a:rPr lang="en"/>
                        <a:t>Hindi open task</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9.48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 fine tuned on dev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en"/>
                        <a:t>English closed task</a:t>
                      </a:r>
                      <a:endParaRPr/>
                    </a:p>
                  </a:txBody>
                  <a:tcPr marT="91425" marB="91425" marR="91425" marL="91425"/>
                </a:tc>
                <a:tc>
                  <a:txBody>
                    <a:bodyPr/>
                    <a:lstStyle/>
                    <a:p>
                      <a:pPr indent="0" lvl="0" marL="0" rtl="0" algn="l">
                        <a:spcBef>
                          <a:spcPts val="0"/>
                        </a:spcBef>
                        <a:spcAft>
                          <a:spcPts val="0"/>
                        </a:spcAft>
                        <a:buNone/>
                      </a:pPr>
                      <a:r>
                        <a:rPr lang="en"/>
                        <a:t>5.33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kaldi TDNN chain model + RNNLM</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2</a:t>
                      </a:r>
                      <a:endParaRPr/>
                    </a:p>
                  </a:txBody>
                  <a:tcPr marT="91425" marB="91425" marR="91425" marL="91425"/>
                </a:tc>
              </a:tr>
              <a:tr h="396200">
                <a:tc>
                  <a:txBody>
                    <a:bodyPr/>
                    <a:lstStyle/>
                    <a:p>
                      <a:pPr indent="0" lvl="0" marL="0" rtl="0" algn="l">
                        <a:spcBef>
                          <a:spcPts val="0"/>
                        </a:spcBef>
                        <a:spcAft>
                          <a:spcPts val="0"/>
                        </a:spcAft>
                        <a:buNone/>
                      </a:pPr>
                      <a:r>
                        <a:rPr lang="en"/>
                        <a:t>English open task</a:t>
                      </a:r>
                      <a:endParaRPr/>
                    </a:p>
                  </a:txBody>
                  <a:tcPr marT="91425" marB="91425" marR="91425" marL="91425"/>
                </a:tc>
                <a:tc>
                  <a:txBody>
                    <a:bodyPr/>
                    <a:lstStyle/>
                    <a:p>
                      <a:pPr indent="0" lvl="0" marL="0" rtl="0" algn="l">
                        <a:spcBef>
                          <a:spcPts val="0"/>
                        </a:spcBef>
                        <a:spcAft>
                          <a:spcPts val="0"/>
                        </a:spcAft>
                        <a:buNone/>
                      </a:pPr>
                      <a:r>
                        <a:rPr lang="en"/>
                        <a:t>5.27</a:t>
                      </a:r>
                      <a:endParaRPr/>
                    </a:p>
                  </a:txBody>
                  <a:tcPr marT="91425" marB="91425" marR="91425" marL="91425"/>
                </a:tc>
                <a:tc>
                  <a:txBody>
                    <a:bodyPr/>
                    <a:lstStyle/>
                    <a:p>
                      <a:pPr indent="0" lvl="0" marL="0" rtl="0" algn="l">
                        <a:spcBef>
                          <a:spcPts val="0"/>
                        </a:spcBef>
                        <a:spcAft>
                          <a:spcPts val="0"/>
                        </a:spcAft>
                        <a:buNone/>
                      </a:pPr>
                      <a:r>
                        <a:rPr lang="en"/>
                        <a:t>“” + fine tuned on dev</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81" name="Google Shape;381;p49"/>
          <p:cNvSpPr txBox="1"/>
          <p:nvPr>
            <p:ph idx="1" type="body"/>
          </p:nvPr>
        </p:nvSpPr>
        <p:spPr>
          <a:xfrm>
            <a:off x="311700" y="822225"/>
            <a:ext cx="8520600" cy="4168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500"/>
              <a:t>[1] </a:t>
            </a:r>
            <a:r>
              <a:rPr lang="en" sz="1500"/>
              <a:t>ASER. ASER Report for the year 2018. http://img.asercentre.org/docs/ASER2018/ReleaseMaterial/aser2018nationalfindingsppt.pdf, Last accessed October 2020</a:t>
            </a:r>
            <a:endParaRPr sz="1500"/>
          </a:p>
          <a:p>
            <a:pPr indent="0" lvl="0" marL="0" rtl="0" algn="l">
              <a:lnSpc>
                <a:spcPct val="95000"/>
              </a:lnSpc>
              <a:spcBef>
                <a:spcPts val="1200"/>
              </a:spcBef>
              <a:spcAft>
                <a:spcPts val="0"/>
              </a:spcAft>
              <a:buSzPts val="852"/>
              <a:buNone/>
            </a:pPr>
            <a:r>
              <a:rPr lang="en" sz="1500"/>
              <a:t>[2] The Hindu. Basic literacy, numeracy skills of rural Class VIII students in decline.https://www.thehindu.com/news/national/basic-literacy-numeracy-skills-of-rural-class-viii-students- on-a-decline-aser-2018/article26004114.ece, Last accessed October 2020</a:t>
            </a:r>
            <a:endParaRPr sz="1500"/>
          </a:p>
          <a:p>
            <a:pPr indent="0" lvl="0" marL="0" rtl="0" algn="l">
              <a:lnSpc>
                <a:spcPct val="95000"/>
              </a:lnSpc>
              <a:spcBef>
                <a:spcPts val="1200"/>
              </a:spcBef>
              <a:spcAft>
                <a:spcPts val="0"/>
              </a:spcAft>
              <a:buSzPts val="852"/>
              <a:buNone/>
            </a:pPr>
            <a:r>
              <a:rPr lang="en" sz="1500"/>
              <a:t>[3] Speech Processing Lab IIT Madras. Hindi ASR challenge. https://sites.google.com/view/asr-challenge, last accessed: September 2020</a:t>
            </a:r>
            <a:endParaRPr sz="1500"/>
          </a:p>
          <a:p>
            <a:pPr indent="0" lvl="0" marL="0" rtl="0" algn="l">
              <a:lnSpc>
                <a:spcPct val="95000"/>
              </a:lnSpc>
              <a:spcBef>
                <a:spcPts val="1200"/>
              </a:spcBef>
              <a:spcAft>
                <a:spcPts val="0"/>
              </a:spcAft>
              <a:buSzPts val="852"/>
              <a:buNone/>
            </a:pPr>
            <a:r>
              <a:rPr lang="en" sz="1500"/>
              <a:t>[4] Dolly Agarwal, Jayant Gupchup, and Nishant Baghel. A dataset for measuring reading levels in india at scale. In ICASSP 2020-2020 IEEE International Conference on Acoustics, Speech and Signal Processing (ICASSP), pages 9210–9214. IEEE, 2020</a:t>
            </a:r>
            <a:endParaRPr sz="1500"/>
          </a:p>
          <a:p>
            <a:pPr indent="0" lvl="0" marL="0" rtl="0" algn="l">
              <a:lnSpc>
                <a:spcPct val="95000"/>
              </a:lnSpc>
              <a:spcBef>
                <a:spcPts val="1200"/>
              </a:spcBef>
              <a:spcAft>
                <a:spcPts val="1200"/>
              </a:spcAft>
              <a:buSzPts val="852"/>
              <a:buNone/>
            </a:pPr>
            <a:r>
              <a:rPr lang="en" sz="1500"/>
              <a:t>[5] Navdeep Jaitly and Geoffrey E Hinton. Vocal tract length perturbation (vtlp) improves speech recognition. In Proc. ICML Workshop on Deep Learning for Audio, Speech and Language, volume 117, 2013</a:t>
            </a:r>
            <a:endParaRPr sz="1500"/>
          </a:p>
        </p:txBody>
      </p:sp>
      <p:sp>
        <p:nvSpPr>
          <p:cNvPr id="382" name="Google Shape;382;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88" name="Google Shape;388;p50"/>
          <p:cNvSpPr txBox="1"/>
          <p:nvPr>
            <p:ph idx="1" type="body"/>
          </p:nvPr>
        </p:nvSpPr>
        <p:spPr>
          <a:xfrm>
            <a:off x="311700" y="822225"/>
            <a:ext cx="8520600" cy="4168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[6] </a:t>
            </a:r>
            <a:r>
              <a:rPr lang="en"/>
              <a:t>Daniel S Park, William Chan, Yu Zhang, Chung-Cheng Chiu, Barret Zoph, Ekin D Cubuk, and Quoc V Le. Specaugment: A simple data augmentation method for automatic speech recognition. arXiv preprint arXiv:1904.08779, 2019</a:t>
            </a:r>
            <a:endParaRPr/>
          </a:p>
          <a:p>
            <a:pPr indent="0" lvl="0" marL="0" rtl="0" algn="l">
              <a:spcBef>
                <a:spcPts val="1200"/>
              </a:spcBef>
              <a:spcAft>
                <a:spcPts val="0"/>
              </a:spcAft>
              <a:buNone/>
            </a:pPr>
            <a:r>
              <a:rPr lang="en"/>
              <a:t>[7] Xingchen Song, Guangsen Wang, Zhiyong Wu, Yiheng Huang, Dan Su, Dong Yu, and Helen Meng. Speech- xlnet: Unsupervised acoustic model pretraining for self-attention networks. arXiv preprint arXiv:1910.10387, 2019</a:t>
            </a:r>
            <a:endParaRPr/>
          </a:p>
          <a:p>
            <a:pPr indent="0" lvl="0" marL="0" rtl="0" algn="l">
              <a:spcBef>
                <a:spcPts val="1200"/>
              </a:spcBef>
              <a:spcAft>
                <a:spcPts val="0"/>
              </a:spcAft>
              <a:buNone/>
            </a:pPr>
            <a:r>
              <a:rPr lang="en"/>
              <a:t>[8] Tom Ko, Vijayaditya Peddinti, Daniel Povey, and Sanjeev Khudanpur. Audio augmentation for speech recognition. In Sixteenth Annual Conference of the International Speech Communication Association, 2015</a:t>
            </a:r>
            <a:endParaRPr/>
          </a:p>
          <a:p>
            <a:pPr indent="0" lvl="0" marL="0" rtl="0" algn="l">
              <a:spcBef>
                <a:spcPts val="1200"/>
              </a:spcBef>
              <a:spcAft>
                <a:spcPts val="0"/>
              </a:spcAft>
              <a:buNone/>
            </a:pPr>
            <a:r>
              <a:rPr lang="en"/>
              <a:t>[9] Kevin McGuinness. 2nd Workshop on Deep Learning for Multimedia, Insight Dublin City University . https://github.com/telecombcn-dl/2018-dlmm/raw/master/D2L02 Transfer.pdf, Last accessed October 2020</a:t>
            </a:r>
            <a:endParaRPr/>
          </a:p>
          <a:p>
            <a:pPr indent="0" lvl="0" marL="0" rtl="0" algn="l">
              <a:spcBef>
                <a:spcPts val="1200"/>
              </a:spcBef>
              <a:spcAft>
                <a:spcPts val="1200"/>
              </a:spcAft>
              <a:buNone/>
            </a:pPr>
            <a:r>
              <a:rPr lang="en"/>
              <a:t>[10] Prashanth Gurunath Shivakumar and Panayiotis Georgiou. Transfer learning from adult to children for speech recognition: Evaluation, analysis and recommendations. Computer speech &amp; language, 63:101077, 2020.</a:t>
            </a:r>
            <a:endParaRPr/>
          </a:p>
        </p:txBody>
      </p:sp>
      <p:sp>
        <p:nvSpPr>
          <p:cNvPr id="389" name="Google Shape;38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ph type="title"/>
          </p:nvPr>
        </p:nvSpPr>
        <p:spPr>
          <a:xfrm>
            <a:off x="311700" y="2269450"/>
            <a:ext cx="8520600" cy="7074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
              <a:t>  Thank you</a:t>
            </a:r>
            <a:endParaRPr/>
          </a:p>
        </p:txBody>
      </p:sp>
      <p:sp>
        <p:nvSpPr>
          <p:cNvPr id="395" name="Google Shape;395;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1769435" y="1140560"/>
            <a:ext cx="5605150" cy="2574950"/>
          </a:xfrm>
          <a:prstGeom prst="rect">
            <a:avLst/>
          </a:prstGeom>
          <a:noFill/>
          <a:ln>
            <a:noFill/>
          </a:ln>
        </p:spPr>
      </p:pic>
      <p:pic>
        <p:nvPicPr>
          <p:cNvPr id="87" name="Google Shape;87;p16"/>
          <p:cNvPicPr preferRelativeResize="0"/>
          <p:nvPr/>
        </p:nvPicPr>
        <p:blipFill rotWithShape="1">
          <a:blip r:embed="rId4">
            <a:alphaModFix/>
          </a:blip>
          <a:srcRect b="0" l="0" r="0" t="0"/>
          <a:stretch/>
        </p:blipFill>
        <p:spPr>
          <a:xfrm>
            <a:off x="894558" y="745450"/>
            <a:ext cx="6992067" cy="3997225"/>
          </a:xfrm>
          <a:prstGeom prst="rect">
            <a:avLst/>
          </a:prstGeom>
          <a:noFill/>
          <a:ln>
            <a:noFill/>
          </a:ln>
        </p:spPr>
      </p:pic>
      <p:sp>
        <p:nvSpPr>
          <p:cNvPr id="88" name="Google Shape;88;p16"/>
          <p:cNvSpPr txBox="1"/>
          <p:nvPr>
            <p:ph idx="4294967295"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System for Automatic Reading Assessment</a:t>
            </a:r>
            <a:endParaRPr/>
          </a:p>
        </p:txBody>
      </p:sp>
      <p:sp>
        <p:nvSpPr>
          <p:cNvPr id="89" name="Google Shape;89;p16"/>
          <p:cNvSpPr txBox="1"/>
          <p:nvPr>
            <p:ph idx="4294967295" type="title"/>
          </p:nvPr>
        </p:nvSpPr>
        <p:spPr>
          <a:xfrm>
            <a:off x="333325" y="114825"/>
            <a:ext cx="6214500" cy="7074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
              <a:t>ASR System</a:t>
            </a:r>
            <a:endParaRPr/>
          </a:p>
        </p:txBody>
      </p:sp>
      <p:pic>
        <p:nvPicPr>
          <p:cNvPr id="90" name="Google Shape;90;p16"/>
          <p:cNvPicPr preferRelativeResize="0"/>
          <p:nvPr/>
        </p:nvPicPr>
        <p:blipFill>
          <a:blip r:embed="rId5">
            <a:alphaModFix/>
          </a:blip>
          <a:stretch>
            <a:fillRect/>
          </a:stretch>
        </p:blipFill>
        <p:spPr>
          <a:xfrm>
            <a:off x="2233350" y="745450"/>
            <a:ext cx="4314476" cy="3507839"/>
          </a:xfrm>
          <a:prstGeom prst="rect">
            <a:avLst/>
          </a:prstGeom>
          <a:noFill/>
          <a:ln>
            <a:noFill/>
          </a:ln>
        </p:spPr>
      </p:pic>
      <p:sp>
        <p:nvSpPr>
          <p:cNvPr id="91" name="Google Shape;91;p16"/>
          <p:cNvSpPr txBox="1"/>
          <p:nvPr/>
        </p:nvSpPr>
        <p:spPr>
          <a:xfrm>
            <a:off x="1990150" y="4160900"/>
            <a:ext cx="178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Open Sans"/>
                <a:ea typeface="Open Sans"/>
                <a:cs typeface="Open Sans"/>
                <a:sym typeface="Open Sans"/>
              </a:rPr>
              <a:t># OF MISCUES, WCPM</a:t>
            </a:r>
            <a:endParaRPr i="1" sz="1200">
              <a:latin typeface="Open Sans"/>
              <a:ea typeface="Open Sans"/>
              <a:cs typeface="Open Sans"/>
              <a:sym typeface="Open Sans"/>
            </a:endParaRPr>
          </a:p>
        </p:txBody>
      </p:sp>
      <p:sp>
        <p:nvSpPr>
          <p:cNvPr id="92" name="Google Shape;92;p16"/>
          <p:cNvSpPr txBox="1"/>
          <p:nvPr/>
        </p:nvSpPr>
        <p:spPr>
          <a:xfrm>
            <a:off x="5162025" y="4160900"/>
            <a:ext cx="207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Open Sans"/>
                <a:ea typeface="Open Sans"/>
                <a:cs typeface="Open Sans"/>
                <a:sym typeface="Open Sans"/>
              </a:rPr>
              <a:t>PACE, HESITATION etc.</a:t>
            </a:r>
            <a:endParaRPr i="1" sz="1200">
              <a:latin typeface="Open Sans"/>
              <a:ea typeface="Open Sans"/>
              <a:cs typeface="Open Sans"/>
              <a:sym typeface="Open Sans"/>
            </a:endParaRPr>
          </a:p>
        </p:txBody>
      </p:sp>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0"/>
                                        </p:tgtEl>
                                      </p:cBhvr>
                                    </p:animEffect>
                                    <p:set>
                                      <p:cBhvr>
                                        <p:cTn dur="1" fill="hold">
                                          <p:stCondLst>
                                            <p:cond delay="1000"/>
                                          </p:stCondLst>
                                        </p:cTn>
                                        <p:tgtEl>
                                          <p:spTgt spid="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2"/>
                                        </p:tgtEl>
                                      </p:cBhvr>
                                    </p:animEffect>
                                    <p:set>
                                      <p:cBhvr>
                                        <p:cTn dur="1" fill="hold">
                                          <p:stCondLst>
                                            <p:cond delay="1000"/>
                                          </p:stCondLst>
                                        </p:cTn>
                                        <p:tgtEl>
                                          <p:spTgt spid="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
                                        </p:tgtEl>
                                      </p:cBhvr>
                                    </p:animEffect>
                                    <p:set>
                                      <p:cBhvr>
                                        <p:cTn dur="1" fill="hold">
                                          <p:stCondLst>
                                            <p:cond delay="1000"/>
                                          </p:stCondLst>
                                        </p:cTn>
                                        <p:tgtEl>
                                          <p:spTgt spid="91"/>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ppt_w</p:attrName>
                                        </p:attrNameLst>
                                      </p:cBhvr>
                                      <p:tavLst>
                                        <p:tav fmla="" tm="0">
                                          <p:val>
                                            <p:strVal val="0"/>
                                          </p:val>
                                        </p:tav>
                                        <p:tav fmla="" tm="100000">
                                          <p:val>
                                            <p:strVal val="#ppt_w"/>
                                          </p:val>
                                        </p:tav>
                                      </p:tavLst>
                                    </p:anim>
                                    <p:anim calcmode="lin" valueType="num">
                                      <p:cBhvr additive="base">
                                        <p:cTn dur="1000"/>
                                        <p:tgtEl>
                                          <p:spTgt spid="8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xit" presetID="10" presetSubtype="0">
                                  <p:stCondLst>
                                    <p:cond delay="0"/>
                                  </p:stCondLst>
                                  <p:childTnLst>
                                    <p:animEffect filter="fade" transition="out">
                                      <p:cBhvr>
                                        <p:cTn dur="1000"/>
                                        <p:tgtEl>
                                          <p:spTgt spid="88"/>
                                        </p:tgtEl>
                                      </p:cBhvr>
                                    </p:animEffect>
                                    <p:set>
                                      <p:cBhvr>
                                        <p:cTn dur="1" fill="hold">
                                          <p:stCondLst>
                                            <p:cond delay="1000"/>
                                          </p:stCondLst>
                                        </p:cTn>
                                        <p:tgtEl>
                                          <p:spTgt spid="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311700" y="114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Extra slides: Examples of decoded texts and discussing results</a:t>
            </a:r>
            <a:endParaRPr sz="2940"/>
          </a:p>
        </p:txBody>
      </p:sp>
      <p:sp>
        <p:nvSpPr>
          <p:cNvPr id="401" name="Google Shape;401;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2"/>
          <p:cNvSpPr txBox="1"/>
          <p:nvPr>
            <p:ph idx="1" type="body"/>
          </p:nvPr>
        </p:nvSpPr>
        <p:spPr>
          <a:xfrm>
            <a:off x="311700" y="822225"/>
            <a:ext cx="8520600" cy="41688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AutoNum type="arabicPeriod"/>
            </a:pPr>
            <a:r>
              <a:rPr b="1" lang="en" sz="1400" u="sng"/>
              <a:t>biju_aser_cg_S3-P_2</a:t>
            </a:r>
            <a:r>
              <a:rPr b="1" lang="en" sz="1400"/>
              <a:t> (Example for more insertions in baseline)</a:t>
            </a:r>
            <a:endParaRPr b="1" sz="1400"/>
          </a:p>
          <a:p>
            <a:pPr indent="0" lvl="0" marL="0" rtl="0" algn="l">
              <a:lnSpc>
                <a:spcPct val="95000"/>
              </a:lnSpc>
              <a:spcBef>
                <a:spcPts val="1200"/>
              </a:spcBef>
              <a:spcAft>
                <a:spcPts val="0"/>
              </a:spcAft>
              <a:buNone/>
            </a:pPr>
            <a:r>
              <a:rPr lang="en" sz="1400"/>
              <a:t>(a) Ground Truth: </a:t>
            </a:r>
            <a:r>
              <a:rPr b="1" lang="en" sz="1400"/>
              <a:t>SIL ON IR ON आज मामा आए</a:t>
            </a:r>
            <a:endParaRPr b="1" sz="1400"/>
          </a:p>
          <a:p>
            <a:pPr indent="0" lvl="0" marL="0" rtl="0" algn="l">
              <a:lnSpc>
                <a:spcPct val="95000"/>
              </a:lnSpc>
              <a:spcBef>
                <a:spcPts val="1200"/>
              </a:spcBef>
              <a:spcAft>
                <a:spcPts val="0"/>
              </a:spcAft>
              <a:buNone/>
            </a:pPr>
            <a:r>
              <a:rPr lang="en" sz="1400"/>
              <a:t>(b) Baseline model decoded text: </a:t>
            </a:r>
            <a:r>
              <a:rPr b="1" lang="en" sz="1400"/>
              <a:t>हँ स चा बड़ी पर लौट रंग की गया आज मामा आए</a:t>
            </a:r>
            <a:endParaRPr b="1" sz="1400"/>
          </a:p>
          <a:p>
            <a:pPr indent="0" lvl="0" marL="0" rtl="0" algn="l">
              <a:lnSpc>
                <a:spcPct val="95000"/>
              </a:lnSpc>
              <a:spcBef>
                <a:spcPts val="1200"/>
              </a:spcBef>
              <a:spcAft>
                <a:spcPts val="0"/>
              </a:spcAft>
              <a:buNone/>
            </a:pPr>
            <a:r>
              <a:rPr lang="en" sz="1400"/>
              <a:t>(c) Retrained model decoded text: </a:t>
            </a:r>
            <a:r>
              <a:rPr b="1" lang="en" sz="1400"/>
              <a:t>पढ़ने लौट है आज मामा आए</a:t>
            </a:r>
            <a:endParaRPr b="1" sz="1400"/>
          </a:p>
          <a:p>
            <a:pPr indent="0" lvl="0" marL="0" rtl="0" algn="l">
              <a:lnSpc>
                <a:spcPct val="95000"/>
              </a:lnSpc>
              <a:spcBef>
                <a:spcPts val="1200"/>
              </a:spcBef>
              <a:spcAft>
                <a:spcPts val="0"/>
              </a:spcAft>
              <a:buNone/>
            </a:pPr>
            <a:r>
              <a:rPr lang="en" sz="1400"/>
              <a:t>Fewer words in the retrained model text. When evaluating WER: GT is just ”आज मामा आए “ so fewer insertions in retrained model text</a:t>
            </a:r>
            <a:endParaRPr sz="1400"/>
          </a:p>
          <a:p>
            <a:pPr indent="-317500" lvl="0" marL="457200" rtl="0" algn="l">
              <a:spcBef>
                <a:spcPts val="1200"/>
              </a:spcBef>
              <a:spcAft>
                <a:spcPts val="0"/>
              </a:spcAft>
              <a:buSzPts val="1400"/>
              <a:buAutoNum type="arabicPeriod"/>
            </a:pPr>
            <a:r>
              <a:rPr b="1" lang="en" sz="1400" u="sng"/>
              <a:t>mukesh_aser_uk_S4-P_2</a:t>
            </a:r>
            <a:r>
              <a:rPr b="1" lang="en" sz="1400"/>
              <a:t> (Worst case example for only slight improvement in F-score)</a:t>
            </a:r>
            <a:endParaRPr b="1" sz="1400"/>
          </a:p>
          <a:p>
            <a:pPr indent="0" lvl="0" marL="0" rtl="0" algn="l">
              <a:spcBef>
                <a:spcPts val="1200"/>
              </a:spcBef>
              <a:spcAft>
                <a:spcPts val="0"/>
              </a:spcAft>
              <a:buNone/>
            </a:pPr>
            <a:r>
              <a:rPr lang="en" sz="1400"/>
              <a:t>(a) Ground Truth: </a:t>
            </a:r>
            <a:r>
              <a:rPr b="1" lang="en" sz="1400"/>
              <a:t>ON IR ON मोर ON मोर चाचा की MB ON सादी हुई ON IR ON सबको ON नई ON ON IR FP ON IR</a:t>
            </a:r>
            <a:endParaRPr b="1" sz="1400"/>
          </a:p>
          <a:p>
            <a:pPr indent="0" lvl="0" marL="0" rtl="0" algn="l">
              <a:spcBef>
                <a:spcPts val="1200"/>
              </a:spcBef>
              <a:spcAft>
                <a:spcPts val="0"/>
              </a:spcAft>
              <a:buNone/>
            </a:pPr>
            <a:r>
              <a:rPr lang="en" sz="1400"/>
              <a:t>(b) Baseline model decoded text: </a:t>
            </a:r>
            <a:r>
              <a:rPr b="1" lang="en" sz="1400"/>
              <a:t>हर साथ्याें मौज चाँ द सुरन की में एक लगाए हुई आती ही मोर खाकर रही थी सब को नी मं गाकर यह गाय ह</a:t>
            </a:r>
            <a:endParaRPr b="1" sz="1400"/>
          </a:p>
          <a:p>
            <a:pPr indent="0" lvl="0" marL="0" rtl="0" algn="l">
              <a:spcBef>
                <a:spcPts val="1200"/>
              </a:spcBef>
              <a:spcAft>
                <a:spcPts val="1200"/>
              </a:spcAft>
              <a:buNone/>
            </a:pPr>
            <a:r>
              <a:rPr lang="en" sz="1400"/>
              <a:t>(c) Retrained model decoded text: </a:t>
            </a:r>
            <a:r>
              <a:rPr b="1" lang="en" sz="1400"/>
              <a:t>की सब को नहीं</a:t>
            </a:r>
            <a:endParaRPr b="1"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3"/>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slides on story distribution</a:t>
            </a:r>
            <a:endParaRPr/>
          </a:p>
        </p:txBody>
      </p:sp>
      <p:sp>
        <p:nvSpPr>
          <p:cNvPr id="408" name="Google Shape;408;p53"/>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9" name="Google Shape;409;p53"/>
          <p:cNvPicPr preferRelativeResize="0"/>
          <p:nvPr/>
        </p:nvPicPr>
        <p:blipFill>
          <a:blip r:embed="rId3">
            <a:alphaModFix/>
          </a:blip>
          <a:stretch>
            <a:fillRect/>
          </a:stretch>
        </p:blipFill>
        <p:spPr>
          <a:xfrm>
            <a:off x="311700" y="665575"/>
            <a:ext cx="8335651" cy="4330028"/>
          </a:xfrm>
          <a:prstGeom prst="rect">
            <a:avLst/>
          </a:prstGeom>
          <a:noFill/>
          <a:ln>
            <a:noFill/>
          </a:ln>
        </p:spPr>
      </p:pic>
      <p:sp>
        <p:nvSpPr>
          <p:cNvPr id="410" name="Google Shape;410;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slides on story distribution</a:t>
            </a:r>
            <a:endParaRPr/>
          </a:p>
        </p:txBody>
      </p:sp>
      <p:sp>
        <p:nvSpPr>
          <p:cNvPr id="416" name="Google Shape;416;p54"/>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7" name="Google Shape;417;p54"/>
          <p:cNvPicPr preferRelativeResize="0"/>
          <p:nvPr/>
        </p:nvPicPr>
        <p:blipFill>
          <a:blip r:embed="rId3">
            <a:alphaModFix/>
          </a:blip>
          <a:stretch>
            <a:fillRect/>
          </a:stretch>
        </p:blipFill>
        <p:spPr>
          <a:xfrm>
            <a:off x="245750" y="681425"/>
            <a:ext cx="8467552" cy="4346726"/>
          </a:xfrm>
          <a:prstGeom prst="rect">
            <a:avLst/>
          </a:prstGeom>
          <a:noFill/>
          <a:ln>
            <a:noFill/>
          </a:ln>
        </p:spPr>
      </p:pic>
      <p:sp>
        <p:nvSpPr>
          <p:cNvPr id="418" name="Google Shape;418;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5"/>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slides on story distribution</a:t>
            </a:r>
            <a:endParaRPr/>
          </a:p>
        </p:txBody>
      </p:sp>
      <p:sp>
        <p:nvSpPr>
          <p:cNvPr id="424" name="Google Shape;424;p55"/>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5" name="Google Shape;425;p55"/>
          <p:cNvPicPr preferRelativeResize="0"/>
          <p:nvPr/>
        </p:nvPicPr>
        <p:blipFill>
          <a:blip r:embed="rId3">
            <a:alphaModFix/>
          </a:blip>
          <a:stretch>
            <a:fillRect/>
          </a:stretch>
        </p:blipFill>
        <p:spPr>
          <a:xfrm>
            <a:off x="311700" y="696687"/>
            <a:ext cx="8364301" cy="4267776"/>
          </a:xfrm>
          <a:prstGeom prst="rect">
            <a:avLst/>
          </a:prstGeom>
          <a:noFill/>
          <a:ln>
            <a:noFill/>
          </a:ln>
        </p:spPr>
      </p:pic>
      <p:sp>
        <p:nvSpPr>
          <p:cNvPr id="426" name="Google Shape;42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slides on story distribution</a:t>
            </a:r>
            <a:endParaRPr/>
          </a:p>
        </p:txBody>
      </p:sp>
      <p:sp>
        <p:nvSpPr>
          <p:cNvPr id="432" name="Google Shape;432;p56"/>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3" name="Google Shape;433;p56"/>
          <p:cNvPicPr preferRelativeResize="0"/>
          <p:nvPr/>
        </p:nvPicPr>
        <p:blipFill>
          <a:blip r:embed="rId3">
            <a:alphaModFix/>
          </a:blip>
          <a:stretch>
            <a:fillRect/>
          </a:stretch>
        </p:blipFill>
        <p:spPr>
          <a:xfrm>
            <a:off x="297250" y="668650"/>
            <a:ext cx="8364301" cy="4369751"/>
          </a:xfrm>
          <a:prstGeom prst="rect">
            <a:avLst/>
          </a:prstGeom>
          <a:noFill/>
          <a:ln>
            <a:noFill/>
          </a:ln>
        </p:spPr>
      </p:pic>
      <p:sp>
        <p:nvSpPr>
          <p:cNvPr id="434" name="Google Shape;434;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ASR System - </a:t>
            </a:r>
            <a:r>
              <a:rPr lang="en"/>
              <a:t>Kaldi baseline Acoustic models</a:t>
            </a:r>
            <a:endParaRPr/>
          </a:p>
        </p:txBody>
      </p:sp>
      <p:sp>
        <p:nvSpPr>
          <p:cNvPr id="99" name="Google Shape;99;p17"/>
          <p:cNvSpPr txBox="1"/>
          <p:nvPr>
            <p:ph idx="1" type="body"/>
          </p:nvPr>
        </p:nvSpPr>
        <p:spPr>
          <a:xfrm>
            <a:off x="311700" y="822225"/>
            <a:ext cx="8520600" cy="707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600"/>
              <a:t>13 TDNN layers + 2 linear layers + 2 output layers model trained on MMI and cross entropy loss functions</a:t>
            </a:r>
            <a:endParaRPr sz="1600"/>
          </a:p>
        </p:txBody>
      </p:sp>
      <p:sp>
        <p:nvSpPr>
          <p:cNvPr id="100" name="Google Shape;100;p17"/>
          <p:cNvSpPr/>
          <p:nvPr/>
        </p:nvSpPr>
        <p:spPr>
          <a:xfrm>
            <a:off x="3644313" y="1286788"/>
            <a:ext cx="4622165" cy="3509536"/>
          </a:xfrm>
          <a:custGeom>
            <a:rect b="b" l="l" r="r" t="t"/>
            <a:pathLst>
              <a:path extrusionOk="0" h="3310883" w="4657093">
                <a:moveTo>
                  <a:pt x="2329184" y="3310883"/>
                </a:moveTo>
                <a:lnTo>
                  <a:pt x="0" y="3310883"/>
                </a:lnTo>
                <a:lnTo>
                  <a:pt x="0" y="0"/>
                </a:lnTo>
                <a:lnTo>
                  <a:pt x="4657093" y="0"/>
                </a:lnTo>
                <a:lnTo>
                  <a:pt x="4657093" y="3310883"/>
                </a:lnTo>
                <a:lnTo>
                  <a:pt x="2329184" y="3310883"/>
                </a:lnTo>
                <a:close/>
              </a:path>
            </a:pathLst>
          </a:custGeom>
          <a:noFill/>
          <a:ln cap="flat" cmpd="sng" w="9525">
            <a:solidFill>
              <a:srgbClr val="000000"/>
            </a:solidFill>
            <a:prstDash val="solid"/>
            <a:round/>
            <a:headEnd len="sm" w="sm" type="none"/>
            <a:tailEnd len="sm" w="sm" type="none"/>
          </a:ln>
        </p:spPr>
      </p:sp>
      <p:sp>
        <p:nvSpPr>
          <p:cNvPr id="101" name="Google Shape;101;p17"/>
          <p:cNvSpPr txBox="1"/>
          <p:nvPr/>
        </p:nvSpPr>
        <p:spPr>
          <a:xfrm>
            <a:off x="3685012" y="1338113"/>
            <a:ext cx="4540800" cy="3310800"/>
          </a:xfrm>
          <a:prstGeom prst="rect">
            <a:avLst/>
          </a:prstGeom>
          <a:noFill/>
          <a:ln>
            <a:noFill/>
          </a:ln>
        </p:spPr>
        <p:txBody>
          <a:bodyPr anchorCtr="0" anchor="t" bIns="0" lIns="0" spcFirstLastPara="1" rIns="0" wrap="square" tIns="0">
            <a:noAutofit/>
          </a:bodyPr>
          <a:lstStyle/>
          <a:p>
            <a:pPr indent="0" lvl="0" marL="12599" marR="0" rtl="0" algn="l">
              <a:lnSpc>
                <a:spcPct val="115000"/>
              </a:lnSpc>
              <a:spcBef>
                <a:spcPts val="0"/>
              </a:spcBef>
              <a:spcAft>
                <a:spcPts val="0"/>
              </a:spcAft>
              <a:buSzPts val="1100"/>
              <a:buNone/>
            </a:pPr>
            <a:r>
              <a:rPr lang="en" sz="1050">
                <a:solidFill>
                  <a:srgbClr val="595959"/>
                </a:solidFill>
                <a:latin typeface="Times New Roman"/>
                <a:ea typeface="Times New Roman"/>
                <a:cs typeface="Times New Roman"/>
                <a:sym typeface="Times New Roman"/>
              </a:rPr>
              <a:t>relu-batchnorm-dropout-layer name=tdnn1 dim=1024</a:t>
            </a:r>
            <a:endParaRPr sz="1050">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name=tdnnf2  dim=1024 time-stride=1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name=tdnnf3  dim=1024 time-stride=1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name=tdnnf4  dim=1024 time-stride=1</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name=tdnnf5  dim=1024 time-stride=0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name=tdnnf6  dim=1024 time-stride=3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name=tdnnf7  dim=1024 time-stride=3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name=tdnnf8  dim=1024 time-stride=3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name=tdnnf9  dim=1024 time-stride=3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name=tdnnf10  dim=1024 time-stride=3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name=tdnnf11  dim=1024 time-stride=3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name=tdnnf12  dim=1024 time-stride=3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tdnnf-layer name=tdnnf13  dim=1024 time-stride=3 </a:t>
            </a:r>
            <a:endParaRPr b="0" i="0" sz="1050" u="none" cap="none" strike="noStrike">
              <a:solidFill>
                <a:srgbClr val="595959"/>
              </a:solidFill>
              <a:latin typeface="Times New Roman"/>
              <a:ea typeface="Times New Roman"/>
              <a:cs typeface="Times New Roman"/>
              <a:sym typeface="Times New Roman"/>
            </a:endParaRPr>
          </a:p>
          <a:p>
            <a:pPr indent="0" lvl="0" marL="12599" marR="0" rtl="0" algn="l">
              <a:lnSpc>
                <a:spcPct val="115000"/>
              </a:lnSpc>
              <a:spcBef>
                <a:spcPts val="0"/>
              </a:spcBef>
              <a:spcAft>
                <a:spcPts val="0"/>
              </a:spcAft>
              <a:buNone/>
            </a:pPr>
            <a:r>
              <a:rPr b="0" i="0" lang="en" sz="1050" u="none" cap="none" strike="noStrike">
                <a:solidFill>
                  <a:srgbClr val="595959"/>
                </a:solidFill>
                <a:latin typeface="Times New Roman"/>
                <a:ea typeface="Times New Roman"/>
                <a:cs typeface="Times New Roman"/>
                <a:sym typeface="Times New Roman"/>
              </a:rPr>
              <a:t>linear-component name=prefinal-l dim=192</a:t>
            </a:r>
            <a:endParaRPr b="0" i="0" sz="1050" u="none" cap="none" strike="noStrike">
              <a:latin typeface="Arial"/>
              <a:ea typeface="Arial"/>
              <a:cs typeface="Arial"/>
              <a:sym typeface="Arial"/>
            </a:endParaRPr>
          </a:p>
          <a:p>
            <a:pPr indent="0" lvl="0" marL="12599" marR="0" rtl="0" algn="l">
              <a:lnSpc>
                <a:spcPct val="138190"/>
              </a:lnSpc>
              <a:spcBef>
                <a:spcPts val="71"/>
              </a:spcBef>
              <a:spcAft>
                <a:spcPts val="0"/>
              </a:spcAft>
              <a:buNone/>
            </a:pPr>
            <a:r>
              <a:rPr b="0" i="0" lang="en" sz="1050" u="none" cap="none" strike="noStrike">
                <a:solidFill>
                  <a:srgbClr val="595959"/>
                </a:solidFill>
                <a:latin typeface="Times New Roman"/>
                <a:ea typeface="Times New Roman"/>
                <a:cs typeface="Times New Roman"/>
                <a:sym typeface="Times New Roman"/>
              </a:rPr>
              <a:t>prefinal-layer name=prefinal-chain input=prefinal-l  big-dim=1024 small-dim=192 output-layer name=output dim=3080</a:t>
            </a:r>
            <a:endParaRPr b="0" i="0" sz="1050" u="none" cap="none" strike="noStrike">
              <a:latin typeface="Arial"/>
              <a:ea typeface="Arial"/>
              <a:cs typeface="Arial"/>
              <a:sym typeface="Arial"/>
            </a:endParaRPr>
          </a:p>
          <a:p>
            <a:pPr indent="0" lvl="0" marL="12599" marR="0" rtl="0" algn="l">
              <a:lnSpc>
                <a:spcPct val="100000"/>
              </a:lnSpc>
              <a:spcBef>
                <a:spcPts val="99"/>
              </a:spcBef>
              <a:spcAft>
                <a:spcPts val="0"/>
              </a:spcAft>
              <a:buNone/>
            </a:pPr>
            <a:r>
              <a:rPr b="0" i="0" lang="en" sz="1050" u="none" cap="none" strike="noStrike">
                <a:solidFill>
                  <a:srgbClr val="595959"/>
                </a:solidFill>
                <a:latin typeface="Times New Roman"/>
                <a:ea typeface="Times New Roman"/>
                <a:cs typeface="Times New Roman"/>
                <a:sym typeface="Times New Roman"/>
              </a:rPr>
              <a:t>prefinal-layer name=prefinal-xent input=prefinal-l  big-dim=1024 small-dim=192</a:t>
            </a:r>
            <a:endParaRPr b="0" i="0" sz="1050" u="none" cap="none" strike="noStrike">
              <a:latin typeface="Arial"/>
              <a:ea typeface="Arial"/>
              <a:cs typeface="Arial"/>
              <a:sym typeface="Arial"/>
            </a:endParaRPr>
          </a:p>
          <a:p>
            <a:pPr indent="0" lvl="0" marL="12599" marR="0" rtl="0" algn="l">
              <a:lnSpc>
                <a:spcPct val="100000"/>
              </a:lnSpc>
              <a:spcBef>
                <a:spcPts val="190"/>
              </a:spcBef>
              <a:spcAft>
                <a:spcPts val="0"/>
              </a:spcAft>
              <a:buNone/>
            </a:pPr>
            <a:r>
              <a:rPr b="0" i="0" lang="en" sz="1050" u="none" cap="none" strike="noStrike">
                <a:solidFill>
                  <a:srgbClr val="595959"/>
                </a:solidFill>
                <a:latin typeface="Times New Roman"/>
                <a:ea typeface="Times New Roman"/>
                <a:cs typeface="Times New Roman"/>
                <a:sym typeface="Times New Roman"/>
              </a:rPr>
              <a:t>output-layer name=output-xent dim=3080</a:t>
            </a:r>
            <a:endParaRPr b="0" i="0" sz="1050" u="none" cap="none" strike="noStrike">
              <a:latin typeface="Arial"/>
              <a:ea typeface="Arial"/>
              <a:cs typeface="Arial"/>
              <a:sym typeface="Arial"/>
            </a:endParaRPr>
          </a:p>
        </p:txBody>
      </p:sp>
      <p:sp>
        <p:nvSpPr>
          <p:cNvPr id="102" name="Google Shape;102;p17"/>
          <p:cNvSpPr txBox="1"/>
          <p:nvPr/>
        </p:nvSpPr>
        <p:spPr>
          <a:xfrm>
            <a:off x="311700" y="1849825"/>
            <a:ext cx="30000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dk2"/>
                </a:solidFill>
                <a:latin typeface="Open Sans"/>
                <a:ea typeface="Open Sans"/>
                <a:cs typeface="Open Sans"/>
                <a:sym typeface="Open Sans"/>
              </a:rPr>
              <a:t>Use two different output layers (cross entropy and MMI loss) while training. Only MMI layer used in decoding</a:t>
            </a:r>
            <a:endParaRPr sz="1500">
              <a:solidFill>
                <a:schemeClr val="dk2"/>
              </a:solidFill>
              <a:latin typeface="Open Sans"/>
              <a:ea typeface="Open Sans"/>
              <a:cs typeface="Open Sans"/>
              <a:sym typeface="Open Sans"/>
            </a:endParaRPr>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1" type="body"/>
          </p:nvPr>
        </p:nvSpPr>
        <p:spPr>
          <a:xfrm>
            <a:off x="311700" y="822225"/>
            <a:ext cx="8520600" cy="214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Train a Hindi baseline model and an Indian English baseline model using Adult speech in Hindi and Indian English respectively</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09" name="Google Shape;109;p18"/>
          <p:cNvPicPr preferRelativeResize="0"/>
          <p:nvPr/>
        </p:nvPicPr>
        <p:blipFill>
          <a:blip r:embed="rId3">
            <a:alphaModFix/>
          </a:blip>
          <a:stretch>
            <a:fillRect/>
          </a:stretch>
        </p:blipFill>
        <p:spPr>
          <a:xfrm>
            <a:off x="910537" y="1457450"/>
            <a:ext cx="7199775" cy="1251725"/>
          </a:xfrm>
          <a:prstGeom prst="rect">
            <a:avLst/>
          </a:prstGeom>
          <a:noFill/>
          <a:ln>
            <a:noFill/>
          </a:ln>
        </p:spPr>
      </p:pic>
      <p:sp>
        <p:nvSpPr>
          <p:cNvPr id="110" name="Google Shape;110;p18"/>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a:t>
            </a:r>
            <a:r>
              <a:rPr lang="en"/>
              <a:t> system and Tasks</a:t>
            </a:r>
            <a:endParaRPr/>
          </a:p>
        </p:txBody>
      </p:sp>
      <p:sp>
        <p:nvSpPr>
          <p:cNvPr id="111" name="Google Shape;111;p18"/>
          <p:cNvSpPr/>
          <p:nvPr/>
        </p:nvSpPr>
        <p:spPr>
          <a:xfrm>
            <a:off x="2529700" y="1498525"/>
            <a:ext cx="970200" cy="2496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
        <p:nvSpPr>
          <p:cNvPr id="112" name="Google Shape;11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8"/>
          <p:cNvSpPr txBox="1"/>
          <p:nvPr/>
        </p:nvSpPr>
        <p:spPr>
          <a:xfrm>
            <a:off x="311700" y="2709175"/>
            <a:ext cx="8459100" cy="220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latin typeface="Open Sans"/>
                <a:ea typeface="Open Sans"/>
                <a:cs typeface="Open Sans"/>
                <a:sym typeface="Open Sans"/>
              </a:rPr>
              <a:t>Baseline model recipe and Data</a:t>
            </a:r>
            <a:r>
              <a:rPr lang="en" sz="1500">
                <a:solidFill>
                  <a:schemeClr val="dk2"/>
                </a:solidFill>
                <a:latin typeface="Open Sans"/>
                <a:ea typeface="Open Sans"/>
                <a:cs typeface="Open Sans"/>
                <a:sym typeface="Open Sans"/>
              </a:rPr>
              <a:t>: IITM Hindi and English ASR challenge</a:t>
            </a:r>
            <a:r>
              <a:rPr baseline="30000" lang="en" sz="1500">
                <a:solidFill>
                  <a:schemeClr val="dk2"/>
                </a:solidFill>
                <a:latin typeface="Open Sans"/>
                <a:ea typeface="Open Sans"/>
                <a:cs typeface="Open Sans"/>
                <a:sym typeface="Open Sans"/>
              </a:rPr>
              <a:t>[3]</a:t>
            </a:r>
            <a:endParaRPr sz="15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b="1" lang="en" sz="1500">
                <a:solidFill>
                  <a:schemeClr val="dk2"/>
                </a:solidFill>
                <a:latin typeface="Open Sans"/>
                <a:ea typeface="Open Sans"/>
                <a:cs typeface="Open Sans"/>
                <a:sym typeface="Open Sans"/>
              </a:rPr>
              <a:t>Hindi Task</a:t>
            </a:r>
            <a:r>
              <a:rPr lang="en" sz="1500">
                <a:solidFill>
                  <a:schemeClr val="dk2"/>
                </a:solidFill>
                <a:latin typeface="Open Sans"/>
                <a:ea typeface="Open Sans"/>
                <a:cs typeface="Open Sans"/>
                <a:sym typeface="Open Sans"/>
              </a:rPr>
              <a:t>: Transfer learning &amp; data augmentation experiments on Hindi baseline model using ASER Hindi data</a:t>
            </a:r>
            <a:r>
              <a:rPr baseline="30000" lang="en" sz="1500">
                <a:solidFill>
                  <a:schemeClr val="dk2"/>
                </a:solidFill>
                <a:latin typeface="Open Sans"/>
                <a:ea typeface="Open Sans"/>
                <a:cs typeface="Open Sans"/>
                <a:sym typeface="Open Sans"/>
              </a:rPr>
              <a:t>[4]</a:t>
            </a:r>
            <a:endParaRPr baseline="30000" sz="15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b="1" lang="en" sz="1500">
                <a:solidFill>
                  <a:schemeClr val="dk2"/>
                </a:solidFill>
                <a:latin typeface="Open Sans"/>
                <a:ea typeface="Open Sans"/>
                <a:cs typeface="Open Sans"/>
                <a:sym typeface="Open Sans"/>
              </a:rPr>
              <a:t>English Task</a:t>
            </a:r>
            <a:r>
              <a:rPr lang="en" sz="1500">
                <a:solidFill>
                  <a:schemeClr val="dk2"/>
                </a:solidFill>
                <a:latin typeface="Open Sans"/>
                <a:ea typeface="Open Sans"/>
                <a:cs typeface="Open Sans"/>
                <a:sym typeface="Open Sans"/>
              </a:rPr>
              <a:t>: Similar experiments on Indian English baseline model using children’s English data</a:t>
            </a:r>
            <a:endParaRPr sz="15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500">
                <a:solidFill>
                  <a:schemeClr val="dk2"/>
                </a:solidFill>
                <a:latin typeface="Open Sans"/>
                <a:ea typeface="Open Sans"/>
                <a:cs typeface="Open Sans"/>
                <a:sym typeface="Open Sans"/>
              </a:rPr>
              <a:t>Manual phone mappings made between retraining data lexicons and IITM baseline lexicon </a:t>
            </a:r>
            <a:endParaRPr sz="15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Hindi task</a:t>
            </a:r>
            <a:endParaRPr/>
          </a:p>
        </p:txBody>
      </p:sp>
      <p:sp>
        <p:nvSpPr>
          <p:cNvPr id="119" name="Google Shape;119;p19"/>
          <p:cNvSpPr txBox="1"/>
          <p:nvPr>
            <p:ph idx="1" type="body"/>
          </p:nvPr>
        </p:nvSpPr>
        <p:spPr>
          <a:xfrm>
            <a:off x="311700" y="822225"/>
            <a:ext cx="85206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R</a:t>
            </a:r>
            <a:r>
              <a:rPr lang="en" sz="1500"/>
              <a:t>ecordings of </a:t>
            </a:r>
            <a:r>
              <a:rPr lang="en" sz="1500"/>
              <a:t>ASER survey conducted by trained volunteers to manually evaluate literacy levels of students</a:t>
            </a:r>
            <a:endParaRPr sz="1500"/>
          </a:p>
          <a:p>
            <a:pPr indent="0" lvl="0" marL="0" rtl="0" algn="l">
              <a:spcBef>
                <a:spcPts val="1200"/>
              </a:spcBef>
              <a:spcAft>
                <a:spcPts val="0"/>
              </a:spcAft>
              <a:buNone/>
            </a:pPr>
            <a:r>
              <a:rPr b="1" lang="en" sz="1500"/>
              <a:t>Task</a:t>
            </a:r>
            <a:r>
              <a:rPr lang="en" sz="1500"/>
              <a:t>: Automate the process of reading evaluation through ASR on audio recordings of tests </a:t>
            </a:r>
            <a:endParaRPr sz="1500"/>
          </a:p>
          <a:p>
            <a:pPr indent="0" lvl="0" marL="0" rtl="0" algn="l">
              <a:spcBef>
                <a:spcPts val="1200"/>
              </a:spcBef>
              <a:spcAft>
                <a:spcPts val="0"/>
              </a:spcAft>
              <a:buNone/>
            </a:pPr>
            <a:r>
              <a:rPr b="1" lang="en" sz="1500"/>
              <a:t>Datasets</a:t>
            </a:r>
            <a:r>
              <a:rPr lang="en" sz="1500"/>
              <a:t>:</a:t>
            </a:r>
            <a:endParaRPr sz="1500"/>
          </a:p>
          <a:p>
            <a:pPr indent="0" lvl="0" marL="0" rtl="0" algn="l">
              <a:spcBef>
                <a:spcPts val="1200"/>
              </a:spcBef>
              <a:spcAft>
                <a:spcPts val="1200"/>
              </a:spcAft>
              <a:buNone/>
            </a:pPr>
            <a:r>
              <a:t/>
            </a:r>
            <a:endParaRPr sz="1500"/>
          </a:p>
        </p:txBody>
      </p:sp>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19"/>
          <p:cNvPicPr preferRelativeResize="0"/>
          <p:nvPr/>
        </p:nvPicPr>
        <p:blipFill>
          <a:blip r:embed="rId3">
            <a:alphaModFix/>
          </a:blip>
          <a:stretch>
            <a:fillRect/>
          </a:stretch>
        </p:blipFill>
        <p:spPr>
          <a:xfrm>
            <a:off x="1467800" y="2022325"/>
            <a:ext cx="6059375" cy="2776100"/>
          </a:xfrm>
          <a:prstGeom prst="rect">
            <a:avLst/>
          </a:prstGeom>
          <a:noFill/>
          <a:ln>
            <a:noFill/>
          </a:ln>
        </p:spPr>
      </p:pic>
      <p:sp>
        <p:nvSpPr>
          <p:cNvPr id="122" name="Google Shape;122;p19"/>
          <p:cNvSpPr/>
          <p:nvPr/>
        </p:nvSpPr>
        <p:spPr>
          <a:xfrm>
            <a:off x="2741800" y="2022325"/>
            <a:ext cx="970200" cy="2163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E8E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6463850" y="822225"/>
            <a:ext cx="2368500" cy="41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An ASER sample test</a:t>
            </a:r>
            <a:r>
              <a:rPr baseline="30000" lang="en" sz="1500"/>
              <a:t>[2]</a:t>
            </a:r>
            <a:r>
              <a:rPr lang="en" sz="1500"/>
              <a:t> containing letter, words, paragraphs and stories.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In this </a:t>
            </a:r>
            <a:r>
              <a:rPr lang="en" sz="1500"/>
              <a:t>work, only the stories and paragraphs are used.</a:t>
            </a:r>
            <a:endParaRPr sz="1500"/>
          </a:p>
        </p:txBody>
      </p:sp>
      <p:sp>
        <p:nvSpPr>
          <p:cNvPr id="128" name="Google Shape;128;p20"/>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Hindi task: ASER survey sample test</a:t>
            </a:r>
            <a:endParaRPr/>
          </a:p>
        </p:txBody>
      </p:sp>
      <p:sp>
        <p:nvSpPr>
          <p:cNvPr id="129" name="Google Shape;129;p20"/>
          <p:cNvSpPr/>
          <p:nvPr/>
        </p:nvSpPr>
        <p:spPr>
          <a:xfrm>
            <a:off x="487300" y="781150"/>
            <a:ext cx="5976558" cy="3787398"/>
          </a:xfrm>
          <a:custGeom>
            <a:rect b="b" l="l" r="r" t="t"/>
            <a:pathLst>
              <a:path extrusionOk="0" h="21600" w="21600">
                <a:moveTo>
                  <a:pt x="0" y="0"/>
                </a:moveTo>
                <a:lnTo>
                  <a:pt x="21600" y="0"/>
                </a:lnTo>
                <a:lnTo>
                  <a:pt x="21600" y="21600"/>
                </a:lnTo>
                <a:lnTo>
                  <a:pt x="0" y="21600"/>
                </a:lnTo>
                <a:close/>
              </a:path>
            </a:pathLst>
          </a:custGeom>
          <a:blipFill rotWithShape="1">
            <a:blip r:embed="rId3">
              <a:alphaModFix/>
            </a:blip>
            <a:stretch>
              <a:fillRect b="0" l="0" r="0" t="0"/>
            </a:stretch>
          </a:blipFill>
          <a:ln>
            <a:noFill/>
          </a:ln>
        </p:spPr>
      </p:sp>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311700" y="822225"/>
            <a:ext cx="8709300" cy="432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1700"/>
              <a:t>Canonical</a:t>
            </a:r>
            <a:r>
              <a:rPr b="1" lang="en" sz="1700"/>
              <a:t> text</a:t>
            </a:r>
            <a:r>
              <a:rPr lang="en" sz="1700"/>
              <a:t>: उसे सोनी ने खाया खाने के बाद वह सो गई</a:t>
            </a:r>
            <a:endParaRPr sz="1700"/>
          </a:p>
          <a:p>
            <a:pPr indent="0" lvl="0" marL="0" rtl="0" algn="l">
              <a:spcBef>
                <a:spcPts val="1200"/>
              </a:spcBef>
              <a:spcAft>
                <a:spcPts val="0"/>
              </a:spcAft>
              <a:buNone/>
            </a:pPr>
            <a:r>
              <a:rPr b="1" lang="en" sz="1700"/>
              <a:t>Training transcription</a:t>
            </a:r>
            <a:r>
              <a:rPr lang="en" sz="1700"/>
              <a:t>: उसे उसे सोनी ने SIL खाया SIL खाने SIL के बाद SIL वहा सो गई ON IR ON SIL ON</a:t>
            </a:r>
            <a:endParaRPr sz="1700"/>
          </a:p>
          <a:p>
            <a:pPr indent="0" lvl="0" marL="0" rtl="0" algn="l">
              <a:spcBef>
                <a:spcPts val="1200"/>
              </a:spcBef>
              <a:spcAft>
                <a:spcPts val="0"/>
              </a:spcAft>
              <a:buNone/>
            </a:pPr>
            <a:r>
              <a:rPr b="1" lang="en" sz="1700"/>
              <a:t>True transcription: </a:t>
            </a:r>
            <a:r>
              <a:rPr lang="en" sz="1700"/>
              <a:t>उसे उसे सोनी ने खाने के बाद वहा सो गई </a:t>
            </a:r>
            <a:r>
              <a:rPr lang="en" sz="1700" u="sng"/>
              <a:t>तुम्हारा पहला ही सेट नही हो पाया, जल्दी जल्दी करो, हो गया</a:t>
            </a:r>
            <a:r>
              <a:rPr lang="en" sz="1700"/>
              <a:t>?</a:t>
            </a:r>
            <a:endParaRPr sz="1700"/>
          </a:p>
          <a:p>
            <a:pPr indent="0" lvl="0" marL="0" rtl="0" algn="l">
              <a:spcBef>
                <a:spcPts val="1200"/>
              </a:spcBef>
              <a:spcAft>
                <a:spcPts val="0"/>
              </a:spcAft>
              <a:buNone/>
            </a:pPr>
            <a:r>
              <a:rPr b="1" lang="en" sz="1700"/>
              <a:t>Miscues</a:t>
            </a:r>
            <a:r>
              <a:rPr lang="en" sz="1700"/>
              <a:t>: ICCCCCCSCC ;</a:t>
            </a:r>
            <a:r>
              <a:rPr b="1" lang="en" sz="1700"/>
              <a:t>Miscue rate</a:t>
            </a:r>
            <a:r>
              <a:rPr lang="en" sz="1700"/>
              <a:t> = (I+S+D)/(# of words in story) b/w </a:t>
            </a:r>
            <a:r>
              <a:rPr b="1" lang="en" sz="1700"/>
              <a:t>Training transcript</a:t>
            </a:r>
            <a:r>
              <a:rPr lang="en" sz="1700"/>
              <a:t> and </a:t>
            </a:r>
            <a:r>
              <a:rPr b="1" lang="en" sz="1700"/>
              <a:t>Canonical</a:t>
            </a:r>
            <a:endParaRPr b="1" sz="1700"/>
          </a:p>
          <a:p>
            <a:pPr indent="0" lvl="0" marL="0" rtl="0" algn="l">
              <a:lnSpc>
                <a:spcPct val="100000"/>
              </a:lnSpc>
              <a:spcBef>
                <a:spcPts val="1200"/>
              </a:spcBef>
              <a:spcAft>
                <a:spcPts val="0"/>
              </a:spcAft>
              <a:buNone/>
            </a:pPr>
            <a:r>
              <a:t/>
            </a:r>
            <a:endParaRPr b="1" sz="1356">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356">
                <a:latin typeface="Times New Roman"/>
                <a:ea typeface="Times New Roman"/>
                <a:cs typeface="Times New Roman"/>
                <a:sym typeface="Times New Roman"/>
              </a:rPr>
              <a:t>IR</a:t>
            </a:r>
            <a:r>
              <a:rPr lang="en" sz="1356">
                <a:latin typeface="Times New Roman"/>
                <a:ea typeface="Times New Roman"/>
                <a:cs typeface="Times New Roman"/>
                <a:sym typeface="Times New Roman"/>
              </a:rPr>
              <a:t>: Irrelevant speech </a:t>
            </a:r>
            <a:r>
              <a:rPr b="1" lang="en" sz="1356">
                <a:latin typeface="Times New Roman"/>
                <a:ea typeface="Times New Roman"/>
                <a:cs typeface="Times New Roman"/>
                <a:sym typeface="Times New Roman"/>
              </a:rPr>
              <a:t>BR</a:t>
            </a:r>
            <a:r>
              <a:rPr lang="en" sz="1356">
                <a:latin typeface="Times New Roman"/>
                <a:ea typeface="Times New Roman"/>
                <a:cs typeface="Times New Roman"/>
                <a:sym typeface="Times New Roman"/>
              </a:rPr>
              <a:t>: Breathing </a:t>
            </a:r>
            <a:r>
              <a:rPr lang="en" sz="1356">
                <a:latin typeface="Times New Roman"/>
                <a:ea typeface="Times New Roman"/>
                <a:cs typeface="Times New Roman"/>
                <a:sym typeface="Times New Roman"/>
              </a:rPr>
              <a:t>in/out </a:t>
            </a:r>
            <a:r>
              <a:rPr b="1" lang="en" sz="1356">
                <a:latin typeface="Times New Roman"/>
                <a:ea typeface="Times New Roman"/>
                <a:cs typeface="Times New Roman"/>
                <a:sym typeface="Times New Roman"/>
              </a:rPr>
              <a:t>MB</a:t>
            </a:r>
            <a:r>
              <a:rPr lang="en" sz="1356">
                <a:latin typeface="Times New Roman"/>
                <a:ea typeface="Times New Roman"/>
                <a:cs typeface="Times New Roman"/>
                <a:sym typeface="Times New Roman"/>
              </a:rPr>
              <a:t>: Undecipherable mumbling </a:t>
            </a:r>
            <a:r>
              <a:rPr b="1" lang="en" sz="1356">
                <a:latin typeface="Times New Roman"/>
                <a:ea typeface="Times New Roman"/>
                <a:cs typeface="Times New Roman"/>
                <a:sym typeface="Times New Roman"/>
              </a:rPr>
              <a:t>ON</a:t>
            </a:r>
            <a:r>
              <a:rPr lang="en" sz="1356">
                <a:latin typeface="Times New Roman"/>
                <a:ea typeface="Times New Roman"/>
                <a:cs typeface="Times New Roman"/>
                <a:sym typeface="Times New Roman"/>
              </a:rPr>
              <a:t>: Other noise </a:t>
            </a:r>
            <a:r>
              <a:rPr b="1" lang="en" sz="1356">
                <a:latin typeface="Times New Roman"/>
                <a:ea typeface="Times New Roman"/>
                <a:cs typeface="Times New Roman"/>
                <a:sym typeface="Times New Roman"/>
              </a:rPr>
              <a:t>FP</a:t>
            </a:r>
            <a:r>
              <a:rPr lang="en" sz="1356">
                <a:latin typeface="Times New Roman"/>
                <a:ea typeface="Times New Roman"/>
                <a:cs typeface="Times New Roman"/>
                <a:sym typeface="Times New Roman"/>
              </a:rPr>
              <a:t>: Filled pauses</a:t>
            </a:r>
            <a:endParaRPr sz="1356">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356">
                <a:latin typeface="Times New Roman"/>
                <a:ea typeface="Times New Roman"/>
                <a:cs typeface="Times New Roman"/>
                <a:sym typeface="Times New Roman"/>
              </a:rPr>
              <a:t>SIL</a:t>
            </a:r>
            <a:r>
              <a:rPr lang="en" sz="1356">
                <a:latin typeface="Times New Roman"/>
                <a:ea typeface="Times New Roman"/>
                <a:cs typeface="Times New Roman"/>
                <a:sym typeface="Times New Roman"/>
              </a:rPr>
              <a:t>: Silences &gt; 200 ms</a:t>
            </a:r>
            <a:endParaRPr sz="1356">
              <a:latin typeface="Times New Roman"/>
              <a:ea typeface="Times New Roman"/>
              <a:cs typeface="Times New Roman"/>
              <a:sym typeface="Times New Roman"/>
            </a:endParaRPr>
          </a:p>
        </p:txBody>
      </p:sp>
      <p:sp>
        <p:nvSpPr>
          <p:cNvPr id="136" name="Google Shape;136;p21"/>
          <p:cNvSpPr txBox="1"/>
          <p:nvPr>
            <p:ph type="title"/>
          </p:nvPr>
        </p:nvSpPr>
        <p:spPr>
          <a:xfrm>
            <a:off x="311700" y="114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Manual Transcription</a:t>
            </a:r>
            <a:endParaRPr/>
          </a:p>
        </p:txBody>
      </p:sp>
      <p:pic>
        <p:nvPicPr>
          <p:cNvPr id="137" name="Google Shape;137;p21"/>
          <p:cNvPicPr preferRelativeResize="0"/>
          <p:nvPr/>
        </p:nvPicPr>
        <p:blipFill>
          <a:blip r:embed="rId3">
            <a:alphaModFix/>
          </a:blip>
          <a:stretch>
            <a:fillRect/>
          </a:stretch>
        </p:blipFill>
        <p:spPr>
          <a:xfrm>
            <a:off x="416800" y="1234150"/>
            <a:ext cx="5009199" cy="1195675"/>
          </a:xfrm>
          <a:prstGeom prst="rect">
            <a:avLst/>
          </a:prstGeom>
          <a:noFill/>
          <a:ln>
            <a:noFill/>
          </a:ln>
        </p:spPr>
      </p:pic>
      <p:pic>
        <p:nvPicPr>
          <p:cNvPr id="138" name="Google Shape;138;p21" title="1560_08_aser_up_17092019-155111-1_HI-S1-P_2.wav">
            <a:hlinkClick r:id="rId4"/>
          </p:cNvPr>
          <p:cNvPicPr preferRelativeResize="0"/>
          <p:nvPr/>
        </p:nvPicPr>
        <p:blipFill>
          <a:blip r:embed="rId5">
            <a:alphaModFix/>
          </a:blip>
          <a:stretch>
            <a:fillRect/>
          </a:stretch>
        </p:blipFill>
        <p:spPr>
          <a:xfrm>
            <a:off x="7704125" y="1283925"/>
            <a:ext cx="457200" cy="457200"/>
          </a:xfrm>
          <a:prstGeom prst="rect">
            <a:avLst/>
          </a:prstGeom>
          <a:noFill/>
          <a:ln>
            <a:noFill/>
          </a:ln>
        </p:spPr>
      </p:pic>
      <p:sp>
        <p:nvSpPr>
          <p:cNvPr id="139" name="Google Shape;13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1"/>
          <p:cNvSpPr/>
          <p:nvPr/>
        </p:nvSpPr>
        <p:spPr>
          <a:xfrm>
            <a:off x="369600" y="1731400"/>
            <a:ext cx="5056500" cy="70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369600" y="822225"/>
            <a:ext cx="7415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Open Sans"/>
                <a:ea typeface="Open Sans"/>
                <a:cs typeface="Open Sans"/>
                <a:sym typeface="Open Sans"/>
              </a:rPr>
              <a:t>Audacity sentence level Label Track: 1560_08_aser_up_HI-S1-P_2</a:t>
            </a:r>
            <a:endParaRPr sz="18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1000"/>
                                        <p:tgtEl>
                                          <p:spTgt spid="1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Effect filter="fade" transition="in">
                                      <p:cBhvr>
                                        <p:cTn dur="1000"/>
                                        <p:tgtEl>
                                          <p:spTgt spid="1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animEffect filter="fade" transition="in">
                                      <p:cBhvr>
                                        <p:cTn dur="1000"/>
                                        <p:tgtEl>
                                          <p:spTgt spid="1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9" st="9"/>
                                            </p:txEl>
                                          </p:spTgt>
                                        </p:tgtEl>
                                        <p:attrNameLst>
                                          <p:attrName>style.visibility</p:attrName>
                                        </p:attrNameLst>
                                      </p:cBhvr>
                                      <p:to>
                                        <p:strVal val="visible"/>
                                      </p:to>
                                    </p:set>
                                    <p:animEffect filter="fade" transition="in">
                                      <p:cBhvr>
                                        <p:cTn dur="1000"/>
                                        <p:tgtEl>
                                          <p:spTgt spid="13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0" st="10"/>
                                            </p:txEl>
                                          </p:spTgt>
                                        </p:tgtEl>
                                        <p:attrNameLst>
                                          <p:attrName>style.visibility</p:attrName>
                                        </p:attrNameLst>
                                      </p:cBhvr>
                                      <p:to>
                                        <p:strVal val="visible"/>
                                      </p:to>
                                    </p:set>
                                    <p:animEffect filter="fade" transition="in">
                                      <p:cBhvr>
                                        <p:cTn dur="1000"/>
                                        <p:tgtEl>
                                          <p:spTgt spid="13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