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6"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SHREEJA N</a:t>
            </a:r>
          </a:p>
          <a:p>
            <a:r>
              <a:rPr lang="en-US" sz="2400" dirty="0"/>
              <a:t>REGISTER NO: ACB95445173D91190B84A6C8E088014E ,312208778</a:t>
            </a:r>
          </a:p>
          <a:p>
            <a:r>
              <a:rPr lang="en-US" sz="2400" dirty="0"/>
              <a:t>DEPARTMENT: B.COM(GENERAL)</a:t>
            </a:r>
          </a:p>
          <a:p>
            <a:r>
              <a:rPr lang="en-US" sz="2400" dirty="0"/>
              <a:t>COLLEGE: 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72782" y="509901"/>
            <a:ext cx="8794750" cy="4904548"/>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r>
              <a:rPr lang="en-US" sz="2400" dirty="0">
                <a:latin typeface="Trebuchet MS" panose="020B0603020202020204" pitchFamily="34" charset="0"/>
              </a:rPr>
              <a:t>Step -1 Download The Employee Dataset And Open The Employee Dataset In Excel.</a:t>
            </a:r>
          </a:p>
          <a:p>
            <a:pPr marL="12700">
              <a:lnSpc>
                <a:spcPct val="100000"/>
              </a:lnSpc>
              <a:spcBef>
                <a:spcPts val="105"/>
              </a:spcBef>
            </a:pPr>
            <a:r>
              <a:rPr lang="en-US" sz="2400" dirty="0">
                <a:latin typeface="Trebuchet MS" panose="020B0603020202020204" pitchFamily="34" charset="0"/>
              </a:rPr>
              <a:t>Step -2 Select The Entire Data And Click On Data And Click On Filter Option.</a:t>
            </a:r>
          </a:p>
          <a:p>
            <a:pPr marL="12700">
              <a:lnSpc>
                <a:spcPct val="100000"/>
              </a:lnSpc>
              <a:spcBef>
                <a:spcPts val="105"/>
              </a:spcBef>
            </a:pPr>
            <a:r>
              <a:rPr lang="en-US" sz="2400" dirty="0">
                <a:latin typeface="Trebuchet MS" panose="020B0603020202020204" pitchFamily="34" charset="0"/>
              </a:rPr>
              <a:t>Step -3 Filter Ftp From A To Z Order.</a:t>
            </a:r>
          </a:p>
          <a:p>
            <a:pPr marL="12700">
              <a:lnSpc>
                <a:spcPct val="100000"/>
              </a:lnSpc>
              <a:spcBef>
                <a:spcPts val="105"/>
              </a:spcBef>
            </a:pPr>
            <a:r>
              <a:rPr lang="en-US" sz="2400" dirty="0">
                <a:latin typeface="Trebuchet MS" panose="020B0603020202020204" pitchFamily="34" charset="0"/>
              </a:rPr>
              <a:t>Step -4 Select The Entire Data And Click On Insert And Click On Pivot Table To Create Pivot Table.</a:t>
            </a:r>
          </a:p>
          <a:p>
            <a:pPr marL="12700">
              <a:lnSpc>
                <a:spcPct val="100000"/>
              </a:lnSpc>
              <a:spcBef>
                <a:spcPts val="105"/>
              </a:spcBef>
            </a:pPr>
            <a:r>
              <a:rPr lang="en-US" sz="2400" dirty="0">
                <a:latin typeface="Trebuchet MS" panose="020B0603020202020204" pitchFamily="34" charset="0"/>
              </a:rPr>
              <a:t>Step -5 Drag The Needed Data And Create A Pivot Table.</a:t>
            </a:r>
          </a:p>
          <a:p>
            <a:pPr marL="12700">
              <a:lnSpc>
                <a:spcPct val="100000"/>
              </a:lnSpc>
              <a:spcBef>
                <a:spcPts val="105"/>
              </a:spcBef>
            </a:pPr>
            <a:r>
              <a:rPr lang="en-US" sz="2400" dirty="0">
                <a:latin typeface="Trebuchet MS" panose="020B0603020202020204" pitchFamily="34" charset="0"/>
              </a:rPr>
              <a:t>Step -6 Select The Pivot Table And Click On Insert.</a:t>
            </a:r>
          </a:p>
          <a:p>
            <a:pPr marL="12700">
              <a:lnSpc>
                <a:spcPct val="100000"/>
              </a:lnSpc>
              <a:spcBef>
                <a:spcPts val="105"/>
              </a:spcBef>
            </a:pPr>
            <a:r>
              <a:rPr lang="en-US" sz="2400" dirty="0">
                <a:latin typeface="Trebuchet MS" panose="020B0603020202020204" pitchFamily="34" charset="0"/>
              </a:rPr>
              <a:t>Step-7 Now Click On The Chart That You Want.</a:t>
            </a:r>
          </a:p>
          <a:p>
            <a:pPr marL="12700">
              <a:lnSpc>
                <a:spcPct val="100000"/>
              </a:lnSpc>
              <a:spcBef>
                <a:spcPts val="105"/>
              </a:spcBef>
            </a:pPr>
            <a:r>
              <a:rPr lang="en-US" sz="2400" dirty="0">
                <a:latin typeface="Trebuchet MS" panose="020B0603020202020204" pitchFamily="34" charset="0"/>
              </a:rPr>
              <a:t>Step -8 The Chart Is Created.</a:t>
            </a:r>
            <a:endParaRPr lang="en-US" sz="2400" dirty="0">
              <a:latin typeface="Trebuchet MS" panose="020B0603020202020204" pitchFamily="34"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lang="en-IN" dirty="0"/>
              <a:t>R</a:t>
            </a:r>
            <a:r>
              <a:rPr lang="en-IN" spc="-40" dirty="0"/>
              <a:t>E</a:t>
            </a:r>
            <a:r>
              <a:rPr lang="en-IN" spc="15" dirty="0"/>
              <a:t>S</a:t>
            </a:r>
            <a:r>
              <a:rPr lang="en-IN" spc="-30" dirty="0"/>
              <a:t>U</a:t>
            </a:r>
            <a:r>
              <a:rPr lang="en-IN" spc="-405" dirty="0"/>
              <a:t>L</a:t>
            </a:r>
            <a:r>
              <a:rPr lang="en-IN" dirty="0"/>
              <a:t>TS</a:t>
            </a: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2A117B47-4C3B-BDA4-5478-962E349990C1}"/>
              </a:ext>
            </a:extLst>
          </p:cNvPr>
          <p:cNvPicPr>
            <a:picLocks noChangeAspect="1"/>
          </p:cNvPicPr>
          <p:nvPr/>
        </p:nvPicPr>
        <p:blipFill>
          <a:blip r:embed="rId3"/>
          <a:stretch>
            <a:fillRect/>
          </a:stretch>
        </p:blipFill>
        <p:spPr>
          <a:xfrm>
            <a:off x="134722" y="1866820"/>
            <a:ext cx="4513477" cy="3124360"/>
          </a:xfrm>
          <a:prstGeom prst="rect">
            <a:avLst/>
          </a:prstGeom>
        </p:spPr>
      </p:pic>
      <p:pic>
        <p:nvPicPr>
          <p:cNvPr id="11" name="Picture 10">
            <a:extLst>
              <a:ext uri="{FF2B5EF4-FFF2-40B4-BE49-F238E27FC236}">
                <a16:creationId xmlns:a16="http://schemas.microsoft.com/office/drawing/2014/main" id="{161B7DD8-4F6E-D119-832B-075829461893}"/>
              </a:ext>
            </a:extLst>
          </p:cNvPr>
          <p:cNvPicPr>
            <a:picLocks noChangeAspect="1"/>
          </p:cNvPicPr>
          <p:nvPr/>
        </p:nvPicPr>
        <p:blipFill>
          <a:blip r:embed="rId4"/>
          <a:stretch>
            <a:fillRect/>
          </a:stretch>
        </p:blipFill>
        <p:spPr>
          <a:xfrm>
            <a:off x="4959587" y="1827390"/>
            <a:ext cx="5168431" cy="3124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4"/>
            <a:ext cx="8007668" cy="3693319"/>
          </a:xfrm>
        </p:spPr>
        <p:txBody>
          <a:bodyPr/>
          <a:lstStyle/>
          <a:p>
            <a:r>
              <a:rPr lang="en-US" dirty="0">
                <a:latin typeface="Trebuchet MS" panose="020B0603020202020204" pitchFamily="34" charset="0"/>
                <a:cs typeface="Times New Roman" panose="02020603050405020304" pitchFamily="18" charset="0"/>
              </a:rPr>
              <a:t>Conclusion</a:t>
            </a:r>
            <a:br>
              <a:rPr lang="en-US" dirty="0">
                <a:latin typeface="Trebuchet MS" panose="020B0603020202020204" pitchFamily="34" charset="0"/>
                <a:cs typeface="Times New Roman" panose="02020603050405020304" pitchFamily="18" charset="0"/>
              </a:rPr>
            </a:br>
            <a:br>
              <a:rPr lang="en-US" dirty="0">
                <a:latin typeface="Trebuchet MS" panose="020B0603020202020204" pitchFamily="34" charset="0"/>
                <a:cs typeface="Times New Roman" panose="02020603050405020304" pitchFamily="18" charset="0"/>
              </a:rPr>
            </a:br>
            <a:r>
              <a:rPr lang="en-US" sz="2400" b="0" dirty="0">
                <a:latin typeface="Trebuchet MS" panose="020B0603020202020204" pitchFamily="34" charset="0"/>
                <a:cs typeface="Times New Roman" panose="02020603050405020304" pitchFamily="18" charset="0"/>
              </a:rPr>
              <a:t>This Employee Department and FTE Analysis Excel Project provides a comprehensive and user-friendly solution for optimizing workforce planning, resource allocation, and productivity assessment. By leveraging advanced Excel features and data visualization, this project delivers actionable insights and drives data-driven decisions to enhance organizational efficiency and effectiveness.</a:t>
            </a:r>
            <a:endParaRPr lang="en-IN" sz="2400" b="0" dirty="0">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3046988"/>
          </a:xfrm>
          <a:prstGeom prst="rect">
            <a:avLst/>
          </a:prstGeom>
          <a:noFill/>
        </p:spPr>
        <p:txBody>
          <a:bodyPr wrap="square" rtlCol="0">
            <a:spAutoFit/>
          </a:bodyPr>
          <a:lstStyle/>
          <a:p>
            <a:r>
              <a:rPr lang="en-US" sz="4800" b="1" dirty="0">
                <a:solidFill>
                  <a:srgbClr val="0F0F0F"/>
                </a:solidFill>
                <a:latin typeface="Trebuchet MS" panose="020B0603020202020204" pitchFamily="34" charset="0"/>
                <a:cs typeface="Times New Roman" panose="02020603050405020304" pitchFamily="18" charset="0"/>
              </a:rPr>
              <a:t>Employee Performance Analysis Based On Department and FTE using Excel</a:t>
            </a:r>
            <a:endParaRPr lang="en-IN" sz="4800" dirty="0">
              <a:solidFill>
                <a:srgbClr val="7030A0"/>
              </a:solidFill>
              <a:latin typeface="Trebuchet MS" panose="020B0603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11430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6211192"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rebuchet MS" panose="020B0603020202020204" pitchFamily="34" charset="0"/>
                <a:cs typeface="Times New Roman" panose="02020603050405020304" pitchFamily="18" charset="0"/>
              </a:rPr>
              <a:t>Dataset Description</a:t>
            </a:r>
            <a:endParaRPr lang="en-US" sz="2800" b="0"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Results and </a:t>
            </a:r>
            <a:r>
              <a:rPr lang="en-US" sz="2800" dirty="0">
                <a:solidFill>
                  <a:srgbClr val="0D0D0D"/>
                </a:solidFill>
                <a:latin typeface="Trebuchet MS" panose="020B0603020202020204" pitchFamily="34" charset="0"/>
                <a:cs typeface="Times New Roman" panose="02020603050405020304" pitchFamily="18" charset="0"/>
              </a:rPr>
              <a:t>Discussion</a:t>
            </a:r>
            <a:endParaRPr lang="en-US" sz="2800" b="0"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0180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r>
              <a:rPr lang="en-IN" sz="4250" spc="10" dirty="0"/>
              <a:t> </a:t>
            </a:r>
            <a:br>
              <a:rPr lang="en-IN" sz="4250" spc="10" dirty="0"/>
            </a:br>
            <a:r>
              <a:rPr lang="en-US" sz="2400" b="0" spc="10" dirty="0"/>
              <a:t>Analyzing employees department, and full-time FTE day analysis helps organizations plan their workforce, allocate resources, and assess productivity. It enables optimal staffing, cost control, and departmental efficiency . By examining FTE days, organizations can identify areas for improvement and drive productivity.</a:t>
            </a:r>
            <a:br>
              <a:rPr lang="en-IN" sz="2400" b="0" spc="10" dirty="0"/>
            </a:b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Developed an Excel-based project to analyze employee data on  departmental distribution, and full-time equivalent (FTE) days. This project will provide insights into workforce planning, resource allocation, and productivity assessment. The deliverable will be a comprehensive Excel dashboard with data visualizations and reports to support strategic decision-making.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530148" cy="469487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US" sz="2400" b="0" spc="5" dirty="0"/>
              <a:t>1.HR Managers</a:t>
            </a:r>
            <a:br>
              <a:rPr lang="en-US" sz="2400" b="0" spc="5" dirty="0"/>
            </a:br>
            <a:r>
              <a:rPr lang="en-US" sz="2400" b="0" spc="5" dirty="0"/>
              <a:t>2.Department Heads</a:t>
            </a:r>
            <a:br>
              <a:rPr lang="en-US" sz="2400" b="0" spc="5" dirty="0"/>
            </a:br>
            <a:r>
              <a:rPr lang="en-US" sz="2400" b="0" spc="5" dirty="0"/>
              <a:t>3.Operations Managers</a:t>
            </a:r>
            <a:br>
              <a:rPr lang="en-US" sz="2400" b="0" spc="5" dirty="0"/>
            </a:br>
            <a:r>
              <a:rPr lang="en-US" sz="2400" b="0" spc="5" dirty="0"/>
              <a:t>4. Finance Managers</a:t>
            </a:r>
            <a:br>
              <a:rPr lang="en-US" sz="2400" b="0" spc="5" dirty="0"/>
            </a:br>
            <a:r>
              <a:rPr lang="en-US" sz="2400" b="0" spc="5" dirty="0"/>
              <a:t>5. Business Analysts</a:t>
            </a:r>
            <a:br>
              <a:rPr lang="en-US" sz="2400" b="0" spc="5" dirty="0"/>
            </a:br>
            <a:r>
              <a:rPr lang="en-US" sz="2400" b="0" spc="5" dirty="0"/>
              <a:t>6. Management Consultants</a:t>
            </a:r>
            <a:br>
              <a:rPr lang="en-US" sz="2400" b="0" spc="5" dirty="0"/>
            </a:br>
            <a:r>
              <a:rPr lang="en-US" sz="2400" b="0" spc="5" dirty="0"/>
              <a:t>7. Organizational Development Specialists</a:t>
            </a:r>
            <a:br>
              <a:rPr lang="en-US" sz="2400" b="0" spc="5" dirty="0"/>
            </a:br>
            <a:r>
              <a:rPr lang="en-US" sz="2400" b="0" spc="5" dirty="0"/>
              <a:t>8. Workforce Planning Analysts</a:t>
            </a:r>
            <a:br>
              <a:rPr lang="en-US" sz="2400" b="0" spc="5" dirty="0"/>
            </a:br>
            <a:r>
              <a:rPr lang="en-US" sz="2400" b="0" spc="5" dirty="0"/>
              <a:t>9. Talent Management Specialists</a:t>
            </a:r>
            <a:br>
              <a:rPr lang="en-US" sz="2400" b="0" spc="5" dirty="0"/>
            </a:br>
            <a:r>
              <a:rPr lang="en-US" sz="2400" b="0" spc="5" dirty="0"/>
              <a:t>10. Strategic Planning Teams</a:t>
            </a:r>
            <a:endParaRPr sz="24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90600" y="242963"/>
            <a:ext cx="10134600" cy="3452868"/>
          </a:xfrm>
        </p:spPr>
        <p:txBody>
          <a:bodyPr vert="horz" wrap="square" lIns="0" tIns="13335" rIns="0" bIns="0" rtlCol="0">
            <a:spAutoFit/>
          </a:bodyPr>
          <a:lstStyle/>
          <a:p>
            <a:r>
              <a:rPr lang="en-US" sz="4250" dirty="0"/>
              <a:t>OUR SOLUTION AND ITS VALUE PROPOSITION</a:t>
            </a:r>
            <a:br>
              <a:rPr lang="en-US" sz="4250" dirty="0"/>
            </a:br>
            <a:br>
              <a:rPr lang="en-US" sz="4250" dirty="0"/>
            </a:br>
            <a:r>
              <a:rPr lang="en-US" sz="2400" dirty="0"/>
              <a:t>                         </a:t>
            </a:r>
            <a:br>
              <a:rPr lang="en-US" sz="2400" b="0" dirty="0"/>
            </a:br>
            <a:r>
              <a:rPr lang="en-US" sz="2400" b="0" dirty="0"/>
              <a:t>                         Delimiter – Split the location column</a:t>
            </a:r>
            <a:br>
              <a:rPr lang="en-US" sz="2400" b="0" dirty="0"/>
            </a:br>
            <a:r>
              <a:rPr lang="en-US" sz="2400" b="0" dirty="0"/>
              <a:t>                         Pivot Table – Summary of department and FTE Analysis </a:t>
            </a:r>
            <a:br>
              <a:rPr lang="en-US" sz="2400" b="0" dirty="0"/>
            </a:br>
            <a:r>
              <a:rPr lang="en-US" sz="2400" b="0" dirty="0"/>
              <a:t>                         Graph – Data Visualization</a:t>
            </a:r>
            <a:endParaRPr lang="en-US" sz="4250" dirty="0"/>
          </a:p>
        </p:txBody>
      </p:sp>
      <p:sp>
        <p:nvSpPr>
          <p:cNvPr id="9" name="object 9"/>
          <p:cNvSpPr txBox="1">
            <a:spLocks noGrp="1"/>
          </p:cNvSpPr>
          <p:nvPr>
            <p:ph type="sldNum" sz="quarter" idx="7"/>
          </p:nvPr>
        </p:nvSpPr>
        <p:spPr>
          <a:xfrm>
            <a:off x="11353418" y="6473337"/>
            <a:ext cx="151129" cy="191770"/>
          </a:xfrm>
        </p:spPr>
        <p:txBody>
          <a:bodyPr vert="horz" wrap="square" lIns="0" tIns="6985" rIns="0" bIns="0" rtlCol="0">
            <a:spAutoFit/>
          </a:bodyPr>
          <a:lstStyle/>
          <a:p>
            <a:fld id="{81D60167-4931-47E6-BA6A-407CBD079E47}" type="slidenum">
              <a:rPr lang="en-IN" smtClean="0"/>
              <a:pPr/>
              <a:t>7</a:t>
            </a:fld>
            <a:endParaRPr lang="en-IN"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Isosceles Triangle 7">
            <a:extLst>
              <a:ext uri="{FF2B5EF4-FFF2-40B4-BE49-F238E27FC236}">
                <a16:creationId xmlns:a16="http://schemas.microsoft.com/office/drawing/2014/main" id="{E3D8EAE0-33A1-0410-E306-DE6F5C201FA4}"/>
              </a:ext>
            </a:extLst>
          </p:cNvPr>
          <p:cNvSpPr/>
          <p:nvPr/>
        </p:nvSpPr>
        <p:spPr>
          <a:xfrm>
            <a:off x="9420470" y="5495925"/>
            <a:ext cx="228600" cy="1905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C6903EE8-CF08-BB1A-30C7-AEC414A8B7DE}"/>
              </a:ext>
            </a:extLst>
          </p:cNvPr>
          <p:cNvSpPr/>
          <p:nvPr/>
        </p:nvSpPr>
        <p:spPr>
          <a:xfrm>
            <a:off x="6724355" y="1695450"/>
            <a:ext cx="228600" cy="228600"/>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7017306"/>
          </a:xfrm>
        </p:spPr>
        <p:txBody>
          <a:bodyPr/>
          <a:lstStyle/>
          <a:p>
            <a:r>
              <a:rPr lang="en-IN" dirty="0"/>
              <a:t>Dataset Description</a:t>
            </a:r>
            <a:br>
              <a:rPr lang="en-IN" dirty="0"/>
            </a:br>
            <a:br>
              <a:rPr lang="en-IN" dirty="0"/>
            </a:br>
            <a:r>
              <a:rPr lang="en-IN" sz="2400" b="0" dirty="0"/>
              <a:t>Employee Data Set – Naan </a:t>
            </a:r>
            <a:r>
              <a:rPr lang="en-IN" sz="2400" b="0" dirty="0" err="1"/>
              <a:t>Mudhalvan</a:t>
            </a:r>
            <a:r>
              <a:rPr lang="en-IN" sz="2400" b="0" dirty="0"/>
              <a:t> Portal</a:t>
            </a:r>
            <a:br>
              <a:rPr lang="en-IN" sz="2400" b="0" dirty="0"/>
            </a:br>
            <a:r>
              <a:rPr lang="en-IN" sz="2400" b="0" dirty="0"/>
              <a:t>9 Features </a:t>
            </a:r>
            <a:br>
              <a:rPr lang="en-IN" sz="2400" b="0" dirty="0"/>
            </a:br>
            <a:r>
              <a:rPr lang="en-IN" sz="2400" b="0" dirty="0"/>
              <a:t>Employee ID –  Alphabetical (General)</a:t>
            </a:r>
            <a:br>
              <a:rPr lang="en-IN" sz="2400" b="0" dirty="0"/>
            </a:br>
            <a:r>
              <a:rPr lang="en-IN" sz="2400" b="0" dirty="0"/>
              <a:t>Name – Alphabetical  (General)</a:t>
            </a:r>
            <a:br>
              <a:rPr lang="en-IN" sz="2400" b="0" dirty="0"/>
            </a:br>
            <a:r>
              <a:rPr lang="en-IN" sz="2400" b="0" dirty="0"/>
              <a:t>Gender – Alphabetical  (General)</a:t>
            </a:r>
            <a:br>
              <a:rPr lang="en-IN" sz="2400" b="0" dirty="0"/>
            </a:br>
            <a:r>
              <a:rPr lang="en-IN" sz="2400" b="0" dirty="0"/>
              <a:t>Department - Alphabetical  (General)</a:t>
            </a:r>
            <a:br>
              <a:rPr lang="en-IN" sz="2400" b="0" dirty="0"/>
            </a:br>
            <a:r>
              <a:rPr lang="en-IN" sz="2400" b="0" dirty="0"/>
              <a:t>Salary – Numerical</a:t>
            </a:r>
            <a:br>
              <a:rPr lang="en-IN" sz="2400" b="0" dirty="0"/>
            </a:br>
            <a:r>
              <a:rPr lang="en-IN" sz="2400" b="0" dirty="0"/>
              <a:t>FTE – Numerical</a:t>
            </a:r>
            <a:br>
              <a:rPr lang="en-IN" sz="2400" b="0" dirty="0"/>
            </a:br>
            <a:r>
              <a:rPr lang="en-IN" sz="2400" b="0" dirty="0"/>
              <a:t>Employee Type - Alphabetical  (General)</a:t>
            </a:r>
            <a:br>
              <a:rPr lang="en-IN" sz="2400" b="0" dirty="0"/>
            </a:br>
            <a:r>
              <a:rPr lang="en-IN" sz="2400" b="0" dirty="0"/>
              <a:t>Work Location - Alphabetical  (General)</a:t>
            </a:r>
            <a:br>
              <a:rPr lang="en-IN" sz="2400" b="0" dirty="0"/>
            </a:br>
            <a:br>
              <a:rPr lang="en-IN" sz="2400" b="0" dirty="0"/>
            </a:br>
            <a:r>
              <a:rPr lang="en-IN" sz="2400" b="0" dirty="0"/>
              <a:t>2 Features used – Department and FTE</a:t>
            </a:r>
            <a:br>
              <a:rPr lang="en-IN" sz="2400" b="0" dirty="0"/>
            </a:br>
            <a:br>
              <a:rPr lang="en-IN" sz="24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33400" y="379064"/>
            <a:ext cx="8480425" cy="2717411"/>
          </a:xfrm>
          <a:prstGeom prst="rect">
            <a:avLst/>
          </a:prstGeom>
        </p:spPr>
        <p:txBody>
          <a:bodyPr vert="horz" wrap="square" lIns="0" tIns="16510" rIns="0" bIns="0" rtlCol="0">
            <a:spAutoFit/>
          </a:bodyPr>
          <a:lstStyle/>
          <a:p>
            <a:pPr marL="12700" algn="ctr">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Power Pivot Dynamic Dashboards</a:t>
            </a:r>
            <a:br>
              <a:rPr lang="en-IN" sz="2400" b="0" spc="20" dirty="0"/>
            </a:br>
            <a:r>
              <a:rPr lang="en-IN" sz="2400" b="0" spc="20" dirty="0"/>
              <a:t>Data Visualization</a:t>
            </a:r>
            <a:br>
              <a:rPr lang="en-IN" sz="2400" b="0" spc="20" dirty="0"/>
            </a:br>
            <a:endParaRPr sz="24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Star: 5 Points 9">
            <a:extLst>
              <a:ext uri="{FF2B5EF4-FFF2-40B4-BE49-F238E27FC236}">
                <a16:creationId xmlns:a16="http://schemas.microsoft.com/office/drawing/2014/main" id="{F413F141-6542-ECB7-A0FC-D7C6E45D192F}"/>
              </a:ext>
            </a:extLst>
          </p:cNvPr>
          <p:cNvSpPr/>
          <p:nvPr/>
        </p:nvSpPr>
        <p:spPr>
          <a:xfrm>
            <a:off x="3352800" y="2019300"/>
            <a:ext cx="76200" cy="123068"/>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tar: 5 Points 11">
            <a:extLst>
              <a:ext uri="{FF2B5EF4-FFF2-40B4-BE49-F238E27FC236}">
                <a16:creationId xmlns:a16="http://schemas.microsoft.com/office/drawing/2014/main" id="{DDECDE2B-31E5-1897-8F80-E5B4002A012F}"/>
              </a:ext>
            </a:extLst>
          </p:cNvPr>
          <p:cNvSpPr/>
          <p:nvPr/>
        </p:nvSpPr>
        <p:spPr>
          <a:xfrm>
            <a:off x="3352800" y="2438400"/>
            <a:ext cx="76200" cy="1524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548</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employees department, and full-time FTE day analysis helps organizations plan their workforce, allocate resources, and assess productivity. It enables optimal staffing, cost control, and departmental efficiency . By examining FTE days, organizations can identify areas for improvement and drive productivity. </vt:lpstr>
      <vt:lpstr>PROJECT OVERVIEW</vt:lpstr>
      <vt:lpstr>WHO ARE THE END USERS?  1.HR Managers 2.Department Heads 3.Operations Managers 4. Finance Managers 5. Business Analysts 6. Management Consultants 7. Organizational Development Specialists 8. Workforce Planning Analysts 9. Talent Management Specialists 10. Strategic Planning Teams</vt:lpstr>
      <vt:lpstr>OUR SOLUTION AND ITS VALUE PROPOSITION                                                     Delimiter – Split the location column                          Pivot Table – Summary of department and FTE Analysis                           Graph – Data Visualization</vt:lpstr>
      <vt:lpstr>Dataset Description  Employee Data Set – Naan Mudhalvan Portal 9 Features  Employee ID –  Alphabetical (General) Name – Alphabetical  (General) Gender – Alphabetical  (General) Department - Alphabetical  (General) Salary – Numerical FTE – Numerical Employee Type - Alphabetical  (General) Work Location - Alphabetical  (General)  2 Features used – Department and FTE  </vt:lpstr>
      <vt:lpstr>THE "WOW" IN OUR SOLUTION               Power Pivot Dynamic Dashboards Data Visualization </vt:lpstr>
      <vt:lpstr>PowerPoint Presentation</vt:lpstr>
      <vt:lpstr>RESULTS </vt:lpstr>
      <vt:lpstr>Conclusion  This Employee Department and FTE Analysis Excel Project provides a comprehensive and user-friendly solution for optimizing workforce planning, resource allocation, and productivity assessment. By leveraging advanced Excel features and data visualization, this project delivers actionable insights and drives data-driven decisions to enhance organizational efficiency and effectiveness.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SriRam N</cp:lastModifiedBy>
  <cp:revision>23</cp:revision>
  <dcterms:created xsi:type="dcterms:W3CDTF">2024-03-29T15:07:22Z</dcterms:created>
  <dcterms:modified xsi:type="dcterms:W3CDTF">2024-08-30T00:53:18Z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