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3"/>
    <p:sldId id="258" r:id="rId4"/>
    <p:sldId id="259" r:id="rId5"/>
    <p:sldId id="264" r:id="rId6"/>
    <p:sldId id="260" r:id="rId7"/>
    <p:sldId id="263" r:id="rId8"/>
    <p:sldId id="261" r:id="rId9"/>
    <p:sldId id="262" r:id="rId10"/>
    <p:sldId id="268" r:id="rId11"/>
    <p:sldId id="269" r:id="rId12"/>
    <p:sldId id="270" r:id="rId14"/>
    <p:sldId id="271" r:id="rId15"/>
    <p:sldId id="27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notesMaster" Target="notesMasters/notesMaster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sym typeface="+mn-ea"/>
              </a:rPr>
              <a:t>Note: HTTP (Hypertext Transfer Protocol) is a stateless protocol. This means that each request sent from a client to a server is considered independent and does not rely on any previous requests or responses. The server does not maintain any information about the client's previous requests. Therefore, each HTTP request is processed independently by the server. To maintain state between requests, web developers use cookies, session variables, or other techniques.</a:t>
            </a:r>
            <a:endParaRPr lang="en-US"/>
          </a:p>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70573"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205728"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timing>
    <p:tnLst>
      <p:par>
        <p:cTn id="1" dur="indefinite" restart="never" nodeType="tmRoot"/>
      </p:par>
    </p:tnLst>
  </p:timing>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Title 1025"/>
          <p:cNvSpPr/>
          <p:nvPr>
            <p:ph type="title"/>
          </p:nvPr>
        </p:nvSpPr>
        <p:spPr>
          <a:xfrm>
            <a:off x="609600" y="274638"/>
            <a:ext cx="10972800" cy="1143000"/>
          </a:xfrm>
          <a:prstGeom prst="rect">
            <a:avLst/>
          </a:prstGeom>
          <a:noFill/>
          <a:ln w="9525">
            <a:noFill/>
          </a:ln>
        </p:spPr>
        <p:txBody>
          <a:bodyPr anchor="ctr" anchorCtr="0"/>
          <a:p>
            <a:pPr lvl="0"/>
            <a:r>
              <a:t>Click to edit Master title style</a:t>
            </a:r>
          </a:p>
        </p:txBody>
      </p:sp>
      <p:sp>
        <p:nvSpPr>
          <p:cNvPr id="1027" name="Text Placeholder 1026"/>
          <p:cNvSpPr/>
          <p:nvPr>
            <p:ph type="body" idx="1"/>
          </p:nvPr>
        </p:nvSpPr>
        <p:spPr>
          <a:xfrm>
            <a:off x="609600" y="1600200"/>
            <a:ext cx="10972800" cy="4525963"/>
          </a:xfrm>
          <a:prstGeom prst="rect">
            <a:avLst/>
          </a:prstGeom>
          <a:noFill/>
          <a:ln w="9525">
            <a:noFill/>
          </a:ln>
        </p:spPr>
        <p:txBody>
          <a:bodyPr/>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p:nvPr>
            <p:ph type="dt" sz="half" idx="2"/>
          </p:nvPr>
        </p:nvSpPr>
        <p:spPr>
          <a:xfrm>
            <a:off x="609600" y="6245225"/>
            <a:ext cx="2844800" cy="476250"/>
          </a:xfrm>
          <a:prstGeom prst="rect">
            <a:avLst/>
          </a:prstGeom>
          <a:noFill/>
          <a:ln w="9525">
            <a:noFill/>
          </a:ln>
        </p:spPr>
        <p:txBody>
          <a:bodyPr/>
          <a:lstStyle>
            <a:lvl1pPr>
              <a:defRPr sz="1400"/>
            </a:lvl1pPr>
          </a:lstStyle>
          <a:p>
            <a:fld id="{63A1C593-65D0-4073-BCC9-577B9352EA97}" type="datetimeFigureOut">
              <a:rPr lang="en-US" smtClean="0"/>
            </a:fld>
            <a:endParaRPr lang="en-US"/>
          </a:p>
        </p:txBody>
      </p:sp>
      <p:sp>
        <p:nvSpPr>
          <p:cNvPr id="1029" name="Footer Placeholder 1028"/>
          <p:cNvSpPr/>
          <p:nvPr>
            <p:ph type="ftr" sz="quarter" idx="3"/>
          </p:nvPr>
        </p:nvSpPr>
        <p:spPr>
          <a:xfrm>
            <a:off x="4165600" y="6245225"/>
            <a:ext cx="3860800" cy="476250"/>
          </a:xfrm>
          <a:prstGeom prst="rect">
            <a:avLst/>
          </a:prstGeom>
          <a:noFill/>
          <a:ln w="9525">
            <a:noFill/>
          </a:ln>
        </p:spPr>
        <p:txBody>
          <a:bodyPr/>
          <a:lstStyle>
            <a:lvl1pPr algn="ctr">
              <a:defRPr sz="1400"/>
            </a:lvl1pPr>
          </a:lstStyle>
          <a:p>
            <a:endParaRPr lang="en-US"/>
          </a:p>
        </p:txBody>
      </p:sp>
      <p:sp>
        <p:nvSpPr>
          <p:cNvPr id="1030" name="Slide Number Placeholder 1029"/>
          <p:cNvSpPr/>
          <p:nvPr>
            <p:ph type="sldNum" sz="quarter" idx="4"/>
          </p:nvPr>
        </p:nvSpPr>
        <p:spPr>
          <a:xfrm>
            <a:off x="8737600" y="6245225"/>
            <a:ext cx="2844800" cy="476250"/>
          </a:xfrm>
          <a:prstGeom prst="rect">
            <a:avLst/>
          </a:prstGeom>
          <a:noFill/>
          <a:ln w="9525">
            <a:noFill/>
          </a:ln>
        </p:spPr>
        <p:txBody>
          <a:bodyPr/>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alpha val="86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altLang="en-US" u="sng" dirty="0"/>
              <a:t>Chapter 1</a:t>
            </a:r>
            <a:endParaRPr lang="en-GB" altLang="en-US" u="sng" dirty="0"/>
          </a:p>
        </p:txBody>
      </p:sp>
      <p:sp>
        <p:nvSpPr>
          <p:cNvPr id="3" name="Subtitle 2"/>
          <p:cNvSpPr>
            <a:spLocks noGrp="1"/>
          </p:cNvSpPr>
          <p:nvPr>
            <p:ph type="subTitle" idx="1"/>
          </p:nvPr>
        </p:nvSpPr>
        <p:spPr/>
        <p:txBody>
          <a:bodyPr/>
          <a:lstStyle/>
          <a:p>
            <a:pPr algn="ctr"/>
            <a:r>
              <a:rPr lang="en-US" sz="2800" u="sng"/>
              <a:t>Basics in Website Design</a:t>
            </a:r>
            <a:endParaRPr lang="en-US" sz="2800" u="sng"/>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alpha val="86000"/>
          </a:schemeClr>
        </a:solidFill>
        <a:effectLst/>
      </p:bgPr>
    </p:bg>
    <p:spTree>
      <p:nvGrpSpPr>
        <p:cNvPr id="1" name=""/>
        <p:cNvGrpSpPr/>
        <p:nvPr/>
      </p:nvGrpSpPr>
      <p:grpSpPr/>
      <p:sp>
        <p:nvSpPr>
          <p:cNvPr id="4" name="Title 3"/>
          <p:cNvSpPr>
            <a:spLocks noGrp="1"/>
          </p:cNvSpPr>
          <p:nvPr>
            <p:ph type="title"/>
          </p:nvPr>
        </p:nvSpPr>
        <p:spPr>
          <a:xfrm>
            <a:off x="609600" y="274955"/>
            <a:ext cx="10972800" cy="992505"/>
          </a:xfrm>
        </p:spPr>
        <p:txBody>
          <a:bodyPr/>
          <a:p>
            <a:r>
              <a:rPr lang="en-US"/>
              <a:t>WWW</a:t>
            </a:r>
            <a:r>
              <a:rPr lang="en-GB" altLang="en-US"/>
              <a:t>’s features</a:t>
            </a:r>
            <a:endParaRPr lang="en-GB" altLang="en-US"/>
          </a:p>
        </p:txBody>
      </p:sp>
      <p:sp>
        <p:nvSpPr>
          <p:cNvPr id="5" name="Content Placeholder 4"/>
          <p:cNvSpPr>
            <a:spLocks noGrp="1"/>
          </p:cNvSpPr>
          <p:nvPr>
            <p:ph idx="1"/>
          </p:nvPr>
        </p:nvSpPr>
        <p:spPr>
          <a:xfrm>
            <a:off x="609600" y="1267460"/>
            <a:ext cx="10972800" cy="4932680"/>
          </a:xfrm>
        </p:spPr>
        <p:txBody>
          <a:bodyPr/>
          <a:p>
            <a:pPr marL="0" indent="0" algn="just">
              <a:buNone/>
            </a:pPr>
            <a:r>
              <a:rPr lang="en-US" sz="2200"/>
              <a:t>The World Wide Web has several features that make it a powerful tool for accessing and sharing information:</a:t>
            </a:r>
            <a:endParaRPr lang="en-US" sz="2200"/>
          </a:p>
          <a:p>
            <a:pPr marL="457200" indent="-457200" algn="just">
              <a:buFont typeface="+mj-lt"/>
              <a:buAutoNum type="arabicPeriod"/>
            </a:pPr>
            <a:r>
              <a:rPr lang="en-US" sz="2200" b="1"/>
              <a:t>Hypertext Technology:</a:t>
            </a:r>
            <a:r>
              <a:rPr lang="en-US" sz="2200"/>
              <a:t> The WWW is built on Hypertext technology, which makes it easy to access linked documents on the Internet and navigate between them.</a:t>
            </a:r>
            <a:endParaRPr lang="en-US" sz="2200"/>
          </a:p>
          <a:p>
            <a:pPr marL="457200" indent="-457200" algn="just">
              <a:buFont typeface="+mj-lt"/>
              <a:buAutoNum type="arabicPeriod"/>
            </a:pPr>
            <a:endParaRPr lang="en-US" sz="2200"/>
          </a:p>
          <a:p>
            <a:pPr marL="457200" indent="-457200" algn="just">
              <a:buAutoNum type="arabicPeriod"/>
            </a:pPr>
            <a:r>
              <a:rPr lang="en-US" sz="2200" b="1"/>
              <a:t>Efficient Connection:</a:t>
            </a:r>
            <a:r>
              <a:rPr lang="en-US" sz="2200"/>
              <a:t> Each time you access a new document through a link, a connection is made with the web server that the document is on, and once the appropriate document is retrieved, the connection is broken. This makes the WWW efficient and fast.</a:t>
            </a:r>
            <a:endParaRPr lang="en-US" sz="2200"/>
          </a:p>
          <a:p>
            <a:pPr marL="457200" indent="-457200" algn="just">
              <a:buAutoNum type="arabicPeriod"/>
            </a:pPr>
            <a:endParaRPr lang="en-US" sz="2200"/>
          </a:p>
          <a:p>
            <a:pPr marL="457200" indent="-457200" algn="just">
              <a:buAutoNum type="arabicPeriod"/>
            </a:pPr>
            <a:r>
              <a:rPr lang="en-US" sz="2200" b="1">
                <a:sym typeface="+mn-ea"/>
              </a:rPr>
              <a:t>Browser Interface:</a:t>
            </a:r>
            <a:r>
              <a:rPr lang="en-US" sz="2200">
                <a:sym typeface="+mn-ea"/>
              </a:rPr>
              <a:t> The interface for the WWW is a browser, which allows users to search, traverse, and use many types of information at numerous sites and in multiple forms.</a:t>
            </a:r>
            <a:endParaRPr lang="en-US" sz="2200"/>
          </a:p>
          <a:p>
            <a:pPr algn="just"/>
            <a:endParaRPr lang="en-US" sz="2200"/>
          </a:p>
          <a:p>
            <a:pPr algn="just"/>
            <a:endParaRPr lang="en-US" sz="2200"/>
          </a:p>
        </p:txBody>
      </p:sp>
      <p:sp>
        <p:nvSpPr>
          <p:cNvPr id="3" name="Slide Number Placeholder 2"/>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alpha val="86000"/>
          </a:schemeClr>
        </a:solidFill>
        <a:effectLst/>
      </p:bgPr>
    </p:bg>
    <p:spTree>
      <p:nvGrpSpPr>
        <p:cNvPr id="1" name=""/>
        <p:cNvGrpSpPr/>
        <p:nvPr/>
      </p:nvGrpSpPr>
      <p:grpSpPr/>
      <p:sp>
        <p:nvSpPr>
          <p:cNvPr id="5" name="Content Placeholder 4"/>
          <p:cNvSpPr>
            <a:spLocks noGrp="1"/>
          </p:cNvSpPr>
          <p:nvPr>
            <p:ph idx="1"/>
          </p:nvPr>
        </p:nvSpPr>
        <p:spPr>
          <a:xfrm>
            <a:off x="635" y="0"/>
            <a:ext cx="12033885" cy="6857365"/>
          </a:xfrm>
          <a:noFill/>
        </p:spPr>
        <p:txBody>
          <a:bodyPr/>
          <a:p>
            <a:pPr marL="457200" lvl="1" indent="0" algn="just">
              <a:buFont typeface="+mj-lt"/>
              <a:buNone/>
            </a:pPr>
            <a:r>
              <a:rPr lang="en-US" sz="2000">
                <a:sym typeface="+mn-ea"/>
              </a:rPr>
              <a:t> </a:t>
            </a:r>
            <a:endParaRPr lang="en-US" sz="2000">
              <a:sym typeface="+mn-ea"/>
            </a:endParaRPr>
          </a:p>
          <a:p>
            <a:pPr marL="457200" indent="-457200" algn="just">
              <a:buFont typeface="+mj-lt"/>
              <a:buAutoNum type="arabicPeriod" startAt="4"/>
            </a:pPr>
            <a:r>
              <a:rPr lang="en-US" sz="2400" b="1">
                <a:sym typeface="+mn-ea"/>
              </a:rPr>
              <a:t>Operating System Compatibility:</a:t>
            </a:r>
            <a:r>
              <a:rPr lang="en-US" sz="2400">
                <a:sym typeface="+mn-ea"/>
              </a:rPr>
              <a:t> The WWW is accessible on multiple operating systems, including Apple, UNIX, Macintosh, DOS, and Windows.</a:t>
            </a:r>
            <a:endParaRPr lang="en-US" sz="2400">
              <a:sym typeface="+mn-ea"/>
            </a:endParaRPr>
          </a:p>
          <a:p>
            <a:pPr marL="457200" indent="-457200" algn="just">
              <a:buFont typeface="+mj-lt"/>
              <a:buAutoNum type="arabicPeriod" startAt="4"/>
            </a:pPr>
            <a:endParaRPr lang="en-US" sz="2400">
              <a:sym typeface="+mn-ea"/>
            </a:endParaRPr>
          </a:p>
          <a:p>
            <a:pPr marL="457200" indent="-457200" algn="just">
              <a:buFont typeface="+mj-lt"/>
              <a:buAutoNum type="arabicPeriod" startAt="4"/>
            </a:pPr>
            <a:r>
              <a:rPr lang="en-US" sz="2400" b="1">
                <a:sym typeface="+mn-ea"/>
              </a:rPr>
              <a:t>Hypertext Transfer Protocol:</a:t>
            </a:r>
            <a:r>
              <a:rPr lang="en-US" sz="2400">
                <a:sym typeface="+mn-ea"/>
              </a:rPr>
              <a:t> The WWW has a protocol called Hypertext Transfer Protocol (HTTP), which acts as an interface between a Web Client Software like Netscape Navigator. HTTP helps to facilitate the transfer of data between web servers and clients.</a:t>
            </a:r>
            <a:endParaRPr lang="en-US" sz="2400">
              <a:sym typeface="+mn-ea"/>
            </a:endParaRPr>
          </a:p>
          <a:p>
            <a:pPr marL="457200" indent="-457200" algn="just">
              <a:buFont typeface="+mj-lt"/>
              <a:buAutoNum type="arabicPeriod" startAt="4"/>
            </a:pPr>
            <a:endParaRPr lang="en-US" sz="2400">
              <a:sym typeface="+mn-ea"/>
            </a:endParaRPr>
          </a:p>
          <a:p>
            <a:pPr marL="457200" indent="-457200" algn="just">
              <a:buFont typeface="+mj-lt"/>
              <a:buAutoNum type="arabicPeriod" startAt="4"/>
            </a:pPr>
            <a:r>
              <a:rPr lang="en-US" sz="2400" b="1">
                <a:sym typeface="+mn-ea"/>
              </a:rPr>
              <a:t>URLs: </a:t>
            </a:r>
            <a:r>
              <a:rPr lang="en-US" sz="2400">
                <a:sym typeface="+mn-ea"/>
              </a:rPr>
              <a:t>To access different types of information on the Internet, you use different kinds of URLs. Most URLs begin with http:// , which indicates a file at an actual web site. If you want to get to a file on the Web using FTP, you would use a URL that looks like ftp://name_of_site/directory/f1_name.</a:t>
            </a:r>
            <a:endParaRPr lang="en-US" sz="2400"/>
          </a:p>
          <a:p>
            <a:pPr marL="0" indent="0">
              <a:buNone/>
            </a:pPr>
            <a:endParaRPr lang="en-US" sz="2400"/>
          </a:p>
        </p:txBody>
      </p:sp>
      <p:sp>
        <p:nvSpPr>
          <p:cNvPr id="3" name="Slide Number Placeholder 2"/>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alpha val="86000"/>
          </a:schemeClr>
        </a:solidFill>
        <a:effectLst/>
      </p:bgPr>
    </p:bg>
    <p:spTree>
      <p:nvGrpSpPr>
        <p:cNvPr id="1" name=""/>
        <p:cNvGrpSpPr/>
        <p:nvPr/>
      </p:nvGrpSpPr>
      <p:grpSpPr/>
      <p:sp>
        <p:nvSpPr>
          <p:cNvPr id="4" name="Title 3"/>
          <p:cNvSpPr>
            <a:spLocks noGrp="1"/>
          </p:cNvSpPr>
          <p:nvPr>
            <p:ph type="title"/>
          </p:nvPr>
        </p:nvSpPr>
        <p:spPr>
          <a:xfrm>
            <a:off x="609600" y="274955"/>
            <a:ext cx="10972800" cy="962660"/>
          </a:xfrm>
        </p:spPr>
        <p:txBody>
          <a:bodyPr/>
          <a:p>
            <a:r>
              <a:rPr lang="en-US"/>
              <a:t>Advantages of WWW</a:t>
            </a:r>
            <a:endParaRPr lang="en-US"/>
          </a:p>
        </p:txBody>
      </p:sp>
      <p:sp>
        <p:nvSpPr>
          <p:cNvPr id="5" name="Content Placeholder 4"/>
          <p:cNvSpPr>
            <a:spLocks noGrp="1"/>
          </p:cNvSpPr>
          <p:nvPr>
            <p:ph idx="1"/>
          </p:nvPr>
        </p:nvSpPr>
        <p:spPr>
          <a:xfrm>
            <a:off x="609600" y="1237615"/>
            <a:ext cx="10972800" cy="5380990"/>
          </a:xfrm>
        </p:spPr>
        <p:txBody>
          <a:bodyPr/>
          <a:p>
            <a:pPr marL="0" indent="0" algn="just">
              <a:buNone/>
            </a:pPr>
            <a:r>
              <a:rPr lang="en-US" sz="2200"/>
              <a:t>1)</a:t>
            </a:r>
            <a:r>
              <a:rPr lang="en-US" sz="2200" b="1"/>
              <a:t>Easy accessibility:</a:t>
            </a:r>
            <a:r>
              <a:rPr lang="en-US" sz="2200"/>
              <a:t> The WWW is accessible to anyone with an internet connection </a:t>
            </a:r>
            <a:r>
              <a:rPr lang="en-GB" altLang="en-US" sz="2200"/>
              <a:t>	</a:t>
            </a:r>
            <a:r>
              <a:rPr lang="en-US" sz="2200"/>
              <a:t>and a browser, making it easy to access information from anywhere in the world.</a:t>
            </a:r>
            <a:endParaRPr lang="en-US" sz="2200"/>
          </a:p>
          <a:p>
            <a:pPr marL="0" indent="0" algn="just">
              <a:buNone/>
            </a:pPr>
            <a:endParaRPr lang="en-US" sz="2200"/>
          </a:p>
          <a:p>
            <a:pPr marL="0" indent="0" algn="just">
              <a:buNone/>
            </a:pPr>
            <a:r>
              <a:rPr lang="en-US" sz="2200"/>
              <a:t>2)</a:t>
            </a:r>
            <a:r>
              <a:rPr lang="en-US" sz="2200" b="1"/>
              <a:t>Wide range of information:</a:t>
            </a:r>
            <a:r>
              <a:rPr lang="en-US" sz="2200"/>
              <a:t> The WWW contains a vast amount of information on </a:t>
            </a:r>
            <a:r>
              <a:rPr lang="en-GB" altLang="en-US" sz="2200"/>
              <a:t>	</a:t>
            </a:r>
            <a:r>
              <a:rPr lang="en-US" sz="2200"/>
              <a:t>virtually every topic, making it a valuable resource for research, learning, and </a:t>
            </a:r>
            <a:r>
              <a:rPr lang="en-GB" altLang="en-US" sz="2200"/>
              <a:t>	</a:t>
            </a:r>
            <a:r>
              <a:rPr lang="en-US" sz="2200"/>
              <a:t>entertainment.</a:t>
            </a:r>
            <a:endParaRPr lang="en-US" sz="2200"/>
          </a:p>
          <a:p>
            <a:pPr marL="0" indent="0" algn="just">
              <a:buNone/>
            </a:pPr>
            <a:endParaRPr lang="en-US" sz="2200"/>
          </a:p>
          <a:p>
            <a:pPr marL="0" indent="0" algn="just">
              <a:buNone/>
            </a:pPr>
            <a:r>
              <a:rPr lang="en-US" sz="2200"/>
              <a:t>3)</a:t>
            </a:r>
            <a:r>
              <a:rPr lang="en-US" sz="2200" b="1"/>
              <a:t>Easy navigation:</a:t>
            </a:r>
            <a:r>
              <a:rPr lang="en-US" sz="2200"/>
              <a:t> The use of hyperlinks on the WWW makes it easy to navigate </a:t>
            </a:r>
            <a:r>
              <a:rPr lang="en-GB" altLang="en-US" sz="2200"/>
              <a:t>	</a:t>
            </a:r>
            <a:r>
              <a:rPr lang="en-US" sz="2200"/>
              <a:t>between different pages and websites, allowing users to quickly find the </a:t>
            </a:r>
            <a:r>
              <a:rPr lang="en-GB" altLang="en-US" sz="2200"/>
              <a:t>	</a:t>
            </a:r>
            <a:r>
              <a:rPr lang="en-US" sz="2200"/>
              <a:t>information they need.</a:t>
            </a:r>
            <a:endParaRPr lang="en-US" sz="2200"/>
          </a:p>
          <a:p>
            <a:pPr marL="0" indent="0" algn="just">
              <a:buNone/>
            </a:pPr>
            <a:endParaRPr lang="en-US" sz="2200"/>
          </a:p>
          <a:p>
            <a:pPr marL="0" indent="0" algn="just">
              <a:buNone/>
            </a:pPr>
            <a:r>
              <a:rPr lang="en-US" sz="2200"/>
              <a:t>4)</a:t>
            </a:r>
            <a:r>
              <a:rPr lang="en-US" sz="2200" b="1"/>
              <a:t>Universal access:</a:t>
            </a:r>
            <a:r>
              <a:rPr lang="en-US" sz="2200"/>
              <a:t> The WWW is designed to be accessible to anyone, regardless of </a:t>
            </a:r>
            <a:r>
              <a:rPr lang="en-GB" altLang="en-US" sz="2200"/>
              <a:t>	</a:t>
            </a:r>
            <a:r>
              <a:rPr lang="en-US" sz="2200"/>
              <a:t>their location or the device they are using, making it a powerful tool for global </a:t>
            </a:r>
            <a:r>
              <a:rPr lang="en-GB" altLang="en-US" sz="2200"/>
              <a:t>	</a:t>
            </a:r>
            <a:r>
              <a:rPr lang="en-US" sz="2200"/>
              <a:t>communication and collaboration.</a:t>
            </a:r>
            <a:endParaRPr lang="en-US" sz="2200"/>
          </a:p>
          <a:p>
            <a:pPr marL="0" indent="0" algn="just">
              <a:buNone/>
            </a:pPr>
            <a:endParaRPr lang="en-US" sz="2200"/>
          </a:p>
        </p:txBody>
      </p:sp>
      <p:sp>
        <p:nvSpPr>
          <p:cNvPr id="3" name="Slide Number Placeholder 2"/>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alpha val="86000"/>
          </a:schemeClr>
        </a:solidFill>
        <a:effectLst/>
      </p:bgPr>
    </p:bg>
    <p:spTree>
      <p:nvGrpSpPr>
        <p:cNvPr id="1" name=""/>
        <p:cNvGrpSpPr/>
        <p:nvPr/>
      </p:nvGrpSpPr>
      <p:grpSpPr/>
      <p:sp>
        <p:nvSpPr>
          <p:cNvPr id="4" name="Title 3"/>
          <p:cNvSpPr>
            <a:spLocks noGrp="1"/>
          </p:cNvSpPr>
          <p:nvPr>
            <p:ph type="title"/>
          </p:nvPr>
        </p:nvSpPr>
        <p:spPr/>
        <p:txBody>
          <a:bodyPr/>
          <a:p>
            <a:r>
              <a:rPr lang="en-US"/>
              <a:t>Advantages of WWW</a:t>
            </a:r>
            <a:endParaRPr lang="en-US"/>
          </a:p>
        </p:txBody>
      </p:sp>
      <p:sp>
        <p:nvSpPr>
          <p:cNvPr id="5" name="Content Placeholder 4"/>
          <p:cNvSpPr>
            <a:spLocks noGrp="1"/>
          </p:cNvSpPr>
          <p:nvPr>
            <p:ph idx="1"/>
          </p:nvPr>
        </p:nvSpPr>
        <p:spPr>
          <a:xfrm>
            <a:off x="609600" y="1417955"/>
            <a:ext cx="10972800" cy="5181600"/>
          </a:xfrm>
        </p:spPr>
        <p:txBody>
          <a:bodyPr/>
          <a:p>
            <a:pPr marL="0" indent="0" algn="just">
              <a:buNone/>
            </a:pPr>
            <a:r>
              <a:rPr lang="en-US" sz="2200" b="1">
                <a:sym typeface="+mn-ea"/>
              </a:rPr>
              <a:t>5)Interactive content:</a:t>
            </a:r>
            <a:r>
              <a:rPr lang="en-US" sz="2200">
                <a:sym typeface="+mn-ea"/>
              </a:rPr>
              <a:t> The WWW allows for the creation of interactive content, such as videos, animations, and games, which can engage and entertain users in new ways.</a:t>
            </a:r>
            <a:endParaRPr lang="en-US" sz="2200"/>
          </a:p>
          <a:p>
            <a:pPr marL="0" indent="0" algn="just">
              <a:buNone/>
            </a:pPr>
            <a:endParaRPr lang="en-US" sz="2200"/>
          </a:p>
          <a:p>
            <a:pPr marL="0" indent="0" algn="just">
              <a:buNone/>
            </a:pPr>
            <a:r>
              <a:rPr lang="en-US" sz="2200" b="1">
                <a:sym typeface="+mn-ea"/>
              </a:rPr>
              <a:t>6)User-generated content:</a:t>
            </a:r>
            <a:r>
              <a:rPr lang="en-US" sz="2200">
                <a:sym typeface="+mn-ea"/>
              </a:rPr>
              <a:t> The WWW enables users to create and publish their own content, such as blog posts, videos, and social media updates, allowing for greater participation and collaboration in online communities.</a:t>
            </a:r>
            <a:endParaRPr lang="en-US" sz="2200"/>
          </a:p>
          <a:p>
            <a:pPr marL="0" indent="0" algn="just">
              <a:buNone/>
            </a:pPr>
            <a:endParaRPr lang="en-US" sz="2200"/>
          </a:p>
          <a:p>
            <a:pPr marL="0" indent="0" algn="just">
              <a:buNone/>
            </a:pPr>
            <a:r>
              <a:rPr lang="en-US" sz="2200" b="1">
                <a:sym typeface="+mn-ea"/>
              </a:rPr>
              <a:t>7)Cost-effective:</a:t>
            </a:r>
            <a:r>
              <a:rPr lang="en-US" sz="2200">
                <a:sym typeface="+mn-ea"/>
              </a:rPr>
              <a:t> The WWW is a relatively low-cost way to share information and promote products and services, making it an important tool for businesses and organizations of all sizes.</a:t>
            </a:r>
            <a:endParaRPr lang="en-US" sz="2200"/>
          </a:p>
          <a:p>
            <a:pPr marL="0" indent="0" algn="just">
              <a:buNone/>
            </a:pPr>
            <a:endParaRPr lang="en-US" sz="2200"/>
          </a:p>
          <a:p>
            <a:pPr marL="0" indent="0" algn="just">
              <a:buNone/>
            </a:pPr>
            <a:r>
              <a:rPr lang="en-GB" altLang="en-US" sz="2200" b="1">
                <a:sym typeface="+mn-ea"/>
              </a:rPr>
              <a:t>8)</a:t>
            </a:r>
            <a:r>
              <a:rPr lang="en-US" sz="2200" b="1">
                <a:sym typeface="+mn-ea"/>
              </a:rPr>
              <a:t>Real-time communication:</a:t>
            </a:r>
            <a:r>
              <a:rPr lang="en-US" sz="2200">
                <a:sym typeface="+mn-ea"/>
              </a:rPr>
              <a:t> The use of instant messaging, chat rooms, and video conferencing on the WWW enables real-time communication between individuals and groups, regardless of their location.</a:t>
            </a:r>
            <a:endParaRPr lang="en-US" sz="2200"/>
          </a:p>
          <a:p>
            <a:pPr marL="0" indent="0" algn="just">
              <a:buNone/>
            </a:pPr>
            <a:endParaRPr lang="en-US" sz="2200"/>
          </a:p>
        </p:txBody>
      </p:sp>
      <p:sp>
        <p:nvSpPr>
          <p:cNvPr id="3" name="Slide Number Placeholder 2"/>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alpha val="86000"/>
          </a:schemeClr>
        </a:solidFill>
        <a:effectLst/>
      </p:bgPr>
    </p:bg>
    <p:spTree>
      <p:nvGrpSpPr>
        <p:cNvPr id="1" name=""/>
        <p:cNvGrpSpPr/>
        <p:nvPr/>
      </p:nvGrpSpPr>
      <p:grpSpPr/>
      <p:sp>
        <p:nvSpPr>
          <p:cNvPr id="2" name="Title 1"/>
          <p:cNvSpPr>
            <a:spLocks noGrp="1"/>
          </p:cNvSpPr>
          <p:nvPr>
            <p:ph type="title"/>
          </p:nvPr>
        </p:nvSpPr>
        <p:spPr/>
        <p:txBody>
          <a:bodyPr/>
          <a:p>
            <a:r>
              <a:rPr lang="en-US"/>
              <a:t>What is internet?</a:t>
            </a:r>
            <a:endParaRPr lang="en-US"/>
          </a:p>
        </p:txBody>
      </p:sp>
      <p:sp>
        <p:nvSpPr>
          <p:cNvPr id="3" name="Content Placeholder 2"/>
          <p:cNvSpPr>
            <a:spLocks noGrp="1"/>
          </p:cNvSpPr>
          <p:nvPr>
            <p:ph idx="1"/>
          </p:nvPr>
        </p:nvSpPr>
        <p:spPr>
          <a:xfrm>
            <a:off x="609600" y="1600200"/>
            <a:ext cx="10972800" cy="4660265"/>
          </a:xfrm>
        </p:spPr>
        <p:txBody>
          <a:bodyPr/>
          <a:p>
            <a:pPr algn="just"/>
            <a:r>
              <a:rPr lang="en-US" sz="2400">
                <a:highlight>
                  <a:srgbClr val="C0C0C0"/>
                </a:highlight>
              </a:rPr>
              <a:t>The internet is a global network of computers and other devices that are connected together to share information and communicate with each other. It allows people all over the world to connect with each other, access information, and share resources.</a:t>
            </a:r>
            <a:r>
              <a:rPr lang="en-US" sz="2400"/>
              <a:t> </a:t>
            </a:r>
            <a:endParaRPr lang="en-US" sz="2400"/>
          </a:p>
          <a:p>
            <a:pPr algn="just"/>
            <a:r>
              <a:rPr lang="en-US" sz="2400"/>
              <a:t>The internet is made up of many different technologies, including routers, switches, servers, and cables, which work together to ensure that data can travel from one device to another quickly and efficiently. </a:t>
            </a:r>
            <a:endParaRPr lang="en-US" sz="2400"/>
          </a:p>
          <a:p>
            <a:pPr algn="just"/>
            <a:r>
              <a:rPr lang="en-US" sz="2400">
                <a:highlight>
                  <a:srgbClr val="C0C0C0"/>
                </a:highlight>
              </a:rPr>
              <a:t>Through the internet, people can send emails, access websites, stream videos, play games, and much more.</a:t>
            </a:r>
            <a:r>
              <a:rPr lang="en-US" sz="2400"/>
              <a:t> </a:t>
            </a:r>
            <a:endParaRPr lang="en-US" sz="2400"/>
          </a:p>
          <a:p>
            <a:pPr algn="just"/>
            <a:r>
              <a:rPr lang="en-US" sz="2400"/>
              <a:t>The internet has become an essential part of modern life, connecting people and businesses across the world and transforming the way we communicate and share information.</a:t>
            </a:r>
            <a:endParaRPr lang="en-US" sz="2400"/>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alpha val="86000"/>
          </a:schemeClr>
        </a:solidFill>
        <a:effectLst/>
      </p:bgPr>
    </p:bg>
    <p:spTree>
      <p:nvGrpSpPr>
        <p:cNvPr id="1" name=""/>
        <p:cNvGrpSpPr/>
        <p:nvPr/>
      </p:nvGrpSpPr>
      <p:grpSpPr/>
      <p:sp>
        <p:nvSpPr>
          <p:cNvPr id="2" name="Title 1"/>
          <p:cNvSpPr>
            <a:spLocks noGrp="1"/>
          </p:cNvSpPr>
          <p:nvPr>
            <p:ph type="title"/>
          </p:nvPr>
        </p:nvSpPr>
        <p:spPr/>
        <p:txBody>
          <a:bodyPr/>
          <a:p>
            <a:r>
              <a:rPr lang="en-US"/>
              <a:t>How was the internet created? </a:t>
            </a:r>
            <a:endParaRPr lang="en-US"/>
          </a:p>
        </p:txBody>
      </p:sp>
      <p:sp>
        <p:nvSpPr>
          <p:cNvPr id="3" name="Content Placeholder 2"/>
          <p:cNvSpPr>
            <a:spLocks noGrp="1"/>
          </p:cNvSpPr>
          <p:nvPr>
            <p:ph idx="1"/>
          </p:nvPr>
        </p:nvSpPr>
        <p:spPr>
          <a:xfrm>
            <a:off x="609600" y="1600200"/>
            <a:ext cx="10972800" cy="4660265"/>
          </a:xfrm>
        </p:spPr>
        <p:txBody>
          <a:bodyPr/>
          <a:p>
            <a:pPr algn="just"/>
            <a:r>
              <a:rPr lang="en-US" sz="2400"/>
              <a:t>The internet was created because people needed a way for computers to talk to each other without being interrupted. Before the internet, computers used a slow method called circuit switching, where all the data had to be sent at once. If something went wrong during the transfer, the whole thing would fail. </a:t>
            </a:r>
            <a:endParaRPr lang="en-US" sz="2400"/>
          </a:p>
          <a:p>
            <a:pPr algn="just"/>
            <a:endParaRPr lang="en-US" sz="2400"/>
          </a:p>
          <a:p>
            <a:pPr algn="just"/>
            <a:r>
              <a:rPr lang="en-US" sz="2400"/>
              <a:t>So, scientists came up with a new way called packet switching. With packet switching, data is broken into smaller pieces called packets, and each packet is sent separately. If something goes wrong, only that packet is affected, not the whole transfer. Once all the packets arrive, they are put back together to create the original message. This is how the internet works!</a:t>
            </a:r>
            <a:endParaRPr lang="en-US" sz="2400"/>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alpha val="86000"/>
          </a:schemeClr>
        </a:solidFill>
        <a:effectLst/>
      </p:bgPr>
    </p:bg>
    <p:spTree>
      <p:nvGrpSpPr>
        <p:cNvPr id="1" name=""/>
        <p:cNvGrpSpPr/>
        <p:nvPr/>
      </p:nvGrpSpPr>
      <p:grpSpPr/>
      <p:sp>
        <p:nvSpPr>
          <p:cNvPr id="2" name="Title 1"/>
          <p:cNvSpPr>
            <a:spLocks noGrp="1"/>
          </p:cNvSpPr>
          <p:nvPr>
            <p:ph type="title"/>
          </p:nvPr>
        </p:nvSpPr>
        <p:spPr/>
        <p:txBody>
          <a:bodyPr/>
          <a:p>
            <a:r>
              <a:rPr lang="en-US"/>
              <a:t> </a:t>
            </a:r>
            <a:endParaRPr lang="en-US"/>
          </a:p>
        </p:txBody>
      </p:sp>
      <p:pic>
        <p:nvPicPr>
          <p:cNvPr id="4" name="Content Placeholder 3" descr="Screenshot 2023-05-09 092038"/>
          <p:cNvPicPr>
            <a:picLocks noChangeAspect="1"/>
          </p:cNvPicPr>
          <p:nvPr>
            <p:ph idx="1"/>
          </p:nvPr>
        </p:nvPicPr>
        <p:blipFill>
          <a:blip r:embed="rId1"/>
          <a:stretch>
            <a:fillRect/>
          </a:stretch>
        </p:blipFill>
        <p:spPr>
          <a:xfrm>
            <a:off x="2458720" y="1417955"/>
            <a:ext cx="6760210" cy="4526280"/>
          </a:xfrm>
          <a:prstGeom prst="rect">
            <a:avLst/>
          </a:prstGeom>
        </p:spPr>
      </p:pic>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alpha val="86000"/>
          </a:schemeClr>
        </a:solidFill>
        <a:effectLst/>
      </p:bgPr>
    </p:bg>
    <p:spTree>
      <p:nvGrpSpPr>
        <p:cNvPr id="1" name=""/>
        <p:cNvGrpSpPr/>
        <p:nvPr/>
      </p:nvGrpSpPr>
      <p:grpSpPr/>
      <p:sp>
        <p:nvSpPr>
          <p:cNvPr id="2" name="Title 1"/>
          <p:cNvSpPr>
            <a:spLocks noGrp="1"/>
          </p:cNvSpPr>
          <p:nvPr>
            <p:ph type="title"/>
          </p:nvPr>
        </p:nvSpPr>
        <p:spPr/>
        <p:txBody>
          <a:bodyPr/>
          <a:p>
            <a:r>
              <a:rPr lang="en-US"/>
              <a:t>Evolution of Internet</a:t>
            </a:r>
            <a:endParaRPr lang="en-US"/>
          </a:p>
        </p:txBody>
      </p:sp>
      <p:sp>
        <p:nvSpPr>
          <p:cNvPr id="3" name="Content Placeholder 2"/>
          <p:cNvSpPr>
            <a:spLocks noGrp="1"/>
          </p:cNvSpPr>
          <p:nvPr>
            <p:ph idx="1"/>
          </p:nvPr>
        </p:nvSpPr>
        <p:spPr>
          <a:xfrm>
            <a:off x="609600" y="1600200"/>
            <a:ext cx="10972800" cy="4660265"/>
          </a:xfrm>
        </p:spPr>
        <p:txBody>
          <a:bodyPr/>
          <a:p>
            <a:pPr algn="just"/>
            <a:r>
              <a:rPr lang="en-US" sz="2400"/>
              <a:t>The internet evolved from packet switching, allowing computers to connect through a network called ARPANET( Advanced Research Projects Agency Network ). </a:t>
            </a:r>
            <a:endParaRPr lang="en-US" sz="2400"/>
          </a:p>
          <a:p>
            <a:pPr marL="0" indent="0" algn="just">
              <a:buNone/>
            </a:pPr>
            <a:endParaRPr lang="en-US" sz="2400"/>
          </a:p>
          <a:p>
            <a:pPr algn="just"/>
            <a:r>
              <a:rPr lang="en-US" sz="2400"/>
              <a:t>Then, the World Wide Web (WWW) was developed, which is an internet-based global information system that allows people to view web pages containing text, images, videos, and other multimedia and navigate between them by using hyperlinks.</a:t>
            </a:r>
            <a:endParaRPr lang="en-US" sz="2400"/>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alpha val="86000"/>
          </a:schemeClr>
        </a:solidFill>
        <a:effectLst/>
      </p:bgPr>
    </p:bg>
    <p:spTree>
      <p:nvGrpSpPr>
        <p:cNvPr id="1" name=""/>
        <p:cNvGrpSpPr/>
        <p:nvPr/>
      </p:nvGrpSpPr>
      <p:grpSpPr/>
      <p:sp>
        <p:nvSpPr>
          <p:cNvPr id="2" name="Title 1"/>
          <p:cNvSpPr>
            <a:spLocks noGrp="1"/>
          </p:cNvSpPr>
          <p:nvPr>
            <p:ph type="title"/>
          </p:nvPr>
        </p:nvSpPr>
        <p:spPr/>
        <p:txBody>
          <a:bodyPr/>
          <a:p>
            <a:r>
              <a:rPr lang="en-US"/>
              <a:t>Evolution of Internet</a:t>
            </a:r>
            <a:endParaRPr lang="en-US"/>
          </a:p>
        </p:txBody>
      </p:sp>
      <p:pic>
        <p:nvPicPr>
          <p:cNvPr id="4" name="Content Placeholder 3" descr="Screenshot 2023-05-09 091900"/>
          <p:cNvPicPr>
            <a:picLocks noChangeAspect="1"/>
          </p:cNvPicPr>
          <p:nvPr>
            <p:ph idx="1"/>
          </p:nvPr>
        </p:nvPicPr>
        <p:blipFill>
          <a:blip r:embed="rId1"/>
          <a:srcRect t="-1698"/>
          <a:stretch>
            <a:fillRect/>
          </a:stretch>
        </p:blipFill>
        <p:spPr>
          <a:xfrm>
            <a:off x="1459230" y="1600200"/>
            <a:ext cx="9272905" cy="4526280"/>
          </a:xfrm>
          <a:prstGeom prst="rect">
            <a:avLst/>
          </a:prstGeom>
        </p:spPr>
      </p:pic>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alpha val="86000"/>
          </a:schemeClr>
        </a:solidFill>
        <a:effectLst/>
      </p:bgPr>
    </p:bg>
    <p:spTree>
      <p:nvGrpSpPr>
        <p:cNvPr id="1" name=""/>
        <p:cNvGrpSpPr/>
        <p:nvPr/>
      </p:nvGrpSpPr>
      <p:grpSpPr/>
      <p:sp>
        <p:nvSpPr>
          <p:cNvPr id="2" name="Title 1"/>
          <p:cNvSpPr>
            <a:spLocks noGrp="1"/>
          </p:cNvSpPr>
          <p:nvPr>
            <p:ph type="title"/>
          </p:nvPr>
        </p:nvSpPr>
        <p:spPr/>
        <p:txBody>
          <a:bodyPr/>
          <a:p>
            <a:r>
              <a:rPr lang="en-US"/>
              <a:t>Evolution of Internet</a:t>
            </a:r>
            <a:endParaRPr lang="en-US"/>
          </a:p>
        </p:txBody>
      </p:sp>
      <p:sp>
        <p:nvSpPr>
          <p:cNvPr id="3" name="Content Placeholder 2"/>
          <p:cNvSpPr>
            <a:spLocks noGrp="1"/>
          </p:cNvSpPr>
          <p:nvPr>
            <p:ph idx="1"/>
          </p:nvPr>
        </p:nvSpPr>
        <p:spPr>
          <a:xfrm>
            <a:off x="609600" y="1600200"/>
            <a:ext cx="10972800" cy="4660265"/>
          </a:xfrm>
        </p:spPr>
        <p:txBody>
          <a:bodyPr/>
          <a:p>
            <a:pPr algn="just">
              <a:buFont typeface="Wingdings" panose="05000000000000000000" charset="0"/>
              <a:buChar char="Ø"/>
            </a:pPr>
            <a:r>
              <a:rPr lang="en-US" sz="2400"/>
              <a:t>Here is a timeline of the important events in the history of the internet:</a:t>
            </a:r>
            <a:endParaRPr lang="en-US" sz="2400"/>
          </a:p>
          <a:p>
            <a:pPr lvl="1" algn="just"/>
            <a:r>
              <a:rPr lang="en-US" sz="2100"/>
              <a:t>1965: First two computers are connected via packet switching at MIT.</a:t>
            </a:r>
            <a:endParaRPr lang="en-US" sz="2100"/>
          </a:p>
          <a:p>
            <a:pPr lvl="1" algn="just"/>
            <a:r>
              <a:rPr lang="en-US" sz="2100"/>
              <a:t>1969: ARPANET, the first widely used computer network, is launched.</a:t>
            </a:r>
            <a:endParaRPr lang="en-US" sz="2100"/>
          </a:p>
          <a:p>
            <a:pPr lvl="1" algn="just"/>
            <a:r>
              <a:rPr lang="en-US" sz="2100"/>
              <a:t>1971: Email is developed, allowing electronic messages to be sent between </a:t>
            </a:r>
            <a:r>
              <a:rPr lang="en-GB" altLang="en-US" sz="2100"/>
              <a:t>			</a:t>
            </a:r>
            <a:r>
              <a:rPr lang="en-US" sz="2100"/>
              <a:t>computers.</a:t>
            </a:r>
            <a:endParaRPr lang="en-US" sz="2100"/>
          </a:p>
          <a:p>
            <a:pPr lvl="1" algn="just"/>
            <a:r>
              <a:rPr lang="en-US" sz="2100"/>
              <a:t>1973: Nodes in Norway and Great Britain are connected to ARPANET, making it a </a:t>
            </a:r>
            <a:r>
              <a:rPr lang="en-GB" altLang="en-US" sz="2100"/>
              <a:t>		</a:t>
            </a:r>
            <a:r>
              <a:rPr lang="en-US" sz="2100"/>
              <a:t>global network.</a:t>
            </a:r>
            <a:endParaRPr lang="en-US" sz="2100"/>
          </a:p>
          <a:p>
            <a:pPr lvl="1" algn="just"/>
            <a:r>
              <a:rPr lang="en-US" sz="2100"/>
              <a:t>1974: The first ISP, Internet Service Provider, is launched. The initial design for </a:t>
            </a:r>
            <a:r>
              <a:rPr lang="en-GB" altLang="en-US" sz="2100"/>
              <a:t>		</a:t>
            </a:r>
            <a:r>
              <a:rPr lang="en-US" sz="2100"/>
              <a:t>TCP is published.</a:t>
            </a:r>
            <a:endParaRPr lang="en-US" sz="2100"/>
          </a:p>
          <a:p>
            <a:pPr lvl="1" algn="just"/>
            <a:r>
              <a:rPr lang="en-US" sz="2100"/>
              <a:t>1981: The National Science Foundation establishes CSNET, a network for </a:t>
            </a:r>
            <a:r>
              <a:rPr lang="en-GB" altLang="en-US" sz="2100"/>
              <a:t>			</a:t>
            </a:r>
            <a:r>
              <a:rPr lang="en-US" sz="2100"/>
              <a:t>computer scientists at research universities.</a:t>
            </a:r>
            <a:endParaRPr lang="en-US" sz="2100"/>
          </a:p>
          <a:p>
            <a:pPr lvl="1" algn="just"/>
            <a:r>
              <a:rPr lang="en-US" sz="2100"/>
              <a:t>1982: ARPANET computers switch to the TCP/IP protocols.</a:t>
            </a:r>
            <a:endParaRPr lang="en-US" sz="2100"/>
          </a:p>
          <a:p>
            <a:pPr algn="just"/>
            <a:r>
              <a:rPr lang="en-US" sz="2400"/>
              <a:t></a:t>
            </a:r>
            <a:endParaRPr lang="en-US" sz="2400"/>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alpha val="86000"/>
          </a:schemeClr>
        </a:solidFill>
        <a:effectLst/>
      </p:bgPr>
    </p:bg>
    <p:spTree>
      <p:nvGrpSpPr>
        <p:cNvPr id="1" name=""/>
        <p:cNvGrpSpPr/>
        <p:nvPr/>
      </p:nvGrpSpPr>
      <p:grpSpPr/>
      <p:sp>
        <p:nvSpPr>
          <p:cNvPr id="3" name="Content Placeholder 2"/>
          <p:cNvSpPr>
            <a:spLocks noGrp="1"/>
          </p:cNvSpPr>
          <p:nvPr>
            <p:ph idx="1"/>
          </p:nvPr>
        </p:nvSpPr>
        <p:spPr>
          <a:xfrm>
            <a:off x="78740" y="396875"/>
            <a:ext cx="12033885" cy="6064250"/>
          </a:xfrm>
        </p:spPr>
        <p:txBody>
          <a:bodyPr/>
          <a:p>
            <a:pPr lvl="1" algn="just"/>
            <a:r>
              <a:rPr lang="en-GB" altLang="en-US" sz="2100">
                <a:sym typeface="+mn-ea"/>
              </a:rPr>
              <a:t>   </a:t>
            </a:r>
            <a:r>
              <a:rPr lang="en-US" sz="2100">
                <a:sym typeface="+mn-ea"/>
              </a:rPr>
              <a:t>1983: The Domain Name System (DNS) establishes the naming conventions for websites, </a:t>
            </a:r>
            <a:r>
              <a:rPr lang="en-GB" altLang="en-US" sz="2100">
                <a:sym typeface="+mn-ea"/>
              </a:rPr>
              <a:t>		</a:t>
            </a:r>
            <a:r>
              <a:rPr lang="en-US" sz="2100">
                <a:sym typeface="+mn-ea"/>
              </a:rPr>
              <a:t>such as .com, .org, .edu, and .gov.</a:t>
            </a:r>
            <a:endParaRPr lang="en-US" sz="2100"/>
          </a:p>
          <a:p>
            <a:pPr lvl="1" algn="just"/>
            <a:r>
              <a:rPr lang="en-US" sz="2100">
                <a:sym typeface="+mn-ea"/>
              </a:rPr>
              <a:t>1988: IRC, Internet Relay Chat, was launched, a precursor</a:t>
            </a:r>
            <a:r>
              <a:rPr lang="en-GB" altLang="en-US" sz="2100">
                <a:sym typeface="+mn-ea"/>
              </a:rPr>
              <a:t> (ansestor) </a:t>
            </a:r>
            <a:r>
              <a:rPr lang="en-US" sz="2100">
                <a:sym typeface="+mn-ea"/>
              </a:rPr>
              <a:t> of our current instant </a:t>
            </a:r>
            <a:r>
              <a:rPr lang="en-GB" altLang="en-US" sz="2100">
                <a:sym typeface="+mn-ea"/>
              </a:rPr>
              <a:t>		</a:t>
            </a:r>
            <a:r>
              <a:rPr lang="en-US" sz="2100">
                <a:sym typeface="+mn-ea"/>
              </a:rPr>
              <a:t>messaging</a:t>
            </a:r>
            <a:r>
              <a:rPr lang="en-GB" altLang="en-US" sz="2100">
                <a:sym typeface="+mn-ea"/>
              </a:rPr>
              <a:t> </a:t>
            </a:r>
            <a:r>
              <a:rPr lang="en-US" sz="2100">
                <a:sym typeface="+mn-ea"/>
              </a:rPr>
              <a:t>apps.</a:t>
            </a:r>
            <a:endParaRPr lang="en-US" sz="2100"/>
          </a:p>
          <a:p>
            <a:pPr lvl="1" algn="just"/>
            <a:r>
              <a:rPr lang="en-US" sz="2100">
                <a:sym typeface="+mn-ea"/>
              </a:rPr>
              <a:t>1990: Tim Berners-Lee develops HTML, which has a huge impact on how people interact </a:t>
            </a:r>
            <a:r>
              <a:rPr lang="en-GB" altLang="en-US" sz="2100">
                <a:sym typeface="+mn-ea"/>
              </a:rPr>
              <a:t>		</a:t>
            </a:r>
            <a:r>
              <a:rPr lang="en-US" sz="2100">
                <a:sym typeface="+mn-ea"/>
              </a:rPr>
              <a:t>with the internet.</a:t>
            </a:r>
            <a:endParaRPr lang="en-US" sz="2100"/>
          </a:p>
          <a:p>
            <a:pPr lvl="1" algn="just"/>
            <a:r>
              <a:rPr lang="en-US" sz="2100">
                <a:sym typeface="+mn-ea"/>
              </a:rPr>
              <a:t>1991: The World Wide Web is introduced to the public.</a:t>
            </a:r>
            <a:endParaRPr lang="en-US" sz="2100"/>
          </a:p>
          <a:p>
            <a:pPr lvl="1" algn="just"/>
            <a:r>
              <a:rPr lang="en-US" sz="2100">
                <a:sym typeface="+mn-ea"/>
              </a:rPr>
              <a:t>1993: The first browser accessible for the general user, Mosaic, is launched. The White </a:t>
            </a:r>
            <a:r>
              <a:rPr lang="en-GB" altLang="en-US" sz="2100">
                <a:sym typeface="+mn-ea"/>
              </a:rPr>
              <a:t>		</a:t>
            </a:r>
            <a:r>
              <a:rPr lang="en-US" sz="2100">
                <a:sym typeface="+mn-ea"/>
              </a:rPr>
              <a:t>House and the United Nations create web pages.</a:t>
            </a:r>
            <a:endParaRPr lang="en-US" sz="2100"/>
          </a:p>
          <a:p>
            <a:pPr lvl="1" algn="just"/>
            <a:r>
              <a:rPr lang="en-US" sz="2100">
                <a:sym typeface="+mn-ea"/>
              </a:rPr>
              <a:t>1995: Commercial businesses begin operating on the internet, including eBay and Amazon.</a:t>
            </a:r>
            <a:endParaRPr lang="en-US" sz="2100"/>
          </a:p>
          <a:p>
            <a:pPr lvl="1" algn="just"/>
            <a:r>
              <a:rPr lang="en-US" sz="2100">
                <a:sym typeface="+mn-ea"/>
              </a:rPr>
              <a:t>1996: Hotmail, the first web-based email service, is launched.</a:t>
            </a:r>
            <a:endParaRPr lang="en-US" sz="2100"/>
          </a:p>
          <a:p>
            <a:pPr lvl="1" algn="just"/>
            <a:r>
              <a:rPr lang="en-US" sz="2100">
                <a:sym typeface="+mn-ea"/>
              </a:rPr>
              <a:t>1998: Google goes online, revolutionizing the way users locate resources on the internet.</a:t>
            </a:r>
            <a:endParaRPr lang="en-US" sz="2100"/>
          </a:p>
          <a:p>
            <a:pPr lvl="1" algn="just"/>
            <a:r>
              <a:rPr lang="en-US" sz="2100">
                <a:sym typeface="+mn-ea"/>
              </a:rPr>
              <a:t>2004: Web 2.0 becomes popular, which refers to websites that are user-driven and </a:t>
            </a:r>
            <a:r>
              <a:rPr lang="en-GB" altLang="en-US" sz="2100">
                <a:sym typeface="+mn-ea"/>
              </a:rPr>
              <a:t>			</a:t>
            </a:r>
            <a:r>
              <a:rPr lang="en-US" sz="2100">
                <a:sym typeface="+mn-ea"/>
              </a:rPr>
              <a:t>interactive. Facebook launches.</a:t>
            </a:r>
            <a:endParaRPr lang="en-US" sz="2100"/>
          </a:p>
          <a:p>
            <a:pPr lvl="1" algn="just"/>
            <a:r>
              <a:rPr lang="en-US" sz="2100">
                <a:sym typeface="+mn-ea"/>
              </a:rPr>
              <a:t>2005: YouTube and Reddit launch.</a:t>
            </a:r>
            <a:endParaRPr lang="en-US" sz="2100"/>
          </a:p>
          <a:p>
            <a:pPr lvl="1" algn="just"/>
            <a:r>
              <a:rPr lang="en-GB" altLang="en-US" sz="2100">
                <a:sym typeface="+mn-ea"/>
              </a:rPr>
              <a:t>    </a:t>
            </a:r>
            <a:r>
              <a:rPr lang="en-US" sz="2100">
                <a:sym typeface="+mn-ea"/>
              </a:rPr>
              <a:t>2010: The internet records 400 million active users for the first time.</a:t>
            </a:r>
            <a:r>
              <a:rPr lang="en-US" sz="2100"/>
              <a:t></a:t>
            </a:r>
            <a:endParaRPr lang="en-US" sz="2100"/>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alpha val="86000"/>
          </a:schemeClr>
        </a:solidFill>
        <a:effectLst/>
      </p:bgPr>
    </p:bg>
    <p:spTree>
      <p:nvGrpSpPr>
        <p:cNvPr id="1" name=""/>
        <p:cNvGrpSpPr/>
        <p:nvPr/>
      </p:nvGrpSpPr>
      <p:grpSpPr/>
      <p:sp>
        <p:nvSpPr>
          <p:cNvPr id="4" name="Title 3"/>
          <p:cNvSpPr>
            <a:spLocks noGrp="1"/>
          </p:cNvSpPr>
          <p:nvPr>
            <p:ph type="title"/>
          </p:nvPr>
        </p:nvSpPr>
        <p:spPr>
          <a:xfrm>
            <a:off x="609600" y="274955"/>
            <a:ext cx="10972800" cy="992505"/>
          </a:xfrm>
        </p:spPr>
        <p:txBody>
          <a:bodyPr/>
          <a:p>
            <a:r>
              <a:rPr lang="en-US"/>
              <a:t>WWW</a:t>
            </a:r>
            <a:endParaRPr lang="en-US"/>
          </a:p>
        </p:txBody>
      </p:sp>
      <p:sp>
        <p:nvSpPr>
          <p:cNvPr id="5" name="Content Placeholder 4"/>
          <p:cNvSpPr>
            <a:spLocks noGrp="1"/>
          </p:cNvSpPr>
          <p:nvPr>
            <p:ph idx="1"/>
          </p:nvPr>
        </p:nvSpPr>
        <p:spPr>
          <a:xfrm>
            <a:off x="609600" y="1267460"/>
            <a:ext cx="10972800" cy="4932680"/>
          </a:xfrm>
        </p:spPr>
        <p:txBody>
          <a:bodyPr/>
          <a:p>
            <a:pPr algn="just"/>
            <a:r>
              <a:rPr lang="en-US" sz="2200"/>
              <a:t>The World Wide Web (WWW) (Also known as w3 and the Web) is a global information system that operates on the Internet.</a:t>
            </a:r>
            <a:endParaRPr lang="en-US" sz="2200"/>
          </a:p>
          <a:p>
            <a:pPr algn="just"/>
            <a:r>
              <a:rPr lang="en-US" sz="2200">
                <a:highlight>
                  <a:srgbClr val="C0C0C0"/>
                </a:highlight>
              </a:rPr>
              <a:t>It is a system of interlinked hypertext documents contained on the internet.</a:t>
            </a:r>
            <a:r>
              <a:rPr lang="en-US" sz="2200"/>
              <a:t> With the help of a web browser, you can access web pages that may contain text, images, videos, and other multimedia, and navigate between them by using hyperlinks. </a:t>
            </a:r>
            <a:endParaRPr lang="en-US" sz="2200"/>
          </a:p>
          <a:p>
            <a:pPr algn="just"/>
            <a:r>
              <a:rPr lang="en-US" sz="2200"/>
              <a:t>The main purpose behind the development of the World Wide Web was to </a:t>
            </a:r>
            <a:r>
              <a:rPr lang="en-US" sz="2200">
                <a:highlight>
                  <a:srgbClr val="C0C0C0"/>
                </a:highlight>
              </a:rPr>
              <a:t>create a platform for sharing and accessing vast amounts of information on a global scale</a:t>
            </a:r>
            <a:r>
              <a:rPr lang="en-US" sz="2200"/>
              <a:t> which would allow collaborators in remote sites to share their ideas and all aspects of a common project.</a:t>
            </a:r>
            <a:endParaRPr lang="en-US" sz="2200"/>
          </a:p>
          <a:p>
            <a:pPr algn="just"/>
            <a:r>
              <a:rPr lang="en-US" sz="2200"/>
              <a:t>In simple terms, the </a:t>
            </a:r>
            <a:r>
              <a:rPr lang="en-US" sz="2200">
                <a:highlight>
                  <a:srgbClr val="C0C0C0"/>
                </a:highlight>
              </a:rPr>
              <a:t>web is the most popular Internet service, which can access a higher variety of data like text, image, audio, video, and many more service on the interne</a:t>
            </a:r>
            <a:r>
              <a:rPr lang="en-US" sz="2200"/>
              <a:t>t. It has revolutionized the way we share and access information, and has made it possible for people from all over the world to collaborate on projects and ideas.</a:t>
            </a:r>
            <a:endParaRPr lang="en-US" sz="2200"/>
          </a:p>
        </p:txBody>
      </p:sp>
      <p:sp>
        <p:nvSpPr>
          <p:cNvPr id="3" name="Slide Number Placeholder 2"/>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7505</Words>
  <Application>WPS Presentation</Application>
  <PresentationFormat>Widescreen</PresentationFormat>
  <Paragraphs>125</Paragraphs>
  <Slides>13</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13</vt:i4>
      </vt:variant>
    </vt:vector>
  </HeadingPairs>
  <TitlesOfParts>
    <vt:vector size="21" baseType="lpstr">
      <vt:lpstr>Arial</vt:lpstr>
      <vt:lpstr>SimSun</vt:lpstr>
      <vt:lpstr>Wingdings</vt:lpstr>
      <vt:lpstr>Wingdings</vt:lpstr>
      <vt:lpstr>Microsoft YaHei</vt:lpstr>
      <vt:lpstr>Arial Unicode MS</vt:lpstr>
      <vt:lpstr>Calibri</vt:lpstr>
      <vt:lpstr>Default Design</vt:lpstr>
      <vt:lpstr>Chapter 1</vt:lpstr>
      <vt:lpstr>What is internet?</vt:lpstr>
      <vt:lpstr>How was the internet created? </vt:lpstr>
      <vt:lpstr> </vt:lpstr>
      <vt:lpstr>Evolution of Internet</vt:lpstr>
      <vt:lpstr>Evolution of Internet</vt:lpstr>
      <vt:lpstr>Evolution of Internet</vt:lpstr>
      <vt:lpstr>PowerPoint 演示文稿</vt:lpstr>
      <vt:lpstr>WWW</vt:lpstr>
      <vt:lpstr>WWW’s features</vt:lpstr>
      <vt:lpstr>PowerPoint 演示文稿</vt:lpstr>
      <vt:lpstr>Advantages of WWW</vt:lpstr>
      <vt:lpstr>Advantages of WWW</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dc:title>
  <dc:creator/>
  <cp:lastModifiedBy>space</cp:lastModifiedBy>
  <cp:revision>3</cp:revision>
  <dcterms:created xsi:type="dcterms:W3CDTF">2023-05-09T03:57:00Z</dcterms:created>
  <dcterms:modified xsi:type="dcterms:W3CDTF">2023-05-09T05:16:01Z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8612CE0383E44F46A912F6AE525A9EA7</vt:lpwstr>
  </property>
  <property fmtid="{D5CDD505-2E9C-101B-9397-08002B2CF9AE}" pid="3" name="KSOProductBuildVer">
    <vt:lpwstr>2057-11.2.0.11537</vt:lpwstr>
  </property>
</Properties>
</file>