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70" r:id="rId3"/>
    <p:sldId id="257" r:id="rId4"/>
    <p:sldId id="258" r:id="rId5"/>
    <p:sldId id="268" r:id="rId6"/>
    <p:sldId id="264" r:id="rId7"/>
    <p:sldId id="265" r:id="rId8"/>
    <p:sldId id="269" r:id="rId9"/>
    <p:sldId id="267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6"/>
    <p:restoredTop sz="94669"/>
  </p:normalViewPr>
  <p:slideViewPr>
    <p:cSldViewPr snapToGrid="0">
      <p:cViewPr varScale="1">
        <p:scale>
          <a:sx n="114" d="100"/>
          <a:sy n="114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2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2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8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6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D507B-4BED-F03C-C46E-43C80A0C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Streaming Data Analytics Pipeline for IoT Sensor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2E3CD-BF18-49F6-EB2D-E4F42957E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pPr marL="800100" lvl="1" indent="-342900">
              <a:buFontTx/>
              <a:buChar char="-"/>
            </a:pPr>
            <a:r>
              <a:rPr lang="en-US" dirty="0" err="1"/>
              <a:t>Ravali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 err="1"/>
              <a:t>Shreeja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/>
              <a:t>Parisha</a:t>
            </a:r>
          </a:p>
          <a:p>
            <a:pPr lvl="1"/>
            <a:endParaRPr lang="en-US" dirty="0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3A1149C5-29A9-B1CE-E72C-EED8FE73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76" r="32115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8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EEC8-B8A6-EA3D-634D-AF9D805F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Monitoring with CloudWatch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6AE119-511F-48E1-FFCF-AE63E3BC9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417"/>
          <a:stretch/>
        </p:blipFill>
        <p:spPr>
          <a:xfrm>
            <a:off x="109729" y="1728664"/>
            <a:ext cx="5693664" cy="5001320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7384E1-8400-2D97-25E8-B2C83CDD2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14"/>
          <a:stretch/>
        </p:blipFill>
        <p:spPr>
          <a:xfrm>
            <a:off x="6515100" y="1728664"/>
            <a:ext cx="5177028" cy="50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DA08115E-9B23-C5DA-61E2-D7BFAA2A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800" dirty="0"/>
          </a:p>
          <a:p>
            <a:pPr algn="ctr"/>
            <a:r>
              <a:rPr lang="en-US" sz="6000" b="1" dirty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7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07591-98E2-867A-5BC6-37EC7C8E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Business Logic:</a:t>
            </a:r>
          </a:p>
        </p:txBody>
      </p:sp>
      <p:pic>
        <p:nvPicPr>
          <p:cNvPr id="14" name="Picture 13" descr="Graph on document with pen">
            <a:extLst>
              <a:ext uri="{FF2B5EF4-FFF2-40B4-BE49-F238E27FC236}">
                <a16:creationId xmlns:a16="http://schemas.microsoft.com/office/drawing/2014/main" id="{17D95C07-B207-37FB-54F0-6B259254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57" r="24334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DEB8-3F70-836A-6E0D-5ADE5501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sz="1600" b="1" dirty="0"/>
              <a:t>Client: </a:t>
            </a:r>
            <a:r>
              <a:rPr lang="en-US" sz="1600" dirty="0"/>
              <a:t>A Manufacturing Company</a:t>
            </a:r>
          </a:p>
          <a:p>
            <a:pPr>
              <a:lnSpc>
                <a:spcPct val="140000"/>
              </a:lnSpc>
            </a:pPr>
            <a:r>
              <a:rPr lang="en-US" sz="1600" b="1" dirty="0"/>
              <a:t>Problem statement: 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The IoT devices continuously generate sensor data, which needs to be processed and analyzed in near real-time to monitor device performance, and make data-driven decisions.</a:t>
            </a:r>
          </a:p>
          <a:p>
            <a:pPr>
              <a:lnSpc>
                <a:spcPct val="140000"/>
              </a:lnSpc>
            </a:pPr>
            <a:r>
              <a:rPr lang="en-US" sz="1600" b="1" dirty="0"/>
              <a:t>Challenges:</a:t>
            </a:r>
          </a:p>
          <a:p>
            <a:pPr>
              <a:lnSpc>
                <a:spcPct val="140000"/>
              </a:lnSpc>
            </a:pPr>
            <a:r>
              <a:rPr lang="en-US" sz="1600" b="1" dirty="0"/>
              <a:t> </a:t>
            </a:r>
            <a:r>
              <a:rPr lang="en-US" sz="1600" i="0" dirty="0"/>
              <a:t>The challenge is to design and implement an automated pipeline that can ingest, process, store, and monitor this streaming data efficiently using AWS services, ensuring scalability and reliability.</a:t>
            </a:r>
          </a:p>
          <a:p>
            <a:pPr lvl="1">
              <a:lnSpc>
                <a:spcPct val="140000"/>
              </a:lnSpc>
            </a:pPr>
            <a:endParaRPr lang="en-US" sz="1600" i="0" dirty="0"/>
          </a:p>
        </p:txBody>
      </p:sp>
    </p:spTree>
    <p:extLst>
      <p:ext uri="{BB962C8B-B14F-4D97-AF65-F5344CB8AC3E}">
        <p14:creationId xmlns:p14="http://schemas.microsoft.com/office/powerpoint/2010/main" val="17447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69B2-DB19-0CB6-DBE0-06ACE21E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770D-157B-4ED0-2D5A-7869AC4D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Objective: Build a scalable, real-time streaming data analytics pipeline for IOT sensor data.</a:t>
            </a:r>
          </a:p>
          <a:p>
            <a:r>
              <a:rPr lang="en-US" dirty="0"/>
              <a:t>Services used:</a:t>
            </a:r>
          </a:p>
          <a:p>
            <a:pPr lvl="1"/>
            <a:r>
              <a:rPr lang="en-US" dirty="0"/>
              <a:t>	Python</a:t>
            </a:r>
          </a:p>
          <a:p>
            <a:pPr lvl="1"/>
            <a:r>
              <a:rPr lang="en-US" dirty="0"/>
              <a:t>					Spark</a:t>
            </a:r>
          </a:p>
          <a:p>
            <a:pPr lvl="1"/>
            <a:r>
              <a:rPr lang="en-US" dirty="0"/>
              <a:t>	EMR</a:t>
            </a:r>
          </a:p>
          <a:p>
            <a:pPr lvl="1"/>
            <a:r>
              <a:rPr lang="en-US" dirty="0"/>
              <a:t>					S3</a:t>
            </a:r>
          </a:p>
          <a:p>
            <a:pPr lvl="1"/>
            <a:r>
              <a:rPr lang="en-US" dirty="0"/>
              <a:t>	CloudWatch</a:t>
            </a:r>
          </a:p>
          <a:p>
            <a:pPr lvl="1"/>
            <a:r>
              <a:rPr lang="en-US" dirty="0"/>
              <a:t>					IAM </a:t>
            </a:r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6731C89C-3A3A-847E-FF34-776219BF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19" y="2949323"/>
            <a:ext cx="517318" cy="565666"/>
          </a:xfrm>
          <a:prstGeom prst="rect">
            <a:avLst/>
          </a:prstGeom>
        </p:spPr>
      </p:pic>
      <p:pic>
        <p:nvPicPr>
          <p:cNvPr id="7" name="Picture 6" descr="A white line on a green background&#10;&#10;Description automatically generated">
            <a:extLst>
              <a:ext uri="{FF2B5EF4-FFF2-40B4-BE49-F238E27FC236}">
                <a16:creationId xmlns:a16="http://schemas.microsoft.com/office/drawing/2014/main" id="{9A5D4D71-0589-8A09-208C-62797E8C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988" y="4376961"/>
            <a:ext cx="938255" cy="469128"/>
          </a:xfrm>
          <a:prstGeom prst="rect">
            <a:avLst/>
          </a:prstGeom>
        </p:spPr>
      </p:pic>
      <p:pic>
        <p:nvPicPr>
          <p:cNvPr id="9" name="Picture 8" descr="A green key with a hexagon and a hexagon and a black text&#10;&#10;Description automatically generated">
            <a:extLst>
              <a:ext uri="{FF2B5EF4-FFF2-40B4-BE49-F238E27FC236}">
                <a16:creationId xmlns:a16="http://schemas.microsoft.com/office/drawing/2014/main" id="{E9CCCB05-7124-48B1-AB60-9A8E51AB67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877" y="5185232"/>
            <a:ext cx="884366" cy="497556"/>
          </a:xfrm>
          <a:prstGeom prst="rect">
            <a:avLst/>
          </a:prstGeom>
        </p:spPr>
      </p:pic>
      <p:pic>
        <p:nvPicPr>
          <p:cNvPr id="11" name="Picture 10" descr="A logo of a building&#10;&#10;Description automatically generated">
            <a:extLst>
              <a:ext uri="{FF2B5EF4-FFF2-40B4-BE49-F238E27FC236}">
                <a16:creationId xmlns:a16="http://schemas.microsoft.com/office/drawing/2014/main" id="{9F82B4CB-9F30-D36D-AA81-662B69828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227" y="4703980"/>
            <a:ext cx="612687" cy="612687"/>
          </a:xfrm>
          <a:prstGeom prst="rect">
            <a:avLst/>
          </a:prstGeom>
        </p:spPr>
      </p:pic>
      <p:pic>
        <p:nvPicPr>
          <p:cNvPr id="13" name="Picture 12" descr="A logo for an emr company&#10;&#10;Description automatically generated">
            <a:extLst>
              <a:ext uri="{FF2B5EF4-FFF2-40B4-BE49-F238E27FC236}">
                <a16:creationId xmlns:a16="http://schemas.microsoft.com/office/drawing/2014/main" id="{FE4CACD8-9DC5-7964-2FF5-2643C10D5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784" y="3906543"/>
            <a:ext cx="1159989" cy="579995"/>
          </a:xfrm>
          <a:prstGeom prst="rect">
            <a:avLst/>
          </a:prstGeom>
        </p:spPr>
      </p:pic>
      <p:pic>
        <p:nvPicPr>
          <p:cNvPr id="15" name="Picture 14" descr="A logo with a star&#10;&#10;Description automatically generated">
            <a:extLst>
              <a:ext uri="{FF2B5EF4-FFF2-40B4-BE49-F238E27FC236}">
                <a16:creationId xmlns:a16="http://schemas.microsoft.com/office/drawing/2014/main" id="{5728AE7F-5A15-661D-6C3F-6884E0280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3855" y="3445978"/>
            <a:ext cx="1289222" cy="5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7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83A3-FCE7-4919-748E-F3E15FC1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End-to-End Process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A8B8-89F2-A050-A5D4-CB57C19D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b="1" dirty="0">
              <a:latin typeface="Helvetica Neue" panose="02000503000000020004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Data Ingestion:</a:t>
            </a:r>
            <a:r>
              <a:rPr lang="en-US" dirty="0">
                <a:effectLst/>
                <a:latin typeface="Helvetica Neue" panose="02000503000000020004" pitchFamily="2" charset="0"/>
              </a:rPr>
              <a:t> Simulate IoT sensor data.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Data Upload:</a:t>
            </a:r>
            <a:r>
              <a:rPr lang="en-US" dirty="0">
                <a:effectLst/>
                <a:latin typeface="Helvetica Neue" panose="02000503000000020004" pitchFamily="2" charset="0"/>
              </a:rPr>
              <a:t> Send data to S3.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Data Processing:</a:t>
            </a:r>
            <a:r>
              <a:rPr lang="en-US" dirty="0">
                <a:effectLst/>
                <a:latin typeface="Helvetica Neue" panose="02000503000000020004" pitchFamily="2" charset="0"/>
              </a:rPr>
              <a:t> Use Spark on EMR.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Data Storage:</a:t>
            </a:r>
            <a:r>
              <a:rPr lang="en-US" dirty="0">
                <a:effectLst/>
                <a:latin typeface="Helvetica Neue" panose="02000503000000020004" pitchFamily="2" charset="0"/>
              </a:rPr>
              <a:t> Store processed data in S3.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Monitoring:</a:t>
            </a:r>
            <a:r>
              <a:rPr lang="en-US" dirty="0">
                <a:effectLst/>
                <a:latin typeface="Helvetica Neue" panose="02000503000000020004" pitchFamily="2" charset="0"/>
              </a:rPr>
              <a:t> Monitor using CloudWatch.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8FF4AB8E-FF42-48C9-11F0-A2C18DB2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686" y="1042140"/>
            <a:ext cx="4241050" cy="50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6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E2DD7-BF05-D2B5-E035-137C755E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>
                <a:effectLst/>
              </a:rPr>
              <a:t>Simulated IoT Sensor Data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DC490D-C608-4CC5-4AA1-EB61B32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Description:</a:t>
            </a:r>
          </a:p>
          <a:p>
            <a:r>
              <a:rPr lang="en-US" dirty="0"/>
              <a:t>The dataset includes readings like temperature and humidity. </a:t>
            </a:r>
          </a:p>
          <a:p>
            <a:r>
              <a:rPr lang="en-US" dirty="0"/>
              <a:t>Each data entry is tagged with timestamp and sensor ID.</a:t>
            </a:r>
          </a:p>
          <a:p>
            <a:endParaRPr lang="en-US" dirty="0"/>
          </a:p>
          <a:p>
            <a:r>
              <a:rPr lang="en-US" dirty="0"/>
              <a:t>Data Format:</a:t>
            </a:r>
          </a:p>
          <a:p>
            <a:r>
              <a:rPr lang="en-US" dirty="0"/>
              <a:t>Typically structured in JSON format, containing fields such as timestamp, sensor ID, and the sensor readings.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E89BF2-5FF1-9F85-294B-699EDF8B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2" y="1548384"/>
            <a:ext cx="5791195" cy="43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A1950-1ED1-FB83-881B-7A2342EC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effectLst/>
              </a:rPr>
              <a:t>IAM Roles and Permissions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EB6E7-F656-9E21-0602-ACC5EAA0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en-US" sz="1900" b="1"/>
              <a:t>EMR_EC2_DefaultRole</a:t>
            </a:r>
            <a:r>
              <a:rPr lang="en-US" sz="1900"/>
              <a:t>: Allows EC2 instances in the EMR cluster to interact with other AWS services like S3.</a:t>
            </a:r>
          </a:p>
          <a:p>
            <a:r>
              <a:rPr lang="en-US" sz="1900" b="1" err="1"/>
              <a:t>EMR_DefaultRole</a:t>
            </a:r>
            <a:r>
              <a:rPr lang="en-US" sz="1900"/>
              <a:t>: Enables the EMR service to access S3 buckets and other AWS resources.</a:t>
            </a:r>
          </a:p>
          <a:p>
            <a:endParaRPr lang="en-US" sz="1900"/>
          </a:p>
        </p:txBody>
      </p:sp>
      <p:pic>
        <p:nvPicPr>
          <p:cNvPr id="19" name="Picture 1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A18C288-7361-688D-CD16-6BAB01EA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056"/>
            <a:ext cx="5119063" cy="4242815"/>
          </a:xfrm>
          <a:prstGeom prst="rect">
            <a:avLst/>
          </a:prstGeom>
        </p:spPr>
      </p:pic>
      <p:pic>
        <p:nvPicPr>
          <p:cNvPr id="21" name="Picture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21425F-9B4C-C0BF-A617-8B497C0E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2" y="2934001"/>
            <a:ext cx="6648448" cy="366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9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82A53-9E49-0E24-128C-E63C116A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effectLst/>
              </a:rPr>
              <a:t>Setting Up S3 Buckets 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3BA0911-3CB8-E13E-4814-9DE32119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Raw data bucket: Stores the ingested IoT sensor data.</a:t>
            </a:r>
          </a:p>
          <a:p>
            <a:pPr lvl="1"/>
            <a:r>
              <a:rPr lang="en-US" dirty="0"/>
              <a:t>Processed data bucket: Stores the processed output data.</a:t>
            </a:r>
          </a:p>
          <a:p>
            <a:endParaRPr lang="en-US" dirty="0"/>
          </a:p>
        </p:txBody>
      </p:sp>
      <p:pic>
        <p:nvPicPr>
          <p:cNvPr id="5" name="Content Placeholder 4" descr="A computer screen with text&#10;&#10;Description automatically generated">
            <a:extLst>
              <a:ext uri="{FF2B5EF4-FFF2-40B4-BE49-F238E27FC236}">
                <a16:creationId xmlns:a16="http://schemas.microsoft.com/office/drawing/2014/main" id="{E0111FAF-2255-8056-194D-115EB423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9" y="3788972"/>
            <a:ext cx="11109674" cy="21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DC5EF-B51C-BB50-7931-5DB4E90A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>
                <a:effectLst/>
              </a:rPr>
              <a:t>Setting Up EMR Cluster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867AE7-CED2-44F9-4301-C30408ED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Configuring an EMR cluster to run Spark jobs.</a:t>
            </a:r>
          </a:p>
          <a:p>
            <a:pPr lvl="0"/>
            <a:r>
              <a:rPr lang="en-US" b="1" dirty="0"/>
              <a:t>Cluster Configuration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Typically involves choosing instance types, setting up the number of instances, and defining roles.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2FBBB5B-6438-88AC-ECFE-D92282AC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95" y="0"/>
            <a:ext cx="5138010" cy="3472848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8C5C22C-D0FE-3855-85F0-311FFBEF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002" y="3472848"/>
            <a:ext cx="5138003" cy="33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6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55F9F-8F07-3D36-25C6-6297BA68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>
                <a:effectLst/>
              </a:rPr>
              <a:t>EMR Job Flow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73ADC1-A24F-D0BA-D427-52AF256F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effectLst/>
              </a:rPr>
              <a:t>Job Submission</a:t>
            </a:r>
            <a:r>
              <a:rPr lang="en-US" sz="2400" dirty="0">
                <a:effectLst/>
              </a:rPr>
              <a:t>: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Submits a Spark job to an EMR cluster. The job processes IoT sensor data stored in an S3 bucket. </a:t>
            </a:r>
            <a:r>
              <a:rPr lang="en-US" sz="2000" dirty="0">
                <a:effectLst/>
              </a:rPr>
              <a:t>The script is executed in cluster mode, ensuring that the processing occurs on the EMR cluster.</a:t>
            </a:r>
          </a:p>
          <a:p>
            <a:pPr marL="0" indent="0">
              <a:lnSpc>
                <a:spcPct val="140000"/>
              </a:lnSpc>
              <a:buNone/>
            </a:pPr>
            <a:endParaRPr lang="en-US" sz="2400" dirty="0">
              <a:effectLst/>
            </a:endParaRPr>
          </a:p>
          <a:p>
            <a:pPr>
              <a:lnSpc>
                <a:spcPct val="140000"/>
              </a:lnSpc>
            </a:pPr>
            <a:r>
              <a:rPr lang="en-US" sz="2400" b="1" dirty="0">
                <a:effectLst/>
              </a:rPr>
              <a:t>Spark Job Script</a:t>
            </a:r>
            <a:r>
              <a:rPr lang="en-US" sz="2400" dirty="0">
                <a:effectLst/>
              </a:rPr>
              <a:t>: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Reads data from an S3 bucket, performs data transformations, and writes the results back to S3. It filters data based on temperature, converts timestamps, and aggregates data by sensor ID.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0CDF85-59B5-A359-DDC0-178EC242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118" b="3"/>
          <a:stretch/>
        </p:blipFill>
        <p:spPr>
          <a:xfrm>
            <a:off x="6096001" y="540033"/>
            <a:ext cx="5555012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1113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419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Goudy Old Style</vt:lpstr>
      <vt:lpstr>Helvetica Neue</vt:lpstr>
      <vt:lpstr>Wingdings</vt:lpstr>
      <vt:lpstr>FrostyVTI</vt:lpstr>
      <vt:lpstr>Streaming Data Analytics Pipeline for IoT Sensor Data</vt:lpstr>
      <vt:lpstr>Business Logic:</vt:lpstr>
      <vt:lpstr>Overview and Technology Stack</vt:lpstr>
      <vt:lpstr>End-to-End Process Flow</vt:lpstr>
      <vt:lpstr>Simulated IoT Sensor Data</vt:lpstr>
      <vt:lpstr>IAM Roles and Permissions</vt:lpstr>
      <vt:lpstr>Setting Up S3 Buckets </vt:lpstr>
      <vt:lpstr>Setting Up EMR Cluster</vt:lpstr>
      <vt:lpstr>EMR Job Flow</vt:lpstr>
      <vt:lpstr>Monitoring with CloudWatch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Analytics Pipeline for IoT Sensor Data</dc:title>
  <dc:creator>Rathod, Parisha (UMKC-Student)</dc:creator>
  <cp:lastModifiedBy>Rathod, Parisha (UMKC-Student)</cp:lastModifiedBy>
  <cp:revision>5</cp:revision>
  <dcterms:created xsi:type="dcterms:W3CDTF">2024-08-12T17:52:06Z</dcterms:created>
  <dcterms:modified xsi:type="dcterms:W3CDTF">2024-08-13T22:07:01Z</dcterms:modified>
</cp:coreProperties>
</file>