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68" r:id="rId3"/>
    <p:sldId id="258" r:id="rId4"/>
    <p:sldId id="259" r:id="rId5"/>
    <p:sldId id="276" r:id="rId6"/>
    <p:sldId id="277" r:id="rId7"/>
    <p:sldId id="270" r:id="rId8"/>
    <p:sldId id="278" r:id="rId9"/>
    <p:sldId id="271" r:id="rId10"/>
    <p:sldId id="272" r:id="rId11"/>
    <p:sldId id="273" r:id="rId12"/>
    <p:sldId id="280" r:id="rId13"/>
    <p:sldId id="279" r:id="rId14"/>
    <p:sldId id="26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6"/>
    <p:restoredTop sz="94524"/>
  </p:normalViewPr>
  <p:slideViewPr>
    <p:cSldViewPr snapToGrid="0">
      <p:cViewPr varScale="1">
        <p:scale>
          <a:sx n="105" d="100"/>
          <a:sy n="105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940ED-4CAC-4F50-A508-873AF5110C79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9312F66-8ACE-45F6-A9BC-C3C2AFF0E0BE}">
      <dgm:prSet/>
      <dgm:spPr/>
      <dgm:t>
        <a:bodyPr/>
        <a:lstStyle/>
        <a:p>
          <a:r>
            <a:rPr lang="en-US"/>
            <a:t>•</a:t>
          </a:r>
          <a:r>
            <a:rPr lang="en-US" b="1"/>
            <a:t>user_id: </a:t>
          </a:r>
          <a:r>
            <a:rPr lang="en-US"/>
            <a:t>Unique identifier for each user.</a:t>
          </a:r>
        </a:p>
      </dgm:t>
    </dgm:pt>
    <dgm:pt modelId="{A163048A-6C9D-40E1-9E2B-1E34106A4A8F}" type="parTrans" cxnId="{82DB1162-423A-4E26-9A8F-F0D8F269BC6F}">
      <dgm:prSet/>
      <dgm:spPr/>
      <dgm:t>
        <a:bodyPr/>
        <a:lstStyle/>
        <a:p>
          <a:endParaRPr lang="en-US"/>
        </a:p>
      </dgm:t>
    </dgm:pt>
    <dgm:pt modelId="{E9339D8B-DB4C-420D-A757-D245577E6245}" type="sibTrans" cxnId="{82DB1162-423A-4E26-9A8F-F0D8F269BC6F}">
      <dgm:prSet/>
      <dgm:spPr/>
      <dgm:t>
        <a:bodyPr/>
        <a:lstStyle/>
        <a:p>
          <a:endParaRPr lang="en-US"/>
        </a:p>
      </dgm:t>
    </dgm:pt>
    <dgm:pt modelId="{53CC91F6-D4B9-46EA-9B85-8663F4B2423B}">
      <dgm:prSet/>
      <dgm:spPr/>
      <dgm:t>
        <a:bodyPr/>
        <a:lstStyle/>
        <a:p>
          <a:r>
            <a:rPr lang="en-US"/>
            <a:t>•</a:t>
          </a:r>
          <a:r>
            <a:rPr lang="en-US" b="1"/>
            <a:t>session_id: </a:t>
          </a:r>
          <a:r>
            <a:rPr lang="en-US"/>
            <a:t>Unique identifier for each session.</a:t>
          </a:r>
        </a:p>
      </dgm:t>
    </dgm:pt>
    <dgm:pt modelId="{4CECEA3B-8AEF-42C9-A4B1-354C18AE2524}" type="parTrans" cxnId="{F3001152-9DA7-46F4-BCBA-CE01E27EB352}">
      <dgm:prSet/>
      <dgm:spPr/>
      <dgm:t>
        <a:bodyPr/>
        <a:lstStyle/>
        <a:p>
          <a:endParaRPr lang="en-US"/>
        </a:p>
      </dgm:t>
    </dgm:pt>
    <dgm:pt modelId="{FA4B7207-58D7-46D2-BEF2-A29483F56C86}" type="sibTrans" cxnId="{F3001152-9DA7-46F4-BCBA-CE01E27EB352}">
      <dgm:prSet/>
      <dgm:spPr/>
      <dgm:t>
        <a:bodyPr/>
        <a:lstStyle/>
        <a:p>
          <a:endParaRPr lang="en-US"/>
        </a:p>
      </dgm:t>
    </dgm:pt>
    <dgm:pt modelId="{0BB53C27-9359-4D76-827B-1C320682124F}">
      <dgm:prSet/>
      <dgm:spPr/>
      <dgm:t>
        <a:bodyPr/>
        <a:lstStyle/>
        <a:p>
          <a:r>
            <a:rPr lang="en-US"/>
            <a:t>•</a:t>
          </a:r>
          <a:r>
            <a:rPr lang="en-US" b="1"/>
            <a:t>timestamp: </a:t>
          </a:r>
          <a:r>
            <a:rPr lang="en-US"/>
            <a:t>The time at which the action occurred.</a:t>
          </a:r>
        </a:p>
      </dgm:t>
    </dgm:pt>
    <dgm:pt modelId="{AF88FC68-E2B0-4A90-98BE-113240D602C1}" type="parTrans" cxnId="{183CEF4A-EB39-4DD0-B9D4-B709959670B4}">
      <dgm:prSet/>
      <dgm:spPr/>
      <dgm:t>
        <a:bodyPr/>
        <a:lstStyle/>
        <a:p>
          <a:endParaRPr lang="en-US"/>
        </a:p>
      </dgm:t>
    </dgm:pt>
    <dgm:pt modelId="{3C90609D-B9EC-41F6-B2ED-F1ABA16176A6}" type="sibTrans" cxnId="{183CEF4A-EB39-4DD0-B9D4-B709959670B4}">
      <dgm:prSet/>
      <dgm:spPr/>
      <dgm:t>
        <a:bodyPr/>
        <a:lstStyle/>
        <a:p>
          <a:endParaRPr lang="en-US"/>
        </a:p>
      </dgm:t>
    </dgm:pt>
    <dgm:pt modelId="{6AC3C94B-95D6-4ED1-9496-D85B080DB4D7}">
      <dgm:prSet/>
      <dgm:spPr/>
      <dgm:t>
        <a:bodyPr/>
        <a:lstStyle/>
        <a:p>
          <a:r>
            <a:rPr lang="en-US"/>
            <a:t>•</a:t>
          </a:r>
          <a:r>
            <a:rPr lang="en-US" b="1"/>
            <a:t>page_url: </a:t>
          </a:r>
          <a:r>
            <a:rPr lang="en-US"/>
            <a:t>The URL of the page where the interaction took place.</a:t>
          </a:r>
        </a:p>
      </dgm:t>
    </dgm:pt>
    <dgm:pt modelId="{71162F4F-82B9-4E8D-81F0-C4F48F5FB1D0}" type="parTrans" cxnId="{A0213B74-3652-4146-9FB5-D35199BE8DF3}">
      <dgm:prSet/>
      <dgm:spPr/>
      <dgm:t>
        <a:bodyPr/>
        <a:lstStyle/>
        <a:p>
          <a:endParaRPr lang="en-US"/>
        </a:p>
      </dgm:t>
    </dgm:pt>
    <dgm:pt modelId="{AAE1D6D0-662F-45B0-BD8A-4255DC418BA0}" type="sibTrans" cxnId="{A0213B74-3652-4146-9FB5-D35199BE8DF3}">
      <dgm:prSet/>
      <dgm:spPr/>
      <dgm:t>
        <a:bodyPr/>
        <a:lstStyle/>
        <a:p>
          <a:endParaRPr lang="en-US"/>
        </a:p>
      </dgm:t>
    </dgm:pt>
    <dgm:pt modelId="{D28DA074-39E9-4760-9FA2-B642F3C15ED6}">
      <dgm:prSet/>
      <dgm:spPr/>
      <dgm:t>
        <a:bodyPr/>
        <a:lstStyle/>
        <a:p>
          <a:r>
            <a:rPr lang="en-US"/>
            <a:t>•</a:t>
          </a:r>
          <a:r>
            <a:rPr lang="en-US" b="1"/>
            <a:t>product_id: </a:t>
          </a:r>
          <a:r>
            <a:rPr lang="en-US"/>
            <a:t>The identifier for the product involved in the action.</a:t>
          </a:r>
        </a:p>
      </dgm:t>
    </dgm:pt>
    <dgm:pt modelId="{F9B56D15-097F-419D-A178-EA1945945D1C}" type="parTrans" cxnId="{D1432BDE-78F8-410C-985D-90136E999F59}">
      <dgm:prSet/>
      <dgm:spPr/>
      <dgm:t>
        <a:bodyPr/>
        <a:lstStyle/>
        <a:p>
          <a:endParaRPr lang="en-US"/>
        </a:p>
      </dgm:t>
    </dgm:pt>
    <dgm:pt modelId="{AFA7D7FE-EFDE-4DB0-B18D-0B9ACFDA088C}" type="sibTrans" cxnId="{D1432BDE-78F8-410C-985D-90136E999F59}">
      <dgm:prSet/>
      <dgm:spPr/>
      <dgm:t>
        <a:bodyPr/>
        <a:lstStyle/>
        <a:p>
          <a:endParaRPr lang="en-US"/>
        </a:p>
      </dgm:t>
    </dgm:pt>
    <dgm:pt modelId="{24C65C88-6656-438B-A5A8-A26DCC0060E7}">
      <dgm:prSet/>
      <dgm:spPr/>
      <dgm:t>
        <a:bodyPr/>
        <a:lstStyle/>
        <a:p>
          <a:r>
            <a:rPr lang="en-US"/>
            <a:t>•</a:t>
          </a:r>
          <a:r>
            <a:rPr lang="en-US" b="1"/>
            <a:t>action_type: </a:t>
          </a:r>
          <a:r>
            <a:rPr lang="en-US"/>
            <a:t>The type of action performed (e.g., add_to_cart, page_view, purchase).</a:t>
          </a:r>
        </a:p>
      </dgm:t>
    </dgm:pt>
    <dgm:pt modelId="{7C1F900D-BB87-48D5-A4A5-8F40A946C56D}" type="parTrans" cxnId="{61D5859E-551C-4549-A322-12A344F7B246}">
      <dgm:prSet/>
      <dgm:spPr/>
      <dgm:t>
        <a:bodyPr/>
        <a:lstStyle/>
        <a:p>
          <a:endParaRPr lang="en-US"/>
        </a:p>
      </dgm:t>
    </dgm:pt>
    <dgm:pt modelId="{B51CC838-0C40-48A1-B54A-7B4397B9B67E}" type="sibTrans" cxnId="{61D5859E-551C-4549-A322-12A344F7B246}">
      <dgm:prSet/>
      <dgm:spPr/>
      <dgm:t>
        <a:bodyPr/>
        <a:lstStyle/>
        <a:p>
          <a:endParaRPr lang="en-US"/>
        </a:p>
      </dgm:t>
    </dgm:pt>
    <dgm:pt modelId="{ED23298D-F52E-4D53-996F-0A1865491D16}">
      <dgm:prSet/>
      <dgm:spPr/>
      <dgm:t>
        <a:bodyPr/>
        <a:lstStyle/>
        <a:p>
          <a:r>
            <a:rPr lang="en-US"/>
            <a:t>•</a:t>
          </a:r>
          <a:r>
            <a:rPr lang="en-US" b="1"/>
            <a:t>referrer: </a:t>
          </a:r>
          <a:r>
            <a:rPr lang="en-US"/>
            <a:t>The source from which the user was referred (e.g., Facebook, Snapchat).</a:t>
          </a:r>
        </a:p>
      </dgm:t>
    </dgm:pt>
    <dgm:pt modelId="{22A791F4-A2A5-42EA-B6B0-21F481B8AE75}" type="parTrans" cxnId="{EDD34945-F5D2-426A-A919-9B15D438EA01}">
      <dgm:prSet/>
      <dgm:spPr/>
      <dgm:t>
        <a:bodyPr/>
        <a:lstStyle/>
        <a:p>
          <a:endParaRPr lang="en-US"/>
        </a:p>
      </dgm:t>
    </dgm:pt>
    <dgm:pt modelId="{6F89F40E-43CE-4732-81C6-A4FAA5AC9ED2}" type="sibTrans" cxnId="{EDD34945-F5D2-426A-A919-9B15D438EA01}">
      <dgm:prSet/>
      <dgm:spPr/>
      <dgm:t>
        <a:bodyPr/>
        <a:lstStyle/>
        <a:p>
          <a:endParaRPr lang="en-US"/>
        </a:p>
      </dgm:t>
    </dgm:pt>
    <dgm:pt modelId="{C6E70B70-2985-4375-BC1C-16B21035932F}">
      <dgm:prSet/>
      <dgm:spPr/>
      <dgm:t>
        <a:bodyPr/>
        <a:lstStyle/>
        <a:p>
          <a:r>
            <a:rPr lang="en-US"/>
            <a:t>•</a:t>
          </a:r>
          <a:r>
            <a:rPr lang="en-US" b="1"/>
            <a:t>device_type</a:t>
          </a:r>
          <a:r>
            <a:rPr lang="en-US"/>
            <a:t>: The type of device used (e.g., desktop, mobile, tablet).</a:t>
          </a:r>
        </a:p>
      </dgm:t>
    </dgm:pt>
    <dgm:pt modelId="{9B83BD5D-828F-40D5-8E42-A43DB600FAE3}" type="parTrans" cxnId="{6DB14934-9A02-4E1F-BD51-51A8B70F1E8E}">
      <dgm:prSet/>
      <dgm:spPr/>
      <dgm:t>
        <a:bodyPr/>
        <a:lstStyle/>
        <a:p>
          <a:endParaRPr lang="en-US"/>
        </a:p>
      </dgm:t>
    </dgm:pt>
    <dgm:pt modelId="{0B62C74B-E17A-463E-BEB8-B1E0CE2371E0}" type="sibTrans" cxnId="{6DB14934-9A02-4E1F-BD51-51A8B70F1E8E}">
      <dgm:prSet/>
      <dgm:spPr/>
      <dgm:t>
        <a:bodyPr/>
        <a:lstStyle/>
        <a:p>
          <a:endParaRPr lang="en-US"/>
        </a:p>
      </dgm:t>
    </dgm:pt>
    <dgm:pt modelId="{205DBBC9-4ED7-40A3-ABF3-0D8A2DF5DFFF}">
      <dgm:prSet/>
      <dgm:spPr/>
      <dgm:t>
        <a:bodyPr/>
        <a:lstStyle/>
        <a:p>
          <a:r>
            <a:rPr lang="en-US" b="1"/>
            <a:t>•location: </a:t>
          </a:r>
          <a:r>
            <a:rPr lang="en-US"/>
            <a:t>The geographic location of the user.</a:t>
          </a:r>
        </a:p>
      </dgm:t>
    </dgm:pt>
    <dgm:pt modelId="{B9A1B8F8-FA6B-47E4-9C04-7AA6AFEFAD58}" type="parTrans" cxnId="{76D39C67-DF78-43E5-B018-BF2F3DA76778}">
      <dgm:prSet/>
      <dgm:spPr/>
      <dgm:t>
        <a:bodyPr/>
        <a:lstStyle/>
        <a:p>
          <a:endParaRPr lang="en-US"/>
        </a:p>
      </dgm:t>
    </dgm:pt>
    <dgm:pt modelId="{5CA75209-313E-44B1-9EE6-EA91E5A8B431}" type="sibTrans" cxnId="{76D39C67-DF78-43E5-B018-BF2F3DA76778}">
      <dgm:prSet/>
      <dgm:spPr/>
      <dgm:t>
        <a:bodyPr/>
        <a:lstStyle/>
        <a:p>
          <a:endParaRPr lang="en-US"/>
        </a:p>
      </dgm:t>
    </dgm:pt>
    <dgm:pt modelId="{749A6EB7-3117-D74F-B93C-514EA4AB6F21}" type="pres">
      <dgm:prSet presAssocID="{CE5940ED-4CAC-4F50-A508-873AF5110C79}" presName="diagram" presStyleCnt="0">
        <dgm:presLayoutVars>
          <dgm:dir/>
          <dgm:resizeHandles val="exact"/>
        </dgm:presLayoutVars>
      </dgm:prSet>
      <dgm:spPr/>
    </dgm:pt>
    <dgm:pt modelId="{070F0D20-60FB-BE4F-8CEB-6DFBB73386E9}" type="pres">
      <dgm:prSet presAssocID="{89312F66-8ACE-45F6-A9BC-C3C2AFF0E0BE}" presName="node" presStyleLbl="node1" presStyleIdx="0" presStyleCnt="9">
        <dgm:presLayoutVars>
          <dgm:bulletEnabled val="1"/>
        </dgm:presLayoutVars>
      </dgm:prSet>
      <dgm:spPr/>
    </dgm:pt>
    <dgm:pt modelId="{F7990F54-A06D-AA45-A52E-5DB360651C82}" type="pres">
      <dgm:prSet presAssocID="{E9339D8B-DB4C-420D-A757-D245577E6245}" presName="sibTrans" presStyleCnt="0"/>
      <dgm:spPr/>
    </dgm:pt>
    <dgm:pt modelId="{75F90F8F-D35D-EB4B-93CA-223126C968BC}" type="pres">
      <dgm:prSet presAssocID="{53CC91F6-D4B9-46EA-9B85-8663F4B2423B}" presName="node" presStyleLbl="node1" presStyleIdx="1" presStyleCnt="9">
        <dgm:presLayoutVars>
          <dgm:bulletEnabled val="1"/>
        </dgm:presLayoutVars>
      </dgm:prSet>
      <dgm:spPr/>
    </dgm:pt>
    <dgm:pt modelId="{77737117-E41B-0A46-8FCE-8A4D1693698E}" type="pres">
      <dgm:prSet presAssocID="{FA4B7207-58D7-46D2-BEF2-A29483F56C86}" presName="sibTrans" presStyleCnt="0"/>
      <dgm:spPr/>
    </dgm:pt>
    <dgm:pt modelId="{77E0920E-43E8-534D-AB5A-D2610EE59899}" type="pres">
      <dgm:prSet presAssocID="{0BB53C27-9359-4D76-827B-1C320682124F}" presName="node" presStyleLbl="node1" presStyleIdx="2" presStyleCnt="9">
        <dgm:presLayoutVars>
          <dgm:bulletEnabled val="1"/>
        </dgm:presLayoutVars>
      </dgm:prSet>
      <dgm:spPr/>
    </dgm:pt>
    <dgm:pt modelId="{8ED60C20-D3AD-4C46-9D1D-58CF4CC5DBE6}" type="pres">
      <dgm:prSet presAssocID="{3C90609D-B9EC-41F6-B2ED-F1ABA16176A6}" presName="sibTrans" presStyleCnt="0"/>
      <dgm:spPr/>
    </dgm:pt>
    <dgm:pt modelId="{6280B5D3-A190-6D43-A280-9DAFDA8556B7}" type="pres">
      <dgm:prSet presAssocID="{6AC3C94B-95D6-4ED1-9496-D85B080DB4D7}" presName="node" presStyleLbl="node1" presStyleIdx="3" presStyleCnt="9">
        <dgm:presLayoutVars>
          <dgm:bulletEnabled val="1"/>
        </dgm:presLayoutVars>
      </dgm:prSet>
      <dgm:spPr/>
    </dgm:pt>
    <dgm:pt modelId="{F1C35FBD-CA9B-9242-9DC5-41527AD16A14}" type="pres">
      <dgm:prSet presAssocID="{AAE1D6D0-662F-45B0-BD8A-4255DC418BA0}" presName="sibTrans" presStyleCnt="0"/>
      <dgm:spPr/>
    </dgm:pt>
    <dgm:pt modelId="{6F53F251-A317-E540-8639-BBD6F4657098}" type="pres">
      <dgm:prSet presAssocID="{D28DA074-39E9-4760-9FA2-B642F3C15ED6}" presName="node" presStyleLbl="node1" presStyleIdx="4" presStyleCnt="9">
        <dgm:presLayoutVars>
          <dgm:bulletEnabled val="1"/>
        </dgm:presLayoutVars>
      </dgm:prSet>
      <dgm:spPr/>
    </dgm:pt>
    <dgm:pt modelId="{946C3333-0EAD-CC4D-A095-E6CBB51FBBFB}" type="pres">
      <dgm:prSet presAssocID="{AFA7D7FE-EFDE-4DB0-B18D-0B9ACFDA088C}" presName="sibTrans" presStyleCnt="0"/>
      <dgm:spPr/>
    </dgm:pt>
    <dgm:pt modelId="{F44F3DAB-8021-F44C-80B5-DE09614EF2AD}" type="pres">
      <dgm:prSet presAssocID="{24C65C88-6656-438B-A5A8-A26DCC0060E7}" presName="node" presStyleLbl="node1" presStyleIdx="5" presStyleCnt="9">
        <dgm:presLayoutVars>
          <dgm:bulletEnabled val="1"/>
        </dgm:presLayoutVars>
      </dgm:prSet>
      <dgm:spPr/>
    </dgm:pt>
    <dgm:pt modelId="{2E2DC793-7E17-984C-82FB-940C9B689298}" type="pres">
      <dgm:prSet presAssocID="{B51CC838-0C40-48A1-B54A-7B4397B9B67E}" presName="sibTrans" presStyleCnt="0"/>
      <dgm:spPr/>
    </dgm:pt>
    <dgm:pt modelId="{F2491011-4AE4-E949-BD7F-582B9AA11995}" type="pres">
      <dgm:prSet presAssocID="{ED23298D-F52E-4D53-996F-0A1865491D16}" presName="node" presStyleLbl="node1" presStyleIdx="6" presStyleCnt="9">
        <dgm:presLayoutVars>
          <dgm:bulletEnabled val="1"/>
        </dgm:presLayoutVars>
      </dgm:prSet>
      <dgm:spPr/>
    </dgm:pt>
    <dgm:pt modelId="{0400A49F-2814-0041-98F6-0F0302C6FABB}" type="pres">
      <dgm:prSet presAssocID="{6F89F40E-43CE-4732-81C6-A4FAA5AC9ED2}" presName="sibTrans" presStyleCnt="0"/>
      <dgm:spPr/>
    </dgm:pt>
    <dgm:pt modelId="{620663B1-F31A-3E48-81BB-AC1923B9A4B3}" type="pres">
      <dgm:prSet presAssocID="{C6E70B70-2985-4375-BC1C-16B21035932F}" presName="node" presStyleLbl="node1" presStyleIdx="7" presStyleCnt="9">
        <dgm:presLayoutVars>
          <dgm:bulletEnabled val="1"/>
        </dgm:presLayoutVars>
      </dgm:prSet>
      <dgm:spPr/>
    </dgm:pt>
    <dgm:pt modelId="{DF30A09E-C0F7-3646-BF5D-E6345875338B}" type="pres">
      <dgm:prSet presAssocID="{0B62C74B-E17A-463E-BEB8-B1E0CE2371E0}" presName="sibTrans" presStyleCnt="0"/>
      <dgm:spPr/>
    </dgm:pt>
    <dgm:pt modelId="{8C4B42E5-35FC-B445-B46D-42FFFAE2A614}" type="pres">
      <dgm:prSet presAssocID="{205DBBC9-4ED7-40A3-ABF3-0D8A2DF5DFFF}" presName="node" presStyleLbl="node1" presStyleIdx="8" presStyleCnt="9">
        <dgm:presLayoutVars>
          <dgm:bulletEnabled val="1"/>
        </dgm:presLayoutVars>
      </dgm:prSet>
      <dgm:spPr/>
    </dgm:pt>
  </dgm:ptLst>
  <dgm:cxnLst>
    <dgm:cxn modelId="{05AB2E16-B3D2-AD40-B202-FA77BCA8E7DA}" type="presOf" srcId="{D28DA074-39E9-4760-9FA2-B642F3C15ED6}" destId="{6F53F251-A317-E540-8639-BBD6F4657098}" srcOrd="0" destOrd="0" presId="urn:microsoft.com/office/officeart/2005/8/layout/default"/>
    <dgm:cxn modelId="{CC43C327-20C3-7E48-929C-9FAC85460AB1}" type="presOf" srcId="{24C65C88-6656-438B-A5A8-A26DCC0060E7}" destId="{F44F3DAB-8021-F44C-80B5-DE09614EF2AD}" srcOrd="0" destOrd="0" presId="urn:microsoft.com/office/officeart/2005/8/layout/default"/>
    <dgm:cxn modelId="{6DB14934-9A02-4E1F-BD51-51A8B70F1E8E}" srcId="{CE5940ED-4CAC-4F50-A508-873AF5110C79}" destId="{C6E70B70-2985-4375-BC1C-16B21035932F}" srcOrd="7" destOrd="0" parTransId="{9B83BD5D-828F-40D5-8E42-A43DB600FAE3}" sibTransId="{0B62C74B-E17A-463E-BEB8-B1E0CE2371E0}"/>
    <dgm:cxn modelId="{09A5AE38-DB1C-A24A-B5DE-2D720B78ACDA}" type="presOf" srcId="{ED23298D-F52E-4D53-996F-0A1865491D16}" destId="{F2491011-4AE4-E949-BD7F-582B9AA11995}" srcOrd="0" destOrd="0" presId="urn:microsoft.com/office/officeart/2005/8/layout/default"/>
    <dgm:cxn modelId="{4BB2723B-A999-4C44-A846-629CB257213C}" type="presOf" srcId="{205DBBC9-4ED7-40A3-ABF3-0D8A2DF5DFFF}" destId="{8C4B42E5-35FC-B445-B46D-42FFFAE2A614}" srcOrd="0" destOrd="0" presId="urn:microsoft.com/office/officeart/2005/8/layout/default"/>
    <dgm:cxn modelId="{EDD34945-F5D2-426A-A919-9B15D438EA01}" srcId="{CE5940ED-4CAC-4F50-A508-873AF5110C79}" destId="{ED23298D-F52E-4D53-996F-0A1865491D16}" srcOrd="6" destOrd="0" parTransId="{22A791F4-A2A5-42EA-B6B0-21F481B8AE75}" sibTransId="{6F89F40E-43CE-4732-81C6-A4FAA5AC9ED2}"/>
    <dgm:cxn modelId="{183CEF4A-EB39-4DD0-B9D4-B709959670B4}" srcId="{CE5940ED-4CAC-4F50-A508-873AF5110C79}" destId="{0BB53C27-9359-4D76-827B-1C320682124F}" srcOrd="2" destOrd="0" parTransId="{AF88FC68-E2B0-4A90-98BE-113240D602C1}" sibTransId="{3C90609D-B9EC-41F6-B2ED-F1ABA16176A6}"/>
    <dgm:cxn modelId="{F3001152-9DA7-46F4-BCBA-CE01E27EB352}" srcId="{CE5940ED-4CAC-4F50-A508-873AF5110C79}" destId="{53CC91F6-D4B9-46EA-9B85-8663F4B2423B}" srcOrd="1" destOrd="0" parTransId="{4CECEA3B-8AEF-42C9-A4B1-354C18AE2524}" sibTransId="{FA4B7207-58D7-46D2-BEF2-A29483F56C86}"/>
    <dgm:cxn modelId="{EE23A156-DF46-0742-8127-6E506B737249}" type="presOf" srcId="{CE5940ED-4CAC-4F50-A508-873AF5110C79}" destId="{749A6EB7-3117-D74F-B93C-514EA4AB6F21}" srcOrd="0" destOrd="0" presId="urn:microsoft.com/office/officeart/2005/8/layout/default"/>
    <dgm:cxn modelId="{4688035A-D300-1649-BF3B-687740DA2BF5}" type="presOf" srcId="{89312F66-8ACE-45F6-A9BC-C3C2AFF0E0BE}" destId="{070F0D20-60FB-BE4F-8CEB-6DFBB73386E9}" srcOrd="0" destOrd="0" presId="urn:microsoft.com/office/officeart/2005/8/layout/default"/>
    <dgm:cxn modelId="{82DB1162-423A-4E26-9A8F-F0D8F269BC6F}" srcId="{CE5940ED-4CAC-4F50-A508-873AF5110C79}" destId="{89312F66-8ACE-45F6-A9BC-C3C2AFF0E0BE}" srcOrd="0" destOrd="0" parTransId="{A163048A-6C9D-40E1-9E2B-1E34106A4A8F}" sibTransId="{E9339D8B-DB4C-420D-A757-D245577E6245}"/>
    <dgm:cxn modelId="{76D39C67-DF78-43E5-B018-BF2F3DA76778}" srcId="{CE5940ED-4CAC-4F50-A508-873AF5110C79}" destId="{205DBBC9-4ED7-40A3-ABF3-0D8A2DF5DFFF}" srcOrd="8" destOrd="0" parTransId="{B9A1B8F8-FA6B-47E4-9C04-7AA6AFEFAD58}" sibTransId="{5CA75209-313E-44B1-9EE6-EA91E5A8B431}"/>
    <dgm:cxn modelId="{A0213B74-3652-4146-9FB5-D35199BE8DF3}" srcId="{CE5940ED-4CAC-4F50-A508-873AF5110C79}" destId="{6AC3C94B-95D6-4ED1-9496-D85B080DB4D7}" srcOrd="3" destOrd="0" parTransId="{71162F4F-82B9-4E8D-81F0-C4F48F5FB1D0}" sibTransId="{AAE1D6D0-662F-45B0-BD8A-4255DC418BA0}"/>
    <dgm:cxn modelId="{D0C5F882-FBE9-FF44-A5E3-1B0819259E04}" type="presOf" srcId="{6AC3C94B-95D6-4ED1-9496-D85B080DB4D7}" destId="{6280B5D3-A190-6D43-A280-9DAFDA8556B7}" srcOrd="0" destOrd="0" presId="urn:microsoft.com/office/officeart/2005/8/layout/default"/>
    <dgm:cxn modelId="{61D5859E-551C-4549-A322-12A344F7B246}" srcId="{CE5940ED-4CAC-4F50-A508-873AF5110C79}" destId="{24C65C88-6656-438B-A5A8-A26DCC0060E7}" srcOrd="5" destOrd="0" parTransId="{7C1F900D-BB87-48D5-A4A5-8F40A946C56D}" sibTransId="{B51CC838-0C40-48A1-B54A-7B4397B9B67E}"/>
    <dgm:cxn modelId="{ED8F21BA-B22D-0544-8013-AE06A13B72C8}" type="presOf" srcId="{53CC91F6-D4B9-46EA-9B85-8663F4B2423B}" destId="{75F90F8F-D35D-EB4B-93CA-223126C968BC}" srcOrd="0" destOrd="0" presId="urn:microsoft.com/office/officeart/2005/8/layout/default"/>
    <dgm:cxn modelId="{D1432BDE-78F8-410C-985D-90136E999F59}" srcId="{CE5940ED-4CAC-4F50-A508-873AF5110C79}" destId="{D28DA074-39E9-4760-9FA2-B642F3C15ED6}" srcOrd="4" destOrd="0" parTransId="{F9B56D15-097F-419D-A178-EA1945945D1C}" sibTransId="{AFA7D7FE-EFDE-4DB0-B18D-0B9ACFDA088C}"/>
    <dgm:cxn modelId="{AFF3BFE0-22F3-B24D-8305-5D56593F3A4E}" type="presOf" srcId="{C6E70B70-2985-4375-BC1C-16B21035932F}" destId="{620663B1-F31A-3E48-81BB-AC1923B9A4B3}" srcOrd="0" destOrd="0" presId="urn:microsoft.com/office/officeart/2005/8/layout/default"/>
    <dgm:cxn modelId="{D2B5F3F9-51A8-F649-97CF-DD4D2D1B12C6}" type="presOf" srcId="{0BB53C27-9359-4D76-827B-1C320682124F}" destId="{77E0920E-43E8-534D-AB5A-D2610EE59899}" srcOrd="0" destOrd="0" presId="urn:microsoft.com/office/officeart/2005/8/layout/default"/>
    <dgm:cxn modelId="{9448985B-000F-3245-B543-245437D3327E}" type="presParOf" srcId="{749A6EB7-3117-D74F-B93C-514EA4AB6F21}" destId="{070F0D20-60FB-BE4F-8CEB-6DFBB73386E9}" srcOrd="0" destOrd="0" presId="urn:microsoft.com/office/officeart/2005/8/layout/default"/>
    <dgm:cxn modelId="{0E312483-66A2-B843-B966-A3A9554A526C}" type="presParOf" srcId="{749A6EB7-3117-D74F-B93C-514EA4AB6F21}" destId="{F7990F54-A06D-AA45-A52E-5DB360651C82}" srcOrd="1" destOrd="0" presId="urn:microsoft.com/office/officeart/2005/8/layout/default"/>
    <dgm:cxn modelId="{9448F691-FBB6-334D-A902-EE4DEF5CF6BA}" type="presParOf" srcId="{749A6EB7-3117-D74F-B93C-514EA4AB6F21}" destId="{75F90F8F-D35D-EB4B-93CA-223126C968BC}" srcOrd="2" destOrd="0" presId="urn:microsoft.com/office/officeart/2005/8/layout/default"/>
    <dgm:cxn modelId="{49F1B1ED-358D-6145-88AB-77BFA098D85E}" type="presParOf" srcId="{749A6EB7-3117-D74F-B93C-514EA4AB6F21}" destId="{77737117-E41B-0A46-8FCE-8A4D1693698E}" srcOrd="3" destOrd="0" presId="urn:microsoft.com/office/officeart/2005/8/layout/default"/>
    <dgm:cxn modelId="{1860C077-FB30-AB40-9CF9-C669EB0297BD}" type="presParOf" srcId="{749A6EB7-3117-D74F-B93C-514EA4AB6F21}" destId="{77E0920E-43E8-534D-AB5A-D2610EE59899}" srcOrd="4" destOrd="0" presId="urn:microsoft.com/office/officeart/2005/8/layout/default"/>
    <dgm:cxn modelId="{490016C1-3B19-C643-ACFC-35D1B185726D}" type="presParOf" srcId="{749A6EB7-3117-D74F-B93C-514EA4AB6F21}" destId="{8ED60C20-D3AD-4C46-9D1D-58CF4CC5DBE6}" srcOrd="5" destOrd="0" presId="urn:microsoft.com/office/officeart/2005/8/layout/default"/>
    <dgm:cxn modelId="{720CB18F-527A-CE4C-B725-7B762DEEF0EF}" type="presParOf" srcId="{749A6EB7-3117-D74F-B93C-514EA4AB6F21}" destId="{6280B5D3-A190-6D43-A280-9DAFDA8556B7}" srcOrd="6" destOrd="0" presId="urn:microsoft.com/office/officeart/2005/8/layout/default"/>
    <dgm:cxn modelId="{DC6A6CFD-0FAB-304F-9AE4-7E3DB403C36F}" type="presParOf" srcId="{749A6EB7-3117-D74F-B93C-514EA4AB6F21}" destId="{F1C35FBD-CA9B-9242-9DC5-41527AD16A14}" srcOrd="7" destOrd="0" presId="urn:microsoft.com/office/officeart/2005/8/layout/default"/>
    <dgm:cxn modelId="{6D1AC4C0-929B-934C-9FE1-75D74A1AB68B}" type="presParOf" srcId="{749A6EB7-3117-D74F-B93C-514EA4AB6F21}" destId="{6F53F251-A317-E540-8639-BBD6F4657098}" srcOrd="8" destOrd="0" presId="urn:microsoft.com/office/officeart/2005/8/layout/default"/>
    <dgm:cxn modelId="{3ACAA2BB-84FC-8C4F-B9E4-A25F80D6544A}" type="presParOf" srcId="{749A6EB7-3117-D74F-B93C-514EA4AB6F21}" destId="{946C3333-0EAD-CC4D-A095-E6CBB51FBBFB}" srcOrd="9" destOrd="0" presId="urn:microsoft.com/office/officeart/2005/8/layout/default"/>
    <dgm:cxn modelId="{66E50AA7-3AD6-6445-A374-DBB5F7C1876F}" type="presParOf" srcId="{749A6EB7-3117-D74F-B93C-514EA4AB6F21}" destId="{F44F3DAB-8021-F44C-80B5-DE09614EF2AD}" srcOrd="10" destOrd="0" presId="urn:microsoft.com/office/officeart/2005/8/layout/default"/>
    <dgm:cxn modelId="{A82C20F9-AEB5-9947-AC54-284A5C604045}" type="presParOf" srcId="{749A6EB7-3117-D74F-B93C-514EA4AB6F21}" destId="{2E2DC793-7E17-984C-82FB-940C9B689298}" srcOrd="11" destOrd="0" presId="urn:microsoft.com/office/officeart/2005/8/layout/default"/>
    <dgm:cxn modelId="{619B83E6-7E27-C54E-8CAB-CC127B983AE1}" type="presParOf" srcId="{749A6EB7-3117-D74F-B93C-514EA4AB6F21}" destId="{F2491011-4AE4-E949-BD7F-582B9AA11995}" srcOrd="12" destOrd="0" presId="urn:microsoft.com/office/officeart/2005/8/layout/default"/>
    <dgm:cxn modelId="{B62B3909-71F3-974C-B0A8-07FDF7FAC050}" type="presParOf" srcId="{749A6EB7-3117-D74F-B93C-514EA4AB6F21}" destId="{0400A49F-2814-0041-98F6-0F0302C6FABB}" srcOrd="13" destOrd="0" presId="urn:microsoft.com/office/officeart/2005/8/layout/default"/>
    <dgm:cxn modelId="{EC8788F0-1F55-1B40-A60E-714A03E2981B}" type="presParOf" srcId="{749A6EB7-3117-D74F-B93C-514EA4AB6F21}" destId="{620663B1-F31A-3E48-81BB-AC1923B9A4B3}" srcOrd="14" destOrd="0" presId="urn:microsoft.com/office/officeart/2005/8/layout/default"/>
    <dgm:cxn modelId="{577B96F6-4F30-0248-AB3A-B0D7EFB01ACE}" type="presParOf" srcId="{749A6EB7-3117-D74F-B93C-514EA4AB6F21}" destId="{DF30A09E-C0F7-3646-BF5D-E6345875338B}" srcOrd="15" destOrd="0" presId="urn:microsoft.com/office/officeart/2005/8/layout/default"/>
    <dgm:cxn modelId="{3D69B45B-B8D4-3649-B17B-ECDCC52DB4B2}" type="presParOf" srcId="{749A6EB7-3117-D74F-B93C-514EA4AB6F21}" destId="{8C4B42E5-35FC-B445-B46D-42FFFAE2A61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F0D20-60FB-BE4F-8CEB-6DFBB73386E9}">
      <dsp:nvSpPr>
        <dsp:cNvPr id="0" name=""/>
        <dsp:cNvSpPr/>
      </dsp:nvSpPr>
      <dsp:spPr>
        <a:xfrm>
          <a:off x="34610" y="731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  <a:r>
            <a:rPr lang="en-US" sz="1400" b="1" kern="1200"/>
            <a:t>user_id: </a:t>
          </a:r>
          <a:r>
            <a:rPr lang="en-US" sz="1400" kern="1200"/>
            <a:t>Unique identifier for each user.</a:t>
          </a:r>
        </a:p>
      </dsp:txBody>
      <dsp:txXfrm>
        <a:off x="34610" y="731"/>
        <a:ext cx="1956118" cy="1173671"/>
      </dsp:txXfrm>
    </dsp:sp>
    <dsp:sp modelId="{75F90F8F-D35D-EB4B-93CA-223126C968BC}">
      <dsp:nvSpPr>
        <dsp:cNvPr id="0" name=""/>
        <dsp:cNvSpPr/>
      </dsp:nvSpPr>
      <dsp:spPr>
        <a:xfrm>
          <a:off x="2186340" y="731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  <a:r>
            <a:rPr lang="en-US" sz="1400" b="1" kern="1200"/>
            <a:t>session_id: </a:t>
          </a:r>
          <a:r>
            <a:rPr lang="en-US" sz="1400" kern="1200"/>
            <a:t>Unique identifier for each session.</a:t>
          </a:r>
        </a:p>
      </dsp:txBody>
      <dsp:txXfrm>
        <a:off x="2186340" y="731"/>
        <a:ext cx="1956118" cy="1173671"/>
      </dsp:txXfrm>
    </dsp:sp>
    <dsp:sp modelId="{77E0920E-43E8-534D-AB5A-D2610EE59899}">
      <dsp:nvSpPr>
        <dsp:cNvPr id="0" name=""/>
        <dsp:cNvSpPr/>
      </dsp:nvSpPr>
      <dsp:spPr>
        <a:xfrm>
          <a:off x="4338071" y="731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  <a:r>
            <a:rPr lang="en-US" sz="1400" b="1" kern="1200"/>
            <a:t>timestamp: </a:t>
          </a:r>
          <a:r>
            <a:rPr lang="en-US" sz="1400" kern="1200"/>
            <a:t>The time at which the action occurred.</a:t>
          </a:r>
        </a:p>
      </dsp:txBody>
      <dsp:txXfrm>
        <a:off x="4338071" y="731"/>
        <a:ext cx="1956118" cy="1173671"/>
      </dsp:txXfrm>
    </dsp:sp>
    <dsp:sp modelId="{6280B5D3-A190-6D43-A280-9DAFDA8556B7}">
      <dsp:nvSpPr>
        <dsp:cNvPr id="0" name=""/>
        <dsp:cNvSpPr/>
      </dsp:nvSpPr>
      <dsp:spPr>
        <a:xfrm>
          <a:off x="34610" y="1370014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  <a:r>
            <a:rPr lang="en-US" sz="1400" b="1" kern="1200"/>
            <a:t>page_url: </a:t>
          </a:r>
          <a:r>
            <a:rPr lang="en-US" sz="1400" kern="1200"/>
            <a:t>The URL of the page where the interaction took place.</a:t>
          </a:r>
        </a:p>
      </dsp:txBody>
      <dsp:txXfrm>
        <a:off x="34610" y="1370014"/>
        <a:ext cx="1956118" cy="1173671"/>
      </dsp:txXfrm>
    </dsp:sp>
    <dsp:sp modelId="{6F53F251-A317-E540-8639-BBD6F4657098}">
      <dsp:nvSpPr>
        <dsp:cNvPr id="0" name=""/>
        <dsp:cNvSpPr/>
      </dsp:nvSpPr>
      <dsp:spPr>
        <a:xfrm>
          <a:off x="2186340" y="1370014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  <a:r>
            <a:rPr lang="en-US" sz="1400" b="1" kern="1200"/>
            <a:t>product_id: </a:t>
          </a:r>
          <a:r>
            <a:rPr lang="en-US" sz="1400" kern="1200"/>
            <a:t>The identifier for the product involved in the action.</a:t>
          </a:r>
        </a:p>
      </dsp:txBody>
      <dsp:txXfrm>
        <a:off x="2186340" y="1370014"/>
        <a:ext cx="1956118" cy="1173671"/>
      </dsp:txXfrm>
    </dsp:sp>
    <dsp:sp modelId="{F44F3DAB-8021-F44C-80B5-DE09614EF2AD}">
      <dsp:nvSpPr>
        <dsp:cNvPr id="0" name=""/>
        <dsp:cNvSpPr/>
      </dsp:nvSpPr>
      <dsp:spPr>
        <a:xfrm>
          <a:off x="4338071" y="1370014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  <a:r>
            <a:rPr lang="en-US" sz="1400" b="1" kern="1200"/>
            <a:t>action_type: </a:t>
          </a:r>
          <a:r>
            <a:rPr lang="en-US" sz="1400" kern="1200"/>
            <a:t>The type of action performed (e.g., add_to_cart, page_view, purchase).</a:t>
          </a:r>
        </a:p>
      </dsp:txBody>
      <dsp:txXfrm>
        <a:off x="4338071" y="1370014"/>
        <a:ext cx="1956118" cy="1173671"/>
      </dsp:txXfrm>
    </dsp:sp>
    <dsp:sp modelId="{F2491011-4AE4-E949-BD7F-582B9AA11995}">
      <dsp:nvSpPr>
        <dsp:cNvPr id="0" name=""/>
        <dsp:cNvSpPr/>
      </dsp:nvSpPr>
      <dsp:spPr>
        <a:xfrm>
          <a:off x="34610" y="2739297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  <a:r>
            <a:rPr lang="en-US" sz="1400" b="1" kern="1200"/>
            <a:t>referrer: </a:t>
          </a:r>
          <a:r>
            <a:rPr lang="en-US" sz="1400" kern="1200"/>
            <a:t>The source from which the user was referred (e.g., Facebook, Snapchat).</a:t>
          </a:r>
        </a:p>
      </dsp:txBody>
      <dsp:txXfrm>
        <a:off x="34610" y="2739297"/>
        <a:ext cx="1956118" cy="1173671"/>
      </dsp:txXfrm>
    </dsp:sp>
    <dsp:sp modelId="{620663B1-F31A-3E48-81BB-AC1923B9A4B3}">
      <dsp:nvSpPr>
        <dsp:cNvPr id="0" name=""/>
        <dsp:cNvSpPr/>
      </dsp:nvSpPr>
      <dsp:spPr>
        <a:xfrm>
          <a:off x="2186340" y="2739297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  <a:r>
            <a:rPr lang="en-US" sz="1400" b="1" kern="1200"/>
            <a:t>device_type</a:t>
          </a:r>
          <a:r>
            <a:rPr lang="en-US" sz="1400" kern="1200"/>
            <a:t>: The type of device used (e.g., desktop, mobile, tablet).</a:t>
          </a:r>
        </a:p>
      </dsp:txBody>
      <dsp:txXfrm>
        <a:off x="2186340" y="2739297"/>
        <a:ext cx="1956118" cy="1173671"/>
      </dsp:txXfrm>
    </dsp:sp>
    <dsp:sp modelId="{8C4B42E5-35FC-B445-B46D-42FFFAE2A614}">
      <dsp:nvSpPr>
        <dsp:cNvPr id="0" name=""/>
        <dsp:cNvSpPr/>
      </dsp:nvSpPr>
      <dsp:spPr>
        <a:xfrm>
          <a:off x="4338071" y="2739297"/>
          <a:ext cx="1956118" cy="11736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•location: </a:t>
          </a:r>
          <a:r>
            <a:rPr lang="en-US" sz="1400" kern="1200"/>
            <a:t>The geographic location of the user.</a:t>
          </a:r>
        </a:p>
      </dsp:txBody>
      <dsp:txXfrm>
        <a:off x="4338071" y="2739297"/>
        <a:ext cx="1956118" cy="117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C46C-E4A6-2749-B68B-FD9F58DDD938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91A6-B418-B746-9DA0-8BA2C998E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6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D507B-4BED-F03C-C46E-43C80A0C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Event-Driven Data Pipeline: </a:t>
            </a:r>
            <a:r>
              <a:rPr lang="en-US" sz="2400" dirty="0"/>
              <a:t>Real-Time Monitoring and Analysis of Social Media Impressions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2E3CD-BF18-49F6-EB2D-E4F42957E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pPr marL="800100" lvl="1" indent="-342900">
              <a:buFontTx/>
              <a:buChar char="-"/>
            </a:pPr>
            <a:r>
              <a:rPr lang="en-US" dirty="0" err="1"/>
              <a:t>Ravali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err="1"/>
              <a:t>Shreeja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/>
              <a:t>Parisha</a:t>
            </a:r>
          </a:p>
          <a:p>
            <a:pPr lvl="1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8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8B5D-6F21-8694-ED40-8B2B79EC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26929"/>
          </a:xfrm>
        </p:spPr>
        <p:txBody>
          <a:bodyPr/>
          <a:lstStyle/>
          <a:p>
            <a:r>
              <a:rPr lang="en-US" dirty="0"/>
              <a:t>Event Notification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2BE7CD-C5B9-5636-1608-2D1307A5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563" y="0"/>
            <a:ext cx="605443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E5D27-4C61-20B4-6C92-33DCE3B96449}"/>
              </a:ext>
            </a:extLst>
          </p:cNvPr>
          <p:cNvSpPr txBox="1"/>
          <p:nvPr/>
        </p:nvSpPr>
        <p:spPr>
          <a:xfrm>
            <a:off x="429492" y="1744662"/>
            <a:ext cx="5167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Lambda Client Initialization: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script initializes a Lambda client using the provided AWS credentials and region.</a:t>
            </a:r>
          </a:p>
          <a:p>
            <a:r>
              <a:rPr lang="en-US" b="1" dirty="0"/>
              <a:t>Payload Definition: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payload is defined to simulate an event where a file named </a:t>
            </a:r>
            <a:r>
              <a:rPr lang="en-US" dirty="0" err="1"/>
              <a:t>user_activity_data.json</a:t>
            </a:r>
            <a:r>
              <a:rPr lang="en-US" dirty="0"/>
              <a:t> is placed in the de-user-activity-data-bucket S3 bucket.</a:t>
            </a:r>
          </a:p>
          <a:p>
            <a:r>
              <a:rPr lang="en-US" b="1" dirty="0"/>
              <a:t>Lambda Function Invocation: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invoke_lambda</a:t>
            </a:r>
            <a:r>
              <a:rPr lang="en-US" dirty="0"/>
              <a:t> function triggers the </a:t>
            </a:r>
            <a:r>
              <a:rPr lang="en-US" dirty="0" err="1"/>
              <a:t>UserActivityProcessingFunction</a:t>
            </a:r>
            <a:r>
              <a:rPr lang="en-US" dirty="0"/>
              <a:t> Lambda function synchronously (waits for the response).</a:t>
            </a:r>
          </a:p>
          <a:p>
            <a:r>
              <a:rPr lang="en-US" b="1" dirty="0"/>
              <a:t>Error Handling: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errors encountered during the invocation are caught and printed.</a:t>
            </a:r>
          </a:p>
        </p:txBody>
      </p:sp>
    </p:spTree>
    <p:extLst>
      <p:ext uri="{BB962C8B-B14F-4D97-AF65-F5344CB8AC3E}">
        <p14:creationId xmlns:p14="http://schemas.microsoft.com/office/powerpoint/2010/main" val="269188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93CA-61D6-6AC7-28A0-9C7271A2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02238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0A2137A-6796-0504-650C-8FB035F7D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3166" y="1367271"/>
            <a:ext cx="6207162" cy="52611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0F7D3-B81F-367A-1CD9-789751D30521}"/>
              </a:ext>
            </a:extLst>
          </p:cNvPr>
          <p:cNvSpPr txBox="1"/>
          <p:nvPr/>
        </p:nvSpPr>
        <p:spPr>
          <a:xfrm>
            <a:off x="457200" y="1367271"/>
            <a:ext cx="472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 Trigger: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function is triggered by an S3 event, indicating that a new object has been uploaded to a specified S3 bucket.</a:t>
            </a:r>
          </a:p>
          <a:p>
            <a:r>
              <a:rPr lang="en-US" sz="1600" b="1" dirty="0"/>
              <a:t>S3 Data Retrieval: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function retrieves the bucket name and object key from the event and uses the S3 client to fetch the data stored in the bucket.</a:t>
            </a:r>
          </a:p>
          <a:p>
            <a:r>
              <a:rPr lang="en-US" sz="1600" b="1" dirty="0"/>
              <a:t>Processing the Data: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fetched data, assumed to be in JSON format, is decoded and loaded into a Python dictionary.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function checks for the presence of required keys (</a:t>
            </a:r>
            <a:r>
              <a:rPr lang="en-US" sz="1600" dirty="0" err="1"/>
              <a:t>UserId</a:t>
            </a:r>
            <a:r>
              <a:rPr lang="en-US" sz="1600" dirty="0"/>
              <a:t>, </a:t>
            </a:r>
            <a:r>
              <a:rPr lang="en-US" sz="1600" dirty="0" err="1"/>
              <a:t>ActivityId</a:t>
            </a:r>
            <a:r>
              <a:rPr lang="en-US" sz="1600" dirty="0"/>
              <a:t>, </a:t>
            </a:r>
            <a:r>
              <a:rPr lang="en-US" sz="1600" dirty="0" err="1"/>
              <a:t>ActivityType</a:t>
            </a:r>
            <a:r>
              <a:rPr lang="en-US" sz="1600" dirty="0"/>
              <a:t>, Timestamp, </a:t>
            </a:r>
            <a:r>
              <a:rPr lang="en-US" sz="1600" dirty="0" err="1"/>
              <a:t>ActivityData</a:t>
            </a:r>
            <a:r>
              <a:rPr lang="en-US" sz="1600" dirty="0"/>
              <a:t>) in each record.</a:t>
            </a:r>
          </a:p>
          <a:p>
            <a:r>
              <a:rPr lang="en-US" sz="1600" b="1" dirty="0"/>
              <a:t>Storing Data in DynamoDB: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all required keys are present, the data is stored in a DynamoDB table (</a:t>
            </a:r>
            <a:r>
              <a:rPr lang="en-US" sz="1600" dirty="0" err="1"/>
              <a:t>UserActivityTable</a:t>
            </a:r>
            <a:r>
              <a:rPr lang="en-US" sz="1600" dirty="0"/>
              <a:t>) using the </a:t>
            </a:r>
            <a:r>
              <a:rPr lang="en-US" sz="1600" dirty="0" err="1"/>
              <a:t>put_item</a:t>
            </a:r>
            <a:r>
              <a:rPr lang="en-US" sz="1600" dirty="0"/>
              <a:t> method, with </a:t>
            </a:r>
            <a:r>
              <a:rPr lang="en-US" sz="1600" dirty="0" err="1"/>
              <a:t>userId</a:t>
            </a:r>
            <a:r>
              <a:rPr lang="en-US" sz="1600" dirty="0"/>
              <a:t> and id as the primary key and sort key.</a:t>
            </a:r>
          </a:p>
        </p:txBody>
      </p:sp>
    </p:spTree>
    <p:extLst>
      <p:ext uri="{BB962C8B-B14F-4D97-AF65-F5344CB8AC3E}">
        <p14:creationId xmlns:p14="http://schemas.microsoft.com/office/powerpoint/2010/main" val="381280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2FC1-FE48-B8A8-C432-694DA3A5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Storage: DynamoDB Table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FFFC66B-178E-979F-438D-D345F978A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0548"/>
            <a:ext cx="5555672" cy="511745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9F5FEF-A5E6-B725-6F21-BDB185F0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77" y="1740548"/>
            <a:ext cx="7256588" cy="51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7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8CEC-16A3-5785-1CC1-1CDCF5D5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Orchestration: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2E5C-A139-D1A4-24D4-55429FDE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Initialize Step Functions Client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Define the State Machine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Create the State Machine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Execution Flow</a:t>
            </a: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FA6825-666D-251D-110C-5647E6A2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58750"/>
            <a:ext cx="62738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2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F6C12-FD44-A03A-E320-A20B5EDE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12" y="424810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400" dirty="0">
                <a:effectLst/>
              </a:rPr>
              <a:t>Monitoring with CloudWatch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51654CC-878A-0F6A-D39E-2533B163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733" y="0"/>
            <a:ext cx="59312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37620-FE85-5D1D-05E1-C5A21CA8BC54}"/>
              </a:ext>
            </a:extLst>
          </p:cNvPr>
          <p:cNvSpPr txBox="1"/>
          <p:nvPr/>
        </p:nvSpPr>
        <p:spPr>
          <a:xfrm>
            <a:off x="775855" y="2621976"/>
            <a:ext cx="50501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DataCollectorFunction</a:t>
            </a:r>
            <a:r>
              <a:rPr lang="en-US" sz="2000" b="1" dirty="0"/>
              <a:t> Alarm:</a:t>
            </a:r>
            <a:r>
              <a:rPr lang="en-US" sz="2000" dirty="0"/>
              <a:t> Creates an alarm named </a:t>
            </a:r>
            <a:r>
              <a:rPr lang="en-US" sz="2000" dirty="0" err="1"/>
              <a:t>DataCollectorErrors</a:t>
            </a:r>
            <a:r>
              <a:rPr lang="en-US" sz="2000" dirty="0"/>
              <a:t> to monitor the error metric of the </a:t>
            </a:r>
            <a:r>
              <a:rPr lang="en-US" sz="2000" dirty="0" err="1"/>
              <a:t>DataCollectorFunction</a:t>
            </a:r>
            <a:r>
              <a:rPr lang="en-US" sz="2000" dirty="0"/>
              <a:t> Lambda. It triggers if errors occur more than once within a 60-second period.</a:t>
            </a:r>
          </a:p>
          <a:p>
            <a:endParaRPr lang="en-US" sz="2000" dirty="0"/>
          </a:p>
          <a:p>
            <a:r>
              <a:rPr lang="en-US" sz="2000" b="1" dirty="0" err="1"/>
              <a:t>DataProcessorFunction</a:t>
            </a:r>
            <a:r>
              <a:rPr lang="en-US" sz="2000" b="1" dirty="0"/>
              <a:t> Alarm:</a:t>
            </a:r>
            <a:r>
              <a:rPr lang="en-US" sz="2000" dirty="0"/>
              <a:t> Similarly, it sets up an alarm named </a:t>
            </a:r>
            <a:r>
              <a:rPr lang="en-US" sz="2000" dirty="0" err="1"/>
              <a:t>DataProcessorErrors</a:t>
            </a:r>
            <a:r>
              <a:rPr lang="en-US" sz="2000" dirty="0"/>
              <a:t> to monitor the error metric for the </a:t>
            </a:r>
            <a:r>
              <a:rPr lang="en-US" sz="2000" dirty="0" err="1"/>
              <a:t>DataProcessorFunction</a:t>
            </a:r>
            <a:r>
              <a:rPr lang="en-US" sz="2000" dirty="0"/>
              <a:t> Lambda under the same conditions.</a:t>
            </a:r>
          </a:p>
        </p:txBody>
      </p:sp>
    </p:spTree>
    <p:extLst>
      <p:ext uri="{BB962C8B-B14F-4D97-AF65-F5344CB8AC3E}">
        <p14:creationId xmlns:p14="http://schemas.microsoft.com/office/powerpoint/2010/main" val="219310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EF15-7EBB-9A38-EF34-FF437E1A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646218"/>
            <a:ext cx="10482164" cy="307989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3731-4FBF-2C9F-95EB-A7C8D981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683A-E832-552D-401C-94FFC556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3863-6A50-EAA8-FEEF-23400E9E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Real-Time Monitoring and Analysis of Social Media Impressions</a:t>
            </a:r>
          </a:p>
          <a:p>
            <a:endParaRPr lang="en-US" dirty="0"/>
          </a:p>
          <a:p>
            <a:r>
              <a:rPr lang="en-US" dirty="0"/>
              <a:t>The goal is to Develop an event-driven data pipeline using AWS services (such as Lambda, Step Functions, S3, DynamoDB, CloudWatch) and Python. This pipeline should automatically process and store social media impression data in real-time. The data should be aggregated, and made available for querying.</a:t>
            </a:r>
          </a:p>
        </p:txBody>
      </p:sp>
    </p:spTree>
    <p:extLst>
      <p:ext uri="{BB962C8B-B14F-4D97-AF65-F5344CB8AC3E}">
        <p14:creationId xmlns:p14="http://schemas.microsoft.com/office/powerpoint/2010/main" val="40646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583A3-FCE7-4919-748E-F3E15FC1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>
                <a:effectLst/>
              </a:rPr>
              <a:t>End-to-End Process Flow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A8B8-89F2-A050-A5D4-CB57C19D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76" y="2526153"/>
            <a:ext cx="5687122" cy="3662771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4300" b="1" dirty="0"/>
              <a:t>User Activity Generation:</a:t>
            </a:r>
            <a:r>
              <a:rPr lang="en-US" sz="4300" dirty="0"/>
              <a:t> Simulate or capture user activity data.</a:t>
            </a:r>
          </a:p>
          <a:p>
            <a:pPr>
              <a:buFont typeface="+mj-lt"/>
              <a:buAutoNum type="arabicPeriod"/>
            </a:pPr>
            <a:r>
              <a:rPr lang="en-US" sz="4300" b="1" dirty="0"/>
              <a:t>Data Collection:</a:t>
            </a:r>
            <a:r>
              <a:rPr lang="en-US" sz="4300" dirty="0"/>
              <a:t> Trigger the Data Collection Lambda Function to handle incoming data.</a:t>
            </a:r>
          </a:p>
          <a:p>
            <a:pPr>
              <a:buFont typeface="+mj-lt"/>
              <a:buAutoNum type="arabicPeriod"/>
            </a:pPr>
            <a:r>
              <a:rPr lang="en-US" sz="4300" b="1" dirty="0"/>
              <a:t>Data Upload:</a:t>
            </a:r>
            <a:r>
              <a:rPr lang="en-US" sz="4300" dirty="0"/>
              <a:t> Store the collected data in an S3 bucket (user-activity-data-bucket).</a:t>
            </a:r>
          </a:p>
          <a:p>
            <a:pPr>
              <a:buFont typeface="+mj-lt"/>
              <a:buAutoNum type="arabicPeriod"/>
            </a:pPr>
            <a:r>
              <a:rPr lang="en-US" sz="4300" b="1" dirty="0"/>
              <a:t>Event Notification:</a:t>
            </a:r>
            <a:r>
              <a:rPr lang="en-US" sz="4300" dirty="0"/>
              <a:t> S3 triggers an event notification to signal data availability.</a:t>
            </a:r>
          </a:p>
          <a:p>
            <a:pPr>
              <a:buFont typeface="+mj-lt"/>
              <a:buAutoNum type="arabicPeriod"/>
            </a:pPr>
            <a:r>
              <a:rPr lang="en-US" sz="4300" b="1" dirty="0"/>
              <a:t>Data Processing:</a:t>
            </a:r>
            <a:r>
              <a:rPr lang="en-US" sz="4300" dirty="0"/>
              <a:t> Activate the Data Processing Lambda Function to process the data.</a:t>
            </a:r>
          </a:p>
          <a:p>
            <a:pPr>
              <a:buFont typeface="+mj-lt"/>
              <a:buAutoNum type="arabicPeriod"/>
            </a:pPr>
            <a:r>
              <a:rPr lang="en-US" sz="4300" b="1" dirty="0"/>
              <a:t>Data Storage:</a:t>
            </a:r>
            <a:r>
              <a:rPr lang="en-US" sz="4300" dirty="0"/>
              <a:t> Store processed data in a DynamoDB table.</a:t>
            </a:r>
          </a:p>
          <a:p>
            <a:pPr>
              <a:buFont typeface="+mj-lt"/>
              <a:buAutoNum type="arabicPeriod"/>
            </a:pPr>
            <a:r>
              <a:rPr lang="en-US" sz="4300" b="1" dirty="0"/>
              <a:t>Orchestration:</a:t>
            </a:r>
            <a:r>
              <a:rPr lang="en-US" sz="4300" dirty="0"/>
              <a:t> Use AWS Step Functions to manage and coordinate the entire workflow.</a:t>
            </a:r>
          </a:p>
          <a:p>
            <a:pPr marL="0" indent="0">
              <a:buNone/>
            </a:pPr>
            <a:endParaRPr lang="en-US" sz="4300" dirty="0"/>
          </a:p>
          <a:p>
            <a:pPr marL="914400" lvl="2" indent="0">
              <a:buNone/>
            </a:pPr>
            <a:endParaRPr lang="en-US" b="1" dirty="0">
              <a:latin typeface="Helvetica Neue" panose="02000503000000020004" pitchFamily="2" charset="0"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8E2EB54-206E-B27B-D0B5-C4CCA46C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443" y="413645"/>
            <a:ext cx="4721290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0537-0625-7F75-9C81-80F3D9EC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algn="ctr"/>
            <a:r>
              <a:rPr lang="en-US">
                <a:effectLst/>
              </a:rPr>
              <a:t>Dataset</a:t>
            </a:r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extBox 2">
            <a:extLst>
              <a:ext uri="{FF2B5EF4-FFF2-40B4-BE49-F238E27FC236}">
                <a16:creationId xmlns:a16="http://schemas.microsoft.com/office/drawing/2014/main" id="{D4E891DB-21BC-864E-A3AB-669C8A339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481148"/>
              </p:ext>
            </p:extLst>
          </p:nvPr>
        </p:nvGraphicFramePr>
        <p:xfrm>
          <a:off x="989400" y="1864801"/>
          <a:ext cx="6328800" cy="391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6D6FB4-9F68-40BB-86C7-DBD2CB2F1234}"/>
              </a:ext>
            </a:extLst>
          </p:cNvPr>
          <p:cNvSpPr txBox="1"/>
          <p:nvPr/>
        </p:nvSpPr>
        <p:spPr>
          <a:xfrm>
            <a:off x="8756073" y="1864801"/>
            <a:ext cx="3020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captures user interactions on a web platform, including actions like page views, add-to-cart, and purchases. Each entry logs the user’s activity with a timestamp, tracking their session and the specific page or product they interacted with.</a:t>
            </a:r>
          </a:p>
        </p:txBody>
      </p:sp>
    </p:spTree>
    <p:extLst>
      <p:ext uri="{BB962C8B-B14F-4D97-AF65-F5344CB8AC3E}">
        <p14:creationId xmlns:p14="http://schemas.microsoft.com/office/powerpoint/2010/main" val="117863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7971-1DF5-0512-66A6-35676399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IAM Roles and Permissions</a:t>
            </a:r>
            <a:endParaRPr lang="en-US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89DA2D8-84E6-96D0-B3D8-B2E1BC433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58216"/>
            <a:ext cx="5312174" cy="5199784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AF4807F-7A55-D2A9-5C52-9D00F36B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175" y="1658216"/>
            <a:ext cx="6879824" cy="51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3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A7C7-3BD9-A89B-31D0-3B5D0CB6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S3 bucket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1F04-1A8E-62AE-82FF-32F29729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F6F80F-FF5B-B9DB-2D51-54917C25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2" y="1807225"/>
            <a:ext cx="7772400" cy="44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4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DA5B-C267-DAED-A769-0DD745E0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3296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CE502DD-25BD-C5D3-B865-E0DB94218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327" y="0"/>
            <a:ext cx="6317673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10E22-18B7-4B23-BE8F-69592E2976CE}"/>
              </a:ext>
            </a:extLst>
          </p:cNvPr>
          <p:cNvSpPr txBox="1"/>
          <p:nvPr/>
        </p:nvSpPr>
        <p:spPr>
          <a:xfrm>
            <a:off x="748147" y="1923761"/>
            <a:ext cx="4946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S3 Client Initialization: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Retrieve S3 Bucket Name: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Lambda Handler Function:</a:t>
            </a:r>
          </a:p>
          <a:p>
            <a:pPr>
              <a:buFont typeface="+mj-lt"/>
              <a:buAutoNum type="arabicPeriod"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Store Data in S3:</a:t>
            </a:r>
            <a:r>
              <a:rPr lang="en-US" sz="2400" dirty="0"/>
              <a:t> 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Error Handling: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40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9E30-2592-879D-32EA-657B8556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Setup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C156C2-D440-C071-23FB-95A372AD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491" y="0"/>
            <a:ext cx="7952509" cy="6857999"/>
          </a:xfrm>
        </p:spPr>
      </p:pic>
    </p:spTree>
    <p:extLst>
      <p:ext uri="{BB962C8B-B14F-4D97-AF65-F5344CB8AC3E}">
        <p14:creationId xmlns:p14="http://schemas.microsoft.com/office/powerpoint/2010/main" val="171963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A30F-B9C8-071B-D631-58FE0AB2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Upload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D79A755-D96E-A13D-D2FF-0DD2D9D6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112" y="762001"/>
            <a:ext cx="6812888" cy="6095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8B4E2-39BE-DB3C-E872-35454060F057}"/>
              </a:ext>
            </a:extLst>
          </p:cNvPr>
          <p:cNvSpPr txBox="1"/>
          <p:nvPr/>
        </p:nvSpPr>
        <p:spPr>
          <a:xfrm>
            <a:off x="651164" y="1870364"/>
            <a:ext cx="43503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S3 Client Initialization:</a:t>
            </a:r>
            <a:r>
              <a:rPr lang="en-US" sz="2000" dirty="0"/>
              <a:t> The function begins by establishing a connection to Amazon S3 using the boto3 library.</a:t>
            </a:r>
          </a:p>
          <a:p>
            <a:r>
              <a:rPr lang="en-US" sz="2000" b="1" dirty="0"/>
              <a:t>Data Reading:</a:t>
            </a:r>
            <a:r>
              <a:rPr lang="en-US" sz="2000" dirty="0"/>
              <a:t> It reads data from a local JSON file named </a:t>
            </a:r>
            <a:r>
              <a:rPr lang="en-US" sz="2000" dirty="0" err="1"/>
              <a:t>user_activity_data.json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Data Upload to S3:</a:t>
            </a:r>
            <a:r>
              <a:rPr lang="en-US" sz="2000" dirty="0"/>
              <a:t> The function uploads the read data to a designated S3 bucket (user-activity-data-bucket) using the </a:t>
            </a:r>
            <a:r>
              <a:rPr lang="en-US" sz="2000" dirty="0" err="1"/>
              <a:t>put_object</a:t>
            </a:r>
            <a:r>
              <a:rPr lang="en-US" sz="2000" dirty="0"/>
              <a:t> method, storing the JSON data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96064739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787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Avenir Next LT Pro</vt:lpstr>
      <vt:lpstr>Goudy Old Style</vt:lpstr>
      <vt:lpstr>Helvetica Neue</vt:lpstr>
      <vt:lpstr>Wingdings</vt:lpstr>
      <vt:lpstr>FrostyVTI</vt:lpstr>
      <vt:lpstr>Event-Driven Data Pipeline: Real-Time Monitoring and Analysis of Social Media Impressions </vt:lpstr>
      <vt:lpstr>Business Logic</vt:lpstr>
      <vt:lpstr>End-to-End Process Flow</vt:lpstr>
      <vt:lpstr>Dataset</vt:lpstr>
      <vt:lpstr>IAM Roles and Permissions</vt:lpstr>
      <vt:lpstr>S3 bucket </vt:lpstr>
      <vt:lpstr>Data Collection</vt:lpstr>
      <vt:lpstr>DynamoDB Setup</vt:lpstr>
      <vt:lpstr>Data Upload</vt:lpstr>
      <vt:lpstr>Event Notification</vt:lpstr>
      <vt:lpstr>Data Processing</vt:lpstr>
      <vt:lpstr>Data Storage: DynamoDB Table</vt:lpstr>
      <vt:lpstr>Orchestration: Step function</vt:lpstr>
      <vt:lpstr>Monitoring with CloudWatch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Analytics Pipeline for IoT Sensor Data</dc:title>
  <dc:creator>Rathod, Parisha (UMKC-Student)</dc:creator>
  <cp:lastModifiedBy>Rathod, Parisha (UMKC-Student)</cp:lastModifiedBy>
  <cp:revision>6</cp:revision>
  <dcterms:created xsi:type="dcterms:W3CDTF">2024-08-12T17:52:06Z</dcterms:created>
  <dcterms:modified xsi:type="dcterms:W3CDTF">2024-08-20T17:33:01Z</dcterms:modified>
</cp:coreProperties>
</file>