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b="1" baseline="30000" dirty="0"/>
              <a:t>1</a:t>
            </a:r>
            <a:r>
              <a:rPr lang="en-IN" sz="6000" b="1" dirty="0"/>
              <a:t>H NMR spectroscopy</a:t>
            </a:r>
            <a:endParaRPr lang="en-IN" sz="6000" dirty="0"/>
          </a:p>
        </p:txBody>
      </p:sp>
    </p:spTree>
    <p:extLst>
      <p:ext uri="{BB962C8B-B14F-4D97-AF65-F5344CB8AC3E}">
        <p14:creationId xmlns:p14="http://schemas.microsoft.com/office/powerpoint/2010/main" val="153204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pPr marL="0" lvl="0" indent="0">
              <a:buNone/>
            </a:pPr>
            <a:r>
              <a:rPr lang="en-IN" b="1" dirty="0" smtClean="0"/>
              <a:t>2) Position </a:t>
            </a:r>
            <a:r>
              <a:rPr lang="en-IN" b="1" dirty="0"/>
              <a:t>of signals (chemical shift): </a:t>
            </a:r>
            <a:endParaRPr lang="en-IN" dirty="0"/>
          </a:p>
          <a:p>
            <a:r>
              <a:rPr lang="en-IN" dirty="0"/>
              <a:t>The position on the horizontal frequency scale at which the equivalent proton signals occur (δ E) is called a chemical shift (measured in δ ppm). Protons generally sense 3 different magnetic fields: magnetic field of the Earth, the NMR spectra, and different protons in the molecule. Since the magnetic fields of the Earth and NMR spectra are felt similarly by all the protons in the molecule, the chemical shift depends only on the varying local magnetic fields from the </a:t>
            </a:r>
            <a:r>
              <a:rPr lang="en-IN" dirty="0" err="1"/>
              <a:t>neighboring</a:t>
            </a:r>
            <a:r>
              <a:rPr lang="en-IN" dirty="0"/>
              <a:t> protons.</a:t>
            </a:r>
          </a:p>
          <a:p>
            <a:r>
              <a:rPr lang="en-IN" dirty="0"/>
              <a:t>The chemical shift parameter δ is </a:t>
            </a:r>
            <a:r>
              <a:rPr lang="en-IN" dirty="0" smtClean="0"/>
              <a:t>defined δ </a:t>
            </a:r>
            <a:r>
              <a:rPr lang="en-IN" dirty="0"/>
              <a:t>= (</a:t>
            </a:r>
            <a:r>
              <a:rPr lang="en-IN" dirty="0" err="1"/>
              <a:t>Hr</a:t>
            </a:r>
            <a:r>
              <a:rPr lang="en-IN" dirty="0"/>
              <a:t> – </a:t>
            </a:r>
            <a:r>
              <a:rPr lang="en-IN" dirty="0" err="1"/>
              <a:t>Hs</a:t>
            </a:r>
            <a:r>
              <a:rPr lang="en-IN" dirty="0"/>
              <a:t>)/</a:t>
            </a:r>
            <a:r>
              <a:rPr lang="en-IN" dirty="0" err="1"/>
              <a:t>Hr</a:t>
            </a:r>
            <a:r>
              <a:rPr lang="en-IN" dirty="0"/>
              <a:t> × 10</a:t>
            </a:r>
            <a:r>
              <a:rPr lang="en-IN" baseline="30000" dirty="0"/>
              <a:t>6</a:t>
            </a:r>
            <a:r>
              <a:rPr lang="en-IN" dirty="0"/>
              <a:t> ppm</a:t>
            </a:r>
          </a:p>
          <a:p>
            <a:pPr marL="0" indent="0">
              <a:buNone/>
            </a:pPr>
            <a:endParaRPr lang="en-IN" dirty="0" smtClean="0"/>
          </a:p>
          <a:p>
            <a:pPr marL="0" indent="0">
              <a:buNone/>
            </a:pPr>
            <a:r>
              <a:rPr lang="en-IN" dirty="0" smtClean="0"/>
              <a:t>where </a:t>
            </a:r>
            <a:r>
              <a:rPr lang="en-IN" dirty="0" err="1"/>
              <a:t>Hr</a:t>
            </a:r>
            <a:r>
              <a:rPr lang="en-IN" dirty="0"/>
              <a:t> and </a:t>
            </a:r>
            <a:r>
              <a:rPr lang="en-IN" dirty="0" err="1"/>
              <a:t>Hs</a:t>
            </a:r>
            <a:r>
              <a:rPr lang="en-IN" dirty="0"/>
              <a:t> are field strengths corresponding to resonance for a particular nucleus in the sample (</a:t>
            </a:r>
            <a:r>
              <a:rPr lang="en-IN" dirty="0" err="1"/>
              <a:t>Hs</a:t>
            </a:r>
            <a:r>
              <a:rPr lang="en-IN" dirty="0"/>
              <a:t>) and reference (</a:t>
            </a:r>
            <a:r>
              <a:rPr lang="en-IN" dirty="0" err="1"/>
              <a:t>Hr</a:t>
            </a:r>
            <a:r>
              <a:rPr lang="en-IN" dirty="0"/>
              <a:t>).</a:t>
            </a:r>
          </a:p>
          <a:p>
            <a:r>
              <a:rPr lang="en-IN" dirty="0"/>
              <a:t>But as spectra are usually calibrated in cycles per second (cps), the equation can be written as:</a:t>
            </a:r>
          </a:p>
          <a:p>
            <a:pPr marL="0" indent="0">
              <a:buNone/>
            </a:pPr>
            <a:r>
              <a:rPr lang="en-IN" dirty="0" smtClean="0"/>
              <a:t>                           δ </a:t>
            </a:r>
            <a:r>
              <a:rPr lang="en-IN" dirty="0"/>
              <a:t>= ∆v × 10</a:t>
            </a:r>
            <a:r>
              <a:rPr lang="en-IN" baseline="30000" dirty="0"/>
              <a:t>6</a:t>
            </a:r>
            <a:r>
              <a:rPr lang="en-IN" dirty="0"/>
              <a:t>/Oscillator frequency (cps)</a:t>
            </a:r>
          </a:p>
          <a:p>
            <a:r>
              <a:rPr lang="en-IN" dirty="0"/>
              <a:t>where ∆v = Difference in absorption frequencies of the sample and the reference in cps; oscillator frequency is the characteristic of the instrument: For a 60 MHz instrument, the oscillator frequency is 60 × 10</a:t>
            </a:r>
            <a:r>
              <a:rPr lang="en-IN" baseline="30000" dirty="0"/>
              <a:t>6</a:t>
            </a:r>
            <a:r>
              <a:rPr lang="en-IN" dirty="0"/>
              <a:t> cps.</a:t>
            </a:r>
          </a:p>
          <a:p>
            <a:r>
              <a:rPr lang="en-IN" dirty="0"/>
              <a:t>The factor 10</a:t>
            </a:r>
            <a:r>
              <a:rPr lang="en-IN" baseline="30000" dirty="0"/>
              <a:t>6</a:t>
            </a:r>
            <a:r>
              <a:rPr lang="en-IN" dirty="0"/>
              <a:t> has been included for convenience.</a:t>
            </a:r>
          </a:p>
        </p:txBody>
      </p:sp>
    </p:spTree>
    <p:extLst>
      <p:ext uri="{BB962C8B-B14F-4D97-AF65-F5344CB8AC3E}">
        <p14:creationId xmlns:p14="http://schemas.microsoft.com/office/powerpoint/2010/main" val="21801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marL="0" lvl="0" indent="0">
              <a:buNone/>
            </a:pPr>
            <a:r>
              <a:rPr lang="en-IN" b="1" dirty="0" smtClean="0"/>
              <a:t>3) Reference </a:t>
            </a:r>
            <a:r>
              <a:rPr lang="en-IN" b="1" dirty="0"/>
              <a:t>compound: </a:t>
            </a:r>
            <a:r>
              <a:rPr lang="en-IN" b="1" dirty="0" err="1"/>
              <a:t>Tetramethylsilane</a:t>
            </a:r>
            <a:r>
              <a:rPr lang="en-IN" b="1" dirty="0"/>
              <a:t> (TMS)</a:t>
            </a:r>
            <a:endParaRPr lang="en-IN" dirty="0"/>
          </a:p>
          <a:p>
            <a:r>
              <a:rPr lang="en-IN" dirty="0"/>
              <a:t>In order to standardize the NMR spectra, the chemical shifts are positioned in relation to a reference proton set at 0.00 ppm. </a:t>
            </a:r>
            <a:r>
              <a:rPr lang="en-IN" dirty="0" err="1"/>
              <a:t>Tetramethylsilane</a:t>
            </a:r>
            <a:r>
              <a:rPr lang="en-IN" dirty="0"/>
              <a:t>, (CH</a:t>
            </a:r>
            <a:r>
              <a:rPr lang="en-IN" baseline="-25000" dirty="0"/>
              <a:t>3</a:t>
            </a:r>
            <a:r>
              <a:rPr lang="en-IN" dirty="0"/>
              <a:t>)</a:t>
            </a:r>
            <a:r>
              <a:rPr lang="en-IN" baseline="-25000" dirty="0"/>
              <a:t>4</a:t>
            </a:r>
            <a:r>
              <a:rPr lang="en-IN" dirty="0"/>
              <a:t>Si, is the standard for </a:t>
            </a:r>
            <a:r>
              <a:rPr lang="en-IN" baseline="30000" dirty="0"/>
              <a:t>1</a:t>
            </a:r>
            <a:r>
              <a:rPr lang="en-IN" dirty="0"/>
              <a:t>H NMR. TMS is practical as a reference compound because of its inert quality that prevents it from reacting with the sample and its highly volatile nature that makes it easy to evaporate out of samples. Few compounds have a lower frequency reading than TMS and it has 12 equivalent protons that read strongly on the NMR spectra.</a:t>
            </a:r>
          </a:p>
          <a:p>
            <a:endParaRPr lang="en-IN" dirty="0"/>
          </a:p>
        </p:txBody>
      </p:sp>
    </p:spTree>
    <p:extLst>
      <p:ext uri="{BB962C8B-B14F-4D97-AF65-F5344CB8AC3E}">
        <p14:creationId xmlns:p14="http://schemas.microsoft.com/office/powerpoint/2010/main" val="188552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0" lvl="0" indent="0">
              <a:buNone/>
            </a:pPr>
            <a:r>
              <a:rPr lang="en-IN" b="1" dirty="0" smtClean="0"/>
              <a:t>4) Shielding </a:t>
            </a:r>
            <a:r>
              <a:rPr lang="en-IN" b="1" dirty="0"/>
              <a:t>effects:</a:t>
            </a:r>
            <a:r>
              <a:rPr lang="en-IN" dirty="0"/>
              <a:t> </a:t>
            </a:r>
          </a:p>
          <a:p>
            <a:r>
              <a:rPr lang="en-IN" dirty="0"/>
              <a:t>Under an applied magnetic field, circulating electrons in the electron cloud produce a small opposing magnetic field, ultimately decreasing the effective magnetic field felt by the proton, shifting the signal to the right (or </a:t>
            </a:r>
            <a:r>
              <a:rPr lang="en-IN" dirty="0" err="1"/>
              <a:t>upfield</a:t>
            </a:r>
            <a:r>
              <a:rPr lang="en-IN" dirty="0"/>
              <a:t>). This effect, in which the electron cloud “shields” the proton from the applied magnetic field is called local diamagnetic shielding.</a:t>
            </a:r>
          </a:p>
          <a:p>
            <a:endParaRPr lang="en-IN" dirty="0"/>
          </a:p>
        </p:txBody>
      </p:sp>
    </p:spTree>
    <p:extLst>
      <p:ext uri="{BB962C8B-B14F-4D97-AF65-F5344CB8AC3E}">
        <p14:creationId xmlns:p14="http://schemas.microsoft.com/office/powerpoint/2010/main" val="263649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71999"/>
          </a:xfrm>
        </p:spPr>
        <p:txBody>
          <a:bodyPr>
            <a:normAutofit fontScale="77500" lnSpcReduction="20000"/>
          </a:bodyPr>
          <a:lstStyle/>
          <a:p>
            <a:pPr marL="0" lvl="0" indent="0">
              <a:buNone/>
            </a:pPr>
            <a:r>
              <a:rPr lang="en-IN" b="1" dirty="0" smtClean="0"/>
              <a:t>5) Electronegativity </a:t>
            </a:r>
            <a:r>
              <a:rPr lang="en-IN" b="1" dirty="0"/>
              <a:t>and </a:t>
            </a:r>
            <a:r>
              <a:rPr lang="en-IN" b="1" dirty="0" err="1"/>
              <a:t>deshielding</a:t>
            </a:r>
            <a:r>
              <a:rPr lang="en-IN" dirty="0"/>
              <a:t>:</a:t>
            </a:r>
          </a:p>
          <a:p>
            <a:r>
              <a:rPr lang="en-IN" dirty="0"/>
              <a:t>Hydrogen atoms that are attached to more electronegative atoms experience higher chemical shifts. Electronegative atoms also remove electrons from the electron cloud, which decreases their density and results in less shielding; hence electronegative atoms are said to </a:t>
            </a:r>
            <a:r>
              <a:rPr lang="en-IN" dirty="0" err="1"/>
              <a:t>deshield</a:t>
            </a:r>
            <a:r>
              <a:rPr lang="en-IN" dirty="0"/>
              <a:t> the proton and cause it to have a higher chemical shift, moving it to the left (or downfield). The magnitude of the </a:t>
            </a:r>
            <a:r>
              <a:rPr lang="en-IN" dirty="0" err="1"/>
              <a:t>deshielding</a:t>
            </a:r>
            <a:r>
              <a:rPr lang="en-IN" dirty="0"/>
              <a:t> effect, however, rapidly decreases as the distance between the proton and electronegative atom increases (refer to NMR spectrum diagram above).</a:t>
            </a:r>
          </a:p>
          <a:p>
            <a:r>
              <a:rPr lang="en-IN" dirty="0"/>
              <a:t>Examples: Literature values of the methyl chemical shift as it moves away from bromine</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0"/>
            <a:ext cx="7315200" cy="685800"/>
          </a:xfrm>
          <a:prstGeom prst="rect">
            <a:avLst/>
          </a:prstGeom>
          <a:noFill/>
          <a:ln>
            <a:noFill/>
          </a:ln>
        </p:spPr>
      </p:pic>
    </p:spTree>
    <p:extLst>
      <p:ext uri="{BB962C8B-B14F-4D97-AF65-F5344CB8AC3E}">
        <p14:creationId xmlns:p14="http://schemas.microsoft.com/office/powerpoint/2010/main" val="59561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8229600" cy="1981200"/>
          </a:xfrm>
        </p:spPr>
        <p:txBody>
          <a:bodyPr>
            <a:normAutofit fontScale="55000" lnSpcReduction="20000"/>
          </a:bodyPr>
          <a:lstStyle/>
          <a:p>
            <a:pPr marL="0" lvl="0" indent="0">
              <a:buNone/>
            </a:pPr>
            <a:r>
              <a:rPr lang="en-IN" b="1" dirty="0" smtClean="0"/>
              <a:t>6) Relative </a:t>
            </a:r>
            <a:r>
              <a:rPr lang="en-IN" b="1" dirty="0"/>
              <a:t>Intensity of Signals (Integration):</a:t>
            </a:r>
            <a:r>
              <a:rPr lang="en-IN" dirty="0"/>
              <a:t> </a:t>
            </a:r>
          </a:p>
          <a:p>
            <a:r>
              <a:rPr lang="en-IN" dirty="0"/>
              <a:t>The area under the signals (integration) corresponds to the number of protons responsible for that signal. Therefore, the relative intensities of the signal are proportional to the relative number of proton equivalents. It is important to remember that integration only provides ratios of protons, not the absolute number. For convenience in calculating the relative signal strengths, the smallest integration is set to 1 and the other values are converted accordingly.</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5205095" cy="3803015"/>
          </a:xfrm>
          <a:prstGeom prst="rect">
            <a:avLst/>
          </a:prstGeom>
          <a:noFill/>
          <a:ln>
            <a:noFill/>
          </a:ln>
        </p:spPr>
      </p:pic>
    </p:spTree>
    <p:extLst>
      <p:ext uri="{BB962C8B-B14F-4D97-AF65-F5344CB8AC3E}">
        <p14:creationId xmlns:p14="http://schemas.microsoft.com/office/powerpoint/2010/main" val="101194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514600"/>
          </a:xfrm>
        </p:spPr>
        <p:txBody>
          <a:bodyPr>
            <a:normAutofit fontScale="47500" lnSpcReduction="20000"/>
          </a:bodyPr>
          <a:lstStyle/>
          <a:p>
            <a:pPr marL="0" lvl="0" indent="0">
              <a:buNone/>
            </a:pPr>
            <a:r>
              <a:rPr lang="en-IN" b="1" dirty="0" smtClean="0"/>
              <a:t>7) Splitting </a:t>
            </a:r>
            <a:r>
              <a:rPr lang="en-IN" b="1" dirty="0"/>
              <a:t>of signals (spin-spin coupling):</a:t>
            </a:r>
            <a:r>
              <a:rPr lang="en-IN" dirty="0"/>
              <a:t> </a:t>
            </a:r>
          </a:p>
          <a:p>
            <a:r>
              <a:rPr lang="en-IN" dirty="0"/>
              <a:t>NMR signals are not usually single triangles, but a complex pattern of split triangles </a:t>
            </a:r>
            <a:r>
              <a:rPr lang="en-IN" dirty="0" err="1"/>
              <a:t>labeled</a:t>
            </a:r>
            <a:r>
              <a:rPr lang="en-IN" dirty="0"/>
              <a:t> as doublets (2 peaks), triplets (3 peaks), quartets (4 peaks), etc. The distance between the split peaks are called coupling constants, denoted by J13. The interaction between nearby protons produce different spin flip energies (_ E) as they can orient themselves in a pattern of parallel or antiparallel to the applied magnetic force. This phenomenon, where the spin of the nucleus of one proton is close enough to affect the spin of another, is called spin-spin coupling. Splitting is always reciprocated between the protons—if Ha splits </a:t>
            </a:r>
            <a:r>
              <a:rPr lang="en-IN" dirty="0" err="1"/>
              <a:t>Hb</a:t>
            </a:r>
            <a:r>
              <a:rPr lang="en-IN" dirty="0"/>
              <a:t>, then </a:t>
            </a:r>
            <a:r>
              <a:rPr lang="en-IN" dirty="0" err="1"/>
              <a:t>Hb</a:t>
            </a:r>
            <a:r>
              <a:rPr lang="en-IN" dirty="0"/>
              <a:t> must split Ha—and provides information on the </a:t>
            </a:r>
            <a:r>
              <a:rPr lang="en-IN" dirty="0" err="1"/>
              <a:t>neighbors</a:t>
            </a:r>
            <a:r>
              <a:rPr lang="en-IN" dirty="0"/>
              <a:t> of a proton within the molecule.</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8153400" cy="3733800"/>
          </a:xfrm>
          <a:prstGeom prst="rect">
            <a:avLst/>
          </a:prstGeom>
          <a:noFill/>
          <a:ln>
            <a:noFill/>
          </a:ln>
        </p:spPr>
      </p:pic>
    </p:spTree>
    <p:extLst>
      <p:ext uri="{BB962C8B-B14F-4D97-AF65-F5344CB8AC3E}">
        <p14:creationId xmlns:p14="http://schemas.microsoft.com/office/powerpoint/2010/main" val="56101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When high MHz </a:t>
            </a:r>
            <a:r>
              <a:rPr lang="en-IN" dirty="0" err="1" smtClean="0"/>
              <a:t>mangnet</a:t>
            </a:r>
            <a:r>
              <a:rPr lang="en-IN" dirty="0" smtClean="0"/>
              <a:t> NMR is used </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CH3-CH2-OH Ethanol </a:t>
            </a:r>
          </a:p>
          <a:p>
            <a:r>
              <a:rPr lang="en-IN" dirty="0" smtClean="0"/>
              <a:t>formula for splitting is n+1</a:t>
            </a:r>
          </a:p>
          <a:p>
            <a:r>
              <a:rPr lang="en-IN" dirty="0" smtClean="0"/>
              <a:t>Triplet for CH3 1:2:1</a:t>
            </a:r>
          </a:p>
          <a:p>
            <a:r>
              <a:rPr lang="en-IN" dirty="0" err="1" smtClean="0"/>
              <a:t>Querter</a:t>
            </a:r>
            <a:r>
              <a:rPr lang="en-IN" dirty="0" smtClean="0"/>
              <a:t> for CH2 1:3:3:1</a:t>
            </a:r>
          </a:p>
          <a:p>
            <a:endParaRPr lang="en-IN" dirty="0"/>
          </a:p>
          <a:p>
            <a:r>
              <a:rPr lang="en-IN" dirty="0" smtClean="0"/>
              <a:t>CH3-CH2-CH2-OH</a:t>
            </a:r>
          </a:p>
          <a:p>
            <a:r>
              <a:rPr lang="en-IN" dirty="0" smtClean="0"/>
              <a:t>CH3- 2neighboring proton hence triplet</a:t>
            </a:r>
          </a:p>
          <a:p>
            <a:r>
              <a:rPr lang="en-IN" dirty="0" smtClean="0"/>
              <a:t>CH2- 5 neighbouring protons hence </a:t>
            </a:r>
            <a:r>
              <a:rPr lang="en-IN" dirty="0" err="1" smtClean="0"/>
              <a:t>hexet</a:t>
            </a:r>
            <a:r>
              <a:rPr lang="en-IN" dirty="0" smtClean="0"/>
              <a:t> </a:t>
            </a:r>
          </a:p>
          <a:p>
            <a:r>
              <a:rPr lang="en-IN" dirty="0" smtClean="0"/>
              <a:t>CH2- 2 neighbouring protons hence triplet.</a:t>
            </a:r>
          </a:p>
          <a:p>
            <a:endParaRPr lang="en-IN" dirty="0"/>
          </a:p>
          <a:p>
            <a:r>
              <a:rPr lang="en-IN" dirty="0" smtClean="0"/>
              <a:t>CHa3-CHb(CHc3)-CHd2-CHe3</a:t>
            </a:r>
          </a:p>
          <a:p>
            <a:r>
              <a:rPr lang="en-IN" dirty="0" smtClean="0"/>
              <a:t>Ha- 1 neighbouring proton hence doublet</a:t>
            </a:r>
          </a:p>
          <a:p>
            <a:r>
              <a:rPr lang="en-IN" dirty="0" err="1" smtClean="0"/>
              <a:t>Hb</a:t>
            </a:r>
            <a:r>
              <a:rPr lang="en-IN" dirty="0" smtClean="0"/>
              <a:t> – 8 neighbouring protons hence nine peaks</a:t>
            </a:r>
          </a:p>
          <a:p>
            <a:r>
              <a:rPr lang="en-IN" dirty="0" err="1" smtClean="0"/>
              <a:t>Hc</a:t>
            </a:r>
            <a:r>
              <a:rPr lang="en-IN" dirty="0" smtClean="0"/>
              <a:t>- </a:t>
            </a:r>
            <a:r>
              <a:rPr lang="en-IN" dirty="0"/>
              <a:t>1 neighbouring proton hence </a:t>
            </a:r>
            <a:r>
              <a:rPr lang="en-IN" dirty="0" smtClean="0"/>
              <a:t>doublet</a:t>
            </a:r>
          </a:p>
          <a:p>
            <a:r>
              <a:rPr lang="en-IN" dirty="0" err="1" smtClean="0"/>
              <a:t>Hd</a:t>
            </a:r>
            <a:r>
              <a:rPr lang="en-IN" dirty="0" smtClean="0"/>
              <a:t>- 4 neighbouring protons hence </a:t>
            </a:r>
            <a:r>
              <a:rPr lang="en-IN" dirty="0" err="1" smtClean="0"/>
              <a:t>pentet</a:t>
            </a:r>
            <a:endParaRPr lang="en-IN" dirty="0" smtClean="0"/>
          </a:p>
          <a:p>
            <a:r>
              <a:rPr lang="en-IN" dirty="0" smtClean="0"/>
              <a:t>He – 2 neighbouring protons hence triplet.</a:t>
            </a:r>
          </a:p>
          <a:p>
            <a:endParaRPr lang="en-IN" dirty="0"/>
          </a:p>
        </p:txBody>
      </p:sp>
    </p:spTree>
    <p:extLst>
      <p:ext uri="{BB962C8B-B14F-4D97-AF65-F5344CB8AC3E}">
        <p14:creationId xmlns:p14="http://schemas.microsoft.com/office/powerpoint/2010/main" val="189314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IN" b="1" u="sng" dirty="0"/>
              <a:t>Factors affecting the chemical shift</a:t>
            </a:r>
            <a:r>
              <a:rPr lang="en-IN" b="1" u="sng" dirty="0" smtClean="0"/>
              <a:t>:</a:t>
            </a:r>
            <a:endParaRPr lang="en-IN" dirty="0"/>
          </a:p>
          <a:p>
            <a:pPr marL="0" indent="0">
              <a:buNone/>
            </a:pPr>
            <a:r>
              <a:rPr lang="en-IN" dirty="0" smtClean="0"/>
              <a:t>	Actually </a:t>
            </a:r>
            <a:r>
              <a:rPr lang="en-IN" dirty="0"/>
              <a:t>the chemical shift parameter δ is a function of electron density around the nucleus as the electrons are directly involved in the diamagnetic shielding which acts to attenuate the applied magnetic field. Hence following factors are responsible for influencing its value:</a:t>
            </a:r>
          </a:p>
          <a:p>
            <a:pPr marL="0" indent="0">
              <a:buNone/>
            </a:pPr>
            <a:r>
              <a:rPr lang="en-IN" dirty="0" smtClean="0"/>
              <a:t>	(</a:t>
            </a:r>
            <a:r>
              <a:rPr lang="en-IN" dirty="0"/>
              <a:t>a) Specific solvent,</a:t>
            </a:r>
          </a:p>
          <a:p>
            <a:pPr marL="0" indent="0">
              <a:buNone/>
            </a:pPr>
            <a:r>
              <a:rPr lang="en-IN" dirty="0" smtClean="0"/>
              <a:t>	(</a:t>
            </a:r>
            <a:r>
              <a:rPr lang="en-IN" dirty="0"/>
              <a:t>b) Bulk diamagnetic susceptibility effect,</a:t>
            </a:r>
          </a:p>
          <a:p>
            <a:pPr marL="0" indent="0">
              <a:buNone/>
            </a:pPr>
            <a:r>
              <a:rPr lang="en-IN" dirty="0" smtClean="0"/>
              <a:t>	(</a:t>
            </a:r>
            <a:r>
              <a:rPr lang="en-IN" dirty="0"/>
              <a:t>c) Temperature (only when change in temperature causes changes in some type of association equilibrium or changes in amplitude of torsional vibrations),</a:t>
            </a:r>
          </a:p>
          <a:p>
            <a:pPr marL="0" indent="0">
              <a:buNone/>
            </a:pPr>
            <a:r>
              <a:rPr lang="en-IN" dirty="0" smtClean="0"/>
              <a:t>	(</a:t>
            </a:r>
            <a:r>
              <a:rPr lang="en-IN" dirty="0"/>
              <a:t>d) Electron density,</a:t>
            </a:r>
          </a:p>
          <a:p>
            <a:pPr marL="0" indent="0">
              <a:buNone/>
            </a:pPr>
            <a:r>
              <a:rPr lang="en-IN" dirty="0" smtClean="0"/>
              <a:t>	(</a:t>
            </a:r>
            <a:r>
              <a:rPr lang="en-IN" dirty="0"/>
              <a:t>e) Inductive effect,</a:t>
            </a:r>
          </a:p>
          <a:p>
            <a:pPr marL="0" indent="0">
              <a:buNone/>
            </a:pPr>
            <a:r>
              <a:rPr lang="en-IN" dirty="0" smtClean="0"/>
              <a:t>	(</a:t>
            </a:r>
            <a:r>
              <a:rPr lang="en-IN" dirty="0"/>
              <a:t>f) Vander Waal </a:t>
            </a:r>
            <a:r>
              <a:rPr lang="en-IN" dirty="0" err="1"/>
              <a:t>deshielding</a:t>
            </a:r>
            <a:r>
              <a:rPr lang="en-IN" dirty="0"/>
              <a:t>, and</a:t>
            </a:r>
          </a:p>
          <a:p>
            <a:pPr marL="0" indent="0">
              <a:buNone/>
            </a:pPr>
            <a:r>
              <a:rPr lang="en-IN" dirty="0" smtClean="0"/>
              <a:t>	(</a:t>
            </a:r>
            <a:r>
              <a:rPr lang="en-IN" dirty="0"/>
              <a:t>g) Hydrogen bonding.</a:t>
            </a:r>
          </a:p>
        </p:txBody>
      </p:sp>
    </p:spTree>
    <p:extLst>
      <p:ext uri="{BB962C8B-B14F-4D97-AF65-F5344CB8AC3E}">
        <p14:creationId xmlns:p14="http://schemas.microsoft.com/office/powerpoint/2010/main" val="127188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marL="0" indent="0">
              <a:buNone/>
            </a:pPr>
            <a:r>
              <a:rPr lang="en-IN" b="1" u="sng" dirty="0"/>
              <a:t>Applications of N.M.R. Spectroscopy:</a:t>
            </a:r>
            <a:endParaRPr lang="en-IN" dirty="0"/>
          </a:p>
          <a:p>
            <a:pPr marL="514350" indent="-514350">
              <a:buAutoNum type="arabicParenBoth"/>
            </a:pPr>
            <a:r>
              <a:rPr lang="en-IN" b="1" dirty="0" smtClean="0"/>
              <a:t>Quantitative </a:t>
            </a:r>
            <a:r>
              <a:rPr lang="en-IN" b="1" dirty="0"/>
              <a:t>Analysis: </a:t>
            </a:r>
            <a:endParaRPr lang="en-IN" b="1" dirty="0" smtClean="0"/>
          </a:p>
          <a:p>
            <a:pPr marL="400050" lvl="1" indent="0">
              <a:buNone/>
            </a:pPr>
            <a:r>
              <a:rPr lang="en-IN" dirty="0"/>
              <a:t>	</a:t>
            </a:r>
            <a:r>
              <a:rPr lang="en-IN" dirty="0" smtClean="0"/>
              <a:t>The </a:t>
            </a:r>
            <a:r>
              <a:rPr lang="en-IN" dirty="0"/>
              <a:t>area of peak is directly proportional to the number of nuclei responsible for that peak. Thus the concentration of species can be determined directly by making use of signal area per proton. The signal area per proton can easily be calculated by use of a known concentration of an internal standard.</a:t>
            </a:r>
          </a:p>
          <a:p>
            <a:pPr marL="0" indent="0">
              <a:buNone/>
            </a:pPr>
            <a:r>
              <a:rPr lang="en-IN" dirty="0" smtClean="0"/>
              <a:t>	Similarly</a:t>
            </a:r>
            <a:r>
              <a:rPr lang="en-IN" dirty="0"/>
              <a:t>, </a:t>
            </a:r>
            <a:r>
              <a:rPr lang="en-IN" dirty="0" smtClean="0"/>
              <a:t>(the </a:t>
            </a:r>
            <a:r>
              <a:rPr lang="en-IN" dirty="0"/>
              <a:t>concentration of new species formed during the reaction can also be calculated from the spectrum of parent compound.</a:t>
            </a:r>
          </a:p>
          <a:p>
            <a:pPr marL="0" indent="0">
              <a:buNone/>
            </a:pPr>
            <a:r>
              <a:rPr lang="en-IN" b="1" dirty="0"/>
              <a:t>(2) Qualitative Analysis: </a:t>
            </a:r>
            <a:endParaRPr lang="en-IN" b="1" dirty="0" smtClean="0"/>
          </a:p>
          <a:p>
            <a:pPr marL="0" indent="0">
              <a:buNone/>
            </a:pPr>
            <a:r>
              <a:rPr lang="en-IN" dirty="0"/>
              <a:t>	</a:t>
            </a:r>
            <a:r>
              <a:rPr lang="en-IN" dirty="0" smtClean="0"/>
              <a:t>The </a:t>
            </a:r>
            <a:r>
              <a:rPr lang="en-IN" dirty="0"/>
              <a:t>qualitative analysis of the compound can easily be made by knowing:</a:t>
            </a:r>
          </a:p>
          <a:p>
            <a:pPr marL="0" indent="0">
              <a:buNone/>
            </a:pPr>
            <a:r>
              <a:rPr lang="en-IN" dirty="0" smtClean="0"/>
              <a:t>	(</a:t>
            </a:r>
            <a:r>
              <a:rPr lang="en-IN" dirty="0"/>
              <a:t>i) Chemical shift </a:t>
            </a:r>
            <a:r>
              <a:rPr lang="en-IN" dirty="0" smtClean="0"/>
              <a:t>delta </a:t>
            </a:r>
            <a:r>
              <a:rPr lang="en-IN" dirty="0"/>
              <a:t>values of hydrogen containing groups,</a:t>
            </a:r>
          </a:p>
          <a:p>
            <a:pPr marL="0" indent="0">
              <a:buNone/>
            </a:pPr>
            <a:r>
              <a:rPr lang="en-IN" dirty="0" smtClean="0"/>
              <a:t>	(</a:t>
            </a:r>
            <a:r>
              <a:rPr lang="en-IN" dirty="0"/>
              <a:t>ii) The presence of particular functional group,</a:t>
            </a:r>
          </a:p>
          <a:p>
            <a:pPr marL="0" indent="0">
              <a:buNone/>
            </a:pPr>
            <a:r>
              <a:rPr lang="en-IN" dirty="0" smtClean="0"/>
              <a:t>	(</a:t>
            </a:r>
            <a:r>
              <a:rPr lang="en-IN" dirty="0"/>
              <a:t>iii) The relative position of these groups and</a:t>
            </a:r>
          </a:p>
          <a:p>
            <a:pPr marL="0" indent="0">
              <a:buNone/>
            </a:pPr>
            <a:r>
              <a:rPr lang="en-IN" dirty="0" smtClean="0"/>
              <a:t>	(</a:t>
            </a:r>
            <a:r>
              <a:rPr lang="en-IN" dirty="0"/>
              <a:t>iv) The relative number of nuclei in these groups.</a:t>
            </a:r>
          </a:p>
          <a:p>
            <a:endParaRPr lang="en-IN" dirty="0"/>
          </a:p>
        </p:txBody>
      </p:sp>
    </p:spTree>
    <p:extLst>
      <p:ext uri="{BB962C8B-B14F-4D97-AF65-F5344CB8AC3E}">
        <p14:creationId xmlns:p14="http://schemas.microsoft.com/office/powerpoint/2010/main" val="54960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Theory &amp; Principle of </a:t>
            </a:r>
            <a:r>
              <a:rPr lang="en-IN" dirty="0" smtClean="0"/>
              <a:t>NMR</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In </a:t>
            </a:r>
            <a:r>
              <a:rPr lang="en-IN" dirty="0"/>
              <a:t>the late 1940’s, physical chemists originally developed NMR spectroscopy to study different properties of atomic nuclei, but later found it to be useful in determining the molecular structure of organic compounds. </a:t>
            </a:r>
          </a:p>
          <a:p>
            <a:pPr algn="just"/>
            <a:r>
              <a:rPr lang="en-IN" dirty="0"/>
              <a:t>The theory behind NMR comes from the spin, I of a nucleus. Just as electrons have a +1/2, -1/2 spin, certain nuclei also experience charged spins that create a magnetic field (called the magnetic moment), which allows chemists to study them using NMR. Nuclei with even numbers of both neutrons and protons experience NO spin and nuclei with odd numbers of both neutrons and protons have integer spins. Nuclei that have the sum of protons and neutrons equal to an odd number (like 1 H and 13C) have half-integer spins. </a:t>
            </a:r>
          </a:p>
          <a:p>
            <a:endParaRPr lang="en-IN" dirty="0"/>
          </a:p>
        </p:txBody>
      </p:sp>
    </p:spTree>
    <p:extLst>
      <p:ext uri="{BB962C8B-B14F-4D97-AF65-F5344CB8AC3E}">
        <p14:creationId xmlns:p14="http://schemas.microsoft.com/office/powerpoint/2010/main" val="220237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8153400" cy="6172200"/>
          </a:xfrm>
          <a:prstGeom prst="rect">
            <a:avLst/>
          </a:prstGeom>
          <a:noFill/>
          <a:ln>
            <a:noFill/>
          </a:ln>
        </p:spPr>
      </p:pic>
    </p:spTree>
    <p:extLst>
      <p:ext uri="{BB962C8B-B14F-4D97-AF65-F5344CB8AC3E}">
        <p14:creationId xmlns:p14="http://schemas.microsoft.com/office/powerpoint/2010/main" val="221768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a:t>When there is no external or applied magnetic field (B0), the nuclear spins orient randomly; however, when there is an applied magnetic field, the nuclei orient themselves with or against the larger applied field. The α-spin state is parallel to the applied force and has lower energy than the β- spin state that is antiparallel to the applied force. The energy difference (</a:t>
            </a:r>
            <a:r>
              <a:rPr lang="en-IN" dirty="0" err="1"/>
              <a:t>δE</a:t>
            </a:r>
            <a:r>
              <a:rPr lang="en-IN" dirty="0"/>
              <a:t>) between the α- and β-spin states depends on the strength of the applied magnetic field. The greater the strength of the applied magnetic field, the greater is the δ E between the α- and β-spin states. The δ E between the α- and β-spin state is ~0.02 </a:t>
            </a:r>
            <a:r>
              <a:rPr lang="en-IN" dirty="0" err="1"/>
              <a:t>cal</a:t>
            </a:r>
            <a:r>
              <a:rPr lang="en-IN" dirty="0"/>
              <a:t> mol</a:t>
            </a:r>
            <a:r>
              <a:rPr lang="en-IN" baseline="30000" dirty="0"/>
              <a:t>-1</a:t>
            </a:r>
            <a:r>
              <a:rPr lang="en-IN" dirty="0"/>
              <a:t>, which lies in the radio frequency region. The emitted energy in this region produces an NMR signal.</a:t>
            </a:r>
          </a:p>
          <a:p>
            <a:endParaRPr lang="en-IN" dirty="0"/>
          </a:p>
        </p:txBody>
      </p:sp>
    </p:spTree>
    <p:extLst>
      <p:ext uri="{BB962C8B-B14F-4D97-AF65-F5344CB8AC3E}">
        <p14:creationId xmlns:p14="http://schemas.microsoft.com/office/powerpoint/2010/main" val="214355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Instrumentation</a:t>
            </a:r>
            <a:r>
              <a:rPr lang="en-IN" b="1" u="sng" dirty="0" smtClean="0"/>
              <a:t>:</a:t>
            </a:r>
            <a:endParaRPr lang="en-IN" dirty="0"/>
          </a:p>
        </p:txBody>
      </p:sp>
      <p:pic>
        <p:nvPicPr>
          <p:cNvPr id="4" name="Content Placeholder 3" descr="Block Diagram for NMR Spectromete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858000" cy="5105400"/>
          </a:xfrm>
          <a:prstGeom prst="rect">
            <a:avLst/>
          </a:prstGeom>
          <a:noFill/>
          <a:ln>
            <a:noFill/>
          </a:ln>
        </p:spPr>
      </p:pic>
    </p:spTree>
    <p:extLst>
      <p:ext uri="{BB962C8B-B14F-4D97-AF65-F5344CB8AC3E}">
        <p14:creationId xmlns:p14="http://schemas.microsoft.com/office/powerpoint/2010/main" val="27298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5715000"/>
          </a:xfrm>
        </p:spPr>
        <p:txBody>
          <a:bodyPr>
            <a:noAutofit/>
          </a:bodyPr>
          <a:lstStyle/>
          <a:p>
            <a:pPr marL="0" indent="0">
              <a:buNone/>
            </a:pPr>
            <a:r>
              <a:rPr lang="en-IN" sz="2600" b="1" dirty="0"/>
              <a:t>Components of 1H-NMR spectrometer</a:t>
            </a:r>
          </a:p>
          <a:p>
            <a:r>
              <a:rPr lang="en-IN" sz="1800" b="1" dirty="0"/>
              <a:t>Magnet: </a:t>
            </a:r>
            <a:r>
              <a:rPr lang="en-IN" sz="1800" dirty="0"/>
              <a:t>Three types of magnets have been used in NMR spectrometers; these are</a:t>
            </a:r>
          </a:p>
          <a:p>
            <a:pPr marL="0" indent="0">
              <a:buNone/>
            </a:pPr>
            <a:r>
              <a:rPr lang="en-IN" sz="1800" dirty="0"/>
              <a:t>permanent magnet, electromagnet and super conducting solenoid.</a:t>
            </a:r>
          </a:p>
          <a:p>
            <a:r>
              <a:rPr lang="en-IN" sz="1800" b="1" dirty="0" smtClean="0"/>
              <a:t>The </a:t>
            </a:r>
            <a:r>
              <a:rPr lang="en-IN" sz="1800" b="1" dirty="0"/>
              <a:t>Sample Probe:</a:t>
            </a:r>
            <a:r>
              <a:rPr lang="en-IN" sz="1800" dirty="0"/>
              <a:t> It is a key component in NMR spectrometer which not only holds the sample in a </a:t>
            </a:r>
            <a:r>
              <a:rPr lang="en-IN" sz="1800" dirty="0" smtClean="0"/>
              <a:t>fixed position </a:t>
            </a:r>
            <a:r>
              <a:rPr lang="en-IN" sz="1800" dirty="0"/>
              <a:t>in the magnetic field but also contains an air turbine to rotate (spin) the sample</a:t>
            </a:r>
          </a:p>
          <a:p>
            <a:r>
              <a:rPr lang="en-IN" sz="1800" b="1" dirty="0" smtClean="0"/>
              <a:t>Detector System: </a:t>
            </a:r>
            <a:r>
              <a:rPr lang="en-IN" sz="1800" dirty="0"/>
              <a:t>High frequency radio signal is first converted to an audio frequency signal which can </a:t>
            </a:r>
            <a:r>
              <a:rPr lang="en-IN" sz="1800" dirty="0" smtClean="0"/>
              <a:t>be thought </a:t>
            </a:r>
            <a:r>
              <a:rPr lang="en-IN" sz="1800" dirty="0"/>
              <a:t>of as being made up of two components; a carrier signal which has the frequency </a:t>
            </a:r>
            <a:r>
              <a:rPr lang="en-IN" sz="1800" dirty="0" smtClean="0"/>
              <a:t>of the </a:t>
            </a:r>
            <a:r>
              <a:rPr lang="en-IN" sz="1800" dirty="0"/>
              <a:t>oscillator that is used to produce it and a superimposed NMR signal from the </a:t>
            </a:r>
            <a:r>
              <a:rPr lang="en-IN" sz="1800" dirty="0" err="1"/>
              <a:t>analyte</a:t>
            </a:r>
            <a:r>
              <a:rPr lang="en-IN" sz="1800" dirty="0"/>
              <a:t>.</a:t>
            </a:r>
          </a:p>
          <a:p>
            <a:r>
              <a:rPr lang="en-IN" sz="1800" b="1" dirty="0"/>
              <a:t>Sample Handing: </a:t>
            </a:r>
            <a:r>
              <a:rPr lang="en-IN" sz="1800" dirty="0"/>
              <a:t>In general, high resolution NMR spectroscopy work requires clear transparent </a:t>
            </a:r>
            <a:r>
              <a:rPr lang="en-IN" sz="1800" dirty="0" smtClean="0"/>
              <a:t>sample solution </a:t>
            </a:r>
            <a:r>
              <a:rPr lang="en-IN" sz="1800" dirty="0"/>
              <a:t>of 2 to 15% concentration.</a:t>
            </a:r>
          </a:p>
          <a:p>
            <a:r>
              <a:rPr lang="en-IN" sz="1800" b="1" dirty="0"/>
              <a:t>Representation of NMR</a:t>
            </a:r>
          </a:p>
          <a:p>
            <a:pPr marL="0" indent="0">
              <a:buNone/>
            </a:pPr>
            <a:r>
              <a:rPr lang="en-IN" sz="1800" dirty="0" smtClean="0"/>
              <a:t>	The </a:t>
            </a:r>
            <a:r>
              <a:rPr lang="en-IN" sz="1800" dirty="0"/>
              <a:t>NMR spectrum is recorded on a chart paper with X-axis representing chemical shift (</a:t>
            </a:r>
            <a:r>
              <a:rPr lang="en-IN" sz="1800" dirty="0" smtClean="0"/>
              <a:t>ð) in </a:t>
            </a:r>
            <a:r>
              <a:rPr lang="en-IN" sz="1800" dirty="0"/>
              <a:t>ppm and Y-axis as intensity. The δ values increase from right to left. The value of zero </a:t>
            </a:r>
            <a:r>
              <a:rPr lang="en-IN" sz="1800" dirty="0" smtClean="0"/>
              <a:t>on the </a:t>
            </a:r>
            <a:r>
              <a:rPr lang="en-IN" sz="1800" dirty="0"/>
              <a:t>X-axis corresponds to the internal standard, </a:t>
            </a:r>
            <a:r>
              <a:rPr lang="en-IN" sz="1800" dirty="0" err="1"/>
              <a:t>tetramethylsilane</a:t>
            </a:r>
            <a:r>
              <a:rPr lang="en-IN" sz="1800" dirty="0"/>
              <a:t> (TMS) signal. As you </a:t>
            </a:r>
            <a:r>
              <a:rPr lang="en-IN" sz="1800" dirty="0" smtClean="0"/>
              <a:t>have learnt </a:t>
            </a:r>
            <a:r>
              <a:rPr lang="en-IN" sz="1800" dirty="0"/>
              <a:t>earlier, the low ð values correspond to high and vice versa. The NMR spectra </a:t>
            </a:r>
            <a:r>
              <a:rPr lang="en-IN" sz="1800" dirty="0" smtClean="0"/>
              <a:t>are normally </a:t>
            </a:r>
            <a:r>
              <a:rPr lang="en-IN" sz="1800" dirty="0"/>
              <a:t>recorded in two modes; absorption and integral modes. The output consists of </a:t>
            </a:r>
            <a:r>
              <a:rPr lang="en-IN" sz="1800" dirty="0" smtClean="0"/>
              <a:t>two traces </a:t>
            </a:r>
            <a:r>
              <a:rPr lang="en-IN" sz="1800" dirty="0"/>
              <a:t>– one is the spectrum i.e., the absorption signals at different d values and the </a:t>
            </a:r>
            <a:r>
              <a:rPr lang="en-IN" sz="1800" dirty="0" smtClean="0"/>
              <a:t>other called </a:t>
            </a:r>
            <a:r>
              <a:rPr lang="en-IN" sz="1800" dirty="0"/>
              <a:t>integration trace.</a:t>
            </a:r>
          </a:p>
        </p:txBody>
      </p:sp>
    </p:spTree>
    <p:extLst>
      <p:ext uri="{BB962C8B-B14F-4D97-AF65-F5344CB8AC3E}">
        <p14:creationId xmlns:p14="http://schemas.microsoft.com/office/powerpoint/2010/main" val="43086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NMR </a:t>
            </a:r>
            <a:r>
              <a:rPr lang="en-IN" b="1" u="sng" dirty="0" smtClean="0"/>
              <a:t>Spectrum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6046525" cy="3709313"/>
          </a:xfrm>
          <a:prstGeom prst="rect">
            <a:avLst/>
          </a:prstGeom>
          <a:noFill/>
          <a:ln>
            <a:noFill/>
          </a:ln>
        </p:spPr>
      </p:pic>
      <p:sp>
        <p:nvSpPr>
          <p:cNvPr id="5" name="Rectangle 4"/>
          <p:cNvSpPr/>
          <p:nvPr/>
        </p:nvSpPr>
        <p:spPr>
          <a:xfrm>
            <a:off x="1113692" y="5162619"/>
            <a:ext cx="7543800" cy="923330"/>
          </a:xfrm>
          <a:prstGeom prst="rect">
            <a:avLst/>
          </a:prstGeom>
        </p:spPr>
        <p:txBody>
          <a:bodyPr wrap="square">
            <a:spAutoFit/>
          </a:bodyPr>
          <a:lstStyle/>
          <a:p>
            <a:r>
              <a:rPr lang="en-IN" dirty="0"/>
              <a:t>The NMR spectrum is plot of intensity of NMR signal versus the magnetic field frequency in reference to TMS. The intensity is measured by integration of area under the triangles.</a:t>
            </a:r>
          </a:p>
        </p:txBody>
      </p:sp>
    </p:spTree>
    <p:extLst>
      <p:ext uri="{BB962C8B-B14F-4D97-AF65-F5344CB8AC3E}">
        <p14:creationId xmlns:p14="http://schemas.microsoft.com/office/powerpoint/2010/main" val="212588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Interpreting </a:t>
            </a:r>
            <a:r>
              <a:rPr lang="en-IN" b="1" u="sng" baseline="30000" dirty="0"/>
              <a:t>1</a:t>
            </a:r>
            <a:r>
              <a:rPr lang="en-IN" b="1" u="sng" dirty="0"/>
              <a:t>H NMR Spectra</a:t>
            </a:r>
            <a:r>
              <a:rPr lang="en-IN" b="1" u="sng" dirty="0" smtClean="0"/>
              <a:t>:</a:t>
            </a:r>
            <a:endParaRPr lang="en-IN" dirty="0"/>
          </a:p>
        </p:txBody>
      </p:sp>
      <p:sp>
        <p:nvSpPr>
          <p:cNvPr id="3" name="Content Placeholder 2"/>
          <p:cNvSpPr>
            <a:spLocks noGrp="1"/>
          </p:cNvSpPr>
          <p:nvPr>
            <p:ph idx="1"/>
          </p:nvPr>
        </p:nvSpPr>
        <p:spPr/>
        <p:txBody>
          <a:bodyPr>
            <a:normAutofit fontScale="62500" lnSpcReduction="20000"/>
          </a:bodyPr>
          <a:lstStyle/>
          <a:p>
            <a:pPr marL="0" lvl="0" indent="0">
              <a:buNone/>
            </a:pPr>
            <a:r>
              <a:rPr lang="en-IN" dirty="0" smtClean="0"/>
              <a:t>The Information’s obtained from </a:t>
            </a:r>
            <a:r>
              <a:rPr lang="en-IN" baseline="30000" dirty="0" smtClean="0"/>
              <a:t>1</a:t>
            </a:r>
            <a:r>
              <a:rPr lang="en-IN" dirty="0" smtClean="0"/>
              <a:t>H –NMR are: 1) CH3-CH3 </a:t>
            </a:r>
          </a:p>
          <a:p>
            <a:pPr marL="0" lvl="0" indent="0">
              <a:buNone/>
            </a:pPr>
            <a:r>
              <a:rPr lang="en-IN" dirty="0" smtClean="0"/>
              <a:t>2) CH3CH2OH</a:t>
            </a:r>
          </a:p>
          <a:p>
            <a:pPr marL="0" lvl="0" indent="0">
              <a:buNone/>
            </a:pPr>
            <a:r>
              <a:rPr lang="en-IN" dirty="0" smtClean="0"/>
              <a:t/>
            </a:r>
            <a:br>
              <a:rPr lang="en-IN" dirty="0" smtClean="0"/>
            </a:br>
            <a:r>
              <a:rPr lang="en-IN" dirty="0" smtClean="0"/>
              <a:t>1) </a:t>
            </a:r>
            <a:r>
              <a:rPr lang="en-IN" b="1" dirty="0" smtClean="0"/>
              <a:t>Number of signals:</a:t>
            </a:r>
            <a:r>
              <a:rPr lang="en-IN" dirty="0" smtClean="0"/>
              <a:t> </a:t>
            </a:r>
          </a:p>
          <a:p>
            <a:pPr marL="0" lvl="0" indent="0">
              <a:buNone/>
            </a:pPr>
            <a:r>
              <a:rPr lang="en-IN" dirty="0" smtClean="0"/>
              <a:t>	Protons </a:t>
            </a:r>
            <a:r>
              <a:rPr lang="en-IN" dirty="0"/>
              <a:t>within a compound experience different magnetic environments, which give a separate signal in the NMR spectrum.</a:t>
            </a:r>
          </a:p>
          <a:p>
            <a:pPr lvl="0"/>
            <a:r>
              <a:rPr lang="en-IN" dirty="0"/>
              <a:t>Equivalent Protons that reside in the same magnetic environment are termed chemically equivalent protons.</a:t>
            </a:r>
          </a:p>
          <a:p>
            <a:r>
              <a:rPr lang="en-IN" dirty="0"/>
              <a:t>Examples,  As a general rule of thumb, H’s in CH</a:t>
            </a:r>
            <a:r>
              <a:rPr lang="en-IN" baseline="-25000" dirty="0"/>
              <a:t>3</a:t>
            </a:r>
            <a:r>
              <a:rPr lang="en-IN" dirty="0"/>
              <a:t> and CH</a:t>
            </a:r>
            <a:r>
              <a:rPr lang="en-IN" baseline="-25000" dirty="0"/>
              <a:t>2</a:t>
            </a:r>
            <a:r>
              <a:rPr lang="en-IN" dirty="0"/>
              <a:t> groups are </a:t>
            </a:r>
            <a:r>
              <a:rPr lang="en-IN" dirty="0" err="1" smtClean="0"/>
              <a:t>usuallyequivalent</a:t>
            </a:r>
            <a:r>
              <a:rPr lang="en-IN" dirty="0"/>
              <a:t>. Symmetrical compounds, such as benzene, are also equivalent.</a:t>
            </a:r>
          </a:p>
          <a:p>
            <a:pPr lvl="0"/>
            <a:r>
              <a:rPr lang="en-IN" dirty="0"/>
              <a:t>However, since many compounds are not symmetrical, it is important to know how to identify </a:t>
            </a:r>
            <a:r>
              <a:rPr lang="en-IN" dirty="0" err="1"/>
              <a:t>nonequivalent</a:t>
            </a:r>
            <a:r>
              <a:rPr lang="en-IN" dirty="0"/>
              <a:t> protons. Protons that are different in any way (even in their stereochemistry) are not equivalent and will absorb at different frequencies (give a separate signal on the NMR spectra).</a:t>
            </a:r>
          </a:p>
          <a:p>
            <a:endParaRPr lang="en-IN" dirty="0"/>
          </a:p>
        </p:txBody>
      </p:sp>
    </p:spTree>
    <p:extLst>
      <p:ext uri="{BB962C8B-B14F-4D97-AF65-F5344CB8AC3E}">
        <p14:creationId xmlns:p14="http://schemas.microsoft.com/office/powerpoint/2010/main" val="279390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610600" cy="4572000"/>
          </a:xfrm>
          <a:prstGeom prst="rect">
            <a:avLst/>
          </a:prstGeom>
          <a:noFill/>
          <a:ln>
            <a:noFill/>
          </a:ln>
        </p:spPr>
      </p:pic>
    </p:spTree>
    <p:extLst>
      <p:ext uri="{BB962C8B-B14F-4D97-AF65-F5344CB8AC3E}">
        <p14:creationId xmlns:p14="http://schemas.microsoft.com/office/powerpoint/2010/main" val="249207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1326</Words>
  <Application>Microsoft Office PowerPoint</Application>
  <PresentationFormat>On-screen Show (4:3)</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1H NMR spectroscopy</vt:lpstr>
      <vt:lpstr>Theory &amp; Principle of NMR</vt:lpstr>
      <vt:lpstr>PowerPoint Presentation</vt:lpstr>
      <vt:lpstr>PowerPoint Presentation</vt:lpstr>
      <vt:lpstr>Instrumentation:</vt:lpstr>
      <vt:lpstr>PowerPoint Presentation</vt:lpstr>
      <vt:lpstr>NMR Spectrum</vt:lpstr>
      <vt:lpstr>Interpreting 1H NMR Spectra: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high MHz mangnet NMR is used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 NMR spectroscopy</dc:title>
  <dc:creator>Druman</dc:creator>
  <cp:lastModifiedBy>Admin</cp:lastModifiedBy>
  <cp:revision>12</cp:revision>
  <dcterms:created xsi:type="dcterms:W3CDTF">2006-08-16T00:00:00Z</dcterms:created>
  <dcterms:modified xsi:type="dcterms:W3CDTF">2023-01-19T10:58:29Z</dcterms:modified>
</cp:coreProperties>
</file>