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80" r:id="rId4"/>
    <p:sldId id="261" r:id="rId5"/>
    <p:sldId id="269" r:id="rId6"/>
    <p:sldId id="279"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06" y="-192"/>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609441" y="274638"/>
            <a:ext cx="10969943" cy="2697162"/>
          </a:xfrm>
        </p:spPr>
        <p:txBody>
          <a:bodyPr>
            <a:normAutofit/>
          </a:bodyPr>
          <a:lstStyle/>
          <a:p>
            <a:r>
              <a:rPr lang="en-US" dirty="0" smtClean="0"/>
              <a:t>AI &amp; IoT applications for water quality  and resource management</a:t>
            </a:r>
            <a:endParaRPr lang="en-US" dirty="0"/>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777037" y="3886200"/>
            <a:ext cx="10512862" cy="1709490"/>
          </a:xfrm>
        </p:spPr>
        <p:txBody>
          <a:bodyPr>
            <a:normAutofit fontScale="85000" lnSpcReduction="20000"/>
          </a:bodyPr>
          <a:lstStyle/>
          <a:p>
            <a:pPr marL="0" indent="0" algn="r">
              <a:buNone/>
            </a:pPr>
            <a:endParaRPr lang="en-US" dirty="0" smtClean="0">
              <a:solidFill>
                <a:schemeClr val="tx1">
                  <a:lumMod val="85000"/>
                  <a:lumOff val="15000"/>
                </a:schemeClr>
              </a:solidFill>
              <a:latin typeface="Marcellus" panose="020E0602050203020307" pitchFamily="34" charset="0"/>
            </a:endParaRPr>
          </a:p>
          <a:p>
            <a:pPr marL="0" indent="0">
              <a:buNone/>
            </a:pPr>
            <a:endParaRPr lang="en-US" sz="3000" dirty="0" smtClean="0">
              <a:solidFill>
                <a:schemeClr val="tx1">
                  <a:lumMod val="85000"/>
                  <a:lumOff val="15000"/>
                </a:schemeClr>
              </a:solidFill>
              <a:latin typeface="Marcellus" panose="020E0602050203020307" pitchFamily="34" charset="0"/>
            </a:endParaRPr>
          </a:p>
          <a:p>
            <a:pPr marL="0" indent="0">
              <a:buNone/>
            </a:pPr>
            <a:endParaRPr lang="en-US" sz="3000" dirty="0" smtClean="0">
              <a:solidFill>
                <a:schemeClr val="tx1">
                  <a:lumMod val="85000"/>
                  <a:lumOff val="15000"/>
                </a:schemeClr>
              </a:solidFill>
              <a:latin typeface="Marcellus" panose="020E0602050203020307" pitchFamily="34" charset="0"/>
            </a:endParaRPr>
          </a:p>
          <a:p>
            <a:pPr marL="0" indent="0" algn="r">
              <a:buNone/>
            </a:pPr>
            <a:r>
              <a:rPr lang="en-US" dirty="0" smtClean="0">
                <a:solidFill>
                  <a:schemeClr val="tx1">
                    <a:lumMod val="85000"/>
                    <a:lumOff val="15000"/>
                  </a:schemeClr>
                </a:solidFill>
                <a:latin typeface="Marcellus" panose="020E0602050203020307" pitchFamily="34" charset="0"/>
              </a:rPr>
              <a:t>	</a:t>
            </a:r>
          </a:p>
          <a:p>
            <a:pPr marL="0" indent="0" algn="r">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Tree>
    <p:extLst>
      <p:ext uri="{BB962C8B-B14F-4D97-AF65-F5344CB8AC3E}">
        <p14:creationId xmlns:p14="http://schemas.microsoft.com/office/powerpoint/2010/main" val="1366862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p:txBody>
          <a:bodyPr>
            <a:normAutofit fontScale="90000"/>
          </a:bodyPr>
          <a:lstStyle/>
          <a:p>
            <a:r>
              <a:rPr lang="en-US" b="1" dirty="0">
                <a:solidFill>
                  <a:srgbClr val="C00000"/>
                </a:solidFill>
                <a:latin typeface="Marcellus" panose="020E0602050203020307" pitchFamily="34" charset="0"/>
              </a:rPr>
              <a:t/>
            </a:r>
            <a:br>
              <a:rPr lang="en-US" b="1" dirty="0">
                <a:solidFill>
                  <a:srgbClr val="C00000"/>
                </a:solidFill>
                <a:latin typeface="Marcellus" panose="020E0602050203020307" pitchFamily="34" charset="0"/>
              </a:rPr>
            </a:br>
            <a:r>
              <a:rPr lang="en-US" b="1" dirty="0" smtClean="0">
                <a:solidFill>
                  <a:srgbClr val="C00000"/>
                </a:solidFill>
                <a:latin typeface="Marcellus" panose="020E0602050203020307" pitchFamily="34" charset="0"/>
                <a:ea typeface="+mn-ea"/>
                <a:cs typeface="+mn-cs"/>
              </a:rPr>
              <a:t> </a:t>
            </a:r>
            <a:endParaRPr lang="en-US" b="1"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777037" y="1590494"/>
            <a:ext cx="10512862" cy="4005196"/>
          </a:xfrm>
        </p:spPr>
        <p:txBody>
          <a:bodyPr>
            <a:normAutofit/>
          </a:bodyPr>
          <a:lstStyle/>
          <a:p>
            <a:pPr algn="just"/>
            <a:r>
              <a:rPr lang="en-US" sz="2400" dirty="0"/>
              <a:t>Effective water resource management is critical for environmental preservation and sustainable development.</a:t>
            </a:r>
          </a:p>
          <a:p>
            <a:pPr algn="just"/>
            <a:r>
              <a:rPr lang="en-US" sz="2400" dirty="0" smtClean="0"/>
              <a:t>Innovative </a:t>
            </a:r>
            <a:r>
              <a:rPr lang="en-US" sz="2400" dirty="0"/>
              <a:t>solutions are necessary to tackle these challenges and improve water management practices.</a:t>
            </a:r>
          </a:p>
          <a:p>
            <a:pPr algn="just"/>
            <a:r>
              <a:rPr lang="en-US" sz="2400" dirty="0"/>
              <a:t>Artificial Intelligence (AI) and internet of Things (IoT) </a:t>
            </a:r>
            <a:r>
              <a:rPr lang="en-US" sz="2400" dirty="0" smtClean="0"/>
              <a:t>emerge </a:t>
            </a:r>
            <a:r>
              <a:rPr lang="en-US" sz="2400" dirty="0"/>
              <a:t>as leading technologies capable of transforming the management of water resources.</a:t>
            </a:r>
          </a:p>
          <a:p>
            <a:pPr algn="just"/>
            <a:r>
              <a:rPr lang="en-US" sz="2400" dirty="0"/>
              <a:t>AI and </a:t>
            </a:r>
            <a:r>
              <a:rPr lang="en-US" sz="2400" dirty="0" smtClean="0"/>
              <a:t>IoT </a:t>
            </a:r>
            <a:r>
              <a:rPr lang="en-US" sz="2400" dirty="0"/>
              <a:t>offer the potential to revolutionize </a:t>
            </a:r>
            <a:r>
              <a:rPr lang="en-US" sz="2400" dirty="0" smtClean="0"/>
              <a:t> </a:t>
            </a:r>
            <a:r>
              <a:rPr lang="en-US" sz="2400" dirty="0"/>
              <a:t>by enhancing data acquisition, analysis, and decision-making processes, paving the way for more effective and sustainable water resource management practices.</a:t>
            </a:r>
          </a:p>
          <a:p>
            <a:pPr marL="0" indent="0">
              <a:buNone/>
            </a:pPr>
            <a:endParaRPr lang="en-US" sz="2400"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Tree>
    <p:extLst>
      <p:ext uri="{BB962C8B-B14F-4D97-AF65-F5344CB8AC3E}">
        <p14:creationId xmlns:p14="http://schemas.microsoft.com/office/powerpoint/2010/main" val="3410740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573136" y="609600"/>
            <a:ext cx="10969943" cy="411162"/>
          </a:xfrm>
        </p:spPr>
        <p:txBody>
          <a:bodyPr>
            <a:normAutofit fontScale="90000"/>
          </a:bodyPr>
          <a:lstStyle/>
          <a:p>
            <a:r>
              <a:rPr lang="en-IN" sz="2200" dirty="0">
                <a:latin typeface="Arial Black" panose="020B0A04020102020204" pitchFamily="34" charset="0"/>
              </a:rPr>
              <a:t>Problem associated with traditional methods for water </a:t>
            </a:r>
            <a:r>
              <a:rPr lang="en-IN" sz="2200" dirty="0" smtClean="0">
                <a:latin typeface="Arial Black" panose="020B0A04020102020204" pitchFamily="34" charset="0"/>
              </a:rPr>
              <a:t>management</a:t>
            </a:r>
            <a:r>
              <a:rPr lang="en-IN" dirty="0">
                <a:latin typeface="Arial Black" panose="020B0A04020102020204" pitchFamily="34" charset="0"/>
              </a:rPr>
              <a:t/>
            </a:r>
            <a:br>
              <a:rPr lang="en-IN" dirty="0">
                <a:latin typeface="Arial Black" panose="020B0A04020102020204" pitchFamily="34" charset="0"/>
              </a:rPr>
            </a:br>
            <a:endParaRPr lang="en-US" dirty="0"/>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777037" y="3886200"/>
            <a:ext cx="10512862" cy="1709490"/>
          </a:xfrm>
        </p:spPr>
        <p:txBody>
          <a:bodyPr>
            <a:normAutofit fontScale="85000" lnSpcReduction="20000"/>
          </a:bodyPr>
          <a:lstStyle/>
          <a:p>
            <a:pPr marL="0" indent="0" algn="r">
              <a:buNone/>
            </a:pPr>
            <a:endParaRPr lang="en-US" dirty="0" smtClean="0">
              <a:solidFill>
                <a:schemeClr val="tx1">
                  <a:lumMod val="85000"/>
                  <a:lumOff val="15000"/>
                </a:schemeClr>
              </a:solidFill>
              <a:latin typeface="Marcellus" panose="020E0602050203020307" pitchFamily="34" charset="0"/>
            </a:endParaRPr>
          </a:p>
          <a:p>
            <a:pPr marL="0" indent="0">
              <a:buNone/>
            </a:pPr>
            <a:endParaRPr lang="en-US" sz="3000" dirty="0" smtClean="0">
              <a:solidFill>
                <a:schemeClr val="tx1">
                  <a:lumMod val="85000"/>
                  <a:lumOff val="15000"/>
                </a:schemeClr>
              </a:solidFill>
              <a:latin typeface="Marcellus" panose="020E0602050203020307" pitchFamily="34" charset="0"/>
            </a:endParaRPr>
          </a:p>
          <a:p>
            <a:pPr marL="0" indent="0">
              <a:buNone/>
            </a:pPr>
            <a:endParaRPr lang="en-US" sz="3000" dirty="0" smtClean="0">
              <a:solidFill>
                <a:schemeClr val="tx1">
                  <a:lumMod val="85000"/>
                  <a:lumOff val="15000"/>
                </a:schemeClr>
              </a:solidFill>
              <a:latin typeface="Marcellus" panose="020E0602050203020307" pitchFamily="34" charset="0"/>
            </a:endParaRPr>
          </a:p>
          <a:p>
            <a:pPr marL="0" indent="0" algn="r">
              <a:buNone/>
            </a:pPr>
            <a:r>
              <a:rPr lang="en-US" dirty="0" smtClean="0">
                <a:solidFill>
                  <a:schemeClr val="tx1">
                    <a:lumMod val="85000"/>
                    <a:lumOff val="15000"/>
                  </a:schemeClr>
                </a:solidFill>
                <a:latin typeface="Marcellus" panose="020E0602050203020307" pitchFamily="34" charset="0"/>
              </a:rPr>
              <a:t>	</a:t>
            </a:r>
          </a:p>
          <a:p>
            <a:pPr marL="0" indent="0" algn="r">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
        <p:nvSpPr>
          <p:cNvPr id="7" name="Rectangle 6"/>
          <p:cNvSpPr/>
          <p:nvPr/>
        </p:nvSpPr>
        <p:spPr>
          <a:xfrm>
            <a:off x="777040" y="762000"/>
            <a:ext cx="10923835" cy="5632311"/>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Limited Real-time Monitoring:</a:t>
            </a:r>
            <a:r>
              <a:rPr lang="en-US" sz="2000" dirty="0">
                <a:latin typeface="Times New Roman" panose="02020603050405020304" pitchFamily="18" charset="0"/>
                <a:cs typeface="Times New Roman" panose="02020603050405020304" pitchFamily="18" charset="0"/>
              </a:rPr>
              <a:t> Traditional methods often rely on periodic sampling and manual testing, which provide limited real-time data about water quality. This results in delayed detection of issues like contamination or sudden changes in water parameters.</a:t>
            </a:r>
          </a:p>
          <a:p>
            <a:r>
              <a:rPr lang="en-US" sz="2000" b="1" dirty="0">
                <a:latin typeface="Times New Roman" panose="02020603050405020304" pitchFamily="18" charset="0"/>
                <a:cs typeface="Times New Roman" panose="02020603050405020304" pitchFamily="18" charset="0"/>
              </a:rPr>
              <a:t>Data Handling Challenges:</a:t>
            </a:r>
            <a:r>
              <a:rPr lang="en-US" sz="2000" dirty="0">
                <a:latin typeface="Times New Roman" panose="02020603050405020304" pitchFamily="18" charset="0"/>
                <a:cs typeface="Times New Roman" panose="02020603050405020304" pitchFamily="18" charset="0"/>
              </a:rPr>
              <a:t> Managing large volumes of data collected through manual methods becomes complex and time-consuming. Analyzing and processing this data manually can lead to errors and inefficiencies.</a:t>
            </a:r>
          </a:p>
          <a:p>
            <a:r>
              <a:rPr lang="en-US" sz="2000" b="1" dirty="0">
                <a:latin typeface="Times New Roman" panose="02020603050405020304" pitchFamily="18" charset="0"/>
                <a:cs typeface="Times New Roman" panose="02020603050405020304" pitchFamily="18" charset="0"/>
              </a:rPr>
              <a:t>Predictive Capabilities:</a:t>
            </a:r>
            <a:r>
              <a:rPr lang="en-US" sz="2000" dirty="0">
                <a:latin typeface="Times New Roman" panose="02020603050405020304" pitchFamily="18" charset="0"/>
                <a:cs typeface="Times New Roman" panose="02020603050405020304" pitchFamily="18" charset="0"/>
              </a:rPr>
              <a:t> Traditional methods often lack the predictive capabilities to foresee potential issues or changes in water quality. Reactive approaches are common, where action is taken after problems arise, leading to increased risks and potentially higher costs for remediation.</a:t>
            </a:r>
          </a:p>
          <a:p>
            <a:r>
              <a:rPr lang="en-US" sz="2000" b="1" dirty="0">
                <a:latin typeface="Times New Roman" panose="02020603050405020304" pitchFamily="18" charset="0"/>
                <a:cs typeface="Times New Roman" panose="02020603050405020304" pitchFamily="18" charset="0"/>
              </a:rPr>
              <a:t>Resource Inefficiencies:</a:t>
            </a:r>
            <a:r>
              <a:rPr lang="en-US" sz="2000" dirty="0">
                <a:latin typeface="Times New Roman" panose="02020603050405020304" pitchFamily="18" charset="0"/>
                <a:cs typeface="Times New Roman" panose="02020603050405020304" pitchFamily="18" charset="0"/>
              </a:rPr>
              <a:t> Manual systems may lead to inefficient use of resources like chemicals in water treatment. Lack of real-time data often results in over or </a:t>
            </a:r>
            <a:r>
              <a:rPr lang="en-US" sz="2000" dirty="0" smtClean="0">
                <a:latin typeface="Times New Roman" panose="02020603050405020304" pitchFamily="18" charset="0"/>
                <a:cs typeface="Times New Roman" panose="02020603050405020304" pitchFamily="18" charset="0"/>
              </a:rPr>
              <a:t>under dosing </a:t>
            </a:r>
            <a:r>
              <a:rPr lang="en-US" sz="2000" dirty="0">
                <a:latin typeface="Times New Roman" panose="02020603050405020304" pitchFamily="18" charset="0"/>
                <a:cs typeface="Times New Roman" panose="02020603050405020304" pitchFamily="18" charset="0"/>
              </a:rPr>
              <a:t>of treatment chemicals, impacting both cost-effectiveness and water quality.</a:t>
            </a:r>
          </a:p>
          <a:p>
            <a:r>
              <a:rPr lang="en-US" sz="2000" b="1" dirty="0">
                <a:latin typeface="Times New Roman" panose="02020603050405020304" pitchFamily="18" charset="0"/>
                <a:cs typeface="Times New Roman" panose="02020603050405020304" pitchFamily="18" charset="0"/>
              </a:rPr>
              <a:t>Limited Adaptability:</a:t>
            </a:r>
            <a:r>
              <a:rPr lang="en-US" sz="2000" dirty="0">
                <a:latin typeface="Times New Roman" panose="02020603050405020304" pitchFamily="18" charset="0"/>
                <a:cs typeface="Times New Roman" panose="02020603050405020304" pitchFamily="18" charset="0"/>
              </a:rPr>
              <a:t> Traditional methods might struggle to adapt quickly to changing environmental conditions or unexpected events. They may not be agile enough to respond promptly to emerging challenges or variations in water quality.</a:t>
            </a:r>
          </a:p>
          <a:p>
            <a:r>
              <a:rPr lang="en-US" sz="2000" b="1" dirty="0">
                <a:latin typeface="Times New Roman" panose="02020603050405020304" pitchFamily="18" charset="0"/>
                <a:cs typeface="Times New Roman" panose="02020603050405020304" pitchFamily="18" charset="0"/>
              </a:rPr>
              <a:t>Human Error and Subjectivity:</a:t>
            </a:r>
            <a:r>
              <a:rPr lang="en-US" sz="2000" dirty="0">
                <a:latin typeface="Times New Roman" panose="02020603050405020304" pitchFamily="18" charset="0"/>
                <a:cs typeface="Times New Roman" panose="02020603050405020304" pitchFamily="18" charset="0"/>
              </a:rPr>
              <a:t> Manual testing and decision-making processes are prone to human error and subjectivity, leading to inconsistent results and potential inaccuracies in water quality assessments</a:t>
            </a:r>
          </a:p>
        </p:txBody>
      </p:sp>
    </p:spTree>
    <p:extLst>
      <p:ext uri="{BB962C8B-B14F-4D97-AF65-F5344CB8AC3E}">
        <p14:creationId xmlns:p14="http://schemas.microsoft.com/office/powerpoint/2010/main" val="1899513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p:txBody>
          <a:bodyPr>
            <a:normAutofit fontScale="90000"/>
          </a:bodyPr>
          <a:lstStyle/>
          <a:p>
            <a:r>
              <a:rPr lang="en-US" sz="4300" dirty="0" smtClean="0">
                <a:solidFill>
                  <a:srgbClr val="C00000"/>
                </a:solidFill>
                <a:latin typeface="Marcellus" panose="020E0602050203020307" pitchFamily="34" charset="0"/>
                <a:ea typeface="+mn-ea"/>
                <a:cs typeface="+mn-cs"/>
              </a:rPr>
              <a:t>Applications of AI and IoT for </a:t>
            </a:r>
            <a:r>
              <a:rPr lang="en-US" sz="4300" dirty="0" smtClean="0">
                <a:solidFill>
                  <a:srgbClr val="C00000"/>
                </a:solidFill>
                <a:latin typeface="Marcellus" panose="020E0602050203020307" pitchFamily="34" charset="0"/>
                <a:ea typeface="+mn-ea"/>
                <a:cs typeface="+mn-cs"/>
              </a:rPr>
              <a:t>water quality </a:t>
            </a:r>
            <a:r>
              <a:rPr lang="en-US" sz="4300" dirty="0" smtClean="0">
                <a:solidFill>
                  <a:srgbClr val="C00000"/>
                </a:solidFill>
                <a:latin typeface="Marcellus" panose="020E0602050203020307" pitchFamily="34" charset="0"/>
                <a:ea typeface="+mn-ea"/>
                <a:cs typeface="+mn-cs"/>
              </a:rPr>
              <a:t>management</a:t>
            </a:r>
            <a:endParaRPr lang="en-US" sz="4300"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89012" y="1400848"/>
            <a:ext cx="10300888" cy="4542752"/>
          </a:xfrm>
        </p:spPr>
        <p:txBody>
          <a:bodyPr>
            <a:normAutofit/>
          </a:bodyPr>
          <a:lstStyle/>
          <a:p>
            <a:r>
              <a:rPr lang="en-US" sz="2000" b="1" dirty="0">
                <a:latin typeface="Times New Roman" panose="02020603050405020304" pitchFamily="18" charset="0"/>
                <a:cs typeface="Times New Roman" panose="02020603050405020304" pitchFamily="18" charset="0"/>
              </a:rPr>
              <a:t>Predictive Maintenance:</a:t>
            </a:r>
            <a:r>
              <a:rPr lang="en-US" sz="2000" dirty="0">
                <a:latin typeface="Times New Roman" panose="02020603050405020304" pitchFamily="18" charset="0"/>
                <a:cs typeface="Times New Roman" panose="02020603050405020304" pitchFamily="18" charset="0"/>
              </a:rPr>
              <a:t> AI and ML algorithms can predict equipment failures or maintenance needs in water treatment plants or pipelines by analyzing historical data patterns. This helps in proactive maintenance, reducing downtime and increasing overall system efficiency.</a:t>
            </a:r>
          </a:p>
          <a:p>
            <a:r>
              <a:rPr lang="en-US" sz="2000" b="1" dirty="0">
                <a:latin typeface="Times New Roman" panose="02020603050405020304" pitchFamily="18" charset="0"/>
                <a:cs typeface="Times New Roman" panose="02020603050405020304" pitchFamily="18" charset="0"/>
              </a:rPr>
              <a:t>Optimization of Processes:</a:t>
            </a:r>
            <a:r>
              <a:rPr lang="en-US" sz="2000" dirty="0">
                <a:latin typeface="Times New Roman" panose="02020603050405020304" pitchFamily="18" charset="0"/>
                <a:cs typeface="Times New Roman" panose="02020603050405020304" pitchFamily="18" charset="0"/>
              </a:rPr>
              <a:t> ML algorithms can optimize water treatment processes by analyzing various parameters such as pH levels, chemical dosages, and flow rates. They can adaptively adjust these parameters for maximum efficiency, leading to reduced wastage and improved resource utilization.</a:t>
            </a:r>
          </a:p>
          <a:p>
            <a:r>
              <a:rPr lang="en-US" sz="2000" b="1" dirty="0">
                <a:latin typeface="Times New Roman" panose="02020603050405020304" pitchFamily="18" charset="0"/>
                <a:cs typeface="Times New Roman" panose="02020603050405020304" pitchFamily="18" charset="0"/>
              </a:rPr>
              <a:t>Anomaly Detection:</a:t>
            </a:r>
            <a:r>
              <a:rPr lang="en-US" sz="2000" dirty="0">
                <a:latin typeface="Times New Roman" panose="02020603050405020304" pitchFamily="18" charset="0"/>
                <a:cs typeface="Times New Roman" panose="02020603050405020304" pitchFamily="18" charset="0"/>
              </a:rPr>
              <a:t> AI algorithms can identify anomalies or deviations in water quality, consumption, or flow rates, allowing for rapid response to potential issues such as leaks, contamination, or inefficient usage.</a:t>
            </a:r>
          </a:p>
          <a:p>
            <a:r>
              <a:rPr lang="en-US" sz="2000" b="1" dirty="0">
                <a:latin typeface="Times New Roman" panose="02020603050405020304" pitchFamily="18" charset="0"/>
                <a:cs typeface="Times New Roman" panose="02020603050405020304" pitchFamily="18" charset="0"/>
              </a:rPr>
              <a:t>Demand Forecasting:</a:t>
            </a:r>
            <a:r>
              <a:rPr lang="en-US" sz="2000" dirty="0">
                <a:latin typeface="Times New Roman" panose="02020603050405020304" pitchFamily="18" charset="0"/>
                <a:cs typeface="Times New Roman" panose="02020603050405020304" pitchFamily="18" charset="0"/>
              </a:rPr>
              <a:t> ML models can forecast water demand based on historical usage data, weather patterns, and other relevant factors. This helps in planning and managing resources effectively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Tree>
    <p:extLst>
      <p:ext uri="{BB962C8B-B14F-4D97-AF65-F5344CB8AC3E}">
        <p14:creationId xmlns:p14="http://schemas.microsoft.com/office/powerpoint/2010/main" val="2281364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661428" y="228600"/>
            <a:ext cx="10969943" cy="1066800"/>
          </a:xfrm>
        </p:spPr>
        <p:txBody>
          <a:bodyPr>
            <a:normAutofit/>
          </a:bodyPr>
          <a:lstStyle/>
          <a:p>
            <a:r>
              <a:rPr lang="en-US" sz="4300" dirty="0" smtClean="0">
                <a:solidFill>
                  <a:srgbClr val="C00000"/>
                </a:solidFill>
                <a:latin typeface="Marcellus" panose="020E0602050203020307" pitchFamily="34" charset="0"/>
                <a:ea typeface="+mn-ea"/>
                <a:cs typeface="+mn-cs"/>
              </a:rPr>
              <a:t>Contd.</a:t>
            </a:r>
            <a:endParaRPr lang="en-US" sz="4300"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777038" y="1219200"/>
            <a:ext cx="10512862" cy="4609783"/>
          </a:xfrm>
        </p:spPr>
        <p:txBody>
          <a:bodyPr>
            <a:normAutofit fontScale="85000" lnSpcReduction="20000"/>
          </a:bodyPr>
          <a:lstStyle/>
          <a:p>
            <a:pPr algn="just"/>
            <a:r>
              <a:rPr lang="en-US" sz="2400" b="1" dirty="0">
                <a:latin typeface="Times New Roman" panose="02020603050405020304" pitchFamily="18" charset="0"/>
                <a:cs typeface="Times New Roman" panose="02020603050405020304" pitchFamily="18" charset="0"/>
              </a:rPr>
              <a:t>Smart Water Grids:</a:t>
            </a:r>
            <a:r>
              <a:rPr lang="en-US" sz="2400" dirty="0">
                <a:latin typeface="Times New Roman" panose="02020603050405020304" pitchFamily="18" charset="0"/>
                <a:cs typeface="Times New Roman" panose="02020603050405020304" pitchFamily="18" charset="0"/>
              </a:rPr>
              <a:t> AI-based control systems can manage the flow of water through industrial grids more efficiently, ensuring optimal distribution and reducing losses due to leakage or inefficient routing.</a:t>
            </a:r>
          </a:p>
          <a:p>
            <a:pPr algn="just"/>
            <a:r>
              <a:rPr lang="en-US" sz="2400" b="1" dirty="0">
                <a:latin typeface="Times New Roman" panose="02020603050405020304" pitchFamily="18" charset="0"/>
                <a:cs typeface="Times New Roman" panose="02020603050405020304" pitchFamily="18" charset="0"/>
              </a:rPr>
              <a:t>Remote Monitoring and Control:</a:t>
            </a:r>
            <a:r>
              <a:rPr lang="en-US" sz="2400" dirty="0">
                <a:latin typeface="Times New Roman" panose="02020603050405020304" pitchFamily="18" charset="0"/>
                <a:cs typeface="Times New Roman" panose="02020603050405020304" pitchFamily="18" charset="0"/>
              </a:rPr>
              <a:t> AI-powered systems enable remote monitoring of water quality, consumption, and infrastructure health. Additionally, they allow for remote control and adjustment of various parameters, improving operational efficiency and reducing the need for on-site personnel.</a:t>
            </a:r>
          </a:p>
          <a:p>
            <a:pPr marL="285750" indent="-285750" algn="just">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Data-driven Decision Making:</a:t>
            </a:r>
            <a:r>
              <a:rPr lang="en-US" sz="2400" dirty="0">
                <a:latin typeface="Times New Roman" panose="02020603050405020304" pitchFamily="18" charset="0"/>
                <a:cs typeface="Times New Roman" panose="02020603050405020304" pitchFamily="18" charset="0"/>
              </a:rPr>
              <a:t> By utilizing AI and big data analytics, agencies can improve their decision-making processes, optimize their water management practices, and ensure a sustainable and equitable supply of water.</a:t>
            </a:r>
          </a:p>
          <a:p>
            <a:pPr marL="285750" indent="-285750" algn="just">
              <a:lnSpc>
                <a:spcPct val="150000"/>
              </a:lnSpc>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Resource </a:t>
            </a:r>
            <a:r>
              <a:rPr lang="en-US" sz="2400" b="1" dirty="0">
                <a:latin typeface="Times New Roman" panose="02020603050405020304" pitchFamily="18" charset="0"/>
                <a:cs typeface="Times New Roman" panose="02020603050405020304" pitchFamily="18" charset="0"/>
              </a:rPr>
              <a:t>Conservation:</a:t>
            </a:r>
            <a:r>
              <a:rPr lang="en-US" sz="2400" dirty="0">
                <a:latin typeface="Times New Roman" panose="02020603050405020304" pitchFamily="18" charset="0"/>
                <a:cs typeface="Times New Roman" panose="02020603050405020304" pitchFamily="18" charset="0"/>
              </a:rPr>
              <a:t> Furthermore, AI can be used to monitor water quality in real-time and alert WRM agencies of any changes in this parameter. This information can be used to make informed decisions about water management practices and to protect water ecosystems</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b="1" dirty="0"/>
          </a:p>
          <a:p>
            <a:pPr marL="0" indent="0">
              <a:buNone/>
            </a:pPr>
            <a:endParaRPr lang="en-US" dirty="0" smtClean="0">
              <a:solidFill>
                <a:schemeClr val="tx1">
                  <a:lumMod val="85000"/>
                  <a:lumOff val="15000"/>
                </a:schemeClr>
              </a:solidFill>
              <a:latin typeface="Marcellus" panose="020E0602050203020307" pitchFamily="34" charset="0"/>
            </a:endParaRPr>
          </a:p>
          <a:p>
            <a:pPr marL="0" indent="0" algn="r">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Tree>
    <p:extLst>
      <p:ext uri="{BB962C8B-B14F-4D97-AF65-F5344CB8AC3E}">
        <p14:creationId xmlns:p14="http://schemas.microsoft.com/office/powerpoint/2010/main" val="1980633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p:txBody>
          <a:bodyPr>
            <a:normAutofit fontScale="90000"/>
          </a:bodyPr>
          <a:lstStyle/>
          <a:p>
            <a:pPr marL="0" indent="0" algn="ctr"/>
            <a:r>
              <a:rPr lang="en-US" sz="4300" dirty="0" smtClean="0">
                <a:solidFill>
                  <a:srgbClr val="C00000"/>
                </a:solidFill>
                <a:latin typeface="Marcellus" panose="020E0602050203020307" pitchFamily="34" charset="0"/>
                <a:ea typeface="+mn-ea"/>
                <a:cs typeface="+mn-cs"/>
              </a:rPr>
              <a:t> </a:t>
            </a:r>
            <a:br>
              <a:rPr lang="en-US" sz="4300" dirty="0" smtClean="0">
                <a:solidFill>
                  <a:srgbClr val="C00000"/>
                </a:solidFill>
                <a:latin typeface="Marcellus" panose="020E0602050203020307" pitchFamily="34" charset="0"/>
                <a:ea typeface="+mn-ea"/>
                <a:cs typeface="+mn-cs"/>
              </a:rPr>
            </a:br>
            <a:endParaRPr lang="en-US" sz="4300"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753785" y="152400"/>
            <a:ext cx="10512862" cy="4005196"/>
          </a:xfrm>
        </p:spPr>
        <p:txBody>
          <a:bodyPr>
            <a:noAutofit/>
          </a:bodyPr>
          <a:lstStyle/>
          <a:p>
            <a:pPr marL="0" indent="0" algn="r">
              <a:buNone/>
            </a:pPr>
            <a:endParaRPr lang="en-US" sz="2400" dirty="0" smtClean="0">
              <a:solidFill>
                <a:schemeClr val="tx1">
                  <a:lumMod val="85000"/>
                  <a:lumOff val="15000"/>
                </a:schemeClr>
              </a:solidFill>
              <a:latin typeface="Fira Sans" panose="020B0503050000020004" pitchFamily="34" charset="0"/>
            </a:endParaRPr>
          </a:p>
          <a:p>
            <a:pPr marL="0" indent="0" algn="r">
              <a:buNone/>
            </a:pPr>
            <a:endParaRPr lang="en-US" sz="2400" dirty="0">
              <a:solidFill>
                <a:schemeClr val="tx1">
                  <a:lumMod val="85000"/>
                  <a:lumOff val="15000"/>
                </a:schemeClr>
              </a:solidFill>
              <a:latin typeface="Fira Sans" panose="020B0503050000020004" pitchFamily="34" charset="0"/>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
        <p:nvSpPr>
          <p:cNvPr id="2" name="Rectangle 1"/>
          <p:cNvSpPr/>
          <p:nvPr/>
        </p:nvSpPr>
        <p:spPr>
          <a:xfrm>
            <a:off x="1674812" y="2828836"/>
            <a:ext cx="9591835" cy="2015936"/>
          </a:xfrm>
          <a:prstGeom prst="rect">
            <a:avLst/>
          </a:prstGeom>
        </p:spPr>
        <p:txBody>
          <a:bodyPr wrap="square">
            <a:spAutoFit/>
          </a:bodyPr>
          <a:lstStyle/>
          <a:p>
            <a:endParaRPr lang="en-US" sz="2500" b="1" dirty="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a:p>
            <a:endParaRPr lang="en-US" sz="2500" b="1" dirty="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1141412" y="1310348"/>
            <a:ext cx="10353835" cy="4524315"/>
          </a:xfrm>
          <a:prstGeom prst="rect">
            <a:avLst/>
          </a:prstGeom>
        </p:spPr>
        <p:txBody>
          <a:bodyPr wrap="square">
            <a:spAutoFit/>
          </a:bodyPr>
          <a:lstStyle/>
          <a:p>
            <a:r>
              <a:rPr lang="en-US" b="1" dirty="0"/>
              <a:t>Cybersecurity Risks:</a:t>
            </a:r>
            <a:r>
              <a:rPr lang="en-US" dirty="0"/>
              <a:t> IoT devices collect and transmit large volumes of sensitive data. If these systems are not properly secured, they could be vulnerable to cyber attacks, leading to unauthorized access, data breaches, or manipulation of water quality data. Malicious actors might tamper with AI-driven systems, causing incorrect analysis or control decisions, thereby impacting water safety.</a:t>
            </a:r>
          </a:p>
          <a:p>
            <a:r>
              <a:rPr lang="en-US" b="1" dirty="0"/>
              <a:t>Data Privacy Concerns:</a:t>
            </a:r>
            <a:r>
              <a:rPr lang="en-US" dirty="0"/>
              <a:t> The collection of vast amounts of data from IoT sensors poses privacy risks. Personal information related to water usage or habits could be intercepted or misused if adequate privacy measures are not in place.</a:t>
            </a:r>
          </a:p>
          <a:p>
            <a:r>
              <a:rPr lang="en-US" b="1" dirty="0"/>
              <a:t>Reliability and Accuracy:</a:t>
            </a:r>
            <a:r>
              <a:rPr lang="en-US" dirty="0"/>
              <a:t> While AI and IoT systems enhance real-time monitoring and analysis, there's a risk of errors or inaccuracies in data interpretation. Faulty sensors or incorrect algorithmic predictions could lead to misleading insights, affecting decision-making processes related to water quality management.</a:t>
            </a:r>
          </a:p>
          <a:p>
            <a:r>
              <a:rPr lang="en-US" b="1" dirty="0"/>
              <a:t>Dependency on Technology:</a:t>
            </a:r>
            <a:r>
              <a:rPr lang="en-US" dirty="0"/>
              <a:t> Over-reliance on AI and IoT solutions might lead to a lack of human expertise in traditional water quality management practices. In cases of system failures or technical glitches, the absence of human intervention or manual backup plans could pose significant challenges in ensuring water safety.</a:t>
            </a:r>
          </a:p>
          <a:p>
            <a:r>
              <a:rPr lang="en-US" b="1" dirty="0"/>
              <a:t>Ethical and Social Impact:</a:t>
            </a:r>
            <a:r>
              <a:rPr lang="en-US" dirty="0"/>
              <a:t> The implementation of AI and IoT in water management raises ethical concerns about equitable access to clean water. There might be disparities in the distribution of resources or services, affecting marginalized communities or regions without access to advanced technology.</a:t>
            </a:r>
          </a:p>
        </p:txBody>
      </p:sp>
      <p:sp>
        <p:nvSpPr>
          <p:cNvPr id="8" name="Rectangle 7"/>
          <p:cNvSpPr/>
          <p:nvPr/>
        </p:nvSpPr>
        <p:spPr>
          <a:xfrm>
            <a:off x="1665917" y="457200"/>
            <a:ext cx="7705095" cy="400110"/>
          </a:xfrm>
          <a:prstGeom prst="rect">
            <a:avLst/>
          </a:prstGeom>
        </p:spPr>
        <p:txBody>
          <a:bodyPr wrap="square">
            <a:spAutoFit/>
          </a:bodyPr>
          <a:lstStyle/>
          <a:p>
            <a:r>
              <a:rPr lang="en-US" sz="2000" dirty="0" smtClean="0">
                <a:latin typeface="Aharoni" panose="02010803020104030203" pitchFamily="2" charset="-79"/>
                <a:cs typeface="Aharoni" panose="02010803020104030203" pitchFamily="2" charset="-79"/>
              </a:rPr>
              <a:t>Threats </a:t>
            </a:r>
            <a:r>
              <a:rPr lang="en-US" sz="2000" dirty="0">
                <a:latin typeface="Aharoni" panose="02010803020104030203" pitchFamily="2" charset="-79"/>
                <a:cs typeface="Aharoni" panose="02010803020104030203" pitchFamily="2" charset="-79"/>
              </a:rPr>
              <a:t>of using </a:t>
            </a:r>
            <a:r>
              <a:rPr lang="en-US" sz="2000" dirty="0" smtClean="0">
                <a:latin typeface="Aharoni" panose="02010803020104030203" pitchFamily="2" charset="-79"/>
                <a:cs typeface="Aharoni" panose="02010803020104030203" pitchFamily="2" charset="-79"/>
              </a:rPr>
              <a:t>AI </a:t>
            </a:r>
            <a:r>
              <a:rPr lang="en-US" sz="2000" dirty="0">
                <a:latin typeface="Aharoni" panose="02010803020104030203" pitchFamily="2" charset="-79"/>
                <a:cs typeface="Aharoni" panose="02010803020104030203" pitchFamily="2" charset="-79"/>
              </a:rPr>
              <a:t>and </a:t>
            </a:r>
            <a:r>
              <a:rPr lang="en-US" sz="2000" dirty="0" smtClean="0">
                <a:latin typeface="Aharoni" panose="02010803020104030203" pitchFamily="2" charset="-79"/>
                <a:cs typeface="Aharoni" panose="02010803020104030203" pitchFamily="2" charset="-79"/>
              </a:rPr>
              <a:t>IoT </a:t>
            </a:r>
            <a:r>
              <a:rPr lang="en-US" sz="2000" dirty="0">
                <a:latin typeface="Aharoni" panose="02010803020104030203" pitchFamily="2" charset="-79"/>
                <a:cs typeface="Aharoni" panose="02010803020104030203" pitchFamily="2" charset="-79"/>
              </a:rPr>
              <a:t>for water quality management</a:t>
            </a:r>
            <a:endParaRPr lang="en-IN" sz="2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553743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59193</TotalTime>
  <Words>905</Words>
  <Application>Microsoft Office PowerPoint</Application>
  <PresentationFormat>Custom</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AI &amp; IoT applications for water quality  and resource management</vt:lpstr>
      <vt:lpstr>  </vt:lpstr>
      <vt:lpstr>Problem associated with traditional methods for water management </vt:lpstr>
      <vt:lpstr>Applications of AI and IoT for water quality management</vt:lpstr>
      <vt:lpstr>Contd.</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Relative grading system proposal</dc:title>
  <dc:creator>DEEPAK SHARMA</dc:creator>
  <cp:lastModifiedBy>Admin</cp:lastModifiedBy>
  <cp:revision>100</cp:revision>
  <dcterms:created xsi:type="dcterms:W3CDTF">2006-08-16T00:00:00Z</dcterms:created>
  <dcterms:modified xsi:type="dcterms:W3CDTF">2023-12-08T06:28:42Z</dcterms:modified>
</cp:coreProperties>
</file>