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71" r:id="rId5"/>
    <p:sldId id="260" r:id="rId6"/>
    <p:sldId id="274" r:id="rId7"/>
    <p:sldId id="275" r:id="rId8"/>
    <p:sldId id="276" r:id="rId9"/>
    <p:sldId id="278" r:id="rId10"/>
    <p:sldId id="279" r:id="rId11"/>
    <p:sldId id="280" r:id="rId12"/>
    <p:sldId id="281" r:id="rId13"/>
    <p:sldId id="282" r:id="rId14"/>
    <p:sldId id="283" r:id="rId15"/>
    <p:sldId id="284" r:id="rId16"/>
    <p:sldId id="285" r:id="rId17"/>
    <p:sldId id="288" r:id="rId18"/>
    <p:sldId id="286" r:id="rId19"/>
    <p:sldId id="28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BC0CCCD-3A34-4163-A617-A407F17618DA}" type="datetimeFigureOut">
              <a:rPr lang="en-US" smtClean="0"/>
              <a:pPr/>
              <a:t>11/7/2023</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C0CCCD-3A34-4163-A617-A407F17618DA}" type="datetimeFigureOut">
              <a:rPr lang="en-US" smtClean="0"/>
              <a:pPr/>
              <a:t>11/7/2023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C0CCCD-3A34-4163-A617-A407F17618DA}" type="datetimeFigureOut">
              <a:rPr lang="en-US" smtClean="0"/>
              <a:pPr/>
              <a:t>11/7/2023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C0CCCD-3A34-4163-A617-A407F17618DA}" type="datetimeFigureOut">
              <a:rPr lang="en-US" smtClean="0"/>
              <a:pPr/>
              <a:t>11/7/2023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C0CCCD-3A34-4163-A617-A407F17618DA}" type="datetimeFigureOut">
              <a:rPr lang="en-US" smtClean="0"/>
              <a:pPr/>
              <a:t>11/7/2023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C0CCCD-3A34-4163-A617-A407F17618DA}" type="datetimeFigureOut">
              <a:rPr lang="en-US" smtClean="0"/>
              <a:pPr/>
              <a:t>11/7/2023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C0CCCD-3A34-4163-A617-A407F17618DA}" type="datetimeFigureOut">
              <a:rPr lang="en-US" smtClean="0"/>
              <a:pPr/>
              <a:t>11/7/2023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C0CCCD-3A34-4163-A617-A407F17618DA}" type="datetimeFigureOut">
              <a:rPr lang="en-US" smtClean="0"/>
              <a:pPr/>
              <a:t>11/7/2023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0CCCD-3A34-4163-A617-A407F17618DA}" type="datetimeFigureOut">
              <a:rPr lang="en-US" smtClean="0"/>
              <a:pPr/>
              <a:t>11/7/2023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C0CCCD-3A34-4163-A617-A407F17618DA}" type="datetimeFigureOut">
              <a:rPr lang="en-US" smtClean="0"/>
              <a:pPr/>
              <a:t>11/7/2023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C0CCCD-3A34-4163-A617-A407F17618DA}" type="datetimeFigureOut">
              <a:rPr lang="en-US" smtClean="0"/>
              <a:pPr/>
              <a:t>11/7/2023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2F7786B9-EF5F-4250-85AB-6F72D09C8F41}"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C0CCCD-3A34-4163-A617-A407F17618DA}" type="datetimeFigureOut">
              <a:rPr lang="en-US" smtClean="0"/>
              <a:pPr/>
              <a:t>11/7/2023</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7786B9-EF5F-4250-85AB-6F72D09C8F41}"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dirty="0" smtClean="0"/>
              <a:t>NICKEL-CADMIUM AND </a:t>
            </a:r>
            <a:br>
              <a:rPr lang="en-IN" dirty="0" smtClean="0"/>
            </a:br>
            <a:r>
              <a:rPr lang="en-IN" dirty="0" smtClean="0"/>
              <a:t>Li-ion BATTERY</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Electrolytes</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200" dirty="0" smtClean="0">
                <a:latin typeface="Adobe Caslon Pro" pitchFamily="18" charset="0"/>
              </a:rPr>
              <a:t>Role-</a:t>
            </a:r>
          </a:p>
          <a:p>
            <a:pPr marL="514350" indent="-514350">
              <a:buFont typeface="+mj-lt"/>
              <a:buAutoNum type="arabicPeriod"/>
            </a:pPr>
            <a:r>
              <a:rPr lang="en-US" sz="2200" dirty="0" smtClean="0">
                <a:latin typeface="Adobe Caslon Pro" pitchFamily="18" charset="0"/>
              </a:rPr>
              <a:t>Ion conduction between cathode and anode.</a:t>
            </a:r>
          </a:p>
          <a:p>
            <a:pPr marL="514350" indent="-514350">
              <a:buFont typeface="+mj-lt"/>
              <a:buAutoNum type="arabicPeriod"/>
            </a:pPr>
            <a:r>
              <a:rPr lang="en-US" sz="2200" dirty="0" smtClean="0">
                <a:latin typeface="Adobe Caslon Pro" pitchFamily="18" charset="0"/>
              </a:rPr>
              <a:t>They are generally, Lithium salts dissolved in organic solvent.</a:t>
            </a:r>
          </a:p>
          <a:p>
            <a:r>
              <a:rPr lang="en-US" sz="2200" dirty="0" smtClean="0">
                <a:solidFill>
                  <a:srgbClr val="FF0000"/>
                </a:solidFill>
                <a:latin typeface="Adobe Caslon Pro" pitchFamily="18" charset="0"/>
              </a:rPr>
              <a:t>Commercial electrolytes:            in </a:t>
            </a:r>
            <a:r>
              <a:rPr lang="en-US" sz="2200" dirty="0">
                <a:solidFill>
                  <a:srgbClr val="FF0000"/>
                </a:solidFill>
                <a:latin typeface="Adobe Caslon Pro" pitchFamily="18" charset="0"/>
              </a:rPr>
              <a:t>C</a:t>
            </a:r>
            <a:r>
              <a:rPr lang="en-US" sz="2200" dirty="0" smtClean="0">
                <a:solidFill>
                  <a:srgbClr val="FF0000"/>
                </a:solidFill>
                <a:latin typeface="Adobe Caslon Pro" pitchFamily="18" charset="0"/>
              </a:rPr>
              <a:t>arbonate solvent</a:t>
            </a:r>
            <a:r>
              <a:rPr lang="en-US" sz="2200" dirty="0" smtClean="0">
                <a:latin typeface="Adobe Caslon Pro" pitchFamily="18"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324" y="3220591"/>
            <a:ext cx="6858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324" y="4249614"/>
            <a:ext cx="25812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789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Anode Materials</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400" dirty="0" smtClean="0">
                <a:latin typeface="Adobe Caslon Pro" pitchFamily="18" charset="0"/>
              </a:rPr>
              <a:t>Requirements:</a:t>
            </a:r>
          </a:p>
          <a:p>
            <a:pPr marL="514350" indent="-514350">
              <a:buFont typeface="+mj-lt"/>
              <a:buAutoNum type="arabicPeriod"/>
            </a:pPr>
            <a:r>
              <a:rPr lang="en-US" sz="2400" dirty="0" smtClean="0">
                <a:latin typeface="Adobe Caslon Pro" pitchFamily="18" charset="0"/>
              </a:rPr>
              <a:t>Large </a:t>
            </a:r>
            <a:r>
              <a:rPr lang="en-US" sz="2400" dirty="0" err="1" smtClean="0">
                <a:latin typeface="Adobe Caslon Pro" pitchFamily="18" charset="0"/>
              </a:rPr>
              <a:t>capabilites</a:t>
            </a:r>
            <a:r>
              <a:rPr lang="en-US" sz="2400" dirty="0" smtClean="0">
                <a:latin typeface="Adobe Caslon Pro" pitchFamily="18" charset="0"/>
              </a:rPr>
              <a:t> of adsorption.</a:t>
            </a:r>
          </a:p>
          <a:p>
            <a:pPr marL="514350" indent="-514350">
              <a:buFont typeface="+mj-lt"/>
              <a:buAutoNum type="arabicPeriod"/>
            </a:pPr>
            <a:r>
              <a:rPr lang="en-US" sz="2400" dirty="0" smtClean="0">
                <a:latin typeface="Adobe Caslon Pro" pitchFamily="18" charset="0"/>
              </a:rPr>
              <a:t>High </a:t>
            </a:r>
            <a:r>
              <a:rPr lang="en-US" sz="2400" dirty="0" err="1" smtClean="0">
                <a:latin typeface="Adobe Caslon Pro" pitchFamily="18" charset="0"/>
              </a:rPr>
              <a:t>efficency</a:t>
            </a:r>
            <a:r>
              <a:rPr lang="en-US" sz="2400" dirty="0" smtClean="0">
                <a:latin typeface="Adobe Caslon Pro" pitchFamily="18" charset="0"/>
              </a:rPr>
              <a:t> of charge/discharge.</a:t>
            </a:r>
          </a:p>
          <a:p>
            <a:pPr marL="514350" indent="-514350">
              <a:buFont typeface="+mj-lt"/>
              <a:buAutoNum type="arabicPeriod"/>
            </a:pPr>
            <a:r>
              <a:rPr lang="en-US" sz="2400" dirty="0" smtClean="0">
                <a:latin typeface="Adobe Caslon Pro" pitchFamily="18" charset="0"/>
              </a:rPr>
              <a:t>Low reactivity against electrolyte.</a:t>
            </a:r>
          </a:p>
          <a:p>
            <a:pPr marL="514350" indent="-514350">
              <a:buFont typeface="+mj-lt"/>
              <a:buAutoNum type="arabicPeriod"/>
            </a:pPr>
            <a:r>
              <a:rPr lang="en-US" sz="2400" dirty="0" smtClean="0">
                <a:latin typeface="Adobe Caslon Pro" pitchFamily="18" charset="0"/>
              </a:rPr>
              <a:t>Fast reaction rate.</a:t>
            </a:r>
          </a:p>
          <a:p>
            <a:pPr marL="514350" indent="-514350">
              <a:buFont typeface="+mj-lt"/>
              <a:buAutoNum type="arabicPeriod"/>
            </a:pPr>
            <a:r>
              <a:rPr lang="en-US" sz="2400" dirty="0" smtClean="0">
                <a:latin typeface="Adobe Caslon Pro" pitchFamily="18" charset="0"/>
              </a:rPr>
              <a:t>Low cost</a:t>
            </a:r>
          </a:p>
          <a:p>
            <a:pPr marL="514350" indent="-514350">
              <a:buFont typeface="+mj-lt"/>
              <a:buAutoNum type="arabicPeriod"/>
            </a:pPr>
            <a:r>
              <a:rPr lang="en-US" sz="2400" dirty="0" smtClean="0">
                <a:latin typeface="Adobe Caslon Pro" pitchFamily="18" charset="0"/>
              </a:rPr>
              <a:t>Environment friendly</a:t>
            </a:r>
          </a:p>
          <a:p>
            <a:r>
              <a:rPr lang="en-US" sz="2400" dirty="0" smtClean="0">
                <a:latin typeface="Adobe Caslon Pro" pitchFamily="18" charset="0"/>
              </a:rPr>
              <a:t>Commercial anode materials:</a:t>
            </a:r>
          </a:p>
          <a:p>
            <a:pPr marL="0" indent="0">
              <a:buNone/>
            </a:pPr>
            <a:r>
              <a:rPr lang="en-US" sz="2400" dirty="0" smtClean="0">
                <a:solidFill>
                  <a:srgbClr val="FF0000"/>
                </a:solidFill>
                <a:latin typeface="Adobe Caslon Pro" pitchFamily="18" charset="0"/>
              </a:rPr>
              <a:t>   Hard Carbon, Graphite</a:t>
            </a:r>
            <a:endParaRPr lang="en-US" sz="2400" dirty="0">
              <a:solidFill>
                <a:srgbClr val="FF0000"/>
              </a:solidFill>
              <a:latin typeface="Adobe Caslon Pro" pitchFamily="18" charset="0"/>
            </a:endParaRPr>
          </a:p>
        </p:txBody>
      </p:sp>
    </p:spTree>
    <p:extLst>
      <p:ext uri="{BB962C8B-B14F-4D97-AF65-F5344CB8AC3E}">
        <p14:creationId xmlns:p14="http://schemas.microsoft.com/office/powerpoint/2010/main" val="82831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Cathode Materials</a:t>
            </a:r>
            <a:endParaRPr lang="en-US" sz="4000" dirty="0">
              <a:latin typeface="Algerian" pitchFamily="82" charset="0"/>
            </a:endParaRPr>
          </a:p>
        </p:txBody>
      </p:sp>
      <p:sp>
        <p:nvSpPr>
          <p:cNvPr id="3" name="Content Placeholder 2"/>
          <p:cNvSpPr>
            <a:spLocks noGrp="1"/>
          </p:cNvSpPr>
          <p:nvPr>
            <p:ph idx="1"/>
          </p:nvPr>
        </p:nvSpPr>
        <p:spPr>
          <a:xfrm>
            <a:off x="505191" y="1684948"/>
            <a:ext cx="7886700" cy="4351338"/>
          </a:xfrm>
        </p:spPr>
        <p:txBody>
          <a:bodyPr>
            <a:normAutofit/>
          </a:bodyPr>
          <a:lstStyle/>
          <a:p>
            <a:r>
              <a:rPr lang="en-US" sz="2400" dirty="0" smtClean="0">
                <a:latin typeface="Adobe Caslon Pro" pitchFamily="18" charset="0"/>
              </a:rPr>
              <a:t>Requirements:</a:t>
            </a:r>
          </a:p>
          <a:p>
            <a:pPr marL="514350" indent="-514350">
              <a:buFont typeface="+mj-lt"/>
              <a:buAutoNum type="arabicPeriod"/>
            </a:pPr>
            <a:r>
              <a:rPr lang="en-US" sz="2400" dirty="0" smtClean="0">
                <a:latin typeface="Adobe Caslon Pro" pitchFamily="18" charset="0"/>
              </a:rPr>
              <a:t>A high discharge voltage</a:t>
            </a:r>
          </a:p>
          <a:p>
            <a:pPr marL="514350" indent="-514350">
              <a:buFont typeface="+mj-lt"/>
              <a:buAutoNum type="arabicPeriod"/>
            </a:pPr>
            <a:r>
              <a:rPr lang="en-US" sz="2400" dirty="0" smtClean="0">
                <a:latin typeface="Adobe Caslon Pro" pitchFamily="18" charset="0"/>
              </a:rPr>
              <a:t>A high energy capacity</a:t>
            </a:r>
          </a:p>
          <a:p>
            <a:pPr marL="514350" indent="-514350">
              <a:buFont typeface="+mj-lt"/>
              <a:buAutoNum type="arabicPeriod"/>
            </a:pPr>
            <a:r>
              <a:rPr lang="en-US" sz="2400" dirty="0" smtClean="0">
                <a:latin typeface="Adobe Caslon Pro" pitchFamily="18" charset="0"/>
              </a:rPr>
              <a:t>A high power density</a:t>
            </a:r>
          </a:p>
          <a:p>
            <a:pPr marL="514350" indent="-514350">
              <a:buFont typeface="+mj-lt"/>
              <a:buAutoNum type="arabicPeriod"/>
            </a:pPr>
            <a:r>
              <a:rPr lang="en-US" sz="2400" dirty="0" smtClean="0">
                <a:latin typeface="Adobe Caslon Pro" pitchFamily="18" charset="0"/>
              </a:rPr>
              <a:t>Light weight</a:t>
            </a:r>
          </a:p>
          <a:p>
            <a:pPr marL="514350" indent="-514350">
              <a:buFont typeface="+mj-lt"/>
              <a:buAutoNum type="arabicPeriod"/>
            </a:pPr>
            <a:r>
              <a:rPr lang="en-US" sz="2400" dirty="0" smtClean="0">
                <a:latin typeface="Adobe Caslon Pro" pitchFamily="18" charset="0"/>
              </a:rPr>
              <a:t>Low self discharge</a:t>
            </a:r>
          </a:p>
          <a:p>
            <a:pPr marL="514350" indent="-514350">
              <a:buFont typeface="+mj-lt"/>
              <a:buAutoNum type="arabicPeriod"/>
            </a:pPr>
            <a:r>
              <a:rPr lang="en-US" sz="2400" dirty="0">
                <a:latin typeface="Adobe Caslon Pro" pitchFamily="18" charset="0"/>
              </a:rPr>
              <a:t>Environment </a:t>
            </a:r>
            <a:r>
              <a:rPr lang="en-US" sz="2400" dirty="0" smtClean="0">
                <a:latin typeface="Adobe Caslon Pro" pitchFamily="18" charset="0"/>
              </a:rPr>
              <a:t>friendly</a:t>
            </a:r>
          </a:p>
          <a:p>
            <a:r>
              <a:rPr lang="en-US" sz="2400" dirty="0">
                <a:solidFill>
                  <a:srgbClr val="FF0000"/>
                </a:solidFill>
                <a:latin typeface="Adobe Caslon Pro" pitchFamily="18" charset="0"/>
              </a:rPr>
              <a:t>Commercial </a:t>
            </a:r>
            <a:r>
              <a:rPr lang="en-US" sz="2400" dirty="0" smtClean="0">
                <a:solidFill>
                  <a:srgbClr val="FF0000"/>
                </a:solidFill>
                <a:latin typeface="Adobe Caslon Pro" pitchFamily="18" charset="0"/>
              </a:rPr>
              <a:t>cathode </a:t>
            </a:r>
            <a:r>
              <a:rPr lang="en-US" sz="2400" dirty="0">
                <a:solidFill>
                  <a:srgbClr val="FF0000"/>
                </a:solidFill>
                <a:latin typeface="Adobe Caslon Pro" pitchFamily="18" charset="0"/>
              </a:rPr>
              <a:t>materials</a:t>
            </a:r>
            <a:r>
              <a:rPr lang="en-US" sz="2400" dirty="0">
                <a:latin typeface="Adobe Caslon Pro" pitchFamily="18" charset="0"/>
              </a:rPr>
              <a:t>:</a:t>
            </a:r>
          </a:p>
          <a:p>
            <a:pPr marL="0" indent="0">
              <a:buNone/>
            </a:pPr>
            <a:r>
              <a:rPr lang="en-US" sz="2400" dirty="0" smtClean="0">
                <a:solidFill>
                  <a:srgbClr val="FF0000"/>
                </a:solidFill>
                <a:latin typeface="Adobe Caslon Pro" pitchFamily="18" charset="0"/>
              </a:rPr>
              <a:t>LiCoO2, LiFePO4 etc</a:t>
            </a:r>
            <a:r>
              <a:rPr lang="en-US" sz="2400" dirty="0" smtClean="0">
                <a:latin typeface="Adobe Caslon Pro" pitchFamily="18" charset="0"/>
              </a:rPr>
              <a:t>.</a:t>
            </a: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445126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Chemical Reactions</a:t>
            </a: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r>
              <a:rPr lang="en-US" sz="2200" dirty="0">
                <a:latin typeface="Adobe Caslon Pro" pitchFamily="18" charset="0"/>
              </a:rPr>
              <a:t>Main essential components...</a:t>
            </a:r>
          </a:p>
          <a:p>
            <a:r>
              <a:rPr lang="en-US" sz="2200" dirty="0">
                <a:latin typeface="Adobe Caslon Pro" pitchFamily="18" charset="0"/>
              </a:rPr>
              <a:t>Anode: Graphite [carbon] - C(s)</a:t>
            </a:r>
          </a:p>
          <a:p>
            <a:r>
              <a:rPr lang="en-US" sz="2200" dirty="0">
                <a:latin typeface="Adobe Caslon Pro" pitchFamily="18" charset="0"/>
              </a:rPr>
              <a:t>Cathode: Lithium Cobalt Oxide - LiCoO2</a:t>
            </a:r>
          </a:p>
          <a:p>
            <a:r>
              <a:rPr lang="en-US" sz="2200" dirty="0">
                <a:latin typeface="Adobe Caslon Pro" pitchFamily="18" charset="0"/>
              </a:rPr>
              <a:t>Electrolyte: Typically a combination of lithium salts - LiPF6, LiBF4, or LiClO4, in an organic solvent, such as either. </a:t>
            </a:r>
          </a:p>
          <a:p>
            <a:r>
              <a:rPr lang="en-US" sz="2200" dirty="0">
                <a:latin typeface="Adobe Caslon Pro" pitchFamily="18" charset="0"/>
              </a:rPr>
              <a:t>Separator: The separator is a very thin sheet of micro perforated plastic. - </a:t>
            </a:r>
            <a:r>
              <a:rPr lang="en-US" sz="2200" dirty="0" smtClean="0">
                <a:latin typeface="Adobe Caslon Pro" pitchFamily="18" charset="0"/>
              </a:rPr>
              <a:t>CH2=</a:t>
            </a:r>
            <a:r>
              <a:rPr lang="en-US" sz="2200" dirty="0" err="1" smtClean="0">
                <a:latin typeface="Adobe Caslon Pro" pitchFamily="18" charset="0"/>
              </a:rPr>
              <a:t>CHCl</a:t>
            </a:r>
            <a:endParaRPr lang="en-US" sz="2200" dirty="0" smtClean="0">
              <a:latin typeface="Adobe Caslon Pro" pitchFamily="18" charset="0"/>
            </a:endParaRPr>
          </a:p>
          <a:p>
            <a:endParaRPr lang="en-US" dirty="0"/>
          </a:p>
          <a:p>
            <a:endParaRPr lang="en-US" dirty="0"/>
          </a:p>
        </p:txBody>
      </p:sp>
    </p:spTree>
    <p:extLst>
      <p:ext uri="{BB962C8B-B14F-4D97-AF65-F5344CB8AC3E}">
        <p14:creationId xmlns:p14="http://schemas.microsoft.com/office/powerpoint/2010/main" val="318973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84"/>
            <a:ext cx="8229600" cy="1143000"/>
          </a:xfrm>
        </p:spPr>
        <p:txBody>
          <a:bodyPr>
            <a:normAutofit/>
          </a:bodyPr>
          <a:lstStyle/>
          <a:p>
            <a:pPr algn="ctr"/>
            <a:r>
              <a:rPr lang="en-US" sz="4000" dirty="0" smtClean="0">
                <a:latin typeface="Algerian" pitchFamily="82" charset="0"/>
              </a:rPr>
              <a:t>Reactions while charging</a:t>
            </a:r>
            <a:endParaRPr lang="en-US" sz="4000" dirty="0">
              <a:latin typeface="Algerian" pitchFamily="82" charset="0"/>
            </a:endParaRPr>
          </a:p>
        </p:txBody>
      </p:sp>
      <p:sp>
        <p:nvSpPr>
          <p:cNvPr id="1048654" name="Content Placeholder 1048653"/>
          <p:cNvSpPr>
            <a:spLocks noGrp="1"/>
          </p:cNvSpPr>
          <p:nvPr>
            <p:ph idx="1"/>
          </p:nvPr>
        </p:nvSpPr>
        <p:spPr>
          <a:xfrm>
            <a:off x="457200" y="1200120"/>
            <a:ext cx="8229600" cy="2012856"/>
          </a:xfrm>
        </p:spPr>
        <p:txBody>
          <a:bodyPr/>
          <a:lstStyle/>
          <a:p>
            <a:pPr algn="just"/>
            <a:r>
              <a:rPr lang="en-US" dirty="0">
                <a:latin typeface="Adobe Caslon Pro" pitchFamily="18" charset="0"/>
              </a:rPr>
              <a:t> </a:t>
            </a:r>
            <a:r>
              <a:rPr lang="en-US" sz="2200" dirty="0">
                <a:latin typeface="Adobe Caslon Pro" pitchFamily="18" charset="0"/>
              </a:rPr>
              <a:t>On charge the positive electrode, cathode, material is oxidized, Li+ ions are de-intercalated from the layered lithium </a:t>
            </a:r>
            <a:r>
              <a:rPr lang="en-US" sz="2200" dirty="0" smtClean="0">
                <a:latin typeface="Adobe Caslon Pro" pitchFamily="18" charset="0"/>
              </a:rPr>
              <a:t>LiCoO2</a:t>
            </a:r>
            <a:r>
              <a:rPr lang="en-US" sz="2200" dirty="0">
                <a:latin typeface="Adobe Caslon Pro" pitchFamily="18" charset="0"/>
              </a:rPr>
              <a:t>, pass across the electrolyte and are intercalated between the graphite layers in graphite by an electrochemical reduction reaction proceeding at the negative electrode</a:t>
            </a:r>
            <a:r>
              <a:rPr lang="en-US" sz="2200" dirty="0" smtClean="0">
                <a:latin typeface="Adobe Caslon Pro" pitchFamily="18" charset="0"/>
              </a:rPr>
              <a:t>.</a:t>
            </a:r>
          </a:p>
          <a:p>
            <a:pPr algn="just"/>
            <a:endParaRPr lang="en-US" dirty="0" smtClean="0">
              <a:latin typeface="Adobe Caslon Pro" pitchFamily="18" charset="0"/>
            </a:endParaRPr>
          </a:p>
          <a:p>
            <a:pPr algn="just"/>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039386"/>
            <a:ext cx="6594000" cy="298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406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US" sz="4000" dirty="0" smtClean="0">
                <a:latin typeface="Algerian" pitchFamily="82" charset="0"/>
              </a:rPr>
              <a:t>Reactions while discharging  </a:t>
            </a:r>
            <a:endParaRPr lang="en-US" sz="4000" dirty="0">
              <a:latin typeface="Algerian" pitchFamily="82" charset="0"/>
            </a:endParaRPr>
          </a:p>
        </p:txBody>
      </p:sp>
      <p:sp>
        <p:nvSpPr>
          <p:cNvPr id="3" name="Content Placeholder 2"/>
          <p:cNvSpPr>
            <a:spLocks noGrp="1"/>
          </p:cNvSpPr>
          <p:nvPr>
            <p:ph idx="1"/>
          </p:nvPr>
        </p:nvSpPr>
        <p:spPr>
          <a:xfrm>
            <a:off x="628650" y="908720"/>
            <a:ext cx="7886700" cy="3456384"/>
          </a:xfrm>
        </p:spPr>
        <p:txBody>
          <a:bodyPr>
            <a:normAutofit/>
          </a:bodyPr>
          <a:lstStyle/>
          <a:p>
            <a:pPr algn="just"/>
            <a:r>
              <a:rPr lang="en-US" sz="2200" dirty="0">
                <a:latin typeface="Adobe Caslon Pro" pitchFamily="18" charset="0"/>
              </a:rPr>
              <a:t>When the cell is discharged, an oxidation reaction occurs at the negative electrode, Li+ ions are de-intercalated from the anode and migrate across the electrolyte to be re-intercalated into the cathode material, due to charge balance the equivalent number of electrons travel through the external circuit.  A simultaneous electrochemical reduction reaction proceeds at the positive electrode and accepts electrons from the external circuit, Li+ ions from the electrolyte, to reform the starting material. A change from electronic current to ionic current occurs at the electrode/electrolyte interface</a:t>
            </a:r>
            <a:r>
              <a:rPr lang="en-US" sz="2200" dirty="0" smtClean="0">
                <a:latin typeface="Adobe Caslon Pro" pitchFamily="18" charset="0"/>
              </a:rPr>
              <a:t>.</a:t>
            </a:r>
          </a:p>
          <a:p>
            <a:pPr marL="0" indent="0" algn="just">
              <a:buNone/>
            </a:pPr>
            <a:endParaRPr lang="en-US" sz="2200" dirty="0">
              <a:latin typeface="Adobe Caslon Pro" pitchFamily="18" charset="0"/>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225" b="8393"/>
          <a:stretch/>
        </p:blipFill>
        <p:spPr bwMode="auto">
          <a:xfrm>
            <a:off x="1835696" y="4293096"/>
            <a:ext cx="605401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784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344" y="4149080"/>
            <a:ext cx="7632064" cy="160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72" y="1059224"/>
            <a:ext cx="4426560" cy="2586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4032" y="1059223"/>
            <a:ext cx="3240466" cy="258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822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dvantages and disadvantages of Li-ion batteries compared to other...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82" y="1628801"/>
            <a:ext cx="896121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320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Applications</a:t>
            </a:r>
          </a:p>
        </p:txBody>
      </p:sp>
      <p:sp>
        <p:nvSpPr>
          <p:cNvPr id="3" name="Content Placeholder 2"/>
          <p:cNvSpPr>
            <a:spLocks noGrp="1"/>
          </p:cNvSpPr>
          <p:nvPr>
            <p:ph idx="1"/>
          </p:nvPr>
        </p:nvSpPr>
        <p:spPr/>
        <p:txBody>
          <a:bodyPr>
            <a:normAutofit/>
          </a:bodyPr>
          <a:lstStyle/>
          <a:p>
            <a:r>
              <a:rPr lang="en-US" sz="2400" dirty="0">
                <a:latin typeface="Adobe Caslon Pro" pitchFamily="18" charset="0"/>
              </a:rPr>
              <a:t>Emergency Power Backup Or UPS </a:t>
            </a:r>
          </a:p>
          <a:p>
            <a:r>
              <a:rPr lang="en-US" sz="2400" dirty="0">
                <a:latin typeface="Adobe Caslon Pro" pitchFamily="18" charset="0"/>
              </a:rPr>
              <a:t>Dependable Electric And Recreational Vehicle Power</a:t>
            </a:r>
          </a:p>
          <a:p>
            <a:r>
              <a:rPr lang="en-US" sz="2400" dirty="0">
                <a:latin typeface="Adobe Caslon Pro" pitchFamily="18" charset="0"/>
              </a:rPr>
              <a:t>Solar Power Storage</a:t>
            </a:r>
          </a:p>
          <a:p>
            <a:r>
              <a:rPr lang="en-US" sz="2400" dirty="0">
                <a:latin typeface="Adobe Caslon Pro" pitchFamily="18" charset="0"/>
              </a:rPr>
              <a:t>Reliable And Lightweight Marine Performance</a:t>
            </a:r>
          </a:p>
          <a:p>
            <a:r>
              <a:rPr lang="en-US" sz="2400" dirty="0">
                <a:latin typeface="Adobe Caslon Pro" pitchFamily="18" charset="0"/>
              </a:rPr>
              <a:t>Solar Power Storage</a:t>
            </a:r>
          </a:p>
          <a:p>
            <a:r>
              <a:rPr lang="en-US" sz="2400" dirty="0">
                <a:latin typeface="Adobe Caslon Pro" pitchFamily="18" charset="0"/>
              </a:rPr>
              <a:t>Surveillance Or Alarm Systems In Remote Locations</a:t>
            </a:r>
          </a:p>
          <a:p>
            <a:r>
              <a:rPr lang="en-US" sz="2400" dirty="0">
                <a:latin typeface="Adobe Caslon Pro" pitchFamily="18" charset="0"/>
              </a:rPr>
              <a:t>Personal Freedom With Mobility Equipment</a:t>
            </a:r>
          </a:p>
          <a:p>
            <a:r>
              <a:rPr lang="en-US" sz="2400" dirty="0">
                <a:latin typeface="Adobe Caslon Pro" pitchFamily="18" charset="0"/>
              </a:rPr>
              <a:t>Portable Power Packs That Eliminate Downtime</a:t>
            </a:r>
          </a:p>
          <a:p>
            <a:endParaRPr lang="en-US" sz="2400" dirty="0">
              <a:latin typeface="Adobe Caslon Pro" pitchFamily="18" charset="0"/>
            </a:endParaRPr>
          </a:p>
        </p:txBody>
      </p:sp>
    </p:spTree>
    <p:extLst>
      <p:ext uri="{BB962C8B-B14F-4D97-AF65-F5344CB8AC3E}">
        <p14:creationId xmlns:p14="http://schemas.microsoft.com/office/powerpoint/2010/main" val="3203538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262" y="490054"/>
            <a:ext cx="6284956" cy="571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49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sz="1800" dirty="0" smtClean="0"/>
              <a:t>The nickel–cadmium battery is a type of rechargeable battery using nickel oxide hydroxide and metallic cadmium as electrodes. Ni-Cd batteries are made in a wide range of sizes and capacities.</a:t>
            </a:r>
          </a:p>
          <a:p>
            <a:r>
              <a:rPr lang="en-IN" sz="1800" u="sng" dirty="0" smtClean="0"/>
              <a:t>Nickel</a:t>
            </a:r>
            <a:r>
              <a:rPr lang="en-IN" sz="1800" dirty="0" smtClean="0"/>
              <a:t>(hydroxide)–</a:t>
            </a:r>
            <a:r>
              <a:rPr lang="en-IN" sz="1800" u="sng" dirty="0" smtClean="0"/>
              <a:t>cadmium</a:t>
            </a:r>
            <a:r>
              <a:rPr lang="en-IN" sz="1800" dirty="0" smtClean="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p>
          <a:p>
            <a:r>
              <a:rPr lang="en-IN" sz="1800" dirty="0" smtClean="0"/>
              <a:t>It produces a voltage of about 1.4 V</a:t>
            </a:r>
          </a:p>
        </p:txBody>
      </p:sp>
      <p:pic>
        <p:nvPicPr>
          <p:cNvPr id="11269" name="Picture 5" descr="C:\Users\Lenovo\Desktop\nicd-structure.png"/>
          <p:cNvPicPr>
            <a:picLocks noChangeAspect="1" noChangeArrowheads="1"/>
          </p:cNvPicPr>
          <p:nvPr/>
        </p:nvPicPr>
        <p:blipFill>
          <a:blip r:embed="rId2"/>
          <a:srcRect/>
          <a:stretch>
            <a:fillRect/>
          </a:stretch>
        </p:blipFill>
        <p:spPr bwMode="auto">
          <a:xfrm>
            <a:off x="4572000" y="4357694"/>
            <a:ext cx="3643337" cy="221457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INVENTIONS AND SCOPE</a:t>
            </a:r>
            <a:endParaRPr lang="en-IN" dirty="0"/>
          </a:p>
        </p:txBody>
      </p:sp>
      <p:sp>
        <p:nvSpPr>
          <p:cNvPr id="3" name="Content Placeholder 2"/>
          <p:cNvSpPr>
            <a:spLocks noGrp="1"/>
          </p:cNvSpPr>
          <p:nvPr>
            <p:ph idx="1"/>
          </p:nvPr>
        </p:nvSpPr>
        <p:spPr/>
        <p:txBody>
          <a:bodyPr>
            <a:noAutofit/>
          </a:bodyPr>
          <a:lstStyle/>
          <a:p>
            <a:r>
              <a:rPr lang="en-IN" sz="2000" dirty="0" smtClean="0"/>
              <a:t>Nickel-cadmium (</a:t>
            </a:r>
            <a:r>
              <a:rPr lang="en-IN" sz="2000" dirty="0" err="1" smtClean="0"/>
              <a:t>NiCd</a:t>
            </a:r>
            <a:r>
              <a:rPr lang="en-IN" sz="2000" dirty="0" smtClean="0"/>
              <a:t>)</a:t>
            </a:r>
          </a:p>
          <a:p>
            <a:r>
              <a:rPr lang="en-IN" sz="2000" dirty="0" smtClean="0"/>
              <a:t>Invented by </a:t>
            </a:r>
            <a:r>
              <a:rPr lang="en-IN" sz="2000" dirty="0" err="1" smtClean="0"/>
              <a:t>Waldemar</a:t>
            </a:r>
            <a:r>
              <a:rPr lang="en-IN" sz="2000" dirty="0" smtClean="0"/>
              <a:t> </a:t>
            </a:r>
            <a:r>
              <a:rPr lang="en-IN" sz="2000" dirty="0" err="1" smtClean="0"/>
              <a:t>Jungner</a:t>
            </a:r>
            <a:r>
              <a:rPr lang="en-IN" sz="2000" dirty="0" smtClean="0"/>
              <a:t> in 1899. Developments were slow, but in 1932, advancements were made to deposit the active materials inside a porous nickel-plated electrode. Further improvements occurred in 1947 by absorbing the gases generated during charge, which led to the modern sealed </a:t>
            </a:r>
            <a:r>
              <a:rPr lang="en-IN" sz="2000" dirty="0" err="1" smtClean="0"/>
              <a:t>NiCd</a:t>
            </a:r>
            <a:r>
              <a:rPr lang="en-IN" sz="2000" dirty="0" smtClean="0"/>
              <a:t> battery.</a:t>
            </a:r>
          </a:p>
          <a:p>
            <a:r>
              <a:rPr lang="en-IN" sz="2000" dirty="0" smtClean="0"/>
              <a:t>For many years, </a:t>
            </a:r>
            <a:r>
              <a:rPr lang="en-IN" sz="2000" dirty="0" err="1" smtClean="0"/>
              <a:t>NiCd</a:t>
            </a:r>
            <a:r>
              <a:rPr lang="en-IN" sz="2000" dirty="0" smtClean="0"/>
              <a:t> was the preferred battery choice for two-way radios, emergency medical equipment, professional video cameras and power tools. In the late 1980s, the ultra-high capacity </a:t>
            </a:r>
            <a:r>
              <a:rPr lang="en-IN" sz="2000" dirty="0" err="1" smtClean="0"/>
              <a:t>NiCd</a:t>
            </a:r>
            <a:r>
              <a:rPr lang="en-IN" sz="2000" dirty="0" smtClean="0"/>
              <a:t> rocked the world with capacities that were up to 60 percent higher than the standard </a:t>
            </a:r>
            <a:r>
              <a:rPr lang="en-IN" sz="2000" dirty="0" err="1" smtClean="0"/>
              <a:t>NiCd</a:t>
            </a:r>
            <a:r>
              <a:rPr lang="en-IN" sz="2000" dirty="0" smtClean="0"/>
              <a:t>.</a:t>
            </a:r>
          </a:p>
          <a:p>
            <a:r>
              <a:rPr lang="en-IN" sz="2000" dirty="0" smtClean="0"/>
              <a:t>Since the disposal of battery is hazardous to environment alternative cells are being used such as paper battery</a:t>
            </a:r>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RECENT TRENDS</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dirty="0" smtClean="0"/>
              <a:t>The primary trade-off with Ni–</a:t>
            </a:r>
            <a:r>
              <a:rPr lang="en-IN" dirty="0" err="1" smtClean="0"/>
              <a:t>Cd</a:t>
            </a:r>
            <a:r>
              <a:rPr lang="en-IN" dirty="0" smtClean="0"/>
              <a:t> batteries is their higher cost and the use of cadmium. This heavy metal is an environmental hazard, and is highly toxic to all higher forms of  batteries.</a:t>
            </a:r>
          </a:p>
          <a:p>
            <a:pPr>
              <a:buNone/>
            </a:pPr>
            <a:r>
              <a:rPr lang="en-IN" dirty="0" smtClean="0"/>
              <a:t>Recently, nickel–metal hydride and lithium-</a:t>
            </a:r>
            <a:r>
              <a:rPr lang="en-IN" dirty="0" err="1" smtClean="0"/>
              <a:t>ionbatteries</a:t>
            </a:r>
            <a:r>
              <a:rPr lang="en-IN" dirty="0" smtClean="0"/>
              <a:t> have become commercially available and cheaper, the former type now </a:t>
            </a:r>
            <a:r>
              <a:rPr lang="en-IN" dirty="0" err="1" smtClean="0"/>
              <a:t>rivaling</a:t>
            </a:r>
            <a:r>
              <a:rPr lang="en-IN" dirty="0" smtClean="0"/>
              <a:t> Ni–</a:t>
            </a:r>
            <a:r>
              <a:rPr lang="en-IN" dirty="0" err="1" smtClean="0"/>
              <a:t>Cd</a:t>
            </a:r>
            <a:r>
              <a:rPr lang="en-IN" dirty="0" smtClean="0"/>
              <a:t> batteries in cost..</a:t>
            </a:r>
          </a:p>
          <a:p>
            <a:pPr>
              <a:buNone/>
            </a:pPr>
            <a:r>
              <a:rPr lang="en-IN" dirty="0" smtClean="0"/>
              <a:t>The batteries are more difficult to damage than other batteries, tolerating deep discharge for long periods. </a:t>
            </a:r>
          </a:p>
          <a:p>
            <a:pPr>
              <a:buNone/>
            </a:pPr>
            <a:r>
              <a:rPr lang="en-IN" dirty="0" smtClean="0"/>
              <a:t>Ni–</a:t>
            </a:r>
            <a:r>
              <a:rPr lang="en-IN" dirty="0" err="1" smtClean="0"/>
              <a:t>Cd</a:t>
            </a:r>
            <a:r>
              <a:rPr lang="en-IN" dirty="0" smtClean="0"/>
              <a:t> batteries typically last longer, in terms of number of charge/discharge cycles, than other rechargeable batteries such as lead/acid batteries.</a:t>
            </a:r>
          </a:p>
          <a:p>
            <a:pPr>
              <a:buNone/>
            </a:pPr>
            <a:r>
              <a:rPr lang="en-IN" dirty="0" smtClean="0"/>
              <a:t>Compared to lead–acid batteries, Ni–</a:t>
            </a:r>
            <a:r>
              <a:rPr lang="en-IN" dirty="0" err="1" smtClean="0"/>
              <a:t>Cd</a:t>
            </a:r>
            <a:r>
              <a:rPr lang="en-IN" dirty="0" smtClean="0"/>
              <a:t> batteries have a much higher energy density.</a:t>
            </a:r>
          </a:p>
          <a:p>
            <a:pPr>
              <a:buNone/>
            </a:pPr>
            <a:r>
              <a:rPr lang="en-IN" dirty="0" smtClean="0"/>
              <a:t> In consumer applications, Ni–</a:t>
            </a:r>
            <a:r>
              <a:rPr lang="en-IN" dirty="0" err="1" smtClean="0"/>
              <a:t>Cd</a:t>
            </a:r>
            <a:r>
              <a:rPr lang="en-IN" dirty="0" smtClean="0"/>
              <a:t> batteries compete directly with alkaline batteries. A Ni–</a:t>
            </a:r>
            <a:r>
              <a:rPr lang="en-IN" dirty="0" err="1" smtClean="0"/>
              <a:t>Cd</a:t>
            </a:r>
            <a:r>
              <a:rPr lang="en-IN" dirty="0" smtClean="0"/>
              <a:t> cell has a lower capacity than that of an equivalent alkaline cell, and costs more. </a:t>
            </a:r>
          </a:p>
          <a:p>
            <a:pPr>
              <a:buNone/>
            </a:pPr>
            <a:r>
              <a:rPr lang="en-IN" dirty="0" smtClean="0"/>
              <a:t>The capacity of a Ni–</a:t>
            </a:r>
            <a:r>
              <a:rPr lang="en-IN" dirty="0" err="1" smtClean="0"/>
              <a:t>Cd</a:t>
            </a:r>
            <a:r>
              <a:rPr lang="en-IN" dirty="0" smtClean="0"/>
              <a:t> battery is not significantly affected by very high discharge currents.</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CELL REPRESENTATION AND</a:t>
            </a:r>
            <a:br>
              <a:rPr lang="en-IN" dirty="0" smtClean="0"/>
            </a:br>
            <a:r>
              <a:rPr lang="en-IN" dirty="0" smtClean="0"/>
              <a:t> CELL REACTION</a:t>
            </a:r>
            <a:endParaRPr lang="en-IN" dirty="0"/>
          </a:p>
        </p:txBody>
      </p:sp>
      <p:sp>
        <p:nvSpPr>
          <p:cNvPr id="3" name="Content Placeholder 2"/>
          <p:cNvSpPr>
            <a:spLocks noGrp="1"/>
          </p:cNvSpPr>
          <p:nvPr>
            <p:ph idx="1"/>
          </p:nvPr>
        </p:nvSpPr>
        <p:spPr/>
        <p:txBody>
          <a:bodyPr>
            <a:normAutofit/>
          </a:bodyPr>
          <a:lstStyle/>
          <a:p>
            <a:pPr algn="ctr">
              <a:buNone/>
            </a:pPr>
            <a:r>
              <a:rPr lang="en-IN" dirty="0" smtClean="0"/>
              <a:t>A typical Ni-Cd battery is represented as </a:t>
            </a:r>
          </a:p>
          <a:p>
            <a:pPr algn="ctr">
              <a:buNone/>
            </a:pPr>
            <a:r>
              <a:rPr lang="en-IN" dirty="0" smtClean="0"/>
              <a:t>Cd| Cd(OH)2|| NiO(OH)| Ni(OH)2</a:t>
            </a:r>
          </a:p>
          <a:p>
            <a:pPr>
              <a:buNone/>
            </a:pPr>
            <a:r>
              <a:rPr lang="en-IN" dirty="0" smtClean="0"/>
              <a:t> Cell reaction while discharging</a:t>
            </a:r>
          </a:p>
          <a:p>
            <a:pPr>
              <a:buNone/>
            </a:pPr>
            <a:r>
              <a:rPr lang="en-IN" dirty="0" smtClean="0"/>
              <a:t>At Anode: oxidation of Cd metal</a:t>
            </a:r>
          </a:p>
          <a:p>
            <a:pPr>
              <a:buNone/>
            </a:pPr>
            <a:r>
              <a:rPr lang="en-IN" dirty="0" smtClean="0"/>
              <a:t>Cd + 2OH</a:t>
            </a:r>
            <a:r>
              <a:rPr lang="en-IN" baseline="60000" dirty="0" smtClean="0"/>
              <a:t>_</a:t>
            </a:r>
            <a:r>
              <a:rPr lang="en-IN" dirty="0" smtClean="0"/>
              <a:t>            Cd(OH)</a:t>
            </a:r>
            <a:r>
              <a:rPr lang="en-IN" baseline="-25000" dirty="0" smtClean="0"/>
              <a:t>2</a:t>
            </a:r>
            <a:r>
              <a:rPr lang="en-IN" dirty="0" smtClean="0"/>
              <a:t>  + 2e</a:t>
            </a:r>
            <a:r>
              <a:rPr lang="en-IN" baseline="30000" dirty="0" smtClean="0"/>
              <a:t>-</a:t>
            </a:r>
            <a:r>
              <a:rPr lang="en-IN" dirty="0" smtClean="0"/>
              <a:t>  </a:t>
            </a:r>
          </a:p>
          <a:p>
            <a:pPr>
              <a:buNone/>
            </a:pPr>
            <a:r>
              <a:rPr lang="en-IN" dirty="0" smtClean="0"/>
              <a:t>At cathode: reduction of NiO(OH)</a:t>
            </a:r>
          </a:p>
          <a:p>
            <a:pPr>
              <a:buNone/>
            </a:pPr>
            <a:r>
              <a:rPr lang="en-IN" dirty="0" smtClean="0"/>
              <a:t>2NiO(OH) + 2H</a:t>
            </a:r>
            <a:r>
              <a:rPr lang="en-IN" baseline="-25000" dirty="0" smtClean="0"/>
              <a:t>2</a:t>
            </a:r>
            <a:r>
              <a:rPr lang="en-IN" dirty="0" smtClean="0"/>
              <a:t>O + 2e</a:t>
            </a:r>
            <a:r>
              <a:rPr lang="en-IN" baseline="30000" dirty="0" smtClean="0"/>
              <a:t>-                  </a:t>
            </a:r>
            <a:r>
              <a:rPr lang="en-IN" dirty="0" smtClean="0"/>
              <a:t> 2Ni(OH)</a:t>
            </a:r>
            <a:r>
              <a:rPr lang="en-IN" baseline="-25000" dirty="0" smtClean="0"/>
              <a:t>2</a:t>
            </a:r>
            <a:r>
              <a:rPr lang="en-IN" dirty="0" smtClean="0"/>
              <a:t> + 2OH</a:t>
            </a:r>
            <a:r>
              <a:rPr lang="en-IN" baseline="44000" dirty="0" smtClean="0"/>
              <a:t>-   </a:t>
            </a:r>
            <a:endParaRPr lang="en-IN" baseline="30000" dirty="0" smtClean="0"/>
          </a:p>
          <a:p>
            <a:pPr algn="ctr">
              <a:buNone/>
            </a:pPr>
            <a:r>
              <a:rPr lang="en-IN" dirty="0" smtClean="0"/>
              <a:t>  Net Cell reaction:      </a:t>
            </a:r>
          </a:p>
          <a:p>
            <a:pPr>
              <a:buNone/>
            </a:pPr>
            <a:r>
              <a:rPr lang="en-IN" dirty="0" smtClean="0"/>
              <a:t> 2NiO(OH) + 2H</a:t>
            </a:r>
            <a:r>
              <a:rPr lang="en-IN" baseline="-25000" dirty="0" smtClean="0"/>
              <a:t>2</a:t>
            </a:r>
            <a:r>
              <a:rPr lang="en-IN" dirty="0" smtClean="0"/>
              <a:t>O + Cd                 2Ni(OH)</a:t>
            </a:r>
            <a:r>
              <a:rPr lang="en-IN" baseline="-25000" dirty="0" smtClean="0"/>
              <a:t>2</a:t>
            </a:r>
            <a:r>
              <a:rPr lang="en-IN" dirty="0" smtClean="0"/>
              <a:t> + Cd(OH)</a:t>
            </a:r>
            <a:r>
              <a:rPr lang="en-IN" baseline="-25000" dirty="0" smtClean="0"/>
              <a:t>2</a:t>
            </a:r>
            <a:r>
              <a:rPr lang="en-IN" dirty="0" smtClean="0"/>
              <a:t> </a:t>
            </a:r>
          </a:p>
        </p:txBody>
      </p:sp>
      <p:cxnSp>
        <p:nvCxnSpPr>
          <p:cNvPr id="5" name="Straight Arrow Connector 4"/>
          <p:cNvCxnSpPr/>
          <p:nvPr/>
        </p:nvCxnSpPr>
        <p:spPr>
          <a:xfrm>
            <a:off x="2071670" y="407194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071934" y="5072074"/>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14810" y="6000768"/>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Picture 6" descr="23.jpg"/>
          <p:cNvPicPr>
            <a:picLocks noChangeAspect="1"/>
          </p:cNvPicPr>
          <p:nvPr/>
        </p:nvPicPr>
        <p:blipFill>
          <a:blip r:embed="rId2" cstate="print"/>
          <a:stretch>
            <a:fillRect/>
          </a:stretch>
        </p:blipFill>
        <p:spPr>
          <a:xfrm>
            <a:off x="6072198" y="3143248"/>
            <a:ext cx="2714644" cy="156846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ADVANTAGES</a:t>
            </a:r>
            <a:endParaRPr lang="en-IN" dirty="0"/>
          </a:p>
        </p:txBody>
      </p:sp>
      <p:sp>
        <p:nvSpPr>
          <p:cNvPr id="3" name="Content Placeholder 2"/>
          <p:cNvSpPr>
            <a:spLocks noGrp="1"/>
          </p:cNvSpPr>
          <p:nvPr>
            <p:ph idx="1"/>
          </p:nvPr>
        </p:nvSpPr>
        <p:spPr/>
        <p:txBody>
          <a:bodyPr/>
          <a:lstStyle/>
          <a:p>
            <a:r>
              <a:rPr lang="en-IN" dirty="0" smtClean="0"/>
              <a:t>Fast and simple charging process</a:t>
            </a:r>
          </a:p>
          <a:p>
            <a:r>
              <a:rPr lang="en-IN" dirty="0" smtClean="0"/>
              <a:t>It is compact and lighter than traditional batteries</a:t>
            </a:r>
          </a:p>
          <a:p>
            <a:r>
              <a:rPr lang="en-IN" dirty="0" smtClean="0"/>
              <a:t>It has a longer life than lead storage batteries</a:t>
            </a:r>
          </a:p>
          <a:p>
            <a:r>
              <a:rPr lang="en-IN" dirty="0" smtClean="0"/>
              <a:t>Available in a wide range of sizes and performance options</a:t>
            </a:r>
          </a:p>
          <a:p>
            <a:r>
              <a:rPr lang="en-IN" dirty="0" smtClean="0"/>
              <a:t>Good low-temperature performance</a:t>
            </a:r>
          </a:p>
          <a:p>
            <a:r>
              <a:rPr lang="en-IN" dirty="0" smtClean="0"/>
              <a:t>Only battery that can be ultra-fast charged with little stress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It is rather more expensive than a lead storage battery</a:t>
            </a:r>
          </a:p>
          <a:p>
            <a:r>
              <a:rPr lang="en-IN" dirty="0" smtClean="0"/>
              <a:t>It has a lower energy density value</a:t>
            </a:r>
          </a:p>
          <a:p>
            <a:r>
              <a:rPr lang="en-IN" dirty="0" smtClean="0"/>
              <a:t>Cadmium is a toxic metal. Cannot be disposed of in landfills</a:t>
            </a:r>
          </a:p>
          <a:p>
            <a:r>
              <a:rPr lang="en-IN" dirty="0" smtClean="0"/>
              <a:t>Memory effect; needs periodic full discharges</a:t>
            </a:r>
          </a:p>
          <a:p>
            <a:r>
              <a:rPr lang="en-IN" dirty="0" smtClean="0"/>
              <a:t>High self-discharge; needs recharging after storage</a:t>
            </a:r>
          </a:p>
          <a:p>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Ni-</a:t>
            </a:r>
            <a:r>
              <a:rPr lang="en-IN" dirty="0" err="1" smtClean="0"/>
              <a:t>Cd</a:t>
            </a:r>
            <a:r>
              <a:rPr lang="en-IN" dirty="0" smtClean="0"/>
              <a:t> cells are popularly used in many appliances because they are available in variety of sizes and </a:t>
            </a:r>
            <a:r>
              <a:rPr lang="en-IN" dirty="0" err="1" smtClean="0"/>
              <a:t>capaciities</a:t>
            </a:r>
            <a:r>
              <a:rPr lang="en-IN" dirty="0" smtClean="0"/>
              <a:t>.</a:t>
            </a:r>
          </a:p>
          <a:p>
            <a:r>
              <a:rPr lang="en-IN" dirty="0" smtClean="0"/>
              <a:t>Few examples are:</a:t>
            </a:r>
          </a:p>
          <a:p>
            <a:pPr>
              <a:buFont typeface="Wingdings" pitchFamily="2" charset="2"/>
              <a:buChar char="v"/>
            </a:pPr>
            <a:r>
              <a:rPr lang="en-IN" dirty="0" smtClean="0"/>
              <a:t>Calculators </a:t>
            </a:r>
          </a:p>
          <a:p>
            <a:pPr>
              <a:buFont typeface="Wingdings" pitchFamily="2" charset="2"/>
              <a:buChar char="v"/>
            </a:pPr>
            <a:r>
              <a:rPr lang="en-IN" dirty="0" smtClean="0"/>
              <a:t>Electronic flash units</a:t>
            </a:r>
          </a:p>
          <a:p>
            <a:pPr>
              <a:buFont typeface="Wingdings" pitchFamily="2" charset="2"/>
              <a:buChar char="v"/>
            </a:pPr>
            <a:r>
              <a:rPr lang="en-IN" dirty="0" smtClean="0"/>
              <a:t>Transistors</a:t>
            </a:r>
          </a:p>
          <a:p>
            <a:pPr>
              <a:buFont typeface="Wingdings" pitchFamily="2" charset="2"/>
              <a:buChar char="v"/>
            </a:pPr>
            <a:r>
              <a:rPr lang="en-IN" dirty="0" smtClean="0"/>
              <a:t>Cordless appliances</a:t>
            </a:r>
          </a:p>
          <a:p>
            <a:endParaRPr lang="en-IN" dirty="0" smtClean="0"/>
          </a:p>
        </p:txBody>
      </p:sp>
      <p:pic>
        <p:nvPicPr>
          <p:cNvPr id="8" name="Picture 2" descr="C:\Users\Lenovo\Desktop\download.jpg"/>
          <p:cNvPicPr>
            <a:picLocks noChangeAspect="1" noChangeArrowheads="1"/>
          </p:cNvPicPr>
          <p:nvPr/>
        </p:nvPicPr>
        <p:blipFill>
          <a:blip r:embed="rId2"/>
          <a:srcRect/>
          <a:stretch>
            <a:fillRect/>
          </a:stretch>
        </p:blipFill>
        <p:spPr bwMode="auto">
          <a:xfrm>
            <a:off x="4357686" y="3143248"/>
            <a:ext cx="1651381" cy="1400967"/>
          </a:xfrm>
          <a:prstGeom prst="rect">
            <a:avLst/>
          </a:prstGeom>
          <a:noFill/>
        </p:spPr>
      </p:pic>
      <p:pic>
        <p:nvPicPr>
          <p:cNvPr id="9" name="Picture 3" descr="C:\Users\Lenovo\Desktop\download (1).jpg"/>
          <p:cNvPicPr>
            <a:picLocks noChangeAspect="1" noChangeArrowheads="1"/>
          </p:cNvPicPr>
          <p:nvPr/>
        </p:nvPicPr>
        <p:blipFill>
          <a:blip r:embed="rId3"/>
          <a:srcRect/>
          <a:stretch>
            <a:fillRect/>
          </a:stretch>
        </p:blipFill>
        <p:spPr bwMode="auto">
          <a:xfrm>
            <a:off x="6500827" y="3000373"/>
            <a:ext cx="1714512" cy="1714512"/>
          </a:xfrm>
          <a:prstGeom prst="rect">
            <a:avLst/>
          </a:prstGeom>
          <a:noFill/>
        </p:spPr>
      </p:pic>
      <p:pic>
        <p:nvPicPr>
          <p:cNvPr id="25606" name="Picture 6" descr="C:\Users\Lenovo\Desktop\download (2).jpg"/>
          <p:cNvPicPr>
            <a:picLocks noChangeAspect="1" noChangeArrowheads="1"/>
          </p:cNvPicPr>
          <p:nvPr/>
        </p:nvPicPr>
        <p:blipFill>
          <a:blip r:embed="rId4"/>
          <a:srcRect/>
          <a:stretch>
            <a:fillRect/>
          </a:stretch>
        </p:blipFill>
        <p:spPr bwMode="auto">
          <a:xfrm>
            <a:off x="4714876" y="5000636"/>
            <a:ext cx="1285884" cy="1469582"/>
          </a:xfrm>
          <a:prstGeom prst="rect">
            <a:avLst/>
          </a:prstGeom>
          <a:noFill/>
        </p:spPr>
      </p:pic>
      <p:pic>
        <p:nvPicPr>
          <p:cNvPr id="25607" name="Picture 7" descr="C:\Users\Lenovo\Desktop\41hFgLSJWKL._AC_SS350_.jpg"/>
          <p:cNvPicPr>
            <a:picLocks noChangeAspect="1" noChangeArrowheads="1"/>
          </p:cNvPicPr>
          <p:nvPr/>
        </p:nvPicPr>
        <p:blipFill>
          <a:blip r:embed="rId5"/>
          <a:srcRect/>
          <a:stretch>
            <a:fillRect/>
          </a:stretch>
        </p:blipFill>
        <p:spPr bwMode="auto">
          <a:xfrm>
            <a:off x="6715140" y="5143512"/>
            <a:ext cx="1238247" cy="123824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861392" y="513616"/>
            <a:ext cx="7239000" cy="899160"/>
          </a:xfrm>
        </p:spPr>
        <p:txBody>
          <a:bodyPr>
            <a:normAutofit fontScale="90000"/>
          </a:bodyPr>
          <a:lstStyle/>
          <a:p>
            <a:pPr algn="ctr"/>
            <a:r>
              <a:rPr lang="en-US" sz="4000" b="1" dirty="0" smtClean="0">
                <a:latin typeface="Algerian" pitchFamily="82" charset="0"/>
              </a:rPr>
              <a:t>Li-ion Battery</a:t>
            </a:r>
            <a:br>
              <a:rPr lang="en-US" sz="4000" b="1" dirty="0" smtClean="0">
                <a:latin typeface="Algerian" pitchFamily="82" charset="0"/>
              </a:rPr>
            </a:br>
            <a:r>
              <a:rPr lang="en-US" sz="4000" b="1" dirty="0" smtClean="0">
                <a:latin typeface="Algerian" pitchFamily="82" charset="0"/>
              </a:rPr>
              <a:t>DESCRIPTION</a:t>
            </a:r>
            <a:endParaRPr lang="en-US" sz="4000" b="1" dirty="0">
              <a:latin typeface="Algerian" pitchFamily="82" charset="0"/>
            </a:endParaRPr>
          </a:p>
        </p:txBody>
      </p:sp>
      <p:sp>
        <p:nvSpPr>
          <p:cNvPr id="1048648" name="Content Placeholder 1048647"/>
          <p:cNvSpPr>
            <a:spLocks noGrp="1"/>
          </p:cNvSpPr>
          <p:nvPr>
            <p:ph idx="1"/>
          </p:nvPr>
        </p:nvSpPr>
        <p:spPr>
          <a:xfrm>
            <a:off x="674809" y="1564664"/>
            <a:ext cx="7886700" cy="4351338"/>
          </a:xfrm>
        </p:spPr>
        <p:txBody>
          <a:bodyPr>
            <a:normAutofit fontScale="92500" lnSpcReduction="10000"/>
          </a:bodyPr>
          <a:lstStyle/>
          <a:p>
            <a:endParaRPr lang="en-US" dirty="0" smtClean="0"/>
          </a:p>
          <a:p>
            <a:endParaRPr lang="en-US" dirty="0" smtClean="0"/>
          </a:p>
          <a:p>
            <a:pPr marL="0" indent="0">
              <a:buNone/>
            </a:pPr>
            <a:endParaRPr lang="en-US" dirty="0"/>
          </a:p>
          <a:p>
            <a:endParaRPr lang="en-US" dirty="0" smtClean="0"/>
          </a:p>
          <a:p>
            <a:endParaRPr lang="en-US" dirty="0"/>
          </a:p>
          <a:p>
            <a:r>
              <a:rPr lang="en-US" sz="2400" dirty="0" smtClean="0">
                <a:latin typeface="Adobe Caslon Pro" pitchFamily="18" charset="0"/>
              </a:rPr>
              <a:t>A</a:t>
            </a:r>
            <a:r>
              <a:rPr lang="en-US" sz="2400" dirty="0">
                <a:latin typeface="Adobe Caslon Pro" pitchFamily="18" charset="0"/>
              </a:rPr>
              <a:t> lithium-ion battery or Li-ion battery (abbreviated as LIB) is a type of rechargeable battery in which lithium ions move from the </a:t>
            </a:r>
            <a:r>
              <a:rPr lang="en-US" sz="2400" dirty="0">
                <a:solidFill>
                  <a:srgbClr val="FF0000"/>
                </a:solidFill>
                <a:latin typeface="Adobe Caslon Pro" pitchFamily="18" charset="0"/>
              </a:rPr>
              <a:t>negative electrode to the positive electrode during discharge </a:t>
            </a:r>
            <a:r>
              <a:rPr lang="en-US" sz="2400" dirty="0">
                <a:latin typeface="Adobe Caslon Pro" pitchFamily="18" charset="0"/>
              </a:rPr>
              <a:t>and back when charging.</a:t>
            </a:r>
          </a:p>
          <a:p>
            <a:r>
              <a:rPr lang="en-US" sz="2400" dirty="0">
                <a:latin typeface="Adobe Caslon Pro" pitchFamily="18" charset="0"/>
              </a:rPr>
              <a:t>The electrolyte, which allows for ionic movement, and the two electrodes are the constituent components of a lithium-ion battery cell.</a:t>
            </a:r>
          </a:p>
          <a:p>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47" y="1421788"/>
            <a:ext cx="284651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157" y="1421787"/>
            <a:ext cx="271105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1210" y="1421786"/>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2022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7371</TotalTime>
  <Words>610</Words>
  <Application>Microsoft Office PowerPoint</Application>
  <PresentationFormat>On-screen Show (4:3)</PresentationFormat>
  <Paragraphs>100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NICKEL-CADMIUM AND  Li-ion BATTERY</vt:lpstr>
      <vt:lpstr>INTRODUCTION</vt:lpstr>
      <vt:lpstr>INVENTIONS AND SCOPE</vt:lpstr>
      <vt:lpstr>RECENT TRENDS</vt:lpstr>
      <vt:lpstr>CELL REPRESENTATION AND  CELL REACTION</vt:lpstr>
      <vt:lpstr>ADVANTAGES</vt:lpstr>
      <vt:lpstr>LIMITATIONS</vt:lpstr>
      <vt:lpstr>APPLICATIONS</vt:lpstr>
      <vt:lpstr>Li-ion Battery DESCRIPTION</vt:lpstr>
      <vt:lpstr>Electrolytes</vt:lpstr>
      <vt:lpstr>Anode Materials</vt:lpstr>
      <vt:lpstr>Cathode Materials</vt:lpstr>
      <vt:lpstr>Chemical Reactions</vt:lpstr>
      <vt:lpstr>Reactions while charging</vt:lpstr>
      <vt:lpstr>Reactions while discharging  </vt:lpstr>
      <vt:lpstr>PowerPoint Presentation</vt:lpstr>
      <vt:lpstr>PowerPoint Presentation</vt:lpstr>
      <vt:lpstr>Applications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NICKEL-CADMIUM AND NICKEL-HYDRIDE BATTERY</dc:title>
  <dc:creator>Windows User</dc:creator>
  <cp:lastModifiedBy>Admin</cp:lastModifiedBy>
  <cp:revision>35</cp:revision>
  <dcterms:created xsi:type="dcterms:W3CDTF">2018-10-13T08:56:52Z</dcterms:created>
  <dcterms:modified xsi:type="dcterms:W3CDTF">2023-11-07T07:17:47Z</dcterms:modified>
</cp:coreProperties>
</file>