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2" r:id="rId3"/>
    <p:sldId id="257" r:id="rId4"/>
    <p:sldId id="258" r:id="rId5"/>
    <p:sldId id="263" r:id="rId6"/>
    <p:sldId id="267" r:id="rId7"/>
    <p:sldId id="259" r:id="rId8"/>
    <p:sldId id="264" r:id="rId9"/>
    <p:sldId id="260"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5" autoAdjust="0"/>
    <p:restoredTop sz="86423" autoAdjust="0"/>
  </p:normalViewPr>
  <p:slideViewPr>
    <p:cSldViewPr>
      <p:cViewPr varScale="1">
        <p:scale>
          <a:sx n="69" d="100"/>
          <a:sy n="69" d="100"/>
        </p:scale>
        <p:origin x="1277" y="58"/>
      </p:cViewPr>
      <p:guideLst>
        <p:guide orient="horz" pos="2160"/>
        <p:guide pos="2880"/>
      </p:guideLst>
    </p:cSldViewPr>
  </p:slideViewPr>
  <p:outlineViewPr>
    <p:cViewPr>
      <p:scale>
        <a:sx n="33" d="100"/>
        <a:sy n="33" d="100"/>
      </p:scale>
      <p:origin x="0" y="905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C5EE93-971C-4703-96E4-A3BE9DCC156A}" type="datetimeFigureOut">
              <a:rPr lang="en-IN" smtClean="0"/>
              <a:t>27-11-2023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12B835-AC3A-44D6-9EF5-59270E30D8FD}" type="slidenum">
              <a:rPr lang="en-IN" smtClean="0"/>
              <a:t>‹#›</a:t>
            </a:fld>
            <a:endParaRPr lang="en-IN"/>
          </a:p>
        </p:txBody>
      </p:sp>
    </p:spTree>
    <p:extLst>
      <p:ext uri="{BB962C8B-B14F-4D97-AF65-F5344CB8AC3E}">
        <p14:creationId xmlns:p14="http://schemas.microsoft.com/office/powerpoint/2010/main" val="849335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112B835-AC3A-44D6-9EF5-59270E30D8FD}" type="slidenum">
              <a:rPr lang="en-IN" smtClean="0"/>
              <a:t>2</a:t>
            </a:fld>
            <a:endParaRPr lang="en-IN"/>
          </a:p>
        </p:txBody>
      </p:sp>
    </p:spTree>
    <p:extLst>
      <p:ext uri="{BB962C8B-B14F-4D97-AF65-F5344CB8AC3E}">
        <p14:creationId xmlns:p14="http://schemas.microsoft.com/office/powerpoint/2010/main" val="481541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112B835-AC3A-44D6-9EF5-59270E30D8FD}" type="slidenum">
              <a:rPr lang="en-IN" smtClean="0"/>
              <a:t>6</a:t>
            </a:fld>
            <a:endParaRPr lang="en-IN"/>
          </a:p>
        </p:txBody>
      </p:sp>
    </p:spTree>
    <p:extLst>
      <p:ext uri="{BB962C8B-B14F-4D97-AF65-F5344CB8AC3E}">
        <p14:creationId xmlns:p14="http://schemas.microsoft.com/office/powerpoint/2010/main" val="2493378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31314"/>
                </a:solidFill>
                <a:effectLst/>
                <a:latin typeface="Inter Var"/>
              </a:rPr>
              <a:t>Hydroxyapatite (</a:t>
            </a:r>
            <a:r>
              <a:rPr lang="en-US" b="0" i="0" dirty="0" err="1">
                <a:solidFill>
                  <a:srgbClr val="131314"/>
                </a:solidFill>
                <a:effectLst/>
                <a:latin typeface="Inter Var"/>
              </a:rPr>
              <a:t>HAp</a:t>
            </a:r>
            <a:r>
              <a:rPr lang="en-US" b="0" i="0" dirty="0">
                <a:solidFill>
                  <a:srgbClr val="131314"/>
                </a:solidFill>
                <a:effectLst/>
                <a:latin typeface="Inter Var"/>
              </a:rPr>
              <a:t>) is most common calcium phosphate ceramic that is used in biomedical applications owing to its chemical composition, which is similar to human bone and teeth. Hydroxyapatite can be </a:t>
            </a:r>
            <a:r>
              <a:rPr lang="en-US" b="0" i="0" dirty="0" err="1">
                <a:solidFill>
                  <a:srgbClr val="131314"/>
                </a:solidFill>
                <a:effectLst/>
                <a:latin typeface="Inter Var"/>
              </a:rPr>
              <a:t>synthesised</a:t>
            </a:r>
            <a:r>
              <a:rPr lang="en-US" b="0" i="0" dirty="0">
                <a:solidFill>
                  <a:srgbClr val="131314"/>
                </a:solidFill>
                <a:effectLst/>
                <a:latin typeface="Inter Var"/>
              </a:rPr>
              <a:t> using chemical precursors, especially calcium and phosphorus, using various methods including, dry, wet, thermal, or a combination of these methods. Instead of using chemical synthesis, </a:t>
            </a:r>
            <a:r>
              <a:rPr lang="en-US" b="0" i="0" dirty="0" err="1">
                <a:solidFill>
                  <a:srgbClr val="131314"/>
                </a:solidFill>
                <a:effectLst/>
                <a:latin typeface="Inter Var"/>
              </a:rPr>
              <a:t>HAp</a:t>
            </a:r>
            <a:r>
              <a:rPr lang="en-US" b="0" i="0" dirty="0">
                <a:solidFill>
                  <a:srgbClr val="131314"/>
                </a:solidFill>
                <a:effectLst/>
                <a:latin typeface="Inter Var"/>
              </a:rPr>
              <a:t> can also be extracted from natural sources, such as animal bones and scales which are rich in </a:t>
            </a:r>
            <a:r>
              <a:rPr lang="en-US" b="0" i="0" dirty="0" err="1">
                <a:solidFill>
                  <a:srgbClr val="131314"/>
                </a:solidFill>
                <a:effectLst/>
                <a:latin typeface="Inter Var"/>
              </a:rPr>
              <a:t>HAp</a:t>
            </a:r>
            <a:r>
              <a:rPr lang="en-US" b="0" i="0" dirty="0">
                <a:solidFill>
                  <a:srgbClr val="131314"/>
                </a:solidFill>
                <a:effectLst/>
                <a:latin typeface="Inter Var"/>
              </a:rPr>
              <a:t> content. Different </a:t>
            </a:r>
            <a:r>
              <a:rPr lang="en-US" b="0" i="0" dirty="0" err="1">
                <a:solidFill>
                  <a:srgbClr val="131314"/>
                </a:solidFill>
                <a:effectLst/>
                <a:latin typeface="Inter Var"/>
              </a:rPr>
              <a:t>synthesising</a:t>
            </a:r>
            <a:r>
              <a:rPr lang="en-US" b="0" i="0" dirty="0">
                <a:solidFill>
                  <a:srgbClr val="131314"/>
                </a:solidFill>
                <a:effectLst/>
                <a:latin typeface="Inter Var"/>
              </a:rPr>
              <a:t> methods result in different morphologies, sizes, and phase crystallinities. The concern of achieving a nano-sized </a:t>
            </a:r>
            <a:r>
              <a:rPr lang="en-US" b="0" i="0" dirty="0" err="1">
                <a:solidFill>
                  <a:srgbClr val="131314"/>
                </a:solidFill>
                <a:effectLst/>
                <a:latin typeface="Inter Var"/>
              </a:rPr>
              <a:t>HAp</a:t>
            </a:r>
            <a:r>
              <a:rPr lang="en-US" b="0" i="0" dirty="0">
                <a:solidFill>
                  <a:srgbClr val="131314"/>
                </a:solidFill>
                <a:effectLst/>
                <a:latin typeface="Inter Var"/>
              </a:rPr>
              <a:t> has attracted a great deal of attention owing to the human bone </a:t>
            </a:r>
            <a:r>
              <a:rPr lang="en-US" b="0" i="0" dirty="0" err="1">
                <a:solidFill>
                  <a:srgbClr val="131314"/>
                </a:solidFill>
                <a:effectLst/>
                <a:latin typeface="Inter Var"/>
              </a:rPr>
              <a:t>HAp</a:t>
            </a:r>
            <a:r>
              <a:rPr lang="en-US" b="0" i="0" dirty="0">
                <a:solidFill>
                  <a:srgbClr val="131314"/>
                </a:solidFill>
                <a:effectLst/>
                <a:latin typeface="Inter Var"/>
              </a:rPr>
              <a:t> is in nano-size range, and the nano size </a:t>
            </a:r>
            <a:r>
              <a:rPr lang="en-US" b="0" i="0" dirty="0" err="1">
                <a:solidFill>
                  <a:srgbClr val="131314"/>
                </a:solidFill>
                <a:effectLst/>
                <a:latin typeface="Inter Var"/>
              </a:rPr>
              <a:t>HAp</a:t>
            </a:r>
            <a:r>
              <a:rPr lang="en-US" b="0" i="0" dirty="0">
                <a:solidFill>
                  <a:srgbClr val="131314"/>
                </a:solidFill>
                <a:effectLst/>
                <a:latin typeface="Inter Var"/>
              </a:rPr>
              <a:t> has excellent clinical performance compared to micron-sized </a:t>
            </a:r>
            <a:r>
              <a:rPr lang="en-US" b="0" i="0" dirty="0" err="1">
                <a:solidFill>
                  <a:srgbClr val="131314"/>
                </a:solidFill>
                <a:effectLst/>
                <a:latin typeface="Inter Var"/>
              </a:rPr>
              <a:t>HAp</a:t>
            </a:r>
            <a:r>
              <a:rPr lang="en-US" b="0" i="0" dirty="0">
                <a:solidFill>
                  <a:srgbClr val="131314"/>
                </a:solidFill>
                <a:effectLst/>
                <a:latin typeface="Inter Var"/>
              </a:rPr>
              <a:t>. Furthermore, production of nano-size </a:t>
            </a:r>
            <a:r>
              <a:rPr lang="en-US" b="0" i="0" dirty="0" err="1">
                <a:solidFill>
                  <a:srgbClr val="131314"/>
                </a:solidFill>
                <a:effectLst/>
                <a:latin typeface="Inter Var"/>
              </a:rPr>
              <a:t>HAp</a:t>
            </a:r>
            <a:r>
              <a:rPr lang="en-US" b="0" i="0" dirty="0">
                <a:solidFill>
                  <a:srgbClr val="131314"/>
                </a:solidFill>
                <a:effectLst/>
                <a:latin typeface="Inter Var"/>
              </a:rPr>
              <a:t> improves cell proliferation and cellular activity in bone growth, which makes it more suitable as biomaterials for bone implants. Thus, various parameters were studied to achieve a composition of </a:t>
            </a:r>
            <a:r>
              <a:rPr lang="en-US" b="0" i="0" dirty="0" err="1">
                <a:solidFill>
                  <a:srgbClr val="131314"/>
                </a:solidFill>
                <a:effectLst/>
                <a:latin typeface="Inter Var"/>
              </a:rPr>
              <a:t>HAp</a:t>
            </a:r>
            <a:r>
              <a:rPr lang="en-US" b="0" i="0" dirty="0">
                <a:solidFill>
                  <a:srgbClr val="131314"/>
                </a:solidFill>
                <a:effectLst/>
                <a:latin typeface="Inter Var"/>
              </a:rPr>
              <a:t> that is like the </a:t>
            </a:r>
            <a:r>
              <a:rPr lang="en-US" b="0" i="0" dirty="0" err="1">
                <a:solidFill>
                  <a:srgbClr val="131314"/>
                </a:solidFill>
                <a:effectLst/>
                <a:latin typeface="Inter Var"/>
              </a:rPr>
              <a:t>HAp</a:t>
            </a:r>
            <a:r>
              <a:rPr lang="en-US" b="0" i="0" dirty="0">
                <a:solidFill>
                  <a:srgbClr val="131314"/>
                </a:solidFill>
                <a:effectLst/>
                <a:latin typeface="Inter Var"/>
              </a:rPr>
              <a:t> in human bone and teeth.</a:t>
            </a:r>
            <a:endParaRPr lang="en-IN" dirty="0"/>
          </a:p>
        </p:txBody>
      </p:sp>
      <p:sp>
        <p:nvSpPr>
          <p:cNvPr id="4" name="Slide Number Placeholder 3"/>
          <p:cNvSpPr>
            <a:spLocks noGrp="1"/>
          </p:cNvSpPr>
          <p:nvPr>
            <p:ph type="sldNum" sz="quarter" idx="5"/>
          </p:nvPr>
        </p:nvSpPr>
        <p:spPr/>
        <p:txBody>
          <a:bodyPr/>
          <a:lstStyle/>
          <a:p>
            <a:fld id="{C112B835-AC3A-44D6-9EF5-59270E30D8FD}" type="slidenum">
              <a:rPr lang="en-IN" smtClean="0"/>
              <a:t>7</a:t>
            </a:fld>
            <a:endParaRPr lang="en-IN"/>
          </a:p>
        </p:txBody>
      </p:sp>
    </p:spTree>
    <p:extLst>
      <p:ext uri="{BB962C8B-B14F-4D97-AF65-F5344CB8AC3E}">
        <p14:creationId xmlns:p14="http://schemas.microsoft.com/office/powerpoint/2010/main" val="1467599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Bio Ceramics</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53308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22B5627-1B9E-EBB6-3D80-9D2F48DCBCAB}"/>
              </a:ext>
            </a:extLst>
          </p:cNvPr>
          <p:cNvSpPr txBox="1"/>
          <p:nvPr/>
        </p:nvSpPr>
        <p:spPr>
          <a:xfrm>
            <a:off x="152400" y="228600"/>
            <a:ext cx="8610600" cy="5866350"/>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Some examples of ceramic based nanocomposite materials are as follows. </a:t>
            </a:r>
          </a:p>
          <a:p>
            <a:pPr algn="just">
              <a:lnSpc>
                <a:spcPct val="150000"/>
              </a:lnSpc>
            </a:pPr>
            <a:endParaRPr lang="en-IN" dirty="0"/>
          </a:p>
          <a:p>
            <a:pPr marL="285750" indent="-285750" algn="just">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Alumina-based nanocomposites: with the addition of several nano-reinforcements, alumina matrix materials with improved mechanical properties (higher resistance, hardness, wear resistance and fracture toughness) have been obtained. </a:t>
            </a:r>
          </a:p>
          <a:p>
            <a:pPr marL="285750" indent="-285750" algn="just">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Alumina/silicon carbide nanocomposites: the incorporation of </a:t>
            </a:r>
            <a:r>
              <a:rPr lang="en-IN" dirty="0" err="1">
                <a:latin typeface="Times New Roman" panose="02020603050405020304" pitchFamily="18" charset="0"/>
                <a:cs typeface="Times New Roman" panose="02020603050405020304" pitchFamily="18" charset="0"/>
              </a:rPr>
              <a:t>SiC</a:t>
            </a:r>
            <a:r>
              <a:rPr lang="en-IN" dirty="0">
                <a:latin typeface="Times New Roman" panose="02020603050405020304" pitchFamily="18" charset="0"/>
                <a:cs typeface="Times New Roman" panose="02020603050405020304" pitchFamily="18" charset="0"/>
              </a:rPr>
              <a:t> nanoparticles to an alumina matrix increases wear resistance. </a:t>
            </a:r>
          </a:p>
          <a:p>
            <a:pPr marL="285750" indent="-285750" algn="just">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Alumina/zirconia nanocomposites: also known as zirconia-toughened alumina (ZTA) nanocomposites, they consist of a fine-grained alumina matrix reinforced with zirconia particles. The addition of the zirconia nanoparticles is intended to increase the toughness of the alumina matrix. </a:t>
            </a:r>
          </a:p>
          <a:p>
            <a:pPr marL="285750" indent="-285750" algn="just">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Alumina/titania nanocomposites: increased hardness, fracture toughness and fracture resistance have been achieved. </a:t>
            </a:r>
          </a:p>
          <a:p>
            <a:pPr algn="just">
              <a:lnSpc>
                <a:spcPct val="150000"/>
              </a:lnSpc>
            </a:pPr>
            <a:r>
              <a:rPr lang="en-IN" dirty="0"/>
              <a:t> </a:t>
            </a:r>
          </a:p>
        </p:txBody>
      </p:sp>
    </p:spTree>
    <p:extLst>
      <p:ext uri="{BB962C8B-B14F-4D97-AF65-F5344CB8AC3E}">
        <p14:creationId xmlns:p14="http://schemas.microsoft.com/office/powerpoint/2010/main" val="430564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7B50AB0-05B1-F4ED-7DBA-9EF293CA75C9}"/>
              </a:ext>
            </a:extLst>
          </p:cNvPr>
          <p:cNvSpPr txBox="1"/>
          <p:nvPr/>
        </p:nvSpPr>
        <p:spPr>
          <a:xfrm>
            <a:off x="533400" y="762000"/>
            <a:ext cx="8077200" cy="5028556"/>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Zirconia/alumina nanocomposites: also known as alumina-toughened zirconia (ATZ), they consist of a zirconia matrix reinforced with alumina nanoparticles. They show exceptional resistance and extraordinary toughness. </a:t>
            </a:r>
          </a:p>
          <a:p>
            <a:pPr marL="342900" indent="-34290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Silicon nitride/silicon carbide nanocomposites: the obtained results are controversial. </a:t>
            </a:r>
          </a:p>
          <a:p>
            <a:pPr marL="342900" indent="-34290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Ceramic/carbon </a:t>
            </a:r>
            <a:r>
              <a:rPr lang="en-IN" dirty="0" err="1">
                <a:latin typeface="Times New Roman" panose="02020603050405020304" pitchFamily="18" charset="0"/>
                <a:cs typeface="Times New Roman" panose="02020603050405020304" pitchFamily="18" charset="0"/>
              </a:rPr>
              <a:t>nanofibre</a:t>
            </a:r>
            <a:r>
              <a:rPr lang="en-IN" dirty="0">
                <a:latin typeface="Times New Roman" panose="02020603050405020304" pitchFamily="18" charset="0"/>
                <a:cs typeface="Times New Roman" panose="02020603050405020304" pitchFamily="18" charset="0"/>
              </a:rPr>
              <a:t> composites: widely used, there is an improvement in properties (Pace et al., 2002). </a:t>
            </a:r>
          </a:p>
          <a:p>
            <a:pPr marL="342900" indent="-34290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Ceramic/carbon nanotube (CNT) composites: mechanical and electrical properties are enhanced, but biocompatibility issues are still </a:t>
            </a:r>
            <a:r>
              <a:rPr lang="en-IN" dirty="0" err="1">
                <a:latin typeface="Times New Roman" panose="02020603050405020304" pitchFamily="18" charset="0"/>
                <a:cs typeface="Times New Roman" panose="02020603050405020304" pitchFamily="18" charset="0"/>
              </a:rPr>
              <a:t>contro</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versial</a:t>
            </a:r>
            <a:r>
              <a:rPr lang="en-IN" dirty="0">
                <a:latin typeface="Times New Roman" panose="02020603050405020304" pitchFamily="18" charset="0"/>
                <a:cs typeface="Times New Roman" panose="02020603050405020304" pitchFamily="18" charset="0"/>
              </a:rPr>
              <a:t> (Streicher et al., 2007; </a:t>
            </a:r>
            <a:r>
              <a:rPr lang="en-IN" dirty="0" err="1">
                <a:latin typeface="Times New Roman" panose="02020603050405020304" pitchFamily="18" charset="0"/>
                <a:cs typeface="Times New Roman" panose="02020603050405020304" pitchFamily="18" charset="0"/>
              </a:rPr>
              <a:t>Garmendia</a:t>
            </a:r>
            <a:r>
              <a:rPr lang="en-IN" dirty="0">
                <a:latin typeface="Times New Roman" panose="02020603050405020304" pitchFamily="18" charset="0"/>
                <a:cs typeface="Times New Roman" panose="02020603050405020304" pitchFamily="18" charset="0"/>
              </a:rPr>
              <a:t> et al., 2008, 2009, 2010, 2011). </a:t>
            </a:r>
          </a:p>
          <a:p>
            <a:pPr marL="342900" indent="-34290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Ceramic in polymer composites: especially relevant for tissue engineering applications.</a:t>
            </a:r>
          </a:p>
        </p:txBody>
      </p:sp>
    </p:spTree>
    <p:extLst>
      <p:ext uri="{BB962C8B-B14F-4D97-AF65-F5344CB8AC3E}">
        <p14:creationId xmlns:p14="http://schemas.microsoft.com/office/powerpoint/2010/main" val="4038115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9C7DE-DF8A-F316-B3FF-06C1596A0CAC}"/>
              </a:ext>
            </a:extLst>
          </p:cNvPr>
          <p:cNvSpPr>
            <a:spLocks noGrp="1"/>
          </p:cNvSpPr>
          <p:nvPr>
            <p:ph type="title"/>
          </p:nvPr>
        </p:nvSpPr>
        <p:spPr/>
        <p:txBody>
          <a:bodyPr/>
          <a:lstStyle/>
          <a:p>
            <a:r>
              <a:rPr lang="en-IN" dirty="0"/>
              <a:t>What is </a:t>
            </a:r>
            <a:r>
              <a:rPr lang="en-IN" dirty="0" err="1"/>
              <a:t>Biocermaics</a:t>
            </a:r>
            <a:r>
              <a:rPr lang="en-IN" dirty="0"/>
              <a:t>?</a:t>
            </a:r>
          </a:p>
        </p:txBody>
      </p:sp>
      <p:sp>
        <p:nvSpPr>
          <p:cNvPr id="3" name="Content Placeholder 2">
            <a:extLst>
              <a:ext uri="{FF2B5EF4-FFF2-40B4-BE49-F238E27FC236}">
                <a16:creationId xmlns:a16="http://schemas.microsoft.com/office/drawing/2014/main" id="{8F940DA1-0158-5605-CF69-42BB67353422}"/>
              </a:ext>
            </a:extLst>
          </p:cNvPr>
          <p:cNvSpPr>
            <a:spLocks noGrp="1"/>
          </p:cNvSpPr>
          <p:nvPr>
            <p:ph idx="1"/>
          </p:nvPr>
        </p:nvSpPr>
        <p:spPr>
          <a:xfrm>
            <a:off x="420094" y="1066800"/>
            <a:ext cx="8229600" cy="4525963"/>
          </a:xfrm>
        </p:spPr>
        <p:txBody>
          <a:bodyPr>
            <a:normAutofit fontScale="85000" lnSpcReduction="20000"/>
          </a:bodyPr>
          <a:lstStyle/>
          <a:p>
            <a:pPr algn="just"/>
            <a:endParaRPr lang="en-US" b="0" i="0" dirty="0">
              <a:solidFill>
                <a:srgbClr val="1F1F1F"/>
              </a:solidFill>
              <a:effectLst/>
              <a:latin typeface="+mj-lt"/>
            </a:endParaRPr>
          </a:p>
          <a:p>
            <a:pPr algn="just"/>
            <a:r>
              <a:rPr lang="en-US" sz="2800" dirty="0">
                <a:solidFill>
                  <a:srgbClr val="1F1F1F"/>
                </a:solidFill>
                <a:latin typeface="Arial" panose="020B0604020202020204" pitchFamily="34" charset="0"/>
                <a:cs typeface="Arial" panose="020B0604020202020204" pitchFamily="34" charset="0"/>
              </a:rPr>
              <a:t>Ceramics are refractory polycrystalline compounds </a:t>
            </a:r>
          </a:p>
          <a:p>
            <a:pPr algn="just">
              <a:buFont typeface="Wingdings" panose="05000000000000000000" pitchFamily="2" charset="2"/>
              <a:buChar char="ü"/>
            </a:pPr>
            <a:r>
              <a:rPr lang="en-US" b="0" i="0" dirty="0">
                <a:solidFill>
                  <a:srgbClr val="1F1F1F"/>
                </a:solidFill>
                <a:effectLst/>
                <a:latin typeface="+mj-lt"/>
              </a:rPr>
              <a:t>Inorganic</a:t>
            </a:r>
          </a:p>
          <a:p>
            <a:pPr algn="just">
              <a:buFont typeface="Wingdings" panose="05000000000000000000" pitchFamily="2" charset="2"/>
              <a:buChar char="ü"/>
            </a:pPr>
            <a:r>
              <a:rPr lang="en-US" dirty="0">
                <a:solidFill>
                  <a:srgbClr val="1F1F1F"/>
                </a:solidFill>
                <a:latin typeface="+mj-lt"/>
              </a:rPr>
              <a:t>Hard and brittle</a:t>
            </a:r>
          </a:p>
          <a:p>
            <a:pPr algn="just">
              <a:buFont typeface="Wingdings" panose="05000000000000000000" pitchFamily="2" charset="2"/>
              <a:buChar char="ü"/>
            </a:pPr>
            <a:r>
              <a:rPr lang="en-US" b="0" i="0" dirty="0">
                <a:solidFill>
                  <a:srgbClr val="1F1F1F"/>
                </a:solidFill>
                <a:effectLst/>
                <a:latin typeface="+mj-lt"/>
              </a:rPr>
              <a:t>High compressive strength</a:t>
            </a:r>
          </a:p>
          <a:p>
            <a:pPr algn="just">
              <a:buFont typeface="Wingdings" panose="05000000000000000000" pitchFamily="2" charset="2"/>
              <a:buChar char="ü"/>
            </a:pPr>
            <a:endParaRPr lang="en-US" b="0" i="0" dirty="0">
              <a:solidFill>
                <a:srgbClr val="1F1F1F"/>
              </a:solidFill>
              <a:effectLst/>
              <a:latin typeface="+mj-lt"/>
            </a:endParaRPr>
          </a:p>
          <a:p>
            <a:pPr algn="just"/>
            <a:r>
              <a:rPr lang="en-US" b="0" i="0" dirty="0">
                <a:solidFill>
                  <a:srgbClr val="1F1F1F"/>
                </a:solidFill>
                <a:effectLst/>
                <a:latin typeface="+mj-lt"/>
              </a:rPr>
              <a:t>Applications</a:t>
            </a:r>
          </a:p>
          <a:p>
            <a:pPr>
              <a:buFont typeface="Wingdings" panose="05000000000000000000" pitchFamily="2" charset="2"/>
              <a:buChar char="Ø"/>
            </a:pPr>
            <a:r>
              <a:rPr lang="en-IN" dirty="0"/>
              <a:t>Orthopaedic load-bearing coatings</a:t>
            </a:r>
          </a:p>
          <a:p>
            <a:pPr>
              <a:buFont typeface="Wingdings" panose="05000000000000000000" pitchFamily="2" charset="2"/>
              <a:buChar char="Ø"/>
            </a:pPr>
            <a:r>
              <a:rPr lang="en-IN" dirty="0"/>
              <a:t>Dental implants</a:t>
            </a:r>
          </a:p>
          <a:p>
            <a:pPr>
              <a:buFont typeface="Wingdings" panose="05000000000000000000" pitchFamily="2" charset="2"/>
              <a:buChar char="Ø"/>
            </a:pPr>
            <a:r>
              <a:rPr lang="en-IN" dirty="0"/>
              <a:t>Bone graft substitutes</a:t>
            </a:r>
          </a:p>
          <a:p>
            <a:pPr>
              <a:buFont typeface="Wingdings" panose="05000000000000000000" pitchFamily="2" charset="2"/>
              <a:buChar char="Ø"/>
            </a:pPr>
            <a:r>
              <a:rPr lang="en-IN" dirty="0"/>
              <a:t>Bone cements</a:t>
            </a:r>
          </a:p>
          <a:p>
            <a:pPr algn="just"/>
            <a:endParaRPr lang="en-US" b="0" i="0" dirty="0">
              <a:solidFill>
                <a:srgbClr val="1F1F1F"/>
              </a:solidFill>
              <a:effectLst/>
              <a:latin typeface="+mj-lt"/>
            </a:endParaRPr>
          </a:p>
          <a:p>
            <a:pPr algn="just"/>
            <a:endParaRPr lang="en-US" b="0" i="0" dirty="0">
              <a:solidFill>
                <a:srgbClr val="1F1F1F"/>
              </a:solidFill>
              <a:effectLst/>
              <a:latin typeface="+mj-lt"/>
            </a:endParaRPr>
          </a:p>
        </p:txBody>
      </p:sp>
    </p:spTree>
    <p:extLst>
      <p:ext uri="{BB962C8B-B14F-4D97-AF65-F5344CB8AC3E}">
        <p14:creationId xmlns:p14="http://schemas.microsoft.com/office/powerpoint/2010/main" val="1540564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034" y="228600"/>
            <a:ext cx="8229600" cy="706090"/>
          </a:xfrm>
        </p:spPr>
        <p:txBody>
          <a:bodyPr>
            <a:normAutofit fontScale="90000"/>
          </a:bodyPr>
          <a:lstStyle/>
          <a:p>
            <a:r>
              <a:rPr lang="en-US" dirty="0">
                <a:latin typeface="Times New Roman" panose="02020603050405020304" pitchFamily="18" charset="0"/>
                <a:cs typeface="Times New Roman" panose="02020603050405020304" pitchFamily="18" charset="0"/>
              </a:rPr>
              <a:t>Classification of Bio-ceramics</a:t>
            </a:r>
            <a:endParaRPr lang="en-IN" dirty="0"/>
          </a:p>
        </p:txBody>
      </p:sp>
      <p:sp>
        <p:nvSpPr>
          <p:cNvPr id="3" name="Content Placeholder 2"/>
          <p:cNvSpPr>
            <a:spLocks noGrp="1"/>
          </p:cNvSpPr>
          <p:nvPr>
            <p:ph idx="1"/>
          </p:nvPr>
        </p:nvSpPr>
        <p:spPr>
          <a:xfrm>
            <a:off x="304800" y="1166018"/>
            <a:ext cx="8229600" cy="4525963"/>
          </a:xfrm>
        </p:spPr>
        <p:txBody>
          <a:bodyPr>
            <a:noAutofit/>
          </a:bodyPr>
          <a:lstStyle/>
          <a:p>
            <a:pPr marL="0" indent="0" algn="just">
              <a:buNone/>
            </a:pPr>
            <a:r>
              <a:rPr lang="en-US" sz="2200" dirty="0">
                <a:latin typeface="Times New Roman" panose="02020603050405020304" pitchFamily="18" charset="0"/>
                <a:cs typeface="Times New Roman" panose="02020603050405020304" pitchFamily="18" charset="0"/>
              </a:rPr>
              <a:t>The development of bio-ceramics can be classified into three generations. </a:t>
            </a:r>
          </a:p>
          <a:p>
            <a:pPr algn="just"/>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first generation </a:t>
            </a:r>
            <a:r>
              <a:rPr lang="en-US" sz="2200" dirty="0">
                <a:latin typeface="Times New Roman" panose="02020603050405020304" pitchFamily="18" charset="0"/>
                <a:cs typeface="Times New Roman" panose="02020603050405020304" pitchFamily="18" charset="0"/>
              </a:rPr>
              <a:t>would correspond to bio-inert bio-ceramics, such as alumina and zirconia, which are mostly used for inert orthopedic and dental implants. </a:t>
            </a:r>
          </a:p>
          <a:p>
            <a:pPr algn="just"/>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second generation </a:t>
            </a:r>
            <a:r>
              <a:rPr lang="en-US" sz="2200" dirty="0">
                <a:latin typeface="Times New Roman" panose="02020603050405020304" pitchFamily="18" charset="0"/>
                <a:cs typeface="Times New Roman" panose="02020603050405020304" pitchFamily="18" charset="0"/>
              </a:rPr>
              <a:t>comprises bioactive and </a:t>
            </a:r>
            <a:r>
              <a:rPr lang="en-US" sz="2200" dirty="0" err="1">
                <a:latin typeface="Times New Roman" panose="02020603050405020304" pitchFamily="18" charset="0"/>
                <a:cs typeface="Times New Roman" panose="02020603050405020304" pitchFamily="18" charset="0"/>
              </a:rPr>
              <a:t>bioabsorbable</a:t>
            </a:r>
            <a:r>
              <a:rPr lang="en-US" sz="2200" dirty="0">
                <a:latin typeface="Times New Roman" panose="02020603050405020304" pitchFamily="18" charset="0"/>
                <a:cs typeface="Times New Roman" panose="02020603050405020304" pitchFamily="18" charset="0"/>
              </a:rPr>
              <a:t> ceramics, such as calcium phosphates or </a:t>
            </a:r>
            <a:r>
              <a:rPr lang="en-US" sz="2200" dirty="0" err="1">
                <a:latin typeface="Times New Roman" panose="02020603050405020304" pitchFamily="18" charset="0"/>
                <a:cs typeface="Times New Roman" panose="02020603050405020304" pitchFamily="18" charset="0"/>
              </a:rPr>
              <a:t>bioglasses</a:t>
            </a:r>
            <a:r>
              <a:rPr lang="en-US" sz="2200" dirty="0">
                <a:latin typeface="Times New Roman" panose="02020603050405020304" pitchFamily="18" charset="0"/>
                <a:cs typeface="Times New Roman" panose="02020603050405020304" pitchFamily="18" charset="0"/>
              </a:rPr>
              <a:t>. </a:t>
            </a:r>
          </a:p>
          <a:p>
            <a:pPr algn="just"/>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third generation </a:t>
            </a:r>
            <a:r>
              <a:rPr lang="en-US" sz="2200" dirty="0">
                <a:latin typeface="Times New Roman" panose="02020603050405020304" pitchFamily="18" charset="0"/>
                <a:cs typeface="Times New Roman" panose="02020603050405020304" pitchFamily="18" charset="0"/>
              </a:rPr>
              <a:t>is scaffolds for tissue engineering which aim to drive the regeneration of living tissues. </a:t>
            </a:r>
          </a:p>
          <a:p>
            <a:pPr marL="0" indent="0" algn="just">
              <a:buNone/>
            </a:pPr>
            <a:r>
              <a:rPr lang="en-US" sz="2200" dirty="0">
                <a:latin typeface="Times New Roman" panose="02020603050405020304" pitchFamily="18" charset="0"/>
                <a:cs typeface="Times New Roman" panose="02020603050405020304" pitchFamily="18" charset="0"/>
              </a:rPr>
              <a:t>In the meantime, many studies have demonstrated that better and unusual material properties can be achieved by manipulating </a:t>
            </a:r>
            <a:r>
              <a:rPr lang="en-US" sz="2200" dirty="0">
                <a:solidFill>
                  <a:schemeClr val="accent5"/>
                </a:solidFill>
                <a:latin typeface="Times New Roman" panose="02020603050405020304" pitchFamily="18" charset="0"/>
                <a:cs typeface="Times New Roman" panose="02020603050405020304" pitchFamily="18" charset="0"/>
              </a:rPr>
              <a:t>ceramic length scales in the nano range</a:t>
            </a:r>
            <a:r>
              <a:rPr lang="en-US" sz="2200" dirty="0">
                <a:latin typeface="Times New Roman" panose="02020603050405020304" pitchFamily="18" charset="0"/>
                <a:cs typeface="Times New Roman" panose="02020603050405020304" pitchFamily="18" charset="0"/>
              </a:rPr>
              <a:t>. For that reason, during the last two decades, nanostructured materials have been widely studied and significant steps forward have been made in their understanding in recent years.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3433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
            <a:ext cx="8229600" cy="4525963"/>
          </a:xfrm>
        </p:spPr>
        <p:txBody>
          <a:bodyPr>
            <a:noAutofit/>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Ceramics are broadly used in a large variety of technological applications requiring both structural and functional properties.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They have received significant attention as candidate materials for use as structural materials under conditions of high loading rates, high temperature, wear and chemical etching too severe for metals.</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In this sense, bone-related biomedical applications are the most demanding of </a:t>
            </a:r>
            <a:r>
              <a:rPr lang="en-US" sz="2200" dirty="0" err="1">
                <a:latin typeface="Times New Roman" panose="02020603050405020304" pitchFamily="18" charset="0"/>
                <a:cs typeface="Times New Roman" panose="02020603050405020304" pitchFamily="18" charset="0"/>
              </a:rPr>
              <a:t>bioceramics</a:t>
            </a:r>
            <a:r>
              <a:rPr lang="en-US" sz="22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However, their inherent brittleness derived from their low fracture toughness has prevented their use in some applications.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Moreover, the presence of flaws or defects in the material can lead to catastrophic failure during mechanical loading. Therefore, new kinds of materials have been studied for increasing the performance of ceramic matrix materials.</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For ceramics used in biomedical applications, which are extensively called </a:t>
            </a:r>
            <a:r>
              <a:rPr lang="en-US" sz="2200" dirty="0" err="1">
                <a:latin typeface="Times New Roman" panose="02020603050405020304" pitchFamily="18" charset="0"/>
                <a:cs typeface="Times New Roman" panose="02020603050405020304" pitchFamily="18" charset="0"/>
              </a:rPr>
              <a:t>bioceramics</a:t>
            </a:r>
            <a:r>
              <a:rPr lang="en-US" sz="2200" dirty="0">
                <a:latin typeface="Times New Roman" panose="02020603050405020304" pitchFamily="18" charset="0"/>
                <a:cs typeface="Times New Roman" panose="02020603050405020304" pitchFamily="18" charset="0"/>
              </a:rPr>
              <a:t>, this problem still remains. </a:t>
            </a:r>
          </a:p>
          <a:p>
            <a:pPr algn="just">
              <a:buFont typeface="Wingdings" panose="05000000000000000000" pitchFamily="2" charset="2"/>
              <a:buChar char="Ø"/>
            </a:pPr>
            <a:r>
              <a:rPr lang="en-US" sz="2200" dirty="0" err="1">
                <a:latin typeface="Times New Roman" panose="02020603050405020304" pitchFamily="18" charset="0"/>
                <a:cs typeface="Times New Roman" panose="02020603050405020304" pitchFamily="18" charset="0"/>
              </a:rPr>
              <a:t>Nanophased</a:t>
            </a:r>
            <a:r>
              <a:rPr lang="en-US" sz="2200" dirty="0">
                <a:latin typeface="Times New Roman" panose="02020603050405020304" pitchFamily="18" charset="0"/>
                <a:cs typeface="Times New Roman" panose="02020603050405020304" pitchFamily="18" charset="0"/>
              </a:rPr>
              <a:t> ceramics are being investigated as a way of solving some of the structural and bio-related problems. </a:t>
            </a:r>
          </a:p>
        </p:txBody>
      </p:sp>
    </p:spTree>
    <p:extLst>
      <p:ext uri="{BB962C8B-B14F-4D97-AF65-F5344CB8AC3E}">
        <p14:creationId xmlns:p14="http://schemas.microsoft.com/office/powerpoint/2010/main" val="2222538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C37E11-916F-043B-F01D-A070D3D68E4F}"/>
              </a:ext>
            </a:extLst>
          </p:cNvPr>
          <p:cNvSpPr txBox="1"/>
          <p:nvPr/>
        </p:nvSpPr>
        <p:spPr>
          <a:xfrm>
            <a:off x="571500" y="304800"/>
            <a:ext cx="8001000" cy="1938992"/>
          </a:xfrm>
          <a:prstGeom prst="rect">
            <a:avLst/>
          </a:prstGeom>
          <a:noFill/>
        </p:spPr>
        <p:txBody>
          <a:bodyPr wrap="square">
            <a:sp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For example, nanometric features in the surface of a prosthesis seem to reduce the risk of rejection and enhance the proliferation of osteoblasts (bone-forming cells). </a:t>
            </a:r>
          </a:p>
          <a:p>
            <a:pPr algn="just">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Nanophased</a:t>
            </a:r>
            <a:r>
              <a:rPr lang="en-US" sz="2400" dirty="0">
                <a:latin typeface="Times New Roman" panose="02020603050405020304" pitchFamily="18" charset="0"/>
                <a:cs typeface="Times New Roman" panose="02020603050405020304" pitchFamily="18" charset="0"/>
              </a:rPr>
              <a:t> or nanostructured ceramics can be obtained either by nanocrystalline materials or with nanocomposites.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4253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oceramics: from bone substitutes to nanoparticles for drug delivery">
            <a:extLst>
              <a:ext uri="{FF2B5EF4-FFF2-40B4-BE49-F238E27FC236}">
                <a16:creationId xmlns:a16="http://schemas.microsoft.com/office/drawing/2014/main" id="{CE7677F0-63BF-C813-3AA7-75FAC87D45F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3181" y="304800"/>
            <a:ext cx="6497637" cy="493317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C8AE4CD-E312-0F84-3CD8-F05F5CA75F70}"/>
              </a:ext>
            </a:extLst>
          </p:cNvPr>
          <p:cNvSpPr txBox="1"/>
          <p:nvPr/>
        </p:nvSpPr>
        <p:spPr>
          <a:xfrm>
            <a:off x="838200" y="5791200"/>
            <a:ext cx="8001000" cy="369332"/>
          </a:xfrm>
          <a:prstGeom prst="rect">
            <a:avLst/>
          </a:prstGeom>
          <a:noFill/>
        </p:spPr>
        <p:txBody>
          <a:bodyPr wrap="square">
            <a:spAutoFit/>
          </a:bodyPr>
          <a:lstStyle/>
          <a:p>
            <a:pPr algn="l"/>
            <a:r>
              <a:rPr lang="en-US" b="1" i="0" dirty="0" err="1">
                <a:effectLst/>
                <a:latin typeface="Montserrat" panose="00000500000000000000" pitchFamily="2" charset="0"/>
              </a:rPr>
              <a:t>Bioceramics</a:t>
            </a:r>
            <a:r>
              <a:rPr lang="en-US" b="1" i="0" dirty="0">
                <a:effectLst/>
                <a:latin typeface="Montserrat" panose="00000500000000000000" pitchFamily="2" charset="0"/>
              </a:rPr>
              <a:t>: from bone substitutes to nanoparticles for drug delivery</a:t>
            </a:r>
          </a:p>
        </p:txBody>
      </p:sp>
    </p:spTree>
    <p:extLst>
      <p:ext uri="{BB962C8B-B14F-4D97-AF65-F5344CB8AC3E}">
        <p14:creationId xmlns:p14="http://schemas.microsoft.com/office/powerpoint/2010/main" val="2617695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60337"/>
            <a:ext cx="8229600" cy="1143000"/>
          </a:xfrm>
        </p:spPr>
        <p:txBody>
          <a:bodyPr>
            <a:normAutofit/>
          </a:bodyPr>
          <a:lstStyle/>
          <a:p>
            <a:r>
              <a:rPr lang="en-IN" sz="2800" dirty="0"/>
              <a:t>Properties and Application of </a:t>
            </a:r>
            <a:r>
              <a:rPr lang="en-IN" sz="2800" dirty="0" err="1"/>
              <a:t>nanocrysatlline</a:t>
            </a:r>
            <a:r>
              <a:rPr lang="en-IN" sz="2800" dirty="0"/>
              <a:t> ceramics</a:t>
            </a:r>
          </a:p>
        </p:txBody>
      </p:sp>
      <p:sp>
        <p:nvSpPr>
          <p:cNvPr id="3" name="Content Placeholder 2"/>
          <p:cNvSpPr>
            <a:spLocks noGrp="1"/>
          </p:cNvSpPr>
          <p:nvPr>
            <p:ph idx="1"/>
          </p:nvPr>
        </p:nvSpPr>
        <p:spPr>
          <a:xfrm>
            <a:off x="304800" y="1166018"/>
            <a:ext cx="8229600" cy="4525963"/>
          </a:xfrm>
        </p:spPr>
        <p:txBody>
          <a:bodyPr>
            <a:normAutofit fontScale="62500" lnSpcReduction="20000"/>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the case of nanocrystalline ceramics, as the grain size is reduced, the grain volume at grain boundaries is increased (Meyers et al., 2006).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Thus, due to the high density of interfaces, an important fraction of atoms will be at the interface.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fact allows nanocrystalline materials to offer unusual and improved properties when compared to microscale materials.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There are studies (Webster et al., 1999) that provide evidence that nanophase ceramics could promote osseointegration, which is critical for the clinical success of </a:t>
            </a:r>
            <a:r>
              <a:rPr lang="en-US" dirty="0" err="1">
                <a:latin typeface="Times New Roman" panose="02020603050405020304" pitchFamily="18" charset="0"/>
                <a:cs typeface="Times New Roman" panose="02020603050405020304" pitchFamily="18" charset="0"/>
              </a:rPr>
              <a:t>orthopaedic</a:t>
            </a:r>
            <a:r>
              <a:rPr lang="en-US" dirty="0">
                <a:latin typeface="Times New Roman" panose="02020603050405020304" pitchFamily="18" charset="0"/>
                <a:cs typeface="Times New Roman" panose="02020603050405020304" pitchFamily="18" charset="0"/>
              </a:rPr>
              <a:t>/dental implants.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Webster et al. (2000) synthesized dense nanophase alumina (Al2O3) materials and showed a significant increase in protein absorption and osteoblast adhesion on the nano-sized ceramic materials compared to traditional micron-sized ceramic materials.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Other studies (Du et al., 1999) have suggested that better </a:t>
            </a:r>
            <a:r>
              <a:rPr lang="en-US" dirty="0" err="1">
                <a:latin typeface="Times New Roman" panose="02020603050405020304" pitchFamily="18" charset="0"/>
                <a:cs typeface="Times New Roman" panose="02020603050405020304" pitchFamily="18" charset="0"/>
              </a:rPr>
              <a:t>osteoconductivity</a:t>
            </a:r>
            <a:r>
              <a:rPr lang="en-US" dirty="0">
                <a:latin typeface="Times New Roman" panose="02020603050405020304" pitchFamily="18" charset="0"/>
                <a:cs typeface="Times New Roman" panose="02020603050405020304" pitchFamily="18" charset="0"/>
              </a:rPr>
              <a:t> would be achieved if synthetic </a:t>
            </a:r>
            <a:r>
              <a:rPr lang="en-US" b="0" i="0" dirty="0">
                <a:solidFill>
                  <a:srgbClr val="131314"/>
                </a:solidFill>
                <a:effectLst/>
                <a:latin typeface="Times New Roman" panose="02020603050405020304" pitchFamily="18" charset="0"/>
                <a:cs typeface="Times New Roman" panose="02020603050405020304" pitchFamily="18" charset="0"/>
              </a:rPr>
              <a:t>Hydroxyapatite(</a:t>
            </a:r>
            <a:r>
              <a:rPr lang="en-US" dirty="0">
                <a:latin typeface="Times New Roman" panose="02020603050405020304" pitchFamily="18" charset="0"/>
                <a:cs typeface="Times New Roman" panose="02020603050405020304" pitchFamily="18" charset="0"/>
              </a:rPr>
              <a:t>Hap) could more resemble bone minerals in composition, size and morphology. </a:t>
            </a:r>
          </a:p>
        </p:txBody>
      </p:sp>
    </p:spTree>
    <p:extLst>
      <p:ext uri="{BB962C8B-B14F-4D97-AF65-F5344CB8AC3E}">
        <p14:creationId xmlns:p14="http://schemas.microsoft.com/office/powerpoint/2010/main" val="1466480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EF17-03AA-EAF0-50C5-9BDFD166D213}"/>
              </a:ext>
            </a:extLst>
          </p:cNvPr>
          <p:cNvSpPr>
            <a:spLocks noGrp="1"/>
          </p:cNvSpPr>
          <p:nvPr>
            <p:ph type="title"/>
          </p:nvPr>
        </p:nvSpPr>
        <p:spPr>
          <a:xfrm>
            <a:off x="457200" y="274638"/>
            <a:ext cx="1752600" cy="563562"/>
          </a:xfrm>
        </p:spPr>
        <p:txBody>
          <a:bodyPr>
            <a:normAutofit/>
          </a:bodyPr>
          <a:lstStyle/>
          <a:p>
            <a:pPr algn="just"/>
            <a:r>
              <a:rPr lang="en-IN" sz="2400" b="1" dirty="0">
                <a:solidFill>
                  <a:srgbClr val="C00000"/>
                </a:solidFill>
                <a:latin typeface="Times New Roman" panose="02020603050405020304" pitchFamily="18" charset="0"/>
                <a:cs typeface="Times New Roman" panose="02020603050405020304" pitchFamily="18" charset="0"/>
              </a:rPr>
              <a:t>Advantages </a:t>
            </a:r>
          </a:p>
        </p:txBody>
      </p:sp>
      <p:sp>
        <p:nvSpPr>
          <p:cNvPr id="5" name="TextBox 4">
            <a:extLst>
              <a:ext uri="{FF2B5EF4-FFF2-40B4-BE49-F238E27FC236}">
                <a16:creationId xmlns:a16="http://schemas.microsoft.com/office/drawing/2014/main" id="{B5C134C9-9ECE-E346-4929-C25F7A1D54AE}"/>
              </a:ext>
            </a:extLst>
          </p:cNvPr>
          <p:cNvSpPr txBox="1"/>
          <p:nvPr/>
        </p:nvSpPr>
        <p:spPr>
          <a:xfrm>
            <a:off x="533400" y="914400"/>
            <a:ext cx="8153400" cy="5028556"/>
          </a:xfrm>
          <a:prstGeom prst="rect">
            <a:avLst/>
          </a:prstGeom>
          <a:noFill/>
        </p:spPr>
        <p:txBody>
          <a:bodyPr wrap="square">
            <a:sp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The use of nanocrystalline materials can thus offer advantages for use in biomedical applications, such as: </a:t>
            </a:r>
          </a:p>
          <a:p>
            <a:pPr marL="342900" indent="-342900" algn="just">
              <a:lnSpc>
                <a:spcPct val="150000"/>
              </a:lnSpc>
              <a:buFont typeface="+mj-lt"/>
              <a:buAutoNum type="alphaLcPeriod"/>
            </a:pPr>
            <a:r>
              <a:rPr lang="en-US" dirty="0">
                <a:latin typeface="Times New Roman" panose="02020603050405020304" pitchFamily="18" charset="0"/>
                <a:cs typeface="Times New Roman" panose="02020603050405020304" pitchFamily="18" charset="0"/>
              </a:rPr>
              <a:t>increased resistance/hardness </a:t>
            </a:r>
          </a:p>
          <a:p>
            <a:pPr marL="342900" indent="-342900" algn="just">
              <a:lnSpc>
                <a:spcPct val="150000"/>
              </a:lnSpc>
              <a:buFont typeface="+mj-lt"/>
              <a:buAutoNum type="alphaLcPeriod"/>
            </a:pPr>
            <a:r>
              <a:rPr lang="en-US" dirty="0">
                <a:latin typeface="Times New Roman" panose="02020603050405020304" pitchFamily="18" charset="0"/>
                <a:cs typeface="Times New Roman" panose="02020603050405020304" pitchFamily="18" charset="0"/>
              </a:rPr>
              <a:t>improved toughness </a:t>
            </a:r>
          </a:p>
          <a:p>
            <a:pPr marL="342900" indent="-342900" algn="just">
              <a:lnSpc>
                <a:spcPct val="150000"/>
              </a:lnSpc>
              <a:buFont typeface="+mj-lt"/>
              <a:buAutoNum type="alphaLcPeriod"/>
            </a:pPr>
            <a:r>
              <a:rPr lang="en-US" dirty="0">
                <a:latin typeface="Times New Roman" panose="02020603050405020304" pitchFamily="18" charset="0"/>
                <a:cs typeface="Times New Roman" panose="02020603050405020304" pitchFamily="18" charset="0"/>
              </a:rPr>
              <a:t>lower elastic modulus and lower ductility </a:t>
            </a:r>
          </a:p>
          <a:p>
            <a:pPr marL="342900" indent="-342900" algn="just">
              <a:lnSpc>
                <a:spcPct val="150000"/>
              </a:lnSpc>
              <a:buFont typeface="+mj-lt"/>
              <a:buAutoNum type="alphaLcPeriod"/>
            </a:pPr>
            <a:r>
              <a:rPr lang="en-US" dirty="0">
                <a:latin typeface="Times New Roman" panose="02020603050405020304" pitchFamily="18" charset="0"/>
                <a:cs typeface="Times New Roman" panose="02020603050405020304" pitchFamily="18" charset="0"/>
              </a:rPr>
              <a:t>reduced risk of rejection </a:t>
            </a:r>
          </a:p>
          <a:p>
            <a:pPr marL="342900" indent="-342900" algn="just">
              <a:lnSpc>
                <a:spcPct val="150000"/>
              </a:lnSpc>
              <a:buFont typeface="+mj-lt"/>
              <a:buAutoNum type="alphaLcPeriod"/>
            </a:pPr>
            <a:r>
              <a:rPr lang="en-US" dirty="0">
                <a:latin typeface="Times New Roman" panose="02020603050405020304" pitchFamily="18" charset="0"/>
                <a:cs typeface="Times New Roman" panose="02020603050405020304" pitchFamily="18" charset="0"/>
              </a:rPr>
              <a:t>enhanced proliferation of osteoblasts</a:t>
            </a:r>
          </a:p>
          <a:p>
            <a:pPr marL="342900" indent="-342900" algn="just">
              <a:lnSpc>
                <a:spcPct val="150000"/>
              </a:lnSpc>
              <a:buFont typeface="+mj-lt"/>
              <a:buAutoNum type="alphaLcPeriod"/>
            </a:pPr>
            <a:r>
              <a:rPr lang="en-US" dirty="0">
                <a:latin typeface="Times New Roman" panose="02020603050405020304" pitchFamily="18" charset="0"/>
                <a:cs typeface="Times New Roman" panose="02020603050405020304" pitchFamily="18" charset="0"/>
              </a:rPr>
              <a:t>promotion of </a:t>
            </a:r>
            <a:r>
              <a:rPr lang="en-US" dirty="0" err="1">
                <a:latin typeface="Times New Roman" panose="02020603050405020304" pitchFamily="18" charset="0"/>
                <a:cs typeface="Times New Roman" panose="02020603050405020304" pitchFamily="18" charset="0"/>
              </a:rPr>
              <a:t>ossointegration</a:t>
            </a:r>
            <a:r>
              <a:rPr lang="en-US" dirty="0">
                <a:latin typeface="Times New Roman" panose="02020603050405020304" pitchFamily="18" charset="0"/>
                <a:cs typeface="Times New Roman" panose="02020603050405020304" pitchFamily="18" charset="0"/>
              </a:rPr>
              <a:t> </a:t>
            </a: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With ceramic nanocomposites, even greater improvements can be achieved and the use of new ceramic matrix nanocomposites has been suggested (</a:t>
            </a:r>
            <a:r>
              <a:rPr lang="en-US" dirty="0" err="1">
                <a:latin typeface="Times New Roman" panose="02020603050405020304" pitchFamily="18" charset="0"/>
                <a:cs typeface="Times New Roman" panose="02020603050405020304" pitchFamily="18" charset="0"/>
              </a:rPr>
              <a:t>Gleiter</a:t>
            </a:r>
            <a:r>
              <a:rPr lang="en-US" dirty="0">
                <a:latin typeface="Times New Roman" panose="02020603050405020304" pitchFamily="18" charset="0"/>
                <a:cs typeface="Times New Roman" panose="02020603050405020304" pitchFamily="18" charset="0"/>
              </a:rPr>
              <a:t>, 1995; Narayan et al., 2004;</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1267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76200"/>
            <a:ext cx="3581400" cy="563562"/>
          </a:xfrm>
        </p:spPr>
        <p:txBody>
          <a:bodyPr>
            <a:normAutofit fontScale="90000"/>
          </a:bodyPr>
          <a:lstStyle/>
          <a:p>
            <a:r>
              <a:rPr lang="en-IN" sz="3600" dirty="0"/>
              <a:t>Nano-Composites</a:t>
            </a:r>
          </a:p>
        </p:txBody>
      </p:sp>
      <p:sp>
        <p:nvSpPr>
          <p:cNvPr id="3" name="Content Placeholder 2"/>
          <p:cNvSpPr>
            <a:spLocks noGrp="1"/>
          </p:cNvSpPr>
          <p:nvPr>
            <p:ph idx="1"/>
          </p:nvPr>
        </p:nvSpPr>
        <p:spPr>
          <a:xfrm>
            <a:off x="152400" y="639762"/>
            <a:ext cx="5181600" cy="563563"/>
          </a:xfrm>
        </p:spPr>
        <p:txBody>
          <a:bodyPr>
            <a:normAutofit fontScale="92500" lnSpcReduction="20000"/>
          </a:bodyPr>
          <a:lstStyle/>
          <a:p>
            <a:pPr marL="0" indent="0" algn="just">
              <a:buNone/>
            </a:pPr>
            <a:r>
              <a:rPr lang="en-IN" sz="3800" dirty="0">
                <a:solidFill>
                  <a:srgbClr val="C00000"/>
                </a:solidFill>
                <a:latin typeface="Times New Roman" panose="02020603050405020304" pitchFamily="18" charset="0"/>
                <a:cs typeface="Times New Roman" panose="02020603050405020304" pitchFamily="18" charset="0"/>
              </a:rPr>
              <a:t> </a:t>
            </a:r>
            <a:r>
              <a:rPr lang="en-IN" sz="2600" dirty="0">
                <a:solidFill>
                  <a:srgbClr val="C00000"/>
                </a:solidFill>
                <a:latin typeface="Times New Roman" panose="02020603050405020304" pitchFamily="18" charset="0"/>
                <a:cs typeface="Times New Roman" panose="02020603050405020304" pitchFamily="18" charset="0"/>
              </a:rPr>
              <a:t>Ceramic nanocomposites </a:t>
            </a:r>
          </a:p>
        </p:txBody>
      </p:sp>
      <p:sp>
        <p:nvSpPr>
          <p:cNvPr id="5" name="TextBox 4">
            <a:extLst>
              <a:ext uri="{FF2B5EF4-FFF2-40B4-BE49-F238E27FC236}">
                <a16:creationId xmlns:a16="http://schemas.microsoft.com/office/drawing/2014/main" id="{3B72924A-51C1-C9C2-EC29-B2BFA1A9F040}"/>
              </a:ext>
            </a:extLst>
          </p:cNvPr>
          <p:cNvSpPr txBox="1"/>
          <p:nvPr/>
        </p:nvSpPr>
        <p:spPr>
          <a:xfrm>
            <a:off x="609600" y="1371600"/>
            <a:ext cx="7658100" cy="5208605"/>
          </a:xfrm>
          <a:prstGeom prst="rect">
            <a:avLst/>
          </a:prstGeom>
          <a:noFill/>
        </p:spPr>
        <p:txBody>
          <a:bodyPr wrap="square">
            <a:spAutoFit/>
          </a:bodyPr>
          <a:lstStyle/>
          <a:p>
            <a:pPr algn="just">
              <a:lnSpc>
                <a:spcPct val="17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Nanocomposites based on ceramic materials have been studied in order to improve mechanical properties and alter functional properties. </a:t>
            </a:r>
          </a:p>
          <a:p>
            <a:pPr algn="just">
              <a:lnSpc>
                <a:spcPct val="17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ceramic nanocomposites reported until now are either a ceramic nanophase in a ceramic matrix, a carbonaceous nanophase in a ceramic matrix or a ceramic nanophase in a polymer matrix. </a:t>
            </a:r>
          </a:p>
          <a:p>
            <a:pPr algn="just">
              <a:lnSpc>
                <a:spcPct val="17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Enhancements in stability, hardness, strength, toughness and creep resistance compared to the unreinforced matrix material have been reported in nanocomposites (Narayan et al., 2004). </a:t>
            </a:r>
          </a:p>
          <a:p>
            <a:pPr algn="just">
              <a:lnSpc>
                <a:spcPct val="17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Moreover, the combination of properties can lead to a new generation of medical devices and implants combining mechanical properties with bioactive properties. </a:t>
            </a:r>
          </a:p>
        </p:txBody>
      </p:sp>
    </p:spTree>
    <p:extLst>
      <p:ext uri="{BB962C8B-B14F-4D97-AF65-F5344CB8AC3E}">
        <p14:creationId xmlns:p14="http://schemas.microsoft.com/office/powerpoint/2010/main" val="1577743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1176</Words>
  <Application>Microsoft Office PowerPoint</Application>
  <PresentationFormat>On-screen Show (4:3)</PresentationFormat>
  <Paragraphs>68</Paragraphs>
  <Slides>11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Inter Var</vt:lpstr>
      <vt:lpstr>Montserrat</vt:lpstr>
      <vt:lpstr>Times New Roman</vt:lpstr>
      <vt:lpstr>Wingdings</vt:lpstr>
      <vt:lpstr>Office Theme</vt:lpstr>
      <vt:lpstr>Bio Ceramics</vt:lpstr>
      <vt:lpstr>What is Biocermaics?</vt:lpstr>
      <vt:lpstr>Classification of Bio-ceramics</vt:lpstr>
      <vt:lpstr>PowerPoint Presentation</vt:lpstr>
      <vt:lpstr>PowerPoint Presentation</vt:lpstr>
      <vt:lpstr>PowerPoint Presentation</vt:lpstr>
      <vt:lpstr>Properties and Application of nanocrysatlline ceramics</vt:lpstr>
      <vt:lpstr>Advantages </vt:lpstr>
      <vt:lpstr>Nano-Composites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 Ceramics</dc:title>
  <dc:creator>Jitendra</dc:creator>
  <cp:lastModifiedBy>Deepali Kanekar</cp:lastModifiedBy>
  <cp:revision>10</cp:revision>
  <dcterms:created xsi:type="dcterms:W3CDTF">2006-08-16T00:00:00Z</dcterms:created>
  <dcterms:modified xsi:type="dcterms:W3CDTF">2023-11-27T17:55:03Z</dcterms:modified>
</cp:coreProperties>
</file>