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8" r:id="rId10"/>
    <p:sldId id="359" r:id="rId11"/>
    <p:sldId id="360" r:id="rId12"/>
    <p:sldId id="3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>
        <p:scale>
          <a:sx n="81" d="100"/>
          <a:sy n="81" d="100"/>
        </p:scale>
        <p:origin x="-812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Composition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5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0761627074306391"/>
          <c:y val="0.13128132208097237"/>
          <c:w val="0.44360255794823705"/>
          <c:h val="0.8687187843563323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Compo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25-422E-A333-9A5C272A91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25-422E-A333-9A5C272A91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B25-422E-A333-9A5C272A91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B25-422E-A333-9A5C272A91E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Bio degradable</c:v>
                </c:pt>
                <c:pt idx="1">
                  <c:v>Recyclable</c:v>
                </c:pt>
                <c:pt idx="2">
                  <c:v>Inorganic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22</c:v>
                </c:pt>
                <c:pt idx="2">
                  <c:v>20</c:v>
                </c:pt>
                <c:pt idx="3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B88-45B7-94A8-37D358CE948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073252044691676"/>
          <c:y val="0.20653189969965752"/>
          <c:w val="0.22199678620087285"/>
          <c:h val="0.7326219179770647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A97A9-1F93-4F5A-A750-495B408D3C0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9B92A-4A97-4263-9442-EEDB87BBF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4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F3670E-220B-4C31-B617-3B3A7BE05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80C02BC-D707-4C63-AFCA-D3A13229C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6E17D7-DCFB-499D-964C-3D978637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135AF5-AE59-478B-864F-5252540A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20D6E9-C995-48DA-9E1F-DBC0EDCB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4C83F6-5A82-4AB6-9FF7-F796FCB0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80B89F-118D-43B0-885A-5EFCB465E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0CFFC-705D-4C86-BDFE-EB0FC761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5E863-49AF-4857-B8B3-C7706987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497C5C-B268-4DA1-B4AE-52AA054F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2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0901924-4321-40DC-B2AC-8AAE72CC7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4530A4-BEE6-44EA-B65E-FA30A105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2BF312-AD96-484E-8F55-885B603A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C4120D-0C8F-438B-827F-F38A7A78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A52B4F-B5A2-4D79-809A-7734620A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5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BC070-046F-49A3-A572-39A1E1BC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2D02F7-BDE0-4A4C-B349-9CCC924D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44CAE8-5EFB-44DE-AB3A-4AA10D06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FCCFA5-2AF0-4CE2-873A-192A1F20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67EFD-DA80-4840-A24F-0BC8F548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9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D93E5-7A07-406B-9845-1F7938FC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B6B969-F40C-4FAF-B51F-88B0604A6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0772A-39A5-4EA7-BCFC-214FFC3B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9AA41B-096D-4497-B7FE-C2513B17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3A49B-AA62-4201-B4C4-E263FDBE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5CB20F-5B42-4ACE-A057-EB6EED82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C9CAFD-3227-4B9A-9709-DD1453846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C31857-B11D-4FA7-9049-928AABB6E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593191D-9E64-4D63-8A3C-378FA580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94130A-0698-40D9-BEAF-9AC8805F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E1EA1D-70C7-4199-8DAC-9A694580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2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E1676B-8D0B-42E3-8A7F-C900B2F4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04EE28-62B7-4649-B279-272D4E7F9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371ED7-8A28-4D03-BD0D-0F5EC65D7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310FE3-F361-4D0C-81D3-B5B36465E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56820F7-2DA1-4694-B23B-5B8C20E73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DF1A73B-E4C8-478E-8904-2F9B5735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2768CAC-26FE-42BE-8185-9FE91E47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98B595D-6163-45AF-B641-411A74F0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9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C5B227-8A4F-4F29-99FB-51BBFBF7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1695D7-43E9-4F95-871B-9C53BBB6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8B8621-DBD7-4A1B-854B-9D5AAABB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E47E07-0AFF-4D40-BB4F-1DD82273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9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455E4A-863A-48A0-9494-68D480F0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67C3F3D-9DD7-4263-8E49-EB1184FC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2301C7-EEA2-44AB-9FF5-97C46713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0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3FA4C-1666-4079-89E6-F82B2D00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5991A7-2B6A-43A4-A36B-2E59130CD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DFB845-454C-4473-A9F7-208A3A8CD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CF5FEC-B59E-40AF-851A-217FE9C5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DE5C8F-685E-4E08-BA01-E34709B5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E7180A-01CF-4C2D-A73A-9FDD2CFA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F769B-70F7-4FC6-AEB7-6BABCCEC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C0C13B4-F251-449B-A7F9-A4CB15BDF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49DEA7-28C1-4EC6-9133-208F64891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512306-EB1A-4345-B922-83C3628B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4EC924-A216-4E3C-98FC-E4D92503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BF2140-7C2F-4F3E-9A0B-564BFE32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F9AF61F-13B7-4A5B-8EEB-CDF3E9CC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42FAF2-2BCB-4EB3-96FE-B41929B36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14EA98-E264-46DA-85C3-46FF8BD27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DAAF6F-579A-4C4D-8387-329767B30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940231-3C90-48D3-A0BB-98DA3D254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8B774-CA50-4F5F-ACF5-A8BC54849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Waste to energy conversion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6F8D78-1FEB-446C-97A1-F60E2392C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4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 of e-waste on environment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Emission from e-waste create environmental damage</a:t>
            </a:r>
          </a:p>
          <a:p>
            <a:r>
              <a:rPr lang="en-IN" dirty="0" smtClean="0"/>
              <a:t>Toxic chemicals from e-waste enter into soil-crop-food pathway.</a:t>
            </a:r>
          </a:p>
          <a:p>
            <a:r>
              <a:rPr lang="en-IN" dirty="0" smtClean="0"/>
              <a:t>They are non-biodegradable causing pollution of soil</a:t>
            </a:r>
          </a:p>
          <a:p>
            <a:r>
              <a:rPr lang="en-IN" dirty="0" smtClean="0"/>
              <a:t>E-waste dumping yards causes pollution and health hazards.</a:t>
            </a:r>
          </a:p>
          <a:p>
            <a:r>
              <a:rPr lang="en-IN" dirty="0" smtClean="0"/>
              <a:t>It cause health hazards due to lead, mercury, cadmium poisoning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22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E-</a:t>
            </a:r>
            <a:r>
              <a:rPr lang="en-IN" dirty="0" err="1" smtClean="0"/>
              <a:t>wate</a:t>
            </a:r>
            <a:r>
              <a:rPr lang="en-IN" dirty="0" smtClean="0"/>
              <a:t> management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Common methods</a:t>
            </a:r>
          </a:p>
          <a:p>
            <a:r>
              <a:rPr lang="en-IN" dirty="0" smtClean="0"/>
              <a:t>Landfill disposal</a:t>
            </a:r>
          </a:p>
          <a:p>
            <a:r>
              <a:rPr lang="en-IN" dirty="0" smtClean="0"/>
              <a:t>Incineration</a:t>
            </a:r>
          </a:p>
          <a:p>
            <a:r>
              <a:rPr lang="en-IN" dirty="0" smtClean="0"/>
              <a:t>Acid treatment</a:t>
            </a:r>
          </a:p>
          <a:p>
            <a:endParaRPr lang="en-IN" dirty="0"/>
          </a:p>
          <a:p>
            <a:r>
              <a:rPr lang="en-IN" dirty="0" smtClean="0"/>
              <a:t>Advanced method</a:t>
            </a:r>
          </a:p>
          <a:p>
            <a:r>
              <a:rPr lang="en-IN" dirty="0" smtClean="0"/>
              <a:t>Recycling</a:t>
            </a:r>
          </a:p>
          <a:p>
            <a:r>
              <a:rPr lang="en-IN" dirty="0" smtClean="0"/>
              <a:t>It involves </a:t>
            </a:r>
          </a:p>
          <a:p>
            <a:r>
              <a:rPr lang="en-IN" dirty="0" smtClean="0"/>
              <a:t>Disassembling-carefully separating various components</a:t>
            </a:r>
          </a:p>
          <a:p>
            <a:r>
              <a:rPr lang="en-IN" dirty="0" smtClean="0"/>
              <a:t>Upgrading-involves mechanical or chemical or metallurgical methods to recover the metals</a:t>
            </a:r>
          </a:p>
          <a:p>
            <a:r>
              <a:rPr lang="en-IN" dirty="0" smtClean="0"/>
              <a:t>Glass, plastic, metals can be recovered and then mixed with other ingredients to produced many valuable recycled products.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55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6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F4BF8-2E4E-440D-90B6-F1508599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 to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6F72C1-A790-4644-B66E-8CCA681F9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5191433" cy="4058751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Gotham-Book"/>
              </a:rPr>
              <a:t>The increasing industrialization, urbanization and changes in the pattern of life give rise to generation of increasing quantities of wastes. 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Gotham-Book"/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carcity of fossil fuels particularly petroleum crude is forcing us to develop some clean technology for the utilization of the fossil fuels as well as to utilize renewal resources.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Gotham-Book"/>
              </a:rPr>
              <a:t>In recent years, technologies have been developed that not only help in generating substantial quantity of decentralized energy but also in reducing the quantity of waste for its safe disposal.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33D8EAC-3F9B-4125-92B4-C41613D3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93" y="56271"/>
            <a:ext cx="2664619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8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77763-E984-4F92-8851-42FC4EDD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C7244-FEC2-47D4-839E-4E6501F0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different types of waste which are generated from our daily or industrial activities such as organic waste, e-waste, hazardous waste, inert waste etc.</a:t>
            </a:r>
          </a:p>
          <a:p>
            <a:r>
              <a:rPr lang="en-US" dirty="0"/>
              <a:t> Organic waste refers to waste which degrades or broken down by microorganisms over time. All organic wastes are essentially carbon based compounds. </a:t>
            </a:r>
          </a:p>
          <a:p>
            <a:r>
              <a:rPr lang="en-US" dirty="0"/>
              <a:t>Organic waste has significant portion in overall waste generation in industrial/urban/ agricultural sector and therefore it can be used for energy generation.</a:t>
            </a:r>
          </a:p>
        </p:txBody>
      </p:sp>
    </p:spTree>
    <p:extLst>
      <p:ext uri="{BB962C8B-B14F-4D97-AF65-F5344CB8AC3E}">
        <p14:creationId xmlns:p14="http://schemas.microsoft.com/office/powerpoint/2010/main" val="227643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A8D24-151B-4761-AC6B-D3C92408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9F8B085-0BD6-4AF2-8E46-9517752B8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71" y="609601"/>
            <a:ext cx="8377310" cy="57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6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D0ECED-B864-4E8D-AE3F-581CA073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Parameters of different types of waste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CFCC4C7-9A01-48BA-B717-50EE31BEE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548772"/>
              </p:ext>
            </p:extLst>
          </p:nvPr>
        </p:nvGraphicFramePr>
        <p:xfrm>
          <a:off x="685800" y="1731963"/>
          <a:ext cx="7944729" cy="4893921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2648243">
                  <a:extLst>
                    <a:ext uri="{9D8B030D-6E8A-4147-A177-3AD203B41FA5}">
                      <a16:colId xmlns:a16="http://schemas.microsoft.com/office/drawing/2014/main" xmlns="" val="1287644423"/>
                    </a:ext>
                  </a:extLst>
                </a:gridCol>
                <a:gridCol w="2648243">
                  <a:extLst>
                    <a:ext uri="{9D8B030D-6E8A-4147-A177-3AD203B41FA5}">
                      <a16:colId xmlns:a16="http://schemas.microsoft.com/office/drawing/2014/main" xmlns="" val="2992780487"/>
                    </a:ext>
                  </a:extLst>
                </a:gridCol>
                <a:gridCol w="2648243">
                  <a:extLst>
                    <a:ext uri="{9D8B030D-6E8A-4147-A177-3AD203B41FA5}">
                      <a16:colId xmlns:a16="http://schemas.microsoft.com/office/drawing/2014/main" xmlns="" val="2529726593"/>
                    </a:ext>
                  </a:extLst>
                </a:gridCol>
              </a:tblGrid>
              <a:tr h="752740">
                <a:tc>
                  <a:txBody>
                    <a:bodyPr/>
                    <a:lstStyle/>
                    <a:p>
                      <a:r>
                        <a:rPr lang="en-US" dirty="0"/>
                        <a:t>Solid  Waste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Waste Water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Waste Gas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72251177"/>
                  </a:ext>
                </a:extLst>
              </a:tr>
              <a:tr h="7527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Elemental Composition C, H, N, O &amp; 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BOD  &amp;  TOC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Particulate Matter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134849755"/>
                  </a:ext>
                </a:extLst>
              </a:tr>
              <a:tr h="752740">
                <a:tc>
                  <a:txBody>
                    <a:bodyPr/>
                    <a:lstStyle/>
                    <a:p>
                      <a:r>
                        <a:rPr lang="en-US" dirty="0"/>
                        <a:t>Moisture, Volatile &amp; Ash content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pH,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Nox</a:t>
                      </a:r>
                      <a:r>
                        <a:rPr lang="en-US" dirty="0"/>
                        <a:t>, Sox and CO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725802812"/>
                  </a:ext>
                </a:extLst>
              </a:tr>
              <a:tr h="752740">
                <a:tc>
                  <a:txBody>
                    <a:bodyPr/>
                    <a:lstStyle/>
                    <a:p>
                      <a:r>
                        <a:rPr lang="en-US" dirty="0"/>
                        <a:t>Bulk Density, 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TDS and TSS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Heavy metal ions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306635258"/>
                  </a:ext>
                </a:extLst>
              </a:tr>
              <a:tr h="752740">
                <a:tc>
                  <a:txBody>
                    <a:bodyPr/>
                    <a:lstStyle/>
                    <a:p>
                      <a:r>
                        <a:rPr lang="en-US" dirty="0"/>
                        <a:t>Heating Value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Cations and anions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Hydrocarbon and other fuel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454732580"/>
                  </a:ext>
                </a:extLst>
              </a:tr>
              <a:tr h="1130221">
                <a:tc gridSpan="3"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Hence the factors like Carbon content of solid waste , BOD and sludge content of liquid fuels and</a:t>
                      </a:r>
                    </a:p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 Combustible gas content of gaseous waste are important parameters for converting waste in to energy.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2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7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D0E527-D37F-4735-A118-0CE42C47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Municipal Waste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C01A0A53-E796-4D2D-B9D1-FF750B077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784613"/>
              </p:ext>
            </p:extLst>
          </p:nvPr>
        </p:nvGraphicFramePr>
        <p:xfrm>
          <a:off x="685347" y="1731963"/>
          <a:ext cx="7860323" cy="4640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488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08EEB-50A1-4F60-8C7B-A68F3995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energy production from waste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3C57E9-48C1-4900-88C9-815C6854F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Waste to energy conversion gives the following advantages</a:t>
            </a:r>
          </a:p>
          <a:p>
            <a:r>
              <a:rPr lang="en-US" dirty="0"/>
              <a:t>1) It meets some energy demand, on the other way it gives some a systematic solid waste management system.</a:t>
            </a:r>
          </a:p>
          <a:p>
            <a:r>
              <a:rPr lang="en-US" dirty="0"/>
              <a:t>2) It helps us to achieve the sustainability goal of the society, </a:t>
            </a:r>
          </a:p>
          <a:p>
            <a:r>
              <a:rPr lang="en-US" dirty="0"/>
              <a:t>3) Decrease in production of green house gases </a:t>
            </a:r>
          </a:p>
          <a:p>
            <a:r>
              <a:rPr lang="en-US" dirty="0"/>
              <a:t>4) Reduction of dependance on fossils fuels</a:t>
            </a:r>
          </a:p>
          <a:p>
            <a:r>
              <a:rPr lang="en-US" dirty="0"/>
              <a:t>5) Waste to energy technology converts municipal waste into electric, heat and fuels</a:t>
            </a:r>
          </a:p>
          <a:p>
            <a:r>
              <a:rPr lang="en-US" dirty="0"/>
              <a:t>6) Reduction of waste going to land fills</a:t>
            </a:r>
          </a:p>
        </p:txBody>
      </p:sp>
    </p:spTree>
    <p:extLst>
      <p:ext uri="{BB962C8B-B14F-4D97-AF65-F5344CB8AC3E}">
        <p14:creationId xmlns:p14="http://schemas.microsoft.com/office/powerpoint/2010/main" val="224081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C1A12-0C48-4CE2-B717-E3A82A66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production of energy from waste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FC8E50-F73D-4FDC-AB9A-0FE2992C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Incineration: incineration is a waste treatment process that involves the combustion of organic substances content in waste materials </a:t>
            </a:r>
          </a:p>
          <a:p>
            <a:r>
              <a:rPr lang="en-US" dirty="0"/>
              <a:t>2. Gasification: gasification is a process that converts carbonaceous feedstocks into combustible gasses including H</a:t>
            </a:r>
            <a:r>
              <a:rPr lang="en-US" baseline="-25000" dirty="0"/>
              <a:t>2</a:t>
            </a:r>
            <a:r>
              <a:rPr lang="en-US" dirty="0"/>
              <a:t> and CO mainly carbon monoxide and hydrogen dioxide gas.</a:t>
            </a:r>
          </a:p>
          <a:p>
            <a:r>
              <a:rPr lang="en-US" dirty="0"/>
              <a:t>3. Pyrolysis: pyro means fire, lysis means cutting. So, this is the process that is thermal decomposition process which decomposes carbonaceous material by the application of heat in absence of oxygen.</a:t>
            </a:r>
          </a:p>
          <a:p>
            <a:r>
              <a:rPr lang="en-US" dirty="0"/>
              <a:t>4. Anerobic Digestion: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In an oxygen-free tank, this material is broken down to biogas and fertilizer</a:t>
            </a:r>
            <a:r>
              <a:rPr lang="en-US" b="0" i="0" dirty="0">
                <a:solidFill>
                  <a:srgbClr val="293845"/>
                </a:solidFill>
                <a:effectLst/>
              </a:rPr>
              <a:t>.</a:t>
            </a:r>
            <a:endParaRPr lang="en-US" dirty="0"/>
          </a:p>
          <a:p>
            <a:r>
              <a:rPr lang="en-US" dirty="0"/>
              <a:t> In incineration we used excess amount of oxygen in gasification we use controlled amount of oxygen and in pyrolysis we use no oxygen theoretically.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6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E-waste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Electronic waste or E-waste describes the discarded electrical or electronic devices.</a:t>
            </a:r>
          </a:p>
          <a:p>
            <a:endParaRPr lang="en-IN" dirty="0"/>
          </a:p>
          <a:p>
            <a:r>
              <a:rPr lang="en-IN" dirty="0" smtClean="0"/>
              <a:t>Sources of e-waste</a:t>
            </a:r>
          </a:p>
          <a:p>
            <a:r>
              <a:rPr lang="en-IN" dirty="0" smtClean="0"/>
              <a:t>Waste produced due to data generating &amp; processing devices like computers, monitors, </a:t>
            </a:r>
            <a:r>
              <a:rPr lang="en-IN" dirty="0" err="1" smtClean="0"/>
              <a:t>speakers,keyboards</a:t>
            </a:r>
            <a:r>
              <a:rPr lang="en-IN" dirty="0" smtClean="0"/>
              <a:t>, printers etc.</a:t>
            </a:r>
          </a:p>
          <a:p>
            <a:r>
              <a:rPr lang="en-IN" dirty="0" smtClean="0"/>
              <a:t>Electronic devices used in TV, DVDs and CDs.</a:t>
            </a:r>
          </a:p>
          <a:p>
            <a:r>
              <a:rPr lang="en-IN" dirty="0" smtClean="0"/>
              <a:t>Equipment's used in communication  like phones, landlines phones, mobiles etc.</a:t>
            </a:r>
          </a:p>
          <a:p>
            <a:r>
              <a:rPr lang="en-IN" dirty="0" smtClean="0"/>
              <a:t>Household equipment like </a:t>
            </a:r>
            <a:r>
              <a:rPr lang="en-IN" dirty="0" err="1" smtClean="0"/>
              <a:t>vacum</a:t>
            </a:r>
            <a:r>
              <a:rPr lang="en-IN" dirty="0" smtClean="0"/>
              <a:t> cleaner, microwave ovens, washing machines, air conditioners </a:t>
            </a:r>
            <a:r>
              <a:rPr lang="en-IN" dirty="0" err="1" smtClean="0"/>
              <a:t>etc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07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39255</TotalTime>
  <Words>634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Waste to energy conversion </vt:lpstr>
      <vt:lpstr>Waste to Energy</vt:lpstr>
      <vt:lpstr>Types of waste</vt:lpstr>
      <vt:lpstr>PowerPoint Presentation</vt:lpstr>
      <vt:lpstr>Important Parameters of different types of waste</vt:lpstr>
      <vt:lpstr>Composition of Municipal Waste</vt:lpstr>
      <vt:lpstr>Need for energy production from waste</vt:lpstr>
      <vt:lpstr>Methods of production of energy from waste</vt:lpstr>
      <vt:lpstr>E-waste</vt:lpstr>
      <vt:lpstr>Effect of e-waste on environment </vt:lpstr>
      <vt:lpstr>E-wate management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</dc:title>
  <dc:creator>Pushpendra</dc:creator>
  <cp:lastModifiedBy>Admin</cp:lastModifiedBy>
  <cp:revision>115</cp:revision>
  <cp:lastPrinted>2023-02-24T06:08:25Z</cp:lastPrinted>
  <dcterms:created xsi:type="dcterms:W3CDTF">2006-08-16T00:00:00Z</dcterms:created>
  <dcterms:modified xsi:type="dcterms:W3CDTF">2023-12-06T06:24:25Z</dcterms:modified>
</cp:coreProperties>
</file>