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9" r:id="rId4"/>
    <p:sldId id="260" r:id="rId5"/>
    <p:sldId id="263" r:id="rId6"/>
    <p:sldId id="262" r:id="rId7"/>
    <p:sldId id="265" r:id="rId8"/>
    <p:sldId id="267" r:id="rId9"/>
    <p:sldId id="272" r:id="rId10"/>
    <p:sldId id="271" r:id="rId11"/>
    <p:sldId id="274" r:id="rId12"/>
    <p:sldId id="301" r:id="rId13"/>
    <p:sldId id="302" r:id="rId14"/>
    <p:sldId id="295" r:id="rId15"/>
    <p:sldId id="296"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38" autoAdjust="0"/>
  </p:normalViewPr>
  <p:slideViewPr>
    <p:cSldViewPr>
      <p:cViewPr varScale="1">
        <p:scale>
          <a:sx n="64" d="100"/>
          <a:sy n="64" d="100"/>
        </p:scale>
        <p:origin x="-1340" y="-68"/>
      </p:cViewPr>
      <p:guideLst>
        <p:guide orient="horz" pos="2160"/>
        <p:guide pos="2880"/>
      </p:guideLst>
    </p:cSldViewPr>
  </p:slideViewPr>
  <p:outlineViewPr>
    <p:cViewPr>
      <p:scale>
        <a:sx n="33" d="100"/>
        <a:sy n="33" d="100"/>
      </p:scale>
      <p:origin x="54" y="1525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546B7535-9CAC-4B93-8753-9E4A40939325}" type="datetimeFigureOut">
              <a:rPr lang="en-US" smtClean="0"/>
              <a:pPr/>
              <a:t>11/7/2023</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42EC6E4B-058D-4D92-AA34-D6F706252E0E}" type="slidenum">
              <a:rPr lang="en-US" smtClean="0"/>
              <a:pPr/>
              <a:t>‹#›</a:t>
            </a:fld>
            <a:endParaRPr lang="en-US"/>
          </a:p>
        </p:txBody>
      </p:sp>
    </p:spTree>
  </p:cSld>
  <p:clrMapOvr>
    <a:masterClrMapping/>
  </p:clrMapOvr>
  <p:transition>
    <p:fade thruBlk="1"/>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6B7535-9CAC-4B93-8753-9E4A40939325}" type="datetimeFigureOut">
              <a:rPr lang="en-US" smtClean="0"/>
              <a:pPr/>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EC6E4B-058D-4D92-AA34-D6F706252E0E}" type="slidenum">
              <a:rPr lang="en-US" smtClean="0"/>
              <a:pPr/>
              <a:t>‹#›</a:t>
            </a:fld>
            <a:endParaRPr lang="en-US"/>
          </a:p>
        </p:txBody>
      </p:sp>
    </p:spTree>
  </p:cSld>
  <p:clrMapOvr>
    <a:masterClrMapping/>
  </p:clrMapOvr>
  <p:transition>
    <p:fade thruBlk="1"/>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6B7535-9CAC-4B93-8753-9E4A40939325}" type="datetimeFigureOut">
              <a:rPr lang="en-US" smtClean="0"/>
              <a:pPr/>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EC6E4B-058D-4D92-AA34-D6F706252E0E}" type="slidenum">
              <a:rPr lang="en-US" smtClean="0"/>
              <a:pPr/>
              <a:t>‹#›</a:t>
            </a:fld>
            <a:endParaRPr lang="en-US"/>
          </a:p>
        </p:txBody>
      </p:sp>
    </p:spTree>
  </p:cSld>
  <p:clrMapOvr>
    <a:masterClrMapping/>
  </p:clrMapOvr>
  <p:transition>
    <p:fade thruBlk="1"/>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6B7535-9CAC-4B93-8753-9E4A40939325}" type="datetimeFigureOut">
              <a:rPr lang="en-US" smtClean="0"/>
              <a:pPr/>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EC6E4B-058D-4D92-AA34-D6F706252E0E}" type="slidenum">
              <a:rPr lang="en-US" smtClean="0"/>
              <a:pPr/>
              <a:t>‹#›</a:t>
            </a:fld>
            <a:endParaRPr lang="en-US"/>
          </a:p>
        </p:txBody>
      </p:sp>
    </p:spTree>
  </p:cSld>
  <p:clrMapOvr>
    <a:masterClrMapping/>
  </p:clrMapOvr>
  <p:transition>
    <p:fade thruBlk="1"/>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46B7535-9CAC-4B93-8753-9E4A40939325}" type="datetimeFigureOut">
              <a:rPr lang="en-US" smtClean="0"/>
              <a:pPr/>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EC6E4B-058D-4D92-AA34-D6F706252E0E}" type="slidenum">
              <a:rPr lang="en-US" smtClean="0"/>
              <a:pPr/>
              <a:t>‹#›</a:t>
            </a:fld>
            <a:endParaRPr lang="en-US"/>
          </a:p>
        </p:txBody>
      </p:sp>
    </p:spTree>
  </p:cSld>
  <p:clrMapOvr>
    <a:masterClrMapping/>
  </p:clrMapOvr>
  <p:transition>
    <p:fade thruBlk="1"/>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46B7535-9CAC-4B93-8753-9E4A40939325}" type="datetimeFigureOut">
              <a:rPr lang="en-US" smtClean="0"/>
              <a:pPr/>
              <a:t>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EC6E4B-058D-4D92-AA34-D6F706252E0E}" type="slidenum">
              <a:rPr lang="en-US" smtClean="0"/>
              <a:pPr/>
              <a:t>‹#›</a:t>
            </a:fld>
            <a:endParaRPr lang="en-US"/>
          </a:p>
        </p:txBody>
      </p:sp>
    </p:spTree>
  </p:cSld>
  <p:clrMapOvr>
    <a:masterClrMapping/>
  </p:clrMapOvr>
  <p:transition>
    <p:fade thruBlk="1"/>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546B7535-9CAC-4B93-8753-9E4A40939325}" type="datetimeFigureOut">
              <a:rPr lang="en-US" smtClean="0"/>
              <a:pPr/>
              <a:t>11/7/2023</a:t>
            </a:fld>
            <a:endParaRPr lang="en-US"/>
          </a:p>
        </p:txBody>
      </p:sp>
      <p:sp>
        <p:nvSpPr>
          <p:cNvPr id="27" name="Slide Number Placeholder 26"/>
          <p:cNvSpPr>
            <a:spLocks noGrp="1"/>
          </p:cNvSpPr>
          <p:nvPr>
            <p:ph type="sldNum" sz="quarter" idx="11"/>
          </p:nvPr>
        </p:nvSpPr>
        <p:spPr/>
        <p:txBody>
          <a:bodyPr rtlCol="0"/>
          <a:lstStyle/>
          <a:p>
            <a:fld id="{42EC6E4B-058D-4D92-AA34-D6F706252E0E}"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transition>
    <p:fade thruBlk="1"/>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546B7535-9CAC-4B93-8753-9E4A40939325}" type="datetimeFigureOut">
              <a:rPr lang="en-US" smtClean="0"/>
              <a:pPr/>
              <a:t>11/7/2023</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42EC6E4B-058D-4D92-AA34-D6F706252E0E}" type="slidenum">
              <a:rPr lang="en-US" smtClean="0"/>
              <a:pPr/>
              <a:t>‹#›</a:t>
            </a:fld>
            <a:endParaRPr lang="en-US"/>
          </a:p>
        </p:txBody>
      </p:sp>
    </p:spTree>
  </p:cSld>
  <p:clrMapOvr>
    <a:masterClrMapping/>
  </p:clrMapOvr>
  <p:transition>
    <p:fade thruBlk="1"/>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6B7535-9CAC-4B93-8753-9E4A40939325}" type="datetimeFigureOut">
              <a:rPr lang="en-US" smtClean="0"/>
              <a:pPr/>
              <a:t>11/7/2023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EC6E4B-058D-4D92-AA34-D6F706252E0E}" type="slidenum">
              <a:rPr lang="en-US" smtClean="0"/>
              <a:pPr/>
              <a:t>‹#›</a:t>
            </a:fld>
            <a:endParaRPr lang="en-US"/>
          </a:p>
        </p:txBody>
      </p:sp>
    </p:spTree>
  </p:cSld>
  <p:clrMapOvr>
    <a:masterClrMapping/>
  </p:clrMapOvr>
  <p:transition>
    <p:fade thruBlk="1"/>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46B7535-9CAC-4B93-8753-9E4A40939325}" type="datetimeFigureOut">
              <a:rPr lang="en-US" smtClean="0"/>
              <a:pPr/>
              <a:t>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EC6E4B-058D-4D92-AA34-D6F706252E0E}" type="slidenum">
              <a:rPr lang="en-US" smtClean="0"/>
              <a:pPr/>
              <a:t>‹#›</a:t>
            </a:fld>
            <a:endParaRPr lang="en-US"/>
          </a:p>
        </p:txBody>
      </p:sp>
    </p:spTree>
  </p:cSld>
  <p:clrMapOvr>
    <a:masterClrMapping/>
  </p:clrMapOvr>
  <p:transition>
    <p:fade thruBlk="1"/>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46B7535-9CAC-4B93-8753-9E4A40939325}" type="datetimeFigureOut">
              <a:rPr lang="en-US" smtClean="0"/>
              <a:pPr/>
              <a:t>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EC6E4B-058D-4D92-AA34-D6F706252E0E}" type="slidenum">
              <a:rPr lang="en-US" smtClean="0"/>
              <a:pPr/>
              <a:t>‹#›</a:t>
            </a:fld>
            <a:endParaRPr lang="en-US"/>
          </a:p>
        </p:txBody>
      </p:sp>
    </p:spTree>
  </p:cSld>
  <p:clrMapOvr>
    <a:masterClrMapping/>
  </p:clrMapOvr>
  <p:transition>
    <p:fade thruBlk="1"/>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546B7535-9CAC-4B93-8753-9E4A40939325}" type="datetimeFigureOut">
              <a:rPr lang="en-US" smtClean="0"/>
              <a:pPr/>
              <a:t>11/7/2023</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42EC6E4B-058D-4D92-AA34-D6F706252E0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ransition>
    <p:fade thruBlk="1"/>
  </p:transition>
  <p:timing>
    <p:tnLst>
      <p:par>
        <p:cTn id="1" dur="indefinite" restart="never" nodeType="tmRoot"/>
      </p:par>
    </p:tnLst>
  </p:timing>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838200"/>
            <a:ext cx="8458200" cy="1470025"/>
          </a:xfrm>
        </p:spPr>
        <p:txBody>
          <a:bodyPr>
            <a:normAutofit/>
          </a:bodyPr>
          <a:lstStyle/>
          <a:p>
            <a:r>
              <a:rPr lang="en-US" sz="6000" dirty="0" smtClean="0">
                <a:latin typeface="Adobe Heiti Std R" pitchFamily="34" charset="-128"/>
                <a:ea typeface="Adobe Heiti Std R" pitchFamily="34" charset="-128"/>
              </a:rPr>
              <a:t>FUEL CELLS</a:t>
            </a:r>
            <a:endParaRPr lang="en-US" sz="6000" dirty="0">
              <a:latin typeface="Adobe Heiti Std R" pitchFamily="34" charset="-128"/>
              <a:ea typeface="Adobe Heiti Std R" pitchFamily="34" charset="-128"/>
            </a:endParaRPr>
          </a:p>
        </p:txBody>
      </p:sp>
      <p:pic>
        <p:nvPicPr>
          <p:cNvPr id="4" name="Picture 2" descr="D:\Fuel cells\1.png"/>
          <p:cNvPicPr>
            <a:picLocks noChangeAspect="1" noChangeArrowheads="1"/>
          </p:cNvPicPr>
          <p:nvPr/>
        </p:nvPicPr>
        <p:blipFill>
          <a:blip r:embed="rId2" cstate="print"/>
          <a:srcRect/>
          <a:stretch>
            <a:fillRect/>
          </a:stretch>
        </p:blipFill>
        <p:spPr bwMode="auto">
          <a:xfrm>
            <a:off x="3657600" y="2514600"/>
            <a:ext cx="5334000" cy="4221218"/>
          </a:xfrm>
          <a:prstGeom prst="rect">
            <a:avLst/>
          </a:prstGeom>
          <a:noFill/>
        </p:spPr>
      </p:pic>
    </p:spTree>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normAutofit/>
          </a:bodyPr>
          <a:lstStyle/>
          <a:p>
            <a:r>
              <a:rPr lang="en-US" dirty="0" smtClean="0"/>
              <a:t>Alkaline fuel cells</a:t>
            </a:r>
            <a:endParaRPr lang="en-US" dirty="0"/>
          </a:p>
        </p:txBody>
      </p:sp>
      <p:sp>
        <p:nvSpPr>
          <p:cNvPr id="3" name="Content Placeholder 2"/>
          <p:cNvSpPr>
            <a:spLocks noGrp="1"/>
          </p:cNvSpPr>
          <p:nvPr>
            <p:ph idx="1"/>
          </p:nvPr>
        </p:nvSpPr>
        <p:spPr>
          <a:xfrm>
            <a:off x="457200" y="1847088"/>
            <a:ext cx="8229600" cy="3486912"/>
          </a:xfrm>
        </p:spPr>
        <p:txBody>
          <a:bodyPr>
            <a:noAutofit/>
          </a:bodyPr>
          <a:lstStyle/>
          <a:p>
            <a:pPr algn="just"/>
            <a:r>
              <a:rPr lang="en-US" sz="2400" dirty="0" smtClean="0"/>
              <a:t>Alkaline fuel cells use an alkaline electrolyte such as 40% aqueous potassium hydroxide. </a:t>
            </a:r>
          </a:p>
          <a:p>
            <a:pPr algn="just"/>
            <a:r>
              <a:rPr lang="en-US" sz="2400" dirty="0" smtClean="0"/>
              <a:t>In alkaline fuel cells travel through the electrolyte to the anode where they combine with the anode to form water and electrolyte</a:t>
            </a:r>
          </a:p>
          <a:p>
            <a:pPr algn="just"/>
            <a:r>
              <a:rPr lang="en-US" sz="2400" dirty="0" smtClean="0"/>
              <a:t>These fuel cells use a solution of potassium hydroxide in water as the electrolyte and can use a variety of non precious metals as a catalyst at the anode and cathode.</a:t>
            </a:r>
          </a:p>
          <a:p>
            <a:pPr algn="just"/>
            <a:r>
              <a:rPr lang="en-US" sz="2400" dirty="0"/>
              <a:t>High temperature AFCs operate between 373K-523K.</a:t>
            </a:r>
          </a:p>
          <a:p>
            <a:pPr algn="just"/>
            <a:r>
              <a:rPr lang="en-US" sz="2400" dirty="0"/>
              <a:t>However more recent AFCs operate at lower temperatures between </a:t>
            </a:r>
            <a:r>
              <a:rPr lang="en-US" sz="2400" dirty="0" smtClean="0"/>
              <a:t>296K-343K.</a:t>
            </a:r>
            <a:endParaRPr lang="en-US" sz="2400" dirty="0"/>
          </a:p>
        </p:txBody>
      </p:sp>
    </p:spTree>
  </p:cSld>
  <p:clrMapOvr>
    <a:masterClrMapping/>
  </p:clrMapOvr>
  <p:transition>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066800"/>
          </a:xfrm>
        </p:spPr>
        <p:txBody>
          <a:bodyPr/>
          <a:lstStyle/>
          <a:p>
            <a:r>
              <a:rPr lang="en-US" dirty="0" smtClean="0"/>
              <a:t>Advantages</a:t>
            </a:r>
            <a:endParaRPr lang="en-US" dirty="0"/>
          </a:p>
        </p:txBody>
      </p:sp>
      <p:sp>
        <p:nvSpPr>
          <p:cNvPr id="3" name="Content Placeholder 2"/>
          <p:cNvSpPr>
            <a:spLocks noGrp="1"/>
          </p:cNvSpPr>
          <p:nvPr>
            <p:ph idx="1"/>
          </p:nvPr>
        </p:nvSpPr>
        <p:spPr>
          <a:xfrm>
            <a:off x="457200" y="1143000"/>
            <a:ext cx="8229600" cy="1676400"/>
          </a:xfrm>
        </p:spPr>
        <p:txBody>
          <a:bodyPr>
            <a:normAutofit/>
          </a:bodyPr>
          <a:lstStyle/>
          <a:p>
            <a:r>
              <a:rPr lang="en-US" sz="3000" dirty="0" smtClean="0"/>
              <a:t>The efficiency is as high as 60%</a:t>
            </a:r>
          </a:p>
          <a:p>
            <a:r>
              <a:rPr lang="en-US" sz="3000" dirty="0" smtClean="0"/>
              <a:t>Cathode reaction is faster in an alkaline electrolyte; thus leading to high performance.</a:t>
            </a:r>
          </a:p>
          <a:p>
            <a:endParaRPr lang="en-US" sz="3000" dirty="0"/>
          </a:p>
        </p:txBody>
      </p:sp>
      <p:sp>
        <p:nvSpPr>
          <p:cNvPr id="4" name="Title 1"/>
          <p:cNvSpPr txBox="1">
            <a:spLocks/>
          </p:cNvSpPr>
          <p:nvPr/>
        </p:nvSpPr>
        <p:spPr>
          <a:xfrm>
            <a:off x="609600" y="2362200"/>
            <a:ext cx="8229600" cy="106680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dirty="0" smtClean="0"/>
              <a:t>Disadvantages</a:t>
            </a:r>
            <a:endParaRPr lang="en-US" dirty="0"/>
          </a:p>
        </p:txBody>
      </p:sp>
      <p:sp>
        <p:nvSpPr>
          <p:cNvPr id="5" name="Content Placeholder 2"/>
          <p:cNvSpPr txBox="1">
            <a:spLocks/>
          </p:cNvSpPr>
          <p:nvPr/>
        </p:nvSpPr>
        <p:spPr>
          <a:xfrm>
            <a:off x="609600" y="3276600"/>
            <a:ext cx="8229600" cy="4325112"/>
          </a:xfrm>
          <a:prstGeom prst="rect">
            <a:avLst/>
          </a:prstGeom>
        </p:spPr>
        <p:txBody>
          <a:bodyPr vert="horz">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en-US" sz="3000" dirty="0" smtClean="0"/>
              <a:t>This cell is easily poisoned by CO2.</a:t>
            </a:r>
          </a:p>
          <a:p>
            <a:r>
              <a:rPr lang="en-US" sz="3000" dirty="0" smtClean="0"/>
              <a:t>Even the smallest amount of CO2 in air can affect the performance of the cell’s operation, making it necessary to purify both the hydrogen and oxygen used in the cell.</a:t>
            </a:r>
          </a:p>
          <a:p>
            <a:r>
              <a:rPr lang="en-US" sz="3000" dirty="0" smtClean="0"/>
              <a:t>Susceptibility to poisoning reduces cell’s lifetime.</a:t>
            </a:r>
            <a:endParaRPr lang="en-US" sz="3000" dirty="0"/>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10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1" end="1"/>
                                            </p:txEl>
                                          </p:spTgt>
                                        </p:tgtEl>
                                        <p:attrNameLst>
                                          <p:attrName>style.visibility</p:attrName>
                                        </p:attrNameLst>
                                      </p:cBhvr>
                                      <p:to>
                                        <p:strVal val="visible"/>
                                      </p:to>
                                    </p:set>
                                    <p:animEffect transition="in" filter="fade">
                                      <p:cBhvr>
                                        <p:cTn id="22" dur="1000"/>
                                        <p:tgtEl>
                                          <p:spTgt spid="5">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Effect transition="in" filter="fade">
                                      <p:cBhvr>
                                        <p:cTn id="27" dur="10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09600" y="1143000"/>
            <a:ext cx="8229600" cy="106680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pPr algn="just"/>
            <a:r>
              <a:rPr lang="en-US" smtClean="0"/>
              <a:t>Applications of fuel cells</a:t>
            </a:r>
            <a:endParaRPr lang="en-US" dirty="0"/>
          </a:p>
        </p:txBody>
      </p:sp>
      <p:sp>
        <p:nvSpPr>
          <p:cNvPr id="5" name="Content Placeholder 2"/>
          <p:cNvSpPr txBox="1">
            <a:spLocks/>
          </p:cNvSpPr>
          <p:nvPr/>
        </p:nvSpPr>
        <p:spPr>
          <a:xfrm>
            <a:off x="609600" y="2249424"/>
            <a:ext cx="8229600" cy="4325112"/>
          </a:xfrm>
          <a:prstGeom prst="rect">
            <a:avLst/>
          </a:prstGeom>
        </p:spPr>
        <p:txBody>
          <a:bodyPr vert="horz">
            <a:normAutofit fontScale="92500" lnSpcReduction="20000"/>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algn="just"/>
            <a:r>
              <a:rPr lang="en-US" sz="3000" smtClean="0"/>
              <a:t>Fuel cells are very useful in remote locations, such as spacecraft, remote weather stations, rural locations including research stations, and in certain military applications.</a:t>
            </a:r>
          </a:p>
          <a:p>
            <a:pPr algn="just"/>
            <a:endParaRPr lang="en-US" sz="3000" smtClean="0"/>
          </a:p>
          <a:p>
            <a:pPr algn="just"/>
            <a:r>
              <a:rPr lang="en-US" sz="3000" smtClean="0"/>
              <a:t>As of 2015, two fuel cell vehicles have been introduced in commercial market in limited quantities: the Toyota Mirai and the Hyundai ix35 FCEV. Additional demonstration models include the Honda FCX Clarity, and Mercedes-Benz F-Cell</a:t>
            </a:r>
          </a:p>
          <a:p>
            <a:pPr algn="just"/>
            <a:endParaRPr lang="en-US" sz="3000" dirty="0"/>
          </a:p>
        </p:txBody>
      </p:sp>
    </p:spTree>
    <p:extLst>
      <p:ext uri="{BB962C8B-B14F-4D97-AF65-F5344CB8AC3E}">
        <p14:creationId xmlns:p14="http://schemas.microsoft.com/office/powerpoint/2010/main" val="756509538"/>
      </p:ext>
    </p:extLst>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381000" y="685800"/>
            <a:ext cx="8229600" cy="4325112"/>
          </a:xfrm>
          <a:prstGeom prst="rect">
            <a:avLst/>
          </a:prstGeom>
        </p:spPr>
        <p:txBody>
          <a:bodyPr vert="horz">
            <a:no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algn="just"/>
            <a:r>
              <a:rPr lang="en-US" sz="2400" dirty="0" smtClean="0"/>
              <a:t>As of August 2011, there were a total of approximately 100 fuel cell buses deployed around the world.</a:t>
            </a:r>
          </a:p>
          <a:p>
            <a:pPr algn="just"/>
            <a:r>
              <a:rPr lang="en-US" sz="2400" dirty="0" smtClean="0">
                <a:solidFill>
                  <a:schemeClr val="tx1"/>
                </a:solidFill>
              </a:rPr>
              <a:t>In 2013 there were over 4,000 fuel cell forklifts used in material handling in the US.</a:t>
            </a:r>
          </a:p>
          <a:p>
            <a:pPr algn="just"/>
            <a:r>
              <a:rPr lang="en-US" sz="2400" dirty="0" smtClean="0">
                <a:solidFill>
                  <a:schemeClr val="tx1"/>
                </a:solidFill>
              </a:rPr>
              <a:t>In </a:t>
            </a:r>
            <a:r>
              <a:rPr lang="en-US" sz="2400" dirty="0">
                <a:solidFill>
                  <a:schemeClr val="tx1"/>
                </a:solidFill>
              </a:rPr>
              <a:t>2005 a British manufacturer of hydrogen-powered fuel cells, Intelligent energy, produced the first working hydrogen run motorcycle called the Emission Neutral Vehicle. The motorcycle holds enough fuel to run for four hours, and to travel 160 km (100 mi) in an urban area, at a top speed of 80 km/h (50 mph)</a:t>
            </a:r>
          </a:p>
          <a:p>
            <a:pPr lvl="1" algn="just"/>
            <a:endParaRPr lang="en-US" sz="2400" dirty="0" smtClean="0">
              <a:solidFill>
                <a:schemeClr val="tx1"/>
              </a:solidFill>
            </a:endParaRPr>
          </a:p>
          <a:p>
            <a:pPr algn="just">
              <a:buFont typeface="Georgia"/>
              <a:buNone/>
            </a:pPr>
            <a:r>
              <a:rPr lang="en-US" sz="2400" dirty="0" smtClean="0"/>
              <a:t>                                          </a:t>
            </a:r>
            <a:endParaRPr lang="en-US" sz="2400" dirty="0"/>
          </a:p>
        </p:txBody>
      </p:sp>
      <p:sp>
        <p:nvSpPr>
          <p:cNvPr id="5" name="Content Placeholder 2"/>
          <p:cNvSpPr>
            <a:spLocks noGrp="1"/>
          </p:cNvSpPr>
          <p:nvPr>
            <p:ph idx="1"/>
          </p:nvPr>
        </p:nvSpPr>
        <p:spPr>
          <a:xfrm>
            <a:off x="6553200" y="6019800"/>
            <a:ext cx="3657600" cy="685800"/>
          </a:xfrm>
        </p:spPr>
        <p:txBody>
          <a:bodyPr>
            <a:normAutofit fontScale="77500" lnSpcReduction="20000"/>
          </a:bodyPr>
          <a:lstStyle/>
          <a:p>
            <a:pPr marL="109728" indent="0">
              <a:buNone/>
            </a:pPr>
            <a:r>
              <a:rPr lang="en-US" sz="2800" dirty="0" smtClean="0"/>
              <a:t>Hyundai </a:t>
            </a:r>
            <a:r>
              <a:rPr lang="en-US" sz="2800" dirty="0" err="1" smtClean="0"/>
              <a:t>Nexo</a:t>
            </a:r>
            <a:r>
              <a:rPr lang="en-US" dirty="0" smtClean="0"/>
              <a:t>                        </a:t>
            </a:r>
          </a:p>
          <a:p>
            <a:pPr>
              <a:buNone/>
            </a:pPr>
            <a:r>
              <a:rPr lang="en-US" dirty="0" smtClean="0"/>
              <a:t> </a:t>
            </a:r>
          </a:p>
        </p:txBody>
      </p:sp>
      <p:sp>
        <p:nvSpPr>
          <p:cNvPr id="8" name="Rectangle 7"/>
          <p:cNvSpPr/>
          <p:nvPr/>
        </p:nvSpPr>
        <p:spPr>
          <a:xfrm>
            <a:off x="4114800" y="5943600"/>
            <a:ext cx="2286000" cy="400110"/>
          </a:xfrm>
          <a:prstGeom prst="rect">
            <a:avLst/>
          </a:prstGeom>
        </p:spPr>
        <p:txBody>
          <a:bodyPr>
            <a:spAutoFit/>
          </a:bodyPr>
          <a:lstStyle/>
          <a:p>
            <a:pPr marL="365760" lvl="0" indent="-256032">
              <a:spcBef>
                <a:spcPts val="300"/>
              </a:spcBef>
              <a:buClr>
                <a:srgbClr val="A04DA3"/>
              </a:buClr>
            </a:pPr>
            <a:r>
              <a:rPr lang="en-US" sz="2000" dirty="0">
                <a:solidFill>
                  <a:prstClr val="black"/>
                </a:solidFill>
              </a:rPr>
              <a:t>Toyota </a:t>
            </a:r>
            <a:r>
              <a:rPr lang="en-US" sz="2000" dirty="0" err="1">
                <a:solidFill>
                  <a:prstClr val="black"/>
                </a:solidFill>
              </a:rPr>
              <a:t>Mirai</a:t>
            </a:r>
            <a:endParaRPr lang="en-US" sz="2000" dirty="0">
              <a:solidFill>
                <a:prstClr val="black"/>
              </a:solidFill>
            </a:endParaRPr>
          </a:p>
        </p:txBody>
      </p:sp>
      <p:pic>
        <p:nvPicPr>
          <p:cNvPr id="9" name="Picture 2" descr="C:\Users\Home\Desktop\ENV-motorcycle.jpg"/>
          <p:cNvPicPr>
            <a:picLocks noChangeAspect="1" noChangeArrowheads="1"/>
          </p:cNvPicPr>
          <p:nvPr/>
        </p:nvPicPr>
        <p:blipFill>
          <a:blip r:embed="rId2" cstate="print"/>
          <a:srcRect/>
          <a:stretch>
            <a:fillRect/>
          </a:stretch>
        </p:blipFill>
        <p:spPr bwMode="auto">
          <a:xfrm>
            <a:off x="1976836" y="5311677"/>
            <a:ext cx="1756964" cy="1317723"/>
          </a:xfrm>
          <a:prstGeom prst="rect">
            <a:avLst/>
          </a:prstGeom>
          <a:noFill/>
        </p:spPr>
      </p:pic>
      <p:pic>
        <p:nvPicPr>
          <p:cNvPr id="10" name="Picture 2" descr="C:\Users\Home\Desktop\TOYOTA_FCHV_Bus.jpg"/>
          <p:cNvPicPr>
            <a:picLocks noChangeAspect="1" noChangeArrowheads="1"/>
          </p:cNvPicPr>
          <p:nvPr/>
        </p:nvPicPr>
        <p:blipFill>
          <a:blip r:embed="rId3" cstate="print"/>
          <a:srcRect/>
          <a:stretch>
            <a:fillRect/>
          </a:stretch>
        </p:blipFill>
        <p:spPr bwMode="auto">
          <a:xfrm>
            <a:off x="228600" y="4495800"/>
            <a:ext cx="1981200" cy="1338648"/>
          </a:xfrm>
          <a:prstGeom prst="rect">
            <a:avLst/>
          </a:prstGeom>
          <a:noFill/>
        </p:spPr>
      </p:pic>
      <p:pic>
        <p:nvPicPr>
          <p:cNvPr id="1026"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10358" t="29594" r="12746" b="6644"/>
          <a:stretch/>
        </p:blipFill>
        <p:spPr bwMode="auto">
          <a:xfrm>
            <a:off x="3898711" y="4724400"/>
            <a:ext cx="2197289" cy="121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91300" y="4467225"/>
            <a:ext cx="2095500" cy="140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5704639"/>
      </p:ext>
    </p:extLst>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066800"/>
          </a:xfrm>
        </p:spPr>
        <p:txBody>
          <a:bodyPr>
            <a:normAutofit fontScale="90000"/>
          </a:bodyPr>
          <a:lstStyle/>
          <a:p>
            <a:r>
              <a:rPr lang="en-US" dirty="0" smtClean="0"/>
              <a:t/>
            </a:r>
            <a:br>
              <a:rPr lang="en-US" dirty="0" smtClean="0"/>
            </a:br>
            <a:r>
              <a:rPr lang="en-US" dirty="0" smtClean="0"/>
              <a:t>Advantages of fuel cells</a:t>
            </a:r>
            <a:endParaRPr lang="en-US" dirty="0"/>
          </a:p>
        </p:txBody>
      </p:sp>
      <p:sp>
        <p:nvSpPr>
          <p:cNvPr id="3" name="Content Placeholder 2"/>
          <p:cNvSpPr>
            <a:spLocks noGrp="1"/>
          </p:cNvSpPr>
          <p:nvPr>
            <p:ph idx="1"/>
          </p:nvPr>
        </p:nvSpPr>
        <p:spPr/>
        <p:txBody>
          <a:bodyPr>
            <a:normAutofit fontScale="92500" lnSpcReduction="10000"/>
          </a:bodyPr>
          <a:lstStyle/>
          <a:p>
            <a:pPr lvl="1"/>
            <a:r>
              <a:rPr lang="en-US" sz="3200" dirty="0" smtClean="0">
                <a:solidFill>
                  <a:schemeClr val="tx1"/>
                </a:solidFill>
              </a:rPr>
              <a:t>Hydrogen being the most abundant element in the universe, makes hydrogen fuel cells more viable</a:t>
            </a:r>
          </a:p>
          <a:p>
            <a:pPr lvl="1"/>
            <a:endParaRPr lang="en-US" sz="3200" dirty="0" smtClean="0">
              <a:solidFill>
                <a:schemeClr val="tx1"/>
              </a:solidFill>
            </a:endParaRPr>
          </a:p>
          <a:p>
            <a:pPr lvl="1"/>
            <a:r>
              <a:rPr lang="en-US" sz="3200" dirty="0" smtClean="0">
                <a:solidFill>
                  <a:schemeClr val="tx1"/>
                </a:solidFill>
              </a:rPr>
              <a:t>Hydrogen has the highest energy content.</a:t>
            </a:r>
          </a:p>
          <a:p>
            <a:pPr lvl="1"/>
            <a:endParaRPr lang="en-US" sz="3200" dirty="0" smtClean="0">
              <a:solidFill>
                <a:schemeClr val="tx1"/>
              </a:solidFill>
            </a:endParaRPr>
          </a:p>
          <a:p>
            <a:pPr lvl="1"/>
            <a:r>
              <a:rPr lang="en-US" sz="3200" dirty="0" smtClean="0">
                <a:solidFill>
                  <a:schemeClr val="tx1"/>
                </a:solidFill>
              </a:rPr>
              <a:t>Hydrogen is non polluting</a:t>
            </a:r>
          </a:p>
          <a:p>
            <a:pPr lvl="1"/>
            <a:endParaRPr lang="en-US" sz="3200" dirty="0" smtClean="0">
              <a:solidFill>
                <a:schemeClr val="tx1"/>
              </a:solidFill>
            </a:endParaRPr>
          </a:p>
          <a:p>
            <a:pPr lvl="1"/>
            <a:r>
              <a:rPr lang="en-US" sz="3200" dirty="0" smtClean="0">
                <a:solidFill>
                  <a:schemeClr val="tx1"/>
                </a:solidFill>
              </a:rPr>
              <a:t>Reduces dependency on fossil fuels</a:t>
            </a:r>
            <a:endParaRPr lang="en-US" sz="3200" dirty="0">
              <a:solidFill>
                <a:schemeClr val="tx1"/>
              </a:solidFill>
            </a:endParaRPr>
          </a:p>
        </p:txBody>
      </p:sp>
    </p:spTree>
  </p:cSld>
  <p:clrMapOvr>
    <a:masterClrMapping/>
  </p:clrMapOvr>
  <p:transition>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066800"/>
          </a:xfrm>
        </p:spPr>
        <p:txBody>
          <a:bodyPr/>
          <a:lstStyle/>
          <a:p>
            <a:r>
              <a:rPr lang="en-US" dirty="0" smtClean="0"/>
              <a:t>Disadvantages of fuel cells</a:t>
            </a:r>
            <a:endParaRPr lang="en-US" dirty="0"/>
          </a:p>
        </p:txBody>
      </p:sp>
      <p:sp>
        <p:nvSpPr>
          <p:cNvPr id="3" name="Content Placeholder 2"/>
          <p:cNvSpPr>
            <a:spLocks noGrp="1"/>
          </p:cNvSpPr>
          <p:nvPr>
            <p:ph idx="1"/>
          </p:nvPr>
        </p:nvSpPr>
        <p:spPr>
          <a:xfrm>
            <a:off x="457200" y="1905000"/>
            <a:ext cx="8229600" cy="4325112"/>
          </a:xfrm>
        </p:spPr>
        <p:txBody>
          <a:bodyPr>
            <a:noAutofit/>
          </a:bodyPr>
          <a:lstStyle/>
          <a:p>
            <a:r>
              <a:rPr lang="en-US" sz="2100" dirty="0" smtClean="0"/>
              <a:t>Hydrogen is very expensive, not because it is rare but because its difficult to generate, handle and store requiring bulky tanks like those for CNG.</a:t>
            </a:r>
          </a:p>
          <a:p>
            <a:endParaRPr lang="en-US" sz="2100" dirty="0" smtClean="0"/>
          </a:p>
          <a:p>
            <a:r>
              <a:rPr lang="en-US" sz="2100" dirty="0" smtClean="0"/>
              <a:t>It can be stored at  moderate temperatures and pressures in a tank containing a metal-hydride absorber or </a:t>
            </a:r>
            <a:r>
              <a:rPr lang="en-US" sz="2100" dirty="0" err="1" smtClean="0"/>
              <a:t>or</a:t>
            </a:r>
            <a:r>
              <a:rPr lang="en-US" sz="2100" dirty="0" smtClean="0"/>
              <a:t> carbon absorber, but both of these are very expensive.</a:t>
            </a:r>
          </a:p>
          <a:p>
            <a:endParaRPr lang="en-US" sz="2100" dirty="0" smtClean="0"/>
          </a:p>
          <a:p>
            <a:r>
              <a:rPr lang="en-US" sz="2100" dirty="0" smtClean="0"/>
              <a:t>Fuel cells are often very bulky and can not be used everywhere.</a:t>
            </a:r>
          </a:p>
          <a:p>
            <a:endParaRPr lang="en-US" sz="2100" dirty="0" smtClean="0"/>
          </a:p>
          <a:p>
            <a:endParaRPr lang="en-US" sz="2100" dirty="0" smtClean="0"/>
          </a:p>
          <a:p>
            <a:r>
              <a:rPr lang="en-US" sz="2100" dirty="0" smtClean="0"/>
              <a:t>The actual cells in which power generated is stored can store only a small amount  of power. This reduces the reliability of the entire process </a:t>
            </a:r>
          </a:p>
          <a:p>
            <a:endParaRPr lang="en-US" sz="2100" dirty="0"/>
          </a:p>
        </p:txBody>
      </p:sp>
    </p:spTree>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solidFill>
                  <a:schemeClr val="bg2">
                    <a:lumMod val="50000"/>
                  </a:schemeClr>
                </a:solidFill>
              </a:rPr>
              <a:t>FUEL CELLS</a:t>
            </a:r>
            <a:endParaRPr lang="en-US" sz="6000" dirty="0">
              <a:solidFill>
                <a:schemeClr val="bg2">
                  <a:lumMod val="50000"/>
                </a:schemeClr>
              </a:solidFill>
            </a:endParaRPr>
          </a:p>
        </p:txBody>
      </p:sp>
      <p:sp>
        <p:nvSpPr>
          <p:cNvPr id="3" name="Content Placeholder 2"/>
          <p:cNvSpPr>
            <a:spLocks noGrp="1"/>
          </p:cNvSpPr>
          <p:nvPr>
            <p:ph idx="1"/>
          </p:nvPr>
        </p:nvSpPr>
        <p:spPr/>
        <p:txBody>
          <a:bodyPr>
            <a:normAutofit/>
          </a:bodyPr>
          <a:lstStyle/>
          <a:p>
            <a:pPr algn="just"/>
            <a:endParaRPr lang="en-US" sz="3000" dirty="0" smtClean="0"/>
          </a:p>
          <a:p>
            <a:pPr algn="just"/>
            <a:endParaRPr lang="en-US" sz="3000" dirty="0" smtClean="0"/>
          </a:p>
          <a:p>
            <a:pPr algn="just"/>
            <a:r>
              <a:rPr lang="en-US" sz="3000" dirty="0" smtClean="0"/>
              <a:t>A fuel cell is an electrochemical device that produces electricity without combustion by combining hydrogen and oxygen to produce heat and water</a:t>
            </a:r>
            <a:endParaRPr lang="en-US" sz="3000" dirty="0"/>
          </a:p>
        </p:txBody>
      </p:sp>
    </p:spTree>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229600" cy="1066800"/>
          </a:xfrm>
        </p:spPr>
        <p:txBody>
          <a:bodyPr>
            <a:normAutofit/>
          </a:bodyPr>
          <a:lstStyle/>
          <a:p>
            <a:r>
              <a:rPr lang="en-US" dirty="0" smtClean="0"/>
              <a:t>History of Fuel Cells</a:t>
            </a:r>
            <a:endParaRPr lang="en-US" dirty="0"/>
          </a:p>
        </p:txBody>
      </p:sp>
      <p:sp>
        <p:nvSpPr>
          <p:cNvPr id="3" name="Content Placeholder 2"/>
          <p:cNvSpPr>
            <a:spLocks noGrp="1"/>
          </p:cNvSpPr>
          <p:nvPr>
            <p:ph idx="1"/>
          </p:nvPr>
        </p:nvSpPr>
        <p:spPr>
          <a:xfrm>
            <a:off x="609600" y="1752600"/>
            <a:ext cx="8229600" cy="4325112"/>
          </a:xfrm>
        </p:spPr>
        <p:txBody>
          <a:bodyPr>
            <a:noAutofit/>
          </a:bodyPr>
          <a:lstStyle/>
          <a:p>
            <a:r>
              <a:rPr lang="en-US" dirty="0" smtClean="0"/>
              <a:t>Discovered by German scientist G.H.Shoenbein.</a:t>
            </a:r>
          </a:p>
          <a:p>
            <a:r>
              <a:rPr lang="en-US" dirty="0" smtClean="0"/>
              <a:t>First developed by William Grove.</a:t>
            </a:r>
          </a:p>
          <a:p>
            <a:r>
              <a:rPr lang="en-US" dirty="0" smtClean="0"/>
              <a:t>Developed by Grove while conducting research on electrolysis.</a:t>
            </a:r>
          </a:p>
          <a:p>
            <a:r>
              <a:rPr lang="en-US" dirty="0" smtClean="0"/>
              <a:t>Between 1930s to 1950s, British engineer Francis Thomas Bacon worked on developing alkaline fuel cells.</a:t>
            </a:r>
          </a:p>
          <a:p>
            <a:r>
              <a:rPr lang="en-US" dirty="0" smtClean="0"/>
              <a:t>He demonstrated a working stack  in 1958</a:t>
            </a:r>
          </a:p>
          <a:p>
            <a:r>
              <a:rPr lang="en-US" dirty="0" smtClean="0"/>
              <a:t>The technology was licensed to Pratt and Whitney where it was utilized for Apollo  spacecraft fuel cells</a:t>
            </a:r>
          </a:p>
        </p:txBody>
      </p:sp>
    </p:spTree>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0"/>
            <a:ext cx="8229600" cy="1066800"/>
          </a:xfrm>
        </p:spPr>
        <p:txBody>
          <a:bodyPr>
            <a:normAutofit fontScale="90000"/>
          </a:bodyPr>
          <a:lstStyle/>
          <a:p>
            <a:r>
              <a:rPr lang="en-US" dirty="0" smtClean="0"/>
              <a:t>Advantages of Fuel Cells over conventional energy sources</a:t>
            </a:r>
            <a:endParaRPr lang="en-US" dirty="0"/>
          </a:p>
        </p:txBody>
      </p:sp>
      <p:sp>
        <p:nvSpPr>
          <p:cNvPr id="3" name="Content Placeholder 2"/>
          <p:cNvSpPr>
            <a:spLocks noGrp="1"/>
          </p:cNvSpPr>
          <p:nvPr>
            <p:ph idx="1"/>
          </p:nvPr>
        </p:nvSpPr>
        <p:spPr>
          <a:xfrm>
            <a:off x="533400" y="1981200"/>
            <a:ext cx="8229600" cy="4325112"/>
          </a:xfrm>
        </p:spPr>
        <p:txBody>
          <a:bodyPr>
            <a:normAutofit fontScale="92500" lnSpcReduction="10000"/>
          </a:bodyPr>
          <a:lstStyle/>
          <a:p>
            <a:r>
              <a:rPr lang="en-US" dirty="0" smtClean="0"/>
              <a:t>They produce zero or very low emissions, especially Green House Gases depending on the fuel used.</a:t>
            </a:r>
          </a:p>
          <a:p>
            <a:endParaRPr lang="en-US" dirty="0" smtClean="0"/>
          </a:p>
          <a:p>
            <a:r>
              <a:rPr lang="en-US" dirty="0" smtClean="0"/>
              <a:t>Efficiency of fuel cells is more than efficiency of conventional heat engines.</a:t>
            </a:r>
          </a:p>
          <a:p>
            <a:endParaRPr lang="en-US" dirty="0" smtClean="0"/>
          </a:p>
          <a:p>
            <a:r>
              <a:rPr lang="en-US" dirty="0" smtClean="0"/>
              <a:t>They have an excellent response time.</a:t>
            </a:r>
          </a:p>
          <a:p>
            <a:endParaRPr lang="en-US" dirty="0" smtClean="0"/>
          </a:p>
          <a:p>
            <a:r>
              <a:rPr lang="en-US" dirty="0" smtClean="0"/>
              <a:t>They require minimal maintenance.</a:t>
            </a:r>
          </a:p>
          <a:p>
            <a:endParaRPr lang="en-US" dirty="0" smtClean="0"/>
          </a:p>
          <a:p>
            <a:r>
              <a:rPr lang="en-US" dirty="0" smtClean="0"/>
              <a:t>No recharging is required.</a:t>
            </a:r>
            <a:endParaRPr lang="en-US" dirty="0"/>
          </a:p>
        </p:txBody>
      </p:sp>
    </p:spTree>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066800"/>
          </a:xfrm>
        </p:spPr>
        <p:txBody>
          <a:bodyPr/>
          <a:lstStyle/>
          <a:p>
            <a:r>
              <a:rPr lang="en-US" dirty="0" smtClean="0"/>
              <a:t>Structure of Hydrogen fuel cell </a:t>
            </a:r>
            <a:endParaRPr lang="en-US" dirty="0"/>
          </a:p>
        </p:txBody>
      </p:sp>
      <p:sp>
        <p:nvSpPr>
          <p:cNvPr id="3" name="Content Placeholder 2"/>
          <p:cNvSpPr>
            <a:spLocks noGrp="1"/>
          </p:cNvSpPr>
          <p:nvPr>
            <p:ph idx="1"/>
          </p:nvPr>
        </p:nvSpPr>
        <p:spPr>
          <a:xfrm>
            <a:off x="2514600" y="3048000"/>
            <a:ext cx="2133600" cy="1371600"/>
          </a:xfrm>
        </p:spPr>
        <p:txBody>
          <a:bodyPr/>
          <a:lstStyle/>
          <a:p>
            <a:endParaRPr lang="en-US" dirty="0"/>
          </a:p>
        </p:txBody>
      </p:sp>
      <p:pic>
        <p:nvPicPr>
          <p:cNvPr id="4098" name="Picture 2" descr="D:\Fuel cells\Hydrogen fuel cells.png"/>
          <p:cNvPicPr>
            <a:picLocks noChangeAspect="1" noChangeArrowheads="1"/>
          </p:cNvPicPr>
          <p:nvPr/>
        </p:nvPicPr>
        <p:blipFill>
          <a:blip r:embed="rId2" cstate="print"/>
          <a:srcRect/>
          <a:stretch>
            <a:fillRect/>
          </a:stretch>
        </p:blipFill>
        <p:spPr bwMode="auto">
          <a:xfrm>
            <a:off x="0" y="1600200"/>
            <a:ext cx="6734520" cy="5067300"/>
          </a:xfrm>
          <a:prstGeom prst="rect">
            <a:avLst/>
          </a:prstGeom>
          <a:noFill/>
        </p:spPr>
      </p:pic>
      <p:sp>
        <p:nvSpPr>
          <p:cNvPr id="5" name="TextBox 4"/>
          <p:cNvSpPr txBox="1"/>
          <p:nvPr/>
        </p:nvSpPr>
        <p:spPr>
          <a:xfrm>
            <a:off x="5638800" y="4876800"/>
            <a:ext cx="3012363" cy="1384995"/>
          </a:xfrm>
          <a:prstGeom prst="rect">
            <a:avLst/>
          </a:prstGeom>
          <a:noFill/>
        </p:spPr>
        <p:txBody>
          <a:bodyPr wrap="none" rtlCol="0">
            <a:spAutoFit/>
          </a:bodyPr>
          <a:lstStyle/>
          <a:p>
            <a:r>
              <a:rPr lang="en-US" dirty="0" smtClean="0"/>
              <a:t>2H</a:t>
            </a:r>
            <a:r>
              <a:rPr lang="en-US" baseline="-25000" dirty="0" smtClean="0"/>
              <a:t>2</a:t>
            </a:r>
            <a:r>
              <a:rPr lang="en-US" dirty="0" smtClean="0"/>
              <a:t> + 4OH</a:t>
            </a:r>
            <a:r>
              <a:rPr lang="en-US" baseline="-25000" dirty="0" smtClean="0"/>
              <a:t> </a:t>
            </a:r>
            <a:r>
              <a:rPr lang="en-US" baseline="30000" dirty="0" smtClean="0"/>
              <a:t>–</a:t>
            </a:r>
            <a:r>
              <a:rPr lang="en-US" dirty="0" smtClean="0"/>
              <a:t> </a:t>
            </a:r>
            <a:r>
              <a:rPr lang="en-US" baseline="-25000" dirty="0" smtClean="0"/>
              <a:t>(aq)    </a:t>
            </a:r>
            <a:r>
              <a:rPr lang="en-US" dirty="0" smtClean="0">
                <a:sym typeface="Wingdings" pitchFamily="2" charset="2"/>
              </a:rPr>
              <a:t> 4H2O</a:t>
            </a:r>
          </a:p>
          <a:p>
            <a:endParaRPr lang="en-US" dirty="0" smtClean="0">
              <a:sym typeface="Wingdings" pitchFamily="2" charset="2"/>
            </a:endParaRPr>
          </a:p>
          <a:p>
            <a:r>
              <a:rPr lang="en-US" baseline="30000" dirty="0" smtClean="0">
                <a:sym typeface="Wingdings" pitchFamily="2" charset="2"/>
              </a:rPr>
              <a:t> </a:t>
            </a:r>
            <a:r>
              <a:rPr lang="en-US" dirty="0" smtClean="0">
                <a:sym typeface="Wingdings" pitchFamily="2" charset="2"/>
              </a:rPr>
              <a:t> O</a:t>
            </a:r>
            <a:r>
              <a:rPr lang="en-US" baseline="-25000" dirty="0" smtClean="0">
                <a:sym typeface="Wingdings" pitchFamily="2" charset="2"/>
              </a:rPr>
              <a:t>2</a:t>
            </a:r>
            <a:r>
              <a:rPr lang="en-US" dirty="0" smtClean="0">
                <a:sym typeface="Wingdings" pitchFamily="2" charset="2"/>
              </a:rPr>
              <a:t> + 2H</a:t>
            </a:r>
            <a:r>
              <a:rPr lang="en-US" baseline="-25000" dirty="0" smtClean="0">
                <a:sym typeface="Wingdings" pitchFamily="2" charset="2"/>
              </a:rPr>
              <a:t>2</a:t>
            </a:r>
            <a:r>
              <a:rPr lang="en-US" dirty="0" smtClean="0">
                <a:sym typeface="Wingdings" pitchFamily="2" charset="2"/>
              </a:rPr>
              <a:t>O + 4e</a:t>
            </a:r>
            <a:r>
              <a:rPr lang="en-US" baseline="30000" dirty="0" smtClean="0">
                <a:sym typeface="Wingdings" pitchFamily="2" charset="2"/>
              </a:rPr>
              <a:t>-</a:t>
            </a:r>
            <a:r>
              <a:rPr lang="en-US" dirty="0" smtClean="0">
                <a:sym typeface="Wingdings" pitchFamily="2" charset="2"/>
              </a:rPr>
              <a:t>  4OH</a:t>
            </a:r>
            <a:r>
              <a:rPr lang="en-US" baseline="30000" dirty="0" smtClean="0">
                <a:sym typeface="Wingdings" pitchFamily="2" charset="2"/>
              </a:rPr>
              <a:t>-</a:t>
            </a:r>
            <a:r>
              <a:rPr lang="en-US" dirty="0" smtClean="0">
                <a:sym typeface="Wingdings" pitchFamily="2" charset="2"/>
              </a:rPr>
              <a:t> </a:t>
            </a:r>
          </a:p>
          <a:p>
            <a:r>
              <a:rPr lang="en-US" baseline="30000" dirty="0" smtClean="0">
                <a:sym typeface="Wingdings" pitchFamily="2" charset="2"/>
              </a:rPr>
              <a:t>-------------------------------------------------</a:t>
            </a:r>
          </a:p>
          <a:p>
            <a:r>
              <a:rPr lang="en-US" baseline="30000" dirty="0" smtClean="0"/>
              <a:t>   </a:t>
            </a:r>
            <a:r>
              <a:rPr lang="en-US" dirty="0" smtClean="0"/>
              <a:t>2H</a:t>
            </a:r>
            <a:r>
              <a:rPr lang="en-US" baseline="-25000" dirty="0" smtClean="0"/>
              <a:t>2</a:t>
            </a:r>
            <a:r>
              <a:rPr lang="en-US" dirty="0" smtClean="0"/>
              <a:t> + O</a:t>
            </a:r>
            <a:r>
              <a:rPr lang="en-US" baseline="-25000" dirty="0" smtClean="0"/>
              <a:t>2  </a:t>
            </a:r>
            <a:r>
              <a:rPr lang="en-US" dirty="0" smtClean="0"/>
              <a:t>           </a:t>
            </a:r>
            <a:r>
              <a:rPr lang="en-US" dirty="0" smtClean="0">
                <a:sym typeface="Wingdings" pitchFamily="2" charset="2"/>
              </a:rPr>
              <a:t> 2H</a:t>
            </a:r>
            <a:r>
              <a:rPr lang="en-US" baseline="-25000" dirty="0" smtClean="0">
                <a:sym typeface="Wingdings" pitchFamily="2" charset="2"/>
              </a:rPr>
              <a:t>2</a:t>
            </a:r>
            <a:r>
              <a:rPr lang="en-US" dirty="0" smtClean="0">
                <a:sym typeface="Wingdings" pitchFamily="2" charset="2"/>
              </a:rPr>
              <a:t>O</a:t>
            </a:r>
            <a:endParaRPr lang="en-US" baseline="30000" dirty="0"/>
          </a:p>
        </p:txBody>
      </p:sp>
    </p:spTree>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066800"/>
          </a:xfrm>
        </p:spPr>
        <p:txBody>
          <a:bodyPr>
            <a:normAutofit fontScale="90000"/>
          </a:bodyPr>
          <a:lstStyle/>
          <a:p>
            <a:r>
              <a:rPr lang="en-US" dirty="0" smtClean="0"/>
              <a:t>Working</a:t>
            </a:r>
            <a:br>
              <a:rPr lang="en-US" dirty="0" smtClean="0"/>
            </a:br>
            <a:r>
              <a:rPr lang="en-US" sz="3600" dirty="0" smtClean="0"/>
              <a:t>Principle-</a:t>
            </a:r>
            <a:r>
              <a:rPr lang="en-US" dirty="0" smtClean="0"/>
              <a:t> </a:t>
            </a:r>
            <a:endParaRPr lang="en-US" dirty="0"/>
          </a:p>
        </p:txBody>
      </p:sp>
      <p:sp>
        <p:nvSpPr>
          <p:cNvPr id="3" name="Content Placeholder 2"/>
          <p:cNvSpPr>
            <a:spLocks noGrp="1"/>
          </p:cNvSpPr>
          <p:nvPr>
            <p:ph idx="1"/>
          </p:nvPr>
        </p:nvSpPr>
        <p:spPr>
          <a:xfrm>
            <a:off x="457200" y="1676400"/>
            <a:ext cx="8229600" cy="1524000"/>
          </a:xfrm>
        </p:spPr>
        <p:txBody>
          <a:bodyPr/>
          <a:lstStyle/>
          <a:p>
            <a:pPr algn="just"/>
            <a:r>
              <a:rPr lang="en-US" sz="3000" dirty="0" smtClean="0"/>
              <a:t>A fuel cell is a device which uses Hydrogen (or a hydrogen rich fuel) and oxygen to create electricity by an electrochemical process.</a:t>
            </a:r>
            <a:endParaRPr lang="en-US" dirty="0"/>
          </a:p>
        </p:txBody>
      </p:sp>
      <p:sp>
        <p:nvSpPr>
          <p:cNvPr id="4" name="Content Placeholder 2"/>
          <p:cNvSpPr txBox="1">
            <a:spLocks/>
          </p:cNvSpPr>
          <p:nvPr/>
        </p:nvSpPr>
        <p:spPr>
          <a:xfrm>
            <a:off x="457200" y="3240024"/>
            <a:ext cx="8229600" cy="3389376"/>
          </a:xfrm>
          <a:prstGeom prst="rect">
            <a:avLst/>
          </a:prstGeom>
        </p:spPr>
        <p:txBody>
          <a:bodyPr vert="horz">
            <a:normAutofit fontScale="77500" lnSpcReduction="20000"/>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algn="just"/>
            <a:r>
              <a:rPr lang="en-US" sz="3000" smtClean="0"/>
              <a:t>A single fuel cell consists of an electrolyte sandwiched between two electrodes (a porous anode and cathode.)</a:t>
            </a:r>
          </a:p>
          <a:p>
            <a:pPr algn="just"/>
            <a:endParaRPr lang="en-US" sz="3000" smtClean="0"/>
          </a:p>
          <a:p>
            <a:pPr algn="just"/>
            <a:r>
              <a:rPr lang="en-US" sz="3000" smtClean="0"/>
              <a:t>Hydrogen or a hydrogen rich fuel is fed to the anode where a catalyst separates hydrogen’s negatively charged electrodes from positively charged ions (protons).</a:t>
            </a:r>
          </a:p>
          <a:p>
            <a:pPr algn="just"/>
            <a:endParaRPr lang="en-US" sz="3000" smtClean="0"/>
          </a:p>
          <a:p>
            <a:pPr algn="just"/>
            <a:r>
              <a:rPr lang="en-US" sz="3000" smtClean="0"/>
              <a:t>At the cathode, the oxygen combines with the electrons and,  in some cases, with species like protons or water, resulting in water or hydroxide ions, respectively</a:t>
            </a:r>
            <a:r>
              <a:rPr lang="en-US" smtClean="0"/>
              <a:t>.</a:t>
            </a:r>
            <a:endParaRPr lang="en-US" dirty="0"/>
          </a:p>
        </p:txBody>
      </p:sp>
    </p:spTree>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7888"/>
            <a:ext cx="8229600" cy="4325112"/>
          </a:xfrm>
        </p:spPr>
        <p:txBody>
          <a:bodyPr/>
          <a:lstStyle/>
          <a:p>
            <a:pPr algn="just"/>
            <a:r>
              <a:rPr lang="en-US" dirty="0" smtClean="0"/>
              <a:t>The electrons from anode side of the cell cannot pass through the membrane to the positively charged cathode; they must travel around it via an electrical circuit to reach the other side of the cell. The movement of the electrons is an electrical current</a:t>
            </a:r>
          </a:p>
          <a:p>
            <a:pPr algn="just"/>
            <a:r>
              <a:rPr lang="en-US" dirty="0" smtClean="0"/>
              <a:t>This is how generation of electric current takes place via a fuel cell</a:t>
            </a:r>
            <a:endParaRPr lang="en-US" dirty="0"/>
          </a:p>
        </p:txBody>
      </p:sp>
    </p:spTree>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just"/>
            <a:r>
              <a:rPr lang="en-US" dirty="0" smtClean="0"/>
              <a:t>Factors on which Power generated   depends </a:t>
            </a:r>
            <a:endParaRPr lang="en-US" dirty="0"/>
          </a:p>
        </p:txBody>
      </p:sp>
      <p:sp>
        <p:nvSpPr>
          <p:cNvPr id="3" name="Content Placeholder 2"/>
          <p:cNvSpPr>
            <a:spLocks noGrp="1"/>
          </p:cNvSpPr>
          <p:nvPr>
            <p:ph idx="1"/>
          </p:nvPr>
        </p:nvSpPr>
        <p:spPr/>
        <p:txBody>
          <a:bodyPr>
            <a:normAutofit fontScale="92500" lnSpcReduction="20000"/>
          </a:bodyPr>
          <a:lstStyle/>
          <a:p>
            <a:pPr algn="just">
              <a:buNone/>
            </a:pPr>
            <a:endParaRPr lang="en-US" sz="3000" dirty="0" smtClean="0"/>
          </a:p>
          <a:p>
            <a:pPr algn="just">
              <a:buNone/>
            </a:pPr>
            <a:r>
              <a:rPr lang="en-US" sz="3000" dirty="0" smtClean="0"/>
              <a:t>The power generated by fuel cell depends on factors such as:</a:t>
            </a:r>
          </a:p>
          <a:p>
            <a:pPr algn="just"/>
            <a:r>
              <a:rPr lang="en-US" sz="3000" dirty="0" smtClean="0"/>
              <a:t>Fuel cell type.</a:t>
            </a:r>
          </a:p>
          <a:p>
            <a:pPr algn="just"/>
            <a:endParaRPr lang="en-US" sz="3000" dirty="0" smtClean="0"/>
          </a:p>
          <a:p>
            <a:pPr algn="just"/>
            <a:r>
              <a:rPr lang="en-US" sz="3000" dirty="0" smtClean="0"/>
              <a:t>Cell size.</a:t>
            </a:r>
          </a:p>
          <a:p>
            <a:pPr algn="just"/>
            <a:endParaRPr lang="en-US" sz="3000" dirty="0" smtClean="0"/>
          </a:p>
          <a:p>
            <a:pPr algn="just"/>
            <a:r>
              <a:rPr lang="en-US" sz="3000" dirty="0" smtClean="0"/>
              <a:t>Temperature at which it operates.</a:t>
            </a:r>
          </a:p>
          <a:p>
            <a:pPr algn="just"/>
            <a:endParaRPr lang="en-US" sz="3000" dirty="0" smtClean="0"/>
          </a:p>
          <a:p>
            <a:pPr algn="just"/>
            <a:r>
              <a:rPr lang="en-US" sz="3000" dirty="0" smtClean="0"/>
              <a:t>Pressure at which the gases are supplies to the cell.</a:t>
            </a:r>
            <a:endParaRPr lang="en-US" sz="3000" dirty="0"/>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10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10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fade">
                                      <p:cBhvr>
                                        <p:cTn id="22" dur="1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772400" cy="1189038"/>
          </a:xfrm>
        </p:spPr>
        <p:txBody>
          <a:bodyPr/>
          <a:lstStyle/>
          <a:p>
            <a:r>
              <a:rPr lang="en-US" dirty="0" smtClean="0"/>
              <a:t>Diagram of  an alkaline fuel cell</a:t>
            </a:r>
            <a:endParaRPr lang="en-US" dirty="0"/>
          </a:p>
        </p:txBody>
      </p:sp>
      <p:sp>
        <p:nvSpPr>
          <p:cNvPr id="3" name="Content Placeholder 2"/>
          <p:cNvSpPr>
            <a:spLocks noGrp="1"/>
          </p:cNvSpPr>
          <p:nvPr>
            <p:ph idx="1"/>
          </p:nvPr>
        </p:nvSpPr>
        <p:spPr>
          <a:xfrm>
            <a:off x="3581400" y="2514600"/>
            <a:ext cx="1676400" cy="2209800"/>
          </a:xfrm>
        </p:spPr>
        <p:txBody>
          <a:bodyPr/>
          <a:lstStyle/>
          <a:p>
            <a:endParaRPr lang="en-US" dirty="0"/>
          </a:p>
        </p:txBody>
      </p:sp>
      <p:pic>
        <p:nvPicPr>
          <p:cNvPr id="5122" name="Picture 2" descr="D:\Fuel cells\afc.png"/>
          <p:cNvPicPr>
            <a:picLocks noChangeAspect="1" noChangeArrowheads="1"/>
          </p:cNvPicPr>
          <p:nvPr/>
        </p:nvPicPr>
        <p:blipFill rotWithShape="1">
          <a:blip r:embed="rId2" cstate="print"/>
          <a:srcRect l="22844" t="5803" r="15354" b="26068"/>
          <a:stretch/>
        </p:blipFill>
        <p:spPr bwMode="auto">
          <a:xfrm>
            <a:off x="2420203" y="1066800"/>
            <a:ext cx="4971197" cy="4811407"/>
          </a:xfrm>
          <a:prstGeom prst="rect">
            <a:avLst/>
          </a:prstGeom>
          <a:noFill/>
        </p:spPr>
      </p:pic>
      <p:pic>
        <p:nvPicPr>
          <p:cNvPr id="6" name="Picture 2" descr="D:\Fuel cells\afc.png"/>
          <p:cNvPicPr>
            <a:picLocks noChangeAspect="1" noChangeArrowheads="1"/>
          </p:cNvPicPr>
          <p:nvPr/>
        </p:nvPicPr>
        <p:blipFill rotWithShape="1">
          <a:blip r:embed="rId2" cstate="print"/>
          <a:srcRect l="7783" t="82874" r="17697" b="3648"/>
          <a:stretch/>
        </p:blipFill>
        <p:spPr bwMode="auto">
          <a:xfrm>
            <a:off x="2590800" y="5819633"/>
            <a:ext cx="4619490" cy="733567"/>
          </a:xfrm>
          <a:prstGeom prst="rect">
            <a:avLst/>
          </a:prstGeom>
          <a:noFill/>
        </p:spPr>
      </p:pic>
    </p:spTree>
  </p:cSld>
  <p:clrMapOvr>
    <a:masterClrMapping/>
  </p:clrMapOvr>
  <p:transition>
    <p:fade thruBlk="1"/>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1990</TotalTime>
  <Words>771</Words>
  <Application>Microsoft Office PowerPoint</Application>
  <PresentationFormat>On-screen Show (4:3)</PresentationFormat>
  <Paragraphs>90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Urban</vt:lpstr>
      <vt:lpstr>FUEL CELLS</vt:lpstr>
      <vt:lpstr>FUEL CELLS</vt:lpstr>
      <vt:lpstr>History of Fuel Cells</vt:lpstr>
      <vt:lpstr>Advantages of Fuel Cells over conventional energy sources</vt:lpstr>
      <vt:lpstr>Structure of Hydrogen fuel cell </vt:lpstr>
      <vt:lpstr>Working Principle- </vt:lpstr>
      <vt:lpstr>PowerPoint Presentation</vt:lpstr>
      <vt:lpstr>Factors on which Power generated   depends </vt:lpstr>
      <vt:lpstr>Diagram of  an alkaline fuel cell</vt:lpstr>
      <vt:lpstr>Alkaline fuel cells</vt:lpstr>
      <vt:lpstr>Advantages</vt:lpstr>
      <vt:lpstr>PowerPoint Presentation</vt:lpstr>
      <vt:lpstr>PowerPoint Presentation</vt:lpstr>
      <vt:lpstr> Advantages of fuel cells</vt:lpstr>
      <vt:lpstr>Disadvantages of fuel cells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Home</dc:creator>
  <cp:lastModifiedBy>Admin</cp:lastModifiedBy>
  <cp:revision>61</cp:revision>
  <dcterms:created xsi:type="dcterms:W3CDTF">2017-11-26T17:17:35Z</dcterms:created>
  <dcterms:modified xsi:type="dcterms:W3CDTF">2023-11-07T07:39:01Z</dcterms:modified>
</cp:coreProperties>
</file>