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77" r:id="rId4"/>
    <p:sldId id="261" r:id="rId5"/>
    <p:sldId id="269" r:id="rId6"/>
    <p:sldId id="260" r:id="rId7"/>
    <p:sldId id="263" r:id="rId8"/>
    <p:sldId id="278" r:id="rId9"/>
    <p:sldId id="279"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917" y="-21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609441" y="274638"/>
            <a:ext cx="10969943" cy="2697162"/>
          </a:xfrm>
        </p:spPr>
        <p:txBody>
          <a:bodyPr>
            <a:normAutofit/>
          </a:bodyPr>
          <a:lstStyle/>
          <a:p>
            <a:r>
              <a:rPr lang="en-US" dirty="0" smtClean="0"/>
              <a:t>MEMS &amp; Microsystem</a:t>
            </a:r>
            <a:endParaRPr lang="en-US" dirty="0"/>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777037" y="3886200"/>
            <a:ext cx="10512862" cy="1709490"/>
          </a:xfrm>
        </p:spPr>
        <p:txBody>
          <a:bodyPr>
            <a:normAutofit fontScale="85000" lnSpcReduction="20000"/>
          </a:bodyPr>
          <a:lstStyle/>
          <a:p>
            <a:pPr marL="0" indent="0" algn="r">
              <a:buNone/>
            </a:pPr>
            <a:endParaRPr lang="en-US" dirty="0" smtClean="0">
              <a:solidFill>
                <a:schemeClr val="tx1">
                  <a:lumMod val="85000"/>
                  <a:lumOff val="15000"/>
                </a:schemeClr>
              </a:solidFill>
              <a:latin typeface="Marcellus" panose="020E0602050203020307" pitchFamily="34" charset="0"/>
            </a:endParaRPr>
          </a:p>
          <a:p>
            <a:pPr marL="0" indent="0">
              <a:buNone/>
            </a:pPr>
            <a:endParaRPr lang="en-US" sz="3000" dirty="0" smtClean="0">
              <a:solidFill>
                <a:schemeClr val="tx1">
                  <a:lumMod val="85000"/>
                  <a:lumOff val="15000"/>
                </a:schemeClr>
              </a:solidFill>
              <a:latin typeface="Marcellus" panose="020E0602050203020307" pitchFamily="34" charset="0"/>
            </a:endParaRPr>
          </a:p>
          <a:p>
            <a:pPr marL="0" indent="0">
              <a:buNone/>
            </a:pPr>
            <a:endParaRPr lang="en-US" sz="3000" dirty="0" smtClean="0">
              <a:solidFill>
                <a:schemeClr val="tx1">
                  <a:lumMod val="85000"/>
                  <a:lumOff val="15000"/>
                </a:schemeClr>
              </a:solidFill>
              <a:latin typeface="Marcellus" panose="020E0602050203020307" pitchFamily="34" charset="0"/>
            </a:endParaRPr>
          </a:p>
          <a:p>
            <a:pPr marL="0" indent="0" algn="r">
              <a:buNone/>
            </a:pPr>
            <a:r>
              <a:rPr lang="en-US" dirty="0" smtClean="0">
                <a:solidFill>
                  <a:schemeClr val="tx1">
                    <a:lumMod val="85000"/>
                    <a:lumOff val="15000"/>
                  </a:schemeClr>
                </a:solidFill>
                <a:latin typeface="Marcellus" panose="020E0602050203020307" pitchFamily="34" charset="0"/>
              </a:rPr>
              <a:t>	</a:t>
            </a:r>
          </a:p>
          <a:p>
            <a:pPr marL="0" indent="0" algn="r">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Tree>
    <p:extLst>
      <p:ext uri="{BB962C8B-B14F-4D97-AF65-F5344CB8AC3E}">
        <p14:creationId xmlns:p14="http://schemas.microsoft.com/office/powerpoint/2010/main" val="136686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normAutofit fontScale="90000"/>
          </a:bodyPr>
          <a:lstStyle/>
          <a:p>
            <a:r>
              <a:rPr lang="en-US" b="1" dirty="0">
                <a:solidFill>
                  <a:srgbClr val="C00000"/>
                </a:solidFill>
                <a:latin typeface="Marcellus" panose="020E0602050203020307" pitchFamily="34" charset="0"/>
              </a:rPr>
              <a:t/>
            </a:r>
            <a:br>
              <a:rPr lang="en-US" b="1" dirty="0">
                <a:solidFill>
                  <a:srgbClr val="C00000"/>
                </a:solidFill>
                <a:latin typeface="Marcellus" panose="020E0602050203020307" pitchFamily="34" charset="0"/>
              </a:rPr>
            </a:br>
            <a:r>
              <a:rPr lang="en-US" b="1" dirty="0" smtClean="0">
                <a:solidFill>
                  <a:srgbClr val="C00000"/>
                </a:solidFill>
                <a:latin typeface="Marcellus" panose="020E0602050203020307" pitchFamily="34" charset="0"/>
                <a:ea typeface="+mn-ea"/>
                <a:cs typeface="+mn-cs"/>
              </a:rPr>
              <a:t> </a:t>
            </a:r>
            <a:endParaRPr lang="en-US" b="1"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777037" y="1590494"/>
            <a:ext cx="10512862" cy="4005196"/>
          </a:xfrm>
        </p:spPr>
        <p:txBody>
          <a:bodyPr>
            <a:normAutofit/>
          </a:bodyPr>
          <a:lstStyle/>
          <a:p>
            <a:pPr>
              <a:buFont typeface="Wingdings" panose="05000000000000000000" pitchFamily="2" charset="2"/>
              <a:buChar char="v"/>
            </a:pPr>
            <a:r>
              <a:rPr lang="en-US" sz="2100" b="1" dirty="0"/>
              <a:t>MEMS, an acronym that originated in the United States, is also referred to as Microsystems Technology (MST) in Europe and Micro machines in Japan. </a:t>
            </a:r>
          </a:p>
          <a:p>
            <a:pPr>
              <a:buFont typeface="Wingdings" panose="05000000000000000000" pitchFamily="2" charset="2"/>
              <a:buChar char="v"/>
            </a:pPr>
            <a:endParaRPr lang="en-US" sz="2100" b="1" dirty="0"/>
          </a:p>
          <a:p>
            <a:pPr>
              <a:buFont typeface="Wingdings" panose="05000000000000000000" pitchFamily="2" charset="2"/>
              <a:buChar char="v"/>
            </a:pPr>
            <a:r>
              <a:rPr lang="en-US" sz="2100" b="1" dirty="0"/>
              <a:t>Micro-electromechanical systems (MEMS) is a process technology used to create tiny integrated devices or systems that combine mechanical and electrical components.</a:t>
            </a:r>
          </a:p>
          <a:p>
            <a:pPr marL="0" indent="0">
              <a:buNone/>
            </a:pPr>
            <a:endParaRPr lang="en-US" sz="2100" b="1" dirty="0"/>
          </a:p>
          <a:p>
            <a:pPr>
              <a:buFont typeface="Wingdings" panose="05000000000000000000" pitchFamily="2" charset="2"/>
              <a:buChar char="v"/>
            </a:pPr>
            <a:r>
              <a:rPr lang="en-US" sz="2100" b="1" dirty="0"/>
              <a:t>It can range in size from a few micrometers to millimeters.</a:t>
            </a:r>
          </a:p>
          <a:p>
            <a:pPr>
              <a:buFont typeface="Wingdings" panose="05000000000000000000" pitchFamily="2" charset="2"/>
              <a:buChar char="v"/>
            </a:pPr>
            <a:endParaRPr lang="en-US" sz="2100" b="1" dirty="0"/>
          </a:p>
          <a:p>
            <a:pPr>
              <a:buFont typeface="Wingdings" panose="05000000000000000000" pitchFamily="2" charset="2"/>
              <a:buChar char="v"/>
            </a:pPr>
            <a:r>
              <a:rPr lang="en-US" sz="2100" b="1" dirty="0"/>
              <a:t>These devices (or systems) have the ability to sense, control and actuate on the micro scale, and generate effects on the macro scale. </a:t>
            </a:r>
          </a:p>
          <a:p>
            <a:pPr marL="0" indent="0">
              <a:buNone/>
            </a:pPr>
            <a:endParaRPr lang="en-US" sz="5400"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
        <p:nvSpPr>
          <p:cNvPr id="2" name="Rectangle 1"/>
          <p:cNvSpPr/>
          <p:nvPr/>
        </p:nvSpPr>
        <p:spPr>
          <a:xfrm>
            <a:off x="1903412" y="381000"/>
            <a:ext cx="4572000" cy="400110"/>
          </a:xfrm>
          <a:prstGeom prst="rect">
            <a:avLst/>
          </a:prstGeom>
        </p:spPr>
        <p:txBody>
          <a:bodyPr wrap="square">
            <a:spAutoFit/>
          </a:bodyPr>
          <a:lstStyle/>
          <a:p>
            <a:r>
              <a:rPr lang="en-IN" sz="2000" dirty="0" smtClean="0">
                <a:latin typeface="Arial Black" panose="020B0A04020102020204" pitchFamily="34" charset="0"/>
              </a:rPr>
              <a:t>Explain MEMS</a:t>
            </a:r>
            <a:r>
              <a:rPr lang="en-IN" sz="2000" dirty="0">
                <a:latin typeface="Arial Black" panose="020B0A04020102020204" pitchFamily="34" charset="0"/>
              </a:rPr>
              <a:t>?</a:t>
            </a:r>
          </a:p>
        </p:txBody>
      </p:sp>
    </p:spTree>
    <p:extLst>
      <p:ext uri="{BB962C8B-B14F-4D97-AF65-F5344CB8AC3E}">
        <p14:creationId xmlns:p14="http://schemas.microsoft.com/office/powerpoint/2010/main" val="3410740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normAutofit fontScale="90000"/>
          </a:bodyPr>
          <a:lstStyle/>
          <a:p>
            <a:r>
              <a:rPr lang="en-US" b="1" dirty="0">
                <a:solidFill>
                  <a:srgbClr val="C00000"/>
                </a:solidFill>
                <a:latin typeface="Marcellus" panose="020E0602050203020307" pitchFamily="34" charset="0"/>
              </a:rPr>
              <a:t/>
            </a:r>
            <a:br>
              <a:rPr lang="en-US" b="1" dirty="0">
                <a:solidFill>
                  <a:srgbClr val="C00000"/>
                </a:solidFill>
                <a:latin typeface="Marcellus" panose="020E0602050203020307" pitchFamily="34" charset="0"/>
              </a:rPr>
            </a:br>
            <a:r>
              <a:rPr lang="en-US" b="1" dirty="0" smtClean="0">
                <a:solidFill>
                  <a:srgbClr val="C00000"/>
                </a:solidFill>
                <a:latin typeface="Marcellus" panose="020E0602050203020307" pitchFamily="34" charset="0"/>
                <a:ea typeface="+mn-ea"/>
                <a:cs typeface="+mn-cs"/>
              </a:rPr>
              <a:t> </a:t>
            </a:r>
            <a:endParaRPr lang="en-US" b="1"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777038" y="1524000"/>
            <a:ext cx="10512862" cy="4005196"/>
          </a:xfrm>
        </p:spPr>
        <p:txBody>
          <a:bodyPr vert="horz" lIns="91440" tIns="45720" rIns="91440" bIns="45720" rtlCol="0">
            <a:normAutofit fontScale="92500"/>
          </a:bodyPr>
          <a:lstStyle/>
          <a:p>
            <a:pPr>
              <a:buFont typeface="Wingdings" panose="05000000000000000000" pitchFamily="2" charset="2"/>
              <a:buChar char="v"/>
            </a:pPr>
            <a:r>
              <a:rPr lang="en-US" sz="2100" b="1" dirty="0" smtClean="0"/>
              <a:t>MEMS </a:t>
            </a:r>
            <a:r>
              <a:rPr lang="en-US" sz="2100" b="1" dirty="0"/>
              <a:t>consist of mechanical microstructures, </a:t>
            </a:r>
            <a:r>
              <a:rPr lang="en-US" sz="2100" b="1" dirty="0" smtClean="0"/>
              <a:t>micro sensors, micro actuators </a:t>
            </a:r>
            <a:r>
              <a:rPr lang="en-US" sz="2100" b="1" dirty="0"/>
              <a:t>and microelectronics, all integrated onto the same silicon chip. </a:t>
            </a:r>
            <a:endParaRPr lang="en-US" sz="2100" b="1" dirty="0" smtClean="0"/>
          </a:p>
          <a:p>
            <a:pPr marL="0" indent="0">
              <a:buNone/>
            </a:pPr>
            <a:endParaRPr lang="en-US" sz="2100" b="1" dirty="0" smtClean="0"/>
          </a:p>
          <a:p>
            <a:pPr>
              <a:buFont typeface="Wingdings" panose="05000000000000000000" pitchFamily="2" charset="2"/>
              <a:buChar char="v"/>
            </a:pPr>
            <a:r>
              <a:rPr lang="en-US" sz="2100" b="1" dirty="0" smtClean="0"/>
              <a:t>Micro sensors </a:t>
            </a:r>
            <a:r>
              <a:rPr lang="en-US" sz="2100" b="1" dirty="0"/>
              <a:t>detect changes in the system’s environment by measuring mechanical, thermal, magnetic, chemical or electromagnetic information or phenomena. </a:t>
            </a:r>
            <a:endParaRPr lang="en-US" sz="2100" b="1" dirty="0" smtClean="0"/>
          </a:p>
          <a:p>
            <a:pPr marL="0" indent="0">
              <a:buNone/>
            </a:pPr>
            <a:endParaRPr lang="en-US" sz="2100" b="1" dirty="0"/>
          </a:p>
          <a:p>
            <a:pPr>
              <a:buFont typeface="Wingdings" panose="05000000000000000000" pitchFamily="2" charset="2"/>
              <a:buChar char="v"/>
            </a:pPr>
            <a:r>
              <a:rPr lang="en-US" sz="2100" b="1" dirty="0"/>
              <a:t>Microelectronics process this information and signal the </a:t>
            </a:r>
            <a:r>
              <a:rPr lang="en-US" sz="2100" b="1" dirty="0" smtClean="0"/>
              <a:t>micro actuators </a:t>
            </a:r>
            <a:r>
              <a:rPr lang="en-US" sz="2100" b="1" dirty="0"/>
              <a:t>to react and create some form of changes to the </a:t>
            </a:r>
            <a:r>
              <a:rPr lang="en-US" sz="2100" b="1" dirty="0" smtClean="0"/>
              <a:t>environment</a:t>
            </a:r>
          </a:p>
          <a:p>
            <a:pPr>
              <a:buFont typeface="Wingdings" panose="05000000000000000000" pitchFamily="2" charset="2"/>
              <a:buChar char="v"/>
            </a:pPr>
            <a:endParaRPr lang="en-US" sz="2100" b="1" dirty="0" smtClean="0"/>
          </a:p>
          <a:p>
            <a:pPr>
              <a:buFont typeface="Wingdings" panose="05000000000000000000" pitchFamily="2" charset="2"/>
              <a:buChar char="v"/>
            </a:pPr>
            <a:r>
              <a:rPr lang="en-US" sz="2100" b="1" dirty="0"/>
              <a:t>The device's electronic components are crafted using computer chip technology, whereas the small mechanical parts are created using a technique called micromachining. This involves carefully manipulating materials like silicon to either carve away sections or add new layers. </a:t>
            </a: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Tree>
    <p:extLst>
      <p:ext uri="{BB962C8B-B14F-4D97-AF65-F5344CB8AC3E}">
        <p14:creationId xmlns:p14="http://schemas.microsoft.com/office/powerpoint/2010/main" val="4289980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normAutofit/>
          </a:bodyPr>
          <a:lstStyle/>
          <a:p>
            <a:r>
              <a:rPr lang="en-IN" sz="4000" dirty="0"/>
              <a:t>Materials for Micromachining</a:t>
            </a:r>
            <a:endParaRPr lang="en-US" sz="4300"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989012" y="1400848"/>
            <a:ext cx="10300888" cy="4542752"/>
          </a:xfrm>
        </p:spPr>
        <p:txBody>
          <a:bodyPr>
            <a:normAutofit/>
          </a:bodyPr>
          <a:lstStyle/>
          <a:p>
            <a:pPr>
              <a:buFont typeface="Wingdings" panose="05000000000000000000" pitchFamily="2" charset="2"/>
              <a:buChar char="v"/>
            </a:pPr>
            <a:r>
              <a:rPr lang="en-US" sz="1900" b="1" dirty="0" smtClean="0"/>
              <a:t>The size of the microsystem has been decreasing continuously, fabrication of device component is not possible using traditional drilling milling casting and forging. The device used to produce these minute components are called microfabrication technology or micromachining.</a:t>
            </a:r>
          </a:p>
          <a:p>
            <a:pPr>
              <a:buFont typeface="Wingdings" panose="05000000000000000000" pitchFamily="2" charset="2"/>
              <a:buChar char="v"/>
            </a:pPr>
            <a:endParaRPr lang="en-US" sz="1900" b="1" dirty="0"/>
          </a:p>
          <a:p>
            <a:pPr>
              <a:buFont typeface="Wingdings" panose="05000000000000000000" pitchFamily="2" charset="2"/>
              <a:buChar char="v"/>
            </a:pPr>
            <a:r>
              <a:rPr lang="en-US" sz="1900" b="1" dirty="0" smtClean="0"/>
              <a:t>MEMS works </a:t>
            </a:r>
            <a:r>
              <a:rPr lang="en-US" sz="1900" b="1" dirty="0"/>
              <a:t>by adding or removing thin layers on a </a:t>
            </a:r>
            <a:r>
              <a:rPr lang="en-US" sz="1900" b="1" dirty="0"/>
              <a:t>substrate , </a:t>
            </a:r>
            <a:r>
              <a:rPr lang="en-US" sz="1900" b="1" dirty="0"/>
              <a:t>usually silicon, using </a:t>
            </a:r>
            <a:r>
              <a:rPr lang="en-US" sz="1900" b="1" dirty="0" smtClean="0"/>
              <a:t> physical or chemical etching processing</a:t>
            </a:r>
            <a:r>
              <a:rPr lang="en-US" sz="1900" b="1" dirty="0"/>
              <a:t>. </a:t>
            </a:r>
            <a:endParaRPr lang="en-US" sz="1900" b="1" dirty="0" smtClean="0"/>
          </a:p>
          <a:p>
            <a:pPr marL="0" indent="0">
              <a:buNone/>
            </a:pPr>
            <a:endParaRPr lang="en-US" sz="1900" b="1" dirty="0"/>
          </a:p>
          <a:p>
            <a:pPr>
              <a:buFont typeface="Wingdings" panose="05000000000000000000" pitchFamily="2" charset="2"/>
              <a:buChar char="v"/>
            </a:pPr>
            <a:r>
              <a:rPr lang="en-US" sz="1900" b="1" dirty="0"/>
              <a:t>The most common substrate material for micromachining is silicon. It has been successful in the microelectronics industry</a:t>
            </a: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Tree>
    <p:extLst>
      <p:ext uri="{BB962C8B-B14F-4D97-AF65-F5344CB8AC3E}">
        <p14:creationId xmlns:p14="http://schemas.microsoft.com/office/powerpoint/2010/main" val="2281364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661428" y="228600"/>
            <a:ext cx="10969943" cy="1066800"/>
          </a:xfrm>
        </p:spPr>
        <p:txBody>
          <a:bodyPr>
            <a:normAutofit/>
          </a:bodyPr>
          <a:lstStyle/>
          <a:p>
            <a:r>
              <a:rPr lang="en-US" sz="4300" dirty="0">
                <a:solidFill>
                  <a:srgbClr val="C00000"/>
                </a:solidFill>
                <a:latin typeface="Marcellus" panose="020E0602050203020307" pitchFamily="34" charset="0"/>
                <a:ea typeface="+mn-ea"/>
                <a:cs typeface="+mn-cs"/>
              </a:rPr>
              <a:t>Silicon as a </a:t>
            </a:r>
            <a:r>
              <a:rPr lang="en-IN" sz="4300" dirty="0">
                <a:solidFill>
                  <a:srgbClr val="C00000"/>
                </a:solidFill>
                <a:latin typeface="Marcellus" panose="020E0602050203020307" pitchFamily="34" charset="0"/>
                <a:ea typeface="+mn-ea"/>
                <a:cs typeface="+mn-cs"/>
              </a:rPr>
              <a:t>Substrates</a:t>
            </a:r>
            <a:endParaRPr lang="en-US" sz="4300"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777038" y="1219200"/>
            <a:ext cx="10512862" cy="4609783"/>
          </a:xfrm>
        </p:spPr>
        <p:txBody>
          <a:bodyPr>
            <a:normAutofit/>
          </a:bodyPr>
          <a:lstStyle/>
          <a:p>
            <a:pPr marL="0" indent="0">
              <a:buNone/>
            </a:pPr>
            <a:r>
              <a:rPr lang="en-US" sz="2100" b="1" dirty="0"/>
              <a:t>The most common substrate material for micromachining is silicon. </a:t>
            </a:r>
            <a:r>
              <a:rPr lang="en-US" sz="2100" b="1" dirty="0"/>
              <a:t>It has been successful in the microelectronics industry </a:t>
            </a:r>
            <a:r>
              <a:rPr lang="en-US" sz="2100" b="1" dirty="0"/>
              <a:t>due to following reason</a:t>
            </a:r>
            <a:r>
              <a:rPr lang="en-US" sz="2100" b="1" dirty="0" smtClean="0"/>
              <a:t>:</a:t>
            </a:r>
          </a:p>
          <a:p>
            <a:pPr>
              <a:buFont typeface="Wingdings" panose="05000000000000000000" pitchFamily="2" charset="2"/>
              <a:buChar char="Ø"/>
            </a:pPr>
            <a:r>
              <a:rPr lang="en-US" sz="2100" b="1" dirty="0" err="1"/>
              <a:t>i</a:t>
            </a:r>
            <a:r>
              <a:rPr lang="en-US" sz="2100" b="1" dirty="0"/>
              <a:t>) silicon </a:t>
            </a:r>
            <a:r>
              <a:rPr lang="en-US" sz="2100" b="1" dirty="0"/>
              <a:t>is abundant, inexpensive, and can be processed to unparalleled </a:t>
            </a:r>
            <a:r>
              <a:rPr lang="en-US" sz="2100" b="1" dirty="0" smtClean="0"/>
              <a:t>purity</a:t>
            </a:r>
          </a:p>
          <a:p>
            <a:pPr marL="0" indent="0">
              <a:buNone/>
            </a:pPr>
            <a:endParaRPr lang="en-US" sz="2100" b="1" dirty="0"/>
          </a:p>
          <a:p>
            <a:pPr>
              <a:buFont typeface="Wingdings" panose="05000000000000000000" pitchFamily="2" charset="2"/>
              <a:buChar char="Ø"/>
            </a:pPr>
            <a:r>
              <a:rPr lang="en-US" sz="2100" b="1" dirty="0"/>
              <a:t> </a:t>
            </a:r>
            <a:r>
              <a:rPr lang="en-US" sz="2100" b="1" dirty="0"/>
              <a:t>ii) silicon’s ability to be deposited in thin films is very amenable to </a:t>
            </a:r>
            <a:r>
              <a:rPr lang="en-US" sz="2100" b="1" dirty="0" smtClean="0"/>
              <a:t>MEMS</a:t>
            </a:r>
          </a:p>
          <a:p>
            <a:pPr marL="0" indent="0">
              <a:buNone/>
            </a:pPr>
            <a:endParaRPr lang="en-US" sz="2100" b="1" dirty="0"/>
          </a:p>
          <a:p>
            <a:pPr>
              <a:buFont typeface="Wingdings" panose="05000000000000000000" pitchFamily="2" charset="2"/>
              <a:buChar char="Ø"/>
            </a:pPr>
            <a:r>
              <a:rPr lang="en-US" sz="2100" b="1" dirty="0"/>
              <a:t> </a:t>
            </a:r>
            <a:r>
              <a:rPr lang="en-US" sz="2100" b="1" dirty="0"/>
              <a:t>iii) high definition and reproduction of silicon device shapes using photolithography are perfect for high levels of MEMS precision </a:t>
            </a:r>
            <a:endParaRPr lang="en-US" sz="2100" b="1" dirty="0" smtClean="0"/>
          </a:p>
          <a:p>
            <a:pPr marL="0" indent="0">
              <a:buNone/>
            </a:pPr>
            <a:endParaRPr lang="en-US" sz="2100" b="1" dirty="0"/>
          </a:p>
          <a:p>
            <a:pPr>
              <a:buFont typeface="Wingdings" panose="05000000000000000000" pitchFamily="2" charset="2"/>
              <a:buChar char="Ø"/>
            </a:pPr>
            <a:r>
              <a:rPr lang="en-US" sz="2100" b="1" dirty="0"/>
              <a:t>iv) it can be readily oxidized to form a chemically inert and electrically insulating surface layer of SiO2 on exposure to steam.</a:t>
            </a:r>
          </a:p>
          <a:p>
            <a:pPr marL="0" indent="0">
              <a:buNone/>
            </a:pPr>
            <a:endParaRPr lang="en-US" dirty="0" smtClean="0">
              <a:solidFill>
                <a:schemeClr val="tx1">
                  <a:lumMod val="85000"/>
                  <a:lumOff val="15000"/>
                </a:schemeClr>
              </a:solidFill>
              <a:latin typeface="Marcellus" panose="020E0602050203020307" pitchFamily="34" charset="0"/>
            </a:endParaRPr>
          </a:p>
          <a:p>
            <a:pPr marL="0" indent="0" algn="r">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Tree>
    <p:extLst>
      <p:ext uri="{BB962C8B-B14F-4D97-AF65-F5344CB8AC3E}">
        <p14:creationId xmlns:p14="http://schemas.microsoft.com/office/powerpoint/2010/main" val="1980633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normAutofit fontScale="90000"/>
          </a:bodyPr>
          <a:lstStyle/>
          <a:p>
            <a:pPr marL="0" indent="0" algn="ctr"/>
            <a:r>
              <a:rPr lang="en-US" sz="4300" dirty="0" smtClean="0">
                <a:solidFill>
                  <a:srgbClr val="C00000"/>
                </a:solidFill>
                <a:latin typeface="Marcellus" panose="020E0602050203020307" pitchFamily="34" charset="0"/>
                <a:ea typeface="+mn-ea"/>
                <a:cs typeface="+mn-cs"/>
              </a:rPr>
              <a:t/>
            </a:r>
            <a:br>
              <a:rPr lang="en-US" sz="4300" dirty="0" smtClean="0">
                <a:solidFill>
                  <a:srgbClr val="C00000"/>
                </a:solidFill>
                <a:latin typeface="Marcellus" panose="020E0602050203020307" pitchFamily="34" charset="0"/>
                <a:ea typeface="+mn-ea"/>
                <a:cs typeface="+mn-cs"/>
              </a:rPr>
            </a:br>
            <a:endParaRPr lang="en-US" sz="4300"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777037" y="1590494"/>
            <a:ext cx="10512862" cy="4005196"/>
          </a:xfrm>
        </p:spPr>
        <p:txBody>
          <a:bodyPr>
            <a:normAutofit/>
          </a:bodyPr>
          <a:lstStyle/>
          <a:p>
            <a:pPr marL="0" indent="0">
              <a:buNone/>
            </a:pPr>
            <a:r>
              <a:rPr lang="en-US" sz="2800" dirty="0"/>
              <a:t>Chemical and biological sensors encompass a large and wide variety of devices that interact with solids, gases and liquids of all types and are therefore extremely diverse and interdisciplinary. They are different from previously described sensors in that they must directly interact with a chemical medium to connect the chemical and electrical domains. Hence they require ‘openings’ within their packaging to enable this interaction (like pressure sensors).</a:t>
            </a:r>
            <a:endParaRPr lang="en-US" sz="3000" dirty="0" smtClean="0">
              <a:solidFill>
                <a:schemeClr val="tx1">
                  <a:lumMod val="85000"/>
                  <a:lumOff val="15000"/>
                </a:schemeClr>
              </a:solidFill>
              <a:latin typeface="Marcellus" panose="020E0602050203020307" pitchFamily="34" charset="0"/>
            </a:endParaRPr>
          </a:p>
          <a:p>
            <a:pPr marL="0" indent="0" algn="r">
              <a:buNone/>
            </a:pPr>
            <a:r>
              <a:rPr lang="en-US" dirty="0" smtClean="0">
                <a:solidFill>
                  <a:schemeClr val="tx1">
                    <a:lumMod val="85000"/>
                    <a:lumOff val="15000"/>
                  </a:schemeClr>
                </a:solidFill>
                <a:latin typeface="Marcellus" panose="020E0602050203020307" pitchFamily="34" charset="0"/>
              </a:rPr>
              <a:t>	</a:t>
            </a:r>
          </a:p>
          <a:p>
            <a:pPr marL="0" indent="0" algn="r">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2812" y="5505411"/>
            <a:ext cx="2654876" cy="663892"/>
          </a:xfrm>
          <a:prstGeom prst="rect">
            <a:avLst/>
          </a:prstGeom>
        </p:spPr>
      </p:pic>
      <p:sp>
        <p:nvSpPr>
          <p:cNvPr id="2" name="Rectangle 1"/>
          <p:cNvSpPr/>
          <p:nvPr/>
        </p:nvSpPr>
        <p:spPr>
          <a:xfrm>
            <a:off x="4722812" y="457200"/>
            <a:ext cx="3248197" cy="369332"/>
          </a:xfrm>
          <a:prstGeom prst="rect">
            <a:avLst/>
          </a:prstGeom>
        </p:spPr>
        <p:txBody>
          <a:bodyPr wrap="none">
            <a:spAutoFit/>
          </a:bodyPr>
          <a:lstStyle/>
          <a:p>
            <a:r>
              <a:rPr lang="en-IN" dirty="0"/>
              <a:t>Chemical and Biological Sensors</a:t>
            </a:r>
            <a:r>
              <a:rPr lang="en-IN" dirty="0" smtClean="0">
                <a:latin typeface="Arial Black" panose="020B0A04020102020204" pitchFamily="34" charset="0"/>
              </a:rPr>
              <a:t> </a:t>
            </a:r>
            <a:endParaRPr lang="en-IN" dirty="0">
              <a:latin typeface="Arial Black" panose="020B0A04020102020204" pitchFamily="34" charset="0"/>
            </a:endParaRPr>
          </a:p>
        </p:txBody>
      </p:sp>
    </p:spTree>
    <p:extLst>
      <p:ext uri="{BB962C8B-B14F-4D97-AF65-F5344CB8AC3E}">
        <p14:creationId xmlns:p14="http://schemas.microsoft.com/office/powerpoint/2010/main" val="3794213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a:xfrm>
            <a:off x="609440" y="533400"/>
            <a:ext cx="10969943" cy="1143000"/>
          </a:xfrm>
        </p:spPr>
        <p:txBody>
          <a:bodyPr>
            <a:normAutofit fontScale="90000"/>
          </a:bodyPr>
          <a:lstStyle/>
          <a:p>
            <a:r>
              <a:rPr lang="en-IN" sz="3600" dirty="0" smtClean="0"/>
              <a:t>Biological </a:t>
            </a:r>
            <a:r>
              <a:rPr lang="en-IN" sz="3600" dirty="0"/>
              <a:t>Sensors</a:t>
            </a:r>
            <a:r>
              <a:rPr lang="en-IN" sz="3600" dirty="0">
                <a:latin typeface="Arial Black" panose="020B0A04020102020204" pitchFamily="34" charset="0"/>
              </a:rPr>
              <a:t> </a:t>
            </a:r>
            <a:br>
              <a:rPr lang="en-IN" sz="3600" dirty="0">
                <a:latin typeface="Arial Black" panose="020B0A04020102020204" pitchFamily="34" charset="0"/>
              </a:rPr>
            </a:br>
            <a:r>
              <a:rPr lang="en-US" sz="4300" dirty="0" smtClean="0">
                <a:solidFill>
                  <a:srgbClr val="C00000"/>
                </a:solidFill>
                <a:latin typeface="Marcellus" panose="020E0602050203020307" pitchFamily="34" charset="0"/>
                <a:ea typeface="+mn-ea"/>
                <a:cs typeface="+mn-cs"/>
              </a:rPr>
              <a:t/>
            </a:r>
            <a:br>
              <a:rPr lang="en-US" sz="4300" dirty="0" smtClean="0">
                <a:solidFill>
                  <a:srgbClr val="C00000"/>
                </a:solidFill>
                <a:latin typeface="Marcellus" panose="020E0602050203020307" pitchFamily="34" charset="0"/>
                <a:ea typeface="+mn-ea"/>
                <a:cs typeface="+mn-cs"/>
              </a:rPr>
            </a:br>
            <a:endParaRPr lang="en-US" sz="4300"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777039" y="1427513"/>
            <a:ext cx="10512862" cy="4005196"/>
          </a:xfrm>
        </p:spPr>
        <p:txBody>
          <a:bodyPr>
            <a:noAutofit/>
          </a:bodyPr>
          <a:lstStyle/>
          <a:p>
            <a:pPr marL="0" indent="0" algn="r">
              <a:buNone/>
            </a:pPr>
            <a:endParaRPr lang="en-US" sz="2400" dirty="0" smtClean="0">
              <a:solidFill>
                <a:schemeClr val="tx1">
                  <a:lumMod val="85000"/>
                  <a:lumOff val="15000"/>
                </a:schemeClr>
              </a:solidFill>
              <a:latin typeface="Fira Sans" panose="020B0503050000020004" pitchFamily="34" charset="0"/>
            </a:endParaRPr>
          </a:p>
          <a:p>
            <a:pPr marL="0" indent="0" algn="r">
              <a:buNone/>
            </a:pPr>
            <a:endParaRPr lang="en-US" sz="2400" dirty="0">
              <a:solidFill>
                <a:schemeClr val="tx1">
                  <a:lumMod val="85000"/>
                  <a:lumOff val="15000"/>
                </a:schemeClr>
              </a:solidFill>
              <a:latin typeface="Fira Sans" panose="020B05030500000200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
        <p:nvSpPr>
          <p:cNvPr id="2" name="Rectangle 1"/>
          <p:cNvSpPr/>
          <p:nvPr/>
        </p:nvSpPr>
        <p:spPr>
          <a:xfrm>
            <a:off x="1674812" y="2828836"/>
            <a:ext cx="9591835" cy="2015936"/>
          </a:xfrm>
          <a:prstGeom prst="rect">
            <a:avLst/>
          </a:prstGeom>
        </p:spPr>
        <p:txBody>
          <a:bodyPr wrap="square">
            <a:spAutoFit/>
          </a:bodyPr>
          <a:lstStyle/>
          <a:p>
            <a:endParaRPr lang="en-US" sz="2500" b="1" dirty="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a:p>
            <a:endParaRPr lang="en-US" sz="2500" b="1" dirty="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1217612" y="1524000"/>
            <a:ext cx="9448800" cy="4524315"/>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The short form of the biological sensor is known as a biosensor. In </a:t>
            </a:r>
            <a:r>
              <a:rPr lang="en-US" dirty="0">
                <a:latin typeface="Times New Roman" panose="02020603050405020304" pitchFamily="18" charset="0"/>
                <a:cs typeface="Times New Roman" panose="02020603050405020304" pitchFamily="18" charset="0"/>
              </a:rPr>
              <a:t>this sensor, a biological element is maybe an enzyme, a nucleic acid otherwise an antibody. The bio-element communicates through the analyte being checked &amp; the biological reply can be changed into an electrical signal using the transducer. Based on the application, biosensors are classified into different types like </a:t>
            </a:r>
            <a:r>
              <a:rPr lang="en-US" dirty="0" smtClean="0">
                <a:latin typeface="Times New Roman" panose="02020603050405020304" pitchFamily="18" charset="0"/>
                <a:cs typeface="Times New Roman" panose="02020603050405020304" pitchFamily="18" charset="0"/>
              </a:rPr>
              <a:t> bio-computers</a:t>
            </a:r>
            <a:r>
              <a:rPr lang="en-US" dirty="0">
                <a:latin typeface="Times New Roman" panose="02020603050405020304" pitchFamily="18" charset="0"/>
                <a:cs typeface="Times New Roman" panose="02020603050405020304" pitchFamily="18" charset="0"/>
              </a:rPr>
              <a:t>, glucometers &amp; biochips.</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working principle of biosensors involves a few key components:</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Recognition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biological element selectively interacts with the target analyte present in the sample.</a:t>
            </a:r>
          </a:p>
          <a:p>
            <a:r>
              <a:rPr lang="en-US" b="1" dirty="0">
                <a:latin typeface="Times New Roman" panose="02020603050405020304" pitchFamily="18" charset="0"/>
                <a:cs typeface="Times New Roman" panose="02020603050405020304" pitchFamily="18" charset="0"/>
              </a:rPr>
              <a:t>Transduction:</a:t>
            </a:r>
            <a:r>
              <a:rPr lang="en-US" dirty="0">
                <a:latin typeface="Times New Roman" panose="02020603050405020304" pitchFamily="18" charset="0"/>
                <a:cs typeface="Times New Roman" panose="02020603050405020304" pitchFamily="18" charset="0"/>
              </a:rPr>
              <a:t> This interaction leads to a change in the biological element, such as a change in electrical conductivity, pH, or light emission.</a:t>
            </a:r>
          </a:p>
          <a:p>
            <a:r>
              <a:rPr lang="en-US" b="1" dirty="0">
                <a:latin typeface="Times New Roman" panose="02020603050405020304" pitchFamily="18" charset="0"/>
                <a:cs typeface="Times New Roman" panose="02020603050405020304" pitchFamily="18" charset="0"/>
              </a:rPr>
              <a:t>Signal Amplification:</a:t>
            </a:r>
            <a:r>
              <a:rPr lang="en-US" dirty="0">
                <a:latin typeface="Times New Roman" panose="02020603050405020304" pitchFamily="18" charset="0"/>
                <a:cs typeface="Times New Roman" panose="02020603050405020304" pitchFamily="18" charset="0"/>
              </a:rPr>
              <a:t> Sometimes, additional components in the biosensor amplify the signal generated by the interaction between the biological element and the analyte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Detection and Output:</a:t>
            </a:r>
            <a:r>
              <a:rPr lang="en-US" dirty="0">
                <a:latin typeface="Times New Roman" panose="02020603050405020304" pitchFamily="18" charset="0"/>
                <a:cs typeface="Times New Roman" panose="02020603050405020304" pitchFamily="18" charset="0"/>
              </a:rPr>
              <a:t> The transducer detects the change and converts it into a measurable signal, which is then displayed or processed for interpretation by the user or an electronic device.</a:t>
            </a:r>
          </a:p>
          <a:p>
            <a:endParaRPr lang="en-IN" dirty="0"/>
          </a:p>
        </p:txBody>
      </p:sp>
    </p:spTree>
    <p:extLst>
      <p:ext uri="{BB962C8B-B14F-4D97-AF65-F5344CB8AC3E}">
        <p14:creationId xmlns:p14="http://schemas.microsoft.com/office/powerpoint/2010/main" val="904949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normAutofit fontScale="90000"/>
          </a:bodyPr>
          <a:lstStyle/>
          <a:p>
            <a:pPr marL="0" indent="0" algn="ctr"/>
            <a:r>
              <a:rPr lang="en-US" sz="4300" dirty="0" smtClean="0">
                <a:solidFill>
                  <a:srgbClr val="C00000"/>
                </a:solidFill>
                <a:latin typeface="Marcellus" panose="020E0602050203020307" pitchFamily="34" charset="0"/>
                <a:ea typeface="+mn-ea"/>
                <a:cs typeface="+mn-cs"/>
              </a:rPr>
              <a:t> </a:t>
            </a:r>
            <a:br>
              <a:rPr lang="en-US" sz="4300" dirty="0" smtClean="0">
                <a:solidFill>
                  <a:srgbClr val="C00000"/>
                </a:solidFill>
                <a:latin typeface="Marcellus" panose="020E0602050203020307" pitchFamily="34" charset="0"/>
                <a:ea typeface="+mn-ea"/>
                <a:cs typeface="+mn-cs"/>
              </a:rPr>
            </a:br>
            <a:endParaRPr lang="en-US" sz="4300"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753785" y="152400"/>
            <a:ext cx="10512862" cy="4005196"/>
          </a:xfrm>
        </p:spPr>
        <p:txBody>
          <a:bodyPr>
            <a:noAutofit/>
          </a:bodyPr>
          <a:lstStyle/>
          <a:p>
            <a:pPr marL="0" indent="0" algn="r">
              <a:buNone/>
            </a:pPr>
            <a:endParaRPr lang="en-US" sz="2400" dirty="0" smtClean="0">
              <a:solidFill>
                <a:schemeClr val="tx1">
                  <a:lumMod val="85000"/>
                  <a:lumOff val="15000"/>
                </a:schemeClr>
              </a:solidFill>
              <a:latin typeface="Fira Sans" panose="020B0503050000020004" pitchFamily="34" charset="0"/>
            </a:endParaRPr>
          </a:p>
          <a:p>
            <a:pPr marL="0" indent="0" algn="r">
              <a:buNone/>
            </a:pPr>
            <a:endParaRPr lang="en-US" sz="2400" dirty="0">
              <a:solidFill>
                <a:schemeClr val="tx1">
                  <a:lumMod val="85000"/>
                  <a:lumOff val="15000"/>
                </a:schemeClr>
              </a:solidFill>
              <a:latin typeface="Fira Sans" panose="020B05030500000200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
        <p:nvSpPr>
          <p:cNvPr id="2" name="Rectangle 1"/>
          <p:cNvSpPr/>
          <p:nvPr/>
        </p:nvSpPr>
        <p:spPr>
          <a:xfrm>
            <a:off x="1674812" y="2828836"/>
            <a:ext cx="9591835" cy="2015936"/>
          </a:xfrm>
          <a:prstGeom prst="rect">
            <a:avLst/>
          </a:prstGeom>
        </p:spPr>
        <p:txBody>
          <a:bodyPr wrap="square">
            <a:spAutoFit/>
          </a:bodyPr>
          <a:lstStyle/>
          <a:p>
            <a:endParaRPr lang="en-US" sz="2500" b="1" dirty="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a:p>
            <a:endParaRPr lang="en-US" sz="2500" b="1" dirty="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912812" y="721379"/>
            <a:ext cx="9829800" cy="3139321"/>
          </a:xfrm>
          <a:prstGeom prst="rect">
            <a:avLst/>
          </a:prstGeom>
        </p:spPr>
        <p:txBody>
          <a:bodyPr wrap="square">
            <a:spAutoFit/>
          </a:bodyPr>
          <a:lstStyle/>
          <a:p>
            <a:r>
              <a:rPr lang="en-US" dirty="0" smtClean="0"/>
              <a:t>Chemical </a:t>
            </a:r>
            <a:r>
              <a:rPr lang="en-US" dirty="0"/>
              <a:t>sensors are sensor devices that convert chemical information (i.e., the amount of some individual compound) into a signal that can be analyzed. The sensing material and the transducer are generally the two main components. The target molecule interacts with the sensing material. This binding contact causes changes in a material attribute, such as mass and electrical conductivity, which will be converted into a quantifiable signal, generally an electronic signal, by the transducer </a:t>
            </a:r>
            <a:endParaRPr lang="en-US" dirty="0" smtClean="0"/>
          </a:p>
          <a:p>
            <a:r>
              <a:rPr lang="en-US" dirty="0"/>
              <a:t>The ideal chemical sensor should be an inexpensive, portable, reusable, and reliable device that quickly responds with a perfect choice for a certain target analyte present in any medium, at any concentration level</a:t>
            </a:r>
            <a:r>
              <a:rPr lang="en-US" dirty="0" smtClean="0"/>
              <a:t>.</a:t>
            </a:r>
          </a:p>
          <a:p>
            <a:r>
              <a:rPr lang="en-US" dirty="0" smtClean="0"/>
              <a:t>The </a:t>
            </a:r>
            <a:r>
              <a:rPr lang="en-US" dirty="0"/>
              <a:t>magnitude of the measurable signal is proportional to the concentration of analyte. There are two major detection mechanisms in chemical sensors. They are photochemical and photometric, and are used to find the concentration or changes in the chemical reactions with most accuracy</a:t>
            </a:r>
            <a:endParaRPr lang="en-IN"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907" y="3973830"/>
            <a:ext cx="5243512" cy="288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601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normAutofit fontScale="90000"/>
          </a:bodyPr>
          <a:lstStyle/>
          <a:p>
            <a:pPr marL="0" indent="0" algn="ctr"/>
            <a:r>
              <a:rPr lang="en-US" sz="4300" dirty="0" smtClean="0">
                <a:solidFill>
                  <a:srgbClr val="C00000"/>
                </a:solidFill>
                <a:latin typeface="Marcellus" panose="020E0602050203020307" pitchFamily="34" charset="0"/>
                <a:ea typeface="+mn-ea"/>
                <a:cs typeface="+mn-cs"/>
              </a:rPr>
              <a:t> </a:t>
            </a:r>
            <a:br>
              <a:rPr lang="en-US" sz="4300" dirty="0" smtClean="0">
                <a:solidFill>
                  <a:srgbClr val="C00000"/>
                </a:solidFill>
                <a:latin typeface="Marcellus" panose="020E0602050203020307" pitchFamily="34" charset="0"/>
                <a:ea typeface="+mn-ea"/>
                <a:cs typeface="+mn-cs"/>
              </a:rPr>
            </a:br>
            <a:endParaRPr lang="en-US" sz="4300" dirty="0">
              <a:solidFill>
                <a:srgbClr val="C00000"/>
              </a:solidFill>
              <a:latin typeface="Marcellus" panose="020E0602050203020307" pitchFamily="34" charset="0"/>
              <a:ea typeface="+mn-ea"/>
              <a:cs typeface="+mn-cs"/>
            </a:endParaRPr>
          </a:p>
        </p:txBody>
      </p:sp>
      <p:sp>
        <p:nvSpPr>
          <p:cNvPr id="3" name="Subtitle 2">
            <a:extLst>
              <a:ext uri="{FF2B5EF4-FFF2-40B4-BE49-F238E27FC236}">
                <a16:creationId xmlns="" xmlns:a16="http://schemas.microsoft.com/office/drawing/2014/main" id="{6D9CEDE5-3115-42FB-90A3-0727B8EEECC0}"/>
              </a:ext>
            </a:extLst>
          </p:cNvPr>
          <p:cNvSpPr>
            <a:spLocks noGrp="1"/>
          </p:cNvSpPr>
          <p:nvPr>
            <p:ph idx="1"/>
          </p:nvPr>
        </p:nvSpPr>
        <p:spPr>
          <a:xfrm>
            <a:off x="753785" y="152400"/>
            <a:ext cx="10512862" cy="4005196"/>
          </a:xfrm>
        </p:spPr>
        <p:txBody>
          <a:bodyPr>
            <a:noAutofit/>
          </a:bodyPr>
          <a:lstStyle/>
          <a:p>
            <a:pPr marL="0" indent="0" algn="r">
              <a:buNone/>
            </a:pPr>
            <a:endParaRPr lang="en-US" sz="2400" dirty="0" smtClean="0">
              <a:solidFill>
                <a:schemeClr val="tx1">
                  <a:lumMod val="85000"/>
                  <a:lumOff val="15000"/>
                </a:schemeClr>
              </a:solidFill>
              <a:latin typeface="Fira Sans" panose="020B0503050000020004" pitchFamily="34" charset="0"/>
            </a:endParaRPr>
          </a:p>
          <a:p>
            <a:pPr marL="0" indent="0" algn="r">
              <a:buNone/>
            </a:pPr>
            <a:endParaRPr lang="en-US" sz="2400" dirty="0">
              <a:solidFill>
                <a:schemeClr val="tx1">
                  <a:lumMod val="85000"/>
                  <a:lumOff val="15000"/>
                </a:schemeClr>
              </a:solidFill>
              <a:latin typeface="Fira Sans" panose="020B0503050000020004" pitchFamily="34" charset="0"/>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6" y="2221"/>
            <a:ext cx="566811"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416" y="0"/>
            <a:ext cx="209623"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2419" y="5830823"/>
            <a:ext cx="868456"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038" y="5828983"/>
            <a:ext cx="2654876" cy="663892"/>
          </a:xfrm>
          <a:prstGeom prst="rect">
            <a:avLst/>
          </a:prstGeom>
        </p:spPr>
      </p:pic>
      <p:sp>
        <p:nvSpPr>
          <p:cNvPr id="2" name="Rectangle 1"/>
          <p:cNvSpPr/>
          <p:nvPr/>
        </p:nvSpPr>
        <p:spPr>
          <a:xfrm>
            <a:off x="1674812" y="2828836"/>
            <a:ext cx="9591835" cy="2015936"/>
          </a:xfrm>
          <a:prstGeom prst="rect">
            <a:avLst/>
          </a:prstGeom>
        </p:spPr>
        <p:txBody>
          <a:bodyPr wrap="square">
            <a:spAutoFit/>
          </a:bodyPr>
          <a:lstStyle/>
          <a:p>
            <a:endParaRPr lang="en-US" sz="2500" b="1" dirty="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a:p>
            <a:endParaRPr lang="en-US" sz="2500" b="1" dirty="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a:p>
            <a:endParaRPr lang="en-US" sz="25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1002619" y="1524000"/>
            <a:ext cx="9829800" cy="4524315"/>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Some </a:t>
            </a:r>
            <a:r>
              <a:rPr lang="en-IN" dirty="0" smtClean="0">
                <a:latin typeface="Times New Roman" panose="02020603050405020304" pitchFamily="18" charset="0"/>
                <a:cs typeface="Times New Roman" panose="02020603050405020304" pitchFamily="18" charset="0"/>
              </a:rPr>
              <a:t>applications of chemical and biosensor </a:t>
            </a:r>
            <a:r>
              <a:rPr lang="en-IN" dirty="0">
                <a:latin typeface="Times New Roman" panose="02020603050405020304" pitchFamily="18" charset="0"/>
                <a:cs typeface="Times New Roman" panose="02020603050405020304" pitchFamily="18" charset="0"/>
              </a:rPr>
              <a:t>technology include: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General </a:t>
            </a:r>
            <a:r>
              <a:rPr lang="en-IN" dirty="0">
                <a:latin typeface="Times New Roman" panose="02020603050405020304" pitchFamily="18" charset="0"/>
                <a:cs typeface="Times New Roman" panose="02020603050405020304" pitchFamily="18" charset="0"/>
              </a:rPr>
              <a:t>healthcare monitoring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Screening </a:t>
            </a:r>
            <a:r>
              <a:rPr lang="en-IN" dirty="0">
                <a:latin typeface="Times New Roman" panose="02020603050405020304" pitchFamily="18" charset="0"/>
                <a:cs typeface="Times New Roman" panose="02020603050405020304" pitchFamily="18" charset="0"/>
              </a:rPr>
              <a:t>for </a:t>
            </a:r>
            <a:r>
              <a:rPr lang="en-IN" dirty="0" smtClean="0">
                <a:latin typeface="Times New Roman" panose="02020603050405020304" pitchFamily="18" charset="0"/>
                <a:cs typeface="Times New Roman" panose="02020603050405020304" pitchFamily="18" charset="0"/>
              </a:rPr>
              <a:t>disease</a:t>
            </a:r>
          </a:p>
          <a:p>
            <a:pPr marL="285750" indent="-285750"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Clinical </a:t>
            </a:r>
            <a:r>
              <a:rPr lang="en-IN" dirty="0">
                <a:latin typeface="Times New Roman" panose="02020603050405020304" pitchFamily="18" charset="0"/>
                <a:cs typeface="Times New Roman" panose="02020603050405020304" pitchFamily="18" charset="0"/>
              </a:rPr>
              <a:t>analysis and diagnosis of disease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Veterinary </a:t>
            </a:r>
            <a:r>
              <a:rPr lang="en-IN" dirty="0">
                <a:latin typeface="Times New Roman" panose="02020603050405020304" pitchFamily="18" charset="0"/>
                <a:cs typeface="Times New Roman" panose="02020603050405020304" pitchFamily="18" charset="0"/>
              </a:rPr>
              <a:t>and agricultural applications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Industrial </a:t>
            </a:r>
            <a:r>
              <a:rPr lang="en-IN" dirty="0">
                <a:latin typeface="Times New Roman" panose="02020603050405020304" pitchFamily="18" charset="0"/>
                <a:cs typeface="Times New Roman" panose="02020603050405020304" pitchFamily="18" charset="0"/>
              </a:rPr>
              <a:t>processing and </a:t>
            </a:r>
            <a:r>
              <a:rPr lang="en-IN" dirty="0" smtClean="0">
                <a:latin typeface="Times New Roman" panose="02020603050405020304" pitchFamily="18" charset="0"/>
                <a:cs typeface="Times New Roman" panose="02020603050405020304" pitchFamily="18" charset="0"/>
              </a:rPr>
              <a:t>monitoring</a:t>
            </a:r>
          </a:p>
          <a:p>
            <a:pPr marL="285750" indent="-285750" algn="just">
              <a:lnSpc>
                <a:spcPct val="150000"/>
              </a:lnSpc>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Environmental </a:t>
            </a:r>
            <a:r>
              <a:rPr lang="en-IN" dirty="0">
                <a:latin typeface="Times New Roman" panose="02020603050405020304" pitchFamily="18" charset="0"/>
                <a:cs typeface="Times New Roman" panose="02020603050405020304" pitchFamily="18" charset="0"/>
              </a:rPr>
              <a:t>pollution control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dirty="0"/>
              <a:t>Glucometers are a type Biosensors, which measure the concentration of glucose in blood</a:t>
            </a:r>
            <a:r>
              <a:rPr lang="en-US" dirty="0" smtClean="0"/>
              <a:t>.</a:t>
            </a:r>
          </a:p>
          <a:p>
            <a:pPr marL="285750" indent="-285750" algn="just">
              <a:lnSpc>
                <a:spcPct val="150000"/>
              </a:lnSpc>
              <a:buFont typeface="Wingdings" panose="05000000000000000000" pitchFamily="2" charset="2"/>
              <a:buChar char="v"/>
            </a:pPr>
            <a:r>
              <a:rPr lang="en-IN" dirty="0"/>
              <a:t>Agriculture </a:t>
            </a:r>
            <a:r>
              <a:rPr lang="en-IN" dirty="0" smtClean="0"/>
              <a:t>Industry: </a:t>
            </a:r>
            <a:r>
              <a:rPr lang="en-US" dirty="0"/>
              <a:t>Biosensors </a:t>
            </a:r>
            <a:r>
              <a:rPr lang="en-US" dirty="0" smtClean="0"/>
              <a:t>used </a:t>
            </a:r>
            <a:r>
              <a:rPr lang="en-US" dirty="0"/>
              <a:t>for detection of </a:t>
            </a:r>
            <a:r>
              <a:rPr lang="en-US" dirty="0" smtClean="0"/>
              <a:t>pesticides and concentration of important nutrients.</a:t>
            </a:r>
            <a:endParaRPr lang="en-IN" dirty="0"/>
          </a:p>
          <a:p>
            <a:pPr marL="285750" indent="-285750" algn="just">
              <a:lnSpc>
                <a:spcPct val="150000"/>
              </a:lnSpc>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743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57558</TotalTime>
  <Words>723</Words>
  <Application>Microsoft Office PowerPoint</Application>
  <PresentationFormat>Custom</PresentationFormat>
  <Paragraphs>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MEMS &amp; Microsystem</vt:lpstr>
      <vt:lpstr>  </vt:lpstr>
      <vt:lpstr>  </vt:lpstr>
      <vt:lpstr>Materials for Micromachining</vt:lpstr>
      <vt:lpstr>Silicon as a Substrates</vt:lpstr>
      <vt:lpstr> </vt:lpstr>
      <vt:lpstr>Biological Sensors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Relative grading system proposal</dc:title>
  <dc:creator>DEEPAK SHARMA</dc:creator>
  <cp:lastModifiedBy>Admin</cp:lastModifiedBy>
  <cp:revision>91</cp:revision>
  <dcterms:created xsi:type="dcterms:W3CDTF">2006-08-16T00:00:00Z</dcterms:created>
  <dcterms:modified xsi:type="dcterms:W3CDTF">2023-12-06T10:12:32Z</dcterms:modified>
</cp:coreProperties>
</file>