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notesMasterIdLst>
    <p:notesMasterId r:id="rId53"/>
  </p:notesMasterIdLst>
  <p:sldIdLst>
    <p:sldId id="256" r:id="rId2"/>
    <p:sldId id="257" r:id="rId3"/>
    <p:sldId id="258" r:id="rId4"/>
    <p:sldId id="260" r:id="rId5"/>
    <p:sldId id="261" r:id="rId6"/>
    <p:sldId id="259" r:id="rId7"/>
    <p:sldId id="262" r:id="rId8"/>
    <p:sldId id="274" r:id="rId9"/>
    <p:sldId id="275" r:id="rId10"/>
    <p:sldId id="263" r:id="rId11"/>
    <p:sldId id="264" r:id="rId12"/>
    <p:sldId id="265" r:id="rId13"/>
    <p:sldId id="266" r:id="rId14"/>
    <p:sldId id="268" r:id="rId15"/>
    <p:sldId id="269" r:id="rId16"/>
    <p:sldId id="267" r:id="rId17"/>
    <p:sldId id="276" r:id="rId18"/>
    <p:sldId id="277" r:id="rId19"/>
    <p:sldId id="279" r:id="rId20"/>
    <p:sldId id="278" r:id="rId21"/>
    <p:sldId id="280" r:id="rId22"/>
    <p:sldId id="281" r:id="rId23"/>
    <p:sldId id="282" r:id="rId24"/>
    <p:sldId id="283" r:id="rId25"/>
    <p:sldId id="296" r:id="rId26"/>
    <p:sldId id="297" r:id="rId27"/>
    <p:sldId id="298" r:id="rId28"/>
    <p:sldId id="299" r:id="rId29"/>
    <p:sldId id="300" r:id="rId30"/>
    <p:sldId id="301" r:id="rId31"/>
    <p:sldId id="302" r:id="rId32"/>
    <p:sldId id="303" r:id="rId33"/>
    <p:sldId id="304" r:id="rId34"/>
    <p:sldId id="305" r:id="rId35"/>
    <p:sldId id="306" r:id="rId36"/>
    <p:sldId id="307" r:id="rId37"/>
    <p:sldId id="308" r:id="rId38"/>
    <p:sldId id="309" r:id="rId39"/>
    <p:sldId id="310" r:id="rId40"/>
    <p:sldId id="311" r:id="rId41"/>
    <p:sldId id="312" r:id="rId42"/>
    <p:sldId id="313" r:id="rId43"/>
    <p:sldId id="314" r:id="rId44"/>
    <p:sldId id="315" r:id="rId45"/>
    <p:sldId id="336" r:id="rId46"/>
    <p:sldId id="337" r:id="rId47"/>
    <p:sldId id="338" r:id="rId48"/>
    <p:sldId id="339" r:id="rId49"/>
    <p:sldId id="340" r:id="rId50"/>
    <p:sldId id="341" r:id="rId51"/>
    <p:sldId id="342" r:id="rId5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884" autoAdjust="0"/>
    <p:restoredTop sz="94291" autoAdjust="0"/>
  </p:normalViewPr>
  <p:slideViewPr>
    <p:cSldViewPr>
      <p:cViewPr>
        <p:scale>
          <a:sx n="71" d="100"/>
          <a:sy n="71" d="100"/>
        </p:scale>
        <p:origin x="-1088" y="44"/>
      </p:cViewPr>
      <p:guideLst>
        <p:guide orient="horz" pos="2160"/>
        <p:guide pos="2880"/>
      </p:guideLst>
    </p:cSldViewPr>
  </p:slideViewPr>
  <p:outlineViewPr>
    <p:cViewPr>
      <p:scale>
        <a:sx n="33" d="100"/>
        <a:sy n="33" d="100"/>
      </p:scale>
      <p:origin x="0" y="57932"/>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981B495-6DE0-475C-92B7-78B62AE8E1D3}" type="datetimeFigureOut">
              <a:rPr lang="en-IN" smtClean="0"/>
              <a:t>06-12-2023</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AC13761-A404-4274-AF03-B20A1052D857}" type="slidenum">
              <a:rPr lang="en-IN" smtClean="0"/>
              <a:t>‹#›</a:t>
            </a:fld>
            <a:endParaRPr lang="en-IN"/>
          </a:p>
        </p:txBody>
      </p:sp>
    </p:spTree>
    <p:extLst>
      <p:ext uri="{BB962C8B-B14F-4D97-AF65-F5344CB8AC3E}">
        <p14:creationId xmlns:p14="http://schemas.microsoft.com/office/powerpoint/2010/main" val="27465112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649B89A0-D8A3-430D-B9C2-058F534762ED}" type="datetimeFigureOut">
              <a:rPr lang="en-US" smtClean="0"/>
              <a:t>12/6/2023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C85620-5FAB-4CD0-8256-E69E19575608}" type="slidenum">
              <a:rPr lang="en-US" smtClean="0"/>
              <a:t>‹#›</a:t>
            </a:fld>
            <a:endParaRPr lang="en-US"/>
          </a:p>
        </p:txBody>
      </p:sp>
    </p:spTree>
    <p:extLst>
      <p:ext uri="{BB962C8B-B14F-4D97-AF65-F5344CB8AC3E}">
        <p14:creationId xmlns:p14="http://schemas.microsoft.com/office/powerpoint/2010/main" val="20409082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49B89A0-D8A3-430D-B9C2-058F534762ED}" type="datetimeFigureOut">
              <a:rPr lang="en-US" smtClean="0"/>
              <a:t>12/6/2023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C85620-5FAB-4CD0-8256-E69E19575608}" type="slidenum">
              <a:rPr lang="en-US" smtClean="0"/>
              <a:t>‹#›</a:t>
            </a:fld>
            <a:endParaRPr lang="en-US"/>
          </a:p>
        </p:txBody>
      </p:sp>
    </p:spTree>
    <p:extLst>
      <p:ext uri="{BB962C8B-B14F-4D97-AF65-F5344CB8AC3E}">
        <p14:creationId xmlns:p14="http://schemas.microsoft.com/office/powerpoint/2010/main" val="879341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49B89A0-D8A3-430D-B9C2-058F534762ED}" type="datetimeFigureOut">
              <a:rPr lang="en-US" smtClean="0"/>
              <a:t>12/6/2023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C85620-5FAB-4CD0-8256-E69E19575608}" type="slidenum">
              <a:rPr lang="en-US" smtClean="0"/>
              <a:t>‹#›</a:t>
            </a:fld>
            <a:endParaRPr lang="en-US"/>
          </a:p>
        </p:txBody>
      </p:sp>
    </p:spTree>
    <p:extLst>
      <p:ext uri="{BB962C8B-B14F-4D97-AF65-F5344CB8AC3E}">
        <p14:creationId xmlns:p14="http://schemas.microsoft.com/office/powerpoint/2010/main" val="36355798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49B89A0-D8A3-430D-B9C2-058F534762ED}" type="datetimeFigureOut">
              <a:rPr lang="en-US" smtClean="0"/>
              <a:t>12/6/2023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C85620-5FAB-4CD0-8256-E69E19575608}" type="slidenum">
              <a:rPr lang="en-US" smtClean="0"/>
              <a:t>‹#›</a:t>
            </a:fld>
            <a:endParaRPr lang="en-US"/>
          </a:p>
        </p:txBody>
      </p:sp>
    </p:spTree>
    <p:extLst>
      <p:ext uri="{BB962C8B-B14F-4D97-AF65-F5344CB8AC3E}">
        <p14:creationId xmlns:p14="http://schemas.microsoft.com/office/powerpoint/2010/main" val="28796781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49B89A0-D8A3-430D-B9C2-058F534762ED}" type="datetimeFigureOut">
              <a:rPr lang="en-US" smtClean="0"/>
              <a:t>12/6/2023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C85620-5FAB-4CD0-8256-E69E19575608}" type="slidenum">
              <a:rPr lang="en-US" smtClean="0"/>
              <a:t>‹#›</a:t>
            </a:fld>
            <a:endParaRPr lang="en-US"/>
          </a:p>
        </p:txBody>
      </p:sp>
    </p:spTree>
    <p:extLst>
      <p:ext uri="{BB962C8B-B14F-4D97-AF65-F5344CB8AC3E}">
        <p14:creationId xmlns:p14="http://schemas.microsoft.com/office/powerpoint/2010/main" val="28135865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49B89A0-D8A3-430D-B9C2-058F534762ED}" type="datetimeFigureOut">
              <a:rPr lang="en-US" smtClean="0"/>
              <a:t>12/6/2023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C85620-5FAB-4CD0-8256-E69E19575608}" type="slidenum">
              <a:rPr lang="en-US" smtClean="0"/>
              <a:t>‹#›</a:t>
            </a:fld>
            <a:endParaRPr lang="en-US"/>
          </a:p>
        </p:txBody>
      </p:sp>
    </p:spTree>
    <p:extLst>
      <p:ext uri="{BB962C8B-B14F-4D97-AF65-F5344CB8AC3E}">
        <p14:creationId xmlns:p14="http://schemas.microsoft.com/office/powerpoint/2010/main" val="23093072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49B89A0-D8A3-430D-B9C2-058F534762ED}" type="datetimeFigureOut">
              <a:rPr lang="en-US" smtClean="0"/>
              <a:t>12/6/2023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FC85620-5FAB-4CD0-8256-E69E19575608}" type="slidenum">
              <a:rPr lang="en-US" smtClean="0"/>
              <a:t>‹#›</a:t>
            </a:fld>
            <a:endParaRPr lang="en-US"/>
          </a:p>
        </p:txBody>
      </p:sp>
    </p:spTree>
    <p:extLst>
      <p:ext uri="{BB962C8B-B14F-4D97-AF65-F5344CB8AC3E}">
        <p14:creationId xmlns:p14="http://schemas.microsoft.com/office/powerpoint/2010/main" val="25020324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49B89A0-D8A3-430D-B9C2-058F534762ED}" type="datetimeFigureOut">
              <a:rPr lang="en-US" smtClean="0"/>
              <a:t>12/6/2023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FC85620-5FAB-4CD0-8256-E69E19575608}" type="slidenum">
              <a:rPr lang="en-US" smtClean="0"/>
              <a:t>‹#›</a:t>
            </a:fld>
            <a:endParaRPr lang="en-US"/>
          </a:p>
        </p:txBody>
      </p:sp>
    </p:spTree>
    <p:extLst>
      <p:ext uri="{BB962C8B-B14F-4D97-AF65-F5344CB8AC3E}">
        <p14:creationId xmlns:p14="http://schemas.microsoft.com/office/powerpoint/2010/main" val="40982487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49B89A0-D8A3-430D-B9C2-058F534762ED}" type="datetimeFigureOut">
              <a:rPr lang="en-US" smtClean="0"/>
              <a:t>12/6/2023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FC85620-5FAB-4CD0-8256-E69E19575608}" type="slidenum">
              <a:rPr lang="en-US" smtClean="0"/>
              <a:t>‹#›</a:t>
            </a:fld>
            <a:endParaRPr lang="en-US"/>
          </a:p>
        </p:txBody>
      </p:sp>
    </p:spTree>
    <p:extLst>
      <p:ext uri="{BB962C8B-B14F-4D97-AF65-F5344CB8AC3E}">
        <p14:creationId xmlns:p14="http://schemas.microsoft.com/office/powerpoint/2010/main" val="23154502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49B89A0-D8A3-430D-B9C2-058F534762ED}" type="datetimeFigureOut">
              <a:rPr lang="en-US" smtClean="0"/>
              <a:t>12/6/2023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C85620-5FAB-4CD0-8256-E69E19575608}" type="slidenum">
              <a:rPr lang="en-US" smtClean="0"/>
              <a:t>‹#›</a:t>
            </a:fld>
            <a:endParaRPr lang="en-US"/>
          </a:p>
        </p:txBody>
      </p:sp>
    </p:spTree>
    <p:extLst>
      <p:ext uri="{BB962C8B-B14F-4D97-AF65-F5344CB8AC3E}">
        <p14:creationId xmlns:p14="http://schemas.microsoft.com/office/powerpoint/2010/main" val="32285013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49B89A0-D8A3-430D-B9C2-058F534762ED}" type="datetimeFigureOut">
              <a:rPr lang="en-US" smtClean="0"/>
              <a:t>12/6/2023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C85620-5FAB-4CD0-8256-E69E19575608}" type="slidenum">
              <a:rPr lang="en-US" smtClean="0"/>
              <a:t>‹#›</a:t>
            </a:fld>
            <a:endParaRPr lang="en-US"/>
          </a:p>
        </p:txBody>
      </p:sp>
    </p:spTree>
    <p:extLst>
      <p:ext uri="{BB962C8B-B14F-4D97-AF65-F5344CB8AC3E}">
        <p14:creationId xmlns:p14="http://schemas.microsoft.com/office/powerpoint/2010/main" val="3004601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49B89A0-D8A3-430D-B9C2-058F534762ED}" type="datetimeFigureOut">
              <a:rPr lang="en-US" smtClean="0"/>
              <a:t>12/6/2023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C85620-5FAB-4CD0-8256-E69E19575608}" type="slidenum">
              <a:rPr lang="en-US" smtClean="0"/>
              <a:t>‹#›</a:t>
            </a:fld>
            <a:endParaRPr lang="en-US"/>
          </a:p>
        </p:txBody>
      </p:sp>
    </p:spTree>
    <p:extLst>
      <p:ext uri="{BB962C8B-B14F-4D97-AF65-F5344CB8AC3E}">
        <p14:creationId xmlns:p14="http://schemas.microsoft.com/office/powerpoint/2010/main" val="22987860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Polymers</a:t>
            </a:r>
          </a:p>
        </p:txBody>
      </p:sp>
      <p:sp>
        <p:nvSpPr>
          <p:cNvPr id="3" name="Subtitle 2"/>
          <p:cNvSpPr>
            <a:spLocks noGrp="1"/>
          </p:cNvSpPr>
          <p:nvPr>
            <p:ph type="subTitle" idx="1"/>
          </p:nvPr>
        </p:nvSpPr>
        <p:spPr/>
        <p:txBody>
          <a:bodyPr/>
          <a:lstStyle/>
          <a:p>
            <a:r>
              <a:rPr lang="en-US" dirty="0"/>
              <a:t>Dr. </a:t>
            </a:r>
            <a:r>
              <a:rPr lang="en-US" dirty="0" err="1"/>
              <a:t>Druman</a:t>
            </a:r>
            <a:r>
              <a:rPr lang="en-US" dirty="0"/>
              <a:t> </a:t>
            </a:r>
            <a:r>
              <a:rPr lang="en-US" dirty="0" err="1"/>
              <a:t>Utekar</a:t>
            </a:r>
            <a:endParaRPr lang="en-US" dirty="0"/>
          </a:p>
        </p:txBody>
      </p:sp>
    </p:spTree>
    <p:extLst>
      <p:ext uri="{BB962C8B-B14F-4D97-AF65-F5344CB8AC3E}">
        <p14:creationId xmlns:p14="http://schemas.microsoft.com/office/powerpoint/2010/main" val="171290280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E5CEC53-4700-4F2A-A93F-98B171AD66F8}"/>
              </a:ext>
            </a:extLst>
          </p:cNvPr>
          <p:cNvSpPr>
            <a:spLocks noGrp="1"/>
          </p:cNvSpPr>
          <p:nvPr>
            <p:ph type="title"/>
          </p:nvPr>
        </p:nvSpPr>
        <p:spPr/>
        <p:txBody>
          <a:bodyPr>
            <a:normAutofit fontScale="90000"/>
          </a:bodyPr>
          <a:lstStyle/>
          <a:p>
            <a:r>
              <a:rPr lang="en-US" dirty="0"/>
              <a:t>Based on </a:t>
            </a:r>
            <a:r>
              <a:rPr lang="en-US" dirty="0" err="1"/>
              <a:t>Tacticity</a:t>
            </a:r>
            <a:r>
              <a:rPr lang="en-US" dirty="0"/>
              <a:t/>
            </a:r>
            <a:br>
              <a:rPr lang="en-US" dirty="0"/>
            </a:br>
            <a:endParaRPr lang="en-IN" dirty="0"/>
          </a:p>
        </p:txBody>
      </p:sp>
      <p:sp>
        <p:nvSpPr>
          <p:cNvPr id="3" name="Content Placeholder 2">
            <a:extLst>
              <a:ext uri="{FF2B5EF4-FFF2-40B4-BE49-F238E27FC236}">
                <a16:creationId xmlns:a16="http://schemas.microsoft.com/office/drawing/2014/main" xmlns="" id="{3337102A-4FAD-400B-B1C6-B04CA337E284}"/>
              </a:ext>
            </a:extLst>
          </p:cNvPr>
          <p:cNvSpPr>
            <a:spLocks noGrp="1"/>
          </p:cNvSpPr>
          <p:nvPr>
            <p:ph idx="1"/>
          </p:nvPr>
        </p:nvSpPr>
        <p:spPr>
          <a:xfrm>
            <a:off x="457200" y="990600"/>
            <a:ext cx="8077200" cy="5135563"/>
          </a:xfrm>
        </p:spPr>
        <p:txBody>
          <a:bodyPr>
            <a:normAutofit/>
          </a:bodyPr>
          <a:lstStyle/>
          <a:p>
            <a:r>
              <a:rPr lang="en-US" sz="18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The arrangement of functional groups on carbon backbone of the polymer is called </a:t>
            </a:r>
            <a:r>
              <a:rPr lang="en-US" sz="1800" dirty="0" err="1">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Tacticiy</a:t>
            </a:r>
            <a:r>
              <a:rPr lang="en-US" sz="18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r>
              <a:rPr lang="en-US" sz="18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It is manly divided into 3 types.</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gn="just">
              <a:buFont typeface="+mj-lt"/>
              <a:buAutoNum type="arabicParenR"/>
              <a:tabLst>
                <a:tab pos="457200" algn="l"/>
              </a:tabLst>
            </a:pPr>
            <a:r>
              <a:rPr lang="en-US" sz="1800" b="1"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Isotactic polymers: </a:t>
            </a:r>
            <a:r>
              <a:rPr lang="en-US" sz="18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Those polymers in which the functional groups are arranged on the same side are called Isotactic polymers. E.g.:- PVC</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endParaRPr lang="en-IN" dirty="0"/>
          </a:p>
        </p:txBody>
      </p:sp>
      <p:pic>
        <p:nvPicPr>
          <p:cNvPr id="3074" name="Picture 2" descr="isotactic polymers">
            <a:extLst>
              <a:ext uri="{FF2B5EF4-FFF2-40B4-BE49-F238E27FC236}">
                <a16:creationId xmlns:a16="http://schemas.microsoft.com/office/drawing/2014/main" xmlns="" id="{B2A180E5-20D2-484B-8840-5F4185E3E7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2743200"/>
            <a:ext cx="7620000" cy="22582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664578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601E8D93-F906-466A-ADD5-DC67E6A66A2C}"/>
              </a:ext>
            </a:extLst>
          </p:cNvPr>
          <p:cNvSpPr>
            <a:spLocks noGrp="1"/>
          </p:cNvSpPr>
          <p:nvPr>
            <p:ph idx="1"/>
          </p:nvPr>
        </p:nvSpPr>
        <p:spPr>
          <a:xfrm>
            <a:off x="457200" y="304800"/>
            <a:ext cx="8229600" cy="5821363"/>
          </a:xfrm>
        </p:spPr>
        <p:txBody>
          <a:bodyPr/>
          <a:lstStyle/>
          <a:p>
            <a:pPr marL="342900" lvl="0" indent="-342900" algn="just">
              <a:buFont typeface="+mj-lt"/>
              <a:buAutoNum type="arabicParenR" startAt="2"/>
              <a:tabLst>
                <a:tab pos="495300" algn="l"/>
              </a:tabLst>
            </a:pPr>
            <a:r>
              <a:rPr lang="en-US" sz="1800" b="1"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Atactic polymers</a:t>
            </a:r>
            <a:r>
              <a:rPr lang="en-US" sz="18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When there is no regular arrangement of functional groups on the</a:t>
            </a:r>
            <a:r>
              <a:rPr lang="en-US" sz="1800" b="1"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a:t>
            </a:r>
            <a:r>
              <a:rPr lang="en-US" sz="18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back bone of the polymer chain these polymers are called atactic polymers.</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marL="76200" indent="0" algn="just">
              <a:buNone/>
            </a:pPr>
            <a:r>
              <a:rPr lang="en-US" sz="18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E.g.: PVC (Poly Vinyl chloride)</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endParaRPr lang="en-IN" dirty="0"/>
          </a:p>
        </p:txBody>
      </p:sp>
      <p:pic>
        <p:nvPicPr>
          <p:cNvPr id="4098" name="Picture 2" descr="atactic polymers">
            <a:extLst>
              <a:ext uri="{FF2B5EF4-FFF2-40B4-BE49-F238E27FC236}">
                <a16:creationId xmlns:a16="http://schemas.microsoft.com/office/drawing/2014/main" xmlns="" id="{359741A2-1722-42E4-B002-1E193032551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3500" y="1828800"/>
            <a:ext cx="6477000" cy="19194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021819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61ADCCF1-4789-44BC-B857-45A8F68EE073}"/>
              </a:ext>
            </a:extLst>
          </p:cNvPr>
          <p:cNvSpPr>
            <a:spLocks noGrp="1"/>
          </p:cNvSpPr>
          <p:nvPr>
            <p:ph idx="1"/>
          </p:nvPr>
        </p:nvSpPr>
        <p:spPr>
          <a:xfrm>
            <a:off x="457200" y="1649429"/>
            <a:ext cx="7955280" cy="4476734"/>
          </a:xfrm>
        </p:spPr>
        <p:txBody>
          <a:bodyPr/>
          <a:lstStyle/>
          <a:p>
            <a:r>
              <a:rPr lang="en-US" sz="1800" b="1" dirty="0" err="1">
                <a:solidFill>
                  <a:srgbClr val="000000"/>
                </a:solidFill>
                <a:effectLst/>
                <a:latin typeface="Times New Roman" panose="02020603050405020304" pitchFamily="18" charset="0"/>
                <a:ea typeface="Times New Roman" panose="02020603050405020304" pitchFamily="18" charset="0"/>
              </a:rPr>
              <a:t>Syndiotactic</a:t>
            </a:r>
            <a:r>
              <a:rPr lang="en-US" sz="1800" b="1" dirty="0">
                <a:solidFill>
                  <a:srgbClr val="000000"/>
                </a:solidFill>
                <a:effectLst/>
                <a:latin typeface="Times New Roman" panose="02020603050405020304" pitchFamily="18" charset="0"/>
                <a:ea typeface="Times New Roman" panose="02020603050405020304" pitchFamily="18" charset="0"/>
              </a:rPr>
              <a:t> Polymers: </a:t>
            </a:r>
            <a:r>
              <a:rPr lang="en-US" sz="1800" dirty="0">
                <a:solidFill>
                  <a:srgbClr val="000000"/>
                </a:solidFill>
                <a:effectLst/>
                <a:latin typeface="Times New Roman" panose="02020603050405020304" pitchFamily="18" charset="0"/>
                <a:ea typeface="Times New Roman" panose="02020603050405020304" pitchFamily="18" charset="0"/>
              </a:rPr>
              <a:t>The polymers with alternate arrangement of functional groups </a:t>
            </a:r>
            <a:r>
              <a:rPr lang="en-US" sz="18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are called </a:t>
            </a:r>
            <a:r>
              <a:rPr lang="en-US" sz="1800" dirty="0" err="1">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syndiotactic</a:t>
            </a:r>
            <a:r>
              <a:rPr lang="en-US" sz="18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polymers for e.g.:- PVC</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endParaRPr lang="en-IN" dirty="0"/>
          </a:p>
        </p:txBody>
      </p:sp>
      <p:pic>
        <p:nvPicPr>
          <p:cNvPr id="5134" name="Picture 14" descr="syndiotactic polymers">
            <a:extLst>
              <a:ext uri="{FF2B5EF4-FFF2-40B4-BE49-F238E27FC236}">
                <a16:creationId xmlns:a16="http://schemas.microsoft.com/office/drawing/2014/main" xmlns="" id="{D1704928-B454-4353-8185-83E21E0C6A0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2971800"/>
            <a:ext cx="5410200" cy="13816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477386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1944A5D-18F8-4CD2-8082-3CF099E01882}"/>
              </a:ext>
            </a:extLst>
          </p:cNvPr>
          <p:cNvSpPr>
            <a:spLocks noGrp="1"/>
          </p:cNvSpPr>
          <p:nvPr>
            <p:ph type="title"/>
          </p:nvPr>
        </p:nvSpPr>
        <p:spPr>
          <a:xfrm>
            <a:off x="457200" y="72379"/>
            <a:ext cx="8229600" cy="457200"/>
          </a:xfrm>
        </p:spPr>
        <p:txBody>
          <a:bodyPr>
            <a:normAutofit/>
          </a:bodyPr>
          <a:lstStyle/>
          <a:p>
            <a:r>
              <a:rPr kumimoji="0" lang="en-US" altLang="en-US" sz="2000" b="1"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Difference between condensation </a:t>
            </a:r>
            <a:r>
              <a:rPr lang="en-US" altLang="en-US" sz="2000" b="1" dirty="0">
                <a:solidFill>
                  <a:srgbClr val="000000"/>
                </a:solidFill>
                <a:latin typeface="Arial" panose="020B0604020202020204" pitchFamily="34" charset="0"/>
                <a:ea typeface="Times New Roman" panose="02020603050405020304" pitchFamily="18" charset="0"/>
                <a:cs typeface="Arial" panose="020B0604020202020204" pitchFamily="34" charset="0"/>
              </a:rPr>
              <a:t>and</a:t>
            </a:r>
            <a:r>
              <a:rPr kumimoji="0" lang="en-US" altLang="en-US" sz="2000" b="1"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kumimoji="0" lang="en-US" altLang="en-US" sz="2000" b="1" i="0" u="none" strike="noStrike" cap="none" normalizeH="0" baseline="0" dirty="0" smtClean="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addition </a:t>
            </a:r>
            <a:r>
              <a:rPr kumimoji="0" lang="en-US" altLang="en-US" sz="2000" b="1" i="0" u="none" strike="noStrike" cap="none" normalizeH="0" baseline="0" dirty="0" err="1">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polymerisation</a:t>
            </a:r>
            <a:r>
              <a:rPr kumimoji="0" lang="en-US" altLang="en-US" sz="2000" b="1"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a:t>
            </a:r>
            <a:endParaRPr lang="en-IN" sz="2000" dirty="0"/>
          </a:p>
        </p:txBody>
      </p:sp>
      <p:graphicFrame>
        <p:nvGraphicFramePr>
          <p:cNvPr id="4" name="Content Placeholder 3">
            <a:extLst>
              <a:ext uri="{FF2B5EF4-FFF2-40B4-BE49-F238E27FC236}">
                <a16:creationId xmlns:a16="http://schemas.microsoft.com/office/drawing/2014/main" xmlns="" id="{7644F421-5ACC-45ED-A3FA-82EECC919D5B}"/>
              </a:ext>
            </a:extLst>
          </p:cNvPr>
          <p:cNvGraphicFramePr>
            <a:graphicFrameLocks noGrp="1"/>
          </p:cNvGraphicFramePr>
          <p:nvPr>
            <p:ph idx="1"/>
            <p:extLst>
              <p:ext uri="{D42A27DB-BD31-4B8C-83A1-F6EECF244321}">
                <p14:modId xmlns:p14="http://schemas.microsoft.com/office/powerpoint/2010/main" val="3801507018"/>
              </p:ext>
            </p:extLst>
          </p:nvPr>
        </p:nvGraphicFramePr>
        <p:xfrm>
          <a:off x="800104" y="556084"/>
          <a:ext cx="7543792" cy="6284698"/>
        </p:xfrm>
        <a:graphic>
          <a:graphicData uri="http://schemas.openxmlformats.org/drawingml/2006/table">
            <a:tbl>
              <a:tblPr>
                <a:tableStyleId>{5C22544A-7EE6-4342-B048-85BDC9FD1C3A}</a:tableStyleId>
              </a:tblPr>
              <a:tblGrid>
                <a:gridCol w="640661">
                  <a:extLst>
                    <a:ext uri="{9D8B030D-6E8A-4147-A177-3AD203B41FA5}">
                      <a16:colId xmlns:a16="http://schemas.microsoft.com/office/drawing/2014/main" xmlns="" val="3146767211"/>
                    </a:ext>
                  </a:extLst>
                </a:gridCol>
                <a:gridCol w="3139243">
                  <a:extLst>
                    <a:ext uri="{9D8B030D-6E8A-4147-A177-3AD203B41FA5}">
                      <a16:colId xmlns:a16="http://schemas.microsoft.com/office/drawing/2014/main" xmlns="" val="3791788022"/>
                    </a:ext>
                  </a:extLst>
                </a:gridCol>
                <a:gridCol w="624645">
                  <a:extLst>
                    <a:ext uri="{9D8B030D-6E8A-4147-A177-3AD203B41FA5}">
                      <a16:colId xmlns:a16="http://schemas.microsoft.com/office/drawing/2014/main" xmlns="" val="405565975"/>
                    </a:ext>
                  </a:extLst>
                </a:gridCol>
                <a:gridCol w="3139243">
                  <a:extLst>
                    <a:ext uri="{9D8B030D-6E8A-4147-A177-3AD203B41FA5}">
                      <a16:colId xmlns:a16="http://schemas.microsoft.com/office/drawing/2014/main" xmlns="" val="3655202095"/>
                    </a:ext>
                  </a:extLst>
                </a:gridCol>
              </a:tblGrid>
              <a:tr h="276948">
                <a:tc>
                  <a:txBody>
                    <a:bodyPr/>
                    <a:lstStyle/>
                    <a:p>
                      <a:pPr algn="just"/>
                      <a:r>
                        <a:rPr lang="en-US" sz="1400" dirty="0">
                          <a:effectLst/>
                        </a:rPr>
                        <a:t> </a:t>
                      </a:r>
                      <a:endParaRPr lang="en-IN" sz="140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38100" algn="just"/>
                      <a:r>
                        <a:rPr lang="en-US" sz="1400" dirty="0">
                          <a:effectLst/>
                        </a:rPr>
                        <a:t>Condensation </a:t>
                      </a:r>
                      <a:r>
                        <a:rPr lang="en-US" sz="1400" dirty="0" err="1">
                          <a:effectLst/>
                        </a:rPr>
                        <a:t>polymerisation</a:t>
                      </a:r>
                      <a:endParaRPr lang="en-IN" sz="140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just"/>
                      <a:r>
                        <a:rPr lang="en-US" sz="1400">
                          <a:effectLst/>
                        </a:rPr>
                        <a:t> </a:t>
                      </a:r>
                      <a:endParaRPr lang="en-IN" sz="14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139700" algn="just"/>
                      <a:r>
                        <a:rPr lang="en-US" sz="1400" dirty="0" smtClean="0">
                          <a:effectLst/>
                        </a:rPr>
                        <a:t>Addition </a:t>
                      </a:r>
                      <a:r>
                        <a:rPr lang="en-US" sz="1400" dirty="0" err="1">
                          <a:effectLst/>
                        </a:rPr>
                        <a:t>polymerisation</a:t>
                      </a:r>
                      <a:endParaRPr lang="en-IN" sz="140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extLst>
                  <a:ext uri="{0D108BD9-81ED-4DB2-BD59-A6C34878D82A}">
                    <a16:rowId xmlns:a16="http://schemas.microsoft.com/office/drawing/2014/main" xmlns="" val="633525002"/>
                  </a:ext>
                </a:extLst>
              </a:tr>
              <a:tr h="160654">
                <a:tc>
                  <a:txBody>
                    <a:bodyPr/>
                    <a:lstStyle/>
                    <a:p>
                      <a:pPr algn="just"/>
                      <a:r>
                        <a:rPr lang="en-US" sz="1400">
                          <a:effectLst/>
                        </a:rPr>
                        <a:t> </a:t>
                      </a:r>
                      <a:endParaRPr lang="en-IN" sz="14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just"/>
                      <a:r>
                        <a:rPr lang="en-US" sz="1400" dirty="0">
                          <a:effectLst/>
                        </a:rPr>
                        <a:t> </a:t>
                      </a:r>
                      <a:endParaRPr lang="en-IN" sz="140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just"/>
                      <a:r>
                        <a:rPr lang="en-US" sz="1400">
                          <a:effectLst/>
                        </a:rPr>
                        <a:t> </a:t>
                      </a:r>
                      <a:endParaRPr lang="en-IN" sz="14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just"/>
                      <a:r>
                        <a:rPr lang="en-US" sz="1400">
                          <a:effectLst/>
                        </a:rPr>
                        <a:t> </a:t>
                      </a:r>
                      <a:endParaRPr lang="en-IN" sz="14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extLst>
                  <a:ext uri="{0D108BD9-81ED-4DB2-BD59-A6C34878D82A}">
                    <a16:rowId xmlns:a16="http://schemas.microsoft.com/office/drawing/2014/main" xmlns="" val="3927960182"/>
                  </a:ext>
                </a:extLst>
              </a:tr>
              <a:tr h="263709">
                <a:tc>
                  <a:txBody>
                    <a:bodyPr/>
                    <a:lstStyle/>
                    <a:p>
                      <a:pPr algn="just"/>
                      <a:r>
                        <a:rPr lang="en-US" sz="1400">
                          <a:effectLst/>
                        </a:rPr>
                        <a:t>(1)</a:t>
                      </a:r>
                      <a:endParaRPr lang="en-IN" sz="14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25400" algn="just"/>
                      <a:r>
                        <a:rPr lang="en-US" sz="1400" dirty="0">
                          <a:effectLst/>
                        </a:rPr>
                        <a:t>It is also known as step growth</a:t>
                      </a:r>
                      <a:endParaRPr lang="en-IN" sz="140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just"/>
                      <a:r>
                        <a:rPr lang="en-US" sz="1400">
                          <a:effectLst/>
                        </a:rPr>
                        <a:t>(1)</a:t>
                      </a:r>
                      <a:endParaRPr lang="en-IN" sz="14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25400" algn="just"/>
                      <a:r>
                        <a:rPr lang="en-US" sz="1400" dirty="0">
                          <a:effectLst/>
                        </a:rPr>
                        <a:t>It is also known as chain growth</a:t>
                      </a:r>
                      <a:endParaRPr lang="en-IN" sz="140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extLst>
                  <a:ext uri="{0D108BD9-81ED-4DB2-BD59-A6C34878D82A}">
                    <a16:rowId xmlns:a16="http://schemas.microsoft.com/office/drawing/2014/main" xmlns="" val="4002141620"/>
                  </a:ext>
                </a:extLst>
              </a:tr>
              <a:tr h="167863">
                <a:tc>
                  <a:txBody>
                    <a:bodyPr/>
                    <a:lstStyle/>
                    <a:p>
                      <a:pPr algn="just"/>
                      <a:r>
                        <a:rPr lang="en-US" sz="1400">
                          <a:effectLst/>
                        </a:rPr>
                        <a:t> </a:t>
                      </a:r>
                      <a:endParaRPr lang="en-IN" sz="14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25400" algn="just"/>
                      <a:r>
                        <a:rPr lang="en-US" sz="1400" dirty="0" err="1">
                          <a:effectLst/>
                        </a:rPr>
                        <a:t>polymerisation</a:t>
                      </a:r>
                      <a:endParaRPr lang="en-IN" sz="140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just"/>
                      <a:r>
                        <a:rPr lang="en-US" sz="1400">
                          <a:effectLst/>
                        </a:rPr>
                        <a:t> </a:t>
                      </a:r>
                      <a:endParaRPr lang="en-IN" sz="14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25400" algn="just"/>
                      <a:r>
                        <a:rPr lang="en-US" sz="1400">
                          <a:effectLst/>
                        </a:rPr>
                        <a:t>polymerization</a:t>
                      </a:r>
                      <a:endParaRPr lang="en-IN" sz="14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extLst>
                  <a:ext uri="{0D108BD9-81ED-4DB2-BD59-A6C34878D82A}">
                    <a16:rowId xmlns:a16="http://schemas.microsoft.com/office/drawing/2014/main" xmlns="" val="1756158582"/>
                  </a:ext>
                </a:extLst>
              </a:tr>
              <a:tr h="160654">
                <a:tc>
                  <a:txBody>
                    <a:bodyPr/>
                    <a:lstStyle/>
                    <a:p>
                      <a:pPr algn="just"/>
                      <a:r>
                        <a:rPr lang="en-US" sz="1400">
                          <a:effectLst/>
                        </a:rPr>
                        <a:t> </a:t>
                      </a:r>
                      <a:endParaRPr lang="en-IN" sz="14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just"/>
                      <a:r>
                        <a:rPr lang="en-US" sz="1400" dirty="0">
                          <a:effectLst/>
                        </a:rPr>
                        <a:t> </a:t>
                      </a:r>
                      <a:endParaRPr lang="en-IN" sz="140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just"/>
                      <a:r>
                        <a:rPr lang="en-US" sz="1400">
                          <a:effectLst/>
                        </a:rPr>
                        <a:t> </a:t>
                      </a:r>
                      <a:endParaRPr lang="en-IN" sz="14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just"/>
                      <a:r>
                        <a:rPr lang="en-US" sz="1400" dirty="0">
                          <a:effectLst/>
                        </a:rPr>
                        <a:t> </a:t>
                      </a:r>
                      <a:endParaRPr lang="en-IN" sz="140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extLst>
                  <a:ext uri="{0D108BD9-81ED-4DB2-BD59-A6C34878D82A}">
                    <a16:rowId xmlns:a16="http://schemas.microsoft.com/office/drawing/2014/main" xmlns="" val="3598455959"/>
                  </a:ext>
                </a:extLst>
              </a:tr>
              <a:tr h="263709">
                <a:tc>
                  <a:txBody>
                    <a:bodyPr/>
                    <a:lstStyle/>
                    <a:p>
                      <a:pPr algn="just"/>
                      <a:r>
                        <a:rPr lang="en-US" sz="1400">
                          <a:effectLst/>
                        </a:rPr>
                        <a:t>(2)</a:t>
                      </a:r>
                      <a:endParaRPr lang="en-IN" sz="14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25400" algn="just"/>
                      <a:r>
                        <a:rPr lang="en-US" sz="1400" dirty="0">
                          <a:effectLst/>
                        </a:rPr>
                        <a:t>It takes place in monomers having</a:t>
                      </a:r>
                      <a:endParaRPr lang="en-IN" sz="140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just"/>
                      <a:r>
                        <a:rPr lang="en-US" sz="1400">
                          <a:effectLst/>
                        </a:rPr>
                        <a:t>(2)</a:t>
                      </a:r>
                      <a:endParaRPr lang="en-IN" sz="14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25400" algn="just"/>
                      <a:r>
                        <a:rPr lang="en-US" sz="1400">
                          <a:effectLst/>
                        </a:rPr>
                        <a:t>It takes place only in monomers</a:t>
                      </a:r>
                      <a:endParaRPr lang="en-IN" sz="14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extLst>
                  <a:ext uri="{0D108BD9-81ED-4DB2-BD59-A6C34878D82A}">
                    <a16:rowId xmlns:a16="http://schemas.microsoft.com/office/drawing/2014/main" xmlns="" val="4165865647"/>
                  </a:ext>
                </a:extLst>
              </a:tr>
              <a:tr h="168923">
                <a:tc>
                  <a:txBody>
                    <a:bodyPr/>
                    <a:lstStyle/>
                    <a:p>
                      <a:pPr algn="just"/>
                      <a:r>
                        <a:rPr lang="en-US" sz="1400">
                          <a:effectLst/>
                        </a:rPr>
                        <a:t> </a:t>
                      </a:r>
                      <a:endParaRPr lang="en-IN" sz="14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25400" algn="just"/>
                      <a:r>
                        <a:rPr lang="en-US" sz="1400" dirty="0">
                          <a:effectLst/>
                        </a:rPr>
                        <a:t>reactive functional groups</a:t>
                      </a:r>
                      <a:endParaRPr lang="en-IN" sz="140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just"/>
                      <a:r>
                        <a:rPr lang="en-US" sz="1400">
                          <a:effectLst/>
                        </a:rPr>
                        <a:t> </a:t>
                      </a:r>
                      <a:endParaRPr lang="en-IN" sz="14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25400" algn="just"/>
                      <a:r>
                        <a:rPr lang="en-US" sz="1400" dirty="0">
                          <a:effectLst/>
                        </a:rPr>
                        <a:t>having multiple bonds.</a:t>
                      </a:r>
                      <a:endParaRPr lang="en-IN" sz="140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extLst>
                  <a:ext uri="{0D108BD9-81ED-4DB2-BD59-A6C34878D82A}">
                    <a16:rowId xmlns:a16="http://schemas.microsoft.com/office/drawing/2014/main" xmlns="" val="4148040084"/>
                  </a:ext>
                </a:extLst>
              </a:tr>
              <a:tr h="160654">
                <a:tc>
                  <a:txBody>
                    <a:bodyPr/>
                    <a:lstStyle/>
                    <a:p>
                      <a:pPr algn="just"/>
                      <a:r>
                        <a:rPr lang="en-US" sz="1400" dirty="0">
                          <a:effectLst/>
                        </a:rPr>
                        <a:t> </a:t>
                      </a:r>
                      <a:endParaRPr lang="en-IN" sz="140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just"/>
                      <a:r>
                        <a:rPr lang="en-US" sz="1400" dirty="0">
                          <a:effectLst/>
                        </a:rPr>
                        <a:t> </a:t>
                      </a:r>
                      <a:endParaRPr lang="en-IN" sz="140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just"/>
                      <a:r>
                        <a:rPr lang="en-US" sz="1400">
                          <a:effectLst/>
                        </a:rPr>
                        <a:t> </a:t>
                      </a:r>
                      <a:endParaRPr lang="en-IN" sz="14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just"/>
                      <a:r>
                        <a:rPr lang="en-US" sz="1400">
                          <a:effectLst/>
                        </a:rPr>
                        <a:t> </a:t>
                      </a:r>
                      <a:endParaRPr lang="en-IN" sz="14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extLst>
                  <a:ext uri="{0D108BD9-81ED-4DB2-BD59-A6C34878D82A}">
                    <a16:rowId xmlns:a16="http://schemas.microsoft.com/office/drawing/2014/main" xmlns="" val="2675090077"/>
                  </a:ext>
                </a:extLst>
              </a:tr>
              <a:tr h="263709">
                <a:tc>
                  <a:txBody>
                    <a:bodyPr/>
                    <a:lstStyle/>
                    <a:p>
                      <a:pPr algn="just"/>
                      <a:r>
                        <a:rPr lang="en-US" sz="1400">
                          <a:effectLst/>
                        </a:rPr>
                        <a:t>(3)</a:t>
                      </a:r>
                      <a:endParaRPr lang="en-IN" sz="14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25400" algn="just"/>
                      <a:r>
                        <a:rPr lang="en-US" sz="1400">
                          <a:effectLst/>
                        </a:rPr>
                        <a:t>It takes place with elimination of</a:t>
                      </a:r>
                      <a:endParaRPr lang="en-IN" sz="14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just"/>
                      <a:r>
                        <a:rPr lang="en-US" sz="1400" dirty="0">
                          <a:effectLst/>
                        </a:rPr>
                        <a:t>(3)</a:t>
                      </a:r>
                      <a:endParaRPr lang="en-IN" sz="140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25400" algn="just"/>
                      <a:r>
                        <a:rPr lang="en-US" sz="1400">
                          <a:effectLst/>
                        </a:rPr>
                        <a:t>It takes place without elimination of</a:t>
                      </a:r>
                      <a:endParaRPr lang="en-IN" sz="14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extLst>
                  <a:ext uri="{0D108BD9-81ED-4DB2-BD59-A6C34878D82A}">
                    <a16:rowId xmlns:a16="http://schemas.microsoft.com/office/drawing/2014/main" xmlns="" val="3807342291"/>
                  </a:ext>
                </a:extLst>
              </a:tr>
              <a:tr h="195929">
                <a:tc>
                  <a:txBody>
                    <a:bodyPr/>
                    <a:lstStyle/>
                    <a:p>
                      <a:pPr algn="just"/>
                      <a:r>
                        <a:rPr lang="en-US" sz="1400">
                          <a:effectLst/>
                        </a:rPr>
                        <a:t> </a:t>
                      </a:r>
                      <a:endParaRPr lang="en-IN" sz="14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25400" algn="just"/>
                      <a:r>
                        <a:rPr lang="en-US" sz="1400">
                          <a:effectLst/>
                        </a:rPr>
                        <a:t>simple molecule like H</a:t>
                      </a:r>
                      <a:r>
                        <a:rPr lang="en-US" sz="1400" baseline="-25000">
                          <a:effectLst/>
                        </a:rPr>
                        <a:t>2</a:t>
                      </a:r>
                      <a:r>
                        <a:rPr lang="en-US" sz="1400">
                          <a:effectLst/>
                        </a:rPr>
                        <a:t>O,NH</a:t>
                      </a:r>
                      <a:r>
                        <a:rPr lang="en-US" sz="1400" baseline="-25000">
                          <a:effectLst/>
                        </a:rPr>
                        <a:t>3</a:t>
                      </a:r>
                      <a:r>
                        <a:rPr lang="en-US" sz="1400">
                          <a:effectLst/>
                        </a:rPr>
                        <a:t>,HCl</a:t>
                      </a:r>
                      <a:endParaRPr lang="en-IN" sz="14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just"/>
                      <a:r>
                        <a:rPr lang="en-US" sz="1400">
                          <a:effectLst/>
                        </a:rPr>
                        <a:t> </a:t>
                      </a:r>
                      <a:endParaRPr lang="en-IN" sz="14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25400" algn="just"/>
                      <a:r>
                        <a:rPr lang="en-US" sz="1400">
                          <a:effectLst/>
                        </a:rPr>
                        <a:t>simple molecule.</a:t>
                      </a:r>
                      <a:endParaRPr lang="en-IN" sz="14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extLst>
                  <a:ext uri="{0D108BD9-81ED-4DB2-BD59-A6C34878D82A}">
                    <a16:rowId xmlns:a16="http://schemas.microsoft.com/office/drawing/2014/main" xmlns="" val="281157275"/>
                  </a:ext>
                </a:extLst>
              </a:tr>
              <a:tr h="160654">
                <a:tc>
                  <a:txBody>
                    <a:bodyPr/>
                    <a:lstStyle/>
                    <a:p>
                      <a:pPr algn="just"/>
                      <a:r>
                        <a:rPr lang="en-US" sz="1400">
                          <a:effectLst/>
                        </a:rPr>
                        <a:t> </a:t>
                      </a:r>
                      <a:endParaRPr lang="en-IN" sz="14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25400" algn="just"/>
                      <a:r>
                        <a:rPr lang="en-US" sz="1400">
                          <a:effectLst/>
                        </a:rPr>
                        <a:t>etc.,</a:t>
                      </a:r>
                      <a:endParaRPr lang="en-IN" sz="14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just"/>
                      <a:r>
                        <a:rPr lang="en-US" sz="1400" dirty="0">
                          <a:effectLst/>
                        </a:rPr>
                        <a:t> </a:t>
                      </a:r>
                      <a:endParaRPr lang="en-IN" sz="140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just"/>
                      <a:r>
                        <a:rPr lang="en-US" sz="1400">
                          <a:effectLst/>
                        </a:rPr>
                        <a:t> </a:t>
                      </a:r>
                      <a:endParaRPr lang="en-IN" sz="14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extLst>
                  <a:ext uri="{0D108BD9-81ED-4DB2-BD59-A6C34878D82A}">
                    <a16:rowId xmlns:a16="http://schemas.microsoft.com/office/drawing/2014/main" xmlns="" val="182467855"/>
                  </a:ext>
                </a:extLst>
              </a:tr>
              <a:tr h="160654">
                <a:tc>
                  <a:txBody>
                    <a:bodyPr/>
                    <a:lstStyle/>
                    <a:p>
                      <a:pPr algn="just"/>
                      <a:r>
                        <a:rPr lang="en-US" sz="1400">
                          <a:effectLst/>
                        </a:rPr>
                        <a:t> </a:t>
                      </a:r>
                      <a:endParaRPr lang="en-IN" sz="14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just"/>
                      <a:r>
                        <a:rPr lang="en-US" sz="1400">
                          <a:effectLst/>
                        </a:rPr>
                        <a:t> </a:t>
                      </a:r>
                      <a:endParaRPr lang="en-IN" sz="14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just"/>
                      <a:r>
                        <a:rPr lang="en-US" sz="1400" dirty="0">
                          <a:effectLst/>
                        </a:rPr>
                        <a:t> </a:t>
                      </a:r>
                      <a:endParaRPr lang="en-IN" sz="140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just"/>
                      <a:r>
                        <a:rPr lang="en-US" sz="1400">
                          <a:effectLst/>
                        </a:rPr>
                        <a:t> </a:t>
                      </a:r>
                      <a:endParaRPr lang="en-IN" sz="14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extLst>
                  <a:ext uri="{0D108BD9-81ED-4DB2-BD59-A6C34878D82A}">
                    <a16:rowId xmlns:a16="http://schemas.microsoft.com/office/drawing/2014/main" xmlns="" val="1693198511"/>
                  </a:ext>
                </a:extLst>
              </a:tr>
              <a:tr h="263709">
                <a:tc>
                  <a:txBody>
                    <a:bodyPr/>
                    <a:lstStyle/>
                    <a:p>
                      <a:pPr algn="just"/>
                      <a:r>
                        <a:rPr lang="en-US" sz="1400">
                          <a:effectLst/>
                        </a:rPr>
                        <a:t>(4)</a:t>
                      </a:r>
                      <a:endParaRPr lang="en-IN" sz="14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25400" algn="just"/>
                      <a:r>
                        <a:rPr lang="en-US" sz="1400">
                          <a:effectLst/>
                        </a:rPr>
                        <a:t>Repeat units of monomers are</a:t>
                      </a:r>
                      <a:endParaRPr lang="en-IN" sz="14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just"/>
                      <a:r>
                        <a:rPr lang="en-US" sz="1400">
                          <a:effectLst/>
                        </a:rPr>
                        <a:t>(4)</a:t>
                      </a:r>
                      <a:endParaRPr lang="en-IN" sz="14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25400" algn="just"/>
                      <a:r>
                        <a:rPr lang="en-US" sz="1400" dirty="0">
                          <a:effectLst/>
                        </a:rPr>
                        <a:t>Repeat units &amp; monomers are same.</a:t>
                      </a:r>
                      <a:endParaRPr lang="en-IN" sz="140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extLst>
                  <a:ext uri="{0D108BD9-81ED-4DB2-BD59-A6C34878D82A}">
                    <a16:rowId xmlns:a16="http://schemas.microsoft.com/office/drawing/2014/main" xmlns="" val="2901543952"/>
                  </a:ext>
                </a:extLst>
              </a:tr>
              <a:tr h="167863">
                <a:tc>
                  <a:txBody>
                    <a:bodyPr/>
                    <a:lstStyle/>
                    <a:p>
                      <a:pPr algn="just"/>
                      <a:r>
                        <a:rPr lang="en-US" sz="1400">
                          <a:effectLst/>
                        </a:rPr>
                        <a:t> </a:t>
                      </a:r>
                      <a:endParaRPr lang="en-IN" sz="14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25400" algn="just"/>
                      <a:r>
                        <a:rPr lang="en-US" sz="1400">
                          <a:effectLst/>
                        </a:rPr>
                        <a:t>different</a:t>
                      </a:r>
                      <a:endParaRPr lang="en-IN" sz="14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just"/>
                      <a:r>
                        <a:rPr lang="en-US" sz="1400">
                          <a:effectLst/>
                        </a:rPr>
                        <a:t> </a:t>
                      </a:r>
                      <a:endParaRPr lang="en-IN" sz="14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just"/>
                      <a:r>
                        <a:rPr lang="en-US" sz="1400" dirty="0">
                          <a:effectLst/>
                        </a:rPr>
                        <a:t> </a:t>
                      </a:r>
                      <a:endParaRPr lang="en-IN" sz="140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extLst>
                  <a:ext uri="{0D108BD9-81ED-4DB2-BD59-A6C34878D82A}">
                    <a16:rowId xmlns:a16="http://schemas.microsoft.com/office/drawing/2014/main" xmlns="" val="461163371"/>
                  </a:ext>
                </a:extLst>
              </a:tr>
              <a:tr h="160654">
                <a:tc>
                  <a:txBody>
                    <a:bodyPr/>
                    <a:lstStyle/>
                    <a:p>
                      <a:pPr algn="just"/>
                      <a:r>
                        <a:rPr lang="en-US" sz="1400">
                          <a:effectLst/>
                        </a:rPr>
                        <a:t> </a:t>
                      </a:r>
                      <a:endParaRPr lang="en-IN" sz="14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just"/>
                      <a:r>
                        <a:rPr lang="en-US" sz="1400">
                          <a:effectLst/>
                        </a:rPr>
                        <a:t> </a:t>
                      </a:r>
                      <a:endParaRPr lang="en-IN" sz="14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just"/>
                      <a:r>
                        <a:rPr lang="en-US" sz="1400">
                          <a:effectLst/>
                        </a:rPr>
                        <a:t> </a:t>
                      </a:r>
                      <a:endParaRPr lang="en-IN" sz="14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just"/>
                      <a:r>
                        <a:rPr lang="en-US" sz="1400" dirty="0">
                          <a:effectLst/>
                        </a:rPr>
                        <a:t> </a:t>
                      </a:r>
                      <a:endParaRPr lang="en-IN" sz="140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extLst>
                  <a:ext uri="{0D108BD9-81ED-4DB2-BD59-A6C34878D82A}">
                    <a16:rowId xmlns:a16="http://schemas.microsoft.com/office/drawing/2014/main" xmlns="" val="286882628"/>
                  </a:ext>
                </a:extLst>
              </a:tr>
              <a:tr h="321307">
                <a:tc>
                  <a:txBody>
                    <a:bodyPr/>
                    <a:lstStyle/>
                    <a:p>
                      <a:pPr algn="just"/>
                      <a:r>
                        <a:rPr lang="en-US" sz="1400">
                          <a:effectLst/>
                        </a:rPr>
                        <a:t>(5)</a:t>
                      </a:r>
                      <a:endParaRPr lang="en-IN" sz="14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25400" algn="just"/>
                      <a:r>
                        <a:rPr lang="en-US" sz="1400">
                          <a:effectLst/>
                        </a:rPr>
                        <a:t>The polymer is formed in gradual</a:t>
                      </a:r>
                      <a:endParaRPr lang="en-IN" sz="14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just"/>
                      <a:r>
                        <a:rPr lang="en-US" sz="1400">
                          <a:effectLst/>
                        </a:rPr>
                        <a:t>(5)</a:t>
                      </a:r>
                      <a:endParaRPr lang="en-IN" sz="14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25400" algn="just"/>
                      <a:r>
                        <a:rPr lang="en-US" sz="1400" dirty="0">
                          <a:effectLst/>
                        </a:rPr>
                        <a:t>Reaction is fast and polymer is formed</a:t>
                      </a:r>
                      <a:endParaRPr lang="en-IN" sz="140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extLst>
                  <a:ext uri="{0D108BD9-81ED-4DB2-BD59-A6C34878D82A}">
                    <a16:rowId xmlns:a16="http://schemas.microsoft.com/office/drawing/2014/main" xmlns="" val="3952247196"/>
                  </a:ext>
                </a:extLst>
              </a:tr>
              <a:tr h="167863">
                <a:tc>
                  <a:txBody>
                    <a:bodyPr/>
                    <a:lstStyle/>
                    <a:p>
                      <a:pPr algn="just"/>
                      <a:r>
                        <a:rPr lang="en-US" sz="1400">
                          <a:effectLst/>
                        </a:rPr>
                        <a:t> </a:t>
                      </a:r>
                      <a:endParaRPr lang="en-IN" sz="14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25400" algn="just"/>
                      <a:r>
                        <a:rPr lang="en-US" sz="1400">
                          <a:effectLst/>
                        </a:rPr>
                        <a:t>steps</a:t>
                      </a:r>
                      <a:endParaRPr lang="en-IN" sz="14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just"/>
                      <a:r>
                        <a:rPr lang="en-US" sz="1400">
                          <a:effectLst/>
                        </a:rPr>
                        <a:t> </a:t>
                      </a:r>
                      <a:endParaRPr lang="en-IN" sz="14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25400" algn="just"/>
                      <a:r>
                        <a:rPr lang="en-US" sz="1400" dirty="0">
                          <a:effectLst/>
                        </a:rPr>
                        <a:t>at once.</a:t>
                      </a:r>
                      <a:endParaRPr lang="en-IN" sz="140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extLst>
                  <a:ext uri="{0D108BD9-81ED-4DB2-BD59-A6C34878D82A}">
                    <a16:rowId xmlns:a16="http://schemas.microsoft.com/office/drawing/2014/main" xmlns="" val="3478194753"/>
                  </a:ext>
                </a:extLst>
              </a:tr>
              <a:tr h="160654">
                <a:tc>
                  <a:txBody>
                    <a:bodyPr/>
                    <a:lstStyle/>
                    <a:p>
                      <a:pPr algn="just"/>
                      <a:r>
                        <a:rPr lang="en-US" sz="1400">
                          <a:effectLst/>
                        </a:rPr>
                        <a:t> </a:t>
                      </a:r>
                      <a:endParaRPr lang="en-IN" sz="14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just"/>
                      <a:r>
                        <a:rPr lang="en-US" sz="1400">
                          <a:effectLst/>
                        </a:rPr>
                        <a:t> </a:t>
                      </a:r>
                      <a:endParaRPr lang="en-IN" sz="14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just"/>
                      <a:r>
                        <a:rPr lang="en-US" sz="1400">
                          <a:effectLst/>
                        </a:rPr>
                        <a:t> </a:t>
                      </a:r>
                      <a:endParaRPr lang="en-IN" sz="14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just"/>
                      <a:r>
                        <a:rPr lang="en-US" sz="1400">
                          <a:effectLst/>
                        </a:rPr>
                        <a:t> </a:t>
                      </a:r>
                      <a:endParaRPr lang="en-IN" sz="14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extLst>
                  <a:ext uri="{0D108BD9-81ED-4DB2-BD59-A6C34878D82A}">
                    <a16:rowId xmlns:a16="http://schemas.microsoft.com/office/drawing/2014/main" xmlns="" val="153193236"/>
                  </a:ext>
                </a:extLst>
              </a:tr>
              <a:tr h="263709">
                <a:tc>
                  <a:txBody>
                    <a:bodyPr/>
                    <a:lstStyle/>
                    <a:p>
                      <a:pPr algn="just"/>
                      <a:r>
                        <a:rPr lang="en-US" sz="1400">
                          <a:effectLst/>
                        </a:rPr>
                        <a:t>(6)</a:t>
                      </a:r>
                      <a:endParaRPr lang="en-IN" sz="14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25400" algn="just"/>
                      <a:r>
                        <a:rPr lang="en-US" sz="1400">
                          <a:effectLst/>
                        </a:rPr>
                        <a:t>The molecular mass of polymer</a:t>
                      </a:r>
                      <a:endParaRPr lang="en-IN" sz="14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just"/>
                      <a:r>
                        <a:rPr lang="en-US" sz="1400">
                          <a:effectLst/>
                        </a:rPr>
                        <a:t>(6)</a:t>
                      </a:r>
                      <a:endParaRPr lang="en-IN" sz="14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25400" algn="just"/>
                      <a:r>
                        <a:rPr lang="en-US" sz="1400" dirty="0">
                          <a:effectLst/>
                        </a:rPr>
                        <a:t>There is very little change in the</a:t>
                      </a:r>
                      <a:endParaRPr lang="en-IN" sz="140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extLst>
                  <a:ext uri="{0D108BD9-81ED-4DB2-BD59-A6C34878D82A}">
                    <a16:rowId xmlns:a16="http://schemas.microsoft.com/office/drawing/2014/main" xmlns="" val="3999069986"/>
                  </a:ext>
                </a:extLst>
              </a:tr>
              <a:tr h="167863">
                <a:tc>
                  <a:txBody>
                    <a:bodyPr/>
                    <a:lstStyle/>
                    <a:p>
                      <a:pPr algn="just"/>
                      <a:r>
                        <a:rPr lang="en-US" sz="1400">
                          <a:effectLst/>
                        </a:rPr>
                        <a:t> </a:t>
                      </a:r>
                      <a:endParaRPr lang="en-IN" sz="14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25400" algn="just"/>
                      <a:r>
                        <a:rPr lang="en-US" sz="1400">
                          <a:effectLst/>
                        </a:rPr>
                        <a:t>increases throughout the reaction</a:t>
                      </a:r>
                      <a:endParaRPr lang="en-IN" sz="14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just"/>
                      <a:r>
                        <a:rPr lang="en-US" sz="1400">
                          <a:effectLst/>
                        </a:rPr>
                        <a:t> </a:t>
                      </a:r>
                      <a:endParaRPr lang="en-IN" sz="14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25400" algn="just"/>
                      <a:r>
                        <a:rPr lang="en-US" sz="1400" dirty="0">
                          <a:effectLst/>
                        </a:rPr>
                        <a:t>molecular mass throughout the</a:t>
                      </a:r>
                      <a:endParaRPr lang="en-IN" sz="140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extLst>
                  <a:ext uri="{0D108BD9-81ED-4DB2-BD59-A6C34878D82A}">
                    <a16:rowId xmlns:a16="http://schemas.microsoft.com/office/drawing/2014/main" xmlns="" val="2391308654"/>
                  </a:ext>
                </a:extLst>
              </a:tr>
              <a:tr h="168923">
                <a:tc>
                  <a:txBody>
                    <a:bodyPr/>
                    <a:lstStyle/>
                    <a:p>
                      <a:pPr algn="just"/>
                      <a:r>
                        <a:rPr lang="en-US" sz="1400">
                          <a:effectLst/>
                        </a:rPr>
                        <a:t> </a:t>
                      </a:r>
                      <a:endParaRPr lang="en-IN" sz="14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just"/>
                      <a:r>
                        <a:rPr lang="en-US" sz="1400">
                          <a:effectLst/>
                        </a:rPr>
                        <a:t> </a:t>
                      </a:r>
                      <a:endParaRPr lang="en-IN" sz="14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just"/>
                      <a:r>
                        <a:rPr lang="en-US" sz="1400">
                          <a:effectLst/>
                        </a:rPr>
                        <a:t> </a:t>
                      </a:r>
                      <a:endParaRPr lang="en-IN" sz="14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25400" algn="just"/>
                      <a:r>
                        <a:rPr lang="en-US" sz="1400">
                          <a:effectLst/>
                        </a:rPr>
                        <a:t>reaction</a:t>
                      </a:r>
                      <a:endParaRPr lang="en-IN" sz="14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extLst>
                  <a:ext uri="{0D108BD9-81ED-4DB2-BD59-A6C34878D82A}">
                    <a16:rowId xmlns:a16="http://schemas.microsoft.com/office/drawing/2014/main" xmlns="" val="2308121400"/>
                  </a:ext>
                </a:extLst>
              </a:tr>
              <a:tr h="160654">
                <a:tc>
                  <a:txBody>
                    <a:bodyPr/>
                    <a:lstStyle/>
                    <a:p>
                      <a:pPr algn="just"/>
                      <a:r>
                        <a:rPr lang="en-US" sz="1400">
                          <a:effectLst/>
                        </a:rPr>
                        <a:t> </a:t>
                      </a:r>
                      <a:endParaRPr lang="en-IN" sz="14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just"/>
                      <a:r>
                        <a:rPr lang="en-US" sz="1400">
                          <a:effectLst/>
                        </a:rPr>
                        <a:t> </a:t>
                      </a:r>
                      <a:endParaRPr lang="en-IN" sz="14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just"/>
                      <a:r>
                        <a:rPr lang="en-US" sz="1400">
                          <a:effectLst/>
                        </a:rPr>
                        <a:t> </a:t>
                      </a:r>
                      <a:endParaRPr lang="en-IN" sz="14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just"/>
                      <a:r>
                        <a:rPr lang="en-US" sz="1400" dirty="0">
                          <a:effectLst/>
                        </a:rPr>
                        <a:t> </a:t>
                      </a:r>
                      <a:endParaRPr lang="en-IN" sz="140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extLst>
                  <a:ext uri="{0D108BD9-81ED-4DB2-BD59-A6C34878D82A}">
                    <a16:rowId xmlns:a16="http://schemas.microsoft.com/office/drawing/2014/main" xmlns="" val="430211743"/>
                  </a:ext>
                </a:extLst>
              </a:tr>
              <a:tr h="263709">
                <a:tc>
                  <a:txBody>
                    <a:bodyPr/>
                    <a:lstStyle/>
                    <a:p>
                      <a:pPr algn="just"/>
                      <a:r>
                        <a:rPr lang="en-US" sz="1400">
                          <a:effectLst/>
                        </a:rPr>
                        <a:t>(7)</a:t>
                      </a:r>
                      <a:endParaRPr lang="en-IN" sz="14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25400" algn="just"/>
                      <a:r>
                        <a:rPr lang="en-US" sz="1400">
                          <a:effectLst/>
                        </a:rPr>
                        <a:t>Product obtained may be</a:t>
                      </a:r>
                      <a:endParaRPr lang="en-IN" sz="14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just"/>
                      <a:r>
                        <a:rPr lang="en-US" sz="1400">
                          <a:effectLst/>
                        </a:rPr>
                        <a:t>(7)</a:t>
                      </a:r>
                      <a:endParaRPr lang="en-IN" sz="14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25400" algn="just"/>
                      <a:r>
                        <a:rPr lang="en-US" sz="1400" dirty="0">
                          <a:effectLst/>
                        </a:rPr>
                        <a:t>Product obtained are thermoplastic</a:t>
                      </a:r>
                      <a:endParaRPr lang="en-IN" sz="140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extLst>
                  <a:ext uri="{0D108BD9-81ED-4DB2-BD59-A6C34878D82A}">
                    <a16:rowId xmlns:a16="http://schemas.microsoft.com/office/drawing/2014/main" xmlns="" val="795362282"/>
                  </a:ext>
                </a:extLst>
              </a:tr>
              <a:tr h="167863">
                <a:tc>
                  <a:txBody>
                    <a:bodyPr/>
                    <a:lstStyle/>
                    <a:p>
                      <a:pPr algn="just"/>
                      <a:r>
                        <a:rPr lang="en-US" sz="1400">
                          <a:effectLst/>
                        </a:rPr>
                        <a:t> </a:t>
                      </a:r>
                      <a:endParaRPr lang="en-IN" sz="14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25400" algn="just"/>
                      <a:r>
                        <a:rPr lang="en-US" sz="1400">
                          <a:effectLst/>
                        </a:rPr>
                        <a:t>thermosetting/thermoplastic</a:t>
                      </a:r>
                      <a:endParaRPr lang="en-IN" sz="14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just"/>
                      <a:r>
                        <a:rPr lang="en-US" sz="1400">
                          <a:effectLst/>
                        </a:rPr>
                        <a:t> </a:t>
                      </a:r>
                      <a:endParaRPr lang="en-IN" sz="14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just"/>
                      <a:r>
                        <a:rPr lang="en-US" sz="1400" dirty="0">
                          <a:effectLst/>
                        </a:rPr>
                        <a:t> </a:t>
                      </a:r>
                      <a:endParaRPr lang="en-IN" sz="140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extLst>
                  <a:ext uri="{0D108BD9-81ED-4DB2-BD59-A6C34878D82A}">
                    <a16:rowId xmlns:a16="http://schemas.microsoft.com/office/drawing/2014/main" xmlns="" val="2522821708"/>
                  </a:ext>
                </a:extLst>
              </a:tr>
              <a:tr h="160654">
                <a:tc>
                  <a:txBody>
                    <a:bodyPr/>
                    <a:lstStyle/>
                    <a:p>
                      <a:pPr algn="just"/>
                      <a:r>
                        <a:rPr lang="en-US" sz="1400">
                          <a:effectLst/>
                        </a:rPr>
                        <a:t> </a:t>
                      </a:r>
                      <a:endParaRPr lang="en-IN" sz="14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just"/>
                      <a:r>
                        <a:rPr lang="en-US" sz="1400">
                          <a:effectLst/>
                        </a:rPr>
                        <a:t> </a:t>
                      </a:r>
                      <a:endParaRPr lang="en-IN" sz="14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just"/>
                      <a:r>
                        <a:rPr lang="en-US" sz="1400">
                          <a:effectLst/>
                        </a:rPr>
                        <a:t> </a:t>
                      </a:r>
                      <a:endParaRPr lang="en-IN" sz="14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just"/>
                      <a:r>
                        <a:rPr lang="en-US" sz="1400" dirty="0">
                          <a:effectLst/>
                        </a:rPr>
                        <a:t> </a:t>
                      </a:r>
                      <a:endParaRPr lang="en-IN" sz="140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extLst>
                  <a:ext uri="{0D108BD9-81ED-4DB2-BD59-A6C34878D82A}">
                    <a16:rowId xmlns:a16="http://schemas.microsoft.com/office/drawing/2014/main" xmlns="" val="1752774110"/>
                  </a:ext>
                </a:extLst>
              </a:tr>
              <a:tr h="263709">
                <a:tc>
                  <a:txBody>
                    <a:bodyPr/>
                    <a:lstStyle/>
                    <a:p>
                      <a:pPr algn="just"/>
                      <a:r>
                        <a:rPr lang="en-US" sz="1400">
                          <a:effectLst/>
                        </a:rPr>
                        <a:t>(8)</a:t>
                      </a:r>
                      <a:endParaRPr lang="en-IN" sz="14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25400" algn="just"/>
                      <a:r>
                        <a:rPr lang="en-US" sz="1400">
                          <a:effectLst/>
                        </a:rPr>
                        <a:t>E.g.:- Bakelite, polyester ,polyamides</a:t>
                      </a:r>
                      <a:endParaRPr lang="en-IN" sz="14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just"/>
                      <a:r>
                        <a:rPr lang="en-US" sz="1400">
                          <a:effectLst/>
                        </a:rPr>
                        <a:t>(8)</a:t>
                      </a:r>
                      <a:endParaRPr lang="en-IN" sz="14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25400" algn="just"/>
                      <a:r>
                        <a:rPr lang="en-US" sz="1400" dirty="0" err="1">
                          <a:effectLst/>
                        </a:rPr>
                        <a:t>E.g</a:t>
                      </a:r>
                      <a:r>
                        <a:rPr lang="en-US" sz="1400" dirty="0">
                          <a:effectLst/>
                        </a:rPr>
                        <a:t>:-Polyethylene, PVC, poly styrene.</a:t>
                      </a:r>
                      <a:endParaRPr lang="en-IN" sz="140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extLst>
                  <a:ext uri="{0D108BD9-81ED-4DB2-BD59-A6C34878D82A}">
                    <a16:rowId xmlns:a16="http://schemas.microsoft.com/office/drawing/2014/main" xmlns="" val="3308701461"/>
                  </a:ext>
                </a:extLst>
              </a:tr>
              <a:tr h="167863">
                <a:tc>
                  <a:txBody>
                    <a:bodyPr/>
                    <a:lstStyle/>
                    <a:p>
                      <a:pPr algn="just"/>
                      <a:r>
                        <a:rPr lang="en-US" sz="1400">
                          <a:effectLst/>
                        </a:rPr>
                        <a:t> </a:t>
                      </a:r>
                      <a:endParaRPr lang="en-IN" sz="14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25400" algn="just"/>
                      <a:r>
                        <a:rPr lang="en-US" sz="1400" dirty="0">
                          <a:effectLst/>
                        </a:rPr>
                        <a:t>etc.,</a:t>
                      </a:r>
                      <a:endParaRPr lang="en-IN" sz="140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just"/>
                      <a:r>
                        <a:rPr lang="en-US" sz="1400">
                          <a:effectLst/>
                        </a:rPr>
                        <a:t> </a:t>
                      </a:r>
                      <a:endParaRPr lang="en-IN" sz="14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just"/>
                      <a:r>
                        <a:rPr lang="en-US" sz="1400" dirty="0">
                          <a:effectLst/>
                        </a:rPr>
                        <a:t> </a:t>
                      </a:r>
                      <a:endParaRPr lang="en-IN" sz="140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extLst>
                  <a:ext uri="{0D108BD9-81ED-4DB2-BD59-A6C34878D82A}">
                    <a16:rowId xmlns:a16="http://schemas.microsoft.com/office/drawing/2014/main" xmlns="" val="38272950"/>
                  </a:ext>
                </a:extLst>
              </a:tr>
            </a:tbl>
          </a:graphicData>
        </a:graphic>
      </p:graphicFrame>
      <p:sp>
        <p:nvSpPr>
          <p:cNvPr id="7" name="Line 2">
            <a:extLst>
              <a:ext uri="{FF2B5EF4-FFF2-40B4-BE49-F238E27FC236}">
                <a16:creationId xmlns:a16="http://schemas.microsoft.com/office/drawing/2014/main" xmlns="" id="{EEB1816E-0530-459B-9191-2F0CB4A69B2B}"/>
              </a:ext>
            </a:extLst>
          </p:cNvPr>
          <p:cNvSpPr>
            <a:spLocks noChangeShapeType="1"/>
          </p:cNvSpPr>
          <p:nvPr/>
        </p:nvSpPr>
        <p:spPr bwMode="auto">
          <a:xfrm>
            <a:off x="2747963" y="11723688"/>
            <a:ext cx="7164387" cy="0"/>
          </a:xfrm>
          <a:prstGeom prst="line">
            <a:avLst/>
          </a:prstGeom>
          <a:noFill/>
          <a:ln w="18288">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9" name="Rectangle 5">
            <a:extLst>
              <a:ext uri="{FF2B5EF4-FFF2-40B4-BE49-F238E27FC236}">
                <a16:creationId xmlns:a16="http://schemas.microsoft.com/office/drawing/2014/main" xmlns="" id="{97B242A9-A68A-4105-B7F4-7ECD72D62A1B}"/>
              </a:ext>
            </a:extLst>
          </p:cNvPr>
          <p:cNvSpPr>
            <a:spLocks noChangeArrowheads="1"/>
          </p:cNvSpPr>
          <p:nvPr/>
        </p:nvSpPr>
        <p:spPr bwMode="auto">
          <a:xfrm>
            <a:off x="2443163" y="1520825"/>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90315654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GCSE CHEMISTRY - ORGANIC CHEMISTRY - LESSON 23 - polymers addition - YouTube">
            <a:extLst>
              <a:ext uri="{FF2B5EF4-FFF2-40B4-BE49-F238E27FC236}">
                <a16:creationId xmlns:a16="http://schemas.microsoft.com/office/drawing/2014/main" xmlns="" id="{C503F0F9-4AA3-4664-9626-873EF9A6122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289" t="7037" r="2289" b="4074"/>
          <a:stretch/>
        </p:blipFill>
        <p:spPr bwMode="auto">
          <a:xfrm>
            <a:off x="381000" y="1219200"/>
            <a:ext cx="8382000"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488858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26.5 Step-Growth Polymers—Condensation Polymers - Chemistry LibreTexts">
            <a:extLst>
              <a:ext uri="{FF2B5EF4-FFF2-40B4-BE49-F238E27FC236}">
                <a16:creationId xmlns:a16="http://schemas.microsoft.com/office/drawing/2014/main" xmlns="" id="{7CC997BA-01E9-4A84-B962-781E37D5F1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2981" y="685800"/>
            <a:ext cx="8271344" cy="5562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449640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xmlns="" id="{CD3D3794-EEA4-4C64-A08F-0194EC9F2117}"/>
              </a:ext>
            </a:extLst>
          </p:cNvPr>
          <p:cNvGraphicFramePr>
            <a:graphicFrameLocks noGrp="1"/>
          </p:cNvGraphicFramePr>
          <p:nvPr>
            <p:extLst>
              <p:ext uri="{D42A27DB-BD31-4B8C-83A1-F6EECF244321}">
                <p14:modId xmlns:p14="http://schemas.microsoft.com/office/powerpoint/2010/main" val="3631835768"/>
              </p:ext>
            </p:extLst>
          </p:nvPr>
        </p:nvGraphicFramePr>
        <p:xfrm>
          <a:off x="1143000" y="381132"/>
          <a:ext cx="7164388" cy="6496746"/>
        </p:xfrm>
        <a:graphic>
          <a:graphicData uri="http://schemas.openxmlformats.org/drawingml/2006/table">
            <a:tbl>
              <a:tblPr>
                <a:tableStyleId>{5C22544A-7EE6-4342-B048-85BDC9FD1C3A}</a:tableStyleId>
              </a:tblPr>
              <a:tblGrid>
                <a:gridCol w="645230">
                  <a:extLst>
                    <a:ext uri="{9D8B030D-6E8A-4147-A177-3AD203B41FA5}">
                      <a16:colId xmlns:a16="http://schemas.microsoft.com/office/drawing/2014/main" xmlns="" val="235000696"/>
                    </a:ext>
                  </a:extLst>
                </a:gridCol>
                <a:gridCol w="2953075">
                  <a:extLst>
                    <a:ext uri="{9D8B030D-6E8A-4147-A177-3AD203B41FA5}">
                      <a16:colId xmlns:a16="http://schemas.microsoft.com/office/drawing/2014/main" xmlns="" val="730180843"/>
                    </a:ext>
                  </a:extLst>
                </a:gridCol>
                <a:gridCol w="629120">
                  <a:extLst>
                    <a:ext uri="{9D8B030D-6E8A-4147-A177-3AD203B41FA5}">
                      <a16:colId xmlns:a16="http://schemas.microsoft.com/office/drawing/2014/main" xmlns="" val="4104859840"/>
                    </a:ext>
                  </a:extLst>
                </a:gridCol>
                <a:gridCol w="2936963">
                  <a:extLst>
                    <a:ext uri="{9D8B030D-6E8A-4147-A177-3AD203B41FA5}">
                      <a16:colId xmlns:a16="http://schemas.microsoft.com/office/drawing/2014/main" xmlns="" val="3096332864"/>
                    </a:ext>
                  </a:extLst>
                </a:gridCol>
              </a:tblGrid>
              <a:tr h="257365">
                <a:tc gridSpan="2">
                  <a:txBody>
                    <a:bodyPr/>
                    <a:lstStyle/>
                    <a:p>
                      <a:pPr marL="76200" algn="just"/>
                      <a:r>
                        <a:rPr lang="en-US" sz="1400" dirty="0">
                          <a:effectLst/>
                        </a:rPr>
                        <a:t>Thermoplastic resins (or) Polymers</a:t>
                      </a:r>
                      <a:endParaRPr lang="en-IN" sz="140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hMerge="1">
                  <a:txBody>
                    <a:bodyPr/>
                    <a:lstStyle/>
                    <a:p>
                      <a:endParaRPr lang="en-IN"/>
                    </a:p>
                  </a:txBody>
                  <a:tcPr/>
                </a:tc>
                <a:tc gridSpan="2">
                  <a:txBody>
                    <a:bodyPr/>
                    <a:lstStyle/>
                    <a:p>
                      <a:pPr marL="63500" algn="just"/>
                      <a:r>
                        <a:rPr lang="en-US" sz="1400">
                          <a:effectLst/>
                        </a:rPr>
                        <a:t>Thermosetting resins</a:t>
                      </a:r>
                      <a:endParaRPr lang="en-IN" sz="14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hMerge="1">
                  <a:txBody>
                    <a:bodyPr/>
                    <a:lstStyle/>
                    <a:p>
                      <a:endParaRPr lang="en-IN"/>
                    </a:p>
                  </a:txBody>
                  <a:tcPr/>
                </a:tc>
                <a:extLst>
                  <a:ext uri="{0D108BD9-81ED-4DB2-BD59-A6C34878D82A}">
                    <a16:rowId xmlns:a16="http://schemas.microsoft.com/office/drawing/2014/main" xmlns="" val="4242652809"/>
                  </a:ext>
                </a:extLst>
              </a:tr>
              <a:tr h="168138">
                <a:tc>
                  <a:txBody>
                    <a:bodyPr/>
                    <a:lstStyle/>
                    <a:p>
                      <a:pPr algn="just"/>
                      <a:r>
                        <a:rPr lang="en-US" sz="1400" dirty="0">
                          <a:effectLst/>
                        </a:rPr>
                        <a:t> </a:t>
                      </a:r>
                      <a:endParaRPr lang="en-IN" sz="140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just"/>
                      <a:r>
                        <a:rPr lang="en-US" sz="1400" dirty="0">
                          <a:effectLst/>
                        </a:rPr>
                        <a:t> </a:t>
                      </a:r>
                      <a:endParaRPr lang="en-IN" sz="140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just"/>
                      <a:r>
                        <a:rPr lang="en-US" sz="1400" dirty="0">
                          <a:effectLst/>
                        </a:rPr>
                        <a:t> </a:t>
                      </a:r>
                      <a:endParaRPr lang="en-IN" sz="140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just"/>
                      <a:r>
                        <a:rPr lang="en-US" sz="1400">
                          <a:effectLst/>
                        </a:rPr>
                        <a:t> </a:t>
                      </a:r>
                      <a:endParaRPr lang="en-IN" sz="14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extLst>
                  <a:ext uri="{0D108BD9-81ED-4DB2-BD59-A6C34878D82A}">
                    <a16:rowId xmlns:a16="http://schemas.microsoft.com/office/drawing/2014/main" xmlns="" val="2037218155"/>
                  </a:ext>
                </a:extLst>
              </a:tr>
              <a:tr h="245502">
                <a:tc>
                  <a:txBody>
                    <a:bodyPr/>
                    <a:lstStyle/>
                    <a:p>
                      <a:pPr algn="just"/>
                      <a:r>
                        <a:rPr lang="en-US" sz="1400">
                          <a:effectLst/>
                        </a:rPr>
                        <a:t>(1)</a:t>
                      </a:r>
                      <a:endParaRPr lang="en-IN" sz="14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25400" algn="just"/>
                      <a:r>
                        <a:rPr lang="en-US" sz="1400" dirty="0">
                          <a:effectLst/>
                        </a:rPr>
                        <a:t>These are produced by addition</a:t>
                      </a:r>
                      <a:endParaRPr lang="en-IN" sz="140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just"/>
                      <a:r>
                        <a:rPr lang="en-US" sz="1400">
                          <a:effectLst/>
                        </a:rPr>
                        <a:t>(1)</a:t>
                      </a:r>
                      <a:endParaRPr lang="en-IN" sz="14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25400" algn="just"/>
                      <a:r>
                        <a:rPr lang="en-US" sz="1400">
                          <a:effectLst/>
                        </a:rPr>
                        <a:t>These are produced by</a:t>
                      </a:r>
                      <a:endParaRPr lang="en-IN" sz="14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extLst>
                  <a:ext uri="{0D108BD9-81ED-4DB2-BD59-A6C34878D82A}">
                    <a16:rowId xmlns:a16="http://schemas.microsoft.com/office/drawing/2014/main" xmlns="" val="3353609159"/>
                  </a:ext>
                </a:extLst>
              </a:tr>
              <a:tr h="157307">
                <a:tc>
                  <a:txBody>
                    <a:bodyPr/>
                    <a:lstStyle/>
                    <a:p>
                      <a:pPr algn="just"/>
                      <a:r>
                        <a:rPr lang="en-US" sz="1400">
                          <a:effectLst/>
                        </a:rPr>
                        <a:t> </a:t>
                      </a:r>
                      <a:endParaRPr lang="en-IN" sz="14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25400" algn="just"/>
                      <a:r>
                        <a:rPr lang="en-US" sz="1400">
                          <a:effectLst/>
                        </a:rPr>
                        <a:t>polymerization</a:t>
                      </a:r>
                      <a:endParaRPr lang="en-IN" sz="14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just"/>
                      <a:r>
                        <a:rPr lang="en-US" sz="1400">
                          <a:effectLst/>
                        </a:rPr>
                        <a:t> </a:t>
                      </a:r>
                      <a:endParaRPr lang="en-IN" sz="14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25400" algn="just"/>
                      <a:r>
                        <a:rPr lang="en-US" sz="1400">
                          <a:effectLst/>
                        </a:rPr>
                        <a:t>condensation polymerization.</a:t>
                      </a:r>
                      <a:endParaRPr lang="en-IN" sz="14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extLst>
                  <a:ext uri="{0D108BD9-81ED-4DB2-BD59-A6C34878D82A}">
                    <a16:rowId xmlns:a16="http://schemas.microsoft.com/office/drawing/2014/main" xmlns="" val="3108327922"/>
                  </a:ext>
                </a:extLst>
              </a:tr>
              <a:tr h="148539">
                <a:tc>
                  <a:txBody>
                    <a:bodyPr/>
                    <a:lstStyle/>
                    <a:p>
                      <a:pPr algn="just"/>
                      <a:r>
                        <a:rPr lang="en-US" sz="1400">
                          <a:effectLst/>
                        </a:rPr>
                        <a:t> </a:t>
                      </a:r>
                      <a:endParaRPr lang="en-IN" sz="14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just"/>
                      <a:r>
                        <a:rPr lang="en-US" sz="1400" dirty="0">
                          <a:effectLst/>
                        </a:rPr>
                        <a:t> </a:t>
                      </a:r>
                      <a:endParaRPr lang="en-IN" sz="140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just"/>
                      <a:r>
                        <a:rPr lang="en-US" sz="1400">
                          <a:effectLst/>
                        </a:rPr>
                        <a:t> </a:t>
                      </a:r>
                      <a:endParaRPr lang="en-IN" sz="14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just"/>
                      <a:r>
                        <a:rPr lang="en-US" sz="1400">
                          <a:effectLst/>
                        </a:rPr>
                        <a:t> </a:t>
                      </a:r>
                      <a:endParaRPr lang="en-IN" sz="14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extLst>
                  <a:ext uri="{0D108BD9-81ED-4DB2-BD59-A6C34878D82A}">
                    <a16:rowId xmlns:a16="http://schemas.microsoft.com/office/drawing/2014/main" xmlns="" val="810776103"/>
                  </a:ext>
                </a:extLst>
              </a:tr>
              <a:tr h="245502">
                <a:tc>
                  <a:txBody>
                    <a:bodyPr/>
                    <a:lstStyle/>
                    <a:p>
                      <a:pPr algn="just"/>
                      <a:r>
                        <a:rPr lang="en-US" sz="1400">
                          <a:effectLst/>
                        </a:rPr>
                        <a:t>(2)</a:t>
                      </a:r>
                      <a:endParaRPr lang="en-IN" sz="14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25400" algn="just"/>
                      <a:r>
                        <a:rPr lang="en-US" sz="1400" dirty="0">
                          <a:effectLst/>
                        </a:rPr>
                        <a:t>The resins are made of long chains</a:t>
                      </a:r>
                      <a:endParaRPr lang="en-IN" sz="140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just"/>
                      <a:r>
                        <a:rPr lang="en-US" sz="1400" dirty="0">
                          <a:effectLst/>
                        </a:rPr>
                        <a:t>(2)</a:t>
                      </a:r>
                      <a:endParaRPr lang="en-IN" sz="140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25400" algn="just"/>
                      <a:r>
                        <a:rPr lang="en-US" sz="1400">
                          <a:effectLst/>
                        </a:rPr>
                        <a:t>The resins have three dimensional</a:t>
                      </a:r>
                      <a:endParaRPr lang="en-IN" sz="14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extLst>
                  <a:ext uri="{0D108BD9-81ED-4DB2-BD59-A6C34878D82A}">
                    <a16:rowId xmlns:a16="http://schemas.microsoft.com/office/drawing/2014/main" xmlns="" val="2617348517"/>
                  </a:ext>
                </a:extLst>
              </a:tr>
              <a:tr h="156276">
                <a:tc>
                  <a:txBody>
                    <a:bodyPr/>
                    <a:lstStyle/>
                    <a:p>
                      <a:pPr algn="just"/>
                      <a:r>
                        <a:rPr lang="en-US" sz="1400">
                          <a:effectLst/>
                        </a:rPr>
                        <a:t> </a:t>
                      </a:r>
                      <a:endParaRPr lang="en-IN" sz="14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25400" algn="just"/>
                      <a:r>
                        <a:rPr lang="en-US" sz="1400">
                          <a:effectLst/>
                        </a:rPr>
                        <a:t>attached by weak Vander Waal’s</a:t>
                      </a:r>
                      <a:endParaRPr lang="en-IN" sz="14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just"/>
                      <a:r>
                        <a:rPr lang="en-US" sz="1400">
                          <a:effectLst/>
                        </a:rPr>
                        <a:t> </a:t>
                      </a:r>
                      <a:endParaRPr lang="en-IN" sz="14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25400" algn="just"/>
                      <a:r>
                        <a:rPr lang="en-US" sz="1400">
                          <a:effectLst/>
                        </a:rPr>
                        <a:t>network structure connected bonds.</a:t>
                      </a:r>
                      <a:endParaRPr lang="en-IN" sz="14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extLst>
                  <a:ext uri="{0D108BD9-81ED-4DB2-BD59-A6C34878D82A}">
                    <a16:rowId xmlns:a16="http://schemas.microsoft.com/office/drawing/2014/main" xmlns="" val="3729950911"/>
                  </a:ext>
                </a:extLst>
              </a:tr>
              <a:tr h="156276">
                <a:tc>
                  <a:txBody>
                    <a:bodyPr/>
                    <a:lstStyle/>
                    <a:p>
                      <a:pPr algn="just"/>
                      <a:r>
                        <a:rPr lang="en-US" sz="1400">
                          <a:effectLst/>
                        </a:rPr>
                        <a:t> </a:t>
                      </a:r>
                      <a:endParaRPr lang="en-IN" sz="14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25400" algn="just"/>
                      <a:r>
                        <a:rPr lang="en-US" sz="1400" dirty="0">
                          <a:effectLst/>
                        </a:rPr>
                        <a:t>force of attraction</a:t>
                      </a:r>
                      <a:endParaRPr lang="en-IN" sz="140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just"/>
                      <a:r>
                        <a:rPr lang="en-US" sz="1400">
                          <a:effectLst/>
                        </a:rPr>
                        <a:t> </a:t>
                      </a:r>
                      <a:endParaRPr lang="en-IN" sz="14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just"/>
                      <a:r>
                        <a:rPr lang="en-US" sz="1400">
                          <a:effectLst/>
                        </a:rPr>
                        <a:t> </a:t>
                      </a:r>
                      <a:endParaRPr lang="en-IN" sz="14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extLst>
                  <a:ext uri="{0D108BD9-81ED-4DB2-BD59-A6C34878D82A}">
                    <a16:rowId xmlns:a16="http://schemas.microsoft.com/office/drawing/2014/main" xmlns="" val="1695564523"/>
                  </a:ext>
                </a:extLst>
              </a:tr>
              <a:tr h="148539">
                <a:tc>
                  <a:txBody>
                    <a:bodyPr/>
                    <a:lstStyle/>
                    <a:p>
                      <a:pPr algn="just"/>
                      <a:r>
                        <a:rPr lang="en-US" sz="1400">
                          <a:effectLst/>
                        </a:rPr>
                        <a:t> </a:t>
                      </a:r>
                      <a:endParaRPr lang="en-IN" sz="14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just"/>
                      <a:r>
                        <a:rPr lang="en-US" sz="1400">
                          <a:effectLst/>
                        </a:rPr>
                        <a:t> </a:t>
                      </a:r>
                      <a:endParaRPr lang="en-IN" sz="14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just"/>
                      <a:r>
                        <a:rPr lang="en-US" sz="1400" dirty="0">
                          <a:effectLst/>
                        </a:rPr>
                        <a:t> </a:t>
                      </a:r>
                      <a:endParaRPr lang="en-IN" sz="140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just"/>
                      <a:r>
                        <a:rPr lang="en-US" sz="1400">
                          <a:effectLst/>
                        </a:rPr>
                        <a:t> </a:t>
                      </a:r>
                      <a:endParaRPr lang="en-IN" sz="14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extLst>
                  <a:ext uri="{0D108BD9-81ED-4DB2-BD59-A6C34878D82A}">
                    <a16:rowId xmlns:a16="http://schemas.microsoft.com/office/drawing/2014/main" xmlns="" val="3480441471"/>
                  </a:ext>
                </a:extLst>
              </a:tr>
              <a:tr h="245502">
                <a:tc>
                  <a:txBody>
                    <a:bodyPr/>
                    <a:lstStyle/>
                    <a:p>
                      <a:pPr algn="just"/>
                      <a:r>
                        <a:rPr lang="en-US" sz="1400">
                          <a:effectLst/>
                        </a:rPr>
                        <a:t>(3)</a:t>
                      </a:r>
                      <a:endParaRPr lang="en-IN" sz="14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25400" algn="just"/>
                      <a:r>
                        <a:rPr lang="en-US" sz="1400">
                          <a:effectLst/>
                        </a:rPr>
                        <a:t>On heating they soften and on</a:t>
                      </a:r>
                      <a:endParaRPr lang="en-IN" sz="14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just"/>
                      <a:r>
                        <a:rPr lang="en-US" sz="1400" dirty="0">
                          <a:effectLst/>
                        </a:rPr>
                        <a:t>(3)</a:t>
                      </a:r>
                      <a:endParaRPr lang="en-IN" sz="140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25400" algn="just"/>
                      <a:r>
                        <a:rPr lang="en-US" sz="1400">
                          <a:effectLst/>
                        </a:rPr>
                        <a:t>On heating they become stiff &amp;</a:t>
                      </a:r>
                      <a:endParaRPr lang="en-IN" sz="14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extLst>
                  <a:ext uri="{0D108BD9-81ED-4DB2-BD59-A6C34878D82A}">
                    <a16:rowId xmlns:a16="http://schemas.microsoft.com/office/drawing/2014/main" xmlns="" val="775604058"/>
                  </a:ext>
                </a:extLst>
              </a:tr>
              <a:tr h="156276">
                <a:tc>
                  <a:txBody>
                    <a:bodyPr/>
                    <a:lstStyle/>
                    <a:p>
                      <a:pPr algn="just"/>
                      <a:r>
                        <a:rPr lang="en-US" sz="1400">
                          <a:effectLst/>
                        </a:rPr>
                        <a:t> </a:t>
                      </a:r>
                      <a:endParaRPr lang="en-IN" sz="14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25400" algn="just"/>
                      <a:r>
                        <a:rPr lang="en-US" sz="1400">
                          <a:effectLst/>
                        </a:rPr>
                        <a:t>cooling become stiff chemical</a:t>
                      </a:r>
                      <a:endParaRPr lang="en-IN" sz="14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just"/>
                      <a:r>
                        <a:rPr lang="en-US" sz="1400" dirty="0">
                          <a:effectLst/>
                        </a:rPr>
                        <a:t> </a:t>
                      </a:r>
                      <a:endParaRPr lang="en-IN" sz="140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25400" algn="just"/>
                      <a:r>
                        <a:rPr lang="en-US" sz="1400">
                          <a:effectLst/>
                        </a:rPr>
                        <a:t>hard. No change on cooling.</a:t>
                      </a:r>
                      <a:endParaRPr lang="en-IN" sz="14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extLst>
                  <a:ext uri="{0D108BD9-81ED-4DB2-BD59-A6C34878D82A}">
                    <a16:rowId xmlns:a16="http://schemas.microsoft.com/office/drawing/2014/main" xmlns="" val="2956982136"/>
                  </a:ext>
                </a:extLst>
              </a:tr>
              <a:tr h="181032">
                <a:tc>
                  <a:txBody>
                    <a:bodyPr/>
                    <a:lstStyle/>
                    <a:p>
                      <a:pPr algn="just"/>
                      <a:r>
                        <a:rPr lang="en-US" sz="1400">
                          <a:effectLst/>
                        </a:rPr>
                        <a:t> </a:t>
                      </a:r>
                      <a:endParaRPr lang="en-IN" sz="14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25400" algn="just"/>
                      <a:r>
                        <a:rPr lang="en-US" sz="1400" dirty="0">
                          <a:effectLst/>
                        </a:rPr>
                        <a:t>nature won’t change.</a:t>
                      </a:r>
                      <a:endParaRPr lang="en-IN" sz="140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just"/>
                      <a:r>
                        <a:rPr lang="en-US" sz="1400" dirty="0">
                          <a:effectLst/>
                        </a:rPr>
                        <a:t> </a:t>
                      </a:r>
                      <a:endParaRPr lang="en-IN" sz="140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25400" algn="just"/>
                      <a:r>
                        <a:rPr lang="en-US" sz="1400" dirty="0">
                          <a:effectLst/>
                        </a:rPr>
                        <a:t>Chemical nature changes.</a:t>
                      </a:r>
                      <a:endParaRPr lang="en-IN" sz="140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extLst>
                  <a:ext uri="{0D108BD9-81ED-4DB2-BD59-A6C34878D82A}">
                    <a16:rowId xmlns:a16="http://schemas.microsoft.com/office/drawing/2014/main" xmlns="" val="3187409788"/>
                  </a:ext>
                </a:extLst>
              </a:tr>
              <a:tr h="0">
                <a:tc>
                  <a:txBody>
                    <a:bodyPr/>
                    <a:lstStyle/>
                    <a:p>
                      <a:pPr algn="just"/>
                      <a:endParaRPr lang="en-US" sz="14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p>
                      <a:pPr algn="just"/>
                      <a:r>
                        <a:rPr lang="en-US" sz="14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(4)</a:t>
                      </a:r>
                      <a:endParaRPr lang="en-IN" sz="140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just"/>
                      <a:r>
                        <a:rPr lang="en-US" sz="14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They can be </a:t>
                      </a:r>
                      <a:r>
                        <a:rPr lang="en-US" sz="1400" dirty="0" err="1">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remoulded</a:t>
                      </a:r>
                      <a:endParaRPr lang="en-IN" sz="140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just"/>
                      <a:r>
                        <a:rPr lang="en-US" sz="14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(4)</a:t>
                      </a:r>
                      <a:endParaRPr lang="en-IN" sz="14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25400" algn="just"/>
                      <a:r>
                        <a:rPr lang="en-US" sz="14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They cannot be </a:t>
                      </a:r>
                      <a:r>
                        <a:rPr lang="en-US" sz="1400" dirty="0" err="1">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remoulded</a:t>
                      </a:r>
                      <a:r>
                        <a:rPr lang="en-US" sz="14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because</a:t>
                      </a:r>
                      <a:endParaRPr lang="en-IN" sz="140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extLst>
                  <a:ext uri="{0D108BD9-81ED-4DB2-BD59-A6C34878D82A}">
                    <a16:rowId xmlns:a16="http://schemas.microsoft.com/office/drawing/2014/main" xmlns="" val="3173105803"/>
                  </a:ext>
                </a:extLst>
              </a:tr>
              <a:tr h="225328">
                <a:tc>
                  <a:txBody>
                    <a:bodyPr/>
                    <a:lstStyle/>
                    <a:p>
                      <a:pPr algn="just"/>
                      <a:r>
                        <a:rPr lang="en-US" sz="14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a:t>
                      </a:r>
                      <a:endParaRPr lang="en-IN" sz="14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just"/>
                      <a:r>
                        <a:rPr lang="en-US" sz="14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a:t>
                      </a:r>
                      <a:endParaRPr lang="en-IN" sz="140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just"/>
                      <a:r>
                        <a:rPr lang="en-US" sz="14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a:t>
                      </a:r>
                      <a:endParaRPr lang="en-IN" sz="14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25400" algn="just"/>
                      <a:r>
                        <a:rPr lang="en-US" sz="14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once set means they are</a:t>
                      </a:r>
                      <a:endParaRPr lang="en-IN" sz="140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extLst>
                  <a:ext uri="{0D108BD9-81ED-4DB2-BD59-A6C34878D82A}">
                    <a16:rowId xmlns:a16="http://schemas.microsoft.com/office/drawing/2014/main" xmlns="" val="91031810"/>
                  </a:ext>
                </a:extLst>
              </a:tr>
              <a:tr h="152400">
                <a:tc>
                  <a:txBody>
                    <a:bodyPr/>
                    <a:lstStyle/>
                    <a:p>
                      <a:pPr algn="just"/>
                      <a:r>
                        <a:rPr lang="en-US" sz="14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a:t>
                      </a:r>
                      <a:endParaRPr lang="en-IN" sz="14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just"/>
                      <a:r>
                        <a:rPr lang="en-US" sz="14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a:t>
                      </a:r>
                      <a:endParaRPr lang="en-IN" sz="140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just"/>
                      <a:r>
                        <a:rPr lang="en-US" sz="14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a:t>
                      </a:r>
                      <a:endParaRPr lang="en-IN" sz="14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25400" algn="just"/>
                      <a:r>
                        <a:rPr lang="en-US" sz="14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permanently set</a:t>
                      </a:r>
                      <a:endParaRPr lang="en-IN" sz="140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extLst>
                  <a:ext uri="{0D108BD9-81ED-4DB2-BD59-A6C34878D82A}">
                    <a16:rowId xmlns:a16="http://schemas.microsoft.com/office/drawing/2014/main" xmlns="" val="861252512"/>
                  </a:ext>
                </a:extLst>
              </a:tr>
              <a:tr h="167640">
                <a:tc>
                  <a:txBody>
                    <a:bodyPr/>
                    <a:lstStyle/>
                    <a:p>
                      <a:pPr algn="just"/>
                      <a:r>
                        <a:rPr lang="en-US" sz="14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a:t>
                      </a:r>
                      <a:endParaRPr lang="en-IN" sz="14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just"/>
                      <a:r>
                        <a:rPr lang="en-US" sz="14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a:t>
                      </a:r>
                      <a:endParaRPr lang="en-IN" sz="140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just"/>
                      <a:r>
                        <a:rPr lang="en-US" sz="14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a:t>
                      </a:r>
                      <a:endParaRPr lang="en-IN" sz="14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just"/>
                      <a:r>
                        <a:rPr lang="en-US" sz="14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a:t>
                      </a:r>
                      <a:endParaRPr lang="en-IN" sz="140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extLst>
                  <a:ext uri="{0D108BD9-81ED-4DB2-BD59-A6C34878D82A}">
                    <a16:rowId xmlns:a16="http://schemas.microsoft.com/office/drawing/2014/main" xmlns="" val="3030827538"/>
                  </a:ext>
                </a:extLst>
              </a:tr>
              <a:tr h="259080">
                <a:tc>
                  <a:txBody>
                    <a:bodyPr/>
                    <a:lstStyle/>
                    <a:p>
                      <a:pPr algn="just"/>
                      <a:r>
                        <a:rPr lang="en-US" sz="14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(5)</a:t>
                      </a:r>
                      <a:endParaRPr lang="en-IN" sz="14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25400" algn="just"/>
                      <a:r>
                        <a:rPr lang="en-US" sz="14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Scrap (waste product) can be used</a:t>
                      </a:r>
                      <a:endParaRPr lang="en-IN" sz="14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just"/>
                      <a:r>
                        <a:rPr lang="en-US" sz="14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(5)</a:t>
                      </a:r>
                      <a:endParaRPr lang="en-IN" sz="14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25400" algn="just"/>
                      <a:r>
                        <a:rPr lang="en-US" sz="14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Scrap cannot be used</a:t>
                      </a:r>
                      <a:endParaRPr lang="en-IN" sz="140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extLst>
                  <a:ext uri="{0D108BD9-81ED-4DB2-BD59-A6C34878D82A}">
                    <a16:rowId xmlns:a16="http://schemas.microsoft.com/office/drawing/2014/main" xmlns="" val="2278527683"/>
                  </a:ext>
                </a:extLst>
              </a:tr>
              <a:tr h="228600">
                <a:tc>
                  <a:txBody>
                    <a:bodyPr/>
                    <a:lstStyle/>
                    <a:p>
                      <a:pPr algn="just"/>
                      <a:r>
                        <a:rPr lang="en-US" sz="14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a:t>
                      </a:r>
                      <a:endParaRPr lang="en-IN" sz="14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just"/>
                      <a:r>
                        <a:rPr lang="en-US" sz="14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a:t>
                      </a:r>
                      <a:endParaRPr lang="en-IN" sz="14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just"/>
                      <a:r>
                        <a:rPr lang="en-US" sz="14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a:t>
                      </a:r>
                      <a:endParaRPr lang="en-IN" sz="14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just"/>
                      <a:r>
                        <a:rPr lang="en-US" sz="14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a:t>
                      </a:r>
                      <a:endParaRPr lang="en-IN" sz="140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extLst>
                  <a:ext uri="{0D108BD9-81ED-4DB2-BD59-A6C34878D82A}">
                    <a16:rowId xmlns:a16="http://schemas.microsoft.com/office/drawing/2014/main" xmlns="" val="4131411618"/>
                  </a:ext>
                </a:extLst>
              </a:tr>
              <a:tr h="228600">
                <a:tc>
                  <a:txBody>
                    <a:bodyPr/>
                    <a:lstStyle/>
                    <a:p>
                      <a:pPr algn="just"/>
                      <a:r>
                        <a:rPr lang="en-US" sz="14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(6)</a:t>
                      </a:r>
                      <a:endParaRPr lang="en-IN" sz="14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25400" algn="just"/>
                      <a:r>
                        <a:rPr lang="en-US" sz="14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The resins are soft, weak and less</a:t>
                      </a:r>
                      <a:endParaRPr lang="en-IN" sz="140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just"/>
                      <a:r>
                        <a:rPr lang="en-US" sz="14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(6)</a:t>
                      </a:r>
                      <a:endParaRPr lang="en-IN" sz="14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25400" algn="just"/>
                      <a:r>
                        <a:rPr lang="en-US" sz="14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The resins are usually hard, strong</a:t>
                      </a:r>
                      <a:endParaRPr lang="en-IN" sz="140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extLst>
                  <a:ext uri="{0D108BD9-81ED-4DB2-BD59-A6C34878D82A}">
                    <a16:rowId xmlns:a16="http://schemas.microsoft.com/office/drawing/2014/main" xmlns="" val="321924623"/>
                  </a:ext>
                </a:extLst>
              </a:tr>
              <a:tr h="152400">
                <a:tc>
                  <a:txBody>
                    <a:bodyPr/>
                    <a:lstStyle/>
                    <a:p>
                      <a:pPr algn="just"/>
                      <a:r>
                        <a:rPr lang="en-US" sz="14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a:t>
                      </a:r>
                      <a:endParaRPr lang="en-IN" sz="14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25400" algn="just"/>
                      <a:r>
                        <a:rPr lang="en-US" sz="14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brittle</a:t>
                      </a:r>
                      <a:endParaRPr lang="en-IN" sz="14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just"/>
                      <a:r>
                        <a:rPr lang="en-US" sz="14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a:t>
                      </a:r>
                      <a:endParaRPr lang="en-IN" sz="14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25400" algn="just"/>
                      <a:r>
                        <a:rPr lang="en-US" sz="14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tough &amp; more brittle</a:t>
                      </a:r>
                      <a:endParaRPr lang="en-IN" sz="140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extLst>
                  <a:ext uri="{0D108BD9-81ED-4DB2-BD59-A6C34878D82A}">
                    <a16:rowId xmlns:a16="http://schemas.microsoft.com/office/drawing/2014/main" xmlns="" val="4005872831"/>
                  </a:ext>
                </a:extLst>
              </a:tr>
              <a:tr h="243840">
                <a:tc>
                  <a:txBody>
                    <a:bodyPr/>
                    <a:lstStyle/>
                    <a:p>
                      <a:pPr algn="just"/>
                      <a:r>
                        <a:rPr lang="en-US" sz="14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a:t>
                      </a:r>
                      <a:endParaRPr lang="en-IN" sz="14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just"/>
                      <a:r>
                        <a:rPr lang="en-US" sz="14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a:t>
                      </a:r>
                      <a:endParaRPr lang="en-IN" sz="14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just"/>
                      <a:r>
                        <a:rPr lang="en-US" sz="14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a:t>
                      </a:r>
                      <a:endParaRPr lang="en-IN" sz="14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just"/>
                      <a:r>
                        <a:rPr lang="en-US" sz="14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a:t>
                      </a:r>
                      <a:endParaRPr lang="en-IN" sz="140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extLst>
                  <a:ext uri="{0D108BD9-81ED-4DB2-BD59-A6C34878D82A}">
                    <a16:rowId xmlns:a16="http://schemas.microsoft.com/office/drawing/2014/main" xmlns="" val="3605993475"/>
                  </a:ext>
                </a:extLst>
              </a:tr>
              <a:tr h="152400">
                <a:tc>
                  <a:txBody>
                    <a:bodyPr/>
                    <a:lstStyle/>
                    <a:p>
                      <a:pPr algn="just"/>
                      <a:r>
                        <a:rPr lang="en-US" sz="14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(7)</a:t>
                      </a:r>
                      <a:endParaRPr lang="en-IN" sz="14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25400" algn="just"/>
                      <a:r>
                        <a:rPr lang="en-US" sz="14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These are easily soluble in some</a:t>
                      </a:r>
                      <a:endParaRPr lang="en-IN" sz="14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just"/>
                      <a:r>
                        <a:rPr lang="en-US" sz="14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(7)</a:t>
                      </a:r>
                      <a:endParaRPr lang="en-IN" sz="14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25400" algn="just"/>
                      <a:r>
                        <a:rPr lang="en-US" sz="14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Resins are not soluble in organic</a:t>
                      </a:r>
                      <a:endParaRPr lang="en-IN" sz="140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extLst>
                  <a:ext uri="{0D108BD9-81ED-4DB2-BD59-A6C34878D82A}">
                    <a16:rowId xmlns:a16="http://schemas.microsoft.com/office/drawing/2014/main" xmlns="" val="1594218816"/>
                  </a:ext>
                </a:extLst>
              </a:tr>
              <a:tr h="167640">
                <a:tc>
                  <a:txBody>
                    <a:bodyPr/>
                    <a:lstStyle/>
                    <a:p>
                      <a:pPr algn="just"/>
                      <a:r>
                        <a:rPr lang="en-US" sz="14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a:t>
                      </a:r>
                      <a:endParaRPr lang="en-IN" sz="14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25400" algn="just"/>
                      <a:r>
                        <a:rPr lang="en-US" sz="14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organic substances</a:t>
                      </a:r>
                      <a:endParaRPr lang="en-IN" sz="14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just"/>
                      <a:r>
                        <a:rPr lang="en-US" sz="14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a:t>
                      </a:r>
                      <a:endParaRPr lang="en-IN" sz="14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25400" algn="just"/>
                      <a:r>
                        <a:rPr lang="en-US" sz="14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Solvents</a:t>
                      </a:r>
                      <a:endParaRPr lang="en-IN" sz="140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extLst>
                  <a:ext uri="{0D108BD9-81ED-4DB2-BD59-A6C34878D82A}">
                    <a16:rowId xmlns:a16="http://schemas.microsoft.com/office/drawing/2014/main" xmlns="" val="4063856405"/>
                  </a:ext>
                </a:extLst>
              </a:tr>
              <a:tr h="182880">
                <a:tc>
                  <a:txBody>
                    <a:bodyPr/>
                    <a:lstStyle/>
                    <a:p>
                      <a:pPr algn="just"/>
                      <a:r>
                        <a:rPr lang="en-US" sz="14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a:t>
                      </a:r>
                      <a:endParaRPr lang="en-IN" sz="14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25400" algn="just"/>
                      <a:r>
                        <a:rPr lang="en-US" sz="14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E.g.:- PVC, polyethylene etc.,</a:t>
                      </a:r>
                      <a:endParaRPr lang="en-IN" sz="14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just"/>
                      <a:r>
                        <a:rPr lang="en-US" sz="14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a:t>
                      </a:r>
                      <a:endParaRPr lang="en-IN" sz="14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25400" algn="just"/>
                      <a:r>
                        <a:rPr lang="en-US" sz="14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E.g.:- Nylon, Bakelite etc.,</a:t>
                      </a:r>
                      <a:endParaRPr lang="en-IN" sz="140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extLst>
                  <a:ext uri="{0D108BD9-81ED-4DB2-BD59-A6C34878D82A}">
                    <a16:rowId xmlns:a16="http://schemas.microsoft.com/office/drawing/2014/main" xmlns="" val="3650029680"/>
                  </a:ext>
                </a:extLst>
              </a:tr>
              <a:tr h="198120">
                <a:tc>
                  <a:txBody>
                    <a:bodyPr/>
                    <a:lstStyle/>
                    <a:p>
                      <a:pPr algn="just"/>
                      <a:r>
                        <a:rPr lang="en-US" sz="14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a:t>
                      </a:r>
                      <a:endParaRPr lang="en-IN" sz="14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just"/>
                      <a:r>
                        <a:rPr lang="en-US" sz="14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a:t>
                      </a:r>
                      <a:endParaRPr lang="en-IN" sz="14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just"/>
                      <a:r>
                        <a:rPr lang="en-US" sz="14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a:t>
                      </a:r>
                      <a:endParaRPr lang="en-IN" sz="14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just"/>
                      <a:r>
                        <a:rPr lang="en-US" sz="14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a:t>
                      </a:r>
                      <a:endParaRPr lang="en-IN" sz="140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extLst>
                  <a:ext uri="{0D108BD9-81ED-4DB2-BD59-A6C34878D82A}">
                    <a16:rowId xmlns:a16="http://schemas.microsoft.com/office/drawing/2014/main" xmlns="" val="2824176500"/>
                  </a:ext>
                </a:extLst>
              </a:tr>
              <a:tr h="289560">
                <a:tc>
                  <a:txBody>
                    <a:bodyPr/>
                    <a:lstStyle/>
                    <a:p>
                      <a:pPr algn="just"/>
                      <a:r>
                        <a:rPr lang="en-US" sz="14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(8)</a:t>
                      </a:r>
                      <a:endParaRPr lang="en-IN" sz="14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25400" algn="just"/>
                      <a:r>
                        <a:rPr lang="en-US" sz="14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Contain long chain polymer with no</a:t>
                      </a:r>
                      <a:endParaRPr lang="en-IN" sz="14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just"/>
                      <a:r>
                        <a:rPr lang="en-US" sz="14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(8)</a:t>
                      </a:r>
                      <a:endParaRPr lang="en-IN" sz="14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25400" algn="just"/>
                      <a:r>
                        <a:rPr lang="en-US" sz="14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They have 3D network structure.</a:t>
                      </a:r>
                      <a:endParaRPr lang="en-IN" sz="140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extLst>
                  <a:ext uri="{0D108BD9-81ED-4DB2-BD59-A6C34878D82A}">
                    <a16:rowId xmlns:a16="http://schemas.microsoft.com/office/drawing/2014/main" xmlns="" val="3547030119"/>
                  </a:ext>
                </a:extLst>
              </a:tr>
              <a:tr h="400747">
                <a:tc>
                  <a:txBody>
                    <a:bodyPr/>
                    <a:lstStyle/>
                    <a:p>
                      <a:pPr algn="just"/>
                      <a:r>
                        <a:rPr lang="en-US" sz="14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a:t>
                      </a:r>
                      <a:endParaRPr lang="en-IN" sz="14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25400" algn="just"/>
                      <a:r>
                        <a:rPr lang="en-US" sz="14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cross linkage.</a:t>
                      </a:r>
                      <a:endParaRPr lang="en-IN" sz="14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just"/>
                      <a:r>
                        <a:rPr lang="en-US" sz="14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a:t>
                      </a:r>
                      <a:endParaRPr lang="en-IN" sz="14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just"/>
                      <a:r>
                        <a:rPr lang="en-US" sz="14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a:t>
                      </a:r>
                      <a:endParaRPr lang="en-IN" sz="140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extLst>
                  <a:ext uri="{0D108BD9-81ED-4DB2-BD59-A6C34878D82A}">
                    <a16:rowId xmlns:a16="http://schemas.microsoft.com/office/drawing/2014/main" xmlns="" val="3335367472"/>
                  </a:ext>
                </a:extLst>
              </a:tr>
            </a:tbl>
          </a:graphicData>
        </a:graphic>
      </p:graphicFrame>
      <p:sp>
        <p:nvSpPr>
          <p:cNvPr id="6" name="Rectangle 4">
            <a:extLst>
              <a:ext uri="{FF2B5EF4-FFF2-40B4-BE49-F238E27FC236}">
                <a16:creationId xmlns:a16="http://schemas.microsoft.com/office/drawing/2014/main" xmlns="" id="{F4B438F6-B26F-471E-A1CF-B165F4C8CBE5}"/>
              </a:ext>
            </a:extLst>
          </p:cNvPr>
          <p:cNvSpPr>
            <a:spLocks noChangeArrowheads="1"/>
          </p:cNvSpPr>
          <p:nvPr/>
        </p:nvSpPr>
        <p:spPr bwMode="auto">
          <a:xfrm>
            <a:off x="7759700" y="2181225"/>
            <a:ext cx="12700" cy="12700"/>
          </a:xfrm>
          <a:prstGeom prst="rect">
            <a:avLst/>
          </a:prstGeom>
          <a:solidFill>
            <a:srgbClr val="000000"/>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 name="Rectangle 3">
            <a:extLst>
              <a:ext uri="{FF2B5EF4-FFF2-40B4-BE49-F238E27FC236}">
                <a16:creationId xmlns:a16="http://schemas.microsoft.com/office/drawing/2014/main" xmlns="" id="{8B4F816B-C90E-4D0B-81A4-BFA2EB91F5B9}"/>
              </a:ext>
            </a:extLst>
          </p:cNvPr>
          <p:cNvSpPr>
            <a:spLocks noChangeArrowheads="1"/>
          </p:cNvSpPr>
          <p:nvPr/>
        </p:nvSpPr>
        <p:spPr bwMode="auto">
          <a:xfrm>
            <a:off x="7759700" y="2181225"/>
            <a:ext cx="12700" cy="12700"/>
          </a:xfrm>
          <a:prstGeom prst="rect">
            <a:avLst/>
          </a:prstGeom>
          <a:solidFill>
            <a:srgbClr val="000000"/>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 name="Line 2">
            <a:extLst>
              <a:ext uri="{FF2B5EF4-FFF2-40B4-BE49-F238E27FC236}">
                <a16:creationId xmlns:a16="http://schemas.microsoft.com/office/drawing/2014/main" xmlns="" id="{2A5A4D1A-089E-4C0E-A93C-462B3E1CA7D5}"/>
              </a:ext>
            </a:extLst>
          </p:cNvPr>
          <p:cNvSpPr>
            <a:spLocks noChangeShapeType="1"/>
          </p:cNvSpPr>
          <p:nvPr/>
        </p:nvSpPr>
        <p:spPr bwMode="auto">
          <a:xfrm>
            <a:off x="2057400" y="11469688"/>
            <a:ext cx="7164388" cy="0"/>
          </a:xfrm>
          <a:prstGeom prst="line">
            <a:avLst/>
          </a:prstGeom>
          <a:noFill/>
          <a:ln w="18288">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0" name="Rectangle 5">
            <a:extLst>
              <a:ext uri="{FF2B5EF4-FFF2-40B4-BE49-F238E27FC236}">
                <a16:creationId xmlns:a16="http://schemas.microsoft.com/office/drawing/2014/main" xmlns="" id="{4C8B8EED-DEC9-4B7F-9BC7-4E2B38F2A335}"/>
              </a:ext>
            </a:extLst>
          </p:cNvPr>
          <p:cNvSpPr>
            <a:spLocks noChangeArrowheads="1"/>
          </p:cNvSpPr>
          <p:nvPr/>
        </p:nvSpPr>
        <p:spPr bwMode="auto">
          <a:xfrm>
            <a:off x="175260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112" tIns="912525" rIns="837936" bIns="576081"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Difference between thermoplastic &amp; thermosetting resins:-</a:t>
            </a:r>
            <a:endParaRPr kumimoji="0" lang="en-US" altLang="en-US" sz="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Rectangle 6">
            <a:extLst>
              <a:ext uri="{FF2B5EF4-FFF2-40B4-BE49-F238E27FC236}">
                <a16:creationId xmlns:a16="http://schemas.microsoft.com/office/drawing/2014/main" xmlns="" id="{EAF32694-4454-402C-9E63-63429E15B14C}"/>
              </a:ext>
            </a:extLst>
          </p:cNvPr>
          <p:cNvSpPr>
            <a:spLocks noChangeArrowheads="1"/>
          </p:cNvSpPr>
          <p:nvPr/>
        </p:nvSpPr>
        <p:spPr bwMode="auto">
          <a:xfrm>
            <a:off x="1752600" y="21812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000000"/>
                </a:solidFill>
                <a:effectLst/>
                <a:latin typeface="Arial" panose="020B0604020202020204" pitchFamily="34" charset="0"/>
                <a:ea typeface="Times New Roman" panose="02020603050405020304" pitchFamily="18" charset="0"/>
              </a:rPr>
              <a:t/>
            </a:r>
            <a:br>
              <a:rPr kumimoji="0" lang="en-US" altLang="en-US" sz="1200" b="0" i="0" u="none" strike="noStrike" cap="none" normalizeH="0" baseline="0">
                <a:ln>
                  <a:noFill/>
                </a:ln>
                <a:solidFill>
                  <a:srgbClr val="000000"/>
                </a:solidFill>
                <a:effectLst/>
                <a:latin typeface="Arial" panose="020B0604020202020204" pitchFamily="34" charset="0"/>
                <a:ea typeface="Times New Roman" panose="02020603050405020304" pitchFamily="18"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8791951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1495AAF-9433-4BF2-95A2-258D0D1CEDE7}"/>
              </a:ext>
            </a:extLst>
          </p:cNvPr>
          <p:cNvSpPr>
            <a:spLocks noGrp="1"/>
          </p:cNvSpPr>
          <p:nvPr>
            <p:ph type="title"/>
          </p:nvPr>
        </p:nvSpPr>
        <p:spPr/>
        <p:txBody>
          <a:bodyPr/>
          <a:lstStyle/>
          <a:p>
            <a:r>
              <a:rPr lang="en-IN" dirty="0"/>
              <a:t>Molecular Mass of Polymer</a:t>
            </a:r>
          </a:p>
        </p:txBody>
      </p:sp>
      <p:sp>
        <p:nvSpPr>
          <p:cNvPr id="3" name="Content Placeholder 2">
            <a:extLst>
              <a:ext uri="{FF2B5EF4-FFF2-40B4-BE49-F238E27FC236}">
                <a16:creationId xmlns:a16="http://schemas.microsoft.com/office/drawing/2014/main" xmlns="" id="{99AC4B78-2ED2-4801-AE4A-3C083F5EDC8A}"/>
              </a:ext>
            </a:extLst>
          </p:cNvPr>
          <p:cNvSpPr>
            <a:spLocks noGrp="1"/>
          </p:cNvSpPr>
          <p:nvPr>
            <p:ph idx="1"/>
          </p:nvPr>
        </p:nvSpPr>
        <p:spPr/>
        <p:txBody>
          <a:bodyPr>
            <a:normAutofit fontScale="70000" lnSpcReduction="20000"/>
          </a:bodyPr>
          <a:lstStyle/>
          <a:p>
            <a:r>
              <a:rPr lang="en-US" dirty="0"/>
              <a:t>	 The molecular mass of polymer is an important property of polymer because many important properties are influenced by molecular mass. Polymers with higher molecular mass are tougher and more resistant. Their viscosities and softening temperature are also higher. Thus polymers with molecular mass are often required for particular purposes. </a:t>
            </a:r>
          </a:p>
          <a:p>
            <a:r>
              <a:rPr lang="en-US" dirty="0"/>
              <a:t>	Molecular mass of polymer is not a fixed or constant value like organic compound. Their molecular mass is controlled by polymerization reaction, which in turn depend upon availability of functional group, charge carrier, life time of charge carriers. Because of random nature of growth process, the product of polymerization process is mixture of chains of different length.</a:t>
            </a:r>
          </a:p>
          <a:p>
            <a:r>
              <a:rPr lang="en-US" dirty="0"/>
              <a:t>	 Hence polymers are poly disperse mixture of various molecular mass polymers. Therefore molecular mass of polymers is average molecular </a:t>
            </a:r>
            <a:r>
              <a:rPr lang="en-US" dirty="0" smtClean="0"/>
              <a:t>mass.</a:t>
            </a:r>
            <a:endParaRPr lang="en-US" dirty="0"/>
          </a:p>
          <a:p>
            <a:endParaRPr lang="en-IN" dirty="0"/>
          </a:p>
        </p:txBody>
      </p:sp>
    </p:spTree>
    <p:extLst>
      <p:ext uri="{BB962C8B-B14F-4D97-AF65-F5344CB8AC3E}">
        <p14:creationId xmlns:p14="http://schemas.microsoft.com/office/powerpoint/2010/main" val="349730706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0AE23065-9BB5-4828-BE7E-ED432176F288}"/>
              </a:ext>
            </a:extLst>
          </p:cNvPr>
          <p:cNvSpPr>
            <a:spLocks noGrp="1"/>
          </p:cNvSpPr>
          <p:nvPr>
            <p:ph idx="1"/>
          </p:nvPr>
        </p:nvSpPr>
        <p:spPr>
          <a:xfrm>
            <a:off x="457200" y="609600"/>
            <a:ext cx="8229600" cy="5516563"/>
          </a:xfrm>
        </p:spPr>
        <p:txBody>
          <a:bodyPr/>
          <a:lstStyle/>
          <a:p>
            <a:pPr marL="0" indent="0">
              <a:buNone/>
            </a:pPr>
            <a:r>
              <a:rPr lang="en-IN" dirty="0"/>
              <a:t>Average molecular mass of polymers can be  expressed in following ways</a:t>
            </a:r>
          </a:p>
          <a:p>
            <a:r>
              <a:rPr lang="en-IN" dirty="0" smtClean="0"/>
              <a:t>                                                                     __       </a:t>
            </a:r>
            <a:endParaRPr lang="en-IN" dirty="0"/>
          </a:p>
          <a:p>
            <a:pPr marL="0" indent="0">
              <a:buNone/>
            </a:pPr>
            <a:r>
              <a:rPr lang="en-IN" dirty="0"/>
              <a:t>1.	Number Average Molecular Mass (Mn)</a:t>
            </a:r>
          </a:p>
          <a:p>
            <a:pPr marL="0" indent="0">
              <a:buNone/>
            </a:pPr>
            <a:r>
              <a:rPr lang="en-IN" dirty="0"/>
              <a:t>2.	Weight Average Molecular Mass (Mw)</a:t>
            </a:r>
          </a:p>
          <a:p>
            <a:pPr marL="0" indent="0">
              <a:buNone/>
            </a:pPr>
            <a:r>
              <a:rPr lang="en-IN" dirty="0"/>
              <a:t>3.	Z-Average Molecular Mass (</a:t>
            </a:r>
            <a:r>
              <a:rPr lang="en-IN" dirty="0" err="1"/>
              <a:t>Mz</a:t>
            </a:r>
            <a:r>
              <a:rPr lang="en-IN" dirty="0"/>
              <a:t>)</a:t>
            </a:r>
          </a:p>
          <a:p>
            <a:pPr marL="0" indent="0">
              <a:buNone/>
            </a:pPr>
            <a:r>
              <a:rPr lang="en-IN" dirty="0"/>
              <a:t>4.	Viscosity average Molecular Mass (Mv)</a:t>
            </a:r>
          </a:p>
          <a:p>
            <a:endParaRPr lang="en-IN" dirty="0"/>
          </a:p>
        </p:txBody>
      </p:sp>
    </p:spTree>
    <p:extLst>
      <p:ext uri="{BB962C8B-B14F-4D97-AF65-F5344CB8AC3E}">
        <p14:creationId xmlns:p14="http://schemas.microsoft.com/office/powerpoint/2010/main" val="7623324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C96D32C-1E40-4E78-8B59-630D7A3D152B}"/>
              </a:ext>
            </a:extLst>
          </p:cNvPr>
          <p:cNvSpPr>
            <a:spLocks noGrp="1"/>
          </p:cNvSpPr>
          <p:nvPr>
            <p:ph type="title"/>
          </p:nvPr>
        </p:nvSpPr>
        <p:spPr/>
        <p:txBody>
          <a:bodyPr>
            <a:normAutofit fontScale="90000"/>
          </a:bodyPr>
          <a:lstStyle/>
          <a:p>
            <a:r>
              <a:rPr lang="en-US" b="1" i="1" dirty="0"/>
              <a:t>Methods for determining the molecular weights of polymer</a:t>
            </a:r>
            <a:endParaRPr lang="en-IN" b="1" i="1" dirty="0"/>
          </a:p>
        </p:txBody>
      </p:sp>
      <p:sp>
        <p:nvSpPr>
          <p:cNvPr id="3" name="Content Placeholder 2">
            <a:extLst>
              <a:ext uri="{FF2B5EF4-FFF2-40B4-BE49-F238E27FC236}">
                <a16:creationId xmlns:a16="http://schemas.microsoft.com/office/drawing/2014/main" xmlns="" id="{26DAD10B-6F8C-49BB-A9E9-46C97FCF1DDB}"/>
              </a:ext>
            </a:extLst>
          </p:cNvPr>
          <p:cNvSpPr>
            <a:spLocks noGrp="1"/>
          </p:cNvSpPr>
          <p:nvPr>
            <p:ph idx="1"/>
          </p:nvPr>
        </p:nvSpPr>
        <p:spPr/>
        <p:txBody>
          <a:bodyPr>
            <a:normAutofit lnSpcReduction="10000"/>
          </a:bodyPr>
          <a:lstStyle/>
          <a:p>
            <a:pPr marL="0" indent="0">
              <a:buNone/>
            </a:pPr>
            <a:r>
              <a:rPr lang="en-US" dirty="0"/>
              <a:t>A) </a:t>
            </a:r>
            <a:r>
              <a:rPr lang="en-US" b="1" dirty="0"/>
              <a:t>Primary or Absolute methods</a:t>
            </a:r>
            <a:r>
              <a:rPr lang="en-US" dirty="0"/>
              <a:t>, which are capable of determining molecular weights from first principles like colligative property measurements(Which gives Mn) , light scattering measurements (which gives Mw)</a:t>
            </a:r>
          </a:p>
          <a:p>
            <a:pPr marL="0" indent="0">
              <a:buNone/>
            </a:pPr>
            <a:r>
              <a:rPr lang="en-US" dirty="0"/>
              <a:t>B) </a:t>
            </a:r>
            <a:r>
              <a:rPr lang="en-US" b="1" dirty="0"/>
              <a:t>Secondary or relative methods</a:t>
            </a:r>
            <a:r>
              <a:rPr lang="en-US" dirty="0"/>
              <a:t>,</a:t>
            </a:r>
            <a:r>
              <a:rPr lang="en-IN" dirty="0"/>
              <a:t> Which require calibration with samples of known molar mass. Examples Viscosity measurements which gives Mv. </a:t>
            </a:r>
            <a:endParaRPr lang="en-US" dirty="0"/>
          </a:p>
        </p:txBody>
      </p:sp>
    </p:spTree>
    <p:extLst>
      <p:ext uri="{BB962C8B-B14F-4D97-AF65-F5344CB8AC3E}">
        <p14:creationId xmlns:p14="http://schemas.microsoft.com/office/powerpoint/2010/main" val="228681342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Definition</a:t>
            </a:r>
          </a:p>
        </p:txBody>
      </p:sp>
      <p:sp>
        <p:nvSpPr>
          <p:cNvPr id="3" name="Content Placeholder 2"/>
          <p:cNvSpPr>
            <a:spLocks noGrp="1"/>
          </p:cNvSpPr>
          <p:nvPr>
            <p:ph idx="1"/>
          </p:nvPr>
        </p:nvSpPr>
        <p:spPr/>
        <p:txBody>
          <a:bodyPr/>
          <a:lstStyle/>
          <a:p>
            <a:r>
              <a:rPr lang="en-US" dirty="0"/>
              <a:t>Polymer is high molecular weight substance formed by joining a large number of small repeating units called as Monomers.</a:t>
            </a:r>
          </a:p>
          <a:p>
            <a:pPr marL="0" indent="0">
              <a:buNone/>
            </a:pPr>
            <a:endParaRPr lang="en-US" dirty="0"/>
          </a:p>
          <a:p>
            <a:r>
              <a:rPr lang="en-US" sz="1800" dirty="0">
                <a:solidFill>
                  <a:srgbClr val="000000"/>
                </a:solidFill>
                <a:effectLst/>
                <a:latin typeface="Times New Roman" panose="02020603050405020304" pitchFamily="18" charset="0"/>
                <a:ea typeface="Times New Roman" panose="02020603050405020304" pitchFamily="18" charset="0"/>
              </a:rPr>
              <a:t>In Greek language poly means many &amp; </a:t>
            </a:r>
            <a:r>
              <a:rPr lang="en-US" sz="1800" dirty="0" err="1">
                <a:solidFill>
                  <a:srgbClr val="000000"/>
                </a:solidFill>
                <a:effectLst/>
                <a:latin typeface="Times New Roman" panose="02020603050405020304" pitchFamily="18" charset="0"/>
                <a:ea typeface="Times New Roman" panose="02020603050405020304" pitchFamily="18" charset="0"/>
              </a:rPr>
              <a:t>mer</a:t>
            </a:r>
            <a:r>
              <a:rPr lang="en-US" sz="1800" dirty="0">
                <a:solidFill>
                  <a:srgbClr val="000000"/>
                </a:solidFill>
                <a:effectLst/>
                <a:latin typeface="Times New Roman" panose="02020603050405020304" pitchFamily="18" charset="0"/>
                <a:ea typeface="Times New Roman" panose="02020603050405020304" pitchFamily="18" charset="0"/>
              </a:rPr>
              <a:t> means units</a:t>
            </a:r>
            <a:endParaRPr lang="en-US" dirty="0"/>
          </a:p>
          <a:p>
            <a:pPr marL="0" indent="0">
              <a:buNone/>
            </a:pPr>
            <a:endParaRPr lang="en-US" dirty="0"/>
          </a:p>
          <a:p>
            <a:r>
              <a:rPr lang="en-US" sz="1800" dirty="0">
                <a:solidFill>
                  <a:srgbClr val="000000"/>
                </a:solidFill>
                <a:effectLst/>
                <a:latin typeface="Times New Roman" panose="02020603050405020304" pitchFamily="18" charset="0"/>
                <a:ea typeface="Times New Roman" panose="02020603050405020304" pitchFamily="18" charset="0"/>
              </a:rPr>
              <a:t>Polymers form very important components in our daily life. The polymers are highly useful in domestic industrial &amp; medical fields. </a:t>
            </a:r>
            <a:endParaRPr lang="en-US" dirty="0"/>
          </a:p>
        </p:txBody>
      </p:sp>
    </p:spTree>
    <p:extLst>
      <p:ext uri="{BB962C8B-B14F-4D97-AF65-F5344CB8AC3E}">
        <p14:creationId xmlns:p14="http://schemas.microsoft.com/office/powerpoint/2010/main" val="207860322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FF1EC0F-E380-41B1-9A38-9DE6CF2386A6}"/>
              </a:ext>
            </a:extLst>
          </p:cNvPr>
          <p:cNvSpPr>
            <a:spLocks noGrp="1"/>
          </p:cNvSpPr>
          <p:nvPr>
            <p:ph type="title"/>
          </p:nvPr>
        </p:nvSpPr>
        <p:spPr/>
        <p:txBody>
          <a:bodyPr>
            <a:normAutofit fontScale="90000"/>
          </a:bodyPr>
          <a:lstStyle/>
          <a:p>
            <a:r>
              <a:rPr lang="en-US" i="1" dirty="0"/>
              <a:t>Number average Molecular Mass ( Mn)</a:t>
            </a:r>
            <a:endParaRPr lang="en-IN" i="1" dirty="0"/>
          </a:p>
        </p:txBody>
      </p:sp>
      <p:pic>
        <p:nvPicPr>
          <p:cNvPr id="4" name="Content Placeholder 3">
            <a:extLst>
              <a:ext uri="{FF2B5EF4-FFF2-40B4-BE49-F238E27FC236}">
                <a16:creationId xmlns:a16="http://schemas.microsoft.com/office/drawing/2014/main" xmlns="" id="{FA0D7AA6-F75C-40E7-8696-877AA8DC7C02}"/>
              </a:ext>
            </a:extLst>
          </p:cNvPr>
          <p:cNvPicPr>
            <a:picLocks noGrp="1" noChangeAspect="1"/>
          </p:cNvPicPr>
          <p:nvPr>
            <p:ph idx="1"/>
          </p:nvPr>
        </p:nvPicPr>
        <p:blipFill rotWithShape="1">
          <a:blip r:embed="rId2"/>
          <a:srcRect l="-987" t="1852" r="30784" b="-1852"/>
          <a:stretch/>
        </p:blipFill>
        <p:spPr>
          <a:xfrm>
            <a:off x="1917790" y="3645451"/>
            <a:ext cx="3949610" cy="1260797"/>
          </a:xfrm>
          <a:prstGeom prst="rect">
            <a:avLst/>
          </a:prstGeom>
        </p:spPr>
      </p:pic>
      <p:sp>
        <p:nvSpPr>
          <p:cNvPr id="5" name="TextBox 4">
            <a:extLst>
              <a:ext uri="{FF2B5EF4-FFF2-40B4-BE49-F238E27FC236}">
                <a16:creationId xmlns:a16="http://schemas.microsoft.com/office/drawing/2014/main" xmlns="" id="{30AD3A8A-D0E2-49CB-943D-2E4BBCCDDDFB}"/>
              </a:ext>
            </a:extLst>
          </p:cNvPr>
          <p:cNvSpPr txBox="1"/>
          <p:nvPr/>
        </p:nvSpPr>
        <p:spPr>
          <a:xfrm>
            <a:off x="457200" y="1522834"/>
            <a:ext cx="8658204" cy="2308324"/>
          </a:xfrm>
          <a:prstGeom prst="rect">
            <a:avLst/>
          </a:prstGeom>
          <a:noFill/>
        </p:spPr>
        <p:txBody>
          <a:bodyPr wrap="none" rtlCol="0">
            <a:spAutoFit/>
          </a:bodyPr>
          <a:lstStyle/>
          <a:p>
            <a:r>
              <a:rPr lang="en-US" dirty="0"/>
              <a:t>In this number of molecules are involved in the molecular weight measurements.</a:t>
            </a:r>
          </a:p>
          <a:p>
            <a:r>
              <a:rPr lang="en-US" dirty="0"/>
              <a:t>Hence the molecular weight is obtained by colligative property measurements and </a:t>
            </a:r>
          </a:p>
          <a:p>
            <a:r>
              <a:rPr lang="en-US" dirty="0"/>
              <a:t>known as number average molecular weight.</a:t>
            </a:r>
          </a:p>
          <a:p>
            <a:endParaRPr lang="en-IN" dirty="0"/>
          </a:p>
          <a:p>
            <a:endParaRPr lang="en-IN" dirty="0"/>
          </a:p>
          <a:p>
            <a:r>
              <a:rPr lang="en-IN" dirty="0"/>
              <a:t>Let us consider N1,N2, N3….. be the number of molecules of polymer in a sample solution.</a:t>
            </a:r>
          </a:p>
          <a:p>
            <a:r>
              <a:rPr lang="en-IN" dirty="0"/>
              <a:t>And M1, M2, M3 …be the their molecular weight then Number average molecular weight </a:t>
            </a:r>
          </a:p>
          <a:p>
            <a:r>
              <a:rPr lang="en-IN" dirty="0"/>
              <a:t>is given by </a:t>
            </a:r>
          </a:p>
        </p:txBody>
      </p:sp>
      <p:graphicFrame>
        <p:nvGraphicFramePr>
          <p:cNvPr id="7" name="Table 7">
            <a:extLst>
              <a:ext uri="{FF2B5EF4-FFF2-40B4-BE49-F238E27FC236}">
                <a16:creationId xmlns:a16="http://schemas.microsoft.com/office/drawing/2014/main" xmlns="" id="{6410ACA5-E04C-474F-8775-A3A33F23ECD9}"/>
              </a:ext>
            </a:extLst>
          </p:cNvPr>
          <p:cNvGraphicFramePr>
            <a:graphicFrameLocks noGrp="1"/>
          </p:cNvGraphicFramePr>
          <p:nvPr>
            <p:extLst>
              <p:ext uri="{D42A27DB-BD31-4B8C-83A1-F6EECF244321}">
                <p14:modId xmlns:p14="http://schemas.microsoft.com/office/powerpoint/2010/main" val="3288550829"/>
              </p:ext>
            </p:extLst>
          </p:nvPr>
        </p:nvGraphicFramePr>
        <p:xfrm>
          <a:off x="1715111" y="4919347"/>
          <a:ext cx="6096000" cy="1752600"/>
        </p:xfrm>
        <a:graphic>
          <a:graphicData uri="http://schemas.openxmlformats.org/drawingml/2006/table">
            <a:tbl>
              <a:tblPr firstRow="1" bandRow="1">
                <a:tableStyleId>{5C22544A-7EE6-4342-B048-85BDC9FD1C3A}</a:tableStyleId>
              </a:tblPr>
              <a:tblGrid>
                <a:gridCol w="1981200">
                  <a:extLst>
                    <a:ext uri="{9D8B030D-6E8A-4147-A177-3AD203B41FA5}">
                      <a16:colId xmlns:a16="http://schemas.microsoft.com/office/drawing/2014/main" xmlns="" val="33365652"/>
                    </a:ext>
                  </a:extLst>
                </a:gridCol>
                <a:gridCol w="2082800">
                  <a:extLst>
                    <a:ext uri="{9D8B030D-6E8A-4147-A177-3AD203B41FA5}">
                      <a16:colId xmlns:a16="http://schemas.microsoft.com/office/drawing/2014/main" xmlns="" val="930010184"/>
                    </a:ext>
                  </a:extLst>
                </a:gridCol>
                <a:gridCol w="2032000">
                  <a:extLst>
                    <a:ext uri="{9D8B030D-6E8A-4147-A177-3AD203B41FA5}">
                      <a16:colId xmlns:a16="http://schemas.microsoft.com/office/drawing/2014/main" xmlns="" val="585879098"/>
                    </a:ext>
                  </a:extLst>
                </a:gridCol>
              </a:tblGrid>
              <a:tr h="370840">
                <a:tc>
                  <a:txBody>
                    <a:bodyPr/>
                    <a:lstStyle/>
                    <a:p>
                      <a:r>
                        <a:rPr lang="en-US" dirty="0"/>
                        <a:t>Polymer solution of polyethene</a:t>
                      </a:r>
                      <a:endParaRPr lang="en-IN" dirty="0"/>
                    </a:p>
                  </a:txBody>
                  <a:tcPr/>
                </a:tc>
                <a:tc>
                  <a:txBody>
                    <a:bodyPr/>
                    <a:lstStyle/>
                    <a:p>
                      <a:r>
                        <a:rPr lang="en-US" dirty="0"/>
                        <a:t>Number of molecules</a:t>
                      </a:r>
                      <a:endParaRPr lang="en-IN" dirty="0"/>
                    </a:p>
                  </a:txBody>
                  <a:tcPr/>
                </a:tc>
                <a:tc>
                  <a:txBody>
                    <a:bodyPr/>
                    <a:lstStyle/>
                    <a:p>
                      <a:r>
                        <a:rPr lang="en-US" dirty="0"/>
                        <a:t>Their molecular weight</a:t>
                      </a:r>
                      <a:endParaRPr lang="en-IN" dirty="0"/>
                    </a:p>
                  </a:txBody>
                  <a:tcPr/>
                </a:tc>
                <a:extLst>
                  <a:ext uri="{0D108BD9-81ED-4DB2-BD59-A6C34878D82A}">
                    <a16:rowId xmlns:a16="http://schemas.microsoft.com/office/drawing/2014/main" xmlns="" val="1526867277"/>
                  </a:ext>
                </a:extLst>
              </a:tr>
              <a:tr h="370840">
                <a:tc>
                  <a:txBody>
                    <a:bodyPr/>
                    <a:lstStyle/>
                    <a:p>
                      <a:r>
                        <a:rPr lang="en-US" dirty="0"/>
                        <a:t>Sample has </a:t>
                      </a:r>
                      <a:endParaRPr lang="en-IN" dirty="0"/>
                    </a:p>
                  </a:txBody>
                  <a:tcPr/>
                </a:tc>
                <a:tc>
                  <a:txBody>
                    <a:bodyPr/>
                    <a:lstStyle/>
                    <a:p>
                      <a:r>
                        <a:rPr lang="en-US" dirty="0"/>
                        <a:t>100 N1</a:t>
                      </a:r>
                      <a:endParaRPr lang="en-IN" dirty="0"/>
                    </a:p>
                  </a:txBody>
                  <a:tcPr/>
                </a:tc>
                <a:tc>
                  <a:txBody>
                    <a:bodyPr/>
                    <a:lstStyle/>
                    <a:p>
                      <a:r>
                        <a:rPr lang="en-US" dirty="0"/>
                        <a:t>150 M1</a:t>
                      </a:r>
                      <a:endParaRPr lang="en-IN" dirty="0"/>
                    </a:p>
                  </a:txBody>
                  <a:tcPr/>
                </a:tc>
                <a:extLst>
                  <a:ext uri="{0D108BD9-81ED-4DB2-BD59-A6C34878D82A}">
                    <a16:rowId xmlns:a16="http://schemas.microsoft.com/office/drawing/2014/main" xmlns="" val="340612153"/>
                  </a:ext>
                </a:extLst>
              </a:tr>
              <a:tr h="370840">
                <a:tc>
                  <a:txBody>
                    <a:bodyPr/>
                    <a:lstStyle/>
                    <a:p>
                      <a:endParaRPr lang="en-IN" dirty="0"/>
                    </a:p>
                  </a:txBody>
                  <a:tcPr/>
                </a:tc>
                <a:tc>
                  <a:txBody>
                    <a:bodyPr/>
                    <a:lstStyle/>
                    <a:p>
                      <a:r>
                        <a:rPr lang="en-US" dirty="0"/>
                        <a:t>200 N2</a:t>
                      </a:r>
                      <a:endParaRPr lang="en-IN" dirty="0"/>
                    </a:p>
                  </a:txBody>
                  <a:tcPr/>
                </a:tc>
                <a:tc>
                  <a:txBody>
                    <a:bodyPr/>
                    <a:lstStyle/>
                    <a:p>
                      <a:r>
                        <a:rPr lang="en-US" dirty="0"/>
                        <a:t>200 M2</a:t>
                      </a:r>
                      <a:endParaRPr lang="en-IN" dirty="0"/>
                    </a:p>
                  </a:txBody>
                  <a:tcPr/>
                </a:tc>
                <a:extLst>
                  <a:ext uri="{0D108BD9-81ED-4DB2-BD59-A6C34878D82A}">
                    <a16:rowId xmlns:a16="http://schemas.microsoft.com/office/drawing/2014/main" xmlns="" val="3400939652"/>
                  </a:ext>
                </a:extLst>
              </a:tr>
              <a:tr h="370840">
                <a:tc>
                  <a:txBody>
                    <a:bodyPr/>
                    <a:lstStyle/>
                    <a:p>
                      <a:endParaRPr lang="en-IN" dirty="0"/>
                    </a:p>
                  </a:txBody>
                  <a:tcPr/>
                </a:tc>
                <a:tc>
                  <a:txBody>
                    <a:bodyPr/>
                    <a:lstStyle/>
                    <a:p>
                      <a:r>
                        <a:rPr lang="en-US" dirty="0"/>
                        <a:t>300 N3</a:t>
                      </a:r>
                      <a:endParaRPr lang="en-IN" dirty="0"/>
                    </a:p>
                  </a:txBody>
                  <a:tcPr/>
                </a:tc>
                <a:tc>
                  <a:txBody>
                    <a:bodyPr/>
                    <a:lstStyle/>
                    <a:p>
                      <a:r>
                        <a:rPr lang="en-US" dirty="0"/>
                        <a:t>300 M3</a:t>
                      </a:r>
                      <a:endParaRPr lang="en-IN" dirty="0"/>
                    </a:p>
                  </a:txBody>
                  <a:tcPr/>
                </a:tc>
                <a:extLst>
                  <a:ext uri="{0D108BD9-81ED-4DB2-BD59-A6C34878D82A}">
                    <a16:rowId xmlns:a16="http://schemas.microsoft.com/office/drawing/2014/main" xmlns="" val="3526973278"/>
                  </a:ext>
                </a:extLst>
              </a:tr>
            </a:tbl>
          </a:graphicData>
        </a:graphic>
      </p:graphicFrame>
    </p:spTree>
    <p:extLst>
      <p:ext uri="{BB962C8B-B14F-4D97-AF65-F5344CB8AC3E}">
        <p14:creationId xmlns:p14="http://schemas.microsoft.com/office/powerpoint/2010/main" val="285454961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D1914C9-6378-42E1-85FF-C1A48CD6BA63}"/>
              </a:ext>
            </a:extLst>
          </p:cNvPr>
          <p:cNvSpPr>
            <a:spLocks noGrp="1"/>
          </p:cNvSpPr>
          <p:nvPr>
            <p:ph type="title"/>
          </p:nvPr>
        </p:nvSpPr>
        <p:spPr/>
        <p:txBody>
          <a:bodyPr/>
          <a:lstStyle/>
          <a:p>
            <a:r>
              <a:rPr lang="en-US" b="1" i="1" dirty="0"/>
              <a:t>Weight Average molecular Weight</a:t>
            </a:r>
            <a:endParaRPr lang="en-IN" b="1" i="1" dirty="0"/>
          </a:p>
        </p:txBody>
      </p:sp>
      <p:sp>
        <p:nvSpPr>
          <p:cNvPr id="3" name="Content Placeholder 2">
            <a:extLst>
              <a:ext uri="{FF2B5EF4-FFF2-40B4-BE49-F238E27FC236}">
                <a16:creationId xmlns:a16="http://schemas.microsoft.com/office/drawing/2014/main" xmlns="" id="{4F43F0BD-34F9-40B9-A2D8-037560892BF0}"/>
              </a:ext>
            </a:extLst>
          </p:cNvPr>
          <p:cNvSpPr>
            <a:spLocks noGrp="1"/>
          </p:cNvSpPr>
          <p:nvPr>
            <p:ph idx="1"/>
          </p:nvPr>
        </p:nvSpPr>
        <p:spPr>
          <a:xfrm>
            <a:off x="533400" y="1295400"/>
            <a:ext cx="8229600" cy="4525963"/>
          </a:xfrm>
        </p:spPr>
        <p:txBody>
          <a:bodyPr/>
          <a:lstStyle/>
          <a:p>
            <a:r>
              <a:rPr lang="en-IN" sz="1800" dirty="0"/>
              <a:t>Let us consider N1,N2, N3….. be the number of molecules of polymer in a sample solution.</a:t>
            </a:r>
          </a:p>
          <a:p>
            <a:r>
              <a:rPr lang="en-IN" sz="1800" dirty="0"/>
              <a:t>And M1, M2, M3 …be the their molecular weight</a:t>
            </a:r>
          </a:p>
          <a:p>
            <a:r>
              <a:rPr lang="en-US" sz="1800" dirty="0"/>
              <a:t>And W1, W2, W3 …be the their weight(mass)  then Weight average molecular weight is given by </a:t>
            </a:r>
          </a:p>
          <a:p>
            <a:endParaRPr lang="en-IN" dirty="0"/>
          </a:p>
        </p:txBody>
      </p:sp>
      <p:pic>
        <p:nvPicPr>
          <p:cNvPr id="1026" name="Picture 2" descr="Molecular Weight">
            <a:extLst>
              <a:ext uri="{FF2B5EF4-FFF2-40B4-BE49-F238E27FC236}">
                <a16:creationId xmlns:a16="http://schemas.microsoft.com/office/drawing/2014/main" xmlns="" id="{FC5996A9-48DA-4A96-B6CE-A091EFA6D57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137" r="26277" b="3137"/>
          <a:stretch/>
        </p:blipFill>
        <p:spPr bwMode="auto">
          <a:xfrm>
            <a:off x="1715111" y="3048000"/>
            <a:ext cx="4609489" cy="150495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6" name="Table 7">
            <a:extLst>
              <a:ext uri="{FF2B5EF4-FFF2-40B4-BE49-F238E27FC236}">
                <a16:creationId xmlns:a16="http://schemas.microsoft.com/office/drawing/2014/main" xmlns="" id="{0327D935-1995-42C6-83FF-D04CA5162C4F}"/>
              </a:ext>
            </a:extLst>
          </p:cNvPr>
          <p:cNvGraphicFramePr>
            <a:graphicFrameLocks noGrp="1"/>
          </p:cNvGraphicFramePr>
          <p:nvPr>
            <p:extLst>
              <p:ext uri="{D42A27DB-BD31-4B8C-83A1-F6EECF244321}">
                <p14:modId xmlns:p14="http://schemas.microsoft.com/office/powerpoint/2010/main" val="3986333101"/>
              </p:ext>
            </p:extLst>
          </p:nvPr>
        </p:nvGraphicFramePr>
        <p:xfrm>
          <a:off x="1715111" y="4686300"/>
          <a:ext cx="6096000" cy="1752600"/>
        </p:xfrm>
        <a:graphic>
          <a:graphicData uri="http://schemas.openxmlformats.org/drawingml/2006/table">
            <a:tbl>
              <a:tblPr firstRow="1" bandRow="1">
                <a:tableStyleId>{5C22544A-7EE6-4342-B048-85BDC9FD1C3A}</a:tableStyleId>
              </a:tblPr>
              <a:tblGrid>
                <a:gridCol w="1981200">
                  <a:extLst>
                    <a:ext uri="{9D8B030D-6E8A-4147-A177-3AD203B41FA5}">
                      <a16:colId xmlns:a16="http://schemas.microsoft.com/office/drawing/2014/main" xmlns="" val="33365652"/>
                    </a:ext>
                  </a:extLst>
                </a:gridCol>
                <a:gridCol w="2082800">
                  <a:extLst>
                    <a:ext uri="{9D8B030D-6E8A-4147-A177-3AD203B41FA5}">
                      <a16:colId xmlns:a16="http://schemas.microsoft.com/office/drawing/2014/main" xmlns="" val="930010184"/>
                    </a:ext>
                  </a:extLst>
                </a:gridCol>
                <a:gridCol w="2032000">
                  <a:extLst>
                    <a:ext uri="{9D8B030D-6E8A-4147-A177-3AD203B41FA5}">
                      <a16:colId xmlns:a16="http://schemas.microsoft.com/office/drawing/2014/main" xmlns="" val="585879098"/>
                    </a:ext>
                  </a:extLst>
                </a:gridCol>
              </a:tblGrid>
              <a:tr h="370840">
                <a:tc>
                  <a:txBody>
                    <a:bodyPr/>
                    <a:lstStyle/>
                    <a:p>
                      <a:r>
                        <a:rPr lang="en-US" dirty="0"/>
                        <a:t>Polymer solution of polyethene</a:t>
                      </a:r>
                      <a:endParaRPr lang="en-IN" dirty="0"/>
                    </a:p>
                  </a:txBody>
                  <a:tcPr/>
                </a:tc>
                <a:tc>
                  <a:txBody>
                    <a:bodyPr/>
                    <a:lstStyle/>
                    <a:p>
                      <a:r>
                        <a:rPr lang="en-US" dirty="0"/>
                        <a:t>Molecular weight</a:t>
                      </a:r>
                      <a:endParaRPr lang="en-IN" dirty="0"/>
                    </a:p>
                  </a:txBody>
                  <a:tcPr/>
                </a:tc>
                <a:tc>
                  <a:txBody>
                    <a:bodyPr/>
                    <a:lstStyle/>
                    <a:p>
                      <a:r>
                        <a:rPr lang="en-US" dirty="0"/>
                        <a:t>Their weight</a:t>
                      </a:r>
                      <a:endParaRPr lang="en-IN" dirty="0"/>
                    </a:p>
                  </a:txBody>
                  <a:tcPr/>
                </a:tc>
                <a:extLst>
                  <a:ext uri="{0D108BD9-81ED-4DB2-BD59-A6C34878D82A}">
                    <a16:rowId xmlns:a16="http://schemas.microsoft.com/office/drawing/2014/main" xmlns="" val="1526867277"/>
                  </a:ext>
                </a:extLst>
              </a:tr>
              <a:tr h="370840">
                <a:tc>
                  <a:txBody>
                    <a:bodyPr/>
                    <a:lstStyle/>
                    <a:p>
                      <a:r>
                        <a:rPr lang="en-US" dirty="0"/>
                        <a:t>Sample has </a:t>
                      </a:r>
                      <a:endParaRPr lang="en-IN" dirty="0"/>
                    </a:p>
                  </a:txBody>
                  <a:tcPr/>
                </a:tc>
                <a:tc>
                  <a:txBody>
                    <a:bodyPr/>
                    <a:lstStyle/>
                    <a:p>
                      <a:r>
                        <a:rPr lang="en-US" dirty="0"/>
                        <a:t>100</a:t>
                      </a:r>
                      <a:endParaRPr lang="en-IN" dirty="0"/>
                    </a:p>
                  </a:txBody>
                  <a:tcPr/>
                </a:tc>
                <a:tc>
                  <a:txBody>
                    <a:bodyPr/>
                    <a:lstStyle/>
                    <a:p>
                      <a:r>
                        <a:rPr lang="en-US" dirty="0"/>
                        <a:t>15g</a:t>
                      </a:r>
                      <a:endParaRPr lang="en-IN" dirty="0"/>
                    </a:p>
                  </a:txBody>
                  <a:tcPr/>
                </a:tc>
                <a:extLst>
                  <a:ext uri="{0D108BD9-81ED-4DB2-BD59-A6C34878D82A}">
                    <a16:rowId xmlns:a16="http://schemas.microsoft.com/office/drawing/2014/main" xmlns="" val="340612153"/>
                  </a:ext>
                </a:extLst>
              </a:tr>
              <a:tr h="370840">
                <a:tc>
                  <a:txBody>
                    <a:bodyPr/>
                    <a:lstStyle/>
                    <a:p>
                      <a:endParaRPr lang="en-IN" dirty="0"/>
                    </a:p>
                  </a:txBody>
                  <a:tcPr/>
                </a:tc>
                <a:tc>
                  <a:txBody>
                    <a:bodyPr/>
                    <a:lstStyle/>
                    <a:p>
                      <a:r>
                        <a:rPr lang="en-US" dirty="0"/>
                        <a:t>200</a:t>
                      </a:r>
                      <a:endParaRPr lang="en-IN" dirty="0"/>
                    </a:p>
                  </a:txBody>
                  <a:tcPr/>
                </a:tc>
                <a:tc>
                  <a:txBody>
                    <a:bodyPr/>
                    <a:lstStyle/>
                    <a:p>
                      <a:r>
                        <a:rPr lang="en-US" dirty="0"/>
                        <a:t>20g</a:t>
                      </a:r>
                      <a:endParaRPr lang="en-IN" dirty="0"/>
                    </a:p>
                  </a:txBody>
                  <a:tcPr/>
                </a:tc>
                <a:extLst>
                  <a:ext uri="{0D108BD9-81ED-4DB2-BD59-A6C34878D82A}">
                    <a16:rowId xmlns:a16="http://schemas.microsoft.com/office/drawing/2014/main" xmlns="" val="3400939652"/>
                  </a:ext>
                </a:extLst>
              </a:tr>
              <a:tr h="370840">
                <a:tc>
                  <a:txBody>
                    <a:bodyPr/>
                    <a:lstStyle/>
                    <a:p>
                      <a:endParaRPr lang="en-IN" dirty="0"/>
                    </a:p>
                  </a:txBody>
                  <a:tcPr/>
                </a:tc>
                <a:tc>
                  <a:txBody>
                    <a:bodyPr/>
                    <a:lstStyle/>
                    <a:p>
                      <a:r>
                        <a:rPr lang="en-US" dirty="0"/>
                        <a:t>300</a:t>
                      </a:r>
                      <a:endParaRPr lang="en-IN" dirty="0"/>
                    </a:p>
                  </a:txBody>
                  <a:tcPr/>
                </a:tc>
                <a:tc>
                  <a:txBody>
                    <a:bodyPr/>
                    <a:lstStyle/>
                    <a:p>
                      <a:r>
                        <a:rPr lang="en-US" dirty="0"/>
                        <a:t>30g</a:t>
                      </a:r>
                      <a:endParaRPr lang="en-IN" dirty="0"/>
                    </a:p>
                  </a:txBody>
                  <a:tcPr/>
                </a:tc>
                <a:extLst>
                  <a:ext uri="{0D108BD9-81ED-4DB2-BD59-A6C34878D82A}">
                    <a16:rowId xmlns:a16="http://schemas.microsoft.com/office/drawing/2014/main" xmlns="" val="3526973278"/>
                  </a:ext>
                </a:extLst>
              </a:tr>
            </a:tbl>
          </a:graphicData>
        </a:graphic>
      </p:graphicFrame>
    </p:spTree>
    <p:extLst>
      <p:ext uri="{BB962C8B-B14F-4D97-AF65-F5344CB8AC3E}">
        <p14:creationId xmlns:p14="http://schemas.microsoft.com/office/powerpoint/2010/main" val="124662984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D491B52-1D86-4280-88DF-377EC70687D6}"/>
              </a:ext>
            </a:extLst>
          </p:cNvPr>
          <p:cNvSpPr>
            <a:spLocks noGrp="1"/>
          </p:cNvSpPr>
          <p:nvPr>
            <p:ph type="title"/>
          </p:nvPr>
        </p:nvSpPr>
        <p:spPr/>
        <p:txBody>
          <a:bodyPr/>
          <a:lstStyle/>
          <a:p>
            <a:r>
              <a:rPr lang="en-US" dirty="0"/>
              <a:t>Z-average molecular Weight</a:t>
            </a:r>
            <a:endParaRPr lang="en-IN" dirty="0"/>
          </a:p>
        </p:txBody>
      </p:sp>
      <p:pic>
        <p:nvPicPr>
          <p:cNvPr id="2050" name="Picture 2" descr="Molecular Mass of Polymers - Study Material for IIT JEE | askIITians">
            <a:extLst>
              <a:ext uri="{FF2B5EF4-FFF2-40B4-BE49-F238E27FC236}">
                <a16:creationId xmlns:a16="http://schemas.microsoft.com/office/drawing/2014/main" xmlns="" id="{A89DB81E-90DE-4291-90FE-A754BF5C382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124200" y="2922814"/>
            <a:ext cx="2319530" cy="162410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xmlns="" id="{135C93F1-E3F9-4328-BF5B-27F0900B87B6}"/>
              </a:ext>
            </a:extLst>
          </p:cNvPr>
          <p:cNvSpPr txBox="1"/>
          <p:nvPr/>
        </p:nvSpPr>
        <p:spPr>
          <a:xfrm>
            <a:off x="990600" y="1722485"/>
            <a:ext cx="7315200" cy="1200329"/>
          </a:xfrm>
          <a:prstGeom prst="rect">
            <a:avLst/>
          </a:prstGeom>
          <a:noFill/>
        </p:spPr>
        <p:txBody>
          <a:bodyPr wrap="square">
            <a:spAutoFit/>
          </a:bodyPr>
          <a:lstStyle/>
          <a:p>
            <a:r>
              <a:rPr lang="en-IN" sz="1800" dirty="0"/>
              <a:t>Let us consider N1,N2, N3….. be the number of molecules of polymer in a sample solution.</a:t>
            </a:r>
          </a:p>
          <a:p>
            <a:r>
              <a:rPr lang="en-IN" sz="1800" dirty="0"/>
              <a:t>And M1, M2, M3 …be the their molecular weight, then Z-av</a:t>
            </a:r>
            <a:r>
              <a:rPr lang="en-IN" dirty="0"/>
              <a:t>erage molecular weight is given by </a:t>
            </a:r>
            <a:endParaRPr lang="en-IN" sz="1800" dirty="0"/>
          </a:p>
        </p:txBody>
      </p:sp>
    </p:spTree>
    <p:extLst>
      <p:ext uri="{BB962C8B-B14F-4D97-AF65-F5344CB8AC3E}">
        <p14:creationId xmlns:p14="http://schemas.microsoft.com/office/powerpoint/2010/main" val="426300202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Berat Molekul Polimer. - ppt video online download">
            <a:extLst>
              <a:ext uri="{FF2B5EF4-FFF2-40B4-BE49-F238E27FC236}">
                <a16:creationId xmlns:a16="http://schemas.microsoft.com/office/drawing/2014/main" xmlns="" id="{35D3379F-F530-4EB8-B471-6CD3ABAB53B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790122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0FB13B2-F648-43D8-A411-C86B05DF3309}"/>
              </a:ext>
            </a:extLst>
          </p:cNvPr>
          <p:cNvSpPr>
            <a:spLocks noGrp="1"/>
          </p:cNvSpPr>
          <p:nvPr>
            <p:ph type="title"/>
          </p:nvPr>
        </p:nvSpPr>
        <p:spPr/>
        <p:txBody>
          <a:bodyPr/>
          <a:lstStyle/>
          <a:p>
            <a:r>
              <a:rPr lang="en-US" dirty="0"/>
              <a:t>Viscosity Average molecular weight</a:t>
            </a:r>
            <a:endParaRPr lang="en-IN" dirty="0"/>
          </a:p>
        </p:txBody>
      </p:sp>
      <p:sp>
        <p:nvSpPr>
          <p:cNvPr id="3" name="Content Placeholder 2">
            <a:extLst>
              <a:ext uri="{FF2B5EF4-FFF2-40B4-BE49-F238E27FC236}">
                <a16:creationId xmlns:a16="http://schemas.microsoft.com/office/drawing/2014/main" xmlns="" id="{D0594F8F-2D4F-42AC-B4E3-D10D04B0518B}"/>
              </a:ext>
            </a:extLst>
          </p:cNvPr>
          <p:cNvSpPr>
            <a:spLocks noGrp="1"/>
          </p:cNvSpPr>
          <p:nvPr>
            <p:ph idx="1"/>
          </p:nvPr>
        </p:nvSpPr>
        <p:spPr>
          <a:xfrm>
            <a:off x="600075" y="1293115"/>
            <a:ext cx="6191549" cy="4833048"/>
          </a:xfrm>
        </p:spPr>
        <p:txBody>
          <a:bodyPr/>
          <a:lstStyle/>
          <a:p>
            <a:r>
              <a:rPr lang="en-US" dirty="0"/>
              <a:t>By Mark Howick Equation</a:t>
            </a:r>
            <a:endParaRPr lang="en-IN" dirty="0"/>
          </a:p>
        </p:txBody>
      </p:sp>
      <p:pic>
        <p:nvPicPr>
          <p:cNvPr id="4" name="Picture 3">
            <a:extLst>
              <a:ext uri="{FF2B5EF4-FFF2-40B4-BE49-F238E27FC236}">
                <a16:creationId xmlns:a16="http://schemas.microsoft.com/office/drawing/2014/main" xmlns="" id="{BCE71A34-EE18-4460-8F7C-E5865CEDA583}"/>
              </a:ext>
            </a:extLst>
          </p:cNvPr>
          <p:cNvPicPr>
            <a:picLocks noChangeAspect="1"/>
          </p:cNvPicPr>
          <p:nvPr/>
        </p:nvPicPr>
        <p:blipFill rotWithShape="1">
          <a:blip r:embed="rId2"/>
          <a:srcRect b="18856"/>
          <a:stretch/>
        </p:blipFill>
        <p:spPr>
          <a:xfrm>
            <a:off x="0" y="0"/>
            <a:ext cx="9144000" cy="5564885"/>
          </a:xfrm>
          <a:prstGeom prst="rect">
            <a:avLst/>
          </a:prstGeom>
        </p:spPr>
      </p:pic>
    </p:spTree>
    <p:extLst>
      <p:ext uri="{BB962C8B-B14F-4D97-AF65-F5344CB8AC3E}">
        <p14:creationId xmlns:p14="http://schemas.microsoft.com/office/powerpoint/2010/main" val="167889908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F5B8C02-97F4-4EB1-93F2-15B752CD0FA9}"/>
              </a:ext>
            </a:extLst>
          </p:cNvPr>
          <p:cNvSpPr>
            <a:spLocks noGrp="1"/>
          </p:cNvSpPr>
          <p:nvPr>
            <p:ph type="title"/>
          </p:nvPr>
        </p:nvSpPr>
        <p:spPr/>
        <p:txBody>
          <a:bodyPr/>
          <a:lstStyle/>
          <a:p>
            <a:endParaRPr lang="en-IN"/>
          </a:p>
        </p:txBody>
      </p:sp>
      <p:pic>
        <p:nvPicPr>
          <p:cNvPr id="4" name="Content Placeholder 3">
            <a:extLst>
              <a:ext uri="{FF2B5EF4-FFF2-40B4-BE49-F238E27FC236}">
                <a16:creationId xmlns:a16="http://schemas.microsoft.com/office/drawing/2014/main" xmlns="" id="{BFC58F44-5302-414A-B1B9-C7D25A8491D5}"/>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80093" y="2488647"/>
            <a:ext cx="4583813" cy="2749069"/>
          </a:xfrm>
          <a:prstGeom prst="rect">
            <a:avLst/>
          </a:prstGeom>
          <a:noFill/>
          <a:ln>
            <a:noFill/>
          </a:ln>
        </p:spPr>
      </p:pic>
    </p:spTree>
    <p:extLst>
      <p:ext uri="{BB962C8B-B14F-4D97-AF65-F5344CB8AC3E}">
        <p14:creationId xmlns:p14="http://schemas.microsoft.com/office/powerpoint/2010/main" val="224297529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2FF980A-BF17-4475-A248-FCAD70EAD94B}"/>
              </a:ext>
            </a:extLst>
          </p:cNvPr>
          <p:cNvSpPr>
            <a:spLocks noGrp="1"/>
          </p:cNvSpPr>
          <p:nvPr>
            <p:ph type="title"/>
          </p:nvPr>
        </p:nvSpPr>
        <p:spPr/>
        <p:txBody>
          <a:bodyPr/>
          <a:lstStyle/>
          <a:p>
            <a:r>
              <a:rPr lang="en-US" dirty="0"/>
              <a:t>Compounding of Plastics</a:t>
            </a:r>
            <a:endParaRPr lang="en-IN" dirty="0"/>
          </a:p>
        </p:txBody>
      </p:sp>
      <p:sp>
        <p:nvSpPr>
          <p:cNvPr id="3" name="Content Placeholder 2">
            <a:extLst>
              <a:ext uri="{FF2B5EF4-FFF2-40B4-BE49-F238E27FC236}">
                <a16:creationId xmlns:a16="http://schemas.microsoft.com/office/drawing/2014/main" xmlns="" id="{F9379830-598C-4306-9207-43C46044D29F}"/>
              </a:ext>
            </a:extLst>
          </p:cNvPr>
          <p:cNvSpPr>
            <a:spLocks noGrp="1"/>
          </p:cNvSpPr>
          <p:nvPr>
            <p:ph idx="1"/>
          </p:nvPr>
        </p:nvSpPr>
        <p:spPr/>
        <p:txBody>
          <a:bodyPr/>
          <a:lstStyle/>
          <a:p>
            <a:pPr algn="just"/>
            <a:r>
              <a:rPr lang="en-US" dirty="0"/>
              <a:t>In order to impart certain definite properties to the finished products, resins are compounded with certain other substances. The process is called as compounding of plastics. </a:t>
            </a:r>
            <a:endParaRPr lang="en-IN" dirty="0"/>
          </a:p>
        </p:txBody>
      </p:sp>
    </p:spTree>
    <p:extLst>
      <p:ext uri="{BB962C8B-B14F-4D97-AF65-F5344CB8AC3E}">
        <p14:creationId xmlns:p14="http://schemas.microsoft.com/office/powerpoint/2010/main" val="392137903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0EDF9FB-3B17-415A-B699-65AAA64CF191}"/>
              </a:ext>
            </a:extLst>
          </p:cNvPr>
          <p:cNvSpPr>
            <a:spLocks noGrp="1"/>
          </p:cNvSpPr>
          <p:nvPr>
            <p:ph type="title"/>
          </p:nvPr>
        </p:nvSpPr>
        <p:spPr/>
        <p:txBody>
          <a:bodyPr/>
          <a:lstStyle/>
          <a:p>
            <a:r>
              <a:rPr lang="en-US" dirty="0"/>
              <a:t>1. Binders or Resins</a:t>
            </a:r>
            <a:endParaRPr lang="en-IN" dirty="0"/>
          </a:p>
        </p:txBody>
      </p:sp>
      <p:sp>
        <p:nvSpPr>
          <p:cNvPr id="3" name="Content Placeholder 2">
            <a:extLst>
              <a:ext uri="{FF2B5EF4-FFF2-40B4-BE49-F238E27FC236}">
                <a16:creationId xmlns:a16="http://schemas.microsoft.com/office/drawing/2014/main" xmlns="" id="{B0BE765F-8096-4990-9C30-6CBFB1BA1424}"/>
              </a:ext>
            </a:extLst>
          </p:cNvPr>
          <p:cNvSpPr>
            <a:spLocks noGrp="1"/>
          </p:cNvSpPr>
          <p:nvPr>
            <p:ph idx="1"/>
          </p:nvPr>
        </p:nvSpPr>
        <p:spPr/>
        <p:txBody>
          <a:bodyPr>
            <a:normAutofit fontScale="77500" lnSpcReduction="20000"/>
          </a:bodyPr>
          <a:lstStyle/>
          <a:p>
            <a:pPr algn="just"/>
            <a:r>
              <a:rPr lang="en-US" dirty="0"/>
              <a:t>The product of polymerization is called resins and this forms the major portion of the body of plastics. </a:t>
            </a:r>
          </a:p>
          <a:p>
            <a:pPr algn="just"/>
            <a:r>
              <a:rPr lang="en-US" dirty="0"/>
              <a:t>It is the binder, which holds the different constituents together. </a:t>
            </a:r>
          </a:p>
          <a:p>
            <a:pPr algn="just"/>
            <a:r>
              <a:rPr lang="en-US" dirty="0"/>
              <a:t>Thermosetting resins are usually, supplied as linear – polymers of comparatively low molecular weight, because at this stage they are fusible and hence, </a:t>
            </a:r>
            <a:r>
              <a:rPr lang="en-US" dirty="0" err="1"/>
              <a:t>mouldable</a:t>
            </a:r>
            <a:r>
              <a:rPr lang="en-US" dirty="0"/>
              <a:t>. </a:t>
            </a:r>
          </a:p>
          <a:p>
            <a:pPr algn="just"/>
            <a:r>
              <a:rPr lang="en-US" dirty="0"/>
              <a:t>The conversion of this fusible form into cross-linked infusible form takes place, during </a:t>
            </a:r>
            <a:r>
              <a:rPr lang="en-US" dirty="0" err="1"/>
              <a:t>moulding</a:t>
            </a:r>
            <a:r>
              <a:rPr lang="en-US" dirty="0"/>
              <a:t> itself, in presence of catalysts etc.</a:t>
            </a:r>
          </a:p>
          <a:p>
            <a:pPr algn="just"/>
            <a:r>
              <a:rPr lang="en-US" dirty="0"/>
              <a:t>A binder may compose of 30-100%.</a:t>
            </a:r>
          </a:p>
          <a:p>
            <a:pPr algn="just"/>
            <a:r>
              <a:rPr lang="en-US" dirty="0"/>
              <a:t>The binders used may be natural or synthetic or cellulose derivatives.</a:t>
            </a:r>
            <a:endParaRPr lang="en-IN" dirty="0"/>
          </a:p>
        </p:txBody>
      </p:sp>
    </p:spTree>
    <p:extLst>
      <p:ext uri="{BB962C8B-B14F-4D97-AF65-F5344CB8AC3E}">
        <p14:creationId xmlns:p14="http://schemas.microsoft.com/office/powerpoint/2010/main" val="241252088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94D2982-1EC2-478C-A83A-996DC72B24E4}"/>
              </a:ext>
            </a:extLst>
          </p:cNvPr>
          <p:cNvSpPr>
            <a:spLocks noGrp="1"/>
          </p:cNvSpPr>
          <p:nvPr>
            <p:ph type="title"/>
          </p:nvPr>
        </p:nvSpPr>
        <p:spPr/>
        <p:txBody>
          <a:bodyPr/>
          <a:lstStyle/>
          <a:p>
            <a:r>
              <a:rPr lang="en-US" dirty="0"/>
              <a:t>2. Fillers</a:t>
            </a:r>
            <a:endParaRPr lang="en-IN" dirty="0"/>
          </a:p>
        </p:txBody>
      </p:sp>
      <p:sp>
        <p:nvSpPr>
          <p:cNvPr id="3" name="Content Placeholder 2">
            <a:extLst>
              <a:ext uri="{FF2B5EF4-FFF2-40B4-BE49-F238E27FC236}">
                <a16:creationId xmlns:a16="http://schemas.microsoft.com/office/drawing/2014/main" xmlns="" id="{C6D4E3E0-EFBB-4BFC-901F-881799810C3F}"/>
              </a:ext>
            </a:extLst>
          </p:cNvPr>
          <p:cNvSpPr>
            <a:spLocks noGrp="1"/>
          </p:cNvSpPr>
          <p:nvPr>
            <p:ph idx="1"/>
          </p:nvPr>
        </p:nvSpPr>
        <p:spPr/>
        <p:txBody>
          <a:bodyPr>
            <a:normAutofit fontScale="92500" lnSpcReduction="20000"/>
          </a:bodyPr>
          <a:lstStyle/>
          <a:p>
            <a:r>
              <a:rPr lang="en-US" dirty="0"/>
              <a:t>Fillers are generally added to thermosetting plastics to increase elasticity and crack resistance.</a:t>
            </a:r>
          </a:p>
          <a:p>
            <a:endParaRPr lang="en-US" dirty="0"/>
          </a:p>
          <a:p>
            <a:r>
              <a:rPr lang="en-US" dirty="0"/>
              <a:t>Fillers improve thermal stability, strength, non combustibility, water resistance, electrical insulation properties &amp; external appearance.</a:t>
            </a:r>
          </a:p>
          <a:p>
            <a:endParaRPr lang="en-US" dirty="0"/>
          </a:p>
          <a:p>
            <a:r>
              <a:rPr lang="en-US" dirty="0"/>
              <a:t>E.g.:- Mica(Hardness), cotton(Shock resistance) , carbon(electrical conductivity)  black, graphite, BaSO4 etc. Asbestos ( Heat resistance) </a:t>
            </a:r>
          </a:p>
          <a:p>
            <a:endParaRPr lang="en-IN" dirty="0"/>
          </a:p>
        </p:txBody>
      </p:sp>
    </p:spTree>
    <p:extLst>
      <p:ext uri="{BB962C8B-B14F-4D97-AF65-F5344CB8AC3E}">
        <p14:creationId xmlns:p14="http://schemas.microsoft.com/office/powerpoint/2010/main" val="156141723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EE90629-4E41-4AC7-922C-3A9610A00CD2}"/>
              </a:ext>
            </a:extLst>
          </p:cNvPr>
          <p:cNvSpPr>
            <a:spLocks noGrp="1"/>
          </p:cNvSpPr>
          <p:nvPr>
            <p:ph type="title"/>
          </p:nvPr>
        </p:nvSpPr>
        <p:spPr/>
        <p:txBody>
          <a:bodyPr/>
          <a:lstStyle/>
          <a:p>
            <a:r>
              <a:rPr lang="en-US" dirty="0"/>
              <a:t>3. Plasticizers</a:t>
            </a:r>
            <a:endParaRPr lang="en-IN" dirty="0"/>
          </a:p>
        </p:txBody>
      </p:sp>
      <p:sp>
        <p:nvSpPr>
          <p:cNvPr id="3" name="Content Placeholder 2">
            <a:extLst>
              <a:ext uri="{FF2B5EF4-FFF2-40B4-BE49-F238E27FC236}">
                <a16:creationId xmlns:a16="http://schemas.microsoft.com/office/drawing/2014/main" xmlns="" id="{E3D9A21C-170C-4312-A7D5-849413F551AD}"/>
              </a:ext>
            </a:extLst>
          </p:cNvPr>
          <p:cNvSpPr>
            <a:spLocks noGrp="1"/>
          </p:cNvSpPr>
          <p:nvPr>
            <p:ph idx="1"/>
          </p:nvPr>
        </p:nvSpPr>
        <p:spPr/>
        <p:txBody>
          <a:bodyPr>
            <a:normAutofit fontScale="92500"/>
          </a:bodyPr>
          <a:lstStyle/>
          <a:p>
            <a:r>
              <a:rPr lang="en-US" dirty="0"/>
              <a:t>Plasticizers are substances added to enhance the plasticity of the material and to reduce the cracking on the surface.</a:t>
            </a:r>
          </a:p>
          <a:p>
            <a:r>
              <a:rPr lang="en-US" dirty="0"/>
              <a:t>Plasticizers are added to the plastics to increase the flexibility &amp; toughness. Plasticizers also increase the flow property of the plastics.</a:t>
            </a:r>
          </a:p>
          <a:p>
            <a:r>
              <a:rPr lang="en-US" dirty="0"/>
              <a:t>Commonly used plasticizers are vegetable oils, camphor, esters of steric, oleic acid, tributyl phosphate, triphenyl phosphate etc. </a:t>
            </a:r>
          </a:p>
          <a:p>
            <a:endParaRPr lang="en-IN" dirty="0"/>
          </a:p>
        </p:txBody>
      </p:sp>
    </p:spTree>
    <p:extLst>
      <p:ext uri="{BB962C8B-B14F-4D97-AF65-F5344CB8AC3E}">
        <p14:creationId xmlns:p14="http://schemas.microsoft.com/office/powerpoint/2010/main" val="385052193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a:t>
            </a:r>
          </a:p>
        </p:txBody>
      </p:sp>
      <p:sp>
        <p:nvSpPr>
          <p:cNvPr id="3" name="Content Placeholder 2"/>
          <p:cNvSpPr>
            <a:spLocks noGrp="1"/>
          </p:cNvSpPr>
          <p:nvPr>
            <p:ph idx="1"/>
          </p:nvPr>
        </p:nvSpPr>
        <p:spPr/>
        <p:txBody>
          <a:bodyPr/>
          <a:lstStyle/>
          <a:p>
            <a:r>
              <a:rPr lang="en-US" dirty="0"/>
              <a:t>Rubber</a:t>
            </a:r>
          </a:p>
          <a:p>
            <a:r>
              <a:rPr lang="en-US" dirty="0"/>
              <a:t>Polyethene, </a:t>
            </a:r>
          </a:p>
          <a:p>
            <a:r>
              <a:rPr lang="en-US" dirty="0"/>
              <a:t>Polypropylene</a:t>
            </a:r>
          </a:p>
          <a:p>
            <a:r>
              <a:rPr lang="en-US" dirty="0"/>
              <a:t>Teflon</a:t>
            </a:r>
          </a:p>
          <a:p>
            <a:pPr marL="0" indent="0">
              <a:buNone/>
            </a:pPr>
            <a:endParaRPr lang="en-US" dirty="0"/>
          </a:p>
        </p:txBody>
      </p:sp>
      <p:pic>
        <p:nvPicPr>
          <p:cNvPr id="2051" name="Picture 3">
            <a:extLst>
              <a:ext uri="{FF2B5EF4-FFF2-40B4-BE49-F238E27FC236}">
                <a16:creationId xmlns:a16="http://schemas.microsoft.com/office/drawing/2014/main" xmlns="" id="{4C881C8A-0D5D-4456-A692-BE3F2012D7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41775" y="2616200"/>
            <a:ext cx="1060450" cy="10160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4">
            <a:extLst>
              <a:ext uri="{FF2B5EF4-FFF2-40B4-BE49-F238E27FC236}">
                <a16:creationId xmlns:a16="http://schemas.microsoft.com/office/drawing/2014/main" xmlns="" id="{08300BA7-F624-4CAB-BE71-CCB063BD51A5}"/>
              </a:ext>
            </a:extLst>
          </p:cNvPr>
          <p:cNvSpPr>
            <a:spLocks noChangeArrowheads="1"/>
          </p:cNvSpPr>
          <p:nvPr/>
        </p:nvSpPr>
        <p:spPr bwMode="auto">
          <a:xfrm>
            <a:off x="3138488" y="2390001"/>
            <a:ext cx="3411511"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2463800" algn="l"/>
              </a:tabLst>
              <a:defRPr>
                <a:solidFill>
                  <a:schemeClr val="tx1"/>
                </a:solidFill>
                <a:latin typeface="Arial" panose="020B0604020202020204" pitchFamily="34" charset="0"/>
              </a:defRPr>
            </a:lvl1pPr>
            <a:lvl2pPr eaLnBrk="0" fontAlgn="base" hangingPunct="0">
              <a:spcBef>
                <a:spcPct val="0"/>
              </a:spcBef>
              <a:spcAft>
                <a:spcPct val="0"/>
              </a:spcAft>
              <a:tabLst>
                <a:tab pos="2463800" algn="l"/>
              </a:tabLst>
              <a:defRPr>
                <a:solidFill>
                  <a:schemeClr val="tx1"/>
                </a:solidFill>
                <a:latin typeface="Arial" panose="020B0604020202020204" pitchFamily="34" charset="0"/>
              </a:defRPr>
            </a:lvl2pPr>
            <a:lvl3pPr eaLnBrk="0" fontAlgn="base" hangingPunct="0">
              <a:spcBef>
                <a:spcPct val="0"/>
              </a:spcBef>
              <a:spcAft>
                <a:spcPct val="0"/>
              </a:spcAft>
              <a:tabLst>
                <a:tab pos="2463800" algn="l"/>
              </a:tabLst>
              <a:defRPr>
                <a:solidFill>
                  <a:schemeClr val="tx1"/>
                </a:solidFill>
                <a:latin typeface="Arial" panose="020B0604020202020204" pitchFamily="34" charset="0"/>
              </a:defRPr>
            </a:lvl3pPr>
            <a:lvl4pPr eaLnBrk="0" fontAlgn="base" hangingPunct="0">
              <a:spcBef>
                <a:spcPct val="0"/>
              </a:spcBef>
              <a:spcAft>
                <a:spcPct val="0"/>
              </a:spcAft>
              <a:tabLst>
                <a:tab pos="2463800" algn="l"/>
              </a:tabLst>
              <a:defRPr>
                <a:solidFill>
                  <a:schemeClr val="tx1"/>
                </a:solidFill>
                <a:latin typeface="Arial" panose="020B0604020202020204" pitchFamily="34" charset="0"/>
              </a:defRPr>
            </a:lvl4pPr>
            <a:lvl5pPr eaLnBrk="0" fontAlgn="base" hangingPunct="0">
              <a:spcBef>
                <a:spcPct val="0"/>
              </a:spcBef>
              <a:spcAft>
                <a:spcPct val="0"/>
              </a:spcAft>
              <a:tabLst>
                <a:tab pos="2463800" algn="l"/>
              </a:tabLst>
              <a:defRPr>
                <a:solidFill>
                  <a:schemeClr val="tx1"/>
                </a:solidFill>
                <a:latin typeface="Arial" panose="020B0604020202020204" pitchFamily="34" charset="0"/>
              </a:defRPr>
            </a:lvl5pPr>
            <a:lvl6pPr eaLnBrk="0" fontAlgn="base" hangingPunct="0">
              <a:spcBef>
                <a:spcPct val="0"/>
              </a:spcBef>
              <a:spcAft>
                <a:spcPct val="0"/>
              </a:spcAft>
              <a:tabLst>
                <a:tab pos="2463800" algn="l"/>
              </a:tabLst>
              <a:defRPr>
                <a:solidFill>
                  <a:schemeClr val="tx1"/>
                </a:solidFill>
                <a:latin typeface="Arial" panose="020B0604020202020204" pitchFamily="34" charset="0"/>
              </a:defRPr>
            </a:lvl6pPr>
            <a:lvl7pPr eaLnBrk="0" fontAlgn="base" hangingPunct="0">
              <a:spcBef>
                <a:spcPct val="0"/>
              </a:spcBef>
              <a:spcAft>
                <a:spcPct val="0"/>
              </a:spcAft>
              <a:tabLst>
                <a:tab pos="2463800" algn="l"/>
              </a:tabLst>
              <a:defRPr>
                <a:solidFill>
                  <a:schemeClr val="tx1"/>
                </a:solidFill>
                <a:latin typeface="Arial" panose="020B0604020202020204" pitchFamily="34" charset="0"/>
              </a:defRPr>
            </a:lvl7pPr>
            <a:lvl8pPr eaLnBrk="0" fontAlgn="base" hangingPunct="0">
              <a:spcBef>
                <a:spcPct val="0"/>
              </a:spcBef>
              <a:spcAft>
                <a:spcPct val="0"/>
              </a:spcAft>
              <a:tabLst>
                <a:tab pos="2463800" algn="l"/>
              </a:tabLst>
              <a:defRPr>
                <a:solidFill>
                  <a:schemeClr val="tx1"/>
                </a:solidFill>
                <a:latin typeface="Arial" panose="020B0604020202020204" pitchFamily="34" charset="0"/>
              </a:defRPr>
            </a:lvl8pPr>
            <a:lvl9pPr eaLnBrk="0" fontAlgn="base" hangingPunct="0">
              <a:spcBef>
                <a:spcPct val="0"/>
              </a:spcBef>
              <a:spcAft>
                <a:spcPct val="0"/>
              </a:spcAft>
              <a:tabLst>
                <a:tab pos="2463800"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2463800" algn="l"/>
              </a:tabLst>
            </a:pPr>
            <a:r>
              <a:rPr kumimoji="0" lang="en-US" altLang="en-US" sz="120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nCH</a:t>
            </a:r>
            <a:r>
              <a:rPr kumimoji="0" lang="en-US" altLang="en-US" sz="1200" i="0" u="none" strike="noStrike" cap="none" normalizeH="0" baseline="-30000" dirty="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2</a:t>
            </a:r>
            <a:r>
              <a:rPr kumimoji="0" lang="en-US" altLang="en-US" sz="1200" i="0" u="none" strike="noStrike" cap="none" normalizeH="0" dirty="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a:t>
            </a:r>
            <a:r>
              <a:rPr kumimoji="0" lang="en-US" altLang="en-US" sz="120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CH</a:t>
            </a:r>
            <a:r>
              <a:rPr kumimoji="0" lang="en-US" altLang="en-US" sz="1200" i="0" u="none" strike="noStrike" cap="none" normalizeH="0" baseline="-30000" dirty="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2</a:t>
            </a:r>
            <a:r>
              <a:rPr kumimoji="0" lang="en-US" altLang="en-US" sz="120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   polymerization          (CH</a:t>
            </a:r>
            <a:r>
              <a:rPr kumimoji="0" lang="en-US" altLang="en-US" sz="1200" i="0" u="none" strike="noStrike" cap="none" normalizeH="0" baseline="-30000" dirty="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2 </a:t>
            </a:r>
            <a:r>
              <a:rPr kumimoji="0" lang="en-US" altLang="en-US" sz="1200" i="0" u="none" strike="noStrike" cap="none" normalizeH="0" dirty="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a:t>
            </a:r>
            <a:r>
              <a:rPr kumimoji="0" lang="en-US" altLang="en-US" sz="120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 CH </a:t>
            </a:r>
            <a:r>
              <a:rPr kumimoji="0" lang="en-US" altLang="en-US" sz="1200" i="0" u="none" strike="noStrike" cap="none" normalizeH="0" baseline="-30000" dirty="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2</a:t>
            </a:r>
            <a:r>
              <a:rPr kumimoji="0" lang="en-US" altLang="en-US" sz="1200" i="0" u="none" strike="noStrike" cap="none" normalizeH="0" dirty="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a:t>
            </a:r>
            <a:r>
              <a:rPr kumimoji="0" lang="en-US" altLang="en-US" sz="120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kumimoji="0" lang="en-US" altLang="en-US" sz="1200" i="0" u="none" strike="noStrike" cap="none" normalizeH="0" baseline="-30000" dirty="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n</a:t>
            </a:r>
            <a:endParaRPr kumimoji="0" lang="en-US" altLang="en-US" sz="80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2463800" algn="l"/>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3693674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4780689-A8AA-4CC6-A2B7-DD3E5A2A601B}"/>
              </a:ext>
            </a:extLst>
          </p:cNvPr>
          <p:cNvSpPr>
            <a:spLocks noGrp="1"/>
          </p:cNvSpPr>
          <p:nvPr>
            <p:ph type="title"/>
          </p:nvPr>
        </p:nvSpPr>
        <p:spPr/>
        <p:txBody>
          <a:bodyPr/>
          <a:lstStyle/>
          <a:p>
            <a:r>
              <a:rPr lang="en-US" dirty="0"/>
              <a:t>4. Dyes and Pigments</a:t>
            </a:r>
            <a:endParaRPr lang="en-IN" dirty="0"/>
          </a:p>
        </p:txBody>
      </p:sp>
      <p:sp>
        <p:nvSpPr>
          <p:cNvPr id="3" name="Content Placeholder 2">
            <a:extLst>
              <a:ext uri="{FF2B5EF4-FFF2-40B4-BE49-F238E27FC236}">
                <a16:creationId xmlns:a16="http://schemas.microsoft.com/office/drawing/2014/main" xmlns="" id="{7916ECFA-0198-4C90-B037-7AF2F2D28691}"/>
              </a:ext>
            </a:extLst>
          </p:cNvPr>
          <p:cNvSpPr>
            <a:spLocks noGrp="1"/>
          </p:cNvSpPr>
          <p:nvPr>
            <p:ph idx="1"/>
          </p:nvPr>
        </p:nvSpPr>
        <p:spPr/>
        <p:txBody>
          <a:bodyPr/>
          <a:lstStyle/>
          <a:p>
            <a:r>
              <a:rPr lang="en-US" dirty="0"/>
              <a:t>These are added to impart the desired </a:t>
            </a:r>
            <a:r>
              <a:rPr lang="en-US" dirty="0" err="1"/>
              <a:t>colour</a:t>
            </a:r>
            <a:r>
              <a:rPr lang="en-US" dirty="0"/>
              <a:t> to the plastics and give decorative effect.</a:t>
            </a:r>
          </a:p>
          <a:p>
            <a:endParaRPr lang="en-US" dirty="0"/>
          </a:p>
          <a:p>
            <a:r>
              <a:rPr lang="en-US" dirty="0"/>
              <a:t>e.g.:-Inorganic Pigments: Lead chromate (yellow), ferro cyanide (blue)</a:t>
            </a:r>
          </a:p>
          <a:p>
            <a:r>
              <a:rPr lang="en-US" dirty="0"/>
              <a:t>Organic Pigments: Alizarin Red, Indigo Dye, Azo dyes.</a:t>
            </a:r>
          </a:p>
          <a:p>
            <a:endParaRPr lang="en-IN" dirty="0"/>
          </a:p>
        </p:txBody>
      </p:sp>
    </p:spTree>
    <p:extLst>
      <p:ext uri="{BB962C8B-B14F-4D97-AF65-F5344CB8AC3E}">
        <p14:creationId xmlns:p14="http://schemas.microsoft.com/office/powerpoint/2010/main" val="83563720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2A7F4C6-E0FE-4E95-8C74-714196B9D7EE}"/>
              </a:ext>
            </a:extLst>
          </p:cNvPr>
          <p:cNvSpPr>
            <a:spLocks noGrp="1"/>
          </p:cNvSpPr>
          <p:nvPr>
            <p:ph type="title"/>
          </p:nvPr>
        </p:nvSpPr>
        <p:spPr/>
        <p:txBody>
          <a:bodyPr/>
          <a:lstStyle/>
          <a:p>
            <a:r>
              <a:rPr lang="en-US" dirty="0"/>
              <a:t>5. Lubricants</a:t>
            </a:r>
            <a:endParaRPr lang="en-IN" dirty="0"/>
          </a:p>
        </p:txBody>
      </p:sp>
      <p:sp>
        <p:nvSpPr>
          <p:cNvPr id="3" name="Content Placeholder 2">
            <a:extLst>
              <a:ext uri="{FF2B5EF4-FFF2-40B4-BE49-F238E27FC236}">
                <a16:creationId xmlns:a16="http://schemas.microsoft.com/office/drawing/2014/main" xmlns="" id="{C3822ABA-A90A-4EA1-B03C-B121BBB46E9F}"/>
              </a:ext>
            </a:extLst>
          </p:cNvPr>
          <p:cNvSpPr>
            <a:spLocks noGrp="1"/>
          </p:cNvSpPr>
          <p:nvPr>
            <p:ph idx="1"/>
          </p:nvPr>
        </p:nvSpPr>
        <p:spPr/>
        <p:txBody>
          <a:bodyPr/>
          <a:lstStyle/>
          <a:p>
            <a:r>
              <a:rPr lang="en-US" dirty="0"/>
              <a:t>Includes Oils, waxes and soaps.</a:t>
            </a:r>
          </a:p>
          <a:p>
            <a:r>
              <a:rPr lang="en-US" dirty="0"/>
              <a:t>They help in easy </a:t>
            </a:r>
            <a:r>
              <a:rPr lang="en-US" dirty="0" err="1"/>
              <a:t>moulding</a:t>
            </a:r>
            <a:r>
              <a:rPr lang="en-US" dirty="0"/>
              <a:t> and glossy finish to final product.</a:t>
            </a:r>
          </a:p>
          <a:p>
            <a:r>
              <a:rPr lang="en-US" dirty="0"/>
              <a:t>The lubricant prevent the plastic materials from sticking to the </a:t>
            </a:r>
            <a:r>
              <a:rPr lang="en-US" dirty="0" err="1"/>
              <a:t>mould</a:t>
            </a:r>
            <a:r>
              <a:rPr lang="en-US" dirty="0"/>
              <a:t>.</a:t>
            </a:r>
            <a:endParaRPr lang="en-IN" dirty="0"/>
          </a:p>
        </p:txBody>
      </p:sp>
    </p:spTree>
    <p:extLst>
      <p:ext uri="{BB962C8B-B14F-4D97-AF65-F5344CB8AC3E}">
        <p14:creationId xmlns:p14="http://schemas.microsoft.com/office/powerpoint/2010/main" val="296198116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963531B-EA46-40F1-98B3-443F0C0A9EF1}"/>
              </a:ext>
            </a:extLst>
          </p:cNvPr>
          <p:cNvSpPr>
            <a:spLocks noGrp="1"/>
          </p:cNvSpPr>
          <p:nvPr>
            <p:ph type="title"/>
          </p:nvPr>
        </p:nvSpPr>
        <p:spPr/>
        <p:txBody>
          <a:bodyPr/>
          <a:lstStyle/>
          <a:p>
            <a:r>
              <a:rPr lang="en-US" dirty="0"/>
              <a:t>6. Catalysts</a:t>
            </a:r>
            <a:endParaRPr lang="en-IN" dirty="0"/>
          </a:p>
        </p:txBody>
      </p:sp>
      <p:sp>
        <p:nvSpPr>
          <p:cNvPr id="3" name="Content Placeholder 2">
            <a:extLst>
              <a:ext uri="{FF2B5EF4-FFF2-40B4-BE49-F238E27FC236}">
                <a16:creationId xmlns:a16="http://schemas.microsoft.com/office/drawing/2014/main" xmlns="" id="{85A32DEA-8D3A-43B5-B139-C63E0582DADD}"/>
              </a:ext>
            </a:extLst>
          </p:cNvPr>
          <p:cNvSpPr>
            <a:spLocks noGrp="1"/>
          </p:cNvSpPr>
          <p:nvPr>
            <p:ph idx="1"/>
          </p:nvPr>
        </p:nvSpPr>
        <p:spPr/>
        <p:txBody>
          <a:bodyPr/>
          <a:lstStyle/>
          <a:p>
            <a:r>
              <a:rPr lang="en-US" dirty="0"/>
              <a:t>They are added to plastics to accelerate polymerizations reaction.</a:t>
            </a:r>
          </a:p>
          <a:p>
            <a:r>
              <a:rPr lang="en-US" smtClean="0"/>
              <a:t>ZnCl2, </a:t>
            </a:r>
            <a:r>
              <a:rPr lang="en-US" dirty="0" err="1"/>
              <a:t>CaO</a:t>
            </a:r>
            <a:r>
              <a:rPr lang="en-US" dirty="0"/>
              <a:t>, ammonia, benzoyl peroxides</a:t>
            </a:r>
          </a:p>
          <a:p>
            <a:endParaRPr lang="en-US" dirty="0"/>
          </a:p>
          <a:p>
            <a:endParaRPr lang="en-IN" dirty="0"/>
          </a:p>
        </p:txBody>
      </p:sp>
    </p:spTree>
    <p:extLst>
      <p:ext uri="{BB962C8B-B14F-4D97-AF65-F5344CB8AC3E}">
        <p14:creationId xmlns:p14="http://schemas.microsoft.com/office/powerpoint/2010/main" val="349520695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07C1F62-046E-4D1A-84BE-768DBF5A9F21}"/>
              </a:ext>
            </a:extLst>
          </p:cNvPr>
          <p:cNvSpPr>
            <a:spLocks noGrp="1"/>
          </p:cNvSpPr>
          <p:nvPr>
            <p:ph type="title"/>
          </p:nvPr>
        </p:nvSpPr>
        <p:spPr/>
        <p:txBody>
          <a:bodyPr>
            <a:normAutofit/>
          </a:bodyPr>
          <a:lstStyle/>
          <a:p>
            <a:r>
              <a:rPr lang="en-US" dirty="0"/>
              <a:t>7. Stabilizers</a:t>
            </a:r>
            <a:endParaRPr lang="en-IN" dirty="0"/>
          </a:p>
        </p:txBody>
      </p:sp>
      <p:sp>
        <p:nvSpPr>
          <p:cNvPr id="3" name="Content Placeholder 2">
            <a:extLst>
              <a:ext uri="{FF2B5EF4-FFF2-40B4-BE49-F238E27FC236}">
                <a16:creationId xmlns:a16="http://schemas.microsoft.com/office/drawing/2014/main" xmlns="" id="{324F9420-8507-49CE-BEC2-30FAB2260E58}"/>
              </a:ext>
            </a:extLst>
          </p:cNvPr>
          <p:cNvSpPr>
            <a:spLocks noGrp="1"/>
          </p:cNvSpPr>
          <p:nvPr>
            <p:ph idx="1"/>
          </p:nvPr>
        </p:nvSpPr>
        <p:spPr/>
        <p:txBody>
          <a:bodyPr>
            <a:normAutofit fontScale="92500" lnSpcReduction="10000"/>
          </a:bodyPr>
          <a:lstStyle/>
          <a:p>
            <a:r>
              <a:rPr lang="en-US" dirty="0"/>
              <a:t>They are added to improve thermal stability during processing. </a:t>
            </a:r>
            <a:r>
              <a:rPr lang="en-US" dirty="0" err="1"/>
              <a:t>Eg.</a:t>
            </a:r>
            <a:r>
              <a:rPr lang="en-US" dirty="0"/>
              <a:t> Polymers of vinyl chloride show a tendency to undergo decomposition at </a:t>
            </a:r>
            <a:r>
              <a:rPr lang="en-US" dirty="0" err="1"/>
              <a:t>moulding</a:t>
            </a:r>
            <a:r>
              <a:rPr lang="en-US" dirty="0"/>
              <a:t> temperatures. So during their </a:t>
            </a:r>
            <a:r>
              <a:rPr lang="en-US" dirty="0" err="1"/>
              <a:t>moulding</a:t>
            </a:r>
            <a:r>
              <a:rPr lang="en-US" dirty="0"/>
              <a:t> heat stabilizers are added.</a:t>
            </a:r>
          </a:p>
          <a:p>
            <a:r>
              <a:rPr lang="en-US" dirty="0" err="1"/>
              <a:t>i</a:t>
            </a:r>
            <a:r>
              <a:rPr lang="en-US" dirty="0"/>
              <a:t>) Opaque </a:t>
            </a:r>
            <a:r>
              <a:rPr lang="en-US" dirty="0" err="1"/>
              <a:t>moulding</a:t>
            </a:r>
            <a:r>
              <a:rPr lang="en-US" dirty="0"/>
              <a:t> stabilizers: Salts of lead, like white lead, lead chromate, red lead, lead silicate etc.</a:t>
            </a:r>
          </a:p>
          <a:p>
            <a:r>
              <a:rPr lang="en-US" dirty="0" err="1"/>
              <a:t>Ii</a:t>
            </a:r>
            <a:r>
              <a:rPr lang="en-US" dirty="0"/>
              <a:t>) Transparent </a:t>
            </a:r>
            <a:r>
              <a:rPr lang="en-US" dirty="0" err="1"/>
              <a:t>Moulding</a:t>
            </a:r>
            <a:r>
              <a:rPr lang="en-US" dirty="0"/>
              <a:t> stabilizers: Stearates of Lead, chromium and barium.</a:t>
            </a:r>
            <a:endParaRPr lang="en-IN" dirty="0"/>
          </a:p>
        </p:txBody>
      </p:sp>
    </p:spTree>
    <p:extLst>
      <p:ext uri="{BB962C8B-B14F-4D97-AF65-F5344CB8AC3E}">
        <p14:creationId xmlns:p14="http://schemas.microsoft.com/office/powerpoint/2010/main" val="99361310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0BAE376-4735-4403-82E1-ACCDF7C3191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xmlns="" id="{E697685F-14EB-4079-A39B-3C392E3F7CAA}"/>
              </a:ext>
            </a:extLst>
          </p:cNvPr>
          <p:cNvSpPr>
            <a:spLocks noGrp="1"/>
          </p:cNvSpPr>
          <p:nvPr>
            <p:ph idx="1"/>
          </p:nvPr>
        </p:nvSpPr>
        <p:spPr/>
        <p:txBody>
          <a:bodyPr/>
          <a:lstStyle/>
          <a:p>
            <a:r>
              <a:rPr lang="en-US" dirty="0"/>
              <a:t>In addition small quantitates of antioxidants, antiseptics, fungicides, flame retardants etc. are added as ingredient of plastics. </a:t>
            </a:r>
            <a:endParaRPr lang="en-IN" dirty="0"/>
          </a:p>
        </p:txBody>
      </p:sp>
    </p:spTree>
    <p:extLst>
      <p:ext uri="{BB962C8B-B14F-4D97-AF65-F5344CB8AC3E}">
        <p14:creationId xmlns:p14="http://schemas.microsoft.com/office/powerpoint/2010/main" val="421646733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ADA8745-4257-422C-B295-3D135014A92D}"/>
              </a:ext>
            </a:extLst>
          </p:cNvPr>
          <p:cNvSpPr>
            <a:spLocks noGrp="1"/>
          </p:cNvSpPr>
          <p:nvPr>
            <p:ph idx="1"/>
          </p:nvPr>
        </p:nvSpPr>
        <p:spPr>
          <a:xfrm>
            <a:off x="457200" y="533400"/>
            <a:ext cx="8229600" cy="5715000"/>
          </a:xfrm>
        </p:spPr>
        <p:txBody>
          <a:bodyPr>
            <a:normAutofit fontScale="32500" lnSpcReduction="20000"/>
          </a:bodyPr>
          <a:lstStyle/>
          <a:p>
            <a:pPr marL="0" indent="0" algn="ctr">
              <a:buNone/>
            </a:pPr>
            <a:r>
              <a:rPr lang="en-US" sz="6500" b="1" dirty="0"/>
              <a:t>FABRICATION OF PLASTICS</a:t>
            </a:r>
          </a:p>
          <a:p>
            <a:endParaRPr lang="en-US" dirty="0"/>
          </a:p>
          <a:p>
            <a:r>
              <a:rPr lang="en-US" sz="7400" dirty="0"/>
              <a:t>Giving any desired shape to the plastics (granules or powders) by using </a:t>
            </a:r>
            <a:r>
              <a:rPr lang="en-US" sz="7400" dirty="0" err="1"/>
              <a:t>mould</a:t>
            </a:r>
            <a:r>
              <a:rPr lang="en-US" sz="7400" dirty="0"/>
              <a:t> under the application of heat and pressure.  </a:t>
            </a:r>
          </a:p>
          <a:p>
            <a:r>
              <a:rPr lang="en-US" sz="7400" dirty="0"/>
              <a:t>A proper method is to be selected depending on the shape and type of resin used. </a:t>
            </a:r>
          </a:p>
          <a:p>
            <a:r>
              <a:rPr lang="en-US" sz="7400" dirty="0"/>
              <a:t>Methods involves partial melting of resinous mass by heating.</a:t>
            </a:r>
          </a:p>
          <a:p>
            <a:r>
              <a:rPr lang="en-US" sz="7400" dirty="0"/>
              <a:t>In case of thermo-</a:t>
            </a:r>
            <a:r>
              <a:rPr lang="en-US" sz="7400" dirty="0" err="1"/>
              <a:t>plasts</a:t>
            </a:r>
            <a:r>
              <a:rPr lang="en-US" sz="7400" dirty="0"/>
              <a:t> molten resin is introduced in die/</a:t>
            </a:r>
            <a:r>
              <a:rPr lang="en-US" sz="7400" dirty="0" err="1"/>
              <a:t>mould</a:t>
            </a:r>
            <a:r>
              <a:rPr lang="en-US" sz="7400" dirty="0"/>
              <a:t> and desired shape could be achieved by compression and further cooling.</a:t>
            </a:r>
          </a:p>
          <a:p>
            <a:r>
              <a:rPr lang="en-US" sz="7400" dirty="0"/>
              <a:t>In case of thermo-sets partially polymerized mass or raw materials are introduced in the die/</a:t>
            </a:r>
            <a:r>
              <a:rPr lang="en-US" sz="7400" dirty="0" err="1"/>
              <a:t>mould</a:t>
            </a:r>
            <a:r>
              <a:rPr lang="en-US" sz="7400" dirty="0"/>
              <a:t>, which further cured at high temperature in the </a:t>
            </a:r>
            <a:r>
              <a:rPr lang="en-US" sz="7400" dirty="0" err="1"/>
              <a:t>mould</a:t>
            </a:r>
            <a:r>
              <a:rPr lang="en-US" sz="7400" dirty="0"/>
              <a:t> itself to achieve desired shape.</a:t>
            </a:r>
          </a:p>
          <a:p>
            <a:pPr marL="514350" indent="-514350">
              <a:buFont typeface="+mj-lt"/>
              <a:buAutoNum type="arabicPeriod"/>
            </a:pPr>
            <a:r>
              <a:rPr lang="en-US" sz="7400" dirty="0"/>
              <a:t>In case of </a:t>
            </a:r>
            <a:r>
              <a:rPr lang="en-US" sz="7400" dirty="0" err="1"/>
              <a:t>thermoplasts</a:t>
            </a:r>
            <a:r>
              <a:rPr lang="en-US" sz="7400" dirty="0"/>
              <a:t>, curing is done at room temperature (low temperature)</a:t>
            </a:r>
          </a:p>
          <a:p>
            <a:pPr marL="0" indent="0">
              <a:buNone/>
            </a:pPr>
            <a:r>
              <a:rPr lang="en-US" sz="7400" dirty="0"/>
              <a:t>2.      In case of thermosets, curing is done at high temperature to obtain desired cross-linking </a:t>
            </a:r>
          </a:p>
          <a:p>
            <a:endParaRPr lang="en-IN" dirty="0"/>
          </a:p>
        </p:txBody>
      </p:sp>
    </p:spTree>
    <p:extLst>
      <p:ext uri="{BB962C8B-B14F-4D97-AF65-F5344CB8AC3E}">
        <p14:creationId xmlns:p14="http://schemas.microsoft.com/office/powerpoint/2010/main" val="315969052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442AE5B-D3F1-4732-B9E8-1270ECCF1A3E}"/>
              </a:ext>
            </a:extLst>
          </p:cNvPr>
          <p:cNvSpPr>
            <a:spLocks noGrp="1"/>
          </p:cNvSpPr>
          <p:nvPr>
            <p:ph type="title"/>
          </p:nvPr>
        </p:nvSpPr>
        <p:spPr/>
        <p:txBody>
          <a:bodyPr>
            <a:normAutofit/>
          </a:bodyPr>
          <a:lstStyle/>
          <a:p>
            <a:r>
              <a:rPr lang="en-US" sz="36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TYPES OF FABRICATION</a:t>
            </a:r>
            <a:endParaRPr lang="en-IN" sz="3600" dirty="0"/>
          </a:p>
        </p:txBody>
      </p:sp>
      <p:sp>
        <p:nvSpPr>
          <p:cNvPr id="3" name="Content Placeholder 2">
            <a:extLst>
              <a:ext uri="{FF2B5EF4-FFF2-40B4-BE49-F238E27FC236}">
                <a16:creationId xmlns:a16="http://schemas.microsoft.com/office/drawing/2014/main" xmlns="" id="{72E6481F-7385-459C-8C74-F62CE968109B}"/>
              </a:ext>
            </a:extLst>
          </p:cNvPr>
          <p:cNvSpPr>
            <a:spLocks noGrp="1"/>
          </p:cNvSpPr>
          <p:nvPr>
            <p:ph idx="1"/>
          </p:nvPr>
        </p:nvSpPr>
        <p:spPr/>
        <p:txBody>
          <a:bodyPr>
            <a:normAutofit/>
          </a:bodyPr>
          <a:lstStyle/>
          <a:p>
            <a:pPr algn="just"/>
            <a:r>
              <a:rPr lang="en-US" sz="24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[I}   Compression Molding           (Suitable for Thermosets / </a:t>
            </a:r>
            <a:r>
              <a:rPr lang="en-US" sz="2400" dirty="0" err="1">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Thermoplasts</a:t>
            </a:r>
            <a:r>
              <a:rPr lang="en-US" sz="24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a:t>
            </a:r>
            <a:endParaRPr lang="en-IN" sz="2400" dirty="0">
              <a:effectLst/>
              <a:latin typeface="Calibri" panose="020F0502020204030204" pitchFamily="34" charset="0"/>
              <a:ea typeface="Calibri" panose="020F0502020204030204" pitchFamily="34" charset="0"/>
              <a:cs typeface="Arial" panose="020B0604020202020204" pitchFamily="34" charset="0"/>
            </a:endParaRPr>
          </a:p>
          <a:p>
            <a:pPr algn="just"/>
            <a:r>
              <a:rPr lang="en-US" sz="24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[II]  Injection Molding             (Suitable for </a:t>
            </a:r>
            <a:r>
              <a:rPr lang="en-US" sz="2400" dirty="0" err="1">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Thermoplasts</a:t>
            </a:r>
            <a:r>
              <a:rPr lang="en-US" sz="24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a:t>
            </a:r>
            <a:endParaRPr lang="en-IN" sz="2400" dirty="0">
              <a:effectLst/>
              <a:latin typeface="Calibri" panose="020F0502020204030204" pitchFamily="34" charset="0"/>
              <a:ea typeface="Calibri" panose="020F0502020204030204" pitchFamily="34" charset="0"/>
              <a:cs typeface="Arial" panose="020B0604020202020204" pitchFamily="34" charset="0"/>
            </a:endParaRPr>
          </a:p>
          <a:p>
            <a:pPr algn="just"/>
            <a:r>
              <a:rPr lang="en-US" sz="24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[III]  Transfer Molding             (Suitable for Thermosets)</a:t>
            </a:r>
            <a:endParaRPr lang="en-IN" sz="2400" dirty="0">
              <a:effectLst/>
              <a:latin typeface="Calibri" panose="020F0502020204030204" pitchFamily="34" charset="0"/>
              <a:ea typeface="Calibri" panose="020F0502020204030204" pitchFamily="34" charset="0"/>
              <a:cs typeface="Arial" panose="020B0604020202020204" pitchFamily="34" charset="0"/>
            </a:endParaRPr>
          </a:p>
          <a:p>
            <a:pPr algn="just"/>
            <a:r>
              <a:rPr lang="en-US" sz="24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[IV] Extrusion Molding             (Suitable for </a:t>
            </a:r>
            <a:r>
              <a:rPr lang="en-US" sz="2400" dirty="0" err="1">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Thermoplasts</a:t>
            </a:r>
            <a:r>
              <a:rPr lang="en-US" sz="24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a:t>
            </a:r>
            <a:endParaRPr lang="en-IN" sz="2400" dirty="0">
              <a:effectLst/>
              <a:latin typeface="Calibri" panose="020F0502020204030204" pitchFamily="34" charset="0"/>
              <a:ea typeface="Calibri" panose="020F0502020204030204" pitchFamily="34" charset="0"/>
              <a:cs typeface="Arial" panose="020B0604020202020204" pitchFamily="34" charset="0"/>
            </a:endParaRPr>
          </a:p>
          <a:p>
            <a:endParaRPr lang="en-IN" sz="2400" dirty="0"/>
          </a:p>
        </p:txBody>
      </p:sp>
    </p:spTree>
    <p:extLst>
      <p:ext uri="{BB962C8B-B14F-4D97-AF65-F5344CB8AC3E}">
        <p14:creationId xmlns:p14="http://schemas.microsoft.com/office/powerpoint/2010/main" val="66076602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E0AEB66-596F-4EA1-95D9-79858929D401}"/>
              </a:ext>
            </a:extLst>
          </p:cNvPr>
          <p:cNvSpPr>
            <a:spLocks noGrp="1"/>
          </p:cNvSpPr>
          <p:nvPr>
            <p:ph type="title"/>
          </p:nvPr>
        </p:nvSpPr>
        <p:spPr/>
        <p:txBody>
          <a:bodyPr/>
          <a:lstStyle/>
          <a:p>
            <a:r>
              <a:rPr lang="en-IN" dirty="0"/>
              <a:t>COMPRESSION MOULDING</a:t>
            </a:r>
          </a:p>
        </p:txBody>
      </p:sp>
      <p:sp>
        <p:nvSpPr>
          <p:cNvPr id="3" name="Content Placeholder 2">
            <a:extLst>
              <a:ext uri="{FF2B5EF4-FFF2-40B4-BE49-F238E27FC236}">
                <a16:creationId xmlns:a16="http://schemas.microsoft.com/office/drawing/2014/main" xmlns="" id="{ADED7B0F-0981-4E73-AFC6-36999F2A0C03}"/>
              </a:ext>
            </a:extLst>
          </p:cNvPr>
          <p:cNvSpPr>
            <a:spLocks noGrp="1"/>
          </p:cNvSpPr>
          <p:nvPr>
            <p:ph idx="1"/>
          </p:nvPr>
        </p:nvSpPr>
        <p:spPr>
          <a:xfrm>
            <a:off x="604837" y="1909762"/>
            <a:ext cx="8229600" cy="4525963"/>
          </a:xfrm>
        </p:spPr>
        <p:txBody>
          <a:bodyPr/>
          <a:lstStyle/>
          <a:p>
            <a:pPr marL="342900" lvl="0" indent="-342900" algn="just">
              <a:buFont typeface="+mj-lt"/>
              <a:buAutoNum type="arabicPeriod"/>
              <a:tabLst>
                <a:tab pos="457200" algn="l"/>
              </a:tabLst>
            </a:pPr>
            <a:r>
              <a:rPr lang="en-US" sz="18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Common and oldest method for molding thermosetting / thermoplastic materials</a:t>
            </a:r>
            <a:endParaRPr lang="en-IN" sz="18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p>
            <a:pPr marL="342900" lvl="0" indent="-342900" algn="just">
              <a:buFont typeface="+mj-lt"/>
              <a:buAutoNum type="arabicPeriod"/>
              <a:tabLst>
                <a:tab pos="457200" algn="l"/>
              </a:tabLst>
            </a:pPr>
            <a:r>
              <a:rPr lang="en-US" sz="18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Compression of raw materials or soften resinous mass is done in the </a:t>
            </a:r>
            <a:r>
              <a:rPr lang="en-US" sz="1800" dirty="0" err="1">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mould</a:t>
            </a:r>
            <a:r>
              <a:rPr lang="en-US" sz="18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/die under heat and pressure</a:t>
            </a:r>
            <a:endParaRPr lang="en-IN" sz="18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p>
            <a:endParaRPr lang="en-IN" dirty="0"/>
          </a:p>
        </p:txBody>
      </p:sp>
      <p:pic>
        <p:nvPicPr>
          <p:cNvPr id="1026" name="Picture 2">
            <a:extLst>
              <a:ext uri="{FF2B5EF4-FFF2-40B4-BE49-F238E27FC236}">
                <a16:creationId xmlns:a16="http://schemas.microsoft.com/office/drawing/2014/main" xmlns="" id="{D7DFCF39-8099-42C1-9ABA-44715D81D703}"/>
              </a:ext>
            </a:extLst>
          </p:cNvPr>
          <p:cNvPicPr>
            <a:picLocks noGrp="1"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47837" y="3124200"/>
            <a:ext cx="5943600" cy="311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44049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E7855A9-F41F-4425-885F-8F28BEDE2A88}"/>
              </a:ext>
            </a:extLst>
          </p:cNvPr>
          <p:cNvSpPr>
            <a:spLocks noGrp="1"/>
          </p:cNvSpPr>
          <p:nvPr>
            <p:ph type="title"/>
          </p:nvPr>
        </p:nvSpPr>
        <p:spPr/>
        <p:txBody>
          <a:bodyPr/>
          <a:lstStyle/>
          <a:p>
            <a:r>
              <a:rPr lang="en-IN" dirty="0"/>
              <a:t>COMPRESSION MOULDING</a:t>
            </a:r>
          </a:p>
        </p:txBody>
      </p:sp>
      <p:sp>
        <p:nvSpPr>
          <p:cNvPr id="3" name="Content Placeholder 2">
            <a:extLst>
              <a:ext uri="{FF2B5EF4-FFF2-40B4-BE49-F238E27FC236}">
                <a16:creationId xmlns:a16="http://schemas.microsoft.com/office/drawing/2014/main" xmlns="" id="{3139AA06-3365-4841-A5E2-798E67A1581B}"/>
              </a:ext>
            </a:extLst>
          </p:cNvPr>
          <p:cNvSpPr>
            <a:spLocks noGrp="1"/>
          </p:cNvSpPr>
          <p:nvPr>
            <p:ph idx="1"/>
          </p:nvPr>
        </p:nvSpPr>
        <p:spPr/>
        <p:txBody>
          <a:bodyPr/>
          <a:lstStyle/>
          <a:p>
            <a:pPr marL="342900" lvl="0" indent="-342900" algn="just">
              <a:buFont typeface="+mj-lt"/>
              <a:buAutoNum type="arabicPeriod"/>
              <a:tabLst>
                <a:tab pos="457200" algn="l"/>
              </a:tabLst>
            </a:pPr>
            <a:r>
              <a:rPr lang="en-US" sz="18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Predetermined quantity of raw materials is introduced carefully in the </a:t>
            </a:r>
            <a:r>
              <a:rPr lang="en-US" sz="1800" dirty="0" err="1">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mould</a:t>
            </a:r>
            <a:r>
              <a:rPr lang="en-US" sz="18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further compressed by hydraulic pressure (2000 to 10000 psi)</a:t>
            </a:r>
            <a:endParaRPr lang="en-IN" sz="18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p>
            <a:pPr marL="342900" lvl="0" indent="-342900" algn="just">
              <a:buFont typeface="+mj-lt"/>
              <a:buAutoNum type="arabicPeriod"/>
              <a:tabLst>
                <a:tab pos="457200" algn="l"/>
              </a:tabLst>
            </a:pPr>
            <a:r>
              <a:rPr lang="en-US" sz="18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Molten or soften resinous mass gets filled in the cavity of </a:t>
            </a:r>
            <a:r>
              <a:rPr lang="en-US" sz="1800" dirty="0" err="1">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mould</a:t>
            </a:r>
            <a:r>
              <a:rPr lang="en-US" sz="18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a:t>
            </a:r>
            <a:endParaRPr lang="en-IN" sz="18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p>
            <a:pPr marL="342900" lvl="0" indent="-342900" algn="just">
              <a:buFont typeface="+mj-lt"/>
              <a:buAutoNum type="arabicPeriod"/>
              <a:tabLst>
                <a:tab pos="457200" algn="l"/>
              </a:tabLst>
            </a:pPr>
            <a:r>
              <a:rPr lang="en-US" sz="18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Curing is done by heating (Thermosetting) or by cooling (Thermoplastics)</a:t>
            </a:r>
            <a:endParaRPr lang="en-IN" sz="18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p>
            <a:pPr marL="342900" lvl="0" indent="-342900" algn="just">
              <a:buFont typeface="+mj-lt"/>
              <a:buAutoNum type="arabicPeriod"/>
              <a:tabLst>
                <a:tab pos="457200" algn="l"/>
              </a:tabLst>
            </a:pPr>
            <a:r>
              <a:rPr lang="en-US" sz="18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Finally </a:t>
            </a:r>
            <a:r>
              <a:rPr lang="en-US" sz="1800" dirty="0" err="1">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moulded</a:t>
            </a:r>
            <a:r>
              <a:rPr lang="en-US" sz="18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article is separated from the </a:t>
            </a:r>
            <a:r>
              <a:rPr lang="en-US" sz="1800" dirty="0" err="1">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mould</a:t>
            </a:r>
            <a:r>
              <a:rPr lang="en-US" sz="18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by opening the </a:t>
            </a:r>
            <a:r>
              <a:rPr lang="en-US" sz="1800" dirty="0" err="1">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mould</a:t>
            </a:r>
            <a:r>
              <a:rPr lang="en-US" sz="18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apart.</a:t>
            </a:r>
            <a:endParaRPr lang="en-IN" sz="18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p>
            <a:pPr marL="342900" lvl="0" indent="-342900" algn="just">
              <a:buFont typeface="+mj-lt"/>
              <a:buAutoNum type="arabicPeriod"/>
              <a:tabLst>
                <a:tab pos="457200" algn="l"/>
              </a:tabLst>
            </a:pPr>
            <a:r>
              <a:rPr lang="en-US" sz="18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Applications : Electric switch boxes, Ash trays, cabinets for radio, television, computers etc.</a:t>
            </a:r>
            <a:endParaRPr lang="en-IN" sz="18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p>
            <a:endParaRPr lang="en-IN" dirty="0"/>
          </a:p>
        </p:txBody>
      </p:sp>
    </p:spTree>
    <p:extLst>
      <p:ext uri="{BB962C8B-B14F-4D97-AF65-F5344CB8AC3E}">
        <p14:creationId xmlns:p14="http://schemas.microsoft.com/office/powerpoint/2010/main" val="323806522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946A0B2-252F-41BC-83F9-1C1D5D308324}"/>
              </a:ext>
            </a:extLst>
          </p:cNvPr>
          <p:cNvSpPr>
            <a:spLocks noGrp="1"/>
          </p:cNvSpPr>
          <p:nvPr>
            <p:ph type="title"/>
          </p:nvPr>
        </p:nvSpPr>
        <p:spPr/>
        <p:txBody>
          <a:bodyPr/>
          <a:lstStyle/>
          <a:p>
            <a:r>
              <a:rPr lang="en-IN" dirty="0"/>
              <a:t>INJECTION MOULDING</a:t>
            </a:r>
          </a:p>
        </p:txBody>
      </p:sp>
      <p:pic>
        <p:nvPicPr>
          <p:cNvPr id="4" name="Content Placeholder 3">
            <a:extLst>
              <a:ext uri="{FF2B5EF4-FFF2-40B4-BE49-F238E27FC236}">
                <a16:creationId xmlns:a16="http://schemas.microsoft.com/office/drawing/2014/main" xmlns="" id="{51D3C9C1-B026-43DB-91A1-A5F322830C60}"/>
              </a:ext>
            </a:extLst>
          </p:cNvPr>
          <p:cNvPicPr>
            <a:picLocks noGrp="1" noChangeAspect="1"/>
          </p:cNvPicPr>
          <p:nvPr>
            <p:ph idx="1"/>
          </p:nvPr>
        </p:nvPicPr>
        <p:blipFill>
          <a:blip r:embed="rId2"/>
          <a:stretch>
            <a:fillRect/>
          </a:stretch>
        </p:blipFill>
        <p:spPr>
          <a:xfrm>
            <a:off x="1595809" y="1828800"/>
            <a:ext cx="5952381" cy="2571429"/>
          </a:xfrm>
          <a:prstGeom prst="rect">
            <a:avLst/>
          </a:prstGeom>
        </p:spPr>
      </p:pic>
    </p:spTree>
    <p:extLst>
      <p:ext uri="{BB962C8B-B14F-4D97-AF65-F5344CB8AC3E}">
        <p14:creationId xmlns:p14="http://schemas.microsoft.com/office/powerpoint/2010/main" val="227959372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1DF4590-A339-49CE-9D2F-2E098EDB2B5B}"/>
              </a:ext>
            </a:extLst>
          </p:cNvPr>
          <p:cNvSpPr>
            <a:spLocks noGrp="1"/>
          </p:cNvSpPr>
          <p:nvPr>
            <p:ph type="title"/>
          </p:nvPr>
        </p:nvSpPr>
        <p:spPr/>
        <p:txBody>
          <a:bodyPr>
            <a:normAutofit/>
          </a:bodyPr>
          <a:lstStyle/>
          <a:p>
            <a:r>
              <a:rPr lang="en-US" sz="2400" b="1" dirty="0">
                <a:solidFill>
                  <a:srgbClr val="000000"/>
                </a:solidFill>
                <a:effectLst/>
                <a:latin typeface="Times New Roman" panose="02020603050405020304" pitchFamily="18" charset="0"/>
                <a:ea typeface="Times New Roman" panose="02020603050405020304" pitchFamily="18" charset="0"/>
              </a:rPr>
              <a:t>The following are the reasons for the extensive use of polymers.</a:t>
            </a:r>
            <a:endParaRPr lang="en-IN" sz="2400" b="1" dirty="0"/>
          </a:p>
        </p:txBody>
      </p:sp>
      <p:sp>
        <p:nvSpPr>
          <p:cNvPr id="3" name="Content Placeholder 2">
            <a:extLst>
              <a:ext uri="{FF2B5EF4-FFF2-40B4-BE49-F238E27FC236}">
                <a16:creationId xmlns:a16="http://schemas.microsoft.com/office/drawing/2014/main" xmlns="" id="{A32DA5CE-D7B9-4581-84F0-19F7B1647624}"/>
              </a:ext>
            </a:extLst>
          </p:cNvPr>
          <p:cNvSpPr>
            <a:spLocks noGrp="1"/>
          </p:cNvSpPr>
          <p:nvPr>
            <p:ph idx="1"/>
          </p:nvPr>
        </p:nvSpPr>
        <p:spPr/>
        <p:txBody>
          <a:bodyPr>
            <a:normAutofit/>
          </a:bodyPr>
          <a:lstStyle/>
          <a:p>
            <a:pPr algn="just">
              <a:tabLst>
                <a:tab pos="685800" algn="l"/>
              </a:tabLst>
            </a:pPr>
            <a:r>
              <a:rPr lang="en-US" sz="18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Most of the polymers are non-toxic &amp; safe to use.</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algn="just"/>
            <a:r>
              <a:rPr lang="en-US" sz="18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They have low densities (light in weight) so transportation polymers will be easy.</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algn="just"/>
            <a:r>
              <a:rPr lang="en-US" sz="18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They posses good mechanical strength.</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algn="just"/>
            <a:r>
              <a:rPr lang="en-US" sz="18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These are resistant to corrosion and will not absorb moisture when exposed to the atmosphere.</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algn="just"/>
            <a:r>
              <a:rPr lang="en-US" sz="18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These can function as good thermal &amp; electrical insulators.</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algn="just"/>
            <a:r>
              <a:rPr lang="en-US" sz="18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These can be </a:t>
            </a:r>
            <a:r>
              <a:rPr lang="en-US" sz="1800" dirty="0" err="1">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moulded</a:t>
            </a:r>
            <a:r>
              <a:rPr lang="en-US" sz="18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and fabricate easily.</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algn="just"/>
            <a:r>
              <a:rPr lang="en-US" sz="1800" dirty="0">
                <a:solidFill>
                  <a:srgbClr val="000000"/>
                </a:solidFill>
                <a:effectLst/>
                <a:latin typeface="Times New Roman" panose="02020603050405020304" pitchFamily="18" charset="0"/>
                <a:ea typeface="Times New Roman" panose="02020603050405020304" pitchFamily="18" charset="0"/>
              </a:rPr>
              <a:t>They possess aesthetic colors.</a:t>
            </a:r>
            <a:endParaRPr lang="en-IN" dirty="0"/>
          </a:p>
        </p:txBody>
      </p:sp>
    </p:spTree>
    <p:extLst>
      <p:ext uri="{BB962C8B-B14F-4D97-AF65-F5344CB8AC3E}">
        <p14:creationId xmlns:p14="http://schemas.microsoft.com/office/powerpoint/2010/main" val="217649466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80AB5FA-46E4-422D-BB53-CC0CE8A8C3B6}"/>
              </a:ext>
            </a:extLst>
          </p:cNvPr>
          <p:cNvSpPr>
            <a:spLocks noGrp="1"/>
          </p:cNvSpPr>
          <p:nvPr>
            <p:ph type="title"/>
          </p:nvPr>
        </p:nvSpPr>
        <p:spPr/>
        <p:txBody>
          <a:bodyPr/>
          <a:lstStyle/>
          <a:p>
            <a:r>
              <a:rPr lang="en-IN" dirty="0"/>
              <a:t>INJECTION MOULDING</a:t>
            </a:r>
          </a:p>
        </p:txBody>
      </p:sp>
      <p:sp>
        <p:nvSpPr>
          <p:cNvPr id="3" name="Content Placeholder 2">
            <a:extLst>
              <a:ext uri="{FF2B5EF4-FFF2-40B4-BE49-F238E27FC236}">
                <a16:creationId xmlns:a16="http://schemas.microsoft.com/office/drawing/2014/main" xmlns="" id="{7CD5E1C0-06E2-4CB1-A643-FAD0D307A4FE}"/>
              </a:ext>
            </a:extLst>
          </p:cNvPr>
          <p:cNvSpPr>
            <a:spLocks noGrp="1"/>
          </p:cNvSpPr>
          <p:nvPr>
            <p:ph idx="1"/>
          </p:nvPr>
        </p:nvSpPr>
        <p:spPr/>
        <p:txBody>
          <a:bodyPr>
            <a:normAutofit fontScale="77500" lnSpcReduction="20000"/>
          </a:bodyPr>
          <a:lstStyle/>
          <a:p>
            <a:r>
              <a:rPr lang="en-US" dirty="0"/>
              <a:t>This method is especially used for thermoplastic materials</a:t>
            </a:r>
          </a:p>
          <a:p>
            <a:r>
              <a:rPr lang="en-US" dirty="0"/>
              <a:t>Powder or granular resin is heated in a cylinder and injected at a controlled rate in a </a:t>
            </a:r>
            <a:r>
              <a:rPr lang="en-US" dirty="0" err="1"/>
              <a:t>mould</a:t>
            </a:r>
            <a:r>
              <a:rPr lang="en-US" dirty="0"/>
              <a:t> with the help of piston plunger or screw.</a:t>
            </a:r>
          </a:p>
          <a:p>
            <a:r>
              <a:rPr lang="en-US" dirty="0"/>
              <a:t>Piston plunger or screw is used to force the material in </a:t>
            </a:r>
            <a:r>
              <a:rPr lang="en-US" dirty="0" err="1"/>
              <a:t>mould</a:t>
            </a:r>
            <a:r>
              <a:rPr lang="en-US" dirty="0"/>
              <a:t>.</a:t>
            </a:r>
          </a:p>
          <a:p>
            <a:r>
              <a:rPr lang="en-US" dirty="0"/>
              <a:t>Pressure up to 2000 kg/cm2 (100 psi) is used</a:t>
            </a:r>
          </a:p>
          <a:p>
            <a:r>
              <a:rPr lang="en-US" dirty="0"/>
              <a:t>Once the article is formed </a:t>
            </a:r>
            <a:r>
              <a:rPr lang="en-US" dirty="0" err="1"/>
              <a:t>mould</a:t>
            </a:r>
            <a:r>
              <a:rPr lang="en-US" dirty="0"/>
              <a:t> is cooled and half </a:t>
            </a:r>
            <a:r>
              <a:rPr lang="en-US" dirty="0" err="1"/>
              <a:t>mould</a:t>
            </a:r>
            <a:r>
              <a:rPr lang="en-US" dirty="0"/>
              <a:t> is opened to remove the finished article.</a:t>
            </a:r>
          </a:p>
          <a:p>
            <a:r>
              <a:rPr lang="en-US" dirty="0"/>
              <a:t>Disadvantage of the method is formation of air bubbles or cavities in the articles</a:t>
            </a:r>
          </a:p>
          <a:p>
            <a:r>
              <a:rPr lang="en-US" dirty="0"/>
              <a:t>Applications: Smaller but large volume articles such as, pen caps, bottle caps, cups, containers, mechanical parts</a:t>
            </a:r>
          </a:p>
          <a:p>
            <a:endParaRPr lang="en-IN" dirty="0"/>
          </a:p>
        </p:txBody>
      </p:sp>
    </p:spTree>
    <p:extLst>
      <p:ext uri="{BB962C8B-B14F-4D97-AF65-F5344CB8AC3E}">
        <p14:creationId xmlns:p14="http://schemas.microsoft.com/office/powerpoint/2010/main" val="190339277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CD238AB-40B1-4DE1-BC37-CED80CD210D3}"/>
              </a:ext>
            </a:extLst>
          </p:cNvPr>
          <p:cNvSpPr>
            <a:spLocks noGrp="1"/>
          </p:cNvSpPr>
          <p:nvPr>
            <p:ph type="title"/>
          </p:nvPr>
        </p:nvSpPr>
        <p:spPr/>
        <p:txBody>
          <a:bodyPr/>
          <a:lstStyle/>
          <a:p>
            <a:r>
              <a:rPr lang="en-IN" dirty="0"/>
              <a:t>TRANSFER MOULDING</a:t>
            </a:r>
          </a:p>
        </p:txBody>
      </p:sp>
      <p:pic>
        <p:nvPicPr>
          <p:cNvPr id="1026" name="Picture 2">
            <a:extLst>
              <a:ext uri="{FF2B5EF4-FFF2-40B4-BE49-F238E27FC236}">
                <a16:creationId xmlns:a16="http://schemas.microsoft.com/office/drawing/2014/main" xmlns="" id="{056E1C31-335A-467D-9F2A-6D2C4ACEFE2A}"/>
              </a:ext>
            </a:extLst>
          </p:cNvPr>
          <p:cNvPicPr>
            <a:picLocks noGrp="1"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8776" y="1676400"/>
            <a:ext cx="8700588"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0924134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49B5160-484B-4378-BB44-3C5DF42FD2DB}"/>
              </a:ext>
            </a:extLst>
          </p:cNvPr>
          <p:cNvSpPr>
            <a:spLocks noGrp="1"/>
          </p:cNvSpPr>
          <p:nvPr>
            <p:ph type="title"/>
          </p:nvPr>
        </p:nvSpPr>
        <p:spPr/>
        <p:txBody>
          <a:bodyPr/>
          <a:lstStyle/>
          <a:p>
            <a:r>
              <a:rPr lang="en-IN" dirty="0"/>
              <a:t>TRANSFER MOULDING</a:t>
            </a:r>
          </a:p>
        </p:txBody>
      </p:sp>
      <p:sp>
        <p:nvSpPr>
          <p:cNvPr id="3" name="Content Placeholder 2">
            <a:extLst>
              <a:ext uri="{FF2B5EF4-FFF2-40B4-BE49-F238E27FC236}">
                <a16:creationId xmlns:a16="http://schemas.microsoft.com/office/drawing/2014/main" xmlns="" id="{14C17DB8-5133-4F74-88A0-000CB531D338}"/>
              </a:ext>
            </a:extLst>
          </p:cNvPr>
          <p:cNvSpPr>
            <a:spLocks noGrp="1"/>
          </p:cNvSpPr>
          <p:nvPr>
            <p:ph idx="1"/>
          </p:nvPr>
        </p:nvSpPr>
        <p:spPr/>
        <p:txBody>
          <a:bodyPr>
            <a:normAutofit fontScale="55000" lnSpcReduction="20000"/>
          </a:bodyPr>
          <a:lstStyle/>
          <a:p>
            <a:r>
              <a:rPr lang="en-US" dirty="0"/>
              <a:t>The method combines features of both Compression Molding (hydraulic pressing of molding materials - thermosets) and Injection Molding (ram-plunger and filling the mold through a sprue).</a:t>
            </a:r>
          </a:p>
          <a:p>
            <a:r>
              <a:rPr lang="en-US" dirty="0"/>
              <a:t>The method is used especially for molding thermosetting resins (thermosets)</a:t>
            </a:r>
          </a:p>
          <a:p>
            <a:r>
              <a:rPr lang="en-US" dirty="0"/>
              <a:t>Products with relatively intricate designs could be fabricated with this method</a:t>
            </a:r>
          </a:p>
          <a:p>
            <a:r>
              <a:rPr lang="en-US" dirty="0"/>
              <a:t>Powdered raw materials are heated at certain low temperature to soften and then introduced through an orifice or sprue in the </a:t>
            </a:r>
            <a:r>
              <a:rPr lang="en-US" dirty="0" err="1"/>
              <a:t>mould</a:t>
            </a:r>
            <a:endParaRPr lang="en-US" dirty="0"/>
          </a:p>
          <a:p>
            <a:r>
              <a:rPr lang="en-US" dirty="0"/>
              <a:t>Then it is cured in the </a:t>
            </a:r>
            <a:r>
              <a:rPr lang="en-US" dirty="0" err="1"/>
              <a:t>mould</a:t>
            </a:r>
            <a:r>
              <a:rPr lang="en-US" dirty="0"/>
              <a:t> at high temperature for certain time</a:t>
            </a:r>
          </a:p>
          <a:p>
            <a:r>
              <a:rPr lang="en-US" dirty="0"/>
              <a:t>Finally the </a:t>
            </a:r>
            <a:r>
              <a:rPr lang="en-US" dirty="0" err="1"/>
              <a:t>moulded</a:t>
            </a:r>
            <a:r>
              <a:rPr lang="en-US" dirty="0"/>
              <a:t> article is removed by separation of </a:t>
            </a:r>
            <a:r>
              <a:rPr lang="en-US" dirty="0" err="1"/>
              <a:t>mould</a:t>
            </a:r>
            <a:endParaRPr lang="en-US" dirty="0"/>
          </a:p>
          <a:p>
            <a:endParaRPr lang="en-US" b="1" dirty="0"/>
          </a:p>
          <a:p>
            <a:pPr marL="0" indent="0">
              <a:buNone/>
            </a:pPr>
            <a:r>
              <a:rPr lang="en-US" b="1" dirty="0"/>
              <a:t>Advantages:</a:t>
            </a:r>
          </a:p>
          <a:p>
            <a:r>
              <a:rPr lang="en-US" dirty="0"/>
              <a:t>Articles with intricate shapes could be designed</a:t>
            </a:r>
          </a:p>
          <a:p>
            <a:r>
              <a:rPr lang="en-US" dirty="0"/>
              <a:t>Aerospace and automobile parts, car body, helmets</a:t>
            </a:r>
          </a:p>
          <a:p>
            <a:r>
              <a:rPr lang="en-US" dirty="0"/>
              <a:t>The articles produced are blister free</a:t>
            </a:r>
          </a:p>
          <a:p>
            <a:r>
              <a:rPr lang="en-US" dirty="0"/>
              <a:t>Fine wires and glass fibers can be inserted in the </a:t>
            </a:r>
            <a:r>
              <a:rPr lang="en-US" dirty="0" err="1"/>
              <a:t>mould</a:t>
            </a:r>
            <a:endParaRPr lang="en-US" dirty="0"/>
          </a:p>
          <a:p>
            <a:r>
              <a:rPr lang="en-US" dirty="0"/>
              <a:t>Even thick pieces can be cured completely and uniformly</a:t>
            </a:r>
          </a:p>
          <a:p>
            <a:endParaRPr lang="en-IN" dirty="0"/>
          </a:p>
        </p:txBody>
      </p:sp>
    </p:spTree>
    <p:extLst>
      <p:ext uri="{BB962C8B-B14F-4D97-AF65-F5344CB8AC3E}">
        <p14:creationId xmlns:p14="http://schemas.microsoft.com/office/powerpoint/2010/main" val="401313321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09D0A49-9601-4A8D-82DE-F9D3BF67916D}"/>
              </a:ext>
            </a:extLst>
          </p:cNvPr>
          <p:cNvSpPr>
            <a:spLocks noGrp="1"/>
          </p:cNvSpPr>
          <p:nvPr>
            <p:ph type="title"/>
          </p:nvPr>
        </p:nvSpPr>
        <p:spPr/>
        <p:txBody>
          <a:bodyPr/>
          <a:lstStyle/>
          <a:p>
            <a:r>
              <a:rPr lang="en-IN" dirty="0"/>
              <a:t>Extrusion </a:t>
            </a:r>
            <a:r>
              <a:rPr lang="en-IN" dirty="0" err="1"/>
              <a:t>Molding</a:t>
            </a:r>
            <a:endParaRPr lang="en-IN" dirty="0"/>
          </a:p>
        </p:txBody>
      </p:sp>
      <p:pic>
        <p:nvPicPr>
          <p:cNvPr id="2050" name="Picture 2">
            <a:extLst>
              <a:ext uri="{FF2B5EF4-FFF2-40B4-BE49-F238E27FC236}">
                <a16:creationId xmlns:a16="http://schemas.microsoft.com/office/drawing/2014/main" xmlns="" id="{8DD53494-11A6-42DC-BD2F-813A9D1DC2F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1566862"/>
            <a:ext cx="6534150" cy="3724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8218045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E0A4244-E8BE-459D-9048-1F09A078B186}"/>
              </a:ext>
            </a:extLst>
          </p:cNvPr>
          <p:cNvSpPr>
            <a:spLocks noGrp="1"/>
          </p:cNvSpPr>
          <p:nvPr>
            <p:ph type="title"/>
          </p:nvPr>
        </p:nvSpPr>
        <p:spPr/>
        <p:txBody>
          <a:bodyPr/>
          <a:lstStyle/>
          <a:p>
            <a:r>
              <a:rPr lang="en-IN" dirty="0"/>
              <a:t>Extrusion Moulding</a:t>
            </a:r>
          </a:p>
        </p:txBody>
      </p:sp>
      <p:sp>
        <p:nvSpPr>
          <p:cNvPr id="3" name="Content Placeholder 2">
            <a:extLst>
              <a:ext uri="{FF2B5EF4-FFF2-40B4-BE49-F238E27FC236}">
                <a16:creationId xmlns:a16="http://schemas.microsoft.com/office/drawing/2014/main" xmlns="" id="{29E447C2-97E4-4C5C-8461-9D7F24A86024}"/>
              </a:ext>
            </a:extLst>
          </p:cNvPr>
          <p:cNvSpPr>
            <a:spLocks noGrp="1"/>
          </p:cNvSpPr>
          <p:nvPr>
            <p:ph idx="1"/>
          </p:nvPr>
        </p:nvSpPr>
        <p:spPr/>
        <p:txBody>
          <a:bodyPr>
            <a:normAutofit fontScale="85000" lnSpcReduction="10000"/>
          </a:bodyPr>
          <a:lstStyle/>
          <a:p>
            <a:r>
              <a:rPr lang="en-US" dirty="0"/>
              <a:t>Whenever continuous molding of material like wires, cables, and sheets is required extrusion molding is used. The thermoplastic materials are molded by this method. They undergo continuous molding to form articles of uniform cross section. In this method, the thermoplastic material are heated to plastic condition and pushed by means of screw conveyor in to a </a:t>
            </a:r>
            <a:r>
              <a:rPr lang="en-US" dirty="0" err="1"/>
              <a:t>mould</a:t>
            </a:r>
            <a:r>
              <a:rPr lang="en-US" dirty="0"/>
              <a:t> cavity having required outer shape of articles to be manufactured. Here the plastic mass gets cooled due to atmospheric exposure. A long conveyor carries away the cooled products continuously.</a:t>
            </a:r>
            <a:endParaRPr lang="en-IN" dirty="0"/>
          </a:p>
        </p:txBody>
      </p:sp>
    </p:spTree>
    <p:extLst>
      <p:ext uri="{BB962C8B-B14F-4D97-AF65-F5344CB8AC3E}">
        <p14:creationId xmlns:p14="http://schemas.microsoft.com/office/powerpoint/2010/main" val="194379510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Biodegradable polymers-</a:t>
            </a:r>
            <a:r>
              <a:rPr lang="en-IN" dirty="0" err="1" smtClean="0"/>
              <a:t>Polylactic</a:t>
            </a:r>
            <a:r>
              <a:rPr lang="en-IN" dirty="0" smtClean="0"/>
              <a:t> acid</a:t>
            </a:r>
            <a:endParaRPr lang="en-IN" dirty="0"/>
          </a:p>
        </p:txBody>
      </p:sp>
      <p:sp>
        <p:nvSpPr>
          <p:cNvPr id="3" name="Content Placeholder 2"/>
          <p:cNvSpPr>
            <a:spLocks noGrp="1"/>
          </p:cNvSpPr>
          <p:nvPr>
            <p:ph idx="1"/>
          </p:nvPr>
        </p:nvSpPr>
        <p:spPr>
          <a:xfrm>
            <a:off x="457200" y="1600201"/>
            <a:ext cx="8229600" cy="2933700"/>
          </a:xfrm>
        </p:spPr>
        <p:txBody>
          <a:bodyPr>
            <a:normAutofit fontScale="85000" lnSpcReduction="20000"/>
          </a:bodyPr>
          <a:lstStyle/>
          <a:p>
            <a:r>
              <a:rPr lang="en-IN" dirty="0" err="1"/>
              <a:t>Polylactic</a:t>
            </a:r>
            <a:r>
              <a:rPr lang="en-IN" dirty="0"/>
              <a:t> acid, also known as poly(lactic acid) or </a:t>
            </a:r>
            <a:r>
              <a:rPr lang="en-IN" dirty="0" err="1"/>
              <a:t>polylactide</a:t>
            </a:r>
            <a:r>
              <a:rPr lang="en-IN" dirty="0"/>
              <a:t> (abbreviation PLA) is a thermoplastic polyester with backbone formula (</a:t>
            </a:r>
            <a:r>
              <a:rPr lang="en-IN" dirty="0" smtClean="0"/>
              <a:t>C3H4O2)n </a:t>
            </a:r>
            <a:r>
              <a:rPr lang="en-IN" dirty="0"/>
              <a:t>or [–</a:t>
            </a:r>
            <a:r>
              <a:rPr lang="en-IN" dirty="0" smtClean="0"/>
              <a:t>C(CH3)HC</a:t>
            </a:r>
            <a:r>
              <a:rPr lang="en-IN" dirty="0"/>
              <a:t>(=O)O</a:t>
            </a:r>
            <a:r>
              <a:rPr lang="en-IN" dirty="0" smtClean="0"/>
              <a:t>–]n</a:t>
            </a:r>
            <a:r>
              <a:rPr lang="en-IN" dirty="0"/>
              <a:t>, formally obtained by condensation of lactic acid </a:t>
            </a:r>
            <a:r>
              <a:rPr lang="en-IN" dirty="0" smtClean="0"/>
              <a:t>C(CH3</a:t>
            </a:r>
            <a:r>
              <a:rPr lang="en-IN" dirty="0"/>
              <a:t>)(OH)HCOOH with loss of water (hence its name). It can also be prepared by ring-opening polymerization of </a:t>
            </a:r>
            <a:r>
              <a:rPr lang="en-IN" dirty="0" err="1"/>
              <a:t>lactide</a:t>
            </a:r>
            <a:r>
              <a:rPr lang="en-IN" dirty="0"/>
              <a:t> [–</a:t>
            </a:r>
            <a:r>
              <a:rPr lang="en-IN" dirty="0" smtClean="0"/>
              <a:t>C(CH3)HC</a:t>
            </a:r>
            <a:r>
              <a:rPr lang="en-IN" dirty="0"/>
              <a:t>(=O)O</a:t>
            </a:r>
            <a:r>
              <a:rPr lang="en-IN" dirty="0" smtClean="0"/>
              <a:t>–]2</a:t>
            </a:r>
            <a:r>
              <a:rPr lang="en-IN" dirty="0"/>
              <a:t>, the cyclic dimer of the basic repeating unit.</a:t>
            </a:r>
          </a:p>
        </p:txBody>
      </p:sp>
      <p:pic>
        <p:nvPicPr>
          <p:cNvPr id="1026" name="Picture 2" descr="The skeletal formula of PL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76600" y="4440115"/>
            <a:ext cx="2350355" cy="2400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906669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458200" cy="6477000"/>
          </a:xfrm>
        </p:spPr>
        <p:txBody>
          <a:bodyPr>
            <a:normAutofit fontScale="55000" lnSpcReduction="20000"/>
          </a:bodyPr>
          <a:lstStyle/>
          <a:p>
            <a:r>
              <a:rPr lang="en-IN" dirty="0"/>
              <a:t>Synthesis</a:t>
            </a:r>
          </a:p>
          <a:p>
            <a:r>
              <a:rPr lang="en-IN" dirty="0"/>
              <a:t>The monomer is typically made from fermented plant starch such as from corn, cassava, sugarcane or sugar beet pulp.</a:t>
            </a:r>
          </a:p>
          <a:p>
            <a:endParaRPr lang="en-IN" dirty="0"/>
          </a:p>
          <a:p>
            <a:r>
              <a:rPr lang="en-IN" dirty="0"/>
              <a:t>Several industrial routes afford usable (i.e. high molecular weight) PLA. Two main monomers are used: lactic acid, and the cyclic di-ester, </a:t>
            </a:r>
            <a:r>
              <a:rPr lang="en-IN" dirty="0" err="1"/>
              <a:t>lactide</a:t>
            </a:r>
            <a:r>
              <a:rPr lang="en-IN" dirty="0"/>
              <a:t>. The most common route to PLA is the ring-opening polymerization of </a:t>
            </a:r>
            <a:r>
              <a:rPr lang="en-IN" dirty="0" err="1"/>
              <a:t>lactide</a:t>
            </a:r>
            <a:r>
              <a:rPr lang="en-IN" dirty="0"/>
              <a:t> with various metal catalysts (typically tin </a:t>
            </a:r>
            <a:r>
              <a:rPr lang="en-IN" dirty="0" err="1"/>
              <a:t>octoate</a:t>
            </a:r>
            <a:r>
              <a:rPr lang="en-IN" dirty="0"/>
              <a:t>) in solution or as a suspension. The metal-</a:t>
            </a:r>
            <a:r>
              <a:rPr lang="en-IN" dirty="0" err="1"/>
              <a:t>catalyzed</a:t>
            </a:r>
            <a:r>
              <a:rPr lang="en-IN" dirty="0"/>
              <a:t> reaction tends to cause racemization of the PLA, reducing its </a:t>
            </a:r>
            <a:r>
              <a:rPr lang="en-IN" dirty="0" err="1"/>
              <a:t>stereoregularity</a:t>
            </a:r>
            <a:r>
              <a:rPr lang="en-IN" dirty="0"/>
              <a:t> compared to the starting material (usually corn starch).[7]</a:t>
            </a:r>
          </a:p>
          <a:p>
            <a:endParaRPr lang="en-IN" dirty="0"/>
          </a:p>
          <a:p>
            <a:r>
              <a:rPr lang="en-IN" dirty="0"/>
              <a:t>The direct condensation of lactic acid monomers can also be used to produce PLA. This process needs to be carried out at less than 200 °C; above that temperature, the </a:t>
            </a:r>
            <a:r>
              <a:rPr lang="en-IN" dirty="0" err="1"/>
              <a:t>entropically</a:t>
            </a:r>
            <a:r>
              <a:rPr lang="en-IN" dirty="0"/>
              <a:t> </a:t>
            </a:r>
            <a:r>
              <a:rPr lang="en-IN" dirty="0" err="1"/>
              <a:t>favored</a:t>
            </a:r>
            <a:r>
              <a:rPr lang="en-IN" dirty="0"/>
              <a:t> </a:t>
            </a:r>
            <a:r>
              <a:rPr lang="en-IN" dirty="0" err="1"/>
              <a:t>lactide</a:t>
            </a:r>
            <a:r>
              <a:rPr lang="en-IN" dirty="0"/>
              <a:t> monomer is generated. This reaction generates one equivalent of water for every condensation (esterification) step. The condensation reaction is reversible and subject to equilibrium, so removal of water is required to generate high molecular weight species. Water removal by application of a vacuum or by </a:t>
            </a:r>
            <a:r>
              <a:rPr lang="en-IN" dirty="0" err="1"/>
              <a:t>azeotropic</a:t>
            </a:r>
            <a:r>
              <a:rPr lang="en-IN" dirty="0"/>
              <a:t> distillation is required to drive the reaction toward </a:t>
            </a:r>
            <a:r>
              <a:rPr lang="en-IN" dirty="0" err="1"/>
              <a:t>polycondensation</a:t>
            </a:r>
            <a:r>
              <a:rPr lang="en-IN" dirty="0"/>
              <a:t>. Molecular weights of 130 </a:t>
            </a:r>
            <a:r>
              <a:rPr lang="en-IN" dirty="0" err="1"/>
              <a:t>kDa</a:t>
            </a:r>
            <a:r>
              <a:rPr lang="en-IN" dirty="0"/>
              <a:t> can be obtained this way. Even higher molecular weights can be attained by carefully crystallizing the crude polymer from the melt. Carboxylic acid and alcohol end groups are thus concentrated in the amorphous region of the solid polymer, and so they can react. Molecular weights of 128–152 </a:t>
            </a:r>
            <a:r>
              <a:rPr lang="en-IN" dirty="0" err="1"/>
              <a:t>kDa</a:t>
            </a:r>
            <a:r>
              <a:rPr lang="en-IN" dirty="0"/>
              <a:t> are obtainable thus.</a:t>
            </a:r>
          </a:p>
        </p:txBody>
      </p:sp>
    </p:spTree>
    <p:extLst>
      <p:ext uri="{BB962C8B-B14F-4D97-AF65-F5344CB8AC3E}">
        <p14:creationId xmlns:p14="http://schemas.microsoft.com/office/powerpoint/2010/main" val="385508867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214313"/>
            <a:ext cx="7620000" cy="6429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9691743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IN" dirty="0" smtClean="0"/>
              <a:t>Properties</a:t>
            </a:r>
            <a:endParaRPr lang="en-IN" dirty="0"/>
          </a:p>
        </p:txBody>
      </p:sp>
      <p:sp>
        <p:nvSpPr>
          <p:cNvPr id="3" name="Content Placeholder 2"/>
          <p:cNvSpPr>
            <a:spLocks noGrp="1"/>
          </p:cNvSpPr>
          <p:nvPr>
            <p:ph idx="1"/>
          </p:nvPr>
        </p:nvSpPr>
        <p:spPr>
          <a:xfrm>
            <a:off x="228600" y="1066800"/>
            <a:ext cx="8839200" cy="5715000"/>
          </a:xfrm>
        </p:spPr>
        <p:txBody>
          <a:bodyPr>
            <a:noAutofit/>
          </a:bodyPr>
          <a:lstStyle/>
          <a:p>
            <a:r>
              <a:rPr lang="en-IN" sz="1600" dirty="0"/>
              <a:t>PLA polymers range from amorphous glassy polymer to semi-crystalline and highly crystalline polymer with a glass transition 60–65 °C, a melting temperature 130-180 °C, and a Young's modulus 2.7–16 </a:t>
            </a:r>
            <a:r>
              <a:rPr lang="en-IN" sz="1600" dirty="0" err="1"/>
              <a:t>GPa</a:t>
            </a:r>
            <a:r>
              <a:rPr lang="en-IN" sz="1600" dirty="0"/>
              <a:t>.[13][14][15] Heat-resistant PLA can withstand temperatures of 110 °C.[16] The basic mechanical properties of PLA are between those of polystyrene and PET.[13] The melting temperature of PLLA can be increased by 40–50 °C and its heat deflection temperature can be increased from approximately 60 °C to up to 190 °C by physically blending the polymer with PDLA (poly-D-</a:t>
            </a:r>
            <a:r>
              <a:rPr lang="en-IN" sz="1600" dirty="0" err="1"/>
              <a:t>lactide</a:t>
            </a:r>
            <a:r>
              <a:rPr lang="en-IN" sz="1600" dirty="0"/>
              <a:t>). PDLA and PLLA form a highly regular </a:t>
            </a:r>
            <a:r>
              <a:rPr lang="en-IN" sz="1600" dirty="0" err="1"/>
              <a:t>stereocomplex</a:t>
            </a:r>
            <a:r>
              <a:rPr lang="en-IN" sz="1600" dirty="0"/>
              <a:t> with increased crystallinity. The temperature stability is maximised when a 1:1 blend is used, but even at lower concentrations of 3–10% of PDLA, there is still a substantial improvement. In the latter case, PDLA acts as a nucleating agent, thereby increasing the crystallization rate[citation needed]. Biodegradation of PDLA is slower than for PLA due to the higher crystallinity of PDLA[citation needed]. The flexural modulus of PLA is higher than polystyrene and PLA has good heat </a:t>
            </a:r>
            <a:r>
              <a:rPr lang="en-IN" sz="1600" dirty="0" err="1"/>
              <a:t>sealability</a:t>
            </a:r>
            <a:r>
              <a:rPr lang="en-IN" sz="1600" dirty="0"/>
              <a:t>.</a:t>
            </a:r>
          </a:p>
          <a:p>
            <a:endParaRPr lang="en-IN" sz="1600" dirty="0"/>
          </a:p>
          <a:p>
            <a:r>
              <a:rPr lang="en-IN" sz="1600" dirty="0" smtClean="0"/>
              <a:t>Racemic </a:t>
            </a:r>
            <a:r>
              <a:rPr lang="en-IN" sz="1600" dirty="0"/>
              <a:t>PLA and pure PLLA have low glass transition temperatures, making them undesirable because of low strength and melting point. A </a:t>
            </a:r>
            <a:r>
              <a:rPr lang="en-IN" sz="1600" dirty="0" err="1"/>
              <a:t>stereocomplex</a:t>
            </a:r>
            <a:r>
              <a:rPr lang="en-IN" sz="1600" dirty="0"/>
              <a:t> of PDLA and PLLA has a higher glass transition temperature, lending it more mechanical strength</a:t>
            </a:r>
            <a:r>
              <a:rPr lang="en-IN" sz="1600" dirty="0" smtClean="0"/>
              <a:t>.</a:t>
            </a:r>
            <a:endParaRPr lang="en-IN" sz="1600" dirty="0"/>
          </a:p>
        </p:txBody>
      </p:sp>
    </p:spTree>
    <p:extLst>
      <p:ext uri="{BB962C8B-B14F-4D97-AF65-F5344CB8AC3E}">
        <p14:creationId xmlns:p14="http://schemas.microsoft.com/office/powerpoint/2010/main" val="330126294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7585"/>
            <a:ext cx="8229600" cy="1143000"/>
          </a:xfrm>
        </p:spPr>
        <p:txBody>
          <a:bodyPr/>
          <a:lstStyle/>
          <a:p>
            <a:r>
              <a:rPr lang="en-IN" dirty="0" smtClean="0"/>
              <a:t>Uses</a:t>
            </a:r>
            <a:endParaRPr lang="en-IN" dirty="0"/>
          </a:p>
        </p:txBody>
      </p:sp>
      <p:sp>
        <p:nvSpPr>
          <p:cNvPr id="3" name="Content Placeholder 2"/>
          <p:cNvSpPr>
            <a:spLocks noGrp="1"/>
          </p:cNvSpPr>
          <p:nvPr>
            <p:ph idx="1"/>
          </p:nvPr>
        </p:nvSpPr>
        <p:spPr>
          <a:xfrm>
            <a:off x="381000" y="838200"/>
            <a:ext cx="8534400" cy="4571999"/>
          </a:xfrm>
        </p:spPr>
        <p:txBody>
          <a:bodyPr>
            <a:noAutofit/>
          </a:bodyPr>
          <a:lstStyle/>
          <a:p>
            <a:r>
              <a:rPr lang="en-IN" sz="1600" dirty="0"/>
              <a:t>Consumer goods</a:t>
            </a:r>
          </a:p>
          <a:p>
            <a:r>
              <a:rPr lang="en-IN" sz="1600" dirty="0"/>
              <a:t>PLA is used in a large variety of consumer products such as disposable tableware, cutlery, housings for kitchen appliances and electronics such as laptops and handheld devices, and microwavable trays. (However, PLA is not suitable for microwavable containers because of its low glass transition temperature.) It is used for compost bags, food packaging and loose-fill packaging material that is cast, injection </a:t>
            </a:r>
            <a:r>
              <a:rPr lang="en-IN" sz="1600" dirty="0" err="1"/>
              <a:t>molded</a:t>
            </a:r>
            <a:r>
              <a:rPr lang="en-IN" sz="1600" dirty="0"/>
              <a:t>, or spun.[35] In the form of a film, it shrinks upon heating, allowing it to be used in shrink tunnels. In the form of </a:t>
            </a:r>
            <a:r>
              <a:rPr lang="en-IN" sz="1600" dirty="0" err="1"/>
              <a:t>fibers</a:t>
            </a:r>
            <a:r>
              <a:rPr lang="en-IN" sz="1600" dirty="0"/>
              <a:t>, it is used for monofilament fishing line and netting. In the form of nonwoven fabrics, it is used for upholstery, disposable garments, awnings, feminine hygiene products, and diapers.</a:t>
            </a:r>
          </a:p>
          <a:p>
            <a:endParaRPr lang="en-IN" sz="1600" dirty="0"/>
          </a:p>
          <a:p>
            <a:r>
              <a:rPr lang="en-IN" sz="1600" dirty="0"/>
              <a:t>PLA has applications in engineering plastics, where the </a:t>
            </a:r>
            <a:r>
              <a:rPr lang="en-IN" sz="1600" dirty="0" err="1"/>
              <a:t>stereocomplex</a:t>
            </a:r>
            <a:r>
              <a:rPr lang="en-IN" sz="1600" dirty="0"/>
              <a:t> is blended with a rubber-like polymer such as ABS. Such blends have good form stability and visual transparency, making them useful in low-end packaging applications.</a:t>
            </a:r>
          </a:p>
          <a:p>
            <a:endParaRPr lang="en-IN" sz="1600" dirty="0"/>
          </a:p>
          <a:p>
            <a:r>
              <a:rPr lang="en-IN" sz="1600" dirty="0"/>
              <a:t>PLA is used for automotive parts such as floor mats, panels, and covers. Its heat resistance and durability are inferior to the widely used polypropylene (PP), but its properties are improved by means such as capping of the end groups to reduce hydrolysis.[35]</a:t>
            </a:r>
          </a:p>
          <a:p>
            <a:endParaRPr lang="en-IN" sz="1600" dirty="0"/>
          </a:p>
          <a:p>
            <a:endParaRPr lang="en-IN" sz="1600" dirty="0"/>
          </a:p>
        </p:txBody>
      </p:sp>
    </p:spTree>
    <p:extLst>
      <p:ext uri="{BB962C8B-B14F-4D97-AF65-F5344CB8AC3E}">
        <p14:creationId xmlns:p14="http://schemas.microsoft.com/office/powerpoint/2010/main" val="231860162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F6A4C6E-CAA6-4ACC-9A4B-E37233EF0BB0}"/>
              </a:ext>
            </a:extLst>
          </p:cNvPr>
          <p:cNvSpPr>
            <a:spLocks noGrp="1"/>
          </p:cNvSpPr>
          <p:nvPr>
            <p:ph type="title"/>
          </p:nvPr>
        </p:nvSpPr>
        <p:spPr/>
        <p:txBody>
          <a:bodyPr>
            <a:normAutofit/>
          </a:bodyPr>
          <a:lstStyle/>
          <a:p>
            <a:r>
              <a:rPr lang="en-US" sz="2800" b="1"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But the </a:t>
            </a:r>
            <a:r>
              <a:rPr lang="en-US" sz="2800" b="1" u="sng"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limitations</a:t>
            </a:r>
            <a:r>
              <a:rPr lang="en-US" sz="2800" b="1"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for the use of polymers are</a:t>
            </a:r>
            <a:endParaRPr lang="en-IN" sz="2800" b="1" dirty="0"/>
          </a:p>
        </p:txBody>
      </p:sp>
      <p:sp>
        <p:nvSpPr>
          <p:cNvPr id="3" name="Content Placeholder 2">
            <a:extLst>
              <a:ext uri="{FF2B5EF4-FFF2-40B4-BE49-F238E27FC236}">
                <a16:creationId xmlns:a16="http://schemas.microsoft.com/office/drawing/2014/main" xmlns="" id="{4F4F4CEC-BA87-4BB3-B70B-C5AB7F46AF68}"/>
              </a:ext>
            </a:extLst>
          </p:cNvPr>
          <p:cNvSpPr>
            <a:spLocks noGrp="1"/>
          </p:cNvSpPr>
          <p:nvPr>
            <p:ph idx="1"/>
          </p:nvPr>
        </p:nvSpPr>
        <p:spPr/>
        <p:txBody>
          <a:bodyPr/>
          <a:lstStyle/>
          <a:p>
            <a:pPr lvl="1" algn="just">
              <a:tabLst>
                <a:tab pos="1181100" algn="l"/>
              </a:tabLst>
            </a:pPr>
            <a:r>
              <a:rPr lang="en-US" sz="24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Some polymers are combustible.</a:t>
            </a:r>
            <a:endParaRPr lang="en-IN" sz="2400" dirty="0">
              <a:effectLst/>
              <a:latin typeface="Calibri" panose="020F0502020204030204" pitchFamily="34" charset="0"/>
              <a:ea typeface="Calibri" panose="020F0502020204030204" pitchFamily="34" charset="0"/>
              <a:cs typeface="Arial" panose="020B0604020202020204" pitchFamily="34" charset="0"/>
            </a:endParaRPr>
          </a:p>
          <a:p>
            <a:pPr marL="0" indent="0" algn="just">
              <a:buNone/>
            </a:pPr>
            <a:r>
              <a:rPr lang="en-US" sz="24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a:t>
            </a:r>
            <a:endParaRPr lang="en-IN" sz="2400" dirty="0">
              <a:effectLst/>
              <a:latin typeface="Calibri" panose="020F0502020204030204" pitchFamily="34" charset="0"/>
              <a:ea typeface="Calibri" panose="020F0502020204030204" pitchFamily="34" charset="0"/>
              <a:cs typeface="Arial" panose="020B0604020202020204" pitchFamily="34" charset="0"/>
            </a:endParaRPr>
          </a:p>
          <a:p>
            <a:pPr lvl="1" algn="just">
              <a:tabLst>
                <a:tab pos="1181100" algn="l"/>
              </a:tabLst>
            </a:pPr>
            <a:r>
              <a:rPr lang="en-US" sz="24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The properties of polymers are time dependent</a:t>
            </a:r>
            <a:endParaRPr lang="en-IN" sz="2400" dirty="0">
              <a:effectLst/>
              <a:latin typeface="Calibri" panose="020F0502020204030204" pitchFamily="34" charset="0"/>
              <a:ea typeface="Calibri" panose="020F0502020204030204" pitchFamily="34" charset="0"/>
              <a:cs typeface="Arial" panose="020B0604020202020204" pitchFamily="34" charset="0"/>
            </a:endParaRPr>
          </a:p>
          <a:p>
            <a:pPr marL="0" indent="0" algn="just">
              <a:buNone/>
            </a:pPr>
            <a:endParaRPr lang="en-IN" sz="2400" dirty="0">
              <a:effectLst/>
              <a:latin typeface="Calibri" panose="020F0502020204030204" pitchFamily="34" charset="0"/>
              <a:ea typeface="Calibri" panose="020F0502020204030204" pitchFamily="34" charset="0"/>
              <a:cs typeface="Arial" panose="020B0604020202020204" pitchFamily="34" charset="0"/>
            </a:endParaRPr>
          </a:p>
          <a:p>
            <a:pPr lvl="1" algn="just">
              <a:tabLst>
                <a:tab pos="1181100" algn="l"/>
              </a:tabLst>
            </a:pPr>
            <a:r>
              <a:rPr lang="en-US" sz="24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Some of them cannot with stand high temperature.</a:t>
            </a:r>
            <a:endParaRPr lang="en-IN" sz="2400" dirty="0">
              <a:effectLst/>
              <a:latin typeface="Calibri" panose="020F0502020204030204" pitchFamily="34" charset="0"/>
              <a:ea typeface="Calibri" panose="020F0502020204030204" pitchFamily="34" charset="0"/>
              <a:cs typeface="Arial" panose="020B0604020202020204" pitchFamily="34" charset="0"/>
            </a:endParaRPr>
          </a:p>
          <a:p>
            <a:endParaRPr lang="en-IN" dirty="0"/>
          </a:p>
        </p:txBody>
      </p:sp>
    </p:spTree>
    <p:extLst>
      <p:ext uri="{BB962C8B-B14F-4D97-AF65-F5344CB8AC3E}">
        <p14:creationId xmlns:p14="http://schemas.microsoft.com/office/powerpoint/2010/main" val="93019756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295400"/>
            <a:ext cx="8229600" cy="4525963"/>
          </a:xfrm>
        </p:spPr>
        <p:txBody>
          <a:bodyPr>
            <a:normAutofit fontScale="70000" lnSpcReduction="20000"/>
          </a:bodyPr>
          <a:lstStyle/>
          <a:p>
            <a:r>
              <a:rPr lang="en-IN" dirty="0"/>
              <a:t>Agricultural</a:t>
            </a:r>
          </a:p>
          <a:p>
            <a:r>
              <a:rPr lang="en-IN" dirty="0"/>
              <a:t>In the form of </a:t>
            </a:r>
            <a:r>
              <a:rPr lang="en-IN" dirty="0" err="1"/>
              <a:t>fibers</a:t>
            </a:r>
            <a:r>
              <a:rPr lang="en-IN" dirty="0"/>
              <a:t>, PLA is used for monofilament fishing line and netting for vegetation and weed prevention. It is used for sandbags, planting pots, binding tape and ropes .[35]</a:t>
            </a:r>
          </a:p>
          <a:p>
            <a:endParaRPr lang="en-IN" dirty="0"/>
          </a:p>
          <a:p>
            <a:r>
              <a:rPr lang="en-IN" dirty="0"/>
              <a:t>Medical</a:t>
            </a:r>
          </a:p>
          <a:p>
            <a:r>
              <a:rPr lang="en-IN" dirty="0"/>
              <a:t>PLA can degrade into innocuous lactic acid, so it is used as medical implants in the form of anchors, screws, plates, pins, rods, and mesh.[35] Depending on the exact type used, it breaks down inside the body within 6 months to 2 years. This gradual degradation is desirable for a support structure, because it gradually transfers the load to the body (e.g. to the bone) as that area heals. The strength characteristics of PLA and PLLA implants are well documented.</a:t>
            </a:r>
          </a:p>
        </p:txBody>
      </p:sp>
    </p:spTree>
    <p:extLst>
      <p:ext uri="{BB962C8B-B14F-4D97-AF65-F5344CB8AC3E}">
        <p14:creationId xmlns:p14="http://schemas.microsoft.com/office/powerpoint/2010/main" val="241599226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Conducting Polymers	</a:t>
            </a:r>
            <a:endParaRPr lang="en-IN" dirty="0"/>
          </a:p>
        </p:txBody>
      </p:sp>
      <p:sp>
        <p:nvSpPr>
          <p:cNvPr id="3" name="Content Placeholder 2"/>
          <p:cNvSpPr>
            <a:spLocks noGrp="1"/>
          </p:cNvSpPr>
          <p:nvPr>
            <p:ph idx="1"/>
          </p:nvPr>
        </p:nvSpPr>
        <p:spPr/>
        <p:txBody>
          <a:bodyPr/>
          <a:lstStyle/>
          <a:p>
            <a:r>
              <a:rPr lang="en-IN" dirty="0" smtClean="0"/>
              <a:t>Please see the </a:t>
            </a:r>
            <a:r>
              <a:rPr lang="en-IN" smtClean="0"/>
              <a:t>pdf given</a:t>
            </a:r>
            <a:endParaRPr lang="en-IN"/>
          </a:p>
        </p:txBody>
      </p:sp>
    </p:spTree>
    <p:extLst>
      <p:ext uri="{BB962C8B-B14F-4D97-AF65-F5344CB8AC3E}">
        <p14:creationId xmlns:p14="http://schemas.microsoft.com/office/powerpoint/2010/main" val="2019623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Classification of polymers </a:t>
            </a:r>
          </a:p>
        </p:txBody>
      </p:sp>
      <p:sp>
        <p:nvSpPr>
          <p:cNvPr id="3" name="Content Placeholder 2"/>
          <p:cNvSpPr>
            <a:spLocks noGrp="1"/>
          </p:cNvSpPr>
          <p:nvPr>
            <p:ph idx="1"/>
          </p:nvPr>
        </p:nvSpPr>
        <p:spPr/>
        <p:txBody>
          <a:bodyPr>
            <a:normAutofit fontScale="92500" lnSpcReduction="10000"/>
          </a:bodyPr>
          <a:lstStyle/>
          <a:p>
            <a:pPr marL="514350" indent="-514350">
              <a:buAutoNum type="alphaUcParenR"/>
            </a:pPr>
            <a:r>
              <a:rPr lang="en-US" dirty="0"/>
              <a:t>Based on source</a:t>
            </a:r>
          </a:p>
          <a:p>
            <a:pPr marL="514350" indent="-514350">
              <a:buAutoNum type="alphaUcParenR"/>
            </a:pPr>
            <a:r>
              <a:rPr lang="en-US" dirty="0"/>
              <a:t>Based on Physical State </a:t>
            </a:r>
          </a:p>
          <a:p>
            <a:pPr marL="0" indent="0">
              <a:buNone/>
            </a:pPr>
            <a:r>
              <a:rPr lang="en-US" dirty="0"/>
              <a:t>Amorphous and semi crystalline</a:t>
            </a:r>
          </a:p>
          <a:p>
            <a:pPr marL="0" indent="0">
              <a:buNone/>
            </a:pPr>
            <a:r>
              <a:rPr lang="en-US" dirty="0"/>
              <a:t>C) Based on Thermal Behavior or Response to Heat.-</a:t>
            </a:r>
          </a:p>
          <a:p>
            <a:pPr marL="0" indent="0">
              <a:buNone/>
            </a:pPr>
            <a:r>
              <a:rPr lang="en-US" dirty="0"/>
              <a:t>D) Based on end use.-</a:t>
            </a:r>
            <a:r>
              <a:rPr lang="en-US" dirty="0" err="1"/>
              <a:t>Fibres</a:t>
            </a:r>
            <a:r>
              <a:rPr lang="en-US" dirty="0"/>
              <a:t>, Plastics, Elastomers, Films, Paints, Adhesives</a:t>
            </a:r>
          </a:p>
          <a:p>
            <a:pPr marL="0" indent="0">
              <a:buNone/>
            </a:pPr>
            <a:r>
              <a:rPr lang="en-US" dirty="0"/>
              <a:t>E) Based on Origin</a:t>
            </a:r>
          </a:p>
          <a:p>
            <a:pPr marL="0" indent="0">
              <a:buNone/>
            </a:pPr>
            <a:r>
              <a:rPr lang="en-US" dirty="0"/>
              <a:t>F) Based on Tacticity</a:t>
            </a:r>
          </a:p>
        </p:txBody>
      </p:sp>
    </p:spTree>
    <p:extLst>
      <p:ext uri="{BB962C8B-B14F-4D97-AF65-F5344CB8AC3E}">
        <p14:creationId xmlns:p14="http://schemas.microsoft.com/office/powerpoint/2010/main" val="398161951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0855339-B16C-4006-B8F5-2AAE48B5F7BF}"/>
              </a:ext>
            </a:extLst>
          </p:cNvPr>
          <p:cNvSpPr>
            <a:spLocks noGrp="1"/>
          </p:cNvSpPr>
          <p:nvPr>
            <p:ph type="title"/>
          </p:nvPr>
        </p:nvSpPr>
        <p:spPr/>
        <p:txBody>
          <a:bodyPr/>
          <a:lstStyle/>
          <a:p>
            <a:r>
              <a:rPr lang="en-US" dirty="0"/>
              <a:t>Classification of polymers </a:t>
            </a:r>
            <a:endParaRPr lang="en-IN" dirty="0"/>
          </a:p>
        </p:txBody>
      </p:sp>
      <p:sp>
        <p:nvSpPr>
          <p:cNvPr id="3" name="Content Placeholder 2">
            <a:extLst>
              <a:ext uri="{FF2B5EF4-FFF2-40B4-BE49-F238E27FC236}">
                <a16:creationId xmlns:a16="http://schemas.microsoft.com/office/drawing/2014/main" xmlns="" id="{43EEDAB8-C696-4C80-9533-A91DC9ACF02A}"/>
              </a:ext>
            </a:extLst>
          </p:cNvPr>
          <p:cNvSpPr>
            <a:spLocks noGrp="1"/>
          </p:cNvSpPr>
          <p:nvPr>
            <p:ph idx="1"/>
          </p:nvPr>
        </p:nvSpPr>
        <p:spPr/>
        <p:txBody>
          <a:bodyPr>
            <a:normAutofit/>
          </a:bodyPr>
          <a:lstStyle/>
          <a:p>
            <a:pPr marL="0" indent="0">
              <a:buNone/>
            </a:pPr>
            <a:r>
              <a:rPr lang="en-US" dirty="0"/>
              <a:t>G) Based on Conductance</a:t>
            </a:r>
          </a:p>
          <a:p>
            <a:pPr marL="0" indent="0">
              <a:buNone/>
            </a:pPr>
            <a:r>
              <a:rPr lang="en-IN" dirty="0"/>
              <a:t>H) Based on Environment Friendly Nature</a:t>
            </a:r>
          </a:p>
          <a:p>
            <a:pPr marL="571500" indent="-571500">
              <a:buAutoNum type="romanUcParenR"/>
            </a:pPr>
            <a:r>
              <a:rPr lang="en-IN" dirty="0"/>
              <a:t>Based on the type of monomers</a:t>
            </a:r>
          </a:p>
          <a:p>
            <a:pPr marL="0" indent="0">
              <a:buNone/>
            </a:pPr>
            <a:r>
              <a:rPr lang="en-IN" dirty="0"/>
              <a:t>J) Based on Number of Monomers</a:t>
            </a:r>
          </a:p>
          <a:p>
            <a:pPr marL="0" indent="0">
              <a:buNone/>
            </a:pPr>
            <a:r>
              <a:rPr lang="en-IN" dirty="0"/>
              <a:t>K) Based on Chemical Nature</a:t>
            </a:r>
          </a:p>
          <a:p>
            <a:pPr marL="0" indent="0">
              <a:buNone/>
            </a:pPr>
            <a:r>
              <a:rPr lang="en-IN" dirty="0"/>
              <a:t>L) Based on Growth Mechanism of Polymerization</a:t>
            </a:r>
          </a:p>
        </p:txBody>
      </p:sp>
    </p:spTree>
    <p:extLst>
      <p:ext uri="{BB962C8B-B14F-4D97-AF65-F5344CB8AC3E}">
        <p14:creationId xmlns:p14="http://schemas.microsoft.com/office/powerpoint/2010/main" val="278579130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Chemical structure of polyaniline (emeraldine base) and transformation... |  Download Scientific Diagram">
            <a:extLst>
              <a:ext uri="{FF2B5EF4-FFF2-40B4-BE49-F238E27FC236}">
                <a16:creationId xmlns:a16="http://schemas.microsoft.com/office/drawing/2014/main" xmlns="" id="{D0E87F2C-7AC2-4F55-8D05-28FFC0F06CE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09600" y="838200"/>
            <a:ext cx="7687190" cy="49594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149607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8784849-DCFC-4431-96F4-1B3D96F44227}"/>
              </a:ext>
            </a:extLst>
          </p:cNvPr>
          <p:cNvSpPr>
            <a:spLocks noGrp="1"/>
          </p:cNvSpPr>
          <p:nvPr>
            <p:ph type="title"/>
          </p:nvPr>
        </p:nvSpPr>
        <p:spPr/>
        <p:txBody>
          <a:bodyPr/>
          <a:lstStyle/>
          <a:p>
            <a:endParaRPr lang="en-IN"/>
          </a:p>
        </p:txBody>
      </p:sp>
      <p:pic>
        <p:nvPicPr>
          <p:cNvPr id="2050" name="Picture 2" descr="Conducting polymer as electrochromic material: polyaniline">
            <a:extLst>
              <a:ext uri="{FF2B5EF4-FFF2-40B4-BE49-F238E27FC236}">
                <a16:creationId xmlns:a16="http://schemas.microsoft.com/office/drawing/2014/main" xmlns="" id="{9B041A0A-16B0-40D8-81B7-28BCFB903DD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81100" y="444663"/>
            <a:ext cx="6781800" cy="61386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801247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7279</TotalTime>
  <Words>3180</Words>
  <Application>Microsoft Office PowerPoint</Application>
  <PresentationFormat>On-screen Show (4:3)</PresentationFormat>
  <Paragraphs>431</Paragraphs>
  <Slides>51</Slides>
  <Notes>0</Notes>
  <HiddenSlides>0</HiddenSlides>
  <MMClips>0</MMClips>
  <ScaleCrop>false</ScaleCrop>
  <HeadingPairs>
    <vt:vector size="4" baseType="variant">
      <vt:variant>
        <vt:lpstr>Theme</vt:lpstr>
      </vt:variant>
      <vt:variant>
        <vt:i4>1</vt:i4>
      </vt:variant>
      <vt:variant>
        <vt:lpstr>Slide Titles</vt:lpstr>
      </vt:variant>
      <vt:variant>
        <vt:i4>51</vt:i4>
      </vt:variant>
    </vt:vector>
  </HeadingPairs>
  <TitlesOfParts>
    <vt:vector size="52" baseType="lpstr">
      <vt:lpstr>Office Theme</vt:lpstr>
      <vt:lpstr>Polymers</vt:lpstr>
      <vt:lpstr>Definition</vt:lpstr>
      <vt:lpstr>Examples</vt:lpstr>
      <vt:lpstr>The following are the reasons for the extensive use of polymers.</vt:lpstr>
      <vt:lpstr>But the limitations for the use of polymers are</vt:lpstr>
      <vt:lpstr>Classification of polymers </vt:lpstr>
      <vt:lpstr>Classification of polymers </vt:lpstr>
      <vt:lpstr>PowerPoint Presentation</vt:lpstr>
      <vt:lpstr>PowerPoint Presentation</vt:lpstr>
      <vt:lpstr>Based on Tacticity </vt:lpstr>
      <vt:lpstr>PowerPoint Presentation</vt:lpstr>
      <vt:lpstr>PowerPoint Presentation</vt:lpstr>
      <vt:lpstr>Difference between condensation and addition polymerisation:-</vt:lpstr>
      <vt:lpstr>PowerPoint Presentation</vt:lpstr>
      <vt:lpstr>PowerPoint Presentation</vt:lpstr>
      <vt:lpstr>PowerPoint Presentation</vt:lpstr>
      <vt:lpstr>Molecular Mass of Polymer</vt:lpstr>
      <vt:lpstr>PowerPoint Presentation</vt:lpstr>
      <vt:lpstr>Methods for determining the molecular weights of polymer</vt:lpstr>
      <vt:lpstr>Number average Molecular Mass ( Mn)</vt:lpstr>
      <vt:lpstr>Weight Average molecular Weight</vt:lpstr>
      <vt:lpstr>Z-average molecular Weight</vt:lpstr>
      <vt:lpstr>PowerPoint Presentation</vt:lpstr>
      <vt:lpstr>Viscosity Average molecular weight</vt:lpstr>
      <vt:lpstr>PowerPoint Presentation</vt:lpstr>
      <vt:lpstr>Compounding of Plastics</vt:lpstr>
      <vt:lpstr>1. Binders or Resins</vt:lpstr>
      <vt:lpstr>2. Fillers</vt:lpstr>
      <vt:lpstr>3. Plasticizers</vt:lpstr>
      <vt:lpstr>4. Dyes and Pigments</vt:lpstr>
      <vt:lpstr>5. Lubricants</vt:lpstr>
      <vt:lpstr>6. Catalysts</vt:lpstr>
      <vt:lpstr>7. Stabilizers</vt:lpstr>
      <vt:lpstr>PowerPoint Presentation</vt:lpstr>
      <vt:lpstr>PowerPoint Presentation</vt:lpstr>
      <vt:lpstr>TYPES OF FABRICATION</vt:lpstr>
      <vt:lpstr>COMPRESSION MOULDING</vt:lpstr>
      <vt:lpstr>COMPRESSION MOULDING</vt:lpstr>
      <vt:lpstr>INJECTION MOULDING</vt:lpstr>
      <vt:lpstr>INJECTION MOULDING</vt:lpstr>
      <vt:lpstr>TRANSFER MOULDING</vt:lpstr>
      <vt:lpstr>TRANSFER MOULDING</vt:lpstr>
      <vt:lpstr>Extrusion Molding</vt:lpstr>
      <vt:lpstr>Extrusion Moulding</vt:lpstr>
      <vt:lpstr>Biodegradable polymers-Polylactic acid</vt:lpstr>
      <vt:lpstr>PowerPoint Presentation</vt:lpstr>
      <vt:lpstr>PowerPoint Presentation</vt:lpstr>
      <vt:lpstr>Properties</vt:lpstr>
      <vt:lpstr>Uses</vt:lpstr>
      <vt:lpstr>PowerPoint Presentation</vt:lpstr>
      <vt:lpstr>Conducting Polymers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Polymers</dc:title>
  <dc:creator>user</dc:creator>
  <cp:lastModifiedBy>Admin</cp:lastModifiedBy>
  <cp:revision>93</cp:revision>
  <dcterms:created xsi:type="dcterms:W3CDTF">2020-09-04T04:40:04Z</dcterms:created>
  <dcterms:modified xsi:type="dcterms:W3CDTF">2023-12-06T06:10:37Z</dcterms:modified>
</cp:coreProperties>
</file>