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319" r:id="rId6"/>
    <p:sldId id="376" r:id="rId7"/>
    <p:sldId id="379" r:id="rId8"/>
    <p:sldId id="380" r:id="rId9"/>
    <p:sldId id="381" r:id="rId10"/>
    <p:sldId id="382" r:id="rId11"/>
    <p:sldId id="383" r:id="rId12"/>
    <p:sldId id="368" r:id="rId13"/>
    <p:sldId id="377" r:id="rId14"/>
    <p:sldId id="386" r:id="rId15"/>
    <p:sldId id="378" r:id="rId16"/>
    <p:sldId id="385" r:id="rId17"/>
    <p:sldId id="388" r:id="rId18"/>
    <p:sldId id="392" r:id="rId19"/>
    <p:sldId id="390" r:id="rId20"/>
    <p:sldId id="393" r:id="rId21"/>
    <p:sldId id="394" r:id="rId22"/>
    <p:sldId id="3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as Dhore" initials="V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p:scale>
          <a:sx n="75" d="100"/>
          <a:sy n="75" d="100"/>
        </p:scale>
        <p:origin x="-296" y="3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70049" y="-1822"/>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95904"/>
            <a:ext cx="9313652" cy="164756"/>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a:t>
            </a:fld>
            <a:endParaRPr lang="en-US"/>
          </a:p>
        </p:txBody>
      </p:sp>
      <p:sp>
        <p:nvSpPr>
          <p:cNvPr id="3" name="TextBox 2">
            <a:extLst>
              <a:ext uri="{FF2B5EF4-FFF2-40B4-BE49-F238E27FC236}">
                <a16:creationId xmlns:a16="http://schemas.microsoft.com/office/drawing/2014/main" xmlns="" id="{5C597B36-7FAA-4180-926A-535EFD9034F7}"/>
              </a:ext>
            </a:extLst>
          </p:cNvPr>
          <p:cNvSpPr txBox="1"/>
          <p:nvPr/>
        </p:nvSpPr>
        <p:spPr>
          <a:xfrm>
            <a:off x="1286447" y="1055411"/>
            <a:ext cx="911600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b="1" dirty="0">
              <a:solidFill>
                <a:srgbClr val="C00000"/>
              </a:solidFill>
              <a:cs typeface="Times New Roman" panose="02020603050405020304" pitchFamily="18" charset="0"/>
            </a:endParaRPr>
          </a:p>
          <a:p>
            <a:pPr algn="ctr"/>
            <a:r>
              <a:rPr lang="en-US" sz="4000" b="1" dirty="0">
                <a:solidFill>
                  <a:srgbClr val="C00000"/>
                </a:solidFill>
                <a:cs typeface="Times New Roman" panose="02020603050405020304" pitchFamily="18" charset="0"/>
              </a:rPr>
              <a:t>Module 5</a:t>
            </a:r>
          </a:p>
          <a:p>
            <a:pPr algn="ctr"/>
            <a:r>
              <a:rPr lang="en-US" sz="4000" b="1" dirty="0">
                <a:solidFill>
                  <a:srgbClr val="C00000"/>
                </a:solidFill>
                <a:cs typeface="Times New Roman" panose="02020603050405020304" pitchFamily="18" charset="0"/>
              </a:rPr>
              <a:t>Section of Solids </a:t>
            </a:r>
          </a:p>
        </p:txBody>
      </p:sp>
      <p:sp>
        <p:nvSpPr>
          <p:cNvPr id="8" name="TextBox 9">
            <a:extLst>
              <a:ext uri="{FF2B5EF4-FFF2-40B4-BE49-F238E27FC236}">
                <a16:creationId xmlns:a16="http://schemas.microsoft.com/office/drawing/2014/main" xmlns="" id="{37FDAEF4-26F5-43AC-AC20-75F213A3746A}"/>
              </a:ext>
            </a:extLst>
          </p:cNvPr>
          <p:cNvSpPr txBox="1"/>
          <p:nvPr/>
        </p:nvSpPr>
        <p:spPr>
          <a:xfrm>
            <a:off x="8129928" y="4879022"/>
            <a:ext cx="3868780" cy="147732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Sheba Varghese</a:t>
            </a:r>
          </a:p>
          <a:p>
            <a:r>
              <a:rPr lang="en-IN" dirty="0"/>
              <a:t>Assistant Professor,</a:t>
            </a:r>
          </a:p>
          <a:p>
            <a:r>
              <a:rPr lang="en-IN" dirty="0"/>
              <a:t>Dept. Of Mechanical Engineering,</a:t>
            </a:r>
          </a:p>
          <a:p>
            <a:r>
              <a:rPr lang="en-IN" dirty="0"/>
              <a:t>Room : A </a:t>
            </a:r>
            <a:r>
              <a:rPr lang="en-IN" dirty="0" smtClean="0"/>
              <a:t>(310), </a:t>
            </a:r>
            <a:r>
              <a:rPr lang="en-IN" dirty="0"/>
              <a:t>KJSCE, Vidyavihar</a:t>
            </a:r>
          </a:p>
          <a:p>
            <a:r>
              <a:rPr lang="en-IN" dirty="0"/>
              <a:t>Email : sheba@somaiya.edu</a:t>
            </a:r>
          </a:p>
        </p:txBody>
      </p:sp>
    </p:spTree>
    <p:extLst>
      <p:ext uri="{BB962C8B-B14F-4D97-AF65-F5344CB8AC3E}">
        <p14:creationId xmlns:p14="http://schemas.microsoft.com/office/powerpoint/2010/main" val="333731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4077419" y="109269"/>
            <a:ext cx="42232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True Shape of Section</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5" name="TextBox 4">
            <a:extLst>
              <a:ext uri="{FF2B5EF4-FFF2-40B4-BE49-F238E27FC236}">
                <a16:creationId xmlns:a16="http://schemas.microsoft.com/office/drawing/2014/main" xmlns="" id="{CC54A6DB-5E70-4095-83DE-AF9C2AA5A9D0}"/>
              </a:ext>
            </a:extLst>
          </p:cNvPr>
          <p:cNvSpPr txBox="1"/>
          <p:nvPr/>
        </p:nvSpPr>
        <p:spPr>
          <a:xfrm>
            <a:off x="577048" y="1296140"/>
            <a:ext cx="10307377" cy="3139321"/>
          </a:xfrm>
          <a:prstGeom prst="rect">
            <a:avLst/>
          </a:prstGeom>
          <a:noFill/>
        </p:spPr>
        <p:txBody>
          <a:bodyPr wrap="square" rtlCol="0">
            <a:spAutoFit/>
          </a:bodyPr>
          <a:lstStyle/>
          <a:p>
            <a:pPr algn="just" fontAlgn="auto">
              <a:lnSpc>
                <a:spcPct val="150000"/>
              </a:lnSpc>
              <a:spcBef>
                <a:spcPct val="50000"/>
              </a:spcBef>
              <a:spcAft>
                <a:spcPts val="0"/>
              </a:spcAft>
              <a:buFont typeface="Arial" pitchFamily="34" charset="0"/>
              <a:buChar char="•"/>
              <a:defRPr/>
            </a:pPr>
            <a:r>
              <a:rPr lang="en-US" sz="2000" dirty="0"/>
              <a:t>A section will show its </a:t>
            </a:r>
            <a:r>
              <a:rPr lang="en-US" sz="2000" i="1" dirty="0"/>
              <a:t>true shape </a:t>
            </a:r>
            <a:r>
              <a:rPr lang="en-US" sz="2000" dirty="0"/>
              <a:t>when viewed in normal direction. </a:t>
            </a:r>
          </a:p>
          <a:p>
            <a:pPr algn="just" fontAlgn="auto">
              <a:lnSpc>
                <a:spcPct val="150000"/>
              </a:lnSpc>
              <a:spcBef>
                <a:spcPct val="50000"/>
              </a:spcBef>
              <a:spcAft>
                <a:spcPts val="0"/>
              </a:spcAft>
              <a:buFont typeface="Arial" pitchFamily="34" charset="0"/>
              <a:buChar char="•"/>
              <a:defRPr/>
            </a:pPr>
            <a:r>
              <a:rPr lang="en-US" sz="2000" dirty="0"/>
              <a:t>To find the true shape of a section, it must be projected on a plane parallel to the section plane.</a:t>
            </a:r>
          </a:p>
          <a:p>
            <a:pPr algn="just" fontAlgn="auto">
              <a:lnSpc>
                <a:spcPct val="150000"/>
              </a:lnSpc>
              <a:spcBef>
                <a:spcPct val="50000"/>
              </a:spcBef>
              <a:spcAft>
                <a:spcPts val="0"/>
              </a:spcAft>
              <a:buFont typeface="Arial" pitchFamily="34" charset="0"/>
              <a:buChar char="•"/>
              <a:defRPr/>
            </a:pPr>
            <a:r>
              <a:rPr lang="en-US" sz="2000" dirty="0"/>
              <a:t>For </a:t>
            </a:r>
            <a:r>
              <a:rPr lang="en-US" sz="2000" dirty="0" err="1"/>
              <a:t>polyhedra</a:t>
            </a:r>
            <a:r>
              <a:rPr lang="en-US" sz="2000" dirty="0"/>
              <a:t>, the true shape of the section depends on the number of POIs. The shape of the section will be a polygon of the sides equal to the number of POIs. </a:t>
            </a:r>
          </a:p>
          <a:p>
            <a:pPr algn="just" fontAlgn="auto">
              <a:lnSpc>
                <a:spcPct val="150000"/>
              </a:lnSpc>
              <a:spcBef>
                <a:spcPct val="50000"/>
              </a:spcBef>
              <a:spcAft>
                <a:spcPts val="0"/>
              </a:spcAft>
              <a:buFont typeface="Arial" pitchFamily="34" charset="0"/>
              <a:buChar char="•"/>
              <a:defRPr/>
            </a:pPr>
            <a:r>
              <a:rPr lang="en-US" sz="2000" dirty="0"/>
              <a:t>The true shape of the section of a sphere is always a circle. </a:t>
            </a:r>
          </a:p>
          <a:p>
            <a:endParaRPr lang="en-IN" dirty="0"/>
          </a:p>
        </p:txBody>
      </p:sp>
    </p:spTree>
    <p:extLst>
      <p:ext uri="{BB962C8B-B14F-4D97-AF65-F5344CB8AC3E}">
        <p14:creationId xmlns:p14="http://schemas.microsoft.com/office/powerpoint/2010/main" val="309563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4077419" y="109269"/>
            <a:ext cx="42232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Example</a:t>
            </a:r>
          </a:p>
        </p:txBody>
      </p:sp>
      <p:pic>
        <p:nvPicPr>
          <p:cNvPr id="7" name="Picture 6">
            <a:extLst>
              <a:ext uri="{FF2B5EF4-FFF2-40B4-BE49-F238E27FC236}">
                <a16:creationId xmlns:a16="http://schemas.microsoft.com/office/drawing/2014/main" xmlns="" id="{3E2315E6-5A5E-462C-8018-82278D3A82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953" y="2920636"/>
            <a:ext cx="3398815" cy="3055885"/>
          </a:xfrm>
          <a:prstGeom prst="rect">
            <a:avLst/>
          </a:prstGeom>
        </p:spPr>
      </p:pic>
      <p:pic>
        <p:nvPicPr>
          <p:cNvPr id="11" name="Picture 10">
            <a:extLst>
              <a:ext uri="{FF2B5EF4-FFF2-40B4-BE49-F238E27FC236}">
                <a16:creationId xmlns:a16="http://schemas.microsoft.com/office/drawing/2014/main" xmlns="" id="{A15E5C42-77DE-4B6D-85D3-6DCA508B60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8739" y="2738591"/>
            <a:ext cx="4115286" cy="3192020"/>
          </a:xfrm>
          <a:prstGeom prst="rect">
            <a:avLst/>
          </a:prstGeom>
        </p:spPr>
      </p:pic>
      <p:sp>
        <p:nvSpPr>
          <p:cNvPr id="16" name="TextBox 15">
            <a:extLst>
              <a:ext uri="{FF2B5EF4-FFF2-40B4-BE49-F238E27FC236}">
                <a16:creationId xmlns:a16="http://schemas.microsoft.com/office/drawing/2014/main" xmlns="" id="{D13D61D7-349E-45E1-9BDE-123125608FBD}"/>
              </a:ext>
            </a:extLst>
          </p:cNvPr>
          <p:cNvSpPr txBox="1"/>
          <p:nvPr/>
        </p:nvSpPr>
        <p:spPr>
          <a:xfrm>
            <a:off x="799382" y="1261263"/>
            <a:ext cx="9498715" cy="1477328"/>
          </a:xfrm>
          <a:prstGeom prst="rect">
            <a:avLst/>
          </a:prstGeom>
          <a:noFill/>
        </p:spPr>
        <p:txBody>
          <a:bodyPr wrap="square" rtlCol="0">
            <a:spAutoFit/>
          </a:bodyPr>
          <a:lstStyle/>
          <a:p>
            <a:r>
              <a:rPr lang="en-US" sz="1800" b="1" dirty="0">
                <a:latin typeface="Times New Roman" pitchFamily="18" charset="0"/>
                <a:cs typeface="Times New Roman" pitchFamily="18" charset="0"/>
              </a:rPr>
              <a:t>SECTIONAL VIEW – PARALLEL </a:t>
            </a:r>
            <a:r>
              <a:rPr lang="en-US" sz="1800" dirty="0">
                <a:latin typeface="Times New Roman" pitchFamily="18" charset="0"/>
                <a:cs typeface="Times New Roman" pitchFamily="18" charset="0"/>
              </a:rPr>
              <a:t>TO</a:t>
            </a:r>
            <a:r>
              <a:rPr lang="en-US" sz="1800" b="1" dirty="0">
                <a:latin typeface="Times New Roman" pitchFamily="18" charset="0"/>
                <a:cs typeface="Times New Roman" pitchFamily="18" charset="0"/>
              </a:rPr>
              <a:t> H.P </a:t>
            </a:r>
            <a:r>
              <a:rPr lang="en-US" sz="1800" dirty="0">
                <a:latin typeface="Times New Roman" pitchFamily="18" charset="0"/>
                <a:cs typeface="Times New Roman" pitchFamily="18" charset="0"/>
              </a:rPr>
              <a:t>AND</a:t>
            </a:r>
            <a:r>
              <a:rPr lang="en-US" sz="1800" b="1" dirty="0">
                <a:latin typeface="Times New Roman" pitchFamily="18" charset="0"/>
                <a:cs typeface="Times New Roman" pitchFamily="18" charset="0"/>
              </a:rPr>
              <a:t> PERPENDICULAR </a:t>
            </a:r>
            <a:r>
              <a:rPr lang="en-US" sz="1800" dirty="0">
                <a:latin typeface="Times New Roman" pitchFamily="18" charset="0"/>
                <a:cs typeface="Times New Roman" pitchFamily="18" charset="0"/>
              </a:rPr>
              <a:t>TO</a:t>
            </a:r>
            <a:r>
              <a:rPr lang="en-US" sz="1800" b="1" dirty="0">
                <a:latin typeface="Times New Roman" pitchFamily="18" charset="0"/>
                <a:cs typeface="Times New Roman" pitchFamily="18" charset="0"/>
              </a:rPr>
              <a:t> V.P</a:t>
            </a:r>
          </a:p>
          <a:p>
            <a:endParaRPr lang="en-US"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A cube of 40 mm side is cut by a horizontal section plane, parallel to H.P at a distance of 15 mm from the top end. Draw the sectional top view and front view</a:t>
            </a:r>
          </a:p>
          <a:p>
            <a:endParaRPr lang="en-IN" dirty="0"/>
          </a:p>
        </p:txBody>
      </p:sp>
    </p:spTree>
    <p:extLst>
      <p:ext uri="{BB962C8B-B14F-4D97-AF65-F5344CB8AC3E}">
        <p14:creationId xmlns:p14="http://schemas.microsoft.com/office/powerpoint/2010/main" val="116355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4077419" y="109269"/>
            <a:ext cx="42232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True Shape of Section</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5" name="TextBox 4">
            <a:extLst>
              <a:ext uri="{FF2B5EF4-FFF2-40B4-BE49-F238E27FC236}">
                <a16:creationId xmlns:a16="http://schemas.microsoft.com/office/drawing/2014/main" xmlns="" id="{CC54A6DB-5E70-4095-83DE-AF9C2AA5A9D0}"/>
              </a:ext>
            </a:extLst>
          </p:cNvPr>
          <p:cNvSpPr txBox="1"/>
          <p:nvPr/>
        </p:nvSpPr>
        <p:spPr>
          <a:xfrm>
            <a:off x="577048" y="1296140"/>
            <a:ext cx="10307377" cy="4524315"/>
          </a:xfrm>
          <a:prstGeom prst="rect">
            <a:avLst/>
          </a:prstGeom>
          <a:noFill/>
        </p:spPr>
        <p:txBody>
          <a:bodyPr wrap="square" rtlCol="0">
            <a:spAutoFit/>
          </a:bodyPr>
          <a:lstStyle/>
          <a:p>
            <a:pPr algn="just" fontAlgn="auto">
              <a:lnSpc>
                <a:spcPct val="150000"/>
              </a:lnSpc>
              <a:spcBef>
                <a:spcPct val="50000"/>
              </a:spcBef>
              <a:spcAft>
                <a:spcPts val="0"/>
              </a:spcAft>
              <a:buFont typeface="Arial" pitchFamily="34" charset="0"/>
              <a:buChar char="•"/>
              <a:defRPr/>
            </a:pPr>
            <a:r>
              <a:rPr lang="en-US" sz="2000" dirty="0"/>
              <a:t>    The sections of prisms and pyramids are straight line segmented curves. </a:t>
            </a:r>
          </a:p>
          <a:p>
            <a:pPr algn="just" fontAlgn="auto">
              <a:lnSpc>
                <a:spcPct val="150000"/>
              </a:lnSpc>
              <a:spcBef>
                <a:spcPct val="50000"/>
              </a:spcBef>
              <a:spcAft>
                <a:spcPts val="0"/>
              </a:spcAft>
              <a:buFont typeface="Arial" pitchFamily="34" charset="0"/>
              <a:buChar char="•"/>
              <a:defRPr/>
            </a:pPr>
            <a:r>
              <a:rPr lang="en-US" sz="2000" dirty="0"/>
              <a:t>    The sections of cylinders and cones will mostly have smooth curves.</a:t>
            </a:r>
          </a:p>
          <a:p>
            <a:pPr algn="just" fontAlgn="auto">
              <a:lnSpc>
                <a:spcPct val="150000"/>
              </a:lnSpc>
              <a:spcBef>
                <a:spcPct val="50000"/>
              </a:spcBef>
              <a:spcAft>
                <a:spcPts val="0"/>
              </a:spcAft>
              <a:defRPr/>
            </a:pPr>
            <a:endParaRPr lang="en-US" sz="2000" dirty="0"/>
          </a:p>
          <a:p>
            <a:pPr marL="342900" indent="-342900">
              <a:buFont typeface="Arial" panose="020B0604020202020204" pitchFamily="34" charset="0"/>
              <a:buChar char="•"/>
            </a:pPr>
            <a:r>
              <a:rPr lang="en-US" sz="2000" dirty="0">
                <a:cs typeface="Times New Roman" pitchFamily="18" charset="0"/>
              </a:rPr>
              <a:t>Whenever a section plane cuts a solid, it intersects (and or coincides with) the edges of the solids. </a:t>
            </a:r>
          </a:p>
          <a:p>
            <a:endParaRPr lang="en-US" sz="2000" dirty="0">
              <a:cs typeface="Times New Roman" pitchFamily="18" charset="0"/>
            </a:endParaRPr>
          </a:p>
          <a:p>
            <a:pPr marL="342900" indent="-342900">
              <a:buFont typeface="Arial" panose="020B0604020202020204" pitchFamily="34" charset="0"/>
              <a:buChar char="•"/>
            </a:pPr>
            <a:r>
              <a:rPr lang="en-US" sz="2000" dirty="0">
                <a:cs typeface="Times New Roman" pitchFamily="18" charset="0"/>
              </a:rPr>
              <a:t>The point at which the section plane intersects an edge of the solid is called the </a:t>
            </a:r>
            <a:r>
              <a:rPr lang="en-US" sz="2000" i="1" dirty="0">
                <a:cs typeface="Times New Roman" pitchFamily="18" charset="0"/>
              </a:rPr>
              <a:t>point of intersection </a:t>
            </a:r>
            <a:r>
              <a:rPr lang="en-US" sz="2000" dirty="0">
                <a:cs typeface="Times New Roman" pitchFamily="18" charset="0"/>
              </a:rPr>
              <a:t>(POI). </a:t>
            </a:r>
          </a:p>
          <a:p>
            <a:endParaRPr lang="en-US" sz="2000" dirty="0">
              <a:cs typeface="Times New Roman" pitchFamily="18" charset="0"/>
            </a:endParaRPr>
          </a:p>
          <a:p>
            <a:pPr marL="342900" indent="-342900">
              <a:buFont typeface="Arial" panose="020B0604020202020204" pitchFamily="34" charset="0"/>
              <a:buChar char="•"/>
            </a:pPr>
            <a:r>
              <a:rPr lang="en-US" sz="2000" dirty="0">
                <a:cs typeface="Times New Roman" pitchFamily="18" charset="0"/>
              </a:rPr>
              <a:t>In case of the solids having a curved surface, viz., cylinder, cone and sphere, POIs are located between the cutting plane and the lateral lines.</a:t>
            </a:r>
          </a:p>
          <a:p>
            <a:endParaRPr lang="en-IN" dirty="0"/>
          </a:p>
        </p:txBody>
      </p:sp>
    </p:spTree>
    <p:extLst>
      <p:ext uri="{BB962C8B-B14F-4D97-AF65-F5344CB8AC3E}">
        <p14:creationId xmlns:p14="http://schemas.microsoft.com/office/powerpoint/2010/main" val="58516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4077419" y="109269"/>
            <a:ext cx="42232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True Shape of Section</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1" name="TextBox 10">
            <a:extLst>
              <a:ext uri="{FF2B5EF4-FFF2-40B4-BE49-F238E27FC236}">
                <a16:creationId xmlns:a16="http://schemas.microsoft.com/office/drawing/2014/main" xmlns="" id="{AF54332F-156F-4FB7-A276-1B8E5A6D4B14}"/>
              </a:ext>
            </a:extLst>
          </p:cNvPr>
          <p:cNvSpPr txBox="1"/>
          <p:nvPr/>
        </p:nvSpPr>
        <p:spPr>
          <a:xfrm>
            <a:off x="1034597" y="1148707"/>
            <a:ext cx="9313652" cy="1107996"/>
          </a:xfrm>
          <a:prstGeom prst="rect">
            <a:avLst/>
          </a:prstGeom>
          <a:noFill/>
        </p:spPr>
        <p:txBody>
          <a:bodyPr wrap="square" rtlCol="0">
            <a:spAutoFit/>
          </a:bodyPr>
          <a:lstStyle/>
          <a:p>
            <a:pPr algn="just"/>
            <a:r>
              <a:rPr lang="en-US" sz="1600" dirty="0">
                <a:effectLst>
                  <a:outerShdw blurRad="38100" dist="38100" dir="2700000" algn="tl">
                    <a:srgbClr val="C0C0C0"/>
                  </a:outerShdw>
                </a:effectLst>
                <a:latin typeface="Times New Roman" pitchFamily="18" charset="0"/>
                <a:cs typeface="Times New Roman" pitchFamily="18" charset="0"/>
              </a:rPr>
              <a:t>A pentagonal prism , 30 mm base side &amp; 50 mm axis is standing on Hp on it’s base whose one side is perpendicular to V.P. It is cut by a section plane 45</a:t>
            </a:r>
            <a:r>
              <a:rPr lang="en-US" sz="1600" baseline="30000" dirty="0">
                <a:effectLst>
                  <a:outerShdw blurRad="38100" dist="38100" dir="2700000" algn="tl">
                    <a:srgbClr val="C0C0C0"/>
                  </a:outerShdw>
                </a:effectLst>
                <a:latin typeface="Times New Roman" pitchFamily="18" charset="0"/>
                <a:cs typeface="Times New Roman" pitchFamily="18" charset="0"/>
              </a:rPr>
              <a:t>0 </a:t>
            </a:r>
            <a:r>
              <a:rPr lang="en-US" sz="1600" dirty="0">
                <a:effectLst>
                  <a:outerShdw blurRad="38100" dist="38100" dir="2700000" algn="tl">
                    <a:srgbClr val="C0C0C0"/>
                  </a:outerShdw>
                </a:effectLst>
                <a:latin typeface="Times New Roman" pitchFamily="18" charset="0"/>
                <a:cs typeface="Times New Roman" pitchFamily="18" charset="0"/>
              </a:rPr>
              <a:t>inclined to H.P, through mid point of axis. Draw F.V, Sectional T.V &amp; </a:t>
            </a:r>
            <a:r>
              <a:rPr lang="en-US" sz="1600" dirty="0">
                <a:latin typeface="Times New Roman" pitchFamily="18" charset="0"/>
                <a:cs typeface="Times New Roman" pitchFamily="18" charset="0"/>
              </a:rPr>
              <a:t>Sectional</a:t>
            </a:r>
            <a:r>
              <a:rPr lang="en-US" sz="1600" dirty="0">
                <a:effectLst>
                  <a:outerShdw blurRad="38100" dist="38100" dir="2700000" algn="tl">
                    <a:srgbClr val="C0C0C0"/>
                  </a:outerShdw>
                </a:effectLst>
                <a:latin typeface="Times New Roman" pitchFamily="18" charset="0"/>
                <a:cs typeface="Times New Roman" pitchFamily="18" charset="0"/>
              </a:rPr>
              <a:t> Side view. Also draw true shape of section</a:t>
            </a:r>
          </a:p>
          <a:p>
            <a:pPr algn="just"/>
            <a:endParaRPr lang="en-US" dirty="0"/>
          </a:p>
        </p:txBody>
      </p:sp>
      <p:pic>
        <p:nvPicPr>
          <p:cNvPr id="5" name="Picture 4">
            <a:extLst>
              <a:ext uri="{FF2B5EF4-FFF2-40B4-BE49-F238E27FC236}">
                <a16:creationId xmlns:a16="http://schemas.microsoft.com/office/drawing/2014/main" xmlns="" id="{01C32BE6-1E56-42D8-972D-3F9DF07F36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2268" y="2112885"/>
            <a:ext cx="8736560" cy="3789019"/>
          </a:xfrm>
          <a:prstGeom prst="rect">
            <a:avLst/>
          </a:prstGeom>
        </p:spPr>
      </p:pic>
    </p:spTree>
    <p:extLst>
      <p:ext uri="{BB962C8B-B14F-4D97-AF65-F5344CB8AC3E}">
        <p14:creationId xmlns:p14="http://schemas.microsoft.com/office/powerpoint/2010/main" val="137946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1" name="TextBox 10">
            <a:extLst>
              <a:ext uri="{FF2B5EF4-FFF2-40B4-BE49-F238E27FC236}">
                <a16:creationId xmlns:a16="http://schemas.microsoft.com/office/drawing/2014/main" xmlns="" id="{AF54332F-156F-4FB7-A276-1B8E5A6D4B14}"/>
              </a:ext>
            </a:extLst>
          </p:cNvPr>
          <p:cNvSpPr txBox="1"/>
          <p:nvPr/>
        </p:nvSpPr>
        <p:spPr>
          <a:xfrm>
            <a:off x="1150007" y="792361"/>
            <a:ext cx="9313652"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A square prism of base side 50 mm and height of axis 80 mm has its base on H.P, it is cut by a section plane perpendicular to V.P and inclined to H.P such that it passes through the two opposite corners of the rectangular face in front. Draw the sectional Top View and Front View and true shape of the section</a:t>
            </a:r>
            <a:endParaRPr lang="en-US" dirty="0"/>
          </a:p>
        </p:txBody>
      </p:sp>
      <p:pic>
        <p:nvPicPr>
          <p:cNvPr id="3" name="Picture 2">
            <a:extLst>
              <a:ext uri="{FF2B5EF4-FFF2-40B4-BE49-F238E27FC236}">
                <a16:creationId xmlns:a16="http://schemas.microsoft.com/office/drawing/2014/main" xmlns="" id="{2EF36C6E-767E-400A-B451-9353597DBC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756" y="2154272"/>
            <a:ext cx="7704488" cy="4098182"/>
          </a:xfrm>
          <a:prstGeom prst="rect">
            <a:avLst/>
          </a:prstGeom>
        </p:spPr>
      </p:pic>
    </p:spTree>
    <p:extLst>
      <p:ext uri="{BB962C8B-B14F-4D97-AF65-F5344CB8AC3E}">
        <p14:creationId xmlns:p14="http://schemas.microsoft.com/office/powerpoint/2010/main" val="9332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1" name="TextBox 10">
            <a:extLst>
              <a:ext uri="{FF2B5EF4-FFF2-40B4-BE49-F238E27FC236}">
                <a16:creationId xmlns:a16="http://schemas.microsoft.com/office/drawing/2014/main" xmlns="" id="{AF54332F-156F-4FB7-A276-1B8E5A6D4B14}"/>
              </a:ext>
            </a:extLst>
          </p:cNvPr>
          <p:cNvSpPr txBox="1"/>
          <p:nvPr/>
        </p:nvSpPr>
        <p:spPr>
          <a:xfrm>
            <a:off x="1150007" y="792361"/>
            <a:ext cx="9313652" cy="1200329"/>
          </a:xfrm>
          <a:prstGeom prst="rect">
            <a:avLst/>
          </a:prstGeom>
          <a:noFill/>
        </p:spPr>
        <p:txBody>
          <a:bodyPr wrap="square" rtlCol="0">
            <a:spAutoFit/>
          </a:bodyPr>
          <a:lstStyle/>
          <a:p>
            <a:pPr algn="just"/>
            <a:r>
              <a:rPr lang="en-US" sz="1800" dirty="0">
                <a:latin typeface="Times New Roman" pitchFamily="18" charset="0"/>
              </a:rPr>
              <a:t>A Cone base 75 mm diameter and axis 80 mm long is resting on its base on H.P. It is cut by a section plane perpendicular to the V.P., inclined at 45</a:t>
            </a:r>
            <a:r>
              <a:rPr lang="en-US" sz="1800" dirty="0">
                <a:latin typeface="Times New Roman" pitchFamily="18" charset="0"/>
                <a:cs typeface="Times New Roman" pitchFamily="18" charset="0"/>
              </a:rPr>
              <a:t>º to the H.P. and cutting the axis at a point 35 mm from the apex. </a:t>
            </a:r>
            <a:r>
              <a:rPr lang="en-US" sz="1800" dirty="0">
                <a:latin typeface="Times New Roman" pitchFamily="18" charset="0"/>
              </a:rPr>
              <a:t>Draw the front view, sectional top view, sectional side view and true shape of the section. </a:t>
            </a:r>
            <a:endParaRPr lang="en-US" dirty="0"/>
          </a:p>
        </p:txBody>
      </p:sp>
      <p:pic>
        <p:nvPicPr>
          <p:cNvPr id="3" name="Picture 2">
            <a:extLst>
              <a:ext uri="{FF2B5EF4-FFF2-40B4-BE49-F238E27FC236}">
                <a16:creationId xmlns:a16="http://schemas.microsoft.com/office/drawing/2014/main" xmlns="" id="{3DB47725-1D0A-4159-BFC6-08FEC8F842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5119" y="2154272"/>
            <a:ext cx="8321761" cy="3880994"/>
          </a:xfrm>
          <a:prstGeom prst="rect">
            <a:avLst/>
          </a:prstGeom>
        </p:spPr>
      </p:pic>
    </p:spTree>
    <p:extLst>
      <p:ext uri="{BB962C8B-B14F-4D97-AF65-F5344CB8AC3E}">
        <p14:creationId xmlns:p14="http://schemas.microsoft.com/office/powerpoint/2010/main" val="234238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16</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1" name="TextBox 10">
            <a:extLst>
              <a:ext uri="{FF2B5EF4-FFF2-40B4-BE49-F238E27FC236}">
                <a16:creationId xmlns:a16="http://schemas.microsoft.com/office/drawing/2014/main" xmlns="" id="{AF54332F-156F-4FB7-A276-1B8E5A6D4B14}"/>
              </a:ext>
            </a:extLst>
          </p:cNvPr>
          <p:cNvSpPr txBox="1"/>
          <p:nvPr/>
        </p:nvSpPr>
        <p:spPr>
          <a:xfrm>
            <a:off x="1150007" y="792361"/>
            <a:ext cx="9313652" cy="923330"/>
          </a:xfrm>
          <a:prstGeom prst="rect">
            <a:avLst/>
          </a:prstGeom>
          <a:noFill/>
        </p:spPr>
        <p:txBody>
          <a:bodyPr wrap="square" rtlCol="0">
            <a:spAutoFit/>
          </a:bodyPr>
          <a:lstStyle/>
          <a:p>
            <a:pPr algn="just"/>
            <a:r>
              <a:rPr lang="en-US" sz="1800" dirty="0">
                <a:latin typeface="Times New Roman" pitchFamily="18" charset="0"/>
                <a:cs typeface="Times New Roman" pitchFamily="18" charset="0"/>
              </a:rPr>
              <a:t>A cone of diameter 60 mm and height 60 mm is resting on HP on one of its generators.  A section plane whose VT is parallel to HP and 15 mm above HP, cuts the solid removing the top portion. Draw the front view and sectional top view of the solid. </a:t>
            </a:r>
            <a:endParaRPr lang="en-US" dirty="0"/>
          </a:p>
        </p:txBody>
      </p:sp>
      <p:pic>
        <p:nvPicPr>
          <p:cNvPr id="3" name="Picture 2">
            <a:extLst>
              <a:ext uri="{FF2B5EF4-FFF2-40B4-BE49-F238E27FC236}">
                <a16:creationId xmlns:a16="http://schemas.microsoft.com/office/drawing/2014/main" xmlns="" id="{E922D104-543C-480D-8BE4-9C9BB799BE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3662" y="2068240"/>
            <a:ext cx="7125317" cy="3909399"/>
          </a:xfrm>
          <a:prstGeom prst="rect">
            <a:avLst/>
          </a:prstGeom>
        </p:spPr>
      </p:pic>
    </p:spTree>
    <p:extLst>
      <p:ext uri="{BB962C8B-B14F-4D97-AF65-F5344CB8AC3E}">
        <p14:creationId xmlns:p14="http://schemas.microsoft.com/office/powerpoint/2010/main" val="280153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17</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1" name="TextBox 10">
            <a:extLst>
              <a:ext uri="{FF2B5EF4-FFF2-40B4-BE49-F238E27FC236}">
                <a16:creationId xmlns:a16="http://schemas.microsoft.com/office/drawing/2014/main" xmlns="" id="{AF54332F-156F-4FB7-A276-1B8E5A6D4B14}"/>
              </a:ext>
            </a:extLst>
          </p:cNvPr>
          <p:cNvSpPr txBox="1"/>
          <p:nvPr/>
        </p:nvSpPr>
        <p:spPr>
          <a:xfrm>
            <a:off x="1150007" y="792361"/>
            <a:ext cx="931365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cylinder of 45 mm diameter and 70 mm long, is resting on one of its bases on H.P. It is cut by a section plane, inclined at 60̊ with H.P and passing through a point on the axis at 15 mm from one end. Draw the three views of the solid and also obtain the true shape of the section .</a:t>
            </a:r>
            <a:endParaRPr lang="en-US" dirty="0"/>
          </a:p>
        </p:txBody>
      </p:sp>
      <p:pic>
        <p:nvPicPr>
          <p:cNvPr id="5" name="Picture 4">
            <a:extLst>
              <a:ext uri="{FF2B5EF4-FFF2-40B4-BE49-F238E27FC236}">
                <a16:creationId xmlns:a16="http://schemas.microsoft.com/office/drawing/2014/main" xmlns="" id="{209FE525-1C38-417F-8727-3275322597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1788" y="1778782"/>
            <a:ext cx="6386113" cy="4544408"/>
          </a:xfrm>
          <a:prstGeom prst="rect">
            <a:avLst/>
          </a:prstGeom>
        </p:spPr>
      </p:pic>
    </p:spTree>
    <p:extLst>
      <p:ext uri="{BB962C8B-B14F-4D97-AF65-F5344CB8AC3E}">
        <p14:creationId xmlns:p14="http://schemas.microsoft.com/office/powerpoint/2010/main" val="120556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18</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11" name="TextBox 10">
            <a:extLst>
              <a:ext uri="{FF2B5EF4-FFF2-40B4-BE49-F238E27FC236}">
                <a16:creationId xmlns:a16="http://schemas.microsoft.com/office/drawing/2014/main" xmlns="" id="{AF54332F-156F-4FB7-A276-1B8E5A6D4B14}"/>
              </a:ext>
            </a:extLst>
          </p:cNvPr>
          <p:cNvSpPr txBox="1"/>
          <p:nvPr/>
        </p:nvSpPr>
        <p:spPr>
          <a:xfrm>
            <a:off x="1150007" y="792361"/>
            <a:ext cx="9313652"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pentagonal pyramid with edge of base 25 mm and axis 65 mm long, is resting on H.P on its base with an edge nearer to the observer, parallel to V.P. It is cut by a section plane, inclined at 60̊ to V.P and at a distance of 6 mm from the axis. Draw the projections and obtain the true shape of the section.</a:t>
            </a:r>
          </a:p>
        </p:txBody>
      </p:sp>
      <p:pic>
        <p:nvPicPr>
          <p:cNvPr id="3" name="Picture 2">
            <a:extLst>
              <a:ext uri="{FF2B5EF4-FFF2-40B4-BE49-F238E27FC236}">
                <a16:creationId xmlns:a16="http://schemas.microsoft.com/office/drawing/2014/main" xmlns="" id="{5B470FC8-EF5F-4217-99E6-5F34EBF7B1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6337" y="1961241"/>
            <a:ext cx="6233700" cy="4543993"/>
          </a:xfrm>
          <a:prstGeom prst="rect">
            <a:avLst/>
          </a:prstGeom>
        </p:spPr>
      </p:pic>
    </p:spTree>
    <p:extLst>
      <p:ext uri="{BB962C8B-B14F-4D97-AF65-F5344CB8AC3E}">
        <p14:creationId xmlns:p14="http://schemas.microsoft.com/office/powerpoint/2010/main" val="413991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19</a:t>
            </a:fld>
            <a:endParaRPr lang="en-US"/>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987" y="1015042"/>
            <a:ext cx="10247613"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5258" y="2651655"/>
            <a:ext cx="8838142"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3355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4077419" y="109269"/>
            <a:ext cx="3533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Introduction</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3" name="TextBox 2">
            <a:extLst>
              <a:ext uri="{FF2B5EF4-FFF2-40B4-BE49-F238E27FC236}">
                <a16:creationId xmlns:a16="http://schemas.microsoft.com/office/drawing/2014/main" xmlns="" id="{CCC98521-1ECC-4163-91B1-FBA223ED43AE}"/>
              </a:ext>
            </a:extLst>
          </p:cNvPr>
          <p:cNvSpPr txBox="1"/>
          <p:nvPr/>
        </p:nvSpPr>
        <p:spPr>
          <a:xfrm>
            <a:off x="932155" y="1162975"/>
            <a:ext cx="9623395"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An object is assumed to be sectioned for completely exposing the interior hidden details.</a:t>
            </a:r>
          </a:p>
          <a:p>
            <a:endParaRPr lang="en-IN" sz="2400" dirty="0"/>
          </a:p>
          <a:p>
            <a:pPr marL="342900" indent="-342900">
              <a:buFont typeface="Arial" panose="020B0604020202020204" pitchFamily="34" charset="0"/>
              <a:buChar char="•"/>
            </a:pPr>
            <a:r>
              <a:rPr lang="en-IN" sz="2400" dirty="0"/>
              <a:t>The view thus obtained is known as SECTIONAL VIEW</a:t>
            </a:r>
          </a:p>
          <a:p>
            <a:endParaRPr lang="en-IN" sz="2400" dirty="0"/>
          </a:p>
          <a:p>
            <a:pPr marL="342900" indent="-342900">
              <a:buFont typeface="Arial" panose="020B0604020202020204" pitchFamily="34" charset="0"/>
              <a:buChar char="•"/>
            </a:pPr>
            <a:r>
              <a:rPr lang="en-IN" sz="2400" dirty="0"/>
              <a:t>The cut surface is called SECTION</a:t>
            </a:r>
          </a:p>
          <a:p>
            <a:endParaRPr lang="en-IN" sz="2400" dirty="0"/>
          </a:p>
          <a:p>
            <a:pPr marL="342900" indent="-342900">
              <a:buFont typeface="Arial" panose="020B0604020202020204" pitchFamily="34" charset="0"/>
              <a:buChar char="•"/>
            </a:pPr>
            <a:r>
              <a:rPr lang="en-IN" sz="2400" dirty="0"/>
              <a:t>The actual shape of the section is known as TRUE SHAPE OF THE SECTION. </a:t>
            </a:r>
          </a:p>
        </p:txBody>
      </p:sp>
    </p:spTree>
    <p:extLst>
      <p:ext uri="{BB962C8B-B14F-4D97-AF65-F5344CB8AC3E}">
        <p14:creationId xmlns:p14="http://schemas.microsoft.com/office/powerpoint/2010/main" val="289292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3178206" y="109269"/>
            <a:ext cx="65339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Types of Sectional Views for Solids</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3" name="TextBox 2">
            <a:extLst>
              <a:ext uri="{FF2B5EF4-FFF2-40B4-BE49-F238E27FC236}">
                <a16:creationId xmlns:a16="http://schemas.microsoft.com/office/drawing/2014/main" xmlns="" id="{CCC98521-1ECC-4163-91B1-FBA223ED43AE}"/>
              </a:ext>
            </a:extLst>
          </p:cNvPr>
          <p:cNvSpPr txBox="1"/>
          <p:nvPr/>
        </p:nvSpPr>
        <p:spPr>
          <a:xfrm>
            <a:off x="932155" y="1162975"/>
            <a:ext cx="9623395" cy="3170099"/>
          </a:xfrm>
          <a:prstGeom prst="rect">
            <a:avLst/>
          </a:prstGeom>
          <a:noFill/>
        </p:spPr>
        <p:txBody>
          <a:bodyPr wrap="square" rtlCol="0">
            <a:spAutoFit/>
          </a:bodyPr>
          <a:lstStyle/>
          <a:p>
            <a:pPr marL="457200" indent="-457200">
              <a:buAutoNum type="arabicPeriod"/>
            </a:pPr>
            <a:r>
              <a:rPr lang="en-IN" sz="2000" dirty="0"/>
              <a:t>Cutting plane is obtained by Horizontal Planes.</a:t>
            </a:r>
          </a:p>
          <a:p>
            <a:endParaRPr lang="en-IN" sz="2000" dirty="0"/>
          </a:p>
          <a:p>
            <a:r>
              <a:rPr lang="en-IN" sz="2000" dirty="0"/>
              <a:t>2.     Cutting plane is obtained by Vertical Planes.</a:t>
            </a:r>
          </a:p>
          <a:p>
            <a:endParaRPr lang="en-IN" sz="2000" dirty="0"/>
          </a:p>
          <a:p>
            <a:r>
              <a:rPr lang="en-IN" sz="2000" dirty="0"/>
              <a:t>3.     Cutting plane is obtained by Auxiliary Inclined Planes.</a:t>
            </a:r>
          </a:p>
          <a:p>
            <a:endParaRPr lang="en-IN" sz="2000" dirty="0"/>
          </a:p>
          <a:p>
            <a:r>
              <a:rPr lang="en-IN" sz="2000" dirty="0"/>
              <a:t>4.     Cutting plane is obtained by Auxiliary Vertical Planes.</a:t>
            </a:r>
          </a:p>
          <a:p>
            <a:endParaRPr lang="en-IN" sz="2000" dirty="0"/>
          </a:p>
          <a:p>
            <a:r>
              <a:rPr lang="en-IN" sz="2000" dirty="0"/>
              <a:t>5.     Cutting plane is obtained by Profile Planes.</a:t>
            </a:r>
          </a:p>
          <a:p>
            <a:endParaRPr lang="en-IN" sz="2000" dirty="0"/>
          </a:p>
        </p:txBody>
      </p:sp>
    </p:spTree>
    <p:extLst>
      <p:ext uri="{BB962C8B-B14F-4D97-AF65-F5344CB8AC3E}">
        <p14:creationId xmlns:p14="http://schemas.microsoft.com/office/powerpoint/2010/main" val="9527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3178206" y="109269"/>
            <a:ext cx="65339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Types of Section Planes</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5" name="TextBox 4">
            <a:extLst>
              <a:ext uri="{FF2B5EF4-FFF2-40B4-BE49-F238E27FC236}">
                <a16:creationId xmlns:a16="http://schemas.microsoft.com/office/drawing/2014/main" xmlns="" id="{B9118DA1-5412-49DD-B895-7682CE40AC13}"/>
              </a:ext>
            </a:extLst>
          </p:cNvPr>
          <p:cNvSpPr txBox="1"/>
          <p:nvPr/>
        </p:nvSpPr>
        <p:spPr>
          <a:xfrm>
            <a:off x="1091953" y="1507485"/>
            <a:ext cx="9126245" cy="3139321"/>
          </a:xfrm>
          <a:prstGeom prst="rect">
            <a:avLst/>
          </a:prstGeom>
          <a:noFill/>
        </p:spPr>
        <p:txBody>
          <a:bodyPr wrap="square" rtlCol="0">
            <a:spAutoFit/>
          </a:bodyPr>
          <a:lstStyle/>
          <a:p>
            <a:pPr marL="285750" indent="-285750">
              <a:buFont typeface="Arial" panose="020B0604020202020204" pitchFamily="34" charset="0"/>
              <a:buChar char="•"/>
            </a:pPr>
            <a:r>
              <a:rPr lang="en-IN" sz="2000" dirty="0"/>
              <a:t>Vertical Section Plane</a:t>
            </a:r>
          </a:p>
          <a:p>
            <a:endParaRPr lang="en-IN" sz="2000" dirty="0"/>
          </a:p>
          <a:p>
            <a:pPr marL="285750" indent="-285750">
              <a:buFont typeface="Arial" panose="020B0604020202020204" pitchFamily="34" charset="0"/>
              <a:buChar char="•"/>
            </a:pPr>
            <a:r>
              <a:rPr lang="en-IN" sz="2000" dirty="0"/>
              <a:t>Horizontal Section Plane</a:t>
            </a:r>
          </a:p>
          <a:p>
            <a:endParaRPr lang="en-IN" sz="2000" dirty="0"/>
          </a:p>
          <a:p>
            <a:pPr marL="285750" indent="-285750">
              <a:buFont typeface="Arial" panose="020B0604020202020204" pitchFamily="34" charset="0"/>
              <a:buChar char="•"/>
            </a:pPr>
            <a:r>
              <a:rPr lang="en-IN" sz="2000" dirty="0"/>
              <a:t>Profile Section Plane</a:t>
            </a:r>
          </a:p>
          <a:p>
            <a:endParaRPr lang="en-IN" sz="2000" dirty="0"/>
          </a:p>
          <a:p>
            <a:pPr marL="285750" indent="-285750">
              <a:buFont typeface="Arial" panose="020B0604020202020204" pitchFamily="34" charset="0"/>
              <a:buChar char="•"/>
            </a:pPr>
            <a:r>
              <a:rPr lang="en-IN" sz="2000" dirty="0"/>
              <a:t>Auxiliary Section Plane</a:t>
            </a:r>
          </a:p>
          <a:p>
            <a:endParaRPr lang="en-IN" sz="2000" dirty="0"/>
          </a:p>
          <a:p>
            <a:pPr marL="285750" indent="-285750">
              <a:buFont typeface="Arial" panose="020B0604020202020204" pitchFamily="34" charset="0"/>
              <a:buChar char="•"/>
            </a:pPr>
            <a:r>
              <a:rPr lang="en-IN" sz="2000" dirty="0"/>
              <a:t>Oblique Section Plane</a:t>
            </a:r>
          </a:p>
          <a:p>
            <a:endParaRPr lang="en-IN" dirty="0"/>
          </a:p>
        </p:txBody>
      </p:sp>
    </p:spTree>
    <p:extLst>
      <p:ext uri="{BB962C8B-B14F-4D97-AF65-F5344CB8AC3E}">
        <p14:creationId xmlns:p14="http://schemas.microsoft.com/office/powerpoint/2010/main" val="396111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3178206" y="109269"/>
            <a:ext cx="65339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Hatching of the Sections</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3" name="TextBox 2">
            <a:extLst>
              <a:ext uri="{FF2B5EF4-FFF2-40B4-BE49-F238E27FC236}">
                <a16:creationId xmlns:a16="http://schemas.microsoft.com/office/drawing/2014/main" xmlns="" id="{A82517A6-AD9D-454D-A417-AAB47A5D47FF}"/>
              </a:ext>
            </a:extLst>
          </p:cNvPr>
          <p:cNvSpPr txBox="1"/>
          <p:nvPr/>
        </p:nvSpPr>
        <p:spPr>
          <a:xfrm>
            <a:off x="1219214" y="1059964"/>
            <a:ext cx="9854213" cy="2120068"/>
          </a:xfrm>
          <a:prstGeom prst="rect">
            <a:avLst/>
          </a:prstGeom>
          <a:noFill/>
        </p:spPr>
        <p:txBody>
          <a:bodyPr wrap="square" rtlCol="0">
            <a:spAutoFit/>
          </a:bodyPr>
          <a:lstStyle/>
          <a:p>
            <a:pPr algn="just" fontAlgn="auto">
              <a:lnSpc>
                <a:spcPct val="150000"/>
              </a:lnSpc>
              <a:spcBef>
                <a:spcPct val="50000"/>
              </a:spcBef>
              <a:spcAft>
                <a:spcPts val="0"/>
              </a:spcAft>
              <a:buFont typeface="Arial" pitchFamily="34" charset="0"/>
              <a:buChar char="•"/>
              <a:defRPr/>
            </a:pPr>
            <a:r>
              <a:rPr lang="en-US">
                <a:latin typeface="Times New Roman" pitchFamily="18" charset="0"/>
                <a:cs typeface="Times New Roman" pitchFamily="18" charset="0"/>
              </a:rPr>
              <a:t>The surface created by cutting the object by a section plane is called as </a:t>
            </a:r>
            <a:r>
              <a:rPr lang="en-US" i="1">
                <a:latin typeface="Times New Roman" pitchFamily="18" charset="0"/>
                <a:cs typeface="Times New Roman" pitchFamily="18" charset="0"/>
              </a:rPr>
              <a:t>section</a:t>
            </a:r>
            <a:r>
              <a:rPr lang="en-US">
                <a:latin typeface="Times New Roman" pitchFamily="18" charset="0"/>
                <a:cs typeface="Times New Roman" pitchFamily="18" charset="0"/>
              </a:rPr>
              <a:t>. </a:t>
            </a:r>
          </a:p>
          <a:p>
            <a:pPr algn="just" fontAlgn="auto">
              <a:lnSpc>
                <a:spcPct val="150000"/>
              </a:lnSpc>
              <a:spcBef>
                <a:spcPct val="50000"/>
              </a:spcBef>
              <a:spcAft>
                <a:spcPts val="0"/>
              </a:spcAft>
              <a:buFont typeface="Arial" pitchFamily="34" charset="0"/>
              <a:buChar char="•"/>
              <a:defRPr/>
            </a:pPr>
            <a:r>
              <a:rPr lang="en-US">
                <a:latin typeface="Times New Roman" pitchFamily="18" charset="0"/>
                <a:cs typeface="Times New Roman" pitchFamily="18" charset="0"/>
              </a:rPr>
              <a:t>The section is indicated by drawing the hatching lines (section lines) within the sectioned area. </a:t>
            </a:r>
          </a:p>
          <a:p>
            <a:pPr algn="just" fontAlgn="auto">
              <a:lnSpc>
                <a:spcPct val="150000"/>
              </a:lnSpc>
              <a:spcBef>
                <a:spcPct val="50000"/>
              </a:spcBef>
              <a:spcAft>
                <a:spcPts val="0"/>
              </a:spcAft>
              <a:buFont typeface="Arial" pitchFamily="34" charset="0"/>
              <a:buChar char="•"/>
              <a:defRPr/>
            </a:pPr>
            <a:r>
              <a:rPr lang="en-US">
                <a:latin typeface="Times New Roman" pitchFamily="18" charset="0"/>
                <a:cs typeface="Times New Roman" pitchFamily="18" charset="0"/>
              </a:rPr>
              <a:t>The hatching lines are drawn at 45° to the principal outlines or the lines of symmetry of the section</a:t>
            </a:r>
          </a:p>
          <a:p>
            <a:pPr algn="just" fontAlgn="auto">
              <a:lnSpc>
                <a:spcPct val="150000"/>
              </a:lnSpc>
              <a:spcBef>
                <a:spcPct val="50000"/>
              </a:spcBef>
              <a:spcAft>
                <a:spcPts val="0"/>
              </a:spcAft>
              <a:buFont typeface="Arial" pitchFamily="34" charset="0"/>
              <a:buChar char="•"/>
              <a:defRPr/>
            </a:pPr>
            <a:r>
              <a:rPr lang="en-US">
                <a:latin typeface="Times New Roman" pitchFamily="18" charset="0"/>
                <a:cs typeface="Times New Roman" pitchFamily="18" charset="0"/>
              </a:rPr>
              <a:t>The spacing between hatching lines should be uniform and in proportion to the size of the section. </a:t>
            </a:r>
            <a:endParaRPr lang="en-US" dirty="0">
              <a:latin typeface="Times New Roman" pitchFamily="18" charset="0"/>
              <a:cs typeface="Times New Roman" pitchFamily="18" charset="0"/>
            </a:endParaRPr>
          </a:p>
        </p:txBody>
      </p:sp>
      <p:pic>
        <p:nvPicPr>
          <p:cNvPr id="11" name="Picture 8">
            <a:extLst>
              <a:ext uri="{FF2B5EF4-FFF2-40B4-BE49-F238E27FC236}">
                <a16:creationId xmlns:a16="http://schemas.microsoft.com/office/drawing/2014/main" xmlns="" id="{A1E3CCEA-1EFA-4315-917B-34A685A902B6}"/>
              </a:ext>
            </a:extLst>
          </p:cNvPr>
          <p:cNvPicPr>
            <a:picLocks noChangeAspect="1" noChangeArrowheads="1"/>
          </p:cNvPicPr>
          <p:nvPr/>
        </p:nvPicPr>
        <p:blipFill>
          <a:blip r:embed="rId6"/>
          <a:srcRect b="18452"/>
          <a:stretch>
            <a:fillRect/>
          </a:stretch>
        </p:blipFill>
        <p:spPr bwMode="auto">
          <a:xfrm>
            <a:off x="2625571" y="3579989"/>
            <a:ext cx="7086600" cy="2743200"/>
          </a:xfrm>
          <a:prstGeom prst="rect">
            <a:avLst/>
          </a:prstGeom>
          <a:noFill/>
          <a:ln w="9525">
            <a:noFill/>
            <a:miter lim="800000"/>
            <a:headEnd/>
            <a:tailEnd/>
          </a:ln>
        </p:spPr>
      </p:pic>
    </p:spTree>
    <p:extLst>
      <p:ext uri="{BB962C8B-B14F-4D97-AF65-F5344CB8AC3E}">
        <p14:creationId xmlns:p14="http://schemas.microsoft.com/office/powerpoint/2010/main" val="380741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3178206" y="109269"/>
            <a:ext cx="65339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Section of Solids</a:t>
            </a:r>
          </a:p>
        </p:txBody>
      </p:sp>
      <p:pic>
        <p:nvPicPr>
          <p:cNvPr id="15" name="Picture 2">
            <a:extLst>
              <a:ext uri="{FF2B5EF4-FFF2-40B4-BE49-F238E27FC236}">
                <a16:creationId xmlns:a16="http://schemas.microsoft.com/office/drawing/2014/main" xmlns="" id="{7B4DC736-DC2D-4F80-B926-5C806C7E6FDE}"/>
              </a:ext>
            </a:extLst>
          </p:cNvPr>
          <p:cNvPicPr>
            <a:picLocks noChangeAspect="1" noChangeArrowheads="1"/>
          </p:cNvPicPr>
          <p:nvPr/>
        </p:nvPicPr>
        <p:blipFill>
          <a:blip r:embed="rId6"/>
          <a:srcRect/>
          <a:stretch>
            <a:fillRect/>
          </a:stretch>
        </p:blipFill>
        <p:spPr bwMode="auto">
          <a:xfrm>
            <a:off x="1751120" y="1085631"/>
            <a:ext cx="7772400" cy="4640263"/>
          </a:xfrm>
          <a:prstGeom prst="rect">
            <a:avLst/>
          </a:prstGeom>
          <a:noFill/>
          <a:ln w="9525">
            <a:noFill/>
            <a:miter lim="800000"/>
            <a:headEnd/>
            <a:tailEnd/>
          </a:ln>
        </p:spPr>
      </p:pic>
    </p:spTree>
    <p:extLst>
      <p:ext uri="{BB962C8B-B14F-4D97-AF65-F5344CB8AC3E}">
        <p14:creationId xmlns:p14="http://schemas.microsoft.com/office/powerpoint/2010/main" val="200918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3178206" y="109269"/>
            <a:ext cx="65339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Vertical Section Plane</a:t>
            </a:r>
          </a:p>
        </p:txBody>
      </p:sp>
      <p:pic>
        <p:nvPicPr>
          <p:cNvPr id="10" name="Picture 2">
            <a:extLst>
              <a:ext uri="{FF2B5EF4-FFF2-40B4-BE49-F238E27FC236}">
                <a16:creationId xmlns:a16="http://schemas.microsoft.com/office/drawing/2014/main" xmlns="" id="{F20F18D7-E03E-4AD4-B17F-6D95BA2BE0C8}"/>
              </a:ext>
            </a:extLst>
          </p:cNvPr>
          <p:cNvPicPr>
            <a:picLocks noChangeAspect="1" noChangeArrowheads="1"/>
          </p:cNvPicPr>
          <p:nvPr/>
        </p:nvPicPr>
        <p:blipFill>
          <a:blip r:embed="rId6"/>
          <a:srcRect/>
          <a:stretch>
            <a:fillRect/>
          </a:stretch>
        </p:blipFill>
        <p:spPr bwMode="auto">
          <a:xfrm>
            <a:off x="1264328" y="1257809"/>
            <a:ext cx="5340658" cy="4906963"/>
          </a:xfrm>
          <a:prstGeom prst="rect">
            <a:avLst/>
          </a:prstGeom>
          <a:noFill/>
          <a:ln w="9525">
            <a:noFill/>
            <a:miter lim="800000"/>
            <a:headEnd/>
            <a:tailEnd/>
          </a:ln>
        </p:spPr>
      </p:pic>
    </p:spTree>
    <p:extLst>
      <p:ext uri="{BB962C8B-B14F-4D97-AF65-F5344CB8AC3E}">
        <p14:creationId xmlns:p14="http://schemas.microsoft.com/office/powerpoint/2010/main" val="273918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3178206" y="109269"/>
            <a:ext cx="65339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Horizontal Section Plane</a:t>
            </a:r>
          </a:p>
        </p:txBody>
      </p:sp>
      <p:pic>
        <p:nvPicPr>
          <p:cNvPr id="11" name="Picture 2">
            <a:extLst>
              <a:ext uri="{FF2B5EF4-FFF2-40B4-BE49-F238E27FC236}">
                <a16:creationId xmlns:a16="http://schemas.microsoft.com/office/drawing/2014/main" xmlns="" id="{D78B8584-161D-4E0D-8509-DBEA9B34ECDC}"/>
              </a:ext>
            </a:extLst>
          </p:cNvPr>
          <p:cNvPicPr>
            <a:picLocks noChangeAspect="1" noChangeArrowheads="1"/>
          </p:cNvPicPr>
          <p:nvPr/>
        </p:nvPicPr>
        <p:blipFill>
          <a:blip r:embed="rId6"/>
          <a:srcRect/>
          <a:stretch>
            <a:fillRect/>
          </a:stretch>
        </p:blipFill>
        <p:spPr bwMode="auto">
          <a:xfrm>
            <a:off x="946665" y="1121881"/>
            <a:ext cx="5569545" cy="5325492"/>
          </a:xfrm>
          <a:prstGeom prst="rect">
            <a:avLst/>
          </a:prstGeom>
          <a:noFill/>
          <a:ln w="9525">
            <a:noFill/>
            <a:miter lim="800000"/>
            <a:headEnd/>
            <a:tailEnd/>
          </a:ln>
        </p:spPr>
      </p:pic>
    </p:spTree>
    <p:extLst>
      <p:ext uri="{BB962C8B-B14F-4D97-AF65-F5344CB8AC3E}">
        <p14:creationId xmlns:p14="http://schemas.microsoft.com/office/powerpoint/2010/main" val="283607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7A8936DD-54BF-4129-9FEF-FF579D094221}"/>
              </a:ext>
            </a:extLst>
          </p:cNvPr>
          <p:cNvPicPr>
            <a:picLocks noChangeAspect="1"/>
          </p:cNvPicPr>
          <p:nvPr/>
        </p:nvPicPr>
        <p:blipFill>
          <a:blip r:embed="rId2"/>
          <a:stretch>
            <a:fillRect/>
          </a:stretch>
        </p:blipFill>
        <p:spPr>
          <a:xfrm>
            <a:off x="10884426" y="26933"/>
            <a:ext cx="1324665" cy="826527"/>
          </a:xfrm>
          <a:prstGeom prst="rect">
            <a:avLst/>
          </a:prstGeom>
        </p:spPr>
      </p:pic>
      <p:pic>
        <p:nvPicPr>
          <p:cNvPr id="9" name="Picture 9" descr="A picture containing drawing&#10;&#10;Description automatically generated">
            <a:extLst>
              <a:ext uri="{FF2B5EF4-FFF2-40B4-BE49-F238E27FC236}">
                <a16:creationId xmlns:a16="http://schemas.microsoft.com/office/drawing/2014/main" xmlns="" id="{7EA94BA2-03F2-4143-9587-37564C4621AA}"/>
              </a:ext>
            </a:extLst>
          </p:cNvPr>
          <p:cNvPicPr>
            <a:picLocks noGrp="1" noChangeAspect="1"/>
          </p:cNvPicPr>
          <p:nvPr>
            <p:ph idx="1"/>
          </p:nvPr>
        </p:nvPicPr>
        <p:blipFill>
          <a:blip r:embed="rId3"/>
          <a:stretch>
            <a:fillRect/>
          </a:stretch>
        </p:blipFill>
        <p:spPr>
          <a:xfrm>
            <a:off x="66495" y="-2800"/>
            <a:ext cx="2857500" cy="762000"/>
          </a:xfrm>
        </p:spPr>
      </p:pic>
      <p:pic>
        <p:nvPicPr>
          <p:cNvPr id="12" name="Picture 12">
            <a:extLst>
              <a:ext uri="{FF2B5EF4-FFF2-40B4-BE49-F238E27FC236}">
                <a16:creationId xmlns:a16="http://schemas.microsoft.com/office/drawing/2014/main" xmlns="" id="{54A18C93-D8FB-409E-8286-98796568286C}"/>
              </a:ext>
            </a:extLst>
          </p:cNvPr>
          <p:cNvPicPr>
            <a:picLocks noChangeAspect="1"/>
          </p:cNvPicPr>
          <p:nvPr/>
        </p:nvPicPr>
        <p:blipFill>
          <a:blip r:embed="rId4"/>
          <a:stretch>
            <a:fillRect/>
          </a:stretch>
        </p:blipFill>
        <p:spPr>
          <a:xfrm>
            <a:off x="-5752" y="6754636"/>
            <a:ext cx="12217879" cy="307370"/>
          </a:xfrm>
          <a:prstGeom prst="rect">
            <a:avLst/>
          </a:prstGeom>
        </p:spPr>
      </p:pic>
      <p:pic>
        <p:nvPicPr>
          <p:cNvPr id="13" name="Picture 13">
            <a:extLst>
              <a:ext uri="{FF2B5EF4-FFF2-40B4-BE49-F238E27FC236}">
                <a16:creationId xmlns:a16="http://schemas.microsoft.com/office/drawing/2014/main" xmlns="" id="{C49BA28B-E68A-4254-A441-A6BBC5EFB3D3}"/>
              </a:ext>
            </a:extLst>
          </p:cNvPr>
          <p:cNvPicPr>
            <a:picLocks noChangeAspect="1"/>
          </p:cNvPicPr>
          <p:nvPr/>
        </p:nvPicPr>
        <p:blipFill>
          <a:blip r:embed="rId5"/>
          <a:stretch>
            <a:fillRect/>
          </a:stretch>
        </p:blipFill>
        <p:spPr>
          <a:xfrm flipV="1">
            <a:off x="-5751" y="6538395"/>
            <a:ext cx="9313652" cy="265398"/>
          </a:xfrm>
          <a:prstGeom prst="rect">
            <a:avLst/>
          </a:prstGeom>
        </p:spPr>
      </p:pic>
      <p:sp>
        <p:nvSpPr>
          <p:cNvPr id="14" name="Slide Number Placeholder 13">
            <a:extLst>
              <a:ext uri="{FF2B5EF4-FFF2-40B4-BE49-F238E27FC236}">
                <a16:creationId xmlns:a16="http://schemas.microsoft.com/office/drawing/2014/main" xmlns="" id="{5346C9D8-CE27-45A8-8EAD-176DCD87B3D2}"/>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2" name="TextBox 1">
            <a:extLst>
              <a:ext uri="{FF2B5EF4-FFF2-40B4-BE49-F238E27FC236}">
                <a16:creationId xmlns:a16="http://schemas.microsoft.com/office/drawing/2014/main" xmlns="" id="{7673413F-15F3-4FCB-BC76-3BDEE113F45C}"/>
              </a:ext>
            </a:extLst>
          </p:cNvPr>
          <p:cNvSpPr txBox="1"/>
          <p:nvPr/>
        </p:nvSpPr>
        <p:spPr>
          <a:xfrm>
            <a:off x="4077419" y="109269"/>
            <a:ext cx="42232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latin typeface="Calibri Light"/>
                <a:cs typeface="Calibri Light"/>
              </a:rPr>
              <a:t>Theory of Sectioning</a:t>
            </a:r>
          </a:p>
        </p:txBody>
      </p:sp>
      <p:sp>
        <p:nvSpPr>
          <p:cNvPr id="4" name="TextBox 3">
            <a:extLst>
              <a:ext uri="{FF2B5EF4-FFF2-40B4-BE49-F238E27FC236}">
                <a16:creationId xmlns:a16="http://schemas.microsoft.com/office/drawing/2014/main" xmlns="" id="{AB31ABA7-DD1A-4390-9FE2-E2E5555BA42F}"/>
              </a:ext>
            </a:extLst>
          </p:cNvPr>
          <p:cNvSpPr txBox="1"/>
          <p:nvPr/>
        </p:nvSpPr>
        <p:spPr>
          <a:xfrm>
            <a:off x="799382" y="1015042"/>
            <a:ext cx="1069387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500"/>
              </a:spcBef>
              <a:spcAft>
                <a:spcPts val="500"/>
              </a:spcAft>
            </a:pPr>
            <a:endParaRPr lang="en-US" sz="2600">
              <a:solidFill>
                <a:srgbClr val="000000"/>
              </a:solidFill>
              <a:ea typeface="+mn-lt"/>
              <a:cs typeface="+mn-lt"/>
            </a:endParaRPr>
          </a:p>
        </p:txBody>
      </p:sp>
      <p:sp>
        <p:nvSpPr>
          <p:cNvPr id="5" name="TextBox 4">
            <a:extLst>
              <a:ext uri="{FF2B5EF4-FFF2-40B4-BE49-F238E27FC236}">
                <a16:creationId xmlns:a16="http://schemas.microsoft.com/office/drawing/2014/main" xmlns="" id="{CC54A6DB-5E70-4095-83DE-AF9C2AA5A9D0}"/>
              </a:ext>
            </a:extLst>
          </p:cNvPr>
          <p:cNvSpPr txBox="1"/>
          <p:nvPr/>
        </p:nvSpPr>
        <p:spPr>
          <a:xfrm>
            <a:off x="577048" y="1296140"/>
            <a:ext cx="10307377" cy="3323987"/>
          </a:xfrm>
          <a:prstGeom prst="rect">
            <a:avLst/>
          </a:prstGeom>
          <a:noFill/>
        </p:spPr>
        <p:txBody>
          <a:bodyPr wrap="square" rtlCol="0">
            <a:spAutoFit/>
          </a:bodyPr>
          <a:lstStyle/>
          <a:p>
            <a:pPr marL="342900" indent="-342900">
              <a:buFont typeface="Arial" panose="020B0604020202020204" pitchFamily="34" charset="0"/>
              <a:buChar char="•"/>
            </a:pPr>
            <a:r>
              <a:rPr lang="en-US" sz="2400" dirty="0">
                <a:cs typeface="Times New Roman" pitchFamily="18" charset="0"/>
              </a:rPr>
              <a:t>Whenever a section plane cuts a solid, it intersects (and or coincides with) the edges of the solids. </a:t>
            </a:r>
          </a:p>
          <a:p>
            <a:endParaRPr lang="en-US" sz="2400" dirty="0">
              <a:cs typeface="Times New Roman" pitchFamily="18" charset="0"/>
            </a:endParaRPr>
          </a:p>
          <a:p>
            <a:pPr marL="342900" indent="-342900">
              <a:buFont typeface="Arial" panose="020B0604020202020204" pitchFamily="34" charset="0"/>
              <a:buChar char="•"/>
            </a:pPr>
            <a:r>
              <a:rPr lang="en-US" sz="2400" dirty="0">
                <a:cs typeface="Times New Roman" pitchFamily="18" charset="0"/>
              </a:rPr>
              <a:t>The point at which the section plane intersects an edge of the solid is called the </a:t>
            </a:r>
            <a:r>
              <a:rPr lang="en-US" sz="2400" i="1" dirty="0">
                <a:cs typeface="Times New Roman" pitchFamily="18" charset="0"/>
              </a:rPr>
              <a:t>point of intersection </a:t>
            </a:r>
            <a:r>
              <a:rPr lang="en-US" sz="2400" dirty="0">
                <a:cs typeface="Times New Roman" pitchFamily="18" charset="0"/>
              </a:rPr>
              <a:t>(POI). </a:t>
            </a:r>
          </a:p>
          <a:p>
            <a:endParaRPr lang="en-US" sz="2400" dirty="0">
              <a:cs typeface="Times New Roman" pitchFamily="18" charset="0"/>
            </a:endParaRPr>
          </a:p>
          <a:p>
            <a:pPr marL="342900" indent="-342900">
              <a:buFont typeface="Arial" panose="020B0604020202020204" pitchFamily="34" charset="0"/>
              <a:buChar char="•"/>
            </a:pPr>
            <a:r>
              <a:rPr lang="en-US" sz="2400" dirty="0">
                <a:cs typeface="Times New Roman" pitchFamily="18" charset="0"/>
              </a:rPr>
              <a:t>In case of the solids having a curved surface, viz., cylinder, cone and sphere, POIs are located between the cutting plane and the lateral lines.</a:t>
            </a:r>
          </a:p>
          <a:p>
            <a:endParaRPr lang="en-IN" dirty="0"/>
          </a:p>
        </p:txBody>
      </p:sp>
    </p:spTree>
    <p:extLst>
      <p:ext uri="{BB962C8B-B14F-4D97-AF65-F5344CB8AC3E}">
        <p14:creationId xmlns:p14="http://schemas.microsoft.com/office/powerpoint/2010/main" val="361406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AECCDF4673940929DE7561383A2DB" ma:contentTypeVersion="2" ma:contentTypeDescription="Create a new document." ma:contentTypeScope="" ma:versionID="d9db46567c2899190e64ee77900c7978">
  <xsd:schema xmlns:xsd="http://www.w3.org/2001/XMLSchema" xmlns:xs="http://www.w3.org/2001/XMLSchema" xmlns:p="http://schemas.microsoft.com/office/2006/metadata/properties" xmlns:ns2="5a892eab-7732-4006-81cc-ed6a854eee66" targetNamespace="http://schemas.microsoft.com/office/2006/metadata/properties" ma:root="true" ma:fieldsID="03d627179b13ba512dcd9032fc012c47" ns2:_="">
    <xsd:import namespace="5a892eab-7732-4006-81cc-ed6a854eee6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92eab-7732-4006-81cc-ed6a854eee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298A22-9746-4C5E-A77B-F6C8C84869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92eab-7732-4006-81cc-ed6a854eee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18114A-CF2D-4253-BF10-7BD0348F225A}">
  <ds:schemaRefs>
    <ds:schemaRef ds:uri="http://schemas.microsoft.com/sharepoint/v3/contenttype/forms"/>
  </ds:schemaRefs>
</ds:datastoreItem>
</file>

<file path=customXml/itemProps3.xml><?xml version="1.0" encoding="utf-8"?>
<ds:datastoreItem xmlns:ds="http://schemas.openxmlformats.org/officeDocument/2006/customXml" ds:itemID="{AE71E4FC-C28E-41EF-A84F-2B5E87FE28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1836</TotalTime>
  <Words>961</Words>
  <Application>Microsoft Office PowerPoint</Application>
  <PresentationFormat>Custom</PresentationFormat>
  <Paragraphs>94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937</cp:revision>
  <dcterms:created xsi:type="dcterms:W3CDTF">2020-08-03T07:23:07Z</dcterms:created>
  <dcterms:modified xsi:type="dcterms:W3CDTF">2023-05-19T06:01:27Z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0x01010086DAECCDF4673940929DE7561383A2DB</vt:lpwstr>
  </property>
</Properties>
</file>